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64" r:id="rId3"/>
  </p:sldMasterIdLst>
  <p:notesMasterIdLst>
    <p:notesMasterId r:id="rId23"/>
  </p:notesMasterIdLst>
  <p:sldIdLst>
    <p:sldId id="261" r:id="rId4"/>
    <p:sldId id="367" r:id="rId5"/>
    <p:sldId id="345" r:id="rId6"/>
    <p:sldId id="365" r:id="rId7"/>
    <p:sldId id="344" r:id="rId8"/>
    <p:sldId id="346" r:id="rId9"/>
    <p:sldId id="366" r:id="rId10"/>
    <p:sldId id="376" r:id="rId11"/>
    <p:sldId id="368" r:id="rId12"/>
    <p:sldId id="370" r:id="rId13"/>
    <p:sldId id="371" r:id="rId14"/>
    <p:sldId id="372" r:id="rId15"/>
    <p:sldId id="359" r:id="rId16"/>
    <p:sldId id="373" r:id="rId17"/>
    <p:sldId id="369" r:id="rId18"/>
    <p:sldId id="374" r:id="rId19"/>
    <p:sldId id="375" r:id="rId20"/>
    <p:sldId id="377" r:id="rId21"/>
    <p:sldId id="279" r:id="rId22"/>
  </p:sldIdLst>
  <p:sldSz cx="9144000" cy="5715000" type="screen16x1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5FB"/>
    <a:srgbClr val="619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79977" autoAdjust="0"/>
  </p:normalViewPr>
  <p:slideViewPr>
    <p:cSldViewPr>
      <p:cViewPr varScale="1">
        <p:scale>
          <a:sx n="103" d="100"/>
          <a:sy n="103" d="100"/>
        </p:scale>
        <p:origin x="1254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7.xml"/>
  <Relationship Id="rId11" Type="http://schemas.openxmlformats.org/officeDocument/2006/relationships/slide" Target="slides/slide8.xml"/>
  <Relationship Id="rId12" Type="http://schemas.openxmlformats.org/officeDocument/2006/relationships/slide" Target="slides/slide9.xml"/>
  <Relationship Id="rId13" Type="http://schemas.openxmlformats.org/officeDocument/2006/relationships/slide" Target="slides/slide10.xml"/>
  <Relationship Id="rId14" Type="http://schemas.openxmlformats.org/officeDocument/2006/relationships/slide" Target="slides/slide11.xml"/>
  <Relationship Id="rId15" Type="http://schemas.openxmlformats.org/officeDocument/2006/relationships/slide" Target="slides/slide12.xml"/>
  <Relationship Id="rId16" Type="http://schemas.openxmlformats.org/officeDocument/2006/relationships/slide" Target="slides/slide13.xml"/>
  <Relationship Id="rId17" Type="http://schemas.openxmlformats.org/officeDocument/2006/relationships/slide" Target="slides/slide14.xml"/>
  <Relationship Id="rId18" Type="http://schemas.openxmlformats.org/officeDocument/2006/relationships/slide" Target="slides/slide15.xml"/>
  <Relationship Id="rId19" Type="http://schemas.openxmlformats.org/officeDocument/2006/relationships/slide" Target="slides/slide16.xml"/>
  <Relationship Id="rId2" Type="http://schemas.openxmlformats.org/officeDocument/2006/relationships/slideMaster" Target="slideMasters/slideMaster2.xml"/>
  <Relationship Id="rId20" Type="http://schemas.openxmlformats.org/officeDocument/2006/relationships/slide" Target="slides/slide17.xml"/>
  <Relationship Id="rId21" Type="http://schemas.openxmlformats.org/officeDocument/2006/relationships/slide" Target="slides/slide18.xml"/>
  <Relationship Id="rId22" Type="http://schemas.openxmlformats.org/officeDocument/2006/relationships/slide" Target="slides/slide19.xml"/>
  <Relationship Id="rId23" Type="http://schemas.openxmlformats.org/officeDocument/2006/relationships/notesMaster" Target="notesMasters/notesMaster1.xml"/>
  <Relationship Id="rId24" Type="http://schemas.openxmlformats.org/officeDocument/2006/relationships/tags" Target="tags/tag1.xml"/>
  <Relationship Id="rId25" Type="http://schemas.openxmlformats.org/officeDocument/2006/relationships/commentAuthors" Target="commentAuthors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heme" Target="theme/theme1.xml"/>
  <Relationship Id="rId29" Type="http://schemas.openxmlformats.org/officeDocument/2006/relationships/tableStyles" Target="tableStyles.xml"/>
  <Relationship Id="rId3" Type="http://schemas.openxmlformats.org/officeDocument/2006/relationships/slideMaster" Target="slideMasters/slideMaster3.xml"/>
  <Relationship Id="rId4" Type="http://schemas.openxmlformats.org/officeDocument/2006/relationships/slide" Target="slides/slide1.xml"/>
  <Relationship Id="rId5" Type="http://schemas.openxmlformats.org/officeDocument/2006/relationships/slide" Target="slides/slide2.xml"/>
  <Relationship Id="rId6" Type="http://schemas.openxmlformats.org/officeDocument/2006/relationships/slide" Target="slides/slide3.xml"/>
  <Relationship Id="rId7" Type="http://schemas.openxmlformats.org/officeDocument/2006/relationships/slide" Target="slides/slide4.xml"/>
  <Relationship Id="rId8" Type="http://schemas.openxmlformats.org/officeDocument/2006/relationships/slide" Target="slides/slide5.xml"/>
  <Relationship Id="rId9" Type="http://schemas.openxmlformats.org/officeDocument/2006/relationships/slide" Target="slides/slide6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4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73BC1-82B7-48B1-A2DD-A039E8210DFE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2E7D2-5D24-4F1F-AB70-A0FCFD796C2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7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_rels/notesSlide2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3.xml"/>
</Relationships>

</file>

<file path=ppt/notesSlides/_rels/notesSlide3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8.xml"/>
</Relationships>

</file>

<file path=ppt/notesSlides/_rels/notesSlide4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3.xml"/>
</Relationships>

</file>

<file path=ppt/notesSlides/_rels/notesSlide5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5.xml"/>
</Relationships>

</file>

<file path=ppt/notesSlides/_rels/notesSlide6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7.xml"/>
</Relationships>

</file>

<file path=ppt/notesSlides/_rels/notesSlide7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8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121E55-8429-4AD7-AB8C-90D6F3D6E3B0}" type="slidenum">
              <a:rPr lang="en-AU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</a:t>
            </a:r>
            <a:r>
              <a:rPr lang="en-AU" baseline="0" dirty="0" smtClean="0"/>
              <a:t> for summary views, the map view is </a:t>
            </a:r>
            <a:r>
              <a:rPr lang="en-AU" baseline="0" dirty="0" err="1" smtClean="0"/>
              <a:t>grayed</a:t>
            </a:r>
            <a:r>
              <a:rPr lang="en-AU" baseline="0" dirty="0" smtClean="0"/>
              <a:t> out as there is no applicable map view for multiple resources types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79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Responsive</a:t>
            </a:r>
            <a:r>
              <a:rPr lang="en-AU" baseline="0" dirty="0" smtClean="0"/>
              <a:t> design ensures each view is optimised for tablet and mobile devices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77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When a user clicks on</a:t>
            </a:r>
            <a:r>
              <a:rPr lang="en-AU" baseline="0" dirty="0" smtClean="0"/>
              <a:t> an individual resource in the table a model is launched displaying information on that resource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477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When a user clicks on</a:t>
            </a:r>
            <a:r>
              <a:rPr lang="en-AU" baseline="0" dirty="0" smtClean="0"/>
              <a:t> an individual holder in the table a model is launched displaying information on that holder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This view can be ignored should APNIC chose not to display any holder information for the general public experience.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51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90% of users</a:t>
            </a:r>
            <a:r>
              <a:rPr lang="en-AU" baseline="0" dirty="0" smtClean="0"/>
              <a:t> who have permission to view only a single economy, the left hand menu will be hidden. </a:t>
            </a:r>
          </a:p>
          <a:p>
            <a:endParaRPr lang="en-AU" baseline="0" dirty="0" smtClean="0"/>
          </a:p>
          <a:p>
            <a:r>
              <a:rPr lang="en-AU" baseline="0" dirty="0" smtClean="0"/>
              <a:t>For the 10% who do have permission to view  multiple economies,  the left hand menu will be available to help them to navigate between the economy views. </a:t>
            </a:r>
          </a:p>
          <a:p>
            <a:endParaRPr lang="en-AU" baseline="0" dirty="0" smtClean="0"/>
          </a:p>
          <a:p>
            <a:r>
              <a:rPr lang="en-AU" baseline="0" dirty="0" smtClean="0"/>
              <a:t>In this example, the user has been allocated permissions to view all economies in the East Asia sub region.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75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Responsive</a:t>
            </a:r>
            <a:r>
              <a:rPr lang="en-AU" baseline="0" dirty="0" smtClean="0"/>
              <a:t> design ensures each view is optimised for tablet and mobile devices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2E7D2-5D24-4F1F-AB70-A0FCFD796C23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2196744"/>
      </p:ext>
    </p:extLst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  <Relationship Id="rId2" Type="http://schemas.openxmlformats.org/officeDocument/2006/relationships/image" Target="../media/image1.png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  <Relationship Id="rId2" Type="http://schemas.openxmlformats.org/officeDocument/2006/relationships/image" Target="../media/image2.png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  <Relationship Id="rId2" Type="http://schemas.openxmlformats.org/officeDocument/2006/relationships/image" Target="../media/image3.png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3.xml"/>
  <Relationship Id="rId2" Type="http://schemas.openxmlformats.org/officeDocument/2006/relationships/image" Target="../media/image6.png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81052" y="2738437"/>
            <a:ext cx="7920038" cy="5860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>
              <a:defRPr sz="2800"/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81052" y="3407838"/>
            <a:ext cx="7920038" cy="461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AU" dirty="0"/>
              <a:t>Click to edit Master subtitle style</a:t>
            </a:r>
          </a:p>
        </p:txBody>
      </p:sp>
      <p:pic>
        <p:nvPicPr>
          <p:cNvPr id="5" name="Picture 4" descr="opening-slide-b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closing-slide-bkgroun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3229"/>
            <a:ext cx="9161463" cy="57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714376"/>
            <a:ext cx="8229600" cy="4226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-6615"/>
            <a:ext cx="8388424" cy="52387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5298282"/>
            <a:ext cx="9144000" cy="29104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HEDLOC Confidential &amp; Proprietary</a:t>
            </a:r>
          </a:p>
        </p:txBody>
      </p:sp>
      <p:sp>
        <p:nvSpPr>
          <p:cNvPr id="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7200"/>
            <a:ext cx="1543848" cy="3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79712" y="-6615"/>
            <a:ext cx="7164288" cy="52387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5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>
            <a:lvl1pPr algn="l">
              <a:defRPr sz="3333" b="1" cap="all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439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36866"/>
            <a:ext cx="4038600" cy="420424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6866"/>
            <a:ext cx="4038600" cy="420424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6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0D625B-6737-4D51-974D-F600CE39B3FF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6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0"/>
            <a:ext cx="4040188" cy="625733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993"/>
            <a:ext cx="4040188" cy="309564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0"/>
            <a:ext cx="4041775" cy="625733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4993"/>
            <a:ext cx="4041775" cy="309564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8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6FAED-3239-43C1-946B-FFE3E322B4DD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4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C5CD-1437-4D56-8779-B3B1161C7429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8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3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ED26C-0C28-4433-83DE-10746BF1660E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92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713567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74519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6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D60E3-756D-4533-9F89-33C5E24F9919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5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408795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6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E73872-2718-475D-8422-B50FA3332E05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EE132-F902-4802-9B80-8DED63962AC7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1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6614"/>
            <a:ext cx="2286000" cy="50072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6614"/>
            <a:ext cx="6705600" cy="50072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23821-1817-4527-B6D5-54C17E711D47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69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615"/>
            <a:ext cx="9144000" cy="523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736866"/>
            <a:ext cx="8229600" cy="4204243"/>
          </a:xfrm>
        </p:spPr>
        <p:txBody>
          <a:bodyPr/>
          <a:lstStyle/>
          <a:p>
            <a:pPr lvl="0"/>
            <a:endParaRPr lang="en-AU" noProof="0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sp>
        <p:nvSpPr>
          <p:cNvPr id="5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8428039" y="5357812"/>
            <a:ext cx="542925" cy="243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AC61C0-702D-4ED4-B359-4ACB80539A9A}" type="slidenum">
              <a:rPr lang="en-AU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223"/>
            <a:ext cx="7772400" cy="122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898"/>
          </a:xfrm>
        </p:spPr>
        <p:txBody>
          <a:bodyPr/>
          <a:lstStyle>
            <a:lvl1pPr marL="0" indent="0" algn="ctr">
              <a:buNone/>
              <a:defRPr/>
            </a:lvl1pPr>
            <a:lvl2pPr marL="342886" indent="0" algn="ctr">
              <a:buNone/>
              <a:defRPr/>
            </a:lvl2pPr>
            <a:lvl3pPr marL="685773" indent="0" algn="ctr">
              <a:buNone/>
              <a:defRPr/>
            </a:lvl3pPr>
            <a:lvl4pPr marL="1028659" indent="0" algn="ctr">
              <a:buNone/>
              <a:defRPr/>
            </a:lvl4pPr>
            <a:lvl5pPr marL="1371545" indent="0" algn="ctr">
              <a:buNone/>
              <a:defRPr/>
            </a:lvl5pPr>
            <a:lvl6pPr marL="1714431" indent="0" algn="ctr">
              <a:buNone/>
              <a:defRPr/>
            </a:lvl6pPr>
            <a:lvl7pPr marL="2057318" indent="0" algn="ctr">
              <a:buNone/>
              <a:defRPr/>
            </a:lvl7pPr>
            <a:lvl8pPr marL="2400204" indent="0" algn="ctr">
              <a:buNone/>
              <a:defRPr/>
            </a:lvl8pPr>
            <a:lvl9pPr marL="274309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1" y="5206604"/>
            <a:ext cx="1905953" cy="382190"/>
          </a:xfrm>
          <a:prstGeom prst="rect">
            <a:avLst/>
          </a:prstGeom>
          <a:ln/>
        </p:spPr>
        <p:txBody>
          <a:bodyPr lIns="82296" tIns="41148" rIns="82296" bIns="41148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248" y="5206604"/>
            <a:ext cx="1907382" cy="382190"/>
          </a:xfrm>
          <a:prstGeom prst="rect">
            <a:avLst/>
          </a:prstGeom>
          <a:ln/>
        </p:spPr>
        <p:txBody>
          <a:bodyPr lIns="82296" tIns="41148" rIns="82296" bIns="41148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3948F-824E-413C-93A4-47030D66BD98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39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8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theme" Target="../theme/theme2.xml"/>
</Relationships>

</file>

<file path=ppt/slideMasters/_rels/slideMaster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10" Type="http://schemas.openxmlformats.org/officeDocument/2006/relationships/slideLayout" Target="../slideLayouts/slideLayout24.xml"/>
  <Relationship Id="rId11" Type="http://schemas.openxmlformats.org/officeDocument/2006/relationships/slideLayout" Target="../slideLayouts/slideLayout25.xml"/>
  <Relationship Id="rId12" Type="http://schemas.openxmlformats.org/officeDocument/2006/relationships/slideLayout" Target="../slideLayouts/slideLayout26.xml"/>
  <Relationship Id="rId13" Type="http://schemas.openxmlformats.org/officeDocument/2006/relationships/theme" Target="../theme/theme3.xml"/>
  <Relationship Id="rId14" Type="http://schemas.openxmlformats.org/officeDocument/2006/relationships/image" Target="../media/image4.png"/>
  <Relationship Id="rId15" Type="http://schemas.openxmlformats.org/officeDocument/2006/relationships/image" Target="../media/image5.jpeg"/>
  <Relationship Id="rId2" Type="http://schemas.openxmlformats.org/officeDocument/2006/relationships/slideLayout" Target="../slideLayouts/slideLayout16.xml"/>
  <Relationship Id="rId3" Type="http://schemas.openxmlformats.org/officeDocument/2006/relationships/slideLayout" Target="../slideLayouts/slideLayout17.xml"/>
  <Relationship Id="rId4" Type="http://schemas.openxmlformats.org/officeDocument/2006/relationships/slideLayout" Target="../slideLayouts/slideLayout18.xml"/>
  <Relationship Id="rId5" Type="http://schemas.openxmlformats.org/officeDocument/2006/relationships/slideLayout" Target="../slideLayouts/slideLayout19.xml"/>
  <Relationship Id="rId6" Type="http://schemas.openxmlformats.org/officeDocument/2006/relationships/slideLayout" Target="../slideLayouts/slideLayout20.xml"/>
  <Relationship Id="rId7" Type="http://schemas.openxmlformats.org/officeDocument/2006/relationships/slideLayout" Target="../slideLayouts/slideLayout21.xml"/>
  <Relationship Id="rId8" Type="http://schemas.openxmlformats.org/officeDocument/2006/relationships/slideLayout" Target="../slideLayouts/slideLayout22.xml"/>
  <Relationship Id="rId9" Type="http://schemas.openxmlformats.org/officeDocument/2006/relationships/slideLayout" Target="../slideLayouts/slideLayout23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340-B7D8-47A6-8637-1D764FAE6D18}" type="datetimeFigureOut">
              <a:rPr lang="en-AU" smtClean="0"/>
              <a:pPr/>
              <a:t>22/04/2015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5140-82F2-4DC8-B8FC-C37810E8FD9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6615"/>
            <a:ext cx="9144000" cy="5238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714376"/>
            <a:ext cx="8229600" cy="422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298282"/>
            <a:ext cx="9144000" cy="2910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0" hangingPunct="0">
              <a:defRPr sz="833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HEDLOC Confidential &amp; Proprietary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0" y="5077747"/>
            <a:ext cx="8358188" cy="1323"/>
          </a:xfrm>
          <a:prstGeom prst="line">
            <a:avLst/>
          </a:prstGeom>
          <a:ln w="15875">
            <a:solidFill>
              <a:srgbClr val="CDF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517240"/>
            <a:ext cx="8358188" cy="1323"/>
          </a:xfrm>
          <a:prstGeom prst="line">
            <a:avLst/>
          </a:prstGeom>
          <a:ln w="15875">
            <a:solidFill>
              <a:srgbClr val="CDF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2010-VF-Logo-icon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37187"/>
            <a:ext cx="1979712" cy="4601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5130921"/>
            <a:ext cx="1512415" cy="5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380985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76197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142954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523939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+mn-lt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+mn-lt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tags" Target="../tags/tag2.xml"/>
  <Relationship Id="rId2" Type="http://schemas.openxmlformats.org/officeDocument/2006/relationships/slideLayout" Target="../slideLayouts/slideLayout12.xml"/>
  <Relationship Id="rId3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4.PN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5.PN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6.PN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4.xml"/>
  <Relationship Id="rId3" Type="http://schemas.openxmlformats.org/officeDocument/2006/relationships/image" Target="../media/image17.PN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8.PN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5.xml"/>
  <Relationship Id="rId3" Type="http://schemas.openxmlformats.org/officeDocument/2006/relationships/image" Target="../media/image19.PN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20.PN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6.xml"/>
  <Relationship Id="rId3" Type="http://schemas.openxmlformats.org/officeDocument/2006/relationships/image" Target="../media/image21.PN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7.xml"/>
  <Relationship Id="rId3" Type="http://schemas.openxmlformats.org/officeDocument/2006/relationships/image" Target="../media/image22.PNG"/>
  <Relationship Id="rId4" Type="http://schemas.openxmlformats.org/officeDocument/2006/relationships/image" Target="../media/image23.PN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image" Target="../media/image24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2.xml"/>
  <Relationship Id="rId3" Type="http://schemas.openxmlformats.org/officeDocument/2006/relationships/image" Target="../media/image7.PN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8.PN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9.PN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0.PN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image" Target="../media/image11.PN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  <Relationship Id="rId2" Type="http://schemas.openxmlformats.org/officeDocument/2006/relationships/notesSlide" Target="../notesSlides/notesSlide3.xml"/>
  <Relationship Id="rId3" Type="http://schemas.openxmlformats.org/officeDocument/2006/relationships/image" Target="../media/image12.PNG"/>
  <Relationship Id="rId4" Type="http://schemas.openxmlformats.org/officeDocument/2006/relationships/image" Target="../media/image13.PN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705372"/>
            <a:ext cx="799288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4000" b="1" dirty="0" smtClean="0">
                <a:solidFill>
                  <a:srgbClr val="92D050"/>
                </a:solidFill>
              </a:rPr>
              <a:t>External Statistics &amp; </a:t>
            </a:r>
          </a:p>
          <a:p>
            <a:pPr lvl="0" algn="ctr"/>
            <a:r>
              <a:rPr lang="en-AU" sz="4000" b="1" dirty="0" smtClean="0">
                <a:solidFill>
                  <a:srgbClr val="92D050"/>
                </a:solidFill>
              </a:rPr>
              <a:t>National Internet Directory </a:t>
            </a:r>
            <a:endParaRPr lang="en-AU" sz="4000" b="1" dirty="0">
              <a:solidFill>
                <a:srgbClr val="92D050"/>
              </a:solidFill>
            </a:endParaRPr>
          </a:p>
          <a:p>
            <a:pPr lvl="0" algn="ctr"/>
            <a:r>
              <a:rPr lang="en-AU" sz="4000" b="1" dirty="0" smtClean="0">
                <a:solidFill>
                  <a:srgbClr val="92D050"/>
                </a:solidFill>
              </a:rPr>
              <a:t>User Experience Designs</a:t>
            </a:r>
          </a:p>
          <a:p>
            <a:pPr lvl="0" algn="ctr"/>
            <a:r>
              <a:rPr lang="en-AU" sz="2000" b="1" dirty="0" smtClean="0">
                <a:solidFill>
                  <a:srgbClr val="92D050"/>
                </a:solidFill>
              </a:rPr>
              <a:t>April 2015</a:t>
            </a:r>
            <a:endParaRPr lang="en-AU" sz="2000" b="1" dirty="0">
              <a:solidFill>
                <a:srgbClr val="92D050"/>
              </a:solidFill>
            </a:endParaRPr>
          </a:p>
          <a:p>
            <a:pPr lvl="0" algn="ctr"/>
            <a:endParaRPr lang="en-AU" sz="300" b="1" dirty="0">
              <a:solidFill>
                <a:srgbClr val="92D050"/>
              </a:solidFill>
            </a:endParaRPr>
          </a:p>
          <a:p>
            <a:pPr lvl="0" algn="ctr"/>
            <a:r>
              <a:rPr lang="en-AU" sz="4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APNIC</a:t>
            </a:r>
            <a:endParaRPr lang="en-AU" sz="4000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Summary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00" y="662062"/>
            <a:ext cx="6809801" cy="43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ASN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9" y="662062"/>
            <a:ext cx="6790082" cy="43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Holder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32" y="681782"/>
            <a:ext cx="6776936" cy="43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654" y="586297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Individual Resource Modal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06" y="675209"/>
            <a:ext cx="6763789" cy="4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Profile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9" y="665349"/>
            <a:ext cx="6770362" cy="43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Individual Holder Modal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2" y="665349"/>
            <a:ext cx="6757216" cy="43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Activity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65" y="678495"/>
            <a:ext cx="6744070" cy="43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077" y="744141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Multi Economy Permission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00" y="655489"/>
            <a:ext cx="6809801" cy="44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Mobile Views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34856"/>
            <a:ext cx="1308061" cy="268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84176"/>
            <a:ext cx="2852755" cy="42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ing-slide-b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</a:rPr>
              <a:t>General Public </a:t>
            </a:r>
            <a:r>
              <a:rPr lang="en-AU" dirty="0" smtClean="0">
                <a:solidFill>
                  <a:srgbClr val="92D050"/>
                </a:solidFill>
              </a:rPr>
              <a:t>Experience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355" y="697260"/>
            <a:ext cx="88634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rgbClr val="92D050"/>
                </a:solidFill>
              </a:rPr>
              <a:t>Clean, Consistent &amp; Easy to Use for Unauthenticated Users</a:t>
            </a:r>
          </a:p>
          <a:p>
            <a:endParaRPr lang="en-AU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 provides view of all resource types</a:t>
            </a:r>
          </a:p>
          <a:p>
            <a:endParaRPr lang="en-AU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specific views accessible through ASN, IPv4 and IPv6 tabs</a:t>
            </a:r>
          </a:p>
          <a:p>
            <a:endParaRPr lang="en-A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eft hand filter menu &amp; top search bar provide region based refinement</a:t>
            </a:r>
          </a:p>
          <a:p>
            <a:endParaRPr lang="en-A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toggle between graph 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tile 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 or a geospatial </a:t>
            </a:r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</a:p>
          <a:p>
            <a:endParaRPr lang="en-AU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refinement options are displayed inline with applicable graphs &amp; tables</a:t>
            </a:r>
          </a:p>
          <a:p>
            <a:endParaRPr lang="en-A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A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ndividual resource and holder views displayed as modals</a:t>
            </a:r>
          </a:p>
        </p:txBody>
      </p:sp>
    </p:spTree>
    <p:extLst>
      <p:ext uri="{BB962C8B-B14F-4D97-AF65-F5344CB8AC3E}">
        <p14:creationId xmlns:p14="http://schemas.microsoft.com/office/powerpoint/2010/main" val="40783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APNIC Summary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46" y="668636"/>
            <a:ext cx="6783509" cy="43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654" y="586297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APNIC ASN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06" y="671922"/>
            <a:ext cx="6763789" cy="43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654" y="586297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APNIC Map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64714"/>
            <a:ext cx="6768752" cy="43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654" y="586297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Economy Summary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9" y="678495"/>
            <a:ext cx="6790082" cy="43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654" y="586297"/>
            <a:ext cx="8391847" cy="4226719"/>
          </a:xfrm>
        </p:spPr>
        <p:txBody>
          <a:bodyPr/>
          <a:lstStyle/>
          <a:p>
            <a:pPr marL="0" indent="0">
              <a:buNone/>
            </a:pPr>
            <a:endParaRPr lang="en-AU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Economy ASN View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06" y="665349"/>
            <a:ext cx="6763789" cy="43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Mobile Views</a:t>
            </a:r>
            <a:endParaRPr lang="en-AU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85355"/>
            <a:ext cx="2859328" cy="424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41128"/>
            <a:ext cx="1327780" cy="26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600" dirty="0" smtClean="0">
                <a:solidFill>
                  <a:srgbClr val="92D050"/>
                </a:solidFill>
              </a:rPr>
              <a:t>National Internet Directory Experience </a:t>
            </a:r>
            <a:endParaRPr lang="en-AU" sz="26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HEDLOC Confidential &amp; Proprietary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485F1-6BFD-4ABB-90FF-B2B1DC05B650}" type="slidenum">
              <a:rPr lang="en-AU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AU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625252"/>
            <a:ext cx="88634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92D050"/>
                </a:solidFill>
              </a:rPr>
              <a:t>Clean, Consistent &amp; Simple to Use for Authenticated Users</a:t>
            </a:r>
            <a:endParaRPr lang="en-AU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hand filter menu and top level search removed for users with single economy permissions to maximise screen real estate</a:t>
            </a:r>
          </a:p>
          <a:p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Summary, ASN, IPv4, IPv6 &amp; Holder tabs provide easy access to a variety of information views</a:t>
            </a:r>
          </a:p>
          <a:p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search feature enables users to search for individual resources and holders</a:t>
            </a:r>
          </a:p>
          <a:p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resource and holder views displayed in a modal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and activity views displayed in a modal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bdf9db2-bb0a-43a8-afe0-0016f0fe2f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 and La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(16:10)</PresentationFormat>
  <Paragraphs>124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Office Theme</vt:lpstr>
      <vt:lpstr>First and Last Slide</vt:lpstr>
      <vt:lpstr>Default Design</vt:lpstr>
      <vt:lpstr>PowerPoint Presentation</vt:lpstr>
      <vt:lpstr>General Public Experience</vt:lpstr>
      <vt:lpstr>APNIC Summary View</vt:lpstr>
      <vt:lpstr>APNIC ASN View</vt:lpstr>
      <vt:lpstr>APNIC Map View</vt:lpstr>
      <vt:lpstr>Economy Summary View</vt:lpstr>
      <vt:lpstr>Economy ASN View</vt:lpstr>
      <vt:lpstr>Mobile Views</vt:lpstr>
      <vt:lpstr>National Internet Directory Experience </vt:lpstr>
      <vt:lpstr>Summary View</vt:lpstr>
      <vt:lpstr>ASN View</vt:lpstr>
      <vt:lpstr>Holder View</vt:lpstr>
      <vt:lpstr>Individual Resource Modal View</vt:lpstr>
      <vt:lpstr>Profile View</vt:lpstr>
      <vt:lpstr>Individual Holder Modal View</vt:lpstr>
      <vt:lpstr>Activity View</vt:lpstr>
      <vt:lpstr>Multi Economy Permission View</vt:lpstr>
      <vt:lpstr>Mobile Views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2014-03-04T03:42:39Z</dcterms:created>
  <dcterms:modified xsi:type="dcterms:W3CDTF">2015-04-22T02:54:48Z</dcterms:modified>
  <revision>1</revision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Version">
    <vt:lpwstr>1.0</vt:lpwstr>
  </property>
  <property pid="3" fmtid="{D5CDD505-2E9C-101B-9397-08002B2CF9AE}" name="Classification">
    <vt:lpwstr>Unclassified</vt:lpwstr>
  </property>
</Properties>
</file>