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71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real-time-streaming/" TargetMode="External"/><Relationship Id="rId7" Type="http://schemas.openxmlformats.org/officeDocument/2006/relationships/hyperlink" Target="https://www.tutorialspoint.com/apache_kafka/apache_kafka_simple_producer_example.htm" TargetMode="External"/><Relationship Id="rId2" Type="http://schemas.openxmlformats.org/officeDocument/2006/relationships/hyperlink" Target="https://spark.apache.org/docs/latest/streaming-programming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nning.kropponline.de/2015/04/26/spark-streaming-with-kafka-hbase-example/" TargetMode="External"/><Relationship Id="rId5" Type="http://schemas.openxmlformats.org/officeDocument/2006/relationships/hyperlink" Target="https://www.trackmyhashtag.com/twitter-dataset" TargetMode="External"/><Relationship Id="rId4" Type="http://schemas.openxmlformats.org/officeDocument/2006/relationships/hyperlink" Target="https://docs.cloudera.com/HDPDocuments/HDP3/HDP-3.1.5/developing-spark-applications/content/developing_spark_application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1268-4C23-9A46-B540-8CDA4D6B5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Course Project</a:t>
            </a:r>
            <a:br>
              <a:rPr lang="en-US" dirty="0"/>
            </a:br>
            <a:r>
              <a:rPr lang="en-US" dirty="0"/>
              <a:t>Big Data Technology – CS523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E4DAF-941B-8844-B1C3-1B526A1DE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3506787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Name: Minh Sang Nguyen</a:t>
            </a:r>
          </a:p>
          <a:p>
            <a:r>
              <a:rPr lang="en-US" dirty="0"/>
              <a:t>ID: 987019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75BDF3-2C3A-824D-BB7A-9D155267C486}"/>
              </a:ext>
            </a:extLst>
          </p:cNvPr>
          <p:cNvSpPr txBox="1">
            <a:spLocks/>
          </p:cNvSpPr>
          <p:nvPr/>
        </p:nvSpPr>
        <p:spPr>
          <a:xfrm>
            <a:off x="6493806" y="4777378"/>
            <a:ext cx="350678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Submitted to</a:t>
            </a:r>
          </a:p>
          <a:p>
            <a:r>
              <a:rPr lang="en-US" dirty="0"/>
              <a:t>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EC0-F6EB-6D4B-BC61-8D5766AE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4723-09CE-E74D-AEF5-2E00DE18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with Twitter real time API (that is currently simulated by another client application)</a:t>
            </a:r>
          </a:p>
          <a:p>
            <a:pPr lvl="1"/>
            <a:r>
              <a:rPr lang="en-US" dirty="0"/>
              <a:t>Since Twitter development account is pending approval</a:t>
            </a:r>
          </a:p>
          <a:p>
            <a:r>
              <a:rPr lang="en-US" dirty="0"/>
              <a:t>Develop user interface for showing result that is processed by Spark Streaming App</a:t>
            </a:r>
          </a:p>
          <a:p>
            <a:r>
              <a:rPr lang="en-US" dirty="0"/>
              <a:t>HBase table has simple structure to store result, it may not support for complex queries in future, need more analysis to develop complete HBase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06A-76DA-AE4D-B5BD-5B816DC9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A37B-261D-D442-8B84-387B83F6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961-F431-1C40-9243-64859BB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403F-8DC4-FC4E-B7E9-0EE83DA2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  <a:p>
            <a:r>
              <a:rPr lang="en-US" dirty="0"/>
              <a:t>Apache HBase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Data source and technologies used</a:t>
            </a:r>
          </a:p>
          <a:p>
            <a:r>
              <a:rPr lang="en-US" dirty="0"/>
              <a:t>Reference links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C29-9207-1745-952F-C2251C07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A3BA-81DC-0A44-9E2B-43EFDFB2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4372"/>
            <a:ext cx="8915400" cy="4354565"/>
          </a:xfrm>
        </p:spPr>
        <p:txBody>
          <a:bodyPr/>
          <a:lstStyle/>
          <a:p>
            <a:r>
              <a:rPr lang="en-US" dirty="0"/>
              <a:t>Spark Streaming is an extension of the core Spark API that enables scalable, high-throughput, fault-tolerant stream processing of live data streams</a:t>
            </a:r>
          </a:p>
          <a:p>
            <a:r>
              <a:rPr lang="en-US" dirty="0"/>
              <a:t>Spark Streaming receives live input data streams such as </a:t>
            </a:r>
            <a:r>
              <a:rPr lang="en-US" b="1" dirty="0"/>
              <a:t>Kafka</a:t>
            </a:r>
            <a:r>
              <a:rPr lang="en-US" dirty="0"/>
              <a:t>, Kinesis, ...</a:t>
            </a:r>
          </a:p>
          <a:p>
            <a:r>
              <a:rPr lang="en-US" dirty="0"/>
              <a:t>Write Spark Streaming programs in </a:t>
            </a:r>
            <a:r>
              <a:rPr lang="en-US" b="1" dirty="0"/>
              <a:t>Scala</a:t>
            </a:r>
            <a:r>
              <a:rPr lang="en-US" dirty="0"/>
              <a:t>, Java or Python</a:t>
            </a:r>
          </a:p>
        </p:txBody>
      </p:sp>
      <p:pic>
        <p:nvPicPr>
          <p:cNvPr id="1026" name="Picture 2" descr="Spark Streaming">
            <a:extLst>
              <a:ext uri="{FF2B5EF4-FFF2-40B4-BE49-F238E27FC236}">
                <a16:creationId xmlns:a16="http://schemas.microsoft.com/office/drawing/2014/main" id="{30E5894A-5766-734C-BBA9-89F93229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40" y="2994488"/>
            <a:ext cx="7805057" cy="29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0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158B-04EC-724D-A5C8-18BE91E9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E58D-E12A-BD43-BA1B-6BF7BDC8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HBase?</a:t>
            </a:r>
          </a:p>
          <a:p>
            <a:pPr lvl="1"/>
            <a:r>
              <a:rPr lang="en-US" dirty="0"/>
              <a:t>HBase is an open-source non-relational distributed database modeled after Google's Bigtable and written in Java, developed as part of Apache Software Foundation's Apache Hadoop project and runs on top of Hadoop and HDFS</a:t>
            </a:r>
          </a:p>
          <a:p>
            <a:r>
              <a:rPr lang="en-US" dirty="0"/>
              <a:t>Why choose Apache HBase? </a:t>
            </a:r>
          </a:p>
          <a:p>
            <a:pPr lvl="1"/>
            <a:r>
              <a:rPr lang="en-US" dirty="0"/>
              <a:t>Need random, real time read/write access to your Big Data</a:t>
            </a:r>
          </a:p>
          <a:p>
            <a:pPr lvl="1"/>
            <a:r>
              <a:rPr lang="en-US" dirty="0"/>
              <a:t>Able to host very large tables on top of clusters of commodity hardware</a:t>
            </a:r>
          </a:p>
          <a:p>
            <a:pPr lvl="1"/>
            <a:r>
              <a:rPr lang="en-US" dirty="0"/>
              <a:t>Need a NoSQL key/value database on Hadoop</a:t>
            </a:r>
          </a:p>
        </p:txBody>
      </p:sp>
      <p:pic>
        <p:nvPicPr>
          <p:cNvPr id="2050" name="Picture 2" descr="Apache HBase">
            <a:extLst>
              <a:ext uri="{FF2B5EF4-FFF2-40B4-BE49-F238E27FC236}">
                <a16:creationId xmlns:a16="http://schemas.microsoft.com/office/drawing/2014/main" id="{4291B5B1-398B-B643-8BA3-70AFDD0D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22355"/>
            <a:ext cx="4891314" cy="12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8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312B-C35B-864A-BEF4-8CD1AB01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CDE-EC24-C446-904A-8223E1AB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Kafka?</a:t>
            </a:r>
          </a:p>
          <a:p>
            <a:pPr lvl="1"/>
            <a:r>
              <a:rPr lang="en-US" dirty="0"/>
              <a:t>Apache Kafka is an open-source stream-processing software platform developed by the Apache Software Foundation, written in Scala and Java</a:t>
            </a:r>
          </a:p>
          <a:p>
            <a:r>
              <a:rPr lang="en-US" dirty="0"/>
              <a:t>Why choose Kafka?</a:t>
            </a:r>
          </a:p>
          <a:p>
            <a:pPr lvl="1"/>
            <a:r>
              <a:rPr lang="en-US" dirty="0"/>
              <a:t>real-time data feed</a:t>
            </a:r>
          </a:p>
          <a:p>
            <a:pPr lvl="1"/>
            <a:r>
              <a:rPr lang="en-US" dirty="0"/>
              <a:t>low-latency platform, high-performance on data pipelines, streaming analytics, data integration</a:t>
            </a:r>
          </a:p>
          <a:p>
            <a:pPr lvl="1"/>
            <a:r>
              <a:rPr lang="en-US" dirty="0"/>
              <a:t>reliable (used by thousands of companies)</a:t>
            </a:r>
          </a:p>
          <a:p>
            <a:pPr lvl="1"/>
            <a:r>
              <a:rPr lang="en-US" dirty="0"/>
              <a:t>popular (has a large network of users and developers)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Installing a Kafka Broker on Ubuntu 18.04 Using a Docker Image |  Workstation Logs">
            <a:extLst>
              <a:ext uri="{FF2B5EF4-FFF2-40B4-BE49-F238E27FC236}">
                <a16:creationId xmlns:a16="http://schemas.microsoft.com/office/drawing/2014/main" id="{8736F736-1642-3D48-B7DB-17062BB1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5" y="308424"/>
            <a:ext cx="5057977" cy="1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79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C8D4-B388-1646-8934-5FF2477D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100" name="Picture 4" descr="Twitter Logo transparent PNG - StickPNG">
            <a:extLst>
              <a:ext uri="{FF2B5EF4-FFF2-40B4-BE49-F238E27FC236}">
                <a16:creationId xmlns:a16="http://schemas.microsoft.com/office/drawing/2014/main" id="{D9E2A2F3-CB22-8F4F-AC8A-824D3486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" y="2242456"/>
            <a:ext cx="1451429" cy="14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base Png Icon #244761 - Free Icons Library">
            <a:extLst>
              <a:ext uri="{FF2B5EF4-FFF2-40B4-BE49-F238E27FC236}">
                <a16:creationId xmlns:a16="http://schemas.microsoft.com/office/drawing/2014/main" id="{F1771333-8330-CB48-9D0D-1D5EDC1A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89" y="3170918"/>
            <a:ext cx="418426" cy="5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4B97E-92C3-A44F-AEB9-08FA95A76D04}"/>
              </a:ext>
            </a:extLst>
          </p:cNvPr>
          <p:cNvSpPr txBox="1"/>
          <p:nvPr/>
        </p:nvSpPr>
        <p:spPr>
          <a:xfrm>
            <a:off x="246742" y="3693885"/>
            <a:ext cx="191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Dataset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42891F0E-0A3A-7343-940F-F1DE422C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91" y="2581029"/>
            <a:ext cx="1689224" cy="8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etting started with Spark Structured Streaming and Kafka – Software  Development Tutorials">
            <a:extLst>
              <a:ext uri="{FF2B5EF4-FFF2-40B4-BE49-F238E27FC236}">
                <a16:creationId xmlns:a16="http://schemas.microsoft.com/office/drawing/2014/main" id="{E9AF5AAC-10F7-E34E-8279-30839187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86" y="2409872"/>
            <a:ext cx="1828799" cy="13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afka Logo Tall - Apache Kafka Logo,png download, transparent png image |  Apache kafka, Png images, Transparent">
            <a:extLst>
              <a:ext uri="{FF2B5EF4-FFF2-40B4-BE49-F238E27FC236}">
                <a16:creationId xmlns:a16="http://schemas.microsoft.com/office/drawing/2014/main" id="{D3463F2C-6425-D140-AE8A-D164D4D6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00" y="2581029"/>
            <a:ext cx="1337343" cy="14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Base as primary NoSql Hadoop storage – Diving into Hadoop">
            <a:extLst>
              <a:ext uri="{FF2B5EF4-FFF2-40B4-BE49-F238E27FC236}">
                <a16:creationId xmlns:a16="http://schemas.microsoft.com/office/drawing/2014/main" id="{2E82CF48-493D-DA4E-B9E7-4C02243F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572" y="3687081"/>
            <a:ext cx="1886233" cy="73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2" descr="Database digital tool - Free web icons">
            <a:extLst>
              <a:ext uri="{FF2B5EF4-FFF2-40B4-BE49-F238E27FC236}">
                <a16:creationId xmlns:a16="http://schemas.microsoft.com/office/drawing/2014/main" id="{F234BB65-DCDC-AD42-93F6-8C10F945C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30" name="Picture 34" descr="5223 - PNG Images - PNGio">
            <a:extLst>
              <a:ext uri="{FF2B5EF4-FFF2-40B4-BE49-F238E27FC236}">
                <a16:creationId xmlns:a16="http://schemas.microsoft.com/office/drawing/2014/main" id="{089A852C-7B85-1444-B3D6-F92F427D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128" y="2541469"/>
            <a:ext cx="1190171" cy="11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483BDD1-CDE0-C64D-8DE3-6FB9353FD9C0}"/>
              </a:ext>
            </a:extLst>
          </p:cNvPr>
          <p:cNvSpPr/>
          <p:nvPr/>
        </p:nvSpPr>
        <p:spPr>
          <a:xfrm>
            <a:off x="1948731" y="2996745"/>
            <a:ext cx="785178" cy="33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F01648E-8074-C849-B417-A0701FA7C3BD}"/>
              </a:ext>
            </a:extLst>
          </p:cNvPr>
          <p:cNvSpPr/>
          <p:nvPr/>
        </p:nvSpPr>
        <p:spPr>
          <a:xfrm>
            <a:off x="4588113" y="2996745"/>
            <a:ext cx="785178" cy="33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8B5FF12-2FB4-9649-B2DD-3A7AD779978B}"/>
              </a:ext>
            </a:extLst>
          </p:cNvPr>
          <p:cNvSpPr/>
          <p:nvPr/>
        </p:nvSpPr>
        <p:spPr>
          <a:xfrm>
            <a:off x="6656179" y="2996745"/>
            <a:ext cx="785178" cy="33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C0B254B-988B-2945-90D2-BFA12D3721C6}"/>
              </a:ext>
            </a:extLst>
          </p:cNvPr>
          <p:cNvSpPr/>
          <p:nvPr/>
        </p:nvSpPr>
        <p:spPr>
          <a:xfrm>
            <a:off x="9613874" y="2967267"/>
            <a:ext cx="785178" cy="33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9B44F-1010-EE48-99B1-7010C943354C}"/>
              </a:ext>
            </a:extLst>
          </p:cNvPr>
          <p:cNvSpPr txBox="1"/>
          <p:nvPr/>
        </p:nvSpPr>
        <p:spPr>
          <a:xfrm>
            <a:off x="2592925" y="3886200"/>
            <a:ext cx="1915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 Client Application: read data from data source and push messages to 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B48C0-20F6-EB46-9B3E-44F5A3A819C8}"/>
              </a:ext>
            </a:extLst>
          </p:cNvPr>
          <p:cNvSpPr txBox="1"/>
          <p:nvPr/>
        </p:nvSpPr>
        <p:spPr>
          <a:xfrm>
            <a:off x="7441357" y="4093295"/>
            <a:ext cx="3116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 Streaming Application:</a:t>
            </a:r>
          </a:p>
          <a:p>
            <a:pPr lvl="1"/>
            <a:r>
              <a:rPr lang="en-US" dirty="0"/>
              <a:t>- Subscribe Kafka event</a:t>
            </a:r>
          </a:p>
          <a:p>
            <a:pPr lvl="1"/>
            <a:r>
              <a:rPr lang="en-US" dirty="0"/>
              <a:t>- Retrieve new messages</a:t>
            </a:r>
          </a:p>
          <a:p>
            <a:pPr lvl="1"/>
            <a:r>
              <a:rPr lang="en-US" dirty="0"/>
              <a:t>- Process simple calculation</a:t>
            </a:r>
          </a:p>
          <a:p>
            <a:pPr lvl="1"/>
            <a:r>
              <a:rPr lang="en-US" dirty="0"/>
              <a:t>- Save result to HBase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A74E3D-05D4-B644-9EE7-AFCC440E755E}"/>
              </a:ext>
            </a:extLst>
          </p:cNvPr>
          <p:cNvSpPr txBox="1"/>
          <p:nvPr/>
        </p:nvSpPr>
        <p:spPr>
          <a:xfrm>
            <a:off x="4588113" y="4075092"/>
            <a:ext cx="2853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Responsible for:</a:t>
            </a:r>
          </a:p>
          <a:p>
            <a:pPr lvl="1"/>
            <a:r>
              <a:rPr lang="en-US" dirty="0"/>
              <a:t>- Receive messages from any client</a:t>
            </a:r>
          </a:p>
          <a:p>
            <a:pPr lvl="1"/>
            <a:r>
              <a:rPr lang="en-US" dirty="0"/>
              <a:t>- Store messages</a:t>
            </a:r>
          </a:p>
          <a:p>
            <a:pPr lvl="1"/>
            <a:r>
              <a:rPr lang="en-US" dirty="0"/>
              <a:t>- Allow any consumer application (such as Spark Streaming application)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740E10-D41D-A043-9E3A-F3C4A88E093C}"/>
              </a:ext>
            </a:extLst>
          </p:cNvPr>
          <p:cNvSpPr txBox="1"/>
          <p:nvPr/>
        </p:nvSpPr>
        <p:spPr>
          <a:xfrm>
            <a:off x="10399052" y="4352090"/>
            <a:ext cx="169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HBase: store result</a:t>
            </a:r>
          </a:p>
        </p:txBody>
      </p:sp>
    </p:spTree>
    <p:extLst>
      <p:ext uri="{BB962C8B-B14F-4D97-AF65-F5344CB8AC3E}">
        <p14:creationId xmlns:p14="http://schemas.microsoft.com/office/powerpoint/2010/main" val="387151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433E-A5B2-024E-8358-C38F0CD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15CA-3AED-7F4C-8F5D-1420BCD2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source: using a small sample Twitter data source to simulate integration environment on Hadoop Cloudera</a:t>
            </a:r>
          </a:p>
          <a:p>
            <a:r>
              <a:rPr lang="en-US" dirty="0"/>
              <a:t>Technologies used: Spark, Spark Streaming, Kafka, HBase</a:t>
            </a:r>
          </a:p>
          <a:p>
            <a:r>
              <a:rPr lang="en-US"/>
              <a:t>Programing language used: </a:t>
            </a:r>
            <a:endParaRPr lang="en-US" dirty="0"/>
          </a:p>
          <a:p>
            <a:pPr lvl="1"/>
            <a:r>
              <a:rPr lang="en-US" dirty="0"/>
              <a:t>Java (in simulator Spark Application)</a:t>
            </a:r>
          </a:p>
          <a:p>
            <a:pPr lvl="1"/>
            <a:r>
              <a:rPr lang="en-US" dirty="0"/>
              <a:t>Scala (in Spark Streaming Application)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7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B28D-4136-1E49-B056-37FB91AB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7E95-4DBA-B448-A456-E3A3B5C0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https://spark.apache.org/docs/latest/streaming-programming-guide.html</a:t>
            </a:r>
            <a:endParaRPr lang="en-US" dirty="0"/>
          </a:p>
          <a:p>
            <a:r>
              <a:rPr lang="en-US" dirty="0">
                <a:hlinkClick r:id="rId3"/>
              </a:rPr>
              <a:t>https://www.xenonstack.com/blog/real-time-streaming/</a:t>
            </a:r>
            <a:endParaRPr lang="en-US" dirty="0"/>
          </a:p>
          <a:p>
            <a:r>
              <a:rPr lang="en-US" dirty="0">
                <a:hlinkClick r:id="rId4"/>
              </a:rPr>
              <a:t>https://docs.cloudera.com/HDPDocuments/HDP3/HDP-3.1.5/developing-spark-applications/content/developing_spark_applications.html</a:t>
            </a:r>
            <a:endParaRPr lang="en-US" dirty="0"/>
          </a:p>
          <a:p>
            <a:r>
              <a:rPr lang="en-US" dirty="0">
                <a:hlinkClick r:id="rId5"/>
              </a:rPr>
              <a:t>https://www.trackmyhashtag.com/twitter-dataset</a:t>
            </a:r>
            <a:endParaRPr lang="en-US" dirty="0"/>
          </a:p>
          <a:p>
            <a:r>
              <a:rPr lang="en-US" dirty="0">
                <a:hlinkClick r:id="rId6"/>
              </a:rPr>
              <a:t>https://henning.kropponline.de/2015/04/26/spark-streaming-with-kafka-hbase-example/</a:t>
            </a:r>
            <a:endParaRPr lang="en-US" dirty="0"/>
          </a:p>
          <a:p>
            <a:r>
              <a:rPr lang="en-US" dirty="0">
                <a:hlinkClick r:id="rId7"/>
              </a:rPr>
              <a:t>https://www.tutorialspoint.com/apache_kafka/apache_kafka_simple_producer_example.htm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B2A7-1DB9-5F43-A33B-88D7E9F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2718-5B25-B245-B784-F222E940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Spark Client Application: </a:t>
            </a:r>
          </a:p>
          <a:p>
            <a:pPr lvl="1"/>
            <a:r>
              <a:rPr lang="en-US" dirty="0"/>
              <a:t>Simulate Twitter data by getting data from data source file</a:t>
            </a:r>
          </a:p>
          <a:p>
            <a:pPr lvl="1"/>
            <a:r>
              <a:rPr lang="en-US" dirty="0"/>
              <a:t>Working as a publisher to Kafka</a:t>
            </a:r>
          </a:p>
          <a:p>
            <a:r>
              <a:rPr lang="en-US" dirty="0"/>
              <a:t>Kafka: </a:t>
            </a:r>
          </a:p>
          <a:p>
            <a:pPr lvl="1"/>
            <a:r>
              <a:rPr lang="en-US" dirty="0"/>
              <a:t>Monitor messages coming from simulator application</a:t>
            </a:r>
          </a:p>
          <a:p>
            <a:r>
              <a:rPr lang="en-US" dirty="0"/>
              <a:t>Spark Streaming Application</a:t>
            </a:r>
          </a:p>
          <a:p>
            <a:pPr lvl="1"/>
            <a:r>
              <a:rPr lang="en-US" dirty="0"/>
              <a:t>Working as a subscriber to Kafka to get any latest messages</a:t>
            </a:r>
          </a:p>
          <a:p>
            <a:pPr lvl="1"/>
            <a:r>
              <a:rPr lang="en-US" dirty="0"/>
              <a:t>Process simple process or report</a:t>
            </a:r>
          </a:p>
          <a:p>
            <a:pPr lvl="1"/>
            <a:r>
              <a:rPr lang="en-US" dirty="0"/>
              <a:t>Extract result to HBase database in Hadoop</a:t>
            </a:r>
          </a:p>
          <a:p>
            <a:r>
              <a:rPr lang="en-US" dirty="0"/>
              <a:t>Verify result in HBase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521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578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Final Course Project Big Data Technology – CS523</vt:lpstr>
      <vt:lpstr>Agenda</vt:lpstr>
      <vt:lpstr>Spark Streaming</vt:lpstr>
      <vt:lpstr>Apache HBase</vt:lpstr>
      <vt:lpstr>Apache Kafka</vt:lpstr>
      <vt:lpstr>Architecture</vt:lpstr>
      <vt:lpstr>Data source and technologies used</vt:lpstr>
      <vt:lpstr>Reference links</vt:lpstr>
      <vt:lpstr>Demo</vt:lpstr>
      <vt:lpstr>Future 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Nguyen</dc:creator>
  <cp:lastModifiedBy>Sandy Nguyen</cp:lastModifiedBy>
  <cp:revision>41</cp:revision>
  <dcterms:created xsi:type="dcterms:W3CDTF">2020-09-27T15:06:39Z</dcterms:created>
  <dcterms:modified xsi:type="dcterms:W3CDTF">2020-10-04T20:42:39Z</dcterms:modified>
</cp:coreProperties>
</file>