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68" r:id="rId2"/>
    <p:sldId id="257" r:id="rId3"/>
    <p:sldId id="269" r:id="rId4"/>
    <p:sldId id="310" r:id="rId5"/>
    <p:sldId id="311" r:id="rId6"/>
    <p:sldId id="299" r:id="rId7"/>
    <p:sldId id="297" r:id="rId8"/>
    <p:sldId id="298" r:id="rId9"/>
    <p:sldId id="309" r:id="rId10"/>
    <p:sldId id="300" r:id="rId11"/>
    <p:sldId id="301" r:id="rId12"/>
    <p:sldId id="271" r:id="rId13"/>
    <p:sldId id="303" r:id="rId14"/>
    <p:sldId id="272" r:id="rId15"/>
    <p:sldId id="289" r:id="rId16"/>
    <p:sldId id="290" r:id="rId17"/>
    <p:sldId id="291" r:id="rId18"/>
    <p:sldId id="292" r:id="rId19"/>
    <p:sldId id="293" r:id="rId20"/>
    <p:sldId id="294" r:id="rId21"/>
    <p:sldId id="264" r:id="rId22"/>
    <p:sldId id="267" r:id="rId23"/>
    <p:sldId id="274" r:id="rId24"/>
    <p:sldId id="276" r:id="rId25"/>
    <p:sldId id="306" r:id="rId26"/>
    <p:sldId id="307" r:id="rId27"/>
    <p:sldId id="304" r:id="rId28"/>
    <p:sldId id="277" r:id="rId29"/>
    <p:sldId id="278" r:id="rId30"/>
    <p:sldId id="280" r:id="rId31"/>
    <p:sldId id="281" r:id="rId32"/>
    <p:sldId id="312" r:id="rId33"/>
    <p:sldId id="273" r:id="rId34"/>
    <p:sldId id="285" r:id="rId35"/>
    <p:sldId id="302" r:id="rId36"/>
    <p:sldId id="305" r:id="rId37"/>
  </p:sldIdLst>
  <p:sldSz cx="9144000" cy="6858000" type="screen4x3"/>
  <p:notesSz cx="7102475" cy="10234613"/>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3" autoAdjust="0"/>
    <p:restoredTop sz="87179" autoAdjust="0"/>
  </p:normalViewPr>
  <p:slideViewPr>
    <p:cSldViewPr snapToGrid="0" snapToObjects="1">
      <p:cViewPr varScale="1">
        <p:scale>
          <a:sx n="58" d="100"/>
          <a:sy n="58" d="100"/>
        </p:scale>
        <p:origin x="171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800"/>
            </a:pPr>
            <a:r>
              <a:rPr lang="en-US" sz="1800"/>
              <a:t>Number of Firms in the U.S.</a:t>
            </a:r>
          </a:p>
        </c:rich>
      </c:tx>
      <c:layout>
        <c:manualLayout>
          <c:xMode val="edge"/>
          <c:yMode val="edge"/>
          <c:x val="2.0770149222329201E-3"/>
          <c:y val="1.4256551264425299E-3"/>
        </c:manualLayout>
      </c:layout>
      <c:overlay val="0"/>
    </c:title>
    <c:autoTitleDeleted val="0"/>
    <c:plotArea>
      <c:layout>
        <c:manualLayout>
          <c:layoutTarget val="inner"/>
          <c:xMode val="edge"/>
          <c:yMode val="edge"/>
          <c:x val="3.0689279224712401E-2"/>
          <c:y val="0.10441927157450399"/>
          <c:w val="0.61571996769634596"/>
          <c:h val="0.819941086733601"/>
        </c:manualLayout>
      </c:layout>
      <c:pieChart>
        <c:varyColors val="1"/>
        <c:ser>
          <c:idx val="0"/>
          <c:order val="0"/>
          <c:tx>
            <c:strRef>
              <c:f>Sheet1!$B$1</c:f>
              <c:strCache>
                <c:ptCount val="1"/>
                <c:pt idx="0">
                  <c:v>Number of Firms</c:v>
                </c:pt>
              </c:strCache>
            </c:strRef>
          </c:tx>
          <c:dPt>
            <c:idx val="0"/>
            <c:bubble3D val="0"/>
            <c:spPr>
              <a:solidFill>
                <a:schemeClr val="bg2">
                  <a:lumMod val="60000"/>
                  <a:lumOff val="40000"/>
                </a:schemeClr>
              </a:solidFill>
            </c:spPr>
            <c:extLst>
              <c:ext xmlns:c16="http://schemas.microsoft.com/office/drawing/2014/chart" uri="{C3380CC4-5D6E-409C-BE32-E72D297353CC}">
                <c16:uniqueId val="{00000001-EC74-A74E-8299-AC2DB14DD938}"/>
              </c:ext>
            </c:extLst>
          </c:dPt>
          <c:dPt>
            <c:idx val="1"/>
            <c:bubble3D val="0"/>
            <c:spPr>
              <a:solidFill>
                <a:schemeClr val="accent6">
                  <a:lumMod val="60000"/>
                  <a:lumOff val="40000"/>
                </a:schemeClr>
              </a:solidFill>
            </c:spPr>
            <c:extLst>
              <c:ext xmlns:c16="http://schemas.microsoft.com/office/drawing/2014/chart" uri="{C3380CC4-5D6E-409C-BE32-E72D297353CC}">
                <c16:uniqueId val="{00000003-EC74-A74E-8299-AC2DB14DD938}"/>
              </c:ext>
            </c:extLst>
          </c:dPt>
          <c:dPt>
            <c:idx val="3"/>
            <c:bubble3D val="0"/>
            <c:spPr>
              <a:solidFill>
                <a:schemeClr val="accent6">
                  <a:lumMod val="40000"/>
                  <a:lumOff val="60000"/>
                </a:schemeClr>
              </a:solidFill>
            </c:spPr>
            <c:extLst>
              <c:ext xmlns:c16="http://schemas.microsoft.com/office/drawing/2014/chart" uri="{C3380CC4-5D6E-409C-BE32-E72D297353CC}">
                <c16:uniqueId val="{00000005-EC74-A74E-8299-AC2DB14DD938}"/>
              </c:ext>
            </c:extLst>
          </c:dPt>
          <c:dLbls>
            <c:dLbl>
              <c:idx val="1"/>
              <c:layout>
                <c:manualLayout>
                  <c:x val="-6.9685443165758101E-2"/>
                  <c:y val="-0.2753262249533929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74-A74E-8299-AC2DB14DD938}"/>
                </c:ext>
              </c:extLst>
            </c:dLbl>
            <c:spPr>
              <a:noFill/>
              <a:ln>
                <a:noFill/>
              </a:ln>
              <a:effectLst/>
            </c:spPr>
            <c:txPr>
              <a:bodyPr/>
              <a:lstStyle/>
              <a:p>
                <a:pPr>
                  <a:defRPr sz="14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Corporation</c:v>
                </c:pt>
                <c:pt idx="1">
                  <c:v>S-Corporation</c:v>
                </c:pt>
                <c:pt idx="2">
                  <c:v>Partnership</c:v>
                </c:pt>
                <c:pt idx="3">
                  <c:v>Sole Proprietorship</c:v>
                </c:pt>
              </c:strCache>
            </c:strRef>
          </c:cat>
          <c:val>
            <c:numRef>
              <c:f>Sheet1!$B$2:$B$5</c:f>
              <c:numCache>
                <c:formatCode>#,##0</c:formatCode>
                <c:ptCount val="4"/>
                <c:pt idx="0">
                  <c:v>994609</c:v>
                </c:pt>
                <c:pt idx="1">
                  <c:v>2896777</c:v>
                </c:pt>
                <c:pt idx="2">
                  <c:v>694770</c:v>
                </c:pt>
                <c:pt idx="3">
                  <c:v>894172</c:v>
                </c:pt>
              </c:numCache>
            </c:numRef>
          </c:val>
          <c:extLst>
            <c:ext xmlns:c16="http://schemas.microsoft.com/office/drawing/2014/chart" uri="{C3380CC4-5D6E-409C-BE32-E72D297353CC}">
              <c16:uniqueId val="{00000006-EC74-A74E-8299-AC2DB14DD938}"/>
            </c:ext>
          </c:extLst>
        </c:ser>
        <c:dLbls>
          <c:showLegendKey val="0"/>
          <c:showVal val="0"/>
          <c:showCatName val="0"/>
          <c:showSerName val="0"/>
          <c:showPercent val="0"/>
          <c:showBubbleSize val="0"/>
          <c:showLeaderLines val="1"/>
        </c:dLbls>
        <c:firstSliceAng val="0"/>
      </c:pieChart>
      <c:spPr>
        <a:noFill/>
        <a:ln w="25392">
          <a:noFill/>
        </a:ln>
      </c:spPr>
    </c:plotArea>
    <c:legend>
      <c:legendPos val="r"/>
      <c:layout>
        <c:manualLayout>
          <c:xMode val="edge"/>
          <c:yMode val="edge"/>
          <c:x val="0.65145720654012651"/>
          <c:y val="0.22772471330444269"/>
          <c:w val="0.34854275480094099"/>
          <c:h val="0.69433459706425504"/>
        </c:manualLayout>
      </c:layout>
      <c:overlay val="0"/>
      <c:txPr>
        <a:bodyPr/>
        <a:lstStyle/>
        <a:p>
          <a:pPr>
            <a:defRPr sz="1200"/>
          </a:pPr>
          <a:endParaRPr lang="en-US"/>
        </a:p>
      </c:txPr>
    </c:legend>
    <c:plotVisOnly val="1"/>
    <c:dispBlanksAs val="zero"/>
    <c:showDLblsOverMax val="0"/>
  </c:chart>
  <c:txPr>
    <a:bodyPr/>
    <a:lstStyle/>
    <a:p>
      <a:pPr>
        <a:defRPr sz="1600">
          <a:latin typeface="Century Gothic"/>
          <a:cs typeface="Century Gothic"/>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Century Gothic" panose="020B0502020202020204" pitchFamily="34" charset="0"/>
                <a:ea typeface="+mn-ea"/>
                <a:cs typeface="+mn-cs"/>
              </a:defRPr>
            </a:pPr>
            <a:r>
              <a:rPr lang="en-GB" sz="1800" b="1" dirty="0">
                <a:solidFill>
                  <a:schemeClr val="tx1"/>
                </a:solidFill>
                <a:latin typeface="Century Gothic" panose="020B0502020202020204" pitchFamily="34" charset="0"/>
              </a:rPr>
              <a:t>Number of Firms in the UK</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Century Gothic" panose="020B0502020202020204" pitchFamily="34" charset="0"/>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85-1D44-9232-6CA980D227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85-1D44-9232-6CA980D227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85-1D44-9232-6CA980D227E5}"/>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Sheet8!$A$2:$A$4</c:f>
              <c:strCache>
                <c:ptCount val="3"/>
                <c:pt idx="0">
                  <c:v>Sole proprietorships</c:v>
                </c:pt>
                <c:pt idx="1">
                  <c:v>Corporations/Companies</c:v>
                </c:pt>
                <c:pt idx="2">
                  <c:v>Partnerships</c:v>
                </c:pt>
              </c:strCache>
            </c:strRef>
          </c:cat>
          <c:val>
            <c:numRef>
              <c:f>Sheet8!$B$2:$B$4</c:f>
              <c:numCache>
                <c:formatCode>#,##0</c:formatCode>
                <c:ptCount val="3"/>
                <c:pt idx="0">
                  <c:v>3490130</c:v>
                </c:pt>
                <c:pt idx="1">
                  <c:v>1972755</c:v>
                </c:pt>
                <c:pt idx="2">
                  <c:v>404890</c:v>
                </c:pt>
              </c:numCache>
            </c:numRef>
          </c:val>
          <c:extLst>
            <c:ext xmlns:c16="http://schemas.microsoft.com/office/drawing/2014/chart" uri="{C3380CC4-5D6E-409C-BE32-E72D297353CC}">
              <c16:uniqueId val="{00000006-2F85-1D44-9232-6CA980D227E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3257656995210221"/>
          <c:y val="0.21119720830350752"/>
          <c:w val="0.32080838122659694"/>
          <c:h val="0.565105643044619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7739" cy="511730"/>
          </a:xfrm>
          <a:prstGeom prst="rect">
            <a:avLst/>
          </a:prstGeom>
        </p:spPr>
        <p:txBody>
          <a:bodyPr vert="horz" lIns="94750" tIns="47375" rIns="94750" bIns="47375" rtlCol="0"/>
          <a:lstStyle>
            <a:lvl1pPr algn="l">
              <a:defRPr sz="1300"/>
            </a:lvl1pPr>
          </a:lstStyle>
          <a:p>
            <a:endParaRPr lang="en-GB"/>
          </a:p>
        </p:txBody>
      </p:sp>
      <p:sp>
        <p:nvSpPr>
          <p:cNvPr id="3" name="Date Placeholder 2"/>
          <p:cNvSpPr>
            <a:spLocks noGrp="1"/>
          </p:cNvSpPr>
          <p:nvPr>
            <p:ph type="dt" sz="quarter" idx="1"/>
          </p:nvPr>
        </p:nvSpPr>
        <p:spPr>
          <a:xfrm>
            <a:off x="4023093" y="3"/>
            <a:ext cx="3077739" cy="511730"/>
          </a:xfrm>
          <a:prstGeom prst="rect">
            <a:avLst/>
          </a:prstGeom>
        </p:spPr>
        <p:txBody>
          <a:bodyPr vert="horz" lIns="94750" tIns="47375" rIns="94750" bIns="47375" rtlCol="0"/>
          <a:lstStyle>
            <a:lvl1pPr algn="r">
              <a:defRPr sz="1300"/>
            </a:lvl1pPr>
          </a:lstStyle>
          <a:p>
            <a:fld id="{BD3356FD-7154-4E0F-9AA2-200A243A9E12}" type="datetimeFigureOut">
              <a:rPr lang="en-GB" smtClean="0"/>
              <a:t>02/02/2021</a:t>
            </a:fld>
            <a:endParaRPr lang="en-GB"/>
          </a:p>
        </p:txBody>
      </p:sp>
      <p:sp>
        <p:nvSpPr>
          <p:cNvPr id="4" name="Footer Placeholder 3"/>
          <p:cNvSpPr>
            <a:spLocks noGrp="1"/>
          </p:cNvSpPr>
          <p:nvPr>
            <p:ph type="ftr" sz="quarter" idx="2"/>
          </p:nvPr>
        </p:nvSpPr>
        <p:spPr>
          <a:xfrm>
            <a:off x="1" y="9721109"/>
            <a:ext cx="3077739" cy="511730"/>
          </a:xfrm>
          <a:prstGeom prst="rect">
            <a:avLst/>
          </a:prstGeom>
        </p:spPr>
        <p:txBody>
          <a:bodyPr vert="horz" lIns="94750" tIns="47375" rIns="94750" bIns="47375" rtlCol="0" anchor="b"/>
          <a:lstStyle>
            <a:lvl1pPr algn="l">
              <a:defRPr sz="1300"/>
            </a:lvl1pPr>
          </a:lstStyle>
          <a:p>
            <a:endParaRPr lang="en-GB"/>
          </a:p>
        </p:txBody>
      </p:sp>
      <p:sp>
        <p:nvSpPr>
          <p:cNvPr id="5" name="Slide Number Placeholder 4"/>
          <p:cNvSpPr>
            <a:spLocks noGrp="1"/>
          </p:cNvSpPr>
          <p:nvPr>
            <p:ph type="sldNum" sz="quarter" idx="3"/>
          </p:nvPr>
        </p:nvSpPr>
        <p:spPr>
          <a:xfrm>
            <a:off x="4023093" y="9721109"/>
            <a:ext cx="3077739" cy="511730"/>
          </a:xfrm>
          <a:prstGeom prst="rect">
            <a:avLst/>
          </a:prstGeom>
        </p:spPr>
        <p:txBody>
          <a:bodyPr vert="horz" lIns="94750" tIns="47375" rIns="94750" bIns="47375" rtlCol="0" anchor="b"/>
          <a:lstStyle>
            <a:lvl1pPr algn="r">
              <a:defRPr sz="1300"/>
            </a:lvl1pPr>
          </a:lstStyle>
          <a:p>
            <a:fld id="{4848ECF6-FE4B-4405-9F2D-C0804C5CFC03}" type="slidenum">
              <a:rPr lang="en-GB" smtClean="0"/>
              <a:t>‹#›</a:t>
            </a:fld>
            <a:endParaRPr lang="en-GB"/>
          </a:p>
        </p:txBody>
      </p:sp>
    </p:spTree>
    <p:extLst>
      <p:ext uri="{BB962C8B-B14F-4D97-AF65-F5344CB8AC3E}">
        <p14:creationId xmlns:p14="http://schemas.microsoft.com/office/powerpoint/2010/main" val="7774293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7739" cy="511730"/>
          </a:xfrm>
          <a:prstGeom prst="rect">
            <a:avLst/>
          </a:prstGeom>
        </p:spPr>
        <p:txBody>
          <a:bodyPr vert="horz" lIns="94750" tIns="47375" rIns="94750" bIns="47375" rtlCol="0"/>
          <a:lstStyle>
            <a:lvl1pPr algn="l">
              <a:defRPr sz="1300"/>
            </a:lvl1pPr>
          </a:lstStyle>
          <a:p>
            <a:endParaRPr lang="en-GB"/>
          </a:p>
        </p:txBody>
      </p:sp>
      <p:sp>
        <p:nvSpPr>
          <p:cNvPr id="3" name="Date Placeholder 2"/>
          <p:cNvSpPr>
            <a:spLocks noGrp="1"/>
          </p:cNvSpPr>
          <p:nvPr>
            <p:ph type="dt" idx="1"/>
          </p:nvPr>
        </p:nvSpPr>
        <p:spPr>
          <a:xfrm>
            <a:off x="4023093" y="3"/>
            <a:ext cx="3077739" cy="511730"/>
          </a:xfrm>
          <a:prstGeom prst="rect">
            <a:avLst/>
          </a:prstGeom>
        </p:spPr>
        <p:txBody>
          <a:bodyPr vert="horz" lIns="94750" tIns="47375" rIns="94750" bIns="47375" rtlCol="0"/>
          <a:lstStyle>
            <a:lvl1pPr algn="r">
              <a:defRPr sz="1300"/>
            </a:lvl1pPr>
          </a:lstStyle>
          <a:p>
            <a:fld id="{7B4AA14F-682B-4F8B-9CDE-ED59E409CEB2}" type="datetimeFigureOut">
              <a:rPr lang="en-GB" smtClean="0"/>
              <a:t>02/02/2021</a:t>
            </a:fld>
            <a:endParaRPr lang="en-GB"/>
          </a:p>
        </p:txBody>
      </p:sp>
      <p:sp>
        <p:nvSpPr>
          <p:cNvPr id="4" name="Slide Image Placeholder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4750" tIns="47375" rIns="94750" bIns="47375" rtlCol="0" anchor="ctr"/>
          <a:lstStyle/>
          <a:p>
            <a:endParaRPr lang="en-GB"/>
          </a:p>
        </p:txBody>
      </p:sp>
      <p:sp>
        <p:nvSpPr>
          <p:cNvPr id="5" name="Notes Placeholder 4"/>
          <p:cNvSpPr>
            <a:spLocks noGrp="1"/>
          </p:cNvSpPr>
          <p:nvPr>
            <p:ph type="body" sz="quarter" idx="3"/>
          </p:nvPr>
        </p:nvSpPr>
        <p:spPr>
          <a:xfrm>
            <a:off x="710248" y="4861441"/>
            <a:ext cx="5681980" cy="4605575"/>
          </a:xfrm>
          <a:prstGeom prst="rect">
            <a:avLst/>
          </a:prstGeom>
        </p:spPr>
        <p:txBody>
          <a:bodyPr vert="horz" lIns="94750" tIns="47375" rIns="94750" bIns="4737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9"/>
            <a:ext cx="3077739" cy="511730"/>
          </a:xfrm>
          <a:prstGeom prst="rect">
            <a:avLst/>
          </a:prstGeom>
        </p:spPr>
        <p:txBody>
          <a:bodyPr vert="horz" lIns="94750" tIns="47375" rIns="94750" bIns="47375" rtlCol="0" anchor="b"/>
          <a:lstStyle>
            <a:lvl1pPr algn="l">
              <a:defRPr sz="1300"/>
            </a:lvl1pPr>
          </a:lstStyle>
          <a:p>
            <a:endParaRPr lang="en-GB"/>
          </a:p>
        </p:txBody>
      </p:sp>
      <p:sp>
        <p:nvSpPr>
          <p:cNvPr id="7" name="Slide Number Placeholder 6"/>
          <p:cNvSpPr>
            <a:spLocks noGrp="1"/>
          </p:cNvSpPr>
          <p:nvPr>
            <p:ph type="sldNum" sz="quarter" idx="5"/>
          </p:nvPr>
        </p:nvSpPr>
        <p:spPr>
          <a:xfrm>
            <a:off x="4023093" y="9721109"/>
            <a:ext cx="3077739" cy="511730"/>
          </a:xfrm>
          <a:prstGeom prst="rect">
            <a:avLst/>
          </a:prstGeom>
        </p:spPr>
        <p:txBody>
          <a:bodyPr vert="horz" lIns="94750" tIns="47375" rIns="94750" bIns="47375" rtlCol="0" anchor="b"/>
          <a:lstStyle>
            <a:lvl1pPr algn="r">
              <a:defRPr sz="1300"/>
            </a:lvl1pPr>
          </a:lstStyle>
          <a:p>
            <a:fld id="{1DE95AD6-B82A-4F75-9DE8-DE60922EE9E2}" type="slidenum">
              <a:rPr lang="en-GB" smtClean="0"/>
              <a:t>‹#›</a:t>
            </a:fld>
            <a:endParaRPr lang="en-GB"/>
          </a:p>
        </p:txBody>
      </p:sp>
    </p:spTree>
    <p:extLst>
      <p:ext uri="{BB962C8B-B14F-4D97-AF65-F5344CB8AC3E}">
        <p14:creationId xmlns:p14="http://schemas.microsoft.com/office/powerpoint/2010/main" val="5122522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www.bloomberg.com</a:t>
            </a:r>
            <a:r>
              <a:rPr lang="en-GB" dirty="0"/>
              <a:t>/news/articles/2017-02-07/</a:t>
            </a:r>
            <a:r>
              <a:rPr lang="en-GB" dirty="0" err="1"/>
              <a:t>disney</a:t>
            </a:r>
            <a:r>
              <a:rPr lang="en-GB" dirty="0"/>
              <a:t>-s-</a:t>
            </a:r>
            <a:r>
              <a:rPr lang="en-GB" dirty="0" err="1"/>
              <a:t>iger</a:t>
            </a:r>
            <a:r>
              <a:rPr lang="en-GB" dirty="0"/>
              <a:t>-willing-to-stay-as-</a:t>
            </a:r>
            <a:r>
              <a:rPr lang="en-GB" dirty="0" err="1"/>
              <a:t>ceo</a:t>
            </a:r>
            <a:r>
              <a:rPr lang="en-GB" dirty="0"/>
              <a:t>-beyond-contract</a:t>
            </a:r>
          </a:p>
          <a:p>
            <a:r>
              <a:rPr lang="en-GB" dirty="0"/>
              <a:t>https://</a:t>
            </a:r>
            <a:r>
              <a:rPr lang="en-GB" dirty="0" err="1"/>
              <a:t>www.bloomberg.com</a:t>
            </a:r>
            <a:r>
              <a:rPr lang="en-GB" dirty="0"/>
              <a:t>/news/videos/2017-02-08/</a:t>
            </a:r>
            <a:r>
              <a:rPr lang="en-GB" dirty="0" err="1"/>
              <a:t>disney</a:t>
            </a:r>
            <a:r>
              <a:rPr lang="en-GB" dirty="0"/>
              <a:t>-s-</a:t>
            </a:r>
            <a:r>
              <a:rPr lang="en-GB" dirty="0" err="1"/>
              <a:t>iger</a:t>
            </a:r>
            <a:r>
              <a:rPr lang="en-GB" dirty="0"/>
              <a:t>-will-do-what-s-best-for-company</a:t>
            </a:r>
          </a:p>
        </p:txBody>
      </p:sp>
    </p:spTree>
    <p:extLst>
      <p:ext uri="{BB962C8B-B14F-4D97-AF65-F5344CB8AC3E}">
        <p14:creationId xmlns:p14="http://schemas.microsoft.com/office/powerpoint/2010/main" val="900542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17 people decide</a:t>
            </a:r>
            <a:r>
              <a:rPr lang="en-US" altLang="zh-CN" baseline="0" dirty="0">
                <a:latin typeface="Times" pitchFamily="-84" charset="0"/>
              </a:rPr>
              <a:t> what you are having for dinner tonight.</a:t>
            </a:r>
            <a:endParaRPr lang="en-US" altLang="zh-CN" dirty="0">
              <a:latin typeface="Times" pitchFamily="-84" charset="0"/>
            </a:endParaRPr>
          </a:p>
          <a:p>
            <a:endParaRPr lang="en-US" altLang="zh-CN" dirty="0">
              <a:latin typeface="Times" pitchFamily="-84" charset="0"/>
            </a:endParaRPr>
          </a:p>
          <a:p>
            <a:r>
              <a:rPr lang="en-US" altLang="zh-CN" dirty="0">
                <a:latin typeface="Times" pitchFamily="-84" charset="0"/>
              </a:rPr>
              <a:t>This may be going back in time but it may help understanding Disney</a:t>
            </a:r>
            <a:r>
              <a:rPr lang="ja-JP" altLang="en-US" dirty="0">
                <a:latin typeface="Times" pitchFamily="-84" charset="0"/>
              </a:rPr>
              <a:t>’</a:t>
            </a:r>
            <a:r>
              <a:rPr lang="en-US" altLang="ja-JP" dirty="0">
                <a:latin typeface="Times" pitchFamily="-84" charset="0"/>
              </a:rPr>
              <a:t>s present standing. This was Disney</a:t>
            </a:r>
            <a:r>
              <a:rPr lang="ja-JP" altLang="en-US" dirty="0">
                <a:latin typeface="Times" pitchFamily="-84" charset="0"/>
              </a:rPr>
              <a:t>’</a:t>
            </a:r>
            <a:r>
              <a:rPr lang="en-US" altLang="ja-JP" dirty="0">
                <a:latin typeface="Times" pitchFamily="-84" charset="0"/>
              </a:rPr>
              <a:t>s board at the height of Michael Eisner</a:t>
            </a:r>
            <a:r>
              <a:rPr lang="ja-JP" altLang="en-US" dirty="0">
                <a:latin typeface="Times" pitchFamily="-84" charset="0"/>
              </a:rPr>
              <a:t>’</a:t>
            </a:r>
            <a:r>
              <a:rPr lang="en-US" altLang="ja-JP" dirty="0">
                <a:latin typeface="Times" pitchFamily="-84" charset="0"/>
              </a:rPr>
              <a:t>s powers. (Eisner became CEO of Disney in 1985 and consolidated power in the years after.)</a:t>
            </a:r>
          </a:p>
          <a:p>
            <a:r>
              <a:rPr lang="en-US" altLang="zh-CN" dirty="0">
                <a:latin typeface="Times" pitchFamily="-84" charset="0"/>
              </a:rPr>
              <a:t>Note the number of insiders on the board. (Seven out of 16; five current employees &amp; two ex-employees) Also note the presence of Mr. Eisner</a:t>
            </a:r>
            <a:r>
              <a:rPr lang="ja-JP" altLang="en-US" dirty="0">
                <a:latin typeface="Times" pitchFamily="-84" charset="0"/>
              </a:rPr>
              <a:t>’</a:t>
            </a:r>
            <a:r>
              <a:rPr lang="en-US" altLang="ja-JP" dirty="0">
                <a:latin typeface="Times" pitchFamily="-84" charset="0"/>
              </a:rPr>
              <a:t>s private attorney (Irwin Russell) and the principal of his </a:t>
            </a:r>
            <a:r>
              <a:rPr lang="en-US" altLang="ja-JP" dirty="0" err="1">
                <a:latin typeface="Times" pitchFamily="-84" charset="0"/>
              </a:rPr>
              <a:t>childrens</a:t>
            </a:r>
            <a:r>
              <a:rPr lang="en-US" altLang="ja-JP" dirty="0">
                <a:latin typeface="Times" pitchFamily="-84" charset="0"/>
              </a:rPr>
              <a:t>’ elementary school (</a:t>
            </a:r>
            <a:r>
              <a:rPr lang="en-US" altLang="ja-JP" dirty="0" err="1">
                <a:latin typeface="Times" pitchFamily="-84" charset="0"/>
              </a:rPr>
              <a:t>Reveta</a:t>
            </a:r>
            <a:r>
              <a:rPr lang="en-US" altLang="ja-JP" dirty="0">
                <a:latin typeface="Times" pitchFamily="-84" charset="0"/>
              </a:rPr>
              <a:t> Bowers)  on the board. </a:t>
            </a:r>
          </a:p>
          <a:p>
            <a:r>
              <a:rPr lang="en-US" altLang="zh-CN" dirty="0">
                <a:latin typeface="Times" pitchFamily="-84" charset="0"/>
              </a:rPr>
              <a:t>How independent was this board likely to be of Mr. Eisner? This may explain some of the actions taken by Disney (and specifically Eisner) during the 1990s… (Read Disney War by James Stewart for the gory details)</a:t>
            </a:r>
          </a:p>
          <a:p>
            <a:pPr>
              <a:buFontTx/>
              <a:buChar char="-"/>
            </a:pPr>
            <a:r>
              <a:rPr lang="en-US" altLang="zh-CN" dirty="0">
                <a:latin typeface="Times" pitchFamily="-84" charset="0"/>
              </a:rPr>
              <a:t>When Eisner was hired in 1984, he insisted on bringing in his protégé Jeffrey Katzenberg, his young assistant, into the firm with him. He put Katzenberg in charge of Disney Animation, which was not doing well. Katzenberg was largely responsible for the rebirth of that division (which Eisner had considered shutting down) with The Little Mermaid, Beauty and the Beast and The Lion King all proving to be mega-winners. As a reward for this success, Eisner fired him. His lucrative contract entitled him to 2% of the revenues from the movies he made in posterity but he would have settled for $100 million. Eisner refused to pay; Disney paid $ 250 million in 1999.</a:t>
            </a:r>
          </a:p>
          <a:p>
            <a:pPr>
              <a:buFontTx/>
              <a:buChar char="-"/>
            </a:pPr>
            <a:r>
              <a:rPr lang="en-US" altLang="zh-CN" dirty="0">
                <a:latin typeface="Times" pitchFamily="-84" charset="0"/>
              </a:rPr>
              <a:t>In 1995, Eisner hired Ovitz, a leading agent in Hollywood, and then told the board to okay the hire. He regretted it almost immediately and fired him 453 days later for </a:t>
            </a:r>
            <a:r>
              <a:rPr lang="ja-JP" altLang="en-US" dirty="0">
                <a:latin typeface="Times" pitchFamily="-84" charset="0"/>
              </a:rPr>
              <a:t>“</a:t>
            </a:r>
            <a:r>
              <a:rPr lang="en-US" altLang="ja-JP" dirty="0">
                <a:latin typeface="Times" pitchFamily="-84" charset="0"/>
              </a:rPr>
              <a:t>lying</a:t>
            </a:r>
            <a:r>
              <a:rPr lang="ja-JP" altLang="en-US" dirty="0">
                <a:latin typeface="Times" pitchFamily="-84" charset="0"/>
              </a:rPr>
              <a:t>”</a:t>
            </a:r>
            <a:r>
              <a:rPr lang="en-US" altLang="ja-JP" dirty="0">
                <a:latin typeface="Times" pitchFamily="-84" charset="0"/>
              </a:rPr>
              <a:t> and </a:t>
            </a:r>
            <a:r>
              <a:rPr lang="ja-JP" altLang="en-US" dirty="0">
                <a:latin typeface="Times" pitchFamily="-84" charset="0"/>
              </a:rPr>
              <a:t>“</a:t>
            </a:r>
            <a:r>
              <a:rPr lang="en-US" altLang="ja-JP" dirty="0">
                <a:latin typeface="Times" pitchFamily="-84" charset="0"/>
              </a:rPr>
              <a:t>incompetence</a:t>
            </a:r>
            <a:r>
              <a:rPr lang="ja-JP" altLang="en-US" dirty="0">
                <a:latin typeface="Times" pitchFamily="-84" charset="0"/>
              </a:rPr>
              <a:t>”</a:t>
            </a:r>
            <a:r>
              <a:rPr lang="en-US" altLang="ja-JP" dirty="0">
                <a:latin typeface="Times" pitchFamily="-84" charset="0"/>
              </a:rPr>
              <a:t>. However, rather than argue that this was just cause for firing, he paid Ovitz $ 100 million to leave.</a:t>
            </a:r>
            <a:endParaRPr lang="en-US" altLang="zh-CN" dirty="0">
              <a:latin typeface="Times" pitchFamily="-84" charset="0"/>
            </a:endParaRPr>
          </a:p>
        </p:txBody>
      </p:sp>
      <p:sp>
        <p:nvSpPr>
          <p:cNvPr id="4" name="Slide Number Placeholder 3"/>
          <p:cNvSpPr>
            <a:spLocks noGrp="1"/>
          </p:cNvSpPr>
          <p:nvPr>
            <p:ph type="sldNum" sz="quarter" idx="10"/>
          </p:nvPr>
        </p:nvSpPr>
        <p:spPr/>
        <p:txBody>
          <a:bodyPr/>
          <a:lstStyle/>
          <a:p>
            <a:fld id="{1DE95AD6-B82A-4F75-9DE8-DE60922EE9E2}" type="slidenum">
              <a:rPr lang="en-GB" smtClean="0"/>
              <a:t>27</a:t>
            </a:fld>
            <a:endParaRPr lang="en-GB"/>
          </a:p>
        </p:txBody>
      </p:sp>
    </p:spTree>
    <p:extLst>
      <p:ext uri="{BB962C8B-B14F-4D97-AF65-F5344CB8AC3E}">
        <p14:creationId xmlns:p14="http://schemas.microsoft.com/office/powerpoint/2010/main" val="2567211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Football game but the </a:t>
            </a:r>
            <a:r>
              <a:rPr lang="en-US" altLang="zh-CN" dirty="0" err="1">
                <a:latin typeface="Times" pitchFamily="-84" charset="0"/>
              </a:rPr>
              <a:t>goaly</a:t>
            </a:r>
            <a:r>
              <a:rPr lang="en-US" altLang="zh-CN" baseline="0" dirty="0">
                <a:latin typeface="Times" pitchFamily="-84" charset="0"/>
              </a:rPr>
              <a:t> of the other team is your own guy… What a coincidence! Rubber-stamp board.</a:t>
            </a:r>
            <a:endParaRPr lang="en-US" altLang="zh-CN" dirty="0">
              <a:latin typeface="Times" pitchFamily="-84" charset="0"/>
            </a:endParaRPr>
          </a:p>
          <a:p>
            <a:endParaRPr lang="en-US" altLang="zh-CN" dirty="0">
              <a:latin typeface="Times" pitchFamily="-84" charset="0"/>
            </a:endParaRPr>
          </a:p>
          <a:p>
            <a:r>
              <a:rPr lang="en-US" altLang="zh-CN" dirty="0">
                <a:latin typeface="Times" pitchFamily="-84" charset="0"/>
              </a:rPr>
              <a:t>This may be going back in time but it may help understanding Disney</a:t>
            </a:r>
            <a:r>
              <a:rPr lang="ja-JP" altLang="en-US" dirty="0">
                <a:latin typeface="Times" pitchFamily="-84" charset="0"/>
              </a:rPr>
              <a:t>’</a:t>
            </a:r>
            <a:r>
              <a:rPr lang="en-US" altLang="ja-JP" dirty="0">
                <a:latin typeface="Times" pitchFamily="-84" charset="0"/>
              </a:rPr>
              <a:t>s present standing. This was Disney</a:t>
            </a:r>
            <a:r>
              <a:rPr lang="ja-JP" altLang="en-US" dirty="0">
                <a:latin typeface="Times" pitchFamily="-84" charset="0"/>
              </a:rPr>
              <a:t>’</a:t>
            </a:r>
            <a:r>
              <a:rPr lang="en-US" altLang="ja-JP" dirty="0">
                <a:latin typeface="Times" pitchFamily="-84" charset="0"/>
              </a:rPr>
              <a:t>s board at the height of Michael Eisner</a:t>
            </a:r>
            <a:r>
              <a:rPr lang="ja-JP" altLang="en-US" dirty="0">
                <a:latin typeface="Times" pitchFamily="-84" charset="0"/>
              </a:rPr>
              <a:t>’</a:t>
            </a:r>
            <a:r>
              <a:rPr lang="en-US" altLang="ja-JP" dirty="0">
                <a:latin typeface="Times" pitchFamily="-84" charset="0"/>
              </a:rPr>
              <a:t>s powers. (Eisner became CEO of Disney in 1985 and consolidated power in the years after.)</a:t>
            </a:r>
          </a:p>
          <a:p>
            <a:r>
              <a:rPr lang="en-US" altLang="zh-CN" dirty="0">
                <a:latin typeface="Times" pitchFamily="-84" charset="0"/>
              </a:rPr>
              <a:t>Note the number of insiders on the board. (Seven out of 16; five current employees &amp; two ex-employees) Also note the presence of Mr. Eisner</a:t>
            </a:r>
            <a:r>
              <a:rPr lang="ja-JP" altLang="en-US" dirty="0">
                <a:latin typeface="Times" pitchFamily="-84" charset="0"/>
              </a:rPr>
              <a:t>’</a:t>
            </a:r>
            <a:r>
              <a:rPr lang="en-US" altLang="ja-JP" dirty="0">
                <a:latin typeface="Times" pitchFamily="-84" charset="0"/>
              </a:rPr>
              <a:t>s private attorney (Irwin Russell) and the principal of his </a:t>
            </a:r>
            <a:r>
              <a:rPr lang="en-US" altLang="ja-JP" dirty="0" err="1">
                <a:latin typeface="Times" pitchFamily="-84" charset="0"/>
              </a:rPr>
              <a:t>childrens</a:t>
            </a:r>
            <a:r>
              <a:rPr lang="en-US" altLang="ja-JP" dirty="0">
                <a:latin typeface="Times" pitchFamily="-84" charset="0"/>
              </a:rPr>
              <a:t>’ elementary school (</a:t>
            </a:r>
            <a:r>
              <a:rPr lang="en-US" altLang="ja-JP" dirty="0" err="1">
                <a:latin typeface="Times" pitchFamily="-84" charset="0"/>
              </a:rPr>
              <a:t>Reveta</a:t>
            </a:r>
            <a:r>
              <a:rPr lang="en-US" altLang="ja-JP" dirty="0">
                <a:latin typeface="Times" pitchFamily="-84" charset="0"/>
              </a:rPr>
              <a:t> Bowers)  on the board. </a:t>
            </a:r>
          </a:p>
          <a:p>
            <a:r>
              <a:rPr lang="en-US" altLang="zh-CN" dirty="0">
                <a:latin typeface="Times" pitchFamily="-84" charset="0"/>
              </a:rPr>
              <a:t>How independent was this board likely to be of Mr. Eisner? This may explain some of the actions taken by Disney (and specifically Eisner) during the 1990s… (Read Disney War by James Stewart for the gory details)</a:t>
            </a:r>
          </a:p>
          <a:p>
            <a:pPr>
              <a:buFontTx/>
              <a:buChar char="-"/>
            </a:pPr>
            <a:r>
              <a:rPr lang="en-US" altLang="zh-CN" dirty="0">
                <a:latin typeface="Times" pitchFamily="-84" charset="0"/>
              </a:rPr>
              <a:t>When Eisner was hired in 1984, he insisted on bringing in his PA Jeffrey Katzenberg (joke: PA tell you where you live, who your wife is, etc. before </a:t>
            </a:r>
            <a:r>
              <a:rPr lang="en-US" altLang="zh-CN" dirty="0" err="1">
                <a:latin typeface="Times" pitchFamily="-84" charset="0"/>
              </a:rPr>
              <a:t>iphones</a:t>
            </a:r>
            <a:r>
              <a:rPr lang="en-US" altLang="zh-CN" dirty="0">
                <a:latin typeface="Times" pitchFamily="-84" charset="0"/>
              </a:rPr>
              <a:t> and </a:t>
            </a:r>
            <a:r>
              <a:rPr lang="en-US" altLang="zh-CN" dirty="0" err="1">
                <a:latin typeface="Times" pitchFamily="-84" charset="0"/>
              </a:rPr>
              <a:t>ipads</a:t>
            </a:r>
            <a:r>
              <a:rPr lang="en-US" altLang="zh-CN" dirty="0">
                <a:latin typeface="Times" pitchFamily="-84" charset="0"/>
              </a:rPr>
              <a:t> and </a:t>
            </a:r>
            <a:r>
              <a:rPr lang="en-US" altLang="zh-CN" dirty="0" err="1">
                <a:latin typeface="Times" pitchFamily="-84" charset="0"/>
              </a:rPr>
              <a:t>alexa</a:t>
            </a:r>
            <a:r>
              <a:rPr lang="en-US" altLang="zh-CN" dirty="0">
                <a:latin typeface="Times" pitchFamily="-84" charset="0"/>
              </a:rPr>
              <a:t>), his young assistant, into the firm with him. He put Katzenberg in charge of Disney Animation, which was not doing well. Katzenberg was largely responsible for the rebirth of that division (which Eisner had considered shutting down) with The Little Mermaid, Beauty and the Beast and The Lion King all proving to be mega-winners. As a reward for this success, Eisner fired him. His lucrative contract entitled him to 2% of the revenues from the movies he made in posterity but he would have settled for $100 million. Eisner refused to pay; Disney paid $ 250 million in 1999.</a:t>
            </a:r>
          </a:p>
          <a:p>
            <a:pPr>
              <a:buFontTx/>
              <a:buChar char="-"/>
            </a:pPr>
            <a:r>
              <a:rPr lang="en-US" altLang="zh-CN" dirty="0">
                <a:latin typeface="Times" pitchFamily="-84" charset="0"/>
              </a:rPr>
              <a:t>In 1995, Eisner hired Ovitz, a leading agent in Hollywood, and then told the board to okay the hire. He regretted it almost immediately and fired him 453 days later for </a:t>
            </a:r>
            <a:r>
              <a:rPr lang="ja-JP" altLang="en-US" dirty="0">
                <a:latin typeface="Times" pitchFamily="-84" charset="0"/>
              </a:rPr>
              <a:t>“</a:t>
            </a:r>
            <a:r>
              <a:rPr lang="en-US" altLang="ja-JP" dirty="0">
                <a:latin typeface="Times" pitchFamily="-84" charset="0"/>
              </a:rPr>
              <a:t>lying</a:t>
            </a:r>
            <a:r>
              <a:rPr lang="ja-JP" altLang="en-US" dirty="0">
                <a:latin typeface="Times" pitchFamily="-84" charset="0"/>
              </a:rPr>
              <a:t>”</a:t>
            </a:r>
            <a:r>
              <a:rPr lang="en-US" altLang="ja-JP" dirty="0">
                <a:latin typeface="Times" pitchFamily="-84" charset="0"/>
              </a:rPr>
              <a:t> and </a:t>
            </a:r>
            <a:r>
              <a:rPr lang="ja-JP" altLang="en-US" dirty="0">
                <a:latin typeface="Times" pitchFamily="-84" charset="0"/>
              </a:rPr>
              <a:t>“</a:t>
            </a:r>
            <a:r>
              <a:rPr lang="en-US" altLang="ja-JP" dirty="0">
                <a:latin typeface="Times" pitchFamily="-84" charset="0"/>
              </a:rPr>
              <a:t>incompetence</a:t>
            </a:r>
            <a:r>
              <a:rPr lang="ja-JP" altLang="en-US" dirty="0">
                <a:latin typeface="Times" pitchFamily="-84" charset="0"/>
              </a:rPr>
              <a:t>”</a:t>
            </a:r>
            <a:r>
              <a:rPr lang="en-US" altLang="ja-JP" dirty="0">
                <a:latin typeface="Times" pitchFamily="-84" charset="0"/>
              </a:rPr>
              <a:t>. However, rather than argue that this was just cause for firing, he paid Ovitz $ 100 million to leave.</a:t>
            </a:r>
            <a:endParaRPr lang="en-US" altLang="zh-CN" dirty="0">
              <a:latin typeface="Times" pitchFamily="-84" charset="0"/>
            </a:endParaRPr>
          </a:p>
        </p:txBody>
      </p:sp>
    </p:spTree>
    <p:extLst>
      <p:ext uri="{BB962C8B-B14F-4D97-AF65-F5344CB8AC3E}">
        <p14:creationId xmlns:p14="http://schemas.microsoft.com/office/powerpoint/2010/main" val="3081003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http://</a:t>
            </a:r>
            <a:r>
              <a:rPr lang="en-US" altLang="zh-CN" dirty="0" err="1">
                <a:latin typeface="Times" pitchFamily="-84" charset="0"/>
              </a:rPr>
              <a:t>fortune.com</a:t>
            </a:r>
            <a:r>
              <a:rPr lang="en-US" altLang="zh-CN" dirty="0">
                <a:latin typeface="Times" pitchFamily="-84" charset="0"/>
              </a:rPr>
              <a:t>/2014/03/21/the-real-problem-at-</a:t>
            </a:r>
            <a:r>
              <a:rPr lang="en-US" altLang="zh-CN" dirty="0" err="1">
                <a:latin typeface="Times" pitchFamily="-84" charset="0"/>
              </a:rPr>
              <a:t>ebay</a:t>
            </a:r>
            <a:r>
              <a:rPr lang="en-US" altLang="zh-CN" dirty="0">
                <a:latin typeface="Times" pitchFamily="-84" charset="0"/>
              </a:rPr>
              <a:t>-corporate-governance/</a:t>
            </a:r>
          </a:p>
          <a:p>
            <a:endParaRPr lang="en-US" altLang="zh-CN" dirty="0">
              <a:latin typeface="Times" pitchFamily="-84" charset="0"/>
            </a:endParaRPr>
          </a:p>
          <a:p>
            <a:r>
              <a:rPr lang="en-US" altLang="zh-CN" dirty="0" err="1">
                <a:latin typeface="Times" pitchFamily="-84" charset="0"/>
              </a:rPr>
              <a:t>Calpers</a:t>
            </a:r>
            <a:r>
              <a:rPr lang="en-US" altLang="zh-CN" dirty="0">
                <a:latin typeface="Times" pitchFamily="-84" charset="0"/>
              </a:rPr>
              <a:t> was one of the first institutional investors to pay attention to corporate governance. Every year, </a:t>
            </a:r>
            <a:r>
              <a:rPr lang="en-US" altLang="zh-CN" dirty="0" err="1">
                <a:latin typeface="Times" pitchFamily="-84" charset="0"/>
              </a:rPr>
              <a:t>Calpers</a:t>
            </a:r>
            <a:r>
              <a:rPr lang="en-US" altLang="zh-CN" dirty="0">
                <a:latin typeface="Times" pitchFamily="-84" charset="0"/>
              </a:rPr>
              <a:t> lists the 10 companies that were the worst culprits when it came to putting managerial interests over stockholder interests.</a:t>
            </a:r>
          </a:p>
          <a:p>
            <a:r>
              <a:rPr lang="en-US" altLang="zh-CN" dirty="0">
                <a:latin typeface="Times" pitchFamily="-84" charset="0"/>
              </a:rPr>
              <a:t>In the last twenty years, investors have become more aware of how important corporate governance is and there are an increasing number of services that focus on measuring and reporting on corporate governance.</a:t>
            </a:r>
          </a:p>
        </p:txBody>
      </p:sp>
    </p:spTree>
    <p:extLst>
      <p:ext uri="{BB962C8B-B14F-4D97-AF65-F5344CB8AC3E}">
        <p14:creationId xmlns:p14="http://schemas.microsoft.com/office/powerpoint/2010/main" val="2861894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Compensation: 250k to 300k + pensions</a:t>
            </a:r>
          </a:p>
          <a:p>
            <a:r>
              <a:rPr lang="en-US" altLang="zh-CN" dirty="0">
                <a:latin typeface="Times" pitchFamily="-84" charset="0"/>
              </a:rPr>
              <a:t>Working hours: 4 hours/</a:t>
            </a:r>
            <a:r>
              <a:rPr lang="en-US" altLang="zh-CN" dirty="0" err="1">
                <a:latin typeface="Times" pitchFamily="-84" charset="0"/>
              </a:rPr>
              <a:t>wk</a:t>
            </a:r>
            <a:r>
              <a:rPr lang="en-US" altLang="zh-CN" dirty="0">
                <a:latin typeface="Times" pitchFamily="-84" charset="0"/>
              </a:rPr>
              <a:t>, more than decade ago. 2010 data no longer update. Most of time spent is meeting: when they meet they just meet and nothing good comes out of it…</a:t>
            </a:r>
          </a:p>
          <a:p>
            <a:r>
              <a:rPr lang="en-US" altLang="zh-CN" dirty="0">
                <a:latin typeface="Times" pitchFamily="-84" charset="0"/>
              </a:rPr>
              <a:t>Cross-board CEO…</a:t>
            </a:r>
          </a:p>
        </p:txBody>
      </p:sp>
    </p:spTree>
    <p:extLst>
      <p:ext uri="{BB962C8B-B14F-4D97-AF65-F5344CB8AC3E}">
        <p14:creationId xmlns:p14="http://schemas.microsoft.com/office/powerpoint/2010/main" val="286189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https://www.youtube.com/watch?v=yJxiYK4NS00&amp;list=PL8tJiHbTijTMHf7IucuGFrhlr50GWWZFz&amp;index=5</a:t>
            </a:r>
          </a:p>
        </p:txBody>
      </p:sp>
    </p:spTree>
    <p:extLst>
      <p:ext uri="{BB962C8B-B14F-4D97-AF65-F5344CB8AC3E}">
        <p14:creationId xmlns:p14="http://schemas.microsoft.com/office/powerpoint/2010/main" val="286189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correct answer is D. A manager of this type of company does not hold a significant share of the company, and hence falls into the first category of the previous slide.</a:t>
            </a:r>
          </a:p>
        </p:txBody>
      </p:sp>
    </p:spTree>
    <p:extLst>
      <p:ext uri="{BB962C8B-B14F-4D97-AF65-F5344CB8AC3E}">
        <p14:creationId xmlns:p14="http://schemas.microsoft.com/office/powerpoint/2010/main" val="4231238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In each of these cases, you are likely to see stock prices go up on the action and bond prices go down.  Lenders value stability and security. Equity investors share in upside and may prefer to cash out…</a:t>
            </a:r>
          </a:p>
        </p:txBody>
      </p:sp>
    </p:spTree>
    <p:extLst>
      <p:ext uri="{BB962C8B-B14F-4D97-AF65-F5344CB8AC3E}">
        <p14:creationId xmlns:p14="http://schemas.microsoft.com/office/powerpoint/2010/main" val="249563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This study looked at thousands of earnings and dividend announcements, categorized by day of the week in the 1980s.  Either bad things tend to happen on Fridays, or managers are trying to hold on to bad news until Friday. In fact, most of the bad news on Friday comes out after 4 pm, and markets have closed.</a:t>
            </a:r>
          </a:p>
          <a:p>
            <a:r>
              <a:rPr lang="en-US" altLang="zh-CN" dirty="0">
                <a:latin typeface="Times" pitchFamily="-84" charset="0"/>
              </a:rPr>
              <a:t>Managers do not trust markets to not panic on bad news.</a:t>
            </a:r>
          </a:p>
          <a:p>
            <a:r>
              <a:rPr lang="en-US" altLang="zh-CN" dirty="0">
                <a:latin typeface="Times" pitchFamily="-84" charset="0"/>
              </a:rPr>
              <a:t>This may explain a portion of the weekend effect - stock prices tend to go down on Mondays.</a:t>
            </a:r>
          </a:p>
        </p:txBody>
      </p:sp>
    </p:spTree>
    <p:extLst>
      <p:ext uri="{BB962C8B-B14F-4D97-AF65-F5344CB8AC3E}">
        <p14:creationId xmlns:p14="http://schemas.microsoft.com/office/powerpoint/2010/main" val="1228354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https://www.youtube.com/watch?v=fsSIoGaF-8A&amp;list=PL8tJiHbTijTMHf7IucuGFrhlr50GWWZFz</a:t>
            </a:r>
          </a:p>
        </p:txBody>
      </p:sp>
    </p:spTree>
    <p:extLst>
      <p:ext uri="{BB962C8B-B14F-4D97-AF65-F5344CB8AC3E}">
        <p14:creationId xmlns:p14="http://schemas.microsoft.com/office/powerpoint/2010/main" val="2344941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latin typeface="Times" pitchFamily="-84" charset="0"/>
            </a:endParaRPr>
          </a:p>
        </p:txBody>
      </p:sp>
    </p:spTree>
    <p:extLst>
      <p:ext uri="{BB962C8B-B14F-4D97-AF65-F5344CB8AC3E}">
        <p14:creationId xmlns:p14="http://schemas.microsoft.com/office/powerpoint/2010/main" val="373029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note that all exam arrangements are subject to changes given the prevailing COVID situation and relevant national/university policies.</a:t>
            </a:r>
          </a:p>
        </p:txBody>
      </p:sp>
    </p:spTree>
    <p:extLst>
      <p:ext uri="{BB962C8B-B14F-4D97-AF65-F5344CB8AC3E}">
        <p14:creationId xmlns:p14="http://schemas.microsoft.com/office/powerpoint/2010/main" val="358647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5102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Majority of partnerships and sole prop have no employees.</a:t>
            </a:r>
            <a:endParaRPr kumimoji="1" lang="zh-CN" altLang="en-US" dirty="0"/>
          </a:p>
        </p:txBody>
      </p:sp>
    </p:spTree>
    <p:extLst>
      <p:ext uri="{BB962C8B-B14F-4D97-AF65-F5344CB8AC3E}">
        <p14:creationId xmlns:p14="http://schemas.microsoft.com/office/powerpoint/2010/main" val="411320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latin typeface="Calibri" charset="0"/>
              </a:rPr>
              <a:t>Explain the critical role of the financial manager in obtaining funds from financial markets to fulfill the needs of the firm.  Be certain to provide the big picture. Explain the cash flows shown in the slide. Explain how cash is generated from operations. Explain how this slide helps in understanding the role of the financial manager.  The financial manager must learn to value real and financial assets.  The financial manager must understand how financial markets work, for it is there that value is ultimately determined. Also explain the cash flow cycle as given in the diagram.</a:t>
            </a:r>
          </a:p>
        </p:txBody>
      </p:sp>
    </p:spTree>
    <p:extLst>
      <p:ext uri="{BB962C8B-B14F-4D97-AF65-F5344CB8AC3E}">
        <p14:creationId xmlns:p14="http://schemas.microsoft.com/office/powerpoint/2010/main" val="59227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 cow farmer example…</a:t>
            </a:r>
          </a:p>
          <a:p>
            <a:endParaRPr lang="en-GB" dirty="0"/>
          </a:p>
          <a:p>
            <a:r>
              <a:rPr lang="en-GB" dirty="0"/>
              <a:t>Share price is an unbiased (might be wrong) estimate of shareholder wealth.</a:t>
            </a:r>
          </a:p>
          <a:p>
            <a:endParaRPr lang="en-GB" dirty="0"/>
          </a:p>
          <a:p>
            <a:r>
              <a:rPr lang="en-GB" dirty="0"/>
              <a:t>Maximise employee/customer satisfaction are all by-product of value maximisation.</a:t>
            </a:r>
          </a:p>
        </p:txBody>
      </p:sp>
    </p:spTree>
    <p:extLst>
      <p:ext uri="{BB962C8B-B14F-4D97-AF65-F5344CB8AC3E}">
        <p14:creationId xmlns:p14="http://schemas.microsoft.com/office/powerpoint/2010/main" val="152671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zh-CN" dirty="0"/>
              <a:t>Share price maximization doesn’t make a company social outlaw.</a:t>
            </a:r>
            <a:endParaRPr lang="en-US" altLang="en-US" dirty="0"/>
          </a:p>
          <a:p>
            <a:pPr eaLnBrk="1" hangingPunct="1">
              <a:spcBef>
                <a:spcPct val="0"/>
              </a:spcBef>
            </a:pPr>
            <a:endParaRPr lang="en-US" altLang="en-US" dirty="0"/>
          </a:p>
          <a:p>
            <a:pPr eaLnBrk="1" hangingPunct="1">
              <a:spcBef>
                <a:spcPct val="0"/>
              </a:spcBef>
            </a:pPr>
            <a:r>
              <a:rPr lang="en-US" altLang="en-US" dirty="0"/>
              <a:t>https://www.youtube.com/watch?v=u-yForoAZ3U</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r>
              <a:rPr lang="en-US" altLang="en-US" dirty="0"/>
              <a:t>An excellent follow-up to the debate between shareholders and stakeholders is the debate between shareholders and managers. Here it is worth noting the source of true power. In fact, it is important to highlight the fact that owners of a public corporation have very little power relative to managers. Examples of state corporate law can be presented to show the limited influence shareholders have over managers. </a:t>
            </a:r>
            <a:r>
              <a:rPr lang="en-US" altLang="en-US" baseline="0" dirty="0"/>
              <a:t> </a:t>
            </a:r>
          </a:p>
          <a:p>
            <a:pPr eaLnBrk="1" hangingPunct="1">
              <a:spcBef>
                <a:spcPct val="0"/>
              </a:spcBef>
            </a:pPr>
            <a:endParaRPr lang="en-GB" altLang="en-US" baseline="0" dirty="0"/>
          </a:p>
          <a:p>
            <a:pPr marL="171467" indent="-171467">
              <a:buFontTx/>
              <a:buChar char="•"/>
            </a:pPr>
            <a:r>
              <a:rPr lang="en-US" altLang="zh-CN" b="1" u="sng" dirty="0"/>
              <a:t>Agency Problem</a:t>
            </a:r>
            <a:r>
              <a:rPr lang="en-US" altLang="zh-CN" b="1" dirty="0"/>
              <a:t> </a:t>
            </a:r>
            <a:r>
              <a:rPr lang="en-US" altLang="zh-CN" dirty="0"/>
              <a:t>– Managers are agents for stockholders, but the managers may act in their own interests rather than maximizing value.</a:t>
            </a:r>
          </a:p>
          <a:p>
            <a:pPr marL="171467" indent="-171467">
              <a:buFontTx/>
              <a:buChar char="•"/>
            </a:pPr>
            <a:endParaRPr lang="en-US" altLang="zh-CN" dirty="0"/>
          </a:p>
          <a:p>
            <a:pPr marL="171467" indent="-171467">
              <a:buFontTx/>
              <a:buChar char="•"/>
            </a:pPr>
            <a:r>
              <a:rPr lang="en-US" altLang="zh-CN" b="1" u="sng" dirty="0"/>
              <a:t>Stakeholder</a:t>
            </a:r>
            <a:r>
              <a:rPr lang="en-US" altLang="zh-CN" dirty="0"/>
              <a:t> – anyone with a financial interest in the firm.</a:t>
            </a:r>
          </a:p>
          <a:p>
            <a:pPr marL="171467" indent="-171467"/>
            <a:endParaRPr lang="en-US" altLang="zh-CN" dirty="0"/>
          </a:p>
          <a:p>
            <a:pPr marL="171467" indent="-171467"/>
            <a:r>
              <a:rPr lang="en-US" altLang="zh-CN" dirty="0"/>
              <a:t>Note: Managers may act in ways that are not in the best interests of shareholders.  This is known as an “agency problem.”</a:t>
            </a:r>
          </a:p>
          <a:p>
            <a:pPr marL="171467" indent="-171467">
              <a:buFontTx/>
              <a:buChar char="•"/>
            </a:pPr>
            <a:endParaRPr lang="en-US" altLang="zh-CN" dirty="0"/>
          </a:p>
          <a:p>
            <a:pPr marL="171467" indent="-171467"/>
            <a:r>
              <a:rPr lang="en-US" altLang="zh-CN" dirty="0"/>
              <a:t>Note: Shareholders want managers to maximize the market value of the firm.  However, managers are often obliged to appease not only the shareholders but all of the stakeholders as well. </a:t>
            </a:r>
          </a:p>
        </p:txBody>
      </p:sp>
    </p:spTree>
    <p:extLst>
      <p:ext uri="{BB962C8B-B14F-4D97-AF65-F5344CB8AC3E}">
        <p14:creationId xmlns:p14="http://schemas.microsoft.com/office/powerpoint/2010/main" val="286189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7528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pitchFamily="-84" charset="0"/>
              </a:rPr>
              <a:t>http://www.telegraph.co.uk/news/worldnews/asia/southkorea/8188636/South-Korean-parliament-descends-into-mass-brawl.html</a:t>
            </a:r>
          </a:p>
          <a:p>
            <a:endParaRPr lang="en-US" altLang="zh-CN" dirty="0">
              <a:latin typeface="Times" pitchFamily="-84" charset="0"/>
            </a:endParaRPr>
          </a:p>
          <a:p>
            <a:r>
              <a:rPr lang="en-US" altLang="zh-CN" dirty="0">
                <a:latin typeface="Times" pitchFamily="-84" charset="0"/>
              </a:rPr>
              <a:t>It is not irrational for small stockholders to not actively involve themselves in the management of firms, because it is not economical for them to do so. </a:t>
            </a:r>
          </a:p>
          <a:p>
            <a:r>
              <a:rPr lang="en-US" altLang="zh-CN" dirty="0">
                <a:latin typeface="Times" pitchFamily="-84" charset="0"/>
              </a:rPr>
              <a:t>A significant percentage of proxies do not get turned in. In many firms, the managers of the firm get the votes commanded by these proxies. That would be the equivalent of having an election and allowing the incumbent to get the votes of anyone who does not vote.</a:t>
            </a:r>
          </a:p>
          <a:p>
            <a:r>
              <a:rPr lang="en-US" altLang="zh-CN" dirty="0">
                <a:latin typeface="Times" pitchFamily="-84" charset="0"/>
              </a:rPr>
              <a:t>For a large stockholder like Fidelity Magellan, with its hundreds of holdings, it just might not be feasible to be an active investor. There are also potential conflicts of interest, since Fidelity is also in the business of managing corporate pension funds… Even activist investment funds (such as the California Pension Fund), have pulled back in recent years. (Putnam exception? See WSJ article on Putnam: Putnam is one of the few mutual fund companies to  contest management)</a:t>
            </a:r>
          </a:p>
          <a:p>
            <a:r>
              <a:rPr lang="en-US" altLang="zh-CN" dirty="0">
                <a:latin typeface="Times" pitchFamily="-84" charset="0"/>
              </a:rPr>
              <a:t>The annual meeting is tightly scripted and run, making it difficult for dissident stockholders to be heard. (In Japan, in the 1980s, trouble makers were hired to heckle stockholders who tried to ask managers tough questions. In Europe, until very recently, annual meetings were exquisitely well mannered affairs where elite managers told plebian stockholders what was good for them - shades of Marie Antoinette and </a:t>
            </a:r>
            <a:r>
              <a:rPr lang="ja-JP" altLang="en-US" dirty="0">
                <a:latin typeface="Times" pitchFamily="-84" charset="0"/>
              </a:rPr>
              <a:t>“</a:t>
            </a:r>
            <a:r>
              <a:rPr lang="en-US" altLang="ja-JP" dirty="0">
                <a:latin typeface="Times" pitchFamily="-84" charset="0"/>
              </a:rPr>
              <a:t>let them eat cake</a:t>
            </a:r>
            <a:r>
              <a:rPr lang="ja-JP" altLang="en-US" dirty="0">
                <a:latin typeface="Times" pitchFamily="-84" charset="0"/>
              </a:rPr>
              <a:t>”</a:t>
            </a:r>
            <a:r>
              <a:rPr lang="en-US" altLang="ja-JP" dirty="0">
                <a:latin typeface="Times" pitchFamily="-84" charset="0"/>
              </a:rPr>
              <a:t>…. (At </a:t>
            </a:r>
            <a:r>
              <a:rPr lang="en-US" altLang="ja-JP" dirty="0" err="1">
                <a:latin typeface="Times" pitchFamily="-84" charset="0"/>
              </a:rPr>
              <a:t>Tattingers</a:t>
            </a:r>
            <a:r>
              <a:rPr lang="en-US" altLang="ja-JP" dirty="0">
                <a:latin typeface="Times" pitchFamily="-84" charset="0"/>
              </a:rPr>
              <a:t>, the French luxury good company, Claudia </a:t>
            </a:r>
            <a:r>
              <a:rPr lang="en-US" altLang="ja-JP" dirty="0" err="1">
                <a:latin typeface="Times" pitchFamily="-84" charset="0"/>
              </a:rPr>
              <a:t>Tattinger</a:t>
            </a:r>
            <a:r>
              <a:rPr lang="en-US" altLang="ja-JP" dirty="0">
                <a:latin typeface="Times" pitchFamily="-84" charset="0"/>
              </a:rPr>
              <a:t> said that she felt ashamed for the stockholders who would ask </a:t>
            </a:r>
            <a:r>
              <a:rPr lang="ja-JP" altLang="en-US" dirty="0">
                <a:latin typeface="Times" pitchFamily="-84" charset="0"/>
              </a:rPr>
              <a:t>“</a:t>
            </a:r>
            <a:r>
              <a:rPr lang="en-US" altLang="ja-JP" dirty="0">
                <a:latin typeface="Times" pitchFamily="-84" charset="0"/>
              </a:rPr>
              <a:t>such rude questions</a:t>
            </a:r>
            <a:r>
              <a:rPr lang="ja-JP" altLang="en-US" dirty="0">
                <a:latin typeface="Times" pitchFamily="-84" charset="0"/>
              </a:rPr>
              <a:t>”</a:t>
            </a:r>
            <a:r>
              <a:rPr lang="en-US" altLang="ja-JP" dirty="0">
                <a:latin typeface="Times" pitchFamily="-84" charset="0"/>
              </a:rPr>
              <a:t> after Asher Edelman demanded to know whether the company owned chateaus and who lived in them…)</a:t>
            </a:r>
            <a:endParaRPr lang="en-US" altLang="zh-CN" dirty="0">
              <a:latin typeface="Times" pitchFamily="-84" charset="0"/>
            </a:endParaRPr>
          </a:p>
        </p:txBody>
      </p:sp>
    </p:spTree>
    <p:extLst>
      <p:ext uri="{BB962C8B-B14F-4D97-AF65-F5344CB8AC3E}">
        <p14:creationId xmlns:p14="http://schemas.microsoft.com/office/powerpoint/2010/main" val="77528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zh-CN" altLang="en-US"/>
              <a:t>单击此处编辑母版标题样式</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dirty="0"/>
          </a:p>
        </p:txBody>
      </p:sp>
      <p:sp>
        <p:nvSpPr>
          <p:cNvPr id="4" name="Date Placeholder 3"/>
          <p:cNvSpPr>
            <a:spLocks noGrp="1"/>
          </p:cNvSpPr>
          <p:nvPr>
            <p:ph type="dt" sz="half" idx="10"/>
          </p:nvPr>
        </p:nvSpPr>
        <p:spPr/>
        <p:txBody>
          <a:bodyPr/>
          <a:lstStyle/>
          <a:p>
            <a:fld id="{319118FB-8BF0-4F8E-A4FC-BC6624A4B330}"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zh-CN" altLang="en-US"/>
              <a:t>单击此处编辑母版标题样式</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zh-CN" altLang="en-US"/>
              <a:t>单击此处编辑母版文本样式</a:t>
            </a:r>
          </a:p>
        </p:txBody>
      </p:sp>
      <p:sp>
        <p:nvSpPr>
          <p:cNvPr id="5" name="Date Placeholder 4"/>
          <p:cNvSpPr>
            <a:spLocks noGrp="1"/>
          </p:cNvSpPr>
          <p:nvPr>
            <p:ph type="dt" sz="half" idx="10"/>
          </p:nvPr>
        </p:nvSpPr>
        <p:spPr>
          <a:xfrm>
            <a:off x="6580094" y="188259"/>
            <a:ext cx="2133600" cy="365125"/>
          </a:xfrm>
        </p:spPr>
        <p:txBody>
          <a:bodyPr/>
          <a:lstStyle/>
          <a:p>
            <a:fld id="{9E7ED23B-EFC7-456E-B107-DEA820919E17}"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zh-CN" altLang="en-US"/>
              <a:t>单击此处编辑母版标题样式</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dirty="0"/>
          </a:p>
        </p:txBody>
      </p:sp>
      <p:sp>
        <p:nvSpPr>
          <p:cNvPr id="4" name="Date Placeholder 3"/>
          <p:cNvSpPr>
            <a:spLocks noGrp="1"/>
          </p:cNvSpPr>
          <p:nvPr>
            <p:ph type="dt" sz="half" idx="10"/>
          </p:nvPr>
        </p:nvSpPr>
        <p:spPr/>
        <p:txBody>
          <a:bodyPr/>
          <a:lstStyle/>
          <a:p>
            <a:fld id="{A73854F0-5380-4FE0-BC70-150C115D6903}"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zh-CN" altLang="en-US"/>
              <a:t>将图片拖动到占位符，或单击添加图标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张图片(带标题)">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zh-CN" altLang="en-US"/>
              <a:t>单击此处编辑母版标题样式</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dirty="0"/>
          </a:p>
        </p:txBody>
      </p:sp>
      <p:sp>
        <p:nvSpPr>
          <p:cNvPr id="4" name="Date Placeholder 3"/>
          <p:cNvSpPr>
            <a:spLocks noGrp="1"/>
          </p:cNvSpPr>
          <p:nvPr>
            <p:ph type="dt" sz="half" idx="10"/>
          </p:nvPr>
        </p:nvSpPr>
        <p:spPr>
          <a:xfrm>
            <a:off x="6580094" y="188259"/>
            <a:ext cx="2133600" cy="365125"/>
          </a:xfrm>
        </p:spPr>
        <p:txBody>
          <a:bodyPr/>
          <a:lstStyle/>
          <a:p>
            <a:fld id="{342666C3-2A2F-47CD-92E8-79712403D7DF}"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zh-CN" altLang="en-US"/>
              <a:t>将图片拖动到占位符，或单击添加图标</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zh-CN" altLang="en-US"/>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张图片(带标题)">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zh-CN" altLang="en-US"/>
              <a:t>单击此处编辑母版标题样式</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a:p>
        </p:txBody>
      </p:sp>
      <p:sp>
        <p:nvSpPr>
          <p:cNvPr id="4" name="Date Placeholder 3"/>
          <p:cNvSpPr>
            <a:spLocks noGrp="1"/>
          </p:cNvSpPr>
          <p:nvPr>
            <p:ph type="dt" sz="half" idx="10"/>
          </p:nvPr>
        </p:nvSpPr>
        <p:spPr>
          <a:xfrm>
            <a:off x="6580094" y="188259"/>
            <a:ext cx="2133600" cy="365125"/>
          </a:xfrm>
        </p:spPr>
        <p:txBody>
          <a:bodyPr/>
          <a:lstStyle/>
          <a:p>
            <a:fld id="{65CA2F6C-DFC8-473B-A38C-5F909E0E79FC}"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zh-CN" altLang="en-US"/>
              <a:t>将图片拖动到占位符，或单击添加图标</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zh-CN" altLang="en-US"/>
              <a:t>将图片拖动到占位符，或单击添加图标</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zh-CN" altLang="en-US"/>
              <a:t>将图片拖动到占位符，或单击添加图标</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10"/>
          </p:nvPr>
        </p:nvSpPr>
        <p:spPr/>
        <p:txBody>
          <a:bodyPr/>
          <a:lstStyle/>
          <a:p>
            <a:fld id="{8992CCCF-80FB-4269-B767-EBBC8A99B137}"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zh-CN" altLang="en-US"/>
              <a:t>单击此处编辑母版标题样式</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10"/>
          </p:nvPr>
        </p:nvSpPr>
        <p:spPr/>
        <p:txBody>
          <a:bodyPr/>
          <a:lstStyle/>
          <a:p>
            <a:fld id="{C94AA601-E6AE-4EB4-B0F1-AE855021E6D8}"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31DD-7BA2-4908-A269-783059829431}"/>
              </a:ext>
            </a:extLst>
          </p:cNvPr>
          <p:cNvSpPr>
            <a:spLocks noGrp="1"/>
          </p:cNvSpPr>
          <p:nvPr>
            <p:ph type="title"/>
          </p:nvPr>
        </p:nvSpPr>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06C410-05A3-49FD-9CC8-32AC1E25055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E926D2-ECDC-48E4-96AD-999AE2BB6591}"/>
              </a:ext>
            </a:extLst>
          </p:cNvPr>
          <p:cNvSpPr>
            <a:spLocks noGrp="1"/>
          </p:cNvSpPr>
          <p:nvPr>
            <p:ph type="dt" sz="half" idx="10"/>
          </p:nvPr>
        </p:nvSpPr>
        <p:spPr/>
        <p:txBody>
          <a:bodyPr/>
          <a:lstStyle/>
          <a:p>
            <a:fld id="{E07983CD-4B8C-4F0C-8198-3E4BD7E74B04}" type="datetime1">
              <a:rPr lang="en-US" smtClean="0"/>
              <a:t>2/2/2021</a:t>
            </a:fld>
            <a:endParaRPr lang="en-US"/>
          </a:p>
        </p:txBody>
      </p:sp>
      <p:sp>
        <p:nvSpPr>
          <p:cNvPr id="5" name="Footer Placeholder 4">
            <a:extLst>
              <a:ext uri="{FF2B5EF4-FFF2-40B4-BE49-F238E27FC236}">
                <a16:creationId xmlns:a16="http://schemas.microsoft.com/office/drawing/2014/main" id="{449C490D-5C55-4C51-8AA6-046B6FA30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05776-1838-463F-9859-F7798C924ABC}"/>
              </a:ext>
            </a:extLst>
          </p:cNvPr>
          <p:cNvSpPr>
            <a:spLocks noGrp="1"/>
          </p:cNvSpPr>
          <p:nvPr>
            <p:ph type="sldNum" sz="quarter" idx="12"/>
          </p:nvPr>
        </p:nvSpPr>
        <p:spPr/>
        <p:txBody>
          <a:bodyPr/>
          <a:lstStyle/>
          <a:p>
            <a:fld id="{4A822907-8A9D-4F6B-98F6-913902AD56B5}" type="slidenum">
              <a:rPr lang="en-US" smtClean="0"/>
              <a:t>‹#›</a:t>
            </a:fld>
            <a:endParaRPr lang="en-US"/>
          </a:p>
        </p:txBody>
      </p:sp>
    </p:spTree>
    <p:extLst>
      <p:ext uri="{BB962C8B-B14F-4D97-AF65-F5344CB8AC3E}">
        <p14:creationId xmlns:p14="http://schemas.microsoft.com/office/powerpoint/2010/main" val="314746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10"/>
          </p:nvPr>
        </p:nvSpPr>
        <p:spPr/>
        <p:txBody>
          <a:bodyPr/>
          <a:lstStyle/>
          <a:p>
            <a:fld id="{1B9F8540-EA25-4844-8A0B-865E9F29EC36}"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zh-CN" altLang="en-US"/>
              <a:t>单击此处编辑母版标题样式</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dirty="0"/>
          </a:p>
        </p:txBody>
      </p:sp>
      <p:sp>
        <p:nvSpPr>
          <p:cNvPr id="4" name="Date Placeholder 3"/>
          <p:cNvSpPr>
            <a:spLocks noGrp="1"/>
          </p:cNvSpPr>
          <p:nvPr>
            <p:ph type="dt" sz="half" idx="10"/>
          </p:nvPr>
        </p:nvSpPr>
        <p:spPr/>
        <p:txBody>
          <a:bodyPr/>
          <a:lstStyle/>
          <a:p>
            <a:fld id="{6CEE7ECF-8904-43FD-942F-660913A72DB0}"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zh-CN" altLang="en-US"/>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zh-CN" altLang="en-US"/>
              <a:t>单击此处编辑母版标题样式</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73F2F50-09B6-45C9-831A-F5A5459A6C7D}"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5" name="Date Placeholder 4"/>
          <p:cNvSpPr>
            <a:spLocks noGrp="1"/>
          </p:cNvSpPr>
          <p:nvPr>
            <p:ph type="dt" sz="half" idx="10"/>
          </p:nvPr>
        </p:nvSpPr>
        <p:spPr>
          <a:xfrm>
            <a:off x="6580094" y="188259"/>
            <a:ext cx="2133600" cy="365125"/>
          </a:xfrm>
        </p:spPr>
        <p:txBody>
          <a:bodyPr/>
          <a:lstStyle/>
          <a:p>
            <a:fld id="{5FE83B2D-656F-4792-AFB4-D7B796B8A384}"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7" name="Date Placeholder 6"/>
          <p:cNvSpPr>
            <a:spLocks noGrp="1"/>
          </p:cNvSpPr>
          <p:nvPr>
            <p:ph type="dt" sz="half" idx="10"/>
          </p:nvPr>
        </p:nvSpPr>
        <p:spPr>
          <a:xfrm>
            <a:off x="6580094" y="188259"/>
            <a:ext cx="2133600" cy="365125"/>
          </a:xfrm>
        </p:spPr>
        <p:txBody>
          <a:bodyPr/>
          <a:lstStyle/>
          <a:p>
            <a:fld id="{B6159E09-8329-417C-8C93-57DD66E7AF11}" type="datetime1">
              <a:rPr lang="en-US" smtClean="0"/>
              <a:t>2/2/2021</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Date Placeholder 2"/>
          <p:cNvSpPr>
            <a:spLocks noGrp="1"/>
          </p:cNvSpPr>
          <p:nvPr>
            <p:ph type="dt" sz="half" idx="10"/>
          </p:nvPr>
        </p:nvSpPr>
        <p:spPr/>
        <p:txBody>
          <a:bodyPr/>
          <a:lstStyle/>
          <a:p>
            <a:fld id="{CB4181AA-9665-4EDB-A3D4-496486155A34}" type="datetime1">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F58C6-BB80-4F02-AC04-35A50D368184}" type="datetime1">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zh-CN" altLang="en-US"/>
              <a:t>单击此处编辑母版标题样式</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580094" y="188259"/>
            <a:ext cx="2133600" cy="365125"/>
          </a:xfrm>
        </p:spPr>
        <p:txBody>
          <a:bodyPr/>
          <a:lstStyle/>
          <a:p>
            <a:fld id="{4F0157FB-910A-4CF3-99A2-579932FF0252}"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zh-CN" altLang="en-US"/>
              <a:t>单击此处编辑母版标题样式</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E07983CD-4B8C-4F0C-8198-3E4BD7E74B04}" type="datetime1">
              <a:rPr lang="en-US" smtClean="0"/>
              <a:t>2/2/2021</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thenews.coop/101044/news/business/consultancy-spend-co-operative-group-feral-tribunal-hea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hyperlink" Target="http://www.wsj.com/video/icahn-charges-ebay-with-governance-lapses/2031E451-D834-4D54-BBF6-25320994F39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5.xml"/><Relationship Id="rId4"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ft.com/cms/s/0/c4e7a4f6-be8a-11e5-846f-79b0e3d20eaf.html#axzz3ySsfcvy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819862"/>
            <a:ext cx="8915400" cy="1293452"/>
          </a:xfrm>
        </p:spPr>
        <p:txBody>
          <a:bodyPr lIns="108000">
            <a:normAutofit/>
          </a:bodyPr>
          <a:lstStyle/>
          <a:p>
            <a:pPr algn="ctr"/>
            <a:r>
              <a:rPr kumimoji="1" lang="en-US" altLang="zh-CN" dirty="0"/>
              <a:t>MN10500</a:t>
            </a:r>
            <a:br>
              <a:rPr kumimoji="1" lang="en-US" altLang="zh-CN" dirty="0"/>
            </a:br>
            <a:r>
              <a:rPr kumimoji="1" lang="en-US" altLang="zh-CN" dirty="0"/>
              <a:t>Corporate Finance For Managers</a:t>
            </a:r>
            <a:endParaRPr kumimoji="1" lang="zh-CN" altLang="en-US" dirty="0"/>
          </a:p>
        </p:txBody>
      </p:sp>
      <p:pic>
        <p:nvPicPr>
          <p:cNvPr id="3" name="Picture 2"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714" y="3494314"/>
            <a:ext cx="8556172" cy="1701684"/>
          </a:xfrm>
          <a:prstGeom prst="rect">
            <a:avLst/>
          </a:prstGeom>
          <a:noFill/>
        </p:spPr>
        <p:txBody>
          <a:bodyPr wrap="square" rtlCol="0">
            <a:spAutoFit/>
          </a:bodyPr>
          <a:lstStyle/>
          <a:p>
            <a:pPr algn="ctr">
              <a:lnSpc>
                <a:spcPct val="150000"/>
              </a:lnSpc>
            </a:pPr>
            <a:r>
              <a:rPr lang="en-GB" altLang="zh-CN" dirty="0"/>
              <a:t>Semester 2_2020-2021</a:t>
            </a:r>
          </a:p>
          <a:p>
            <a:pPr algn="ctr">
              <a:lnSpc>
                <a:spcPct val="150000"/>
              </a:lnSpc>
            </a:pPr>
            <a:r>
              <a:rPr lang="en-GB" altLang="zh-CN" dirty="0"/>
              <a:t>Dr </a:t>
            </a:r>
            <a:r>
              <a:rPr lang="en-GB" altLang="zh-CN" dirty="0" err="1"/>
              <a:t>Weixi</a:t>
            </a:r>
            <a:r>
              <a:rPr lang="en-GB" altLang="zh-CN" dirty="0"/>
              <a:t> (Louis) Liu</a:t>
            </a:r>
          </a:p>
          <a:p>
            <a:pPr algn="ctr">
              <a:lnSpc>
                <a:spcPct val="150000"/>
              </a:lnSpc>
            </a:pPr>
            <a:r>
              <a:rPr lang="en-GB" altLang="zh-CN" dirty="0"/>
              <a:t>Office: Wessex House 9.38</a:t>
            </a:r>
          </a:p>
          <a:p>
            <a:pPr algn="ctr">
              <a:lnSpc>
                <a:spcPct val="150000"/>
              </a:lnSpc>
            </a:pPr>
            <a:r>
              <a:rPr lang="en-GB" altLang="zh-CN" dirty="0"/>
              <a:t>Email: w.liu@bath.ac.uk</a:t>
            </a:r>
          </a:p>
        </p:txBody>
      </p:sp>
    </p:spTree>
    <p:extLst>
      <p:ext uri="{BB962C8B-B14F-4D97-AF65-F5344CB8AC3E}">
        <p14:creationId xmlns:p14="http://schemas.microsoft.com/office/powerpoint/2010/main" val="64371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The Big Picture</a:t>
            </a:r>
          </a:p>
        </p:txBody>
      </p:sp>
      <p:pic>
        <p:nvPicPr>
          <p:cNvPr id="5" name="Picture 2"/>
          <p:cNvPicPr>
            <a:picLocks noChangeAspect="1" noChangeArrowheads="1"/>
          </p:cNvPicPr>
          <p:nvPr/>
        </p:nvPicPr>
        <p:blipFill>
          <a:blip r:embed="rId2"/>
          <a:srcRect/>
          <a:stretch>
            <a:fillRect/>
          </a:stretch>
        </p:blipFill>
        <p:spPr bwMode="auto">
          <a:xfrm>
            <a:off x="682368" y="2212508"/>
            <a:ext cx="7467538" cy="4373350"/>
          </a:xfrm>
          <a:prstGeom prst="rect">
            <a:avLst/>
          </a:prstGeom>
          <a:noFill/>
          <a:ln w="9525">
            <a:noFill/>
            <a:miter lim="800000"/>
            <a:headEnd/>
            <a:tailEnd/>
          </a:ln>
          <a:effectLst/>
        </p:spPr>
      </p:pic>
      <p:pic>
        <p:nvPicPr>
          <p:cNvPr id="6" name="Picture 5"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A822907-8A9D-4F6B-98F6-913902AD56B5}" type="slidenum">
              <a:rPr lang="en-US" smtClean="0"/>
              <a:t>10</a:t>
            </a:fld>
            <a:endParaRPr lang="en-US"/>
          </a:p>
        </p:txBody>
      </p:sp>
    </p:spTree>
    <p:extLst>
      <p:ext uri="{BB962C8B-B14F-4D97-AF65-F5344CB8AC3E}">
        <p14:creationId xmlns:p14="http://schemas.microsoft.com/office/powerpoint/2010/main" val="54654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A Simpler View…</a:t>
            </a:r>
          </a:p>
        </p:txBody>
      </p:sp>
      <p:pic>
        <p:nvPicPr>
          <p:cNvPr id="6" name="Picture 5"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2440211"/>
            <a:ext cx="801052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4A822907-8A9D-4F6B-98F6-913902AD56B5}" type="slidenum">
              <a:rPr lang="en-US" smtClean="0"/>
              <a:t>11</a:t>
            </a:fld>
            <a:endParaRPr lang="en-US"/>
          </a:p>
        </p:txBody>
      </p:sp>
    </p:spTree>
    <p:extLst>
      <p:ext uri="{BB962C8B-B14F-4D97-AF65-F5344CB8AC3E}">
        <p14:creationId xmlns:p14="http://schemas.microsoft.com/office/powerpoint/2010/main" val="253535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819862"/>
            <a:ext cx="8915400" cy="1293452"/>
          </a:xfrm>
        </p:spPr>
        <p:txBody>
          <a:bodyPr lIns="108000">
            <a:normAutofit/>
          </a:bodyPr>
          <a:lstStyle/>
          <a:p>
            <a:pPr algn="ctr"/>
            <a:r>
              <a:rPr kumimoji="1" lang="en-US" altLang="zh-CN" dirty="0"/>
              <a:t>Lecture 1</a:t>
            </a:r>
            <a:br>
              <a:rPr kumimoji="1" lang="en-US" altLang="zh-CN" dirty="0"/>
            </a:br>
            <a:r>
              <a:rPr kumimoji="1" lang="en-US" altLang="zh-CN" dirty="0"/>
              <a:t>Basics of corporation</a:t>
            </a:r>
            <a:endParaRPr kumimoji="1" lang="zh-CN" altLang="en-US" dirty="0"/>
          </a:p>
        </p:txBody>
      </p:sp>
      <p:pic>
        <p:nvPicPr>
          <p:cNvPr id="3"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38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Reading</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GB" altLang="zh-CN" sz="2400" dirty="0"/>
              <a:t>BMA: Chapter 1</a:t>
            </a:r>
          </a:p>
          <a:p>
            <a:pPr lvl="0">
              <a:lnSpc>
                <a:spcPct val="120000"/>
              </a:lnSpc>
            </a:pPr>
            <a:r>
              <a:rPr lang="en-GB" altLang="zh-CN" sz="2400" dirty="0"/>
              <a:t>An interesting case:</a:t>
            </a:r>
          </a:p>
          <a:p>
            <a:pPr lvl="1"/>
            <a:r>
              <a:rPr lang="en-GB" dirty="0">
                <a:hlinkClick r:id="rId2"/>
              </a:rPr>
              <a:t>Consultancy spend at Co-operative Group ‘feral’, tribunal hears</a:t>
            </a:r>
            <a:r>
              <a:rPr lang="en-GB" dirty="0"/>
              <a:t> (http://www.thenews.coop/101044/news/business/consultancy-spend-co-operative-group-feral-tribunal-hears/)</a:t>
            </a:r>
          </a:p>
        </p:txBody>
      </p:sp>
      <p:pic>
        <p:nvPicPr>
          <p:cNvPr id="4" name="Picture 3"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13</a:t>
            </a:fld>
            <a:endParaRPr lang="en-US"/>
          </a:p>
        </p:txBody>
      </p:sp>
    </p:spTree>
    <p:extLst>
      <p:ext uri="{BB962C8B-B14F-4D97-AF65-F5344CB8AC3E}">
        <p14:creationId xmlns:p14="http://schemas.microsoft.com/office/powerpoint/2010/main" val="318146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Learning Outcomes</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GB" altLang="zh-CN" sz="1800" dirty="0"/>
              <a:t>Define different types of business entities</a:t>
            </a:r>
          </a:p>
          <a:p>
            <a:pPr lvl="0">
              <a:lnSpc>
                <a:spcPct val="120000"/>
              </a:lnSpc>
            </a:pPr>
            <a:r>
              <a:rPr lang="en-GB" altLang="zh-CN" sz="1800" dirty="0"/>
              <a:t>Differentiate corporate investment and financing decisions</a:t>
            </a:r>
          </a:p>
          <a:p>
            <a:pPr lvl="0">
              <a:lnSpc>
                <a:spcPct val="120000"/>
              </a:lnSpc>
            </a:pPr>
            <a:r>
              <a:rPr lang="en-GB" altLang="zh-CN" sz="1800" dirty="0"/>
              <a:t>Justify the goals of corporate managers</a:t>
            </a:r>
          </a:p>
          <a:p>
            <a:pPr lvl="0">
              <a:lnSpc>
                <a:spcPct val="120000"/>
              </a:lnSpc>
            </a:pPr>
            <a:r>
              <a:rPr lang="en-GB" altLang="zh-CN" sz="1800" dirty="0"/>
              <a:t>Discuss the potential conflicts of interests between corporate owners and controllers</a:t>
            </a:r>
          </a:p>
          <a:p>
            <a:pPr lvl="0">
              <a:lnSpc>
                <a:spcPct val="120000"/>
              </a:lnSpc>
            </a:pPr>
            <a:r>
              <a:rPr lang="en-GB" altLang="zh-CN" sz="1800" dirty="0"/>
              <a:t>List good practices of corporate governance</a:t>
            </a:r>
            <a:endParaRPr lang="en-GB" altLang="zh-CN" sz="1600" dirty="0"/>
          </a:p>
        </p:txBody>
      </p:sp>
      <p:pic>
        <p:nvPicPr>
          <p:cNvPr id="4" name="Picture 3"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14</a:t>
            </a:fld>
            <a:endParaRPr lang="en-US"/>
          </a:p>
        </p:txBody>
      </p:sp>
    </p:spTree>
    <p:extLst>
      <p:ext uri="{BB962C8B-B14F-4D97-AF65-F5344CB8AC3E}">
        <p14:creationId xmlns:p14="http://schemas.microsoft.com/office/powerpoint/2010/main" val="3785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The Population by Legal Forms</a:t>
            </a:r>
          </a:p>
        </p:txBody>
      </p:sp>
      <p:pic>
        <p:nvPicPr>
          <p:cNvPr id="6" name="Picture 5"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5" name="Chart 5"/>
          <p:cNvGraphicFramePr>
            <a:graphicFrameLocks/>
          </p:cNvGraphicFramePr>
          <p:nvPr>
            <p:extLst>
              <p:ext uri="{D42A27DB-BD31-4B8C-83A1-F6EECF244321}">
                <p14:modId xmlns:p14="http://schemas.microsoft.com/office/powerpoint/2010/main" val="1333858521"/>
              </p:ext>
            </p:extLst>
          </p:nvPr>
        </p:nvGraphicFramePr>
        <p:xfrm>
          <a:off x="431800" y="2794001"/>
          <a:ext cx="3919863" cy="3392100"/>
        </p:xfrm>
        <a:graphic>
          <a:graphicData uri="http://schemas.openxmlformats.org/drawingml/2006/chart">
            <c:chart xmlns:c="http://schemas.openxmlformats.org/drawingml/2006/chart" xmlns:r="http://schemas.openxmlformats.org/officeDocument/2006/relationships" r:id="rId4"/>
          </a:graphicData>
        </a:graphic>
      </p:graphicFrame>
      <p:sp>
        <p:nvSpPr>
          <p:cNvPr id="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8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8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0" name="Rectangle 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1" name="Rectangle 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2" name="Rectangle 8"/>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3" name="Rectangle 9"/>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4" name="Rectangle 1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5" name="Rectangle 1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6" name="Rectangle 1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7" name="Rectangle 1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98" name="Rectangle 1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entury Gothic"/>
              <a:cs typeface="Century Gothic"/>
            </a:endParaRPr>
          </a:p>
        </p:txBody>
      </p:sp>
      <p:sp>
        <p:nvSpPr>
          <p:cNvPr id="101" name="TextBox 4"/>
          <p:cNvSpPr txBox="1">
            <a:spLocks noChangeArrowheads="1"/>
          </p:cNvSpPr>
          <p:nvPr/>
        </p:nvSpPr>
        <p:spPr bwMode="auto">
          <a:xfrm>
            <a:off x="1382759" y="6186100"/>
            <a:ext cx="6378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entury Gothic"/>
                <a:cs typeface="Century Gothic"/>
              </a:rPr>
              <a:t>Source: U.S. Census 2015 SUSB Annual Data &amp; 2019</a:t>
            </a:r>
            <a:r>
              <a:rPr kumimoji="0" lang="en-US" sz="1200" b="0" i="0" u="none" strike="noStrike" kern="0" cap="none" spc="0" normalizeH="0" noProof="0" dirty="0">
                <a:ln>
                  <a:noFill/>
                </a:ln>
                <a:solidFill>
                  <a:srgbClr val="000000"/>
                </a:solidFill>
                <a:effectLst/>
                <a:uLnTx/>
                <a:uFillTx/>
                <a:latin typeface="Century Gothic"/>
                <a:cs typeface="Century Gothic"/>
              </a:rPr>
              <a:t> UK Business Population Estimates</a:t>
            </a:r>
            <a:endParaRPr kumimoji="0" lang="en-US" sz="1200" b="0" i="0" u="none" strike="noStrike" kern="0" cap="none" spc="0" normalizeH="0" baseline="0" noProof="0" dirty="0">
              <a:ln>
                <a:noFill/>
              </a:ln>
              <a:solidFill>
                <a:srgbClr val="000000"/>
              </a:solidFill>
              <a:effectLst/>
              <a:uLnTx/>
              <a:uFillTx/>
              <a:latin typeface="Century Gothic"/>
              <a:cs typeface="Century Gothic"/>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15</a:t>
            </a:fld>
            <a:endParaRPr lang="en-US"/>
          </a:p>
        </p:txBody>
      </p:sp>
      <p:graphicFrame>
        <p:nvGraphicFramePr>
          <p:cNvPr id="22" name="Chart 21"/>
          <p:cNvGraphicFramePr>
            <a:graphicFrameLocks/>
          </p:cNvGraphicFramePr>
          <p:nvPr>
            <p:extLst>
              <p:ext uri="{D42A27DB-BD31-4B8C-83A1-F6EECF244321}">
                <p14:modId xmlns:p14="http://schemas.microsoft.com/office/powerpoint/2010/main" val="6363118"/>
              </p:ext>
            </p:extLst>
          </p:nvPr>
        </p:nvGraphicFramePr>
        <p:xfrm>
          <a:off x="4065358" y="2780191"/>
          <a:ext cx="4848455" cy="35545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7502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Investment and Financing Decisions</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GB" altLang="zh-CN" dirty="0"/>
              <a:t>The Investment Decision</a:t>
            </a:r>
          </a:p>
          <a:p>
            <a:pPr lvl="1">
              <a:lnSpc>
                <a:spcPct val="120000"/>
              </a:lnSpc>
            </a:pPr>
            <a:r>
              <a:rPr lang="en-GB" altLang="zh-CN" dirty="0"/>
              <a:t>Real Assets: capital budgeting or ‘CAPEX’ decision</a:t>
            </a:r>
          </a:p>
          <a:p>
            <a:pPr lvl="1">
              <a:lnSpc>
                <a:spcPct val="120000"/>
              </a:lnSpc>
            </a:pPr>
            <a:r>
              <a:rPr lang="en-GB" altLang="zh-CN" dirty="0"/>
              <a:t>Tangible/intangible assets</a:t>
            </a:r>
          </a:p>
          <a:p>
            <a:pPr lvl="0">
              <a:lnSpc>
                <a:spcPct val="120000"/>
              </a:lnSpc>
            </a:pPr>
            <a:r>
              <a:rPr lang="en-GB" altLang="zh-CN" dirty="0"/>
              <a:t>The Financing Decision</a:t>
            </a:r>
          </a:p>
          <a:p>
            <a:pPr lvl="1">
              <a:lnSpc>
                <a:spcPct val="120000"/>
              </a:lnSpc>
            </a:pPr>
            <a:r>
              <a:rPr lang="en-GB" altLang="zh-CN" dirty="0"/>
              <a:t>Financial Assets</a:t>
            </a:r>
          </a:p>
          <a:p>
            <a:pPr lvl="1">
              <a:lnSpc>
                <a:spcPct val="120000"/>
              </a:lnSpc>
            </a:pPr>
            <a:r>
              <a:rPr lang="en-GB" altLang="zh-CN" dirty="0"/>
              <a:t>Choice between alternative forms of financing: </a:t>
            </a:r>
            <a:r>
              <a:rPr lang="en-GB" altLang="zh-CN" b="1" i="1" dirty="0"/>
              <a:t>capital structure</a:t>
            </a:r>
            <a:endParaRPr lang="en-GB" altLang="zh-CN" dirty="0"/>
          </a:p>
        </p:txBody>
      </p:sp>
      <p:pic>
        <p:nvPicPr>
          <p:cNvPr id="4" name="Picture 3"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16</a:t>
            </a:fld>
            <a:endParaRPr lang="en-US"/>
          </a:p>
        </p:txBody>
      </p:sp>
    </p:spTree>
    <p:extLst>
      <p:ext uri="{BB962C8B-B14F-4D97-AF65-F5344CB8AC3E}">
        <p14:creationId xmlns:p14="http://schemas.microsoft.com/office/powerpoint/2010/main" val="3820815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2800" dirty="0"/>
              <a:t>Example: Investment and Financing Decisions</a:t>
            </a:r>
            <a:endParaRPr kumimoji="1" lang="zh-CN" altLang="en-US" sz="2800" dirty="0"/>
          </a:p>
        </p:txBody>
      </p:sp>
      <p:sp>
        <p:nvSpPr>
          <p:cNvPr id="3" name="内容占位符 2"/>
          <p:cNvSpPr>
            <a:spLocks noGrp="1"/>
          </p:cNvSpPr>
          <p:nvPr>
            <p:ph idx="1"/>
          </p:nvPr>
        </p:nvSpPr>
        <p:spPr>
          <a:xfrm>
            <a:off x="894291" y="2397126"/>
            <a:ext cx="7610476" cy="3869204"/>
          </a:xfrm>
        </p:spPr>
        <p:txBody>
          <a:bodyPr>
            <a:normAutofit fontScale="92500" lnSpcReduction="10000"/>
          </a:bodyPr>
          <a:lstStyle/>
          <a:p>
            <a:pPr marL="0" indent="0" algn="ctr">
              <a:buFont typeface="Wingdings" pitchFamily="2" charset="2"/>
              <a:buNone/>
            </a:pPr>
            <a:r>
              <a:rPr lang="en-US" altLang="zh-CN" sz="2400" dirty="0"/>
              <a:t>Are the following capital budgeting or financing decisions?</a:t>
            </a:r>
          </a:p>
          <a:p>
            <a:pPr marL="0" indent="0" algn="ctr">
              <a:buFont typeface="Wingdings" pitchFamily="2" charset="2"/>
              <a:buNone/>
            </a:pPr>
            <a:endParaRPr lang="en-US" altLang="zh-CN" sz="2400" dirty="0"/>
          </a:p>
          <a:p>
            <a:pPr lvl="1"/>
            <a:r>
              <a:rPr lang="en-US" altLang="zh-CN" sz="2400" dirty="0"/>
              <a:t>Apple decides to spend $500 million to develop a new iPhone.</a:t>
            </a:r>
          </a:p>
          <a:p>
            <a:pPr lvl="1"/>
            <a:endParaRPr lang="en-US" altLang="zh-CN" sz="2400" dirty="0"/>
          </a:p>
          <a:p>
            <a:pPr lvl="1"/>
            <a:r>
              <a:rPr lang="en-US" altLang="zh-CN" sz="2400" dirty="0"/>
              <a:t>GE borrows $400 million from bond investors.</a:t>
            </a:r>
          </a:p>
          <a:p>
            <a:pPr lvl="1"/>
            <a:endParaRPr lang="en-US" altLang="zh-CN" sz="2400" dirty="0"/>
          </a:p>
          <a:p>
            <a:pPr lvl="1"/>
            <a:r>
              <a:rPr lang="en-US" altLang="zh-CN" sz="2400" dirty="0"/>
              <a:t>Microsoft issues 100 million shares to buy a small technology company.</a:t>
            </a:r>
          </a:p>
        </p:txBody>
      </p:sp>
      <p:pic>
        <p:nvPicPr>
          <p:cNvPr id="4" name="Picture 3"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17</a:t>
            </a:fld>
            <a:endParaRPr lang="en-US"/>
          </a:p>
        </p:txBody>
      </p:sp>
    </p:spTree>
    <p:extLst>
      <p:ext uri="{BB962C8B-B14F-4D97-AF65-F5344CB8AC3E}">
        <p14:creationId xmlns:p14="http://schemas.microsoft.com/office/powerpoint/2010/main" val="11893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What is a Corporation</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GB" altLang="zh-CN" sz="1800" dirty="0"/>
              <a:t>Corporation-A business organized as a separate legal entity owned by shareholders</a:t>
            </a:r>
          </a:p>
          <a:p>
            <a:pPr lvl="1">
              <a:lnSpc>
                <a:spcPct val="120000"/>
              </a:lnSpc>
            </a:pPr>
            <a:r>
              <a:rPr lang="en-GB" altLang="zh-CN" sz="1600" dirty="0"/>
              <a:t>Sum of all ownership value is called </a:t>
            </a:r>
            <a:r>
              <a:rPr lang="en-GB" altLang="zh-CN" sz="1600" b="1" dirty="0"/>
              <a:t>equity</a:t>
            </a:r>
            <a:r>
              <a:rPr lang="en-GB" altLang="zh-CN" sz="1600" dirty="0"/>
              <a:t>. </a:t>
            </a:r>
          </a:p>
          <a:p>
            <a:pPr lvl="1">
              <a:lnSpc>
                <a:spcPct val="120000"/>
              </a:lnSpc>
            </a:pPr>
            <a:r>
              <a:rPr lang="en-GB" altLang="zh-CN" sz="1600" dirty="0"/>
              <a:t>No limit to the number of shareholders, and thus the amount of funds a company can raise by selling shares. </a:t>
            </a:r>
          </a:p>
          <a:p>
            <a:pPr lvl="1">
              <a:lnSpc>
                <a:spcPct val="120000"/>
              </a:lnSpc>
            </a:pPr>
            <a:r>
              <a:rPr lang="en-GB" altLang="zh-CN" sz="1600" dirty="0"/>
              <a:t>Owner (shareholder) is entitled to dividend payments</a:t>
            </a:r>
          </a:p>
          <a:p>
            <a:pPr lvl="1">
              <a:lnSpc>
                <a:spcPct val="120000"/>
              </a:lnSpc>
            </a:pPr>
            <a:r>
              <a:rPr lang="en-GB" altLang="zh-CN" sz="1600" dirty="0"/>
              <a:t>Shareholders have </a:t>
            </a:r>
            <a:r>
              <a:rPr lang="en-GB" altLang="zh-CN" sz="1600" b="1" i="1" dirty="0"/>
              <a:t>limited liability</a:t>
            </a:r>
            <a:endParaRPr lang="en-GB" altLang="zh-CN" sz="1600" b="1" dirty="0"/>
          </a:p>
          <a:p>
            <a:pPr lvl="0">
              <a:lnSpc>
                <a:spcPct val="120000"/>
              </a:lnSpc>
            </a:pPr>
            <a:r>
              <a:rPr lang="en-GB" altLang="zh-CN" sz="1800" dirty="0"/>
              <a:t>Types of Corporations:</a:t>
            </a:r>
          </a:p>
          <a:p>
            <a:pPr lvl="1">
              <a:lnSpc>
                <a:spcPct val="120000"/>
              </a:lnSpc>
            </a:pPr>
            <a:r>
              <a:rPr lang="en-GB" altLang="zh-CN" sz="1600" dirty="0"/>
              <a:t>Public Corporations</a:t>
            </a:r>
          </a:p>
          <a:p>
            <a:pPr lvl="1">
              <a:lnSpc>
                <a:spcPct val="120000"/>
              </a:lnSpc>
            </a:pPr>
            <a:r>
              <a:rPr lang="en-GB" altLang="zh-CN" sz="1600" dirty="0"/>
              <a:t>Private Corporations</a:t>
            </a:r>
          </a:p>
        </p:txBody>
      </p:sp>
      <p:pic>
        <p:nvPicPr>
          <p:cNvPr id="4" name="Picture 3"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18</a:t>
            </a:fld>
            <a:endParaRPr lang="en-US"/>
          </a:p>
        </p:txBody>
      </p:sp>
    </p:spTree>
    <p:extLst>
      <p:ext uri="{BB962C8B-B14F-4D97-AF65-F5344CB8AC3E}">
        <p14:creationId xmlns:p14="http://schemas.microsoft.com/office/powerpoint/2010/main" val="129544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GB" altLang="zh-CN" sz="2800" dirty="0"/>
              <a:t>Corporation: Pros and Cons</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GB" altLang="zh-CN" sz="2400" dirty="0"/>
              <a:t>Benefits</a:t>
            </a:r>
          </a:p>
          <a:p>
            <a:pPr lvl="1">
              <a:lnSpc>
                <a:spcPct val="120000"/>
              </a:lnSpc>
            </a:pPr>
            <a:r>
              <a:rPr lang="en-GB" altLang="zh-CN" sz="2000" dirty="0"/>
              <a:t>Limited liability</a:t>
            </a:r>
          </a:p>
          <a:p>
            <a:pPr lvl="1">
              <a:lnSpc>
                <a:spcPct val="120000"/>
              </a:lnSpc>
            </a:pPr>
            <a:r>
              <a:rPr lang="en-GB" altLang="zh-CN" sz="2000" dirty="0"/>
              <a:t>Infinite lifespan</a:t>
            </a:r>
          </a:p>
          <a:p>
            <a:pPr lvl="1">
              <a:lnSpc>
                <a:spcPct val="120000"/>
              </a:lnSpc>
            </a:pPr>
            <a:r>
              <a:rPr lang="en-GB" altLang="zh-CN" sz="2000" dirty="0"/>
              <a:t>Ease of raising capital</a:t>
            </a:r>
          </a:p>
          <a:p>
            <a:pPr lvl="0">
              <a:lnSpc>
                <a:spcPct val="120000"/>
              </a:lnSpc>
            </a:pPr>
            <a:r>
              <a:rPr lang="en-GB" altLang="zh-CN" sz="2400" dirty="0"/>
              <a:t>Drawbacks</a:t>
            </a:r>
          </a:p>
          <a:p>
            <a:pPr lvl="1">
              <a:lnSpc>
                <a:spcPct val="120000"/>
              </a:lnSpc>
            </a:pPr>
            <a:r>
              <a:rPr lang="en-GB" altLang="zh-CN" sz="2000" dirty="0"/>
              <a:t>Double taxation</a:t>
            </a:r>
          </a:p>
          <a:p>
            <a:pPr lvl="1">
              <a:lnSpc>
                <a:spcPct val="120000"/>
              </a:lnSpc>
            </a:pPr>
            <a:r>
              <a:rPr lang="en-GB" altLang="zh-CN" sz="2000" dirty="0"/>
              <a:t>“Agency Problems”</a:t>
            </a:r>
          </a:p>
        </p:txBody>
      </p:sp>
      <p:pic>
        <p:nvPicPr>
          <p:cNvPr id="4" name="Picture 3"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19</a:t>
            </a:fld>
            <a:endParaRPr lang="en-US"/>
          </a:p>
        </p:txBody>
      </p:sp>
    </p:spTree>
    <p:extLst>
      <p:ext uri="{BB962C8B-B14F-4D97-AF65-F5344CB8AC3E}">
        <p14:creationId xmlns:p14="http://schemas.microsoft.com/office/powerpoint/2010/main" val="321142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Century Gothic"/>
                <a:cs typeface="Century Gothic"/>
              </a:rPr>
              <a:t>About</a:t>
            </a:r>
            <a:r>
              <a:rPr kumimoji="1" lang="zh-CN" altLang="en-US" dirty="0">
                <a:latin typeface="Century Gothic"/>
                <a:cs typeface="Century Gothic"/>
              </a:rPr>
              <a:t> </a:t>
            </a:r>
            <a:r>
              <a:rPr kumimoji="1" lang="en-US" altLang="zh-CN" dirty="0">
                <a:latin typeface="Century Gothic"/>
                <a:cs typeface="Century Gothic"/>
              </a:rPr>
              <a:t>the Module</a:t>
            </a:r>
            <a:endParaRPr kumimoji="1" lang="zh-CN" altLang="en-US" dirty="0">
              <a:latin typeface="Century Gothic"/>
              <a:cs typeface="Century Gothic"/>
            </a:endParaRPr>
          </a:p>
        </p:txBody>
      </p:sp>
      <p:sp>
        <p:nvSpPr>
          <p:cNvPr id="4" name="文本占位符 3"/>
          <p:cNvSpPr>
            <a:spLocks noGrp="1"/>
          </p:cNvSpPr>
          <p:nvPr>
            <p:ph type="body" sz="half" idx="2"/>
          </p:nvPr>
        </p:nvSpPr>
        <p:spPr>
          <a:xfrm>
            <a:off x="619125" y="2296885"/>
            <a:ext cx="8028486" cy="4069081"/>
          </a:xfrm>
          <a:noFill/>
        </p:spPr>
        <p:txBody>
          <a:bodyPr tIns="133200" bIns="133200">
            <a:normAutofit/>
          </a:bodyPr>
          <a:lstStyle/>
          <a:p>
            <a:pPr algn="ctr">
              <a:lnSpc>
                <a:spcPct val="110000"/>
              </a:lnSpc>
              <a:spcBef>
                <a:spcPts val="0"/>
              </a:spcBef>
            </a:pPr>
            <a:r>
              <a:rPr kumimoji="1" lang="en-GB" altLang="zh-CN" sz="1600" b="1" dirty="0">
                <a:cs typeface="Century Gothic"/>
              </a:rPr>
              <a:t>Core Text:</a:t>
            </a:r>
          </a:p>
          <a:p>
            <a:pPr algn="ctr">
              <a:lnSpc>
                <a:spcPct val="110000"/>
              </a:lnSpc>
              <a:spcBef>
                <a:spcPts val="0"/>
              </a:spcBef>
            </a:pPr>
            <a:r>
              <a:rPr lang="en-GB" sz="1600" i="1" dirty="0"/>
              <a:t>Brealey, Myers &amp; Allen, Principles of Corporate Finance (12/E), McGraw Hill</a:t>
            </a:r>
          </a:p>
          <a:p>
            <a:pPr algn="ctr">
              <a:lnSpc>
                <a:spcPct val="110000"/>
              </a:lnSpc>
              <a:spcBef>
                <a:spcPts val="0"/>
              </a:spcBef>
            </a:pPr>
            <a:endParaRPr kumimoji="1" lang="en-GB" altLang="zh-CN" sz="1600" b="1" i="1" dirty="0">
              <a:cs typeface="Century Gothic"/>
            </a:endParaRPr>
          </a:p>
          <a:p>
            <a:pPr algn="ctr">
              <a:lnSpc>
                <a:spcPct val="110000"/>
              </a:lnSpc>
              <a:spcBef>
                <a:spcPts val="0"/>
              </a:spcBef>
            </a:pPr>
            <a:r>
              <a:rPr kumimoji="1" lang="en-GB" altLang="zh-CN" sz="1600" b="1" dirty="0">
                <a:cs typeface="Century Gothic"/>
              </a:rPr>
              <a:t>Supplementary Text:</a:t>
            </a:r>
          </a:p>
          <a:p>
            <a:pPr algn="ctr">
              <a:lnSpc>
                <a:spcPct val="110000"/>
              </a:lnSpc>
              <a:spcBef>
                <a:spcPts val="0"/>
              </a:spcBef>
            </a:pPr>
            <a:r>
              <a:rPr lang="en-GB" sz="1600" i="1" dirty="0"/>
              <a:t>Hillier, </a:t>
            </a:r>
            <a:r>
              <a:rPr lang="en-GB" sz="1600" i="1" dirty="0" err="1"/>
              <a:t>Grinblatt</a:t>
            </a:r>
            <a:r>
              <a:rPr lang="en-GB" sz="1600" i="1" dirty="0"/>
              <a:t> and Titman, Financial Markets and Corporate Strategy (European Edition), McGraw Hill</a:t>
            </a:r>
          </a:p>
          <a:p>
            <a:pPr algn="ctr">
              <a:lnSpc>
                <a:spcPct val="110000"/>
              </a:lnSpc>
              <a:spcBef>
                <a:spcPts val="0"/>
              </a:spcBef>
            </a:pPr>
            <a:r>
              <a:rPr lang="en-GB" sz="1600" i="1" dirty="0"/>
              <a:t>+ </a:t>
            </a:r>
            <a:r>
              <a:rPr lang="en-GB" sz="1600" b="1" i="1" dirty="0"/>
              <a:t>non-technical</a:t>
            </a:r>
            <a:r>
              <a:rPr lang="en-GB" sz="1600" i="1" dirty="0"/>
              <a:t> academic articles in some lecture topics</a:t>
            </a:r>
          </a:p>
          <a:p>
            <a:pPr algn="ctr">
              <a:lnSpc>
                <a:spcPct val="110000"/>
              </a:lnSpc>
              <a:spcBef>
                <a:spcPts val="0"/>
              </a:spcBef>
            </a:pPr>
            <a:endParaRPr kumimoji="1" lang="en-GB" altLang="zh-CN" sz="1600" b="1" dirty="0">
              <a:cs typeface="Century Gothic"/>
            </a:endParaRPr>
          </a:p>
          <a:p>
            <a:pPr algn="ctr">
              <a:lnSpc>
                <a:spcPct val="110000"/>
              </a:lnSpc>
              <a:spcBef>
                <a:spcPts val="0"/>
              </a:spcBef>
            </a:pPr>
            <a:r>
              <a:rPr kumimoji="1" lang="en-GB" altLang="zh-CN" sz="1600" b="1" dirty="0">
                <a:cs typeface="Century Gothic"/>
              </a:rPr>
              <a:t>Lectures:</a:t>
            </a:r>
          </a:p>
          <a:p>
            <a:pPr algn="ctr">
              <a:lnSpc>
                <a:spcPct val="110000"/>
              </a:lnSpc>
              <a:spcBef>
                <a:spcPts val="0"/>
              </a:spcBef>
            </a:pPr>
            <a:r>
              <a:rPr kumimoji="1" lang="en-GB" altLang="zh-CN" sz="1600" dirty="0">
                <a:cs typeface="Century Gothic"/>
              </a:rPr>
              <a:t>Pre-recorded lectures on Moodle/Panopto</a:t>
            </a:r>
          </a:p>
          <a:p>
            <a:pPr algn="ctr">
              <a:lnSpc>
                <a:spcPct val="110000"/>
              </a:lnSpc>
              <a:spcBef>
                <a:spcPts val="0"/>
              </a:spcBef>
            </a:pPr>
            <a:r>
              <a:rPr kumimoji="1" lang="en-GB" altLang="zh-CN" sz="1600" dirty="0">
                <a:cs typeface="Century Gothic"/>
              </a:rPr>
              <a:t>Bi-weekly live drop-in Q&amp;A sessions: 10.15 am Wednesdays</a:t>
            </a:r>
          </a:p>
          <a:p>
            <a:pPr algn="ctr">
              <a:lnSpc>
                <a:spcPct val="110000"/>
              </a:lnSpc>
              <a:spcBef>
                <a:spcPts val="0"/>
              </a:spcBef>
            </a:pPr>
            <a:endParaRPr kumimoji="1" lang="en-GB" altLang="zh-CN" sz="1600" dirty="0">
              <a:latin typeface="Century Gothic"/>
              <a:cs typeface="Century Gothic"/>
            </a:endParaRPr>
          </a:p>
          <a:p>
            <a:pPr algn="ctr">
              <a:lnSpc>
                <a:spcPct val="110000"/>
              </a:lnSpc>
              <a:spcBef>
                <a:spcPts val="0"/>
              </a:spcBef>
            </a:pPr>
            <a:r>
              <a:rPr kumimoji="1" lang="en-GB" altLang="zh-CN" sz="1600" b="1" dirty="0">
                <a:latin typeface="Century Gothic"/>
                <a:cs typeface="Century Gothic"/>
              </a:rPr>
              <a:t>Tutorials:</a:t>
            </a:r>
          </a:p>
          <a:p>
            <a:pPr algn="ctr">
              <a:lnSpc>
                <a:spcPct val="110000"/>
              </a:lnSpc>
              <a:spcBef>
                <a:spcPts val="0"/>
              </a:spcBef>
            </a:pPr>
            <a:r>
              <a:rPr kumimoji="1" lang="en-GB" altLang="zh-CN" sz="1600" dirty="0">
                <a:cs typeface="Century Gothic"/>
              </a:rPr>
              <a:t>Bi-weekly live seminar sessions according to individual timetables</a:t>
            </a:r>
          </a:p>
        </p:txBody>
      </p:sp>
      <p:pic>
        <p:nvPicPr>
          <p:cNvPr id="1026"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A822907-8A9D-4F6B-98F6-913902AD56B5}" type="slidenum">
              <a:rPr lang="en-US" smtClean="0"/>
              <a:t>2</a:t>
            </a:fld>
            <a:endParaRPr lang="en-US"/>
          </a:p>
        </p:txBody>
      </p:sp>
    </p:spTree>
    <p:extLst>
      <p:ext uri="{BB962C8B-B14F-4D97-AF65-F5344CB8AC3E}">
        <p14:creationId xmlns:p14="http://schemas.microsoft.com/office/powerpoint/2010/main" val="67067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Role of Financial Manager</a:t>
            </a:r>
          </a:p>
        </p:txBody>
      </p:sp>
      <p:pic>
        <p:nvPicPr>
          <p:cNvPr id="6" name="Picture 5"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
          <p:cNvGrpSpPr>
            <a:grpSpLocks/>
          </p:cNvGrpSpPr>
          <p:nvPr/>
        </p:nvGrpSpPr>
        <p:grpSpPr bwMode="auto">
          <a:xfrm>
            <a:off x="649572" y="2363786"/>
            <a:ext cx="7533746" cy="4081615"/>
            <a:chOff x="688975" y="1325563"/>
            <a:chExt cx="8304213" cy="5084764"/>
          </a:xfrm>
        </p:grpSpPr>
        <p:sp>
          <p:nvSpPr>
            <p:cNvPr id="41" name="Freeform 34"/>
            <p:cNvSpPr>
              <a:spLocks/>
            </p:cNvSpPr>
            <p:nvPr/>
          </p:nvSpPr>
          <p:spPr bwMode="auto">
            <a:xfrm>
              <a:off x="7318375" y="1325563"/>
              <a:ext cx="1674813" cy="3624263"/>
            </a:xfrm>
            <a:custGeom>
              <a:avLst/>
              <a:gdLst>
                <a:gd name="T0" fmla="*/ 0 w 1055"/>
                <a:gd name="T1" fmla="*/ 2147483647 h 2283"/>
                <a:gd name="T2" fmla="*/ 0 w 1055"/>
                <a:gd name="T3" fmla="*/ 2147483647 h 2283"/>
                <a:gd name="T4" fmla="*/ 2147483647 w 1055"/>
                <a:gd name="T5" fmla="*/ 0 h 2283"/>
                <a:gd name="T6" fmla="*/ 2147483647 w 1055"/>
                <a:gd name="T7" fmla="*/ 2147483647 h 2283"/>
                <a:gd name="T8" fmla="*/ 2147483647 w 1055"/>
                <a:gd name="T9" fmla="*/ 2147483647 h 2283"/>
                <a:gd name="T10" fmla="*/ 0 w 1055"/>
                <a:gd name="T11" fmla="*/ 2147483647 h 2283"/>
                <a:gd name="T12" fmla="*/ 0 60000 65536"/>
                <a:gd name="T13" fmla="*/ 0 60000 65536"/>
                <a:gd name="T14" fmla="*/ 0 60000 65536"/>
                <a:gd name="T15" fmla="*/ 0 60000 65536"/>
                <a:gd name="T16" fmla="*/ 0 60000 65536"/>
                <a:gd name="T17" fmla="*/ 0 60000 65536"/>
                <a:gd name="T18" fmla="*/ 0 w 1055"/>
                <a:gd name="T19" fmla="*/ 0 h 2283"/>
                <a:gd name="T20" fmla="*/ 1055 w 1055"/>
                <a:gd name="T21" fmla="*/ 2283 h 2283"/>
              </a:gdLst>
              <a:ahLst/>
              <a:cxnLst>
                <a:cxn ang="T12">
                  <a:pos x="T0" y="T1"/>
                </a:cxn>
                <a:cxn ang="T13">
                  <a:pos x="T2" y="T3"/>
                </a:cxn>
                <a:cxn ang="T14">
                  <a:pos x="T4" y="T5"/>
                </a:cxn>
                <a:cxn ang="T15">
                  <a:pos x="T6" y="T7"/>
                </a:cxn>
                <a:cxn ang="T16">
                  <a:pos x="T8" y="T9"/>
                </a:cxn>
                <a:cxn ang="T17">
                  <a:pos x="T10" y="T11"/>
                </a:cxn>
              </a:cxnLst>
              <a:rect l="T18" t="T19" r="T20" b="T21"/>
              <a:pathLst>
                <a:path w="1055" h="2283">
                  <a:moveTo>
                    <a:pt x="0" y="1819"/>
                  </a:moveTo>
                  <a:lnTo>
                    <a:pt x="0" y="415"/>
                  </a:lnTo>
                  <a:lnTo>
                    <a:pt x="1054" y="0"/>
                  </a:lnTo>
                  <a:lnTo>
                    <a:pt x="1054" y="2050"/>
                  </a:lnTo>
                  <a:lnTo>
                    <a:pt x="1054" y="2282"/>
                  </a:lnTo>
                  <a:lnTo>
                    <a:pt x="0" y="1819"/>
                  </a:lnTo>
                </a:path>
              </a:pathLst>
            </a:custGeom>
            <a:solidFill>
              <a:srgbClr val="D99F8D"/>
            </a:solidFill>
            <a:ln w="12700" cap="rnd" cmpd="sng">
              <a:solidFill>
                <a:srgbClr val="D99F8D"/>
              </a:solidFill>
              <a:prstDash val="solid"/>
              <a:round/>
              <a:headEnd type="none" w="med" len="med"/>
              <a:tailEnd type="none" w="med" len="med"/>
            </a:ln>
            <a:effectLst>
              <a:outerShdw blurRad="50800" dist="38100" dir="2700000" algn="tl" rotWithShape="0">
                <a:srgbClr val="000000">
                  <a:alpha val="39999"/>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2" name="Rectangle 3"/>
            <p:cNvSpPr>
              <a:spLocks noChangeArrowheads="1"/>
            </p:cNvSpPr>
            <p:nvPr/>
          </p:nvSpPr>
          <p:spPr bwMode="auto">
            <a:xfrm>
              <a:off x="3814763" y="1738313"/>
              <a:ext cx="2090737" cy="2489200"/>
            </a:xfrm>
            <a:prstGeom prst="rect">
              <a:avLst/>
            </a:prstGeom>
            <a:solidFill>
              <a:srgbClr val="6496C0"/>
            </a:solidFill>
            <a:ln w="12700">
              <a:solidFill>
                <a:srgbClr val="6496C0"/>
              </a:solidFill>
              <a:miter lim="800000"/>
              <a:headEnd/>
              <a:tailEnd/>
            </a:ln>
            <a:effectLst>
              <a:outerShdw blurRad="50800" dist="38100" dir="2700000" algn="tl" rotWithShape="0">
                <a:srgbClr val="000000">
                  <a:alpha val="39999"/>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3" name="Freeform 4"/>
            <p:cNvSpPr>
              <a:spLocks/>
            </p:cNvSpPr>
            <p:nvPr/>
          </p:nvSpPr>
          <p:spPr bwMode="auto">
            <a:xfrm>
              <a:off x="688975" y="1325563"/>
              <a:ext cx="1674813" cy="3624263"/>
            </a:xfrm>
            <a:custGeom>
              <a:avLst/>
              <a:gdLst>
                <a:gd name="T0" fmla="*/ 2147483647 w 1055"/>
                <a:gd name="T1" fmla="*/ 2147483647 h 2283"/>
                <a:gd name="T2" fmla="*/ 2147483647 w 1055"/>
                <a:gd name="T3" fmla="*/ 2147483647 h 2283"/>
                <a:gd name="T4" fmla="*/ 0 w 1055"/>
                <a:gd name="T5" fmla="*/ 0 h 2283"/>
                <a:gd name="T6" fmla="*/ 0 w 1055"/>
                <a:gd name="T7" fmla="*/ 2147483647 h 2283"/>
                <a:gd name="T8" fmla="*/ 0 w 1055"/>
                <a:gd name="T9" fmla="*/ 2147483647 h 2283"/>
                <a:gd name="T10" fmla="*/ 2147483647 w 1055"/>
                <a:gd name="T11" fmla="*/ 2147483647 h 2283"/>
                <a:gd name="T12" fmla="*/ 0 60000 65536"/>
                <a:gd name="T13" fmla="*/ 0 60000 65536"/>
                <a:gd name="T14" fmla="*/ 0 60000 65536"/>
                <a:gd name="T15" fmla="*/ 0 60000 65536"/>
                <a:gd name="T16" fmla="*/ 0 60000 65536"/>
                <a:gd name="T17" fmla="*/ 0 60000 65536"/>
                <a:gd name="T18" fmla="*/ 0 w 1055"/>
                <a:gd name="T19" fmla="*/ 0 h 2283"/>
                <a:gd name="T20" fmla="*/ 1055 w 1055"/>
                <a:gd name="T21" fmla="*/ 2283 h 2283"/>
              </a:gdLst>
              <a:ahLst/>
              <a:cxnLst>
                <a:cxn ang="T12">
                  <a:pos x="T0" y="T1"/>
                </a:cxn>
                <a:cxn ang="T13">
                  <a:pos x="T2" y="T3"/>
                </a:cxn>
                <a:cxn ang="T14">
                  <a:pos x="T4" y="T5"/>
                </a:cxn>
                <a:cxn ang="T15">
                  <a:pos x="T6" y="T7"/>
                </a:cxn>
                <a:cxn ang="T16">
                  <a:pos x="T8" y="T9"/>
                </a:cxn>
                <a:cxn ang="T17">
                  <a:pos x="T10" y="T11"/>
                </a:cxn>
              </a:cxnLst>
              <a:rect l="T18" t="T19" r="T20" b="T21"/>
              <a:pathLst>
                <a:path w="1055" h="2283">
                  <a:moveTo>
                    <a:pt x="1054" y="1818"/>
                  </a:moveTo>
                  <a:lnTo>
                    <a:pt x="1054" y="414"/>
                  </a:lnTo>
                  <a:lnTo>
                    <a:pt x="0" y="0"/>
                  </a:lnTo>
                  <a:lnTo>
                    <a:pt x="0" y="2049"/>
                  </a:lnTo>
                  <a:lnTo>
                    <a:pt x="0" y="2282"/>
                  </a:lnTo>
                  <a:lnTo>
                    <a:pt x="1054" y="1818"/>
                  </a:lnTo>
                </a:path>
              </a:pathLst>
            </a:custGeom>
            <a:solidFill>
              <a:srgbClr val="D99F8D"/>
            </a:solidFill>
            <a:ln w="12700" cap="rnd" cmpd="sng">
              <a:solidFill>
                <a:srgbClr val="D99F8D"/>
              </a:solidFill>
              <a:prstDash val="solid"/>
              <a:round/>
              <a:headEnd type="none" w="med" len="med"/>
              <a:tailEnd type="none" w="med" len="med"/>
            </a:ln>
            <a:effectLst>
              <a:outerShdw blurRad="50800" dist="38100" dir="2700000" algn="tl" rotWithShape="0">
                <a:srgbClr val="000000">
                  <a:alpha val="39999"/>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4" name="Rectangle 5"/>
            <p:cNvSpPr>
              <a:spLocks noChangeArrowheads="1"/>
            </p:cNvSpPr>
            <p:nvPr/>
          </p:nvSpPr>
          <p:spPr bwMode="auto">
            <a:xfrm>
              <a:off x="4268622" y="2539081"/>
              <a:ext cx="1187495" cy="4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Financial</a:t>
              </a:r>
            </a:p>
          </p:txBody>
        </p:sp>
        <p:sp>
          <p:nvSpPr>
            <p:cNvPr id="45" name="Rectangle 6"/>
            <p:cNvSpPr>
              <a:spLocks noChangeArrowheads="1"/>
            </p:cNvSpPr>
            <p:nvPr/>
          </p:nvSpPr>
          <p:spPr bwMode="auto">
            <a:xfrm>
              <a:off x="4287858" y="2825638"/>
              <a:ext cx="1233325" cy="4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manager</a:t>
              </a:r>
            </a:p>
          </p:txBody>
        </p:sp>
        <p:sp>
          <p:nvSpPr>
            <p:cNvPr id="46" name="Rectangle 7"/>
            <p:cNvSpPr>
              <a:spLocks noChangeArrowheads="1"/>
            </p:cNvSpPr>
            <p:nvPr/>
          </p:nvSpPr>
          <p:spPr bwMode="auto">
            <a:xfrm>
              <a:off x="1020763" y="2595563"/>
              <a:ext cx="798437" cy="4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Firm's</a:t>
              </a:r>
            </a:p>
          </p:txBody>
        </p:sp>
        <p:sp>
          <p:nvSpPr>
            <p:cNvPr id="47" name="Rectangle 8"/>
            <p:cNvSpPr>
              <a:spLocks noChangeArrowheads="1"/>
            </p:cNvSpPr>
            <p:nvPr/>
          </p:nvSpPr>
          <p:spPr bwMode="auto">
            <a:xfrm>
              <a:off x="769938" y="2905377"/>
              <a:ext cx="1363968" cy="4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operations</a:t>
              </a:r>
            </a:p>
          </p:txBody>
        </p:sp>
        <p:sp>
          <p:nvSpPr>
            <p:cNvPr id="48" name="Rectangle 9"/>
            <p:cNvSpPr>
              <a:spLocks noChangeArrowheads="1"/>
            </p:cNvSpPr>
            <p:nvPr/>
          </p:nvSpPr>
          <p:spPr bwMode="auto">
            <a:xfrm>
              <a:off x="7580313" y="2595563"/>
              <a:ext cx="1187495" cy="4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Financial</a:t>
              </a:r>
            </a:p>
          </p:txBody>
        </p:sp>
        <p:sp>
          <p:nvSpPr>
            <p:cNvPr id="49" name="Rectangle 10"/>
            <p:cNvSpPr>
              <a:spLocks noChangeArrowheads="1"/>
            </p:cNvSpPr>
            <p:nvPr/>
          </p:nvSpPr>
          <p:spPr bwMode="auto">
            <a:xfrm>
              <a:off x="7662863" y="2873293"/>
              <a:ext cx="1078939" cy="4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markets</a:t>
              </a:r>
            </a:p>
          </p:txBody>
        </p:sp>
        <p:grpSp>
          <p:nvGrpSpPr>
            <p:cNvPr id="50" name="Group 11"/>
            <p:cNvGrpSpPr>
              <a:grpSpLocks/>
            </p:cNvGrpSpPr>
            <p:nvPr/>
          </p:nvGrpSpPr>
          <p:grpSpPr bwMode="auto">
            <a:xfrm>
              <a:off x="3325813" y="1752600"/>
              <a:ext cx="4025900" cy="3198813"/>
              <a:chOff x="1951" y="1085"/>
              <a:chExt cx="2536" cy="2015"/>
            </a:xfrm>
          </p:grpSpPr>
          <p:grpSp>
            <p:nvGrpSpPr>
              <p:cNvPr id="69" name="Group 12"/>
              <p:cNvGrpSpPr>
                <a:grpSpLocks/>
              </p:cNvGrpSpPr>
              <p:nvPr/>
            </p:nvGrpSpPr>
            <p:grpSpPr bwMode="auto">
              <a:xfrm>
                <a:off x="1951" y="1321"/>
                <a:ext cx="2514" cy="1779"/>
                <a:chOff x="1951" y="1321"/>
                <a:chExt cx="2514" cy="1779"/>
              </a:xfrm>
            </p:grpSpPr>
            <p:sp>
              <p:nvSpPr>
                <p:cNvPr id="71" name="Freeform 13"/>
                <p:cNvSpPr>
                  <a:spLocks/>
                </p:cNvSpPr>
                <p:nvPr/>
              </p:nvSpPr>
              <p:spPr bwMode="auto">
                <a:xfrm>
                  <a:off x="3580" y="1321"/>
                  <a:ext cx="885" cy="120"/>
                </a:xfrm>
                <a:custGeom>
                  <a:avLst/>
                  <a:gdLst>
                    <a:gd name="T0" fmla="*/ 0 w 885"/>
                    <a:gd name="T1" fmla="*/ 60 h 120"/>
                    <a:gd name="T2" fmla="*/ 81 w 885"/>
                    <a:gd name="T3" fmla="*/ 0 h 120"/>
                    <a:gd name="T4" fmla="*/ 81 w 885"/>
                    <a:gd name="T5" fmla="*/ 40 h 120"/>
                    <a:gd name="T6" fmla="*/ 884 w 885"/>
                    <a:gd name="T7" fmla="*/ 40 h 120"/>
                    <a:gd name="T8" fmla="*/ 884 w 885"/>
                    <a:gd name="T9" fmla="*/ 79 h 120"/>
                    <a:gd name="T10" fmla="*/ 81 w 885"/>
                    <a:gd name="T11" fmla="*/ 79 h 120"/>
                    <a:gd name="T12" fmla="*/ 81 w 885"/>
                    <a:gd name="T13" fmla="*/ 119 h 120"/>
                    <a:gd name="T14" fmla="*/ 0 w 885"/>
                    <a:gd name="T15" fmla="*/ 60 h 120"/>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20"/>
                    <a:gd name="T26" fmla="*/ 885 w 885"/>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20">
                      <a:moveTo>
                        <a:pt x="0" y="60"/>
                      </a:moveTo>
                      <a:lnTo>
                        <a:pt x="81" y="0"/>
                      </a:lnTo>
                      <a:lnTo>
                        <a:pt x="81" y="40"/>
                      </a:lnTo>
                      <a:lnTo>
                        <a:pt x="884" y="40"/>
                      </a:lnTo>
                      <a:lnTo>
                        <a:pt x="884" y="79"/>
                      </a:lnTo>
                      <a:lnTo>
                        <a:pt x="81" y="79"/>
                      </a:lnTo>
                      <a:lnTo>
                        <a:pt x="81" y="119"/>
                      </a:lnTo>
                      <a:lnTo>
                        <a:pt x="0" y="60"/>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2" name="Rectangle 14"/>
                <p:cNvSpPr>
                  <a:spLocks noChangeArrowheads="1"/>
                </p:cNvSpPr>
                <p:nvPr/>
              </p:nvSpPr>
              <p:spPr bwMode="auto">
                <a:xfrm>
                  <a:off x="1951" y="2836"/>
                  <a:ext cx="21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D2533C"/>
                      </a:solidFill>
                      <a:effectLst/>
                      <a:uLnTx/>
                      <a:uFillTx/>
                    </a:rPr>
                    <a:t>(1) Cash raised from investors</a:t>
                  </a:r>
                </a:p>
              </p:txBody>
            </p:sp>
          </p:grpSp>
          <p:sp>
            <p:nvSpPr>
              <p:cNvPr id="70" name="Rectangle 15"/>
              <p:cNvSpPr>
                <a:spLocks noChangeArrowheads="1"/>
              </p:cNvSpPr>
              <p:nvPr/>
            </p:nvSpPr>
            <p:spPr bwMode="auto">
              <a:xfrm>
                <a:off x="4125" y="1085"/>
                <a:ext cx="36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D2533C"/>
                    </a:solidFill>
                    <a:effectLst/>
                    <a:uLnTx/>
                    <a:uFillTx/>
                  </a:rPr>
                  <a:t>(1)</a:t>
                </a:r>
              </a:p>
            </p:txBody>
          </p:sp>
        </p:grpSp>
        <p:grpSp>
          <p:nvGrpSpPr>
            <p:cNvPr id="51" name="Group 16"/>
            <p:cNvGrpSpPr>
              <a:grpSpLocks/>
            </p:cNvGrpSpPr>
            <p:nvPr/>
          </p:nvGrpSpPr>
          <p:grpSpPr bwMode="auto">
            <a:xfrm>
              <a:off x="2362200" y="1752600"/>
              <a:ext cx="3913188" cy="3560763"/>
              <a:chOff x="1344" y="1085"/>
              <a:chExt cx="2465" cy="2243"/>
            </a:xfrm>
          </p:grpSpPr>
          <p:sp>
            <p:nvSpPr>
              <p:cNvPr id="66" name="Freeform 17"/>
              <p:cNvSpPr>
                <a:spLocks/>
              </p:cNvSpPr>
              <p:nvPr/>
            </p:nvSpPr>
            <p:spPr bwMode="auto">
              <a:xfrm>
                <a:off x="1344" y="1344"/>
                <a:ext cx="912" cy="75"/>
              </a:xfrm>
              <a:custGeom>
                <a:avLst/>
                <a:gdLst>
                  <a:gd name="T0" fmla="*/ 0 w 912"/>
                  <a:gd name="T1" fmla="*/ 37 h 75"/>
                  <a:gd name="T2" fmla="*/ 84 w 912"/>
                  <a:gd name="T3" fmla="*/ 0 h 75"/>
                  <a:gd name="T4" fmla="*/ 84 w 912"/>
                  <a:gd name="T5" fmla="*/ 25 h 75"/>
                  <a:gd name="T6" fmla="*/ 911 w 912"/>
                  <a:gd name="T7" fmla="*/ 25 h 75"/>
                  <a:gd name="T8" fmla="*/ 911 w 912"/>
                  <a:gd name="T9" fmla="*/ 49 h 75"/>
                  <a:gd name="T10" fmla="*/ 84 w 912"/>
                  <a:gd name="T11" fmla="*/ 49 h 75"/>
                  <a:gd name="T12" fmla="*/ 84 w 912"/>
                  <a:gd name="T13" fmla="*/ 74 h 75"/>
                  <a:gd name="T14" fmla="*/ 0 w 912"/>
                  <a:gd name="T15" fmla="*/ 37 h 75"/>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75"/>
                  <a:gd name="T26" fmla="*/ 912 w 91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75">
                    <a:moveTo>
                      <a:pt x="0" y="37"/>
                    </a:moveTo>
                    <a:lnTo>
                      <a:pt x="84" y="0"/>
                    </a:lnTo>
                    <a:lnTo>
                      <a:pt x="84" y="25"/>
                    </a:lnTo>
                    <a:lnTo>
                      <a:pt x="911" y="25"/>
                    </a:lnTo>
                    <a:lnTo>
                      <a:pt x="911" y="49"/>
                    </a:lnTo>
                    <a:lnTo>
                      <a:pt x="84" y="49"/>
                    </a:lnTo>
                    <a:lnTo>
                      <a:pt x="84" y="74"/>
                    </a:lnTo>
                    <a:lnTo>
                      <a:pt x="0" y="37"/>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7" name="Rectangle 18"/>
              <p:cNvSpPr>
                <a:spLocks noChangeArrowheads="1"/>
              </p:cNvSpPr>
              <p:nvPr/>
            </p:nvSpPr>
            <p:spPr bwMode="auto">
              <a:xfrm>
                <a:off x="1958" y="3064"/>
                <a:ext cx="185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D2533C"/>
                    </a:solidFill>
                    <a:effectLst/>
                    <a:uLnTx/>
                    <a:uFillTx/>
                  </a:rPr>
                  <a:t>(2) Cash invested in firm</a:t>
                </a:r>
              </a:p>
            </p:txBody>
          </p:sp>
          <p:sp>
            <p:nvSpPr>
              <p:cNvPr id="68" name="Rectangle 19"/>
              <p:cNvSpPr>
                <a:spLocks noChangeArrowheads="1"/>
              </p:cNvSpPr>
              <p:nvPr/>
            </p:nvSpPr>
            <p:spPr bwMode="auto">
              <a:xfrm>
                <a:off x="1564" y="1085"/>
                <a:ext cx="36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D2533C"/>
                    </a:solidFill>
                    <a:effectLst/>
                    <a:uLnTx/>
                    <a:uFillTx/>
                  </a:rPr>
                  <a:t>(2)</a:t>
                </a:r>
              </a:p>
            </p:txBody>
          </p:sp>
        </p:grpSp>
        <p:grpSp>
          <p:nvGrpSpPr>
            <p:cNvPr id="52" name="Group 20"/>
            <p:cNvGrpSpPr>
              <a:grpSpLocks/>
            </p:cNvGrpSpPr>
            <p:nvPr/>
          </p:nvGrpSpPr>
          <p:grpSpPr bwMode="auto">
            <a:xfrm>
              <a:off x="2362200" y="3687766"/>
              <a:ext cx="4891088" cy="1998664"/>
              <a:chOff x="1344" y="2304"/>
              <a:chExt cx="3081" cy="1259"/>
            </a:xfrm>
          </p:grpSpPr>
          <p:sp>
            <p:nvSpPr>
              <p:cNvPr id="63" name="Freeform 21"/>
              <p:cNvSpPr>
                <a:spLocks/>
              </p:cNvSpPr>
              <p:nvPr/>
            </p:nvSpPr>
            <p:spPr bwMode="auto">
              <a:xfrm>
                <a:off x="1344" y="2304"/>
                <a:ext cx="912" cy="138"/>
              </a:xfrm>
              <a:custGeom>
                <a:avLst/>
                <a:gdLst>
                  <a:gd name="T0" fmla="*/ 911 w 912"/>
                  <a:gd name="T1" fmla="*/ 69 h 138"/>
                  <a:gd name="T2" fmla="*/ 826 w 912"/>
                  <a:gd name="T3" fmla="*/ 0 h 138"/>
                  <a:gd name="T4" fmla="*/ 826 w 912"/>
                  <a:gd name="T5" fmla="*/ 45 h 138"/>
                  <a:gd name="T6" fmla="*/ 0 w 912"/>
                  <a:gd name="T7" fmla="*/ 45 h 138"/>
                  <a:gd name="T8" fmla="*/ 0 w 912"/>
                  <a:gd name="T9" fmla="*/ 91 h 138"/>
                  <a:gd name="T10" fmla="*/ 826 w 912"/>
                  <a:gd name="T11" fmla="*/ 91 h 138"/>
                  <a:gd name="T12" fmla="*/ 826 w 912"/>
                  <a:gd name="T13" fmla="*/ 137 h 138"/>
                  <a:gd name="T14" fmla="*/ 911 w 912"/>
                  <a:gd name="T15" fmla="*/ 69 h 138"/>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138"/>
                  <a:gd name="T26" fmla="*/ 912 w 912"/>
                  <a:gd name="T27" fmla="*/ 138 h 1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138">
                    <a:moveTo>
                      <a:pt x="911" y="69"/>
                    </a:moveTo>
                    <a:lnTo>
                      <a:pt x="826" y="0"/>
                    </a:lnTo>
                    <a:lnTo>
                      <a:pt x="826" y="45"/>
                    </a:lnTo>
                    <a:lnTo>
                      <a:pt x="0" y="45"/>
                    </a:lnTo>
                    <a:lnTo>
                      <a:pt x="0" y="91"/>
                    </a:lnTo>
                    <a:lnTo>
                      <a:pt x="826" y="91"/>
                    </a:lnTo>
                    <a:lnTo>
                      <a:pt x="826" y="137"/>
                    </a:lnTo>
                    <a:lnTo>
                      <a:pt x="911" y="69"/>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4" name="Rectangle 22"/>
              <p:cNvSpPr>
                <a:spLocks noChangeArrowheads="1"/>
              </p:cNvSpPr>
              <p:nvPr/>
            </p:nvSpPr>
            <p:spPr bwMode="auto">
              <a:xfrm>
                <a:off x="1945" y="3299"/>
                <a:ext cx="248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2533C"/>
                    </a:solidFill>
                    <a:effectLst/>
                    <a:uLnTx/>
                    <a:uFillTx/>
                  </a:rPr>
                  <a:t>(3) Cash</a:t>
                </a:r>
                <a:r>
                  <a:rPr kumimoji="0" lang="en-US" sz="1600" b="0" i="0" u="none" strike="noStrike" kern="0" cap="none" spc="0" normalizeH="0" noProof="0" dirty="0">
                    <a:ln>
                      <a:noFill/>
                    </a:ln>
                    <a:solidFill>
                      <a:srgbClr val="D2533C"/>
                    </a:solidFill>
                    <a:effectLst/>
                    <a:uLnTx/>
                    <a:uFillTx/>
                  </a:rPr>
                  <a:t> </a:t>
                </a:r>
                <a:r>
                  <a:rPr kumimoji="0" lang="en-US" sz="1600" b="0" i="0" u="none" strike="noStrike" kern="0" cap="none" spc="0" normalizeH="0" baseline="0" noProof="0" dirty="0">
                    <a:ln>
                      <a:noFill/>
                    </a:ln>
                    <a:solidFill>
                      <a:srgbClr val="D2533C"/>
                    </a:solidFill>
                    <a:effectLst/>
                    <a:uLnTx/>
                    <a:uFillTx/>
                  </a:rPr>
                  <a:t>generated by operations</a:t>
                </a:r>
              </a:p>
            </p:txBody>
          </p:sp>
          <p:sp>
            <p:nvSpPr>
              <p:cNvPr id="65" name="Rectangle 23"/>
              <p:cNvSpPr>
                <a:spLocks noChangeArrowheads="1"/>
              </p:cNvSpPr>
              <p:nvPr/>
            </p:nvSpPr>
            <p:spPr bwMode="auto">
              <a:xfrm>
                <a:off x="1564" y="2448"/>
                <a:ext cx="36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D2533C"/>
                    </a:solidFill>
                    <a:effectLst/>
                    <a:uLnTx/>
                    <a:uFillTx/>
                  </a:rPr>
                  <a:t>(3)</a:t>
                </a:r>
              </a:p>
            </p:txBody>
          </p:sp>
        </p:grpSp>
        <p:grpSp>
          <p:nvGrpSpPr>
            <p:cNvPr id="53" name="Group 24"/>
            <p:cNvGrpSpPr>
              <a:grpSpLocks/>
            </p:cNvGrpSpPr>
            <p:nvPr/>
          </p:nvGrpSpPr>
          <p:grpSpPr bwMode="auto">
            <a:xfrm>
              <a:off x="3303588" y="2544763"/>
              <a:ext cx="3446462" cy="3498850"/>
              <a:chOff x="1937" y="1584"/>
              <a:chExt cx="2171" cy="2204"/>
            </a:xfrm>
          </p:grpSpPr>
          <p:sp>
            <p:nvSpPr>
              <p:cNvPr id="58" name="Rectangle 25"/>
              <p:cNvSpPr>
                <a:spLocks noChangeArrowheads="1"/>
              </p:cNvSpPr>
              <p:nvPr/>
            </p:nvSpPr>
            <p:spPr bwMode="auto">
              <a:xfrm>
                <a:off x="1937" y="3524"/>
                <a:ext cx="194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2533C"/>
                    </a:solidFill>
                    <a:effectLst/>
                    <a:uLnTx/>
                    <a:uFillTx/>
                  </a:rPr>
                  <a:t>(4a) Cash reinvested</a:t>
                </a:r>
              </a:p>
            </p:txBody>
          </p:sp>
          <p:sp>
            <p:nvSpPr>
              <p:cNvPr id="59" name="Freeform 26"/>
              <p:cNvSpPr>
                <a:spLocks/>
              </p:cNvSpPr>
              <p:nvPr/>
            </p:nvSpPr>
            <p:spPr bwMode="auto">
              <a:xfrm>
                <a:off x="3580" y="2134"/>
                <a:ext cx="501" cy="34"/>
              </a:xfrm>
              <a:custGeom>
                <a:avLst/>
                <a:gdLst>
                  <a:gd name="T0" fmla="*/ 0 w 501"/>
                  <a:gd name="T1" fmla="*/ 33 h 34"/>
                  <a:gd name="T2" fmla="*/ 500 w 501"/>
                  <a:gd name="T3" fmla="*/ 33 h 34"/>
                  <a:gd name="T4" fmla="*/ 500 w 501"/>
                  <a:gd name="T5" fmla="*/ 0 h 34"/>
                  <a:gd name="T6" fmla="*/ 0 w 501"/>
                  <a:gd name="T7" fmla="*/ 0 h 34"/>
                  <a:gd name="T8" fmla="*/ 0 w 501"/>
                  <a:gd name="T9" fmla="*/ 33 h 34"/>
                  <a:gd name="T10" fmla="*/ 0 60000 65536"/>
                  <a:gd name="T11" fmla="*/ 0 60000 65536"/>
                  <a:gd name="T12" fmla="*/ 0 60000 65536"/>
                  <a:gd name="T13" fmla="*/ 0 60000 65536"/>
                  <a:gd name="T14" fmla="*/ 0 60000 65536"/>
                  <a:gd name="T15" fmla="*/ 0 w 501"/>
                  <a:gd name="T16" fmla="*/ 0 h 34"/>
                  <a:gd name="T17" fmla="*/ 501 w 501"/>
                  <a:gd name="T18" fmla="*/ 34 h 34"/>
                </a:gdLst>
                <a:ahLst/>
                <a:cxnLst>
                  <a:cxn ang="T10">
                    <a:pos x="T0" y="T1"/>
                  </a:cxn>
                  <a:cxn ang="T11">
                    <a:pos x="T2" y="T3"/>
                  </a:cxn>
                  <a:cxn ang="T12">
                    <a:pos x="T4" y="T5"/>
                  </a:cxn>
                  <a:cxn ang="T13">
                    <a:pos x="T6" y="T7"/>
                  </a:cxn>
                  <a:cxn ang="T14">
                    <a:pos x="T8" y="T9"/>
                  </a:cxn>
                </a:cxnLst>
                <a:rect l="T15" t="T16" r="T17" b="T18"/>
                <a:pathLst>
                  <a:path w="501" h="34">
                    <a:moveTo>
                      <a:pt x="0" y="33"/>
                    </a:moveTo>
                    <a:lnTo>
                      <a:pt x="500" y="33"/>
                    </a:lnTo>
                    <a:lnTo>
                      <a:pt x="500" y="0"/>
                    </a:lnTo>
                    <a:lnTo>
                      <a:pt x="0" y="0"/>
                    </a:lnTo>
                    <a:lnTo>
                      <a:pt x="0" y="33"/>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0" name="Freeform 27"/>
              <p:cNvSpPr>
                <a:spLocks/>
              </p:cNvSpPr>
              <p:nvPr/>
            </p:nvSpPr>
            <p:spPr bwMode="auto">
              <a:xfrm>
                <a:off x="4064" y="1632"/>
                <a:ext cx="34" cy="519"/>
              </a:xfrm>
              <a:custGeom>
                <a:avLst/>
                <a:gdLst>
                  <a:gd name="T0" fmla="*/ 0 w 34"/>
                  <a:gd name="T1" fmla="*/ 0 h 519"/>
                  <a:gd name="T2" fmla="*/ 0 w 34"/>
                  <a:gd name="T3" fmla="*/ 518 h 519"/>
                  <a:gd name="T4" fmla="*/ 33 w 34"/>
                  <a:gd name="T5" fmla="*/ 518 h 519"/>
                  <a:gd name="T6" fmla="*/ 33 w 34"/>
                  <a:gd name="T7" fmla="*/ 0 h 519"/>
                  <a:gd name="T8" fmla="*/ 0 w 34"/>
                  <a:gd name="T9" fmla="*/ 0 h 519"/>
                  <a:gd name="T10" fmla="*/ 0 60000 65536"/>
                  <a:gd name="T11" fmla="*/ 0 60000 65536"/>
                  <a:gd name="T12" fmla="*/ 0 60000 65536"/>
                  <a:gd name="T13" fmla="*/ 0 60000 65536"/>
                  <a:gd name="T14" fmla="*/ 0 60000 65536"/>
                  <a:gd name="T15" fmla="*/ 0 w 34"/>
                  <a:gd name="T16" fmla="*/ 0 h 519"/>
                  <a:gd name="T17" fmla="*/ 34 w 34"/>
                  <a:gd name="T18" fmla="*/ 519 h 519"/>
                </a:gdLst>
                <a:ahLst/>
                <a:cxnLst>
                  <a:cxn ang="T10">
                    <a:pos x="T0" y="T1"/>
                  </a:cxn>
                  <a:cxn ang="T11">
                    <a:pos x="T2" y="T3"/>
                  </a:cxn>
                  <a:cxn ang="T12">
                    <a:pos x="T4" y="T5"/>
                  </a:cxn>
                  <a:cxn ang="T13">
                    <a:pos x="T6" y="T7"/>
                  </a:cxn>
                  <a:cxn ang="T14">
                    <a:pos x="T8" y="T9"/>
                  </a:cxn>
                </a:cxnLst>
                <a:rect l="T15" t="T16" r="T17" b="T18"/>
                <a:pathLst>
                  <a:path w="34" h="519">
                    <a:moveTo>
                      <a:pt x="0" y="0"/>
                    </a:moveTo>
                    <a:lnTo>
                      <a:pt x="0" y="518"/>
                    </a:lnTo>
                    <a:lnTo>
                      <a:pt x="33" y="518"/>
                    </a:lnTo>
                    <a:lnTo>
                      <a:pt x="33" y="0"/>
                    </a:lnTo>
                    <a:lnTo>
                      <a:pt x="0" y="0"/>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1" name="Freeform 28"/>
              <p:cNvSpPr>
                <a:spLocks/>
              </p:cNvSpPr>
              <p:nvPr/>
            </p:nvSpPr>
            <p:spPr bwMode="auto">
              <a:xfrm>
                <a:off x="3573" y="1584"/>
                <a:ext cx="508" cy="98"/>
              </a:xfrm>
              <a:custGeom>
                <a:avLst/>
                <a:gdLst>
                  <a:gd name="T0" fmla="*/ 0 w 508"/>
                  <a:gd name="T1" fmla="*/ 48 h 98"/>
                  <a:gd name="T2" fmla="*/ 99 w 508"/>
                  <a:gd name="T3" fmla="*/ 0 h 98"/>
                  <a:gd name="T4" fmla="*/ 99 w 508"/>
                  <a:gd name="T5" fmla="*/ 32 h 98"/>
                  <a:gd name="T6" fmla="*/ 507 w 508"/>
                  <a:gd name="T7" fmla="*/ 32 h 98"/>
                  <a:gd name="T8" fmla="*/ 507 w 508"/>
                  <a:gd name="T9" fmla="*/ 64 h 98"/>
                  <a:gd name="T10" fmla="*/ 99 w 508"/>
                  <a:gd name="T11" fmla="*/ 64 h 98"/>
                  <a:gd name="T12" fmla="*/ 99 w 508"/>
                  <a:gd name="T13" fmla="*/ 97 h 98"/>
                  <a:gd name="T14" fmla="*/ 0 w 508"/>
                  <a:gd name="T15" fmla="*/ 48 h 98"/>
                  <a:gd name="T16" fmla="*/ 0 60000 65536"/>
                  <a:gd name="T17" fmla="*/ 0 60000 65536"/>
                  <a:gd name="T18" fmla="*/ 0 60000 65536"/>
                  <a:gd name="T19" fmla="*/ 0 60000 65536"/>
                  <a:gd name="T20" fmla="*/ 0 60000 65536"/>
                  <a:gd name="T21" fmla="*/ 0 60000 65536"/>
                  <a:gd name="T22" fmla="*/ 0 60000 65536"/>
                  <a:gd name="T23" fmla="*/ 0 60000 65536"/>
                  <a:gd name="T24" fmla="*/ 0 w 508"/>
                  <a:gd name="T25" fmla="*/ 0 h 98"/>
                  <a:gd name="T26" fmla="*/ 508 w 508"/>
                  <a:gd name="T27" fmla="*/ 98 h 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8" h="98">
                    <a:moveTo>
                      <a:pt x="0" y="48"/>
                    </a:moveTo>
                    <a:lnTo>
                      <a:pt x="99" y="0"/>
                    </a:lnTo>
                    <a:lnTo>
                      <a:pt x="99" y="32"/>
                    </a:lnTo>
                    <a:lnTo>
                      <a:pt x="507" y="32"/>
                    </a:lnTo>
                    <a:lnTo>
                      <a:pt x="507" y="64"/>
                    </a:lnTo>
                    <a:lnTo>
                      <a:pt x="99" y="64"/>
                    </a:lnTo>
                    <a:lnTo>
                      <a:pt x="99" y="97"/>
                    </a:lnTo>
                    <a:lnTo>
                      <a:pt x="0" y="48"/>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2" name="Rectangle 29"/>
              <p:cNvSpPr>
                <a:spLocks noChangeArrowheads="1"/>
              </p:cNvSpPr>
              <p:nvPr/>
            </p:nvSpPr>
            <p:spPr bwMode="auto">
              <a:xfrm>
                <a:off x="3629" y="1749"/>
                <a:ext cx="4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D2533C"/>
                    </a:solidFill>
                    <a:effectLst/>
                    <a:uLnTx/>
                    <a:uFillTx/>
                  </a:rPr>
                  <a:t>(4a)</a:t>
                </a:r>
              </a:p>
            </p:txBody>
          </p:sp>
        </p:grpSp>
        <p:grpSp>
          <p:nvGrpSpPr>
            <p:cNvPr id="54" name="Group 30"/>
            <p:cNvGrpSpPr>
              <a:grpSpLocks/>
            </p:cNvGrpSpPr>
            <p:nvPr/>
          </p:nvGrpSpPr>
          <p:grpSpPr bwMode="auto">
            <a:xfrm>
              <a:off x="3295650" y="3751264"/>
              <a:ext cx="4367213" cy="2659063"/>
              <a:chOff x="1932" y="2344"/>
              <a:chExt cx="2751" cy="1675"/>
            </a:xfrm>
          </p:grpSpPr>
          <p:sp>
            <p:nvSpPr>
              <p:cNvPr id="55" name="Freeform 31"/>
              <p:cNvSpPr>
                <a:spLocks/>
              </p:cNvSpPr>
              <p:nvPr/>
            </p:nvSpPr>
            <p:spPr bwMode="auto">
              <a:xfrm>
                <a:off x="3580" y="2344"/>
                <a:ext cx="885" cy="105"/>
              </a:xfrm>
              <a:custGeom>
                <a:avLst/>
                <a:gdLst>
                  <a:gd name="T0" fmla="*/ 884 w 885"/>
                  <a:gd name="T1" fmla="*/ 52 h 105"/>
                  <a:gd name="T2" fmla="*/ 802 w 885"/>
                  <a:gd name="T3" fmla="*/ 0 h 105"/>
                  <a:gd name="T4" fmla="*/ 802 w 885"/>
                  <a:gd name="T5" fmla="*/ 34 h 105"/>
                  <a:gd name="T6" fmla="*/ 0 w 885"/>
                  <a:gd name="T7" fmla="*/ 34 h 105"/>
                  <a:gd name="T8" fmla="*/ 0 w 885"/>
                  <a:gd name="T9" fmla="*/ 69 h 105"/>
                  <a:gd name="T10" fmla="*/ 802 w 885"/>
                  <a:gd name="T11" fmla="*/ 69 h 105"/>
                  <a:gd name="T12" fmla="*/ 802 w 885"/>
                  <a:gd name="T13" fmla="*/ 104 h 105"/>
                  <a:gd name="T14" fmla="*/ 884 w 885"/>
                  <a:gd name="T15" fmla="*/ 52 h 105"/>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105"/>
                  <a:gd name="T26" fmla="*/ 885 w 885"/>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105">
                    <a:moveTo>
                      <a:pt x="884" y="52"/>
                    </a:moveTo>
                    <a:lnTo>
                      <a:pt x="802" y="0"/>
                    </a:lnTo>
                    <a:lnTo>
                      <a:pt x="802" y="34"/>
                    </a:lnTo>
                    <a:lnTo>
                      <a:pt x="0" y="34"/>
                    </a:lnTo>
                    <a:lnTo>
                      <a:pt x="0" y="69"/>
                    </a:lnTo>
                    <a:lnTo>
                      <a:pt x="802" y="69"/>
                    </a:lnTo>
                    <a:lnTo>
                      <a:pt x="802" y="104"/>
                    </a:lnTo>
                    <a:lnTo>
                      <a:pt x="884" y="52"/>
                    </a:lnTo>
                  </a:path>
                </a:pathLst>
              </a:custGeom>
              <a:solidFill>
                <a:srgbClr val="DC0081"/>
              </a:solidFill>
              <a:ln w="12700" cap="rnd" cmpd="sng">
                <a:solidFill>
                  <a:srgbClr val="D2533C"/>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56" name="Rectangle 32"/>
              <p:cNvSpPr>
                <a:spLocks noChangeArrowheads="1"/>
              </p:cNvSpPr>
              <p:nvPr/>
            </p:nvSpPr>
            <p:spPr bwMode="auto">
              <a:xfrm>
                <a:off x="1932" y="3755"/>
                <a:ext cx="275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2533C"/>
                    </a:solidFill>
                    <a:effectLst/>
                    <a:uLnTx/>
                    <a:uFillTx/>
                  </a:rPr>
                  <a:t>(4b) Cash returned to investors</a:t>
                </a:r>
              </a:p>
            </p:txBody>
          </p:sp>
          <p:sp>
            <p:nvSpPr>
              <p:cNvPr id="57" name="Rectangle 33"/>
              <p:cNvSpPr>
                <a:spLocks noChangeArrowheads="1"/>
              </p:cNvSpPr>
              <p:nvPr/>
            </p:nvSpPr>
            <p:spPr bwMode="auto">
              <a:xfrm>
                <a:off x="3878" y="2435"/>
                <a:ext cx="4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D2533C"/>
                    </a:solidFill>
                    <a:effectLst/>
                    <a:uLnTx/>
                    <a:uFillTx/>
                  </a:rPr>
                  <a:t>(4b)</a:t>
                </a:r>
              </a:p>
            </p:txBody>
          </p:sp>
        </p:grpSp>
      </p:grpSp>
      <p:sp>
        <p:nvSpPr>
          <p:cNvPr id="4" name="Slide Number Placeholder 3"/>
          <p:cNvSpPr>
            <a:spLocks noGrp="1"/>
          </p:cNvSpPr>
          <p:nvPr>
            <p:ph type="sldNum" sz="quarter" idx="12"/>
          </p:nvPr>
        </p:nvSpPr>
        <p:spPr/>
        <p:txBody>
          <a:bodyPr/>
          <a:lstStyle/>
          <a:p>
            <a:fld id="{4A822907-8A9D-4F6B-98F6-913902AD56B5}" type="slidenum">
              <a:rPr lang="en-US" smtClean="0"/>
              <a:t>20</a:t>
            </a:fld>
            <a:endParaRPr lang="en-US"/>
          </a:p>
        </p:txBody>
      </p:sp>
    </p:spTree>
    <p:extLst>
      <p:ext uri="{BB962C8B-B14F-4D97-AF65-F5344CB8AC3E}">
        <p14:creationId xmlns:p14="http://schemas.microsoft.com/office/powerpoint/2010/main" val="378385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914400" y="3834142"/>
            <a:ext cx="1463675" cy="523220"/>
          </a:xfrm>
          <a:prstGeom prst="rect">
            <a:avLst/>
          </a:prstGeom>
          <a:noFill/>
          <a:ln w="12700">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38086"/>
                </a:solidFill>
                <a:effectLst/>
                <a:uLnTx/>
                <a:uFillTx/>
              </a:rPr>
              <a:t>Maximize firm value</a:t>
            </a:r>
            <a:endParaRPr kumimoji="0" lang="en-US" sz="1400" b="0" i="0" u="none" strike="noStrike" kern="0" cap="none" spc="0" normalizeH="0" baseline="0" noProof="0" dirty="0">
              <a:ln>
                <a:noFill/>
              </a:ln>
              <a:solidFill>
                <a:sysClr val="windowText" lastClr="000000"/>
              </a:solidFill>
              <a:effectLst/>
              <a:uLnTx/>
              <a:uFillTx/>
            </a:endParaRPr>
          </a:p>
        </p:txBody>
      </p:sp>
      <p:sp>
        <p:nvSpPr>
          <p:cNvPr id="7" name="Text Box 7"/>
          <p:cNvSpPr txBox="1">
            <a:spLocks noChangeArrowheads="1"/>
          </p:cNvSpPr>
          <p:nvPr/>
        </p:nvSpPr>
        <p:spPr bwMode="auto">
          <a:xfrm>
            <a:off x="4648200" y="3714752"/>
            <a:ext cx="1905000" cy="523220"/>
          </a:xfrm>
          <a:prstGeom prst="rect">
            <a:avLst/>
          </a:prstGeom>
          <a:noFill/>
          <a:ln w="12700">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38086"/>
                </a:solidFill>
                <a:effectLst/>
                <a:uLnTx/>
                <a:uFillTx/>
              </a:rPr>
              <a:t>Maximize equity value</a:t>
            </a:r>
            <a:endParaRPr kumimoji="0" lang="en-US" sz="1400" b="0" i="0" u="none" strike="noStrike" kern="0" cap="none" spc="0" normalizeH="0" baseline="0" noProof="0" dirty="0">
              <a:ln>
                <a:noFill/>
              </a:ln>
              <a:solidFill>
                <a:sysClr val="windowText" lastClr="000000"/>
              </a:solidFill>
              <a:effectLst/>
              <a:uLnTx/>
              <a:uFillTx/>
            </a:endParaRPr>
          </a:p>
        </p:txBody>
      </p:sp>
      <p:sp>
        <p:nvSpPr>
          <p:cNvPr id="10" name="Line 11"/>
          <p:cNvSpPr>
            <a:spLocks noChangeShapeType="1"/>
          </p:cNvSpPr>
          <p:nvPr/>
        </p:nvSpPr>
        <p:spPr bwMode="auto">
          <a:xfrm flipH="1">
            <a:off x="6400800" y="3882398"/>
            <a:ext cx="457200" cy="76200"/>
          </a:xfrm>
          <a:prstGeom prst="line">
            <a:avLst/>
          </a:prstGeom>
          <a:noFill/>
          <a:ln w="12700">
            <a:solidFill>
              <a:sysClr val="windowText" lastClr="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Text" lastClr="000000"/>
              </a:solidFill>
              <a:effectLst/>
              <a:uLnTx/>
              <a:uFillTx/>
            </a:endParaRPr>
          </a:p>
        </p:txBody>
      </p:sp>
      <p:sp>
        <p:nvSpPr>
          <p:cNvPr id="11" name="Text Box 10"/>
          <p:cNvSpPr txBox="1">
            <a:spLocks noChangeArrowheads="1"/>
          </p:cNvSpPr>
          <p:nvPr/>
        </p:nvSpPr>
        <p:spPr bwMode="auto">
          <a:xfrm>
            <a:off x="6929454" y="3615054"/>
            <a:ext cx="1844675" cy="738664"/>
          </a:xfrm>
          <a:prstGeom prst="rect">
            <a:avLst/>
          </a:prstGeom>
          <a:noFill/>
          <a:ln w="12700">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38086"/>
                </a:solidFill>
                <a:effectLst/>
                <a:uLnTx/>
                <a:uFillTx/>
              </a:rPr>
              <a:t>Maximize market estimate of equity value</a:t>
            </a:r>
          </a:p>
        </p:txBody>
      </p:sp>
      <p:pic>
        <p:nvPicPr>
          <p:cNvPr id="5" name="Picture 4"/>
          <p:cNvPicPr>
            <a:picLocks noChangeAspect="1" noChangeArrowheads="1"/>
          </p:cNvPicPr>
          <p:nvPr/>
        </p:nvPicPr>
        <p:blipFill>
          <a:blip r:embed="rId3"/>
          <a:srcRect/>
          <a:stretch>
            <a:fillRect/>
          </a:stretch>
        </p:blipFill>
        <p:spPr bwMode="auto">
          <a:xfrm>
            <a:off x="838200" y="4357362"/>
            <a:ext cx="7753350" cy="2297113"/>
          </a:xfrm>
          <a:prstGeom prst="rect">
            <a:avLst/>
          </a:prstGeom>
          <a:solidFill>
            <a:srgbClr val="FFFFFF"/>
          </a:solidFill>
          <a:ln w="9525">
            <a:noFill/>
            <a:miter lim="800000"/>
            <a:headEnd/>
            <a:tailEnd/>
          </a:ln>
        </p:spPr>
      </p:pic>
      <p:sp>
        <p:nvSpPr>
          <p:cNvPr id="2" name="标题 1"/>
          <p:cNvSpPr>
            <a:spLocks noGrp="1"/>
          </p:cNvSpPr>
          <p:nvPr>
            <p:ph type="title"/>
          </p:nvPr>
        </p:nvSpPr>
        <p:spPr/>
        <p:txBody>
          <a:bodyPr>
            <a:normAutofit/>
          </a:bodyPr>
          <a:lstStyle/>
          <a:p>
            <a:r>
              <a:rPr kumimoji="1" lang="en-US" altLang="zh-CN" sz="2800" dirty="0"/>
              <a:t>Goals of the Corporation</a:t>
            </a:r>
            <a:endParaRPr kumimoji="1" lang="zh-CN" altLang="en-US" sz="2800" dirty="0"/>
          </a:p>
        </p:txBody>
      </p:sp>
      <p:sp>
        <p:nvSpPr>
          <p:cNvPr id="3" name="内容占位符 2"/>
          <p:cNvSpPr>
            <a:spLocks noGrp="1"/>
          </p:cNvSpPr>
          <p:nvPr>
            <p:ph idx="1"/>
          </p:nvPr>
        </p:nvSpPr>
        <p:spPr>
          <a:xfrm>
            <a:off x="1114424" y="2280863"/>
            <a:ext cx="7610476" cy="3985467"/>
          </a:xfrm>
        </p:spPr>
        <p:txBody>
          <a:bodyPr>
            <a:normAutofit/>
          </a:bodyPr>
          <a:lstStyle/>
          <a:p>
            <a:pPr lvl="0">
              <a:lnSpc>
                <a:spcPct val="120000"/>
              </a:lnSpc>
              <a:spcBef>
                <a:spcPts val="600"/>
              </a:spcBef>
            </a:pPr>
            <a:r>
              <a:rPr lang="en-US" altLang="zh-CN" sz="1500" dirty="0"/>
              <a:t>In traditional corporate finance, the objective in decision making is to maximize the value of the firm. </a:t>
            </a:r>
          </a:p>
          <a:p>
            <a:pPr lvl="0">
              <a:lnSpc>
                <a:spcPct val="120000"/>
              </a:lnSpc>
              <a:spcBef>
                <a:spcPts val="600"/>
              </a:spcBef>
            </a:pPr>
            <a:r>
              <a:rPr lang="en-US" altLang="zh-CN" sz="1500" dirty="0"/>
              <a:t>A narrower objective is to </a:t>
            </a:r>
            <a:r>
              <a:rPr lang="en-US" altLang="zh-CN" sz="1500" b="1" dirty="0"/>
              <a:t>maximize shareholder wealth</a:t>
            </a:r>
            <a:r>
              <a:rPr lang="en-US" altLang="zh-CN" sz="1500" dirty="0"/>
              <a:t>. When the stock/share is traded and markets are viewed to be efficient, the objective is to maximize the stock price.</a:t>
            </a:r>
          </a:p>
        </p:txBody>
      </p:sp>
      <p:pic>
        <p:nvPicPr>
          <p:cNvPr id="4" name="Picture 3" descr="University of Bath School of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9" name="Line 9"/>
          <p:cNvSpPr>
            <a:spLocks noChangeShapeType="1"/>
          </p:cNvSpPr>
          <p:nvPr/>
        </p:nvSpPr>
        <p:spPr bwMode="auto">
          <a:xfrm>
            <a:off x="1981200" y="4167664"/>
            <a:ext cx="533400" cy="381000"/>
          </a:xfrm>
          <a:prstGeom prst="line">
            <a:avLst/>
          </a:prstGeom>
          <a:noFill/>
          <a:ln w="12700">
            <a:solidFill>
              <a:sysClr val="windowText" lastClr="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Text" lastClr="000000"/>
              </a:solidFill>
              <a:effectLst/>
              <a:uLnTx/>
              <a:uFillTx/>
            </a:endParaRPr>
          </a:p>
        </p:txBody>
      </p:sp>
      <p:sp>
        <p:nvSpPr>
          <p:cNvPr id="8" name="Line 8"/>
          <p:cNvSpPr>
            <a:spLocks noChangeShapeType="1"/>
          </p:cNvSpPr>
          <p:nvPr/>
        </p:nvSpPr>
        <p:spPr bwMode="auto">
          <a:xfrm flipH="1">
            <a:off x="5334000" y="4259640"/>
            <a:ext cx="0" cy="1534985"/>
          </a:xfrm>
          <a:prstGeom prst="line">
            <a:avLst/>
          </a:prstGeom>
          <a:noFill/>
          <a:ln w="12700">
            <a:solidFill>
              <a:sysClr val="windowText" lastClr="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Text" lastClr="000000"/>
              </a:solidFill>
              <a:effectLst/>
              <a:uLnTx/>
              <a:uFillTx/>
            </a:endParaRPr>
          </a:p>
        </p:txBody>
      </p:sp>
      <p:sp>
        <p:nvSpPr>
          <p:cNvPr id="13" name="Slide Number Placeholder 12"/>
          <p:cNvSpPr>
            <a:spLocks noGrp="1"/>
          </p:cNvSpPr>
          <p:nvPr>
            <p:ph type="sldNum" sz="quarter" idx="12"/>
          </p:nvPr>
        </p:nvSpPr>
        <p:spPr/>
        <p:txBody>
          <a:bodyPr/>
          <a:lstStyle/>
          <a:p>
            <a:fld id="{4A822907-8A9D-4F6B-98F6-913902AD56B5}" type="slidenum">
              <a:rPr lang="en-US" smtClean="0"/>
              <a:t>21</a:t>
            </a:fld>
            <a:endParaRPr lang="en-US"/>
          </a:p>
        </p:txBody>
      </p:sp>
    </p:spTree>
    <p:extLst>
      <p:ext uri="{BB962C8B-B14F-4D97-AF65-F5344CB8AC3E}">
        <p14:creationId xmlns:p14="http://schemas.microsoft.com/office/powerpoint/2010/main" val="362878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Agency Problems</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US" altLang="zh-CN" sz="2400" dirty="0"/>
              <a:t>Do managers really </a:t>
            </a:r>
            <a:r>
              <a:rPr lang="en-GB" altLang="zh-CN" sz="2400" dirty="0"/>
              <a:t>maximise</a:t>
            </a:r>
            <a:r>
              <a:rPr lang="en-US" altLang="zh-CN" sz="2400" dirty="0"/>
              <a:t> value?</a:t>
            </a:r>
          </a:p>
          <a:p>
            <a:pPr lvl="1">
              <a:lnSpc>
                <a:spcPct val="120000"/>
              </a:lnSpc>
            </a:pPr>
            <a:r>
              <a:rPr lang="en-GB" altLang="zh-CN" sz="2000" dirty="0"/>
              <a:t>Ethics in value maximisation</a:t>
            </a:r>
            <a:endParaRPr lang="en-US" altLang="zh-CN" sz="2000" dirty="0"/>
          </a:p>
          <a:p>
            <a:pPr lvl="0">
              <a:lnSpc>
                <a:spcPct val="120000"/>
              </a:lnSpc>
            </a:pPr>
            <a:r>
              <a:rPr lang="en-US" altLang="zh-CN" sz="2400" dirty="0"/>
              <a:t>Agency Problems</a:t>
            </a:r>
          </a:p>
          <a:p>
            <a:pPr lvl="1">
              <a:lnSpc>
                <a:spcPct val="120000"/>
              </a:lnSpc>
            </a:pPr>
            <a:r>
              <a:rPr lang="en-US" altLang="zh-CN" sz="2000" dirty="0"/>
              <a:t>Shareholders desire wealth maximization</a:t>
            </a:r>
          </a:p>
          <a:p>
            <a:pPr lvl="1">
              <a:lnSpc>
                <a:spcPct val="120000"/>
              </a:lnSpc>
            </a:pPr>
            <a:r>
              <a:rPr lang="en-US" altLang="zh-CN" sz="2000" dirty="0"/>
              <a:t>Managers are agents for stockholders, but the managers may act in their own interests rather than maximizing value</a:t>
            </a:r>
            <a:endParaRPr lang="en-US" altLang="zh-CN" sz="2400" dirty="0"/>
          </a:p>
        </p:txBody>
      </p:sp>
      <p:pic>
        <p:nvPicPr>
          <p:cNvPr id="4" name="Picture 3"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22</a:t>
            </a:fld>
            <a:endParaRPr lang="en-US"/>
          </a:p>
        </p:txBody>
      </p:sp>
    </p:spTree>
    <p:extLst>
      <p:ext uri="{BB962C8B-B14F-4D97-AF65-F5344CB8AC3E}">
        <p14:creationId xmlns:p14="http://schemas.microsoft.com/office/powerpoint/2010/main" val="156463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a:t>Corporate Ownership vs. Control</a:t>
            </a:r>
            <a:endParaRPr kumimoji="1" lang="zh-CN" altLang="en-US" sz="3200" dirty="0"/>
          </a:p>
        </p:txBody>
      </p:sp>
      <p:sp>
        <p:nvSpPr>
          <p:cNvPr id="3" name="文本占位符 2"/>
          <p:cNvSpPr>
            <a:spLocks noGrp="1"/>
          </p:cNvSpPr>
          <p:nvPr>
            <p:ph type="body" idx="1"/>
          </p:nvPr>
        </p:nvSpPr>
        <p:spPr/>
        <p:txBody>
          <a:bodyPr/>
          <a:lstStyle/>
          <a:p>
            <a:r>
              <a:rPr kumimoji="1" lang="en-US" altLang="zh-CN" sz="1800" b="1" dirty="0"/>
              <a:t>Difference in Information</a:t>
            </a:r>
            <a:endParaRPr kumimoji="1" lang="en-US" altLang="zh-CN" sz="1800" dirty="0"/>
          </a:p>
        </p:txBody>
      </p:sp>
      <p:sp>
        <p:nvSpPr>
          <p:cNvPr id="4" name="内容占位符 3"/>
          <p:cNvSpPr>
            <a:spLocks noGrp="1"/>
          </p:cNvSpPr>
          <p:nvPr>
            <p:ph sz="half" idx="2"/>
          </p:nvPr>
        </p:nvSpPr>
        <p:spPr/>
        <p:txBody>
          <a:bodyPr>
            <a:noAutofit/>
          </a:bodyPr>
          <a:lstStyle/>
          <a:p>
            <a:pPr>
              <a:lnSpc>
                <a:spcPct val="110000"/>
              </a:lnSpc>
              <a:spcBef>
                <a:spcPts val="600"/>
              </a:spcBef>
            </a:pPr>
            <a:r>
              <a:rPr lang="en-US" altLang="zh-CN" sz="1600" dirty="0">
                <a:cs typeface="Century Gothic"/>
              </a:rPr>
              <a:t>In theory:  Shareholders have significant control over management. </a:t>
            </a:r>
          </a:p>
          <a:p>
            <a:pPr>
              <a:lnSpc>
                <a:spcPct val="110000"/>
              </a:lnSpc>
              <a:spcBef>
                <a:spcPts val="600"/>
              </a:spcBef>
            </a:pPr>
            <a:r>
              <a:rPr lang="en-GB" altLang="zh-CN" sz="1600" dirty="0">
                <a:latin typeface="Century Gothic"/>
                <a:cs typeface="Century Gothic"/>
              </a:rPr>
              <a:t>In practice: managers usually have information advantage on:</a:t>
            </a:r>
          </a:p>
          <a:p>
            <a:pPr lvl="1">
              <a:lnSpc>
                <a:spcPct val="110000"/>
              </a:lnSpc>
            </a:pPr>
            <a:r>
              <a:rPr lang="en-US" altLang="zh-CN" sz="1600" dirty="0">
                <a:cs typeface="Century Gothic"/>
              </a:rPr>
              <a:t>Stock prices and returns</a:t>
            </a:r>
          </a:p>
          <a:p>
            <a:pPr lvl="1">
              <a:lnSpc>
                <a:spcPct val="110000"/>
              </a:lnSpc>
            </a:pPr>
            <a:r>
              <a:rPr lang="en-US" altLang="zh-CN" sz="1600" dirty="0">
                <a:cs typeface="Century Gothic"/>
              </a:rPr>
              <a:t>Issues of shares and other securities</a:t>
            </a:r>
          </a:p>
          <a:p>
            <a:pPr lvl="1">
              <a:lnSpc>
                <a:spcPct val="110000"/>
              </a:lnSpc>
            </a:pPr>
            <a:r>
              <a:rPr lang="en-US" altLang="zh-CN" sz="1600" dirty="0">
                <a:cs typeface="Century Gothic"/>
              </a:rPr>
              <a:t>Dividends</a:t>
            </a:r>
          </a:p>
          <a:p>
            <a:pPr lvl="1">
              <a:lnSpc>
                <a:spcPct val="110000"/>
              </a:lnSpc>
            </a:pPr>
            <a:r>
              <a:rPr lang="en-US" altLang="zh-CN" sz="1600" dirty="0">
                <a:cs typeface="Century Gothic"/>
              </a:rPr>
              <a:t>Financing</a:t>
            </a:r>
          </a:p>
        </p:txBody>
      </p:sp>
      <p:sp>
        <p:nvSpPr>
          <p:cNvPr id="5" name="文本占位符 4"/>
          <p:cNvSpPr>
            <a:spLocks noGrp="1"/>
          </p:cNvSpPr>
          <p:nvPr>
            <p:ph type="body" sz="quarter" idx="3"/>
          </p:nvPr>
        </p:nvSpPr>
        <p:spPr/>
        <p:txBody>
          <a:bodyPr/>
          <a:lstStyle/>
          <a:p>
            <a:r>
              <a:rPr kumimoji="1" lang="en-US" altLang="zh-CN" sz="1800" b="1" dirty="0"/>
              <a:t>Different Objectives</a:t>
            </a:r>
            <a:endParaRPr kumimoji="1" lang="en-US" altLang="zh-CN" sz="1800" dirty="0"/>
          </a:p>
        </p:txBody>
      </p:sp>
      <p:sp>
        <p:nvSpPr>
          <p:cNvPr id="6" name="内容占位符 5"/>
          <p:cNvSpPr>
            <a:spLocks noGrp="1"/>
          </p:cNvSpPr>
          <p:nvPr>
            <p:ph sz="quarter" idx="4"/>
          </p:nvPr>
        </p:nvSpPr>
        <p:spPr/>
        <p:txBody>
          <a:bodyPr>
            <a:normAutofit/>
          </a:bodyPr>
          <a:lstStyle/>
          <a:p>
            <a:pPr>
              <a:lnSpc>
                <a:spcPct val="120000"/>
              </a:lnSpc>
              <a:spcBef>
                <a:spcPts val="600"/>
              </a:spcBef>
            </a:pPr>
            <a:r>
              <a:rPr lang="en-US" altLang="zh-CN" sz="1600" dirty="0"/>
              <a:t>Managers do not always attempt to maximize firm value and</a:t>
            </a:r>
          </a:p>
          <a:p>
            <a:pPr>
              <a:lnSpc>
                <a:spcPct val="120000"/>
              </a:lnSpc>
              <a:spcBef>
                <a:spcPts val="600"/>
              </a:spcBef>
            </a:pPr>
            <a:r>
              <a:rPr lang="en-US" altLang="zh-CN" sz="1600" dirty="0"/>
              <a:t>Shareholders incur costs to monitor the managers and constrain their actions</a:t>
            </a:r>
            <a:endParaRPr lang="en-GB" altLang="zh-CN" sz="1400" dirty="0"/>
          </a:p>
        </p:txBody>
      </p:sp>
      <p:pic>
        <p:nvPicPr>
          <p:cNvPr id="7" name="Picture 6"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4A822907-8A9D-4F6B-98F6-913902AD56B5}" type="slidenum">
              <a:rPr lang="en-US" smtClean="0"/>
              <a:t>23</a:t>
            </a:fld>
            <a:endParaRPr lang="en-US"/>
          </a:p>
        </p:txBody>
      </p:sp>
    </p:spTree>
    <p:extLst>
      <p:ext uri="{BB962C8B-B14F-4D97-AF65-F5344CB8AC3E}">
        <p14:creationId xmlns:p14="http://schemas.microsoft.com/office/powerpoint/2010/main" val="329643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500" dirty="0"/>
              <a:t>Disciplinary Mechanisms and Their Effectiveness</a:t>
            </a:r>
            <a:endParaRPr kumimoji="1" lang="zh-CN" altLang="en-US" sz="2500" dirty="0"/>
          </a:p>
        </p:txBody>
      </p:sp>
      <p:sp>
        <p:nvSpPr>
          <p:cNvPr id="3" name="文本占位符 2"/>
          <p:cNvSpPr>
            <a:spLocks noGrp="1"/>
          </p:cNvSpPr>
          <p:nvPr>
            <p:ph type="body" idx="1"/>
          </p:nvPr>
        </p:nvSpPr>
        <p:spPr/>
        <p:txBody>
          <a:bodyPr/>
          <a:lstStyle/>
          <a:p>
            <a:r>
              <a:rPr kumimoji="1" lang="en-US" altLang="zh-CN" sz="1800" b="1" dirty="0"/>
              <a:t>Annual Meetings</a:t>
            </a:r>
            <a:endParaRPr kumimoji="1" lang="en-US" altLang="zh-CN" sz="1800" dirty="0"/>
          </a:p>
        </p:txBody>
      </p:sp>
      <p:sp>
        <p:nvSpPr>
          <p:cNvPr id="4" name="内容占位符 3"/>
          <p:cNvSpPr>
            <a:spLocks noGrp="1"/>
          </p:cNvSpPr>
          <p:nvPr>
            <p:ph sz="half" idx="2"/>
          </p:nvPr>
        </p:nvSpPr>
        <p:spPr/>
        <p:txBody>
          <a:bodyPr>
            <a:noAutofit/>
          </a:bodyPr>
          <a:lstStyle/>
          <a:p>
            <a:pPr>
              <a:lnSpc>
                <a:spcPct val="110000"/>
              </a:lnSpc>
              <a:spcBef>
                <a:spcPts val="600"/>
              </a:spcBef>
            </a:pPr>
            <a:r>
              <a:rPr lang="en-US" altLang="zh-CN" sz="1600" dirty="0">
                <a:cs typeface="Century Gothic"/>
              </a:rPr>
              <a:t>In theory:  a venue for stockholders to vote on managers and management decisions. </a:t>
            </a:r>
          </a:p>
          <a:p>
            <a:pPr>
              <a:lnSpc>
                <a:spcPct val="110000"/>
              </a:lnSpc>
              <a:spcBef>
                <a:spcPts val="600"/>
              </a:spcBef>
            </a:pPr>
            <a:r>
              <a:rPr lang="en-GB" altLang="zh-CN" sz="1600" dirty="0">
                <a:latin typeface="Century Gothic"/>
                <a:cs typeface="Century Gothic"/>
              </a:rPr>
              <a:t>In practice: power significantly diluted because of:</a:t>
            </a:r>
          </a:p>
          <a:p>
            <a:pPr lvl="1">
              <a:lnSpc>
                <a:spcPct val="110000"/>
              </a:lnSpc>
            </a:pPr>
            <a:r>
              <a:rPr lang="en-US" altLang="zh-CN" sz="1400" dirty="0">
                <a:cs typeface="Century Gothic"/>
              </a:rPr>
              <a:t>Cost of attendance</a:t>
            </a:r>
          </a:p>
          <a:p>
            <a:pPr lvl="1">
              <a:lnSpc>
                <a:spcPct val="110000"/>
              </a:lnSpc>
            </a:pPr>
            <a:r>
              <a:rPr lang="en-GB" altLang="zh-CN" sz="1400" dirty="0">
                <a:cs typeface="Century Gothic"/>
              </a:rPr>
              <a:t>Managers’ advantage on proxies</a:t>
            </a:r>
          </a:p>
          <a:p>
            <a:pPr lvl="1">
              <a:lnSpc>
                <a:spcPct val="110000"/>
              </a:lnSpc>
            </a:pPr>
            <a:r>
              <a:rPr lang="en-GB" altLang="zh-CN" sz="1400" dirty="0">
                <a:cs typeface="Century Gothic"/>
              </a:rPr>
              <a:t>Large stockholders’ reluctance to involve</a:t>
            </a:r>
          </a:p>
          <a:p>
            <a:pPr lvl="1">
              <a:lnSpc>
                <a:spcPct val="110000"/>
              </a:lnSpc>
            </a:pPr>
            <a:endParaRPr lang="en-US" altLang="zh-CN" sz="1600" dirty="0">
              <a:cs typeface="Century Gothic"/>
            </a:endParaRPr>
          </a:p>
        </p:txBody>
      </p:sp>
      <p:sp>
        <p:nvSpPr>
          <p:cNvPr id="5" name="文本占位符 4"/>
          <p:cNvSpPr>
            <a:spLocks noGrp="1"/>
          </p:cNvSpPr>
          <p:nvPr>
            <p:ph type="body" sz="quarter" idx="3"/>
          </p:nvPr>
        </p:nvSpPr>
        <p:spPr/>
        <p:txBody>
          <a:bodyPr/>
          <a:lstStyle/>
          <a:p>
            <a:r>
              <a:rPr kumimoji="1" lang="en-US" altLang="zh-CN" sz="1800" b="1" dirty="0"/>
              <a:t>Board of Directors</a:t>
            </a:r>
            <a:endParaRPr kumimoji="1" lang="en-US" altLang="zh-CN" sz="1800" dirty="0"/>
          </a:p>
        </p:txBody>
      </p:sp>
      <p:sp>
        <p:nvSpPr>
          <p:cNvPr id="6" name="内容占位符 5"/>
          <p:cNvSpPr>
            <a:spLocks noGrp="1"/>
          </p:cNvSpPr>
          <p:nvPr>
            <p:ph sz="quarter" idx="4"/>
          </p:nvPr>
        </p:nvSpPr>
        <p:spPr>
          <a:xfrm>
            <a:off x="5147534" y="3065929"/>
            <a:ext cx="3566160" cy="3211046"/>
          </a:xfrm>
        </p:spPr>
        <p:txBody>
          <a:bodyPr>
            <a:normAutofit/>
          </a:bodyPr>
          <a:lstStyle/>
          <a:p>
            <a:pPr>
              <a:lnSpc>
                <a:spcPct val="120000"/>
              </a:lnSpc>
              <a:spcBef>
                <a:spcPts val="600"/>
              </a:spcBef>
            </a:pPr>
            <a:r>
              <a:rPr lang="en-US" altLang="zh-CN" sz="1600" dirty="0"/>
              <a:t>In theory: the board represents stockholders and acting as a check on management.</a:t>
            </a:r>
          </a:p>
          <a:p>
            <a:pPr>
              <a:lnSpc>
                <a:spcPct val="120000"/>
              </a:lnSpc>
              <a:spcBef>
                <a:spcPts val="600"/>
              </a:spcBef>
            </a:pPr>
            <a:r>
              <a:rPr lang="en-GB" altLang="zh-CN" sz="1600" dirty="0"/>
              <a:t>In practice:</a:t>
            </a:r>
          </a:p>
          <a:p>
            <a:pPr lvl="1">
              <a:lnSpc>
                <a:spcPct val="120000"/>
              </a:lnSpc>
            </a:pPr>
            <a:r>
              <a:rPr lang="en-GB" altLang="zh-CN" sz="1400" dirty="0"/>
              <a:t>Directors well paid by </a:t>
            </a:r>
            <a:r>
              <a:rPr lang="en-GB" altLang="zh-CN" sz="1400" b="1" dirty="0"/>
              <a:t>managers</a:t>
            </a:r>
          </a:p>
          <a:p>
            <a:pPr lvl="1">
              <a:lnSpc>
                <a:spcPct val="120000"/>
              </a:lnSpc>
            </a:pPr>
            <a:r>
              <a:rPr lang="en-GB" altLang="zh-CN" sz="1400" dirty="0"/>
              <a:t>Directors just </a:t>
            </a:r>
            <a:r>
              <a:rPr lang="en-GB" altLang="zh-CN" sz="1400" b="1" dirty="0"/>
              <a:t>don’t care</a:t>
            </a:r>
            <a:endParaRPr lang="en-GB" altLang="zh-CN" sz="1400" dirty="0"/>
          </a:p>
          <a:p>
            <a:pPr lvl="1">
              <a:lnSpc>
                <a:spcPct val="120000"/>
              </a:lnSpc>
            </a:pPr>
            <a:r>
              <a:rPr lang="en-GB" altLang="zh-CN" sz="1400" dirty="0"/>
              <a:t>CEO often hand-picks directors</a:t>
            </a:r>
          </a:p>
        </p:txBody>
      </p:sp>
      <p:pic>
        <p:nvPicPr>
          <p:cNvPr id="7" name="Picture 6"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4A822907-8A9D-4F6B-98F6-913902AD56B5}" type="slidenum">
              <a:rPr lang="en-US" smtClean="0"/>
              <a:t>24</a:t>
            </a:fld>
            <a:endParaRPr lang="en-US"/>
          </a:p>
        </p:txBody>
      </p:sp>
    </p:spTree>
    <p:extLst>
      <p:ext uri="{BB962C8B-B14F-4D97-AF65-F5344CB8AC3E}">
        <p14:creationId xmlns:p14="http://schemas.microsoft.com/office/powerpoint/2010/main" val="910831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
        <p:nvSpPr>
          <p:cNvPr id="5" name="Text Placeholder 4"/>
          <p:cNvSpPr>
            <a:spLocks noGrp="1"/>
          </p:cNvSpPr>
          <p:nvPr>
            <p:ph type="body" sz="quarter" idx="3"/>
          </p:nvPr>
        </p:nvSpPr>
        <p:spPr/>
        <p:txBody>
          <a:bodyPr/>
          <a:lstStyle/>
          <a:p>
            <a:endParaRPr lang="en-GB"/>
          </a:p>
        </p:txBody>
      </p:sp>
      <p:sp>
        <p:nvSpPr>
          <p:cNvPr id="6" name="Content Placeholder 5"/>
          <p:cNvSpPr>
            <a:spLocks noGrp="1"/>
          </p:cNvSpPr>
          <p:nvPr>
            <p:ph sz="quarter" idx="4"/>
          </p:nvPr>
        </p:nvSpPr>
        <p:spPr/>
        <p:txBody>
          <a:bodyPr/>
          <a:lstStyle/>
          <a:p>
            <a:endParaRPr lang="en-GB"/>
          </a:p>
        </p:txBody>
      </p:sp>
      <p:sp>
        <p:nvSpPr>
          <p:cNvPr id="7" name="Slide Number Placeholder 6"/>
          <p:cNvSpPr>
            <a:spLocks noGrp="1"/>
          </p:cNvSpPr>
          <p:nvPr>
            <p:ph type="sldNum" sz="quarter" idx="12"/>
          </p:nvPr>
        </p:nvSpPr>
        <p:spPr/>
        <p:txBody>
          <a:bodyPr/>
          <a:lstStyle/>
          <a:p>
            <a:fld id="{4A822907-8A9D-4F6B-98F6-913902AD56B5}" type="slidenum">
              <a:rPr lang="en-US" smtClean="0"/>
              <a:t>25</a:t>
            </a:fld>
            <a:endParaRPr lang="en-US"/>
          </a:p>
        </p:txBody>
      </p:sp>
      <p:pic>
        <p:nvPicPr>
          <p:cNvPr id="4098" name="Picture 2" descr="http://i.telegraph.co.uk/multimedia/archive/01780/korea-2_1780847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649" y="2116557"/>
            <a:ext cx="6513574" cy="406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8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
        <p:nvSpPr>
          <p:cNvPr id="5" name="Text Placeholder 4"/>
          <p:cNvSpPr>
            <a:spLocks noGrp="1"/>
          </p:cNvSpPr>
          <p:nvPr>
            <p:ph type="body" sz="quarter" idx="3"/>
          </p:nvPr>
        </p:nvSpPr>
        <p:spPr/>
        <p:txBody>
          <a:bodyPr/>
          <a:lstStyle/>
          <a:p>
            <a:endParaRPr lang="en-GB"/>
          </a:p>
        </p:txBody>
      </p:sp>
      <p:sp>
        <p:nvSpPr>
          <p:cNvPr id="6" name="Content Placeholder 5"/>
          <p:cNvSpPr>
            <a:spLocks noGrp="1"/>
          </p:cNvSpPr>
          <p:nvPr>
            <p:ph sz="quarter" idx="4"/>
          </p:nvPr>
        </p:nvSpPr>
        <p:spPr/>
        <p:txBody>
          <a:bodyPr/>
          <a:lstStyle/>
          <a:p>
            <a:endParaRPr lang="en-GB"/>
          </a:p>
        </p:txBody>
      </p:sp>
      <p:sp>
        <p:nvSpPr>
          <p:cNvPr id="7" name="Slide Number Placeholder 6"/>
          <p:cNvSpPr>
            <a:spLocks noGrp="1"/>
          </p:cNvSpPr>
          <p:nvPr>
            <p:ph type="sldNum" sz="quarter" idx="12"/>
          </p:nvPr>
        </p:nvSpPr>
        <p:spPr/>
        <p:txBody>
          <a:bodyPr/>
          <a:lstStyle/>
          <a:p>
            <a:fld id="{4A822907-8A9D-4F6B-98F6-913902AD56B5}" type="slidenum">
              <a:rPr lang="en-US" smtClean="0"/>
              <a:t>26</a:t>
            </a:fld>
            <a:endParaRPr lang="en-US"/>
          </a:p>
        </p:txBody>
      </p:sp>
      <p:pic>
        <p:nvPicPr>
          <p:cNvPr id="5122" name="Picture 2" descr="https://media.npr.org/assets/img/2015/06/30/gettyimages-463919997_custom-bc039e594e32bdfa09e362f5e89a9649b5fd225e-s800-c8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20588" y="1457248"/>
            <a:ext cx="6911947" cy="497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00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2800" dirty="0"/>
              <a:t>Who</a:t>
            </a:r>
            <a:r>
              <a:rPr lang="ja-JP" altLang="en-US" sz="2800" dirty="0"/>
              <a:t>’</a:t>
            </a:r>
            <a:r>
              <a:rPr lang="en-US" altLang="ja-JP" sz="2800" dirty="0"/>
              <a:t>s on Board? The Disney Experience - 1997</a:t>
            </a:r>
            <a:endParaRPr lang="en-GB" sz="2800" dirty="0"/>
          </a:p>
        </p:txBody>
      </p:sp>
      <p:pic>
        <p:nvPicPr>
          <p:cNvPr id="7" name="Picture 3"/>
          <p:cNvPicPr>
            <a:picLocks noGrp="1" noChangeArrowheads="1"/>
          </p:cNvPicPr>
          <p:nvPr>
            <p:ph sz="quarter" idx="1"/>
          </p:nvPr>
        </p:nvPicPr>
        <p:blipFill>
          <a:blip r:embed="rId3"/>
          <a:srcRect l="-40080" r="-40080"/>
          <a:stretch>
            <a:fillRect/>
          </a:stretch>
        </p:blipFill>
        <p:spPr>
          <a:xfrm>
            <a:off x="95250" y="2177715"/>
            <a:ext cx="9048750" cy="4499811"/>
          </a:xfrm>
        </p:spPr>
      </p:pic>
      <p:pic>
        <p:nvPicPr>
          <p:cNvPr id="6" name="Picture 5" descr="University of Bath School of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2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2800" dirty="0"/>
              <a:t>Who</a:t>
            </a:r>
            <a:r>
              <a:rPr lang="ja-JP" altLang="en-US" sz="2800" dirty="0"/>
              <a:t>’</a:t>
            </a:r>
            <a:r>
              <a:rPr lang="en-US" altLang="ja-JP" sz="2800" dirty="0"/>
              <a:t>s on Board? The Disney Experience - 1997</a:t>
            </a:r>
            <a:endParaRPr lang="en-GB" sz="2800" dirty="0"/>
          </a:p>
        </p:txBody>
      </p:sp>
      <p:pic>
        <p:nvPicPr>
          <p:cNvPr id="7" name="Picture 3"/>
          <p:cNvPicPr>
            <a:picLocks noGrp="1" noChangeArrowheads="1"/>
          </p:cNvPicPr>
          <p:nvPr>
            <p:ph sz="quarter" idx="1"/>
          </p:nvPr>
        </p:nvPicPr>
        <p:blipFill>
          <a:blip r:embed="rId3"/>
          <a:srcRect l="-40080" r="-40080"/>
          <a:stretch>
            <a:fillRect/>
          </a:stretch>
        </p:blipFill>
        <p:spPr>
          <a:xfrm>
            <a:off x="95250" y="2177715"/>
            <a:ext cx="9048750" cy="4499811"/>
          </a:xfrm>
        </p:spPr>
      </p:pic>
      <p:pic>
        <p:nvPicPr>
          <p:cNvPr id="6" name="Picture 5" descr="University of Bath School of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141951" y="2655518"/>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2106461" y="3096016"/>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2121075" y="6104344"/>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2110637" y="4127324"/>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p:nvSpPr>
        <p:spPr>
          <a:xfrm>
            <a:off x="4292249" y="4329828"/>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p:cNvSpPr/>
          <p:nvPr/>
        </p:nvSpPr>
        <p:spPr>
          <a:xfrm>
            <a:off x="4269285" y="3981188"/>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p:cNvSpPr/>
          <p:nvPr/>
        </p:nvSpPr>
        <p:spPr>
          <a:xfrm>
            <a:off x="4409159" y="2680572"/>
            <a:ext cx="1553227" cy="50104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4A822907-8A9D-4F6B-98F6-913902AD56B5}" type="slidenum">
              <a:rPr lang="en-US" smtClean="0"/>
              <a:t>28</a:t>
            </a:fld>
            <a:endParaRPr lang="en-US"/>
          </a:p>
        </p:txBody>
      </p:sp>
    </p:spTree>
    <p:extLst>
      <p:ext uri="{BB962C8B-B14F-4D97-AF65-F5344CB8AC3E}">
        <p14:creationId xmlns:p14="http://schemas.microsoft.com/office/powerpoint/2010/main" val="338828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The CalPERS Tests for Independent Boards</a:t>
            </a:r>
            <a:endParaRPr kumimoji="1" lang="zh-CN" altLang="en-US" sz="2800" dirty="0"/>
          </a:p>
        </p:txBody>
      </p:sp>
      <p:sp>
        <p:nvSpPr>
          <p:cNvPr id="3" name="内容占位符 2"/>
          <p:cNvSpPr>
            <a:spLocks noGrp="1"/>
          </p:cNvSpPr>
          <p:nvPr>
            <p:ph idx="1"/>
          </p:nvPr>
        </p:nvSpPr>
        <p:spPr>
          <a:xfrm>
            <a:off x="1114424" y="2397126"/>
            <a:ext cx="7610476" cy="4065458"/>
          </a:xfrm>
        </p:spPr>
        <p:txBody>
          <a:bodyPr>
            <a:normAutofit/>
          </a:bodyPr>
          <a:lstStyle/>
          <a:p>
            <a:pPr lvl="0">
              <a:lnSpc>
                <a:spcPct val="120000"/>
              </a:lnSpc>
              <a:spcBef>
                <a:spcPts val="600"/>
              </a:spcBef>
            </a:pPr>
            <a:r>
              <a:rPr lang="en-US" altLang="zh-CN" dirty="0"/>
              <a:t>CalPERS, the California Employees Pension fund, suggested three tests in 1997 of an independent board</a:t>
            </a:r>
          </a:p>
          <a:p>
            <a:pPr lvl="1">
              <a:lnSpc>
                <a:spcPct val="120000"/>
              </a:lnSpc>
            </a:pPr>
            <a:r>
              <a:rPr lang="en-US" altLang="zh-CN" dirty="0"/>
              <a:t>Are a majority of the directors outside directors?</a:t>
            </a:r>
          </a:p>
          <a:p>
            <a:pPr lvl="1">
              <a:lnSpc>
                <a:spcPct val="120000"/>
              </a:lnSpc>
            </a:pPr>
            <a:r>
              <a:rPr lang="en-US" altLang="zh-CN" dirty="0"/>
              <a:t>Is the chairman of the board independent of the company (and not the CEO of the company)?</a:t>
            </a:r>
          </a:p>
          <a:p>
            <a:pPr lvl="1">
              <a:lnSpc>
                <a:spcPct val="120000"/>
              </a:lnSpc>
            </a:pPr>
            <a:r>
              <a:rPr lang="en-US" altLang="zh-CN" dirty="0"/>
              <a:t>Are the compensation and audit committees composed entirely of outsiders?</a:t>
            </a:r>
          </a:p>
          <a:p>
            <a:pPr lvl="0">
              <a:lnSpc>
                <a:spcPct val="120000"/>
              </a:lnSpc>
              <a:spcBef>
                <a:spcPts val="600"/>
              </a:spcBef>
            </a:pPr>
            <a:r>
              <a:rPr lang="en-US" altLang="zh-CN" dirty="0"/>
              <a:t>Disney was the only S&amp;P 500 company to fail all three tests.</a:t>
            </a:r>
          </a:p>
          <a:p>
            <a:pPr lvl="0">
              <a:lnSpc>
                <a:spcPct val="120000"/>
              </a:lnSpc>
              <a:spcBef>
                <a:spcPts val="600"/>
              </a:spcBef>
            </a:pPr>
            <a:r>
              <a:rPr lang="en-US" altLang="zh-CN" dirty="0"/>
              <a:t>But conflicts of interest not uncommon: </a:t>
            </a:r>
            <a:r>
              <a:rPr lang="en-US" altLang="zh-CN" dirty="0">
                <a:hlinkClick r:id="rId3"/>
              </a:rPr>
              <a:t>eBay case</a:t>
            </a:r>
            <a:endParaRPr lang="en-US" altLang="zh-CN" dirty="0"/>
          </a:p>
        </p:txBody>
      </p:sp>
      <p:pic>
        <p:nvPicPr>
          <p:cNvPr id="4" name="Picture 3" descr="University of Bath School of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29</a:t>
            </a:fld>
            <a:endParaRPr lang="en-US"/>
          </a:p>
        </p:txBody>
      </p:sp>
    </p:spTree>
    <p:extLst>
      <p:ext uri="{BB962C8B-B14F-4D97-AF65-F5344CB8AC3E}">
        <p14:creationId xmlns:p14="http://schemas.microsoft.com/office/powerpoint/2010/main" val="351525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Friendly Reminders…</a:t>
            </a:r>
          </a:p>
        </p:txBody>
      </p:sp>
      <p:sp>
        <p:nvSpPr>
          <p:cNvPr id="3" name="Content Placeholder 2"/>
          <p:cNvSpPr>
            <a:spLocks noGrp="1"/>
          </p:cNvSpPr>
          <p:nvPr>
            <p:ph idx="1"/>
          </p:nvPr>
        </p:nvSpPr>
        <p:spPr>
          <a:xfrm>
            <a:off x="1114424" y="2298583"/>
            <a:ext cx="7610476" cy="4093828"/>
          </a:xfrm>
        </p:spPr>
        <p:txBody>
          <a:bodyPr>
            <a:normAutofit/>
          </a:bodyPr>
          <a:lstStyle/>
          <a:p>
            <a:pPr>
              <a:lnSpc>
                <a:spcPct val="110000"/>
              </a:lnSpc>
            </a:pPr>
            <a:r>
              <a:rPr lang="en-GB" dirty="0"/>
              <a:t>Please take opportunities to interact with the lecturer and tutor during the live drop-in and seminar sessions</a:t>
            </a:r>
          </a:p>
          <a:p>
            <a:pPr>
              <a:lnSpc>
                <a:spcPct val="110000"/>
              </a:lnSpc>
            </a:pPr>
            <a:r>
              <a:rPr lang="en-GB" dirty="0"/>
              <a:t>Primary access of course announcement/materials: Moodle + (not always) email reminders</a:t>
            </a:r>
          </a:p>
          <a:p>
            <a:pPr>
              <a:lnSpc>
                <a:spcPct val="110000"/>
              </a:lnSpc>
            </a:pPr>
            <a:r>
              <a:rPr lang="en-GB" dirty="0"/>
              <a:t>Do your preparation</a:t>
            </a:r>
          </a:p>
          <a:p>
            <a:pPr>
              <a:lnSpc>
                <a:spcPct val="110000"/>
              </a:lnSpc>
            </a:pPr>
            <a:r>
              <a:rPr lang="en-GB" dirty="0"/>
              <a:t>Work on seminar exercises + quiz questions on Moodle</a:t>
            </a:r>
          </a:p>
          <a:p>
            <a:pPr>
              <a:lnSpc>
                <a:spcPct val="110000"/>
              </a:lnSpc>
            </a:pPr>
            <a:r>
              <a:rPr lang="en-GB" b="1" dirty="0"/>
              <a:t>Your feedback always appreciated!</a:t>
            </a:r>
          </a:p>
        </p:txBody>
      </p:sp>
      <p:pic>
        <p:nvPicPr>
          <p:cNvPr id="4"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3</a:t>
            </a:fld>
            <a:endParaRPr lang="en-US"/>
          </a:p>
        </p:txBody>
      </p:sp>
    </p:spTree>
    <p:extLst>
      <p:ext uri="{BB962C8B-B14F-4D97-AF65-F5344CB8AC3E}">
        <p14:creationId xmlns:p14="http://schemas.microsoft.com/office/powerpoint/2010/main" val="238090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So What’s Next?</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lnSpcReduction="10000"/>
          </a:bodyPr>
          <a:lstStyle/>
          <a:p>
            <a:pPr marL="0" lvl="0" indent="0">
              <a:lnSpc>
                <a:spcPct val="120000"/>
              </a:lnSpc>
              <a:buNone/>
            </a:pPr>
            <a:r>
              <a:rPr lang="en-US" altLang="zh-CN" dirty="0"/>
              <a:t>When managers do not fear stockholders, they will often put their interests over stockholder interests</a:t>
            </a:r>
          </a:p>
          <a:p>
            <a:pPr lvl="0">
              <a:lnSpc>
                <a:spcPct val="120000"/>
              </a:lnSpc>
            </a:pPr>
            <a:r>
              <a:rPr lang="en-US" altLang="zh-CN" dirty="0"/>
              <a:t>Over-paid compensations</a:t>
            </a:r>
          </a:p>
          <a:p>
            <a:pPr lvl="0">
              <a:lnSpc>
                <a:spcPct val="120000"/>
              </a:lnSpc>
            </a:pPr>
            <a:r>
              <a:rPr lang="en-US" altLang="zh-CN" dirty="0"/>
              <a:t>Informational fraud</a:t>
            </a:r>
          </a:p>
          <a:p>
            <a:pPr lvl="0">
              <a:lnSpc>
                <a:spcPct val="120000"/>
              </a:lnSpc>
            </a:pPr>
            <a:r>
              <a:rPr lang="en-US" altLang="zh-CN" dirty="0"/>
              <a:t>Self-interest</a:t>
            </a:r>
          </a:p>
          <a:p>
            <a:pPr lvl="0">
              <a:lnSpc>
                <a:spcPct val="120000"/>
              </a:lnSpc>
            </a:pPr>
            <a:r>
              <a:rPr lang="en-US" altLang="zh-CN" dirty="0"/>
              <a:t>Takeover defenses</a:t>
            </a:r>
          </a:p>
          <a:p>
            <a:pPr lvl="0">
              <a:lnSpc>
                <a:spcPct val="120000"/>
              </a:lnSpc>
            </a:pPr>
            <a:r>
              <a:rPr lang="en-US" altLang="zh-CN" dirty="0"/>
              <a:t>Overpaying on takeovers</a:t>
            </a:r>
          </a:p>
        </p:txBody>
      </p:sp>
      <p:pic>
        <p:nvPicPr>
          <p:cNvPr id="4" name="Picture 3"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30</a:t>
            </a:fld>
            <a:endParaRPr lang="en-US"/>
          </a:p>
        </p:txBody>
      </p:sp>
    </p:spTree>
    <p:extLst>
      <p:ext uri="{BB962C8B-B14F-4D97-AF65-F5344CB8AC3E}">
        <p14:creationId xmlns:p14="http://schemas.microsoft.com/office/powerpoint/2010/main" val="2989276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dirty="0"/>
              <a:t>Stockholding and the Governance of the Firm</a:t>
            </a:r>
            <a:endParaRPr kumimoji="1" lang="zh-CN" altLang="en-US" sz="2800" dirty="0"/>
          </a:p>
        </p:txBody>
      </p:sp>
      <p:sp>
        <p:nvSpPr>
          <p:cNvPr id="3" name="内容占位符 2"/>
          <p:cNvSpPr>
            <a:spLocks noGrp="1"/>
          </p:cNvSpPr>
          <p:nvPr>
            <p:ph idx="1"/>
          </p:nvPr>
        </p:nvSpPr>
        <p:spPr>
          <a:xfrm>
            <a:off x="830179" y="2213811"/>
            <a:ext cx="7894721" cy="4052519"/>
          </a:xfrm>
        </p:spPr>
        <p:txBody>
          <a:bodyPr>
            <a:noAutofit/>
          </a:bodyPr>
          <a:lstStyle/>
          <a:p>
            <a:pPr marL="320040" indent="-320040">
              <a:lnSpc>
                <a:spcPct val="120000"/>
              </a:lnSpc>
              <a:spcBef>
                <a:spcPts val="600"/>
              </a:spcBef>
              <a:buFont typeface="Wingdings" pitchFamily="2" charset="2"/>
              <a:buChar char="§"/>
              <a:defRPr/>
            </a:pPr>
            <a:r>
              <a:rPr lang="en-GB" altLang="zh-CN" sz="1400" b="1" dirty="0"/>
              <a:t>Managers are not significant stockholders in the firm</a:t>
            </a:r>
            <a:r>
              <a:rPr lang="en-GB" altLang="zh-CN" sz="1400" dirty="0"/>
              <a:t>: Significant potential for conflicts of interest between managers and stockholders.</a:t>
            </a:r>
          </a:p>
          <a:p>
            <a:pPr marL="320040" indent="-320040">
              <a:lnSpc>
                <a:spcPct val="120000"/>
              </a:lnSpc>
              <a:spcBef>
                <a:spcPts val="600"/>
              </a:spcBef>
              <a:buFont typeface="Wingdings" pitchFamily="2" charset="2"/>
              <a:buChar char="§"/>
              <a:defRPr/>
            </a:pPr>
            <a:r>
              <a:rPr lang="en-GB" altLang="zh-CN" sz="1400" b="1" dirty="0"/>
              <a:t>Individuals are significant stockholders in the firm as well as part of top management:</a:t>
            </a:r>
            <a:r>
              <a:rPr lang="en-GB" altLang="zh-CN" sz="1400" dirty="0"/>
              <a:t> Smaller potential for conflict between managers and stockholders, but potential for conflict between inside stockholders and outside stockholders. </a:t>
            </a:r>
          </a:p>
          <a:p>
            <a:pPr marL="320040" indent="-320040">
              <a:lnSpc>
                <a:spcPct val="120000"/>
              </a:lnSpc>
              <a:spcBef>
                <a:spcPts val="600"/>
              </a:spcBef>
              <a:buFont typeface="Wingdings" pitchFamily="2" charset="2"/>
              <a:buChar char="§"/>
              <a:defRPr/>
            </a:pPr>
            <a:r>
              <a:rPr lang="en-GB" altLang="zh-CN" sz="1400" b="1" dirty="0"/>
              <a:t>The government is a large stockholder (or a stockholder with veto power).</a:t>
            </a:r>
            <a:r>
              <a:rPr lang="en-GB" altLang="zh-CN" sz="1400" dirty="0"/>
              <a:t> This may keep managers in some check but it will create potential conflicts of interest between the other stockholders and the government</a:t>
            </a:r>
          </a:p>
          <a:p>
            <a:pPr marL="320040" indent="-320040">
              <a:lnSpc>
                <a:spcPct val="120000"/>
              </a:lnSpc>
              <a:spcBef>
                <a:spcPts val="600"/>
              </a:spcBef>
              <a:buFont typeface="Wingdings" pitchFamily="2" charset="2"/>
              <a:buChar char="§"/>
              <a:defRPr/>
            </a:pPr>
            <a:r>
              <a:rPr lang="en-GB" altLang="zh-CN" sz="1400" b="1" dirty="0"/>
              <a:t>Trusts or descendants of owners are significant stockholders in the firm but are not an active part of incumbent management</a:t>
            </a:r>
            <a:r>
              <a:rPr lang="en-GB" altLang="zh-CN" sz="1400" dirty="0"/>
              <a:t>. Power that these stockholders retain to replace managers reduces potential for conflict of interest but is reduced as holdings get diluted among lots of family members.</a:t>
            </a:r>
          </a:p>
          <a:p>
            <a:pPr marL="320040" indent="-320040">
              <a:lnSpc>
                <a:spcPct val="120000"/>
              </a:lnSpc>
              <a:spcBef>
                <a:spcPts val="600"/>
              </a:spcBef>
              <a:buFont typeface="Wingdings" pitchFamily="2" charset="2"/>
              <a:buChar char="§"/>
              <a:defRPr/>
            </a:pPr>
            <a:r>
              <a:rPr lang="en-GB" altLang="zh-CN" sz="1400" b="1" dirty="0"/>
              <a:t>Institutional investors</a:t>
            </a:r>
            <a:r>
              <a:rPr lang="en-GB" altLang="zh-CN" sz="1400" dirty="0"/>
              <a:t>. Active managed funds believed to lead to better governance but the latest evidence says no…. (see further reading in the last slide)</a:t>
            </a:r>
          </a:p>
        </p:txBody>
      </p:sp>
      <p:pic>
        <p:nvPicPr>
          <p:cNvPr id="4" name="Picture 3"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31</a:t>
            </a:fld>
            <a:endParaRPr lang="en-US"/>
          </a:p>
        </p:txBody>
      </p:sp>
    </p:spTree>
    <p:extLst>
      <p:ext uri="{BB962C8B-B14F-4D97-AF65-F5344CB8AC3E}">
        <p14:creationId xmlns:p14="http://schemas.microsoft.com/office/powerpoint/2010/main" val="184622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title="Question Text">
            <a:extLst>
              <a:ext uri="{FF2B5EF4-FFF2-40B4-BE49-F238E27FC236}">
                <a16:creationId xmlns:a16="http://schemas.microsoft.com/office/drawing/2014/main" id="{0404C68E-D2A0-4245-8B3B-86C76938AF1D}"/>
              </a:ext>
            </a:extLst>
          </p:cNvPr>
          <p:cNvSpPr>
            <a:spLocks noGrp="1"/>
          </p:cNvSpPr>
          <p:nvPr>
            <p:ph type="title"/>
          </p:nvPr>
        </p:nvSpPr>
        <p:spPr>
          <a:xfrm>
            <a:off x="0" y="243068"/>
            <a:ext cx="8913813" cy="1578980"/>
          </a:xfrm>
        </p:spPr>
        <p:txBody>
          <a:bodyPr lIns="180000">
            <a:noAutofit/>
          </a:bodyPr>
          <a:lstStyle/>
          <a:p>
            <a:r>
              <a:rPr lang="en-GB" sz="2800" dirty="0"/>
              <a:t>Without further information, you are MOST likely to be able to act on your own self-interest as the manager of which one of following companies?</a:t>
            </a:r>
          </a:p>
        </p:txBody>
      </p:sp>
      <p:sp>
        <p:nvSpPr>
          <p:cNvPr id="3" name="TPAnswers" title="Answer Text">
            <a:extLst>
              <a:ext uri="{FF2B5EF4-FFF2-40B4-BE49-F238E27FC236}">
                <a16:creationId xmlns:a16="http://schemas.microsoft.com/office/drawing/2014/main" id="{35327EA5-0ABA-481C-BAD5-F543745B13D9}"/>
              </a:ext>
            </a:extLst>
          </p:cNvPr>
          <p:cNvSpPr>
            <a:spLocks noGrp="1"/>
          </p:cNvSpPr>
          <p:nvPr>
            <p:ph type="body" idx="1"/>
            <p:custDataLst>
              <p:tags r:id="rId2"/>
            </p:custDataLst>
          </p:nvPr>
        </p:nvSpPr>
        <p:spPr>
          <a:xfrm>
            <a:off x="659757" y="2052416"/>
            <a:ext cx="7971287" cy="4429407"/>
          </a:xfrm>
        </p:spPr>
        <p:txBody>
          <a:bodyPr>
            <a:normAutofit/>
          </a:bodyPr>
          <a:lstStyle/>
          <a:p>
            <a:pPr marL="457200" indent="-457200">
              <a:buFont typeface="Wingdings 2" pitchFamily="18" charset="2"/>
              <a:buAutoNum type="alphaUcPeriod"/>
            </a:pPr>
            <a:r>
              <a:rPr lang="en-GB" sz="2400" dirty="0"/>
              <a:t>A closely held small company where the managers are also the founders of the firm</a:t>
            </a:r>
          </a:p>
          <a:p>
            <a:pPr marL="457200" indent="-457200">
              <a:buFont typeface="Wingdings 2" pitchFamily="18" charset="2"/>
              <a:buAutoNum type="alphaUcPeriod"/>
            </a:pPr>
            <a:r>
              <a:rPr lang="en-GB" sz="2400" dirty="0"/>
              <a:t>A state-owned company</a:t>
            </a:r>
          </a:p>
          <a:p>
            <a:pPr marL="457200" indent="-457200">
              <a:buFont typeface="Wingdings 2" pitchFamily="18" charset="2"/>
              <a:buAutoNum type="alphaUcPeriod"/>
            </a:pPr>
            <a:r>
              <a:rPr lang="en-GB" sz="2400" dirty="0"/>
              <a:t>A family-owned business but with none of the family members managing the business-owned company</a:t>
            </a:r>
          </a:p>
          <a:p>
            <a:pPr marL="457200" indent="-457200">
              <a:buFont typeface="Wingdings 2" pitchFamily="18" charset="2"/>
              <a:buAutoNum type="alphaUcPeriod"/>
            </a:pPr>
            <a:r>
              <a:rPr lang="en-GB" sz="2400" dirty="0"/>
              <a:t>A listed company on the London Stock Exchange with a largely diversified shareholder composition</a:t>
            </a:r>
          </a:p>
        </p:txBody>
      </p:sp>
      <p:sp>
        <p:nvSpPr>
          <p:cNvPr id="4" name="Slide Number Placeholder 3">
            <a:extLst>
              <a:ext uri="{FF2B5EF4-FFF2-40B4-BE49-F238E27FC236}">
                <a16:creationId xmlns:a16="http://schemas.microsoft.com/office/drawing/2014/main" id="{F6DAB3E1-F245-41E7-B9F8-E744E4CD6099}"/>
              </a:ext>
            </a:extLst>
          </p:cNvPr>
          <p:cNvSpPr>
            <a:spLocks noGrp="1"/>
          </p:cNvSpPr>
          <p:nvPr>
            <p:ph type="sldNum" sz="quarter" idx="12"/>
          </p:nvPr>
        </p:nvSpPr>
        <p:spPr/>
        <p:txBody>
          <a:bodyPr/>
          <a:lstStyle/>
          <a:p>
            <a:fld id="{4A822907-8A9D-4F6B-98F6-913902AD56B5}" type="slidenum">
              <a:rPr lang="en-US" smtClean="0"/>
              <a:t>32</a:t>
            </a:fld>
            <a:endParaRPr lang="en-US"/>
          </a:p>
        </p:txBody>
      </p:sp>
      <p:sp>
        <p:nvSpPr>
          <p:cNvPr id="5" name="TPPolling" title="Polling Shape">
            <a:extLst>
              <a:ext uri="{FF2B5EF4-FFF2-40B4-BE49-F238E27FC236}">
                <a16:creationId xmlns:a16="http://schemas.microsoft.com/office/drawing/2014/main" id="{F1A0CE75-93E0-49A3-8875-9186ECEF9900}"/>
              </a:ext>
            </a:extLst>
          </p:cNvPr>
          <p:cNvSpPr/>
          <p:nvPr/>
        </p:nvSpPr>
        <p:spPr>
          <a:xfrm>
            <a:off x="0" y="0"/>
            <a:ext cx="12700" cy="12700"/>
          </a:xfrm>
          <a:prstGeom prst="rect">
            <a:avLst/>
          </a:prstGeom>
          <a:solidFill>
            <a:schemeClr val="accent1">
              <a:shade val="80000"/>
              <a:alpha val="10000"/>
            </a:schemeClr>
          </a:solidFill>
          <a:ln w="12700" cap="flat" cmpd="sng" algn="ctr">
            <a:noFill/>
            <a:prstDash val="solid"/>
          </a:ln>
          <a:effectLst/>
          <a:scene3d>
            <a:camera prst="obliqueTopRight"/>
            <a:lightRig rig="threePt" dir="tl"/>
          </a:scene3d>
          <a:sp3d>
            <a:bevelT w="25400" h="25400"/>
          </a:sp3d>
          <a:extLst>
            <a:ext uri="{91240B29-F687-4F45-9708-019B960494DF}">
              <a14:hiddenLine xmlns:a14="http://schemas.microsoft.com/office/drawing/2010/main" w="12700" cap="flat" cmpd="sng" algn="ctr">
                <a:solidFill>
                  <a:schemeClr val="accent1">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CAI1" title="Correct Answer Indicator">
            <a:extLst>
              <a:ext uri="{FF2B5EF4-FFF2-40B4-BE49-F238E27FC236}">
                <a16:creationId xmlns:a16="http://schemas.microsoft.com/office/drawing/2014/main" id="{A0DCACCF-96BF-4154-A174-3161104AC2D2}"/>
              </a:ext>
            </a:extLst>
          </p:cNvPr>
          <p:cNvSpPr/>
          <p:nvPr>
            <p:custDataLst>
              <p:tags r:id="rId3"/>
            </p:custDataLst>
          </p:nvPr>
        </p:nvSpPr>
        <p:spPr>
          <a:xfrm rot="10800000">
            <a:off x="243197" y="5125139"/>
            <a:ext cx="520700" cy="5207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w="12700" cap="flat" cmpd="sng" algn="ctr">
            <a:noFill/>
            <a:prstDash val="solid"/>
          </a:ln>
          <a:effectLst/>
          <a:scene3d>
            <a:camera prst="obliqueTopRight"/>
            <a:lightRig rig="threePt" dir="tl"/>
          </a:scene3d>
          <a:sp3d>
            <a:bevelT w="25400" h="25400"/>
          </a:sp3d>
          <a:extLst>
            <a:ext uri="{91240B29-F687-4F45-9708-019B960494DF}">
              <a14:hiddenLine xmlns:a14="http://schemas.microsoft.com/office/drawing/2010/main" w="12700" cap="flat" cmpd="sng" algn="ctr">
                <a:solidFill>
                  <a:schemeClr val="accent1">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9351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Not the end of the story…</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lvl="0">
              <a:lnSpc>
                <a:spcPct val="120000"/>
              </a:lnSpc>
            </a:pPr>
            <a:r>
              <a:rPr lang="en-US" altLang="zh-CN" dirty="0"/>
              <a:t>Shareholders vs. bond (debt) holders</a:t>
            </a:r>
          </a:p>
          <a:p>
            <a:pPr lvl="1">
              <a:lnSpc>
                <a:spcPct val="120000"/>
              </a:lnSpc>
            </a:pPr>
            <a:r>
              <a:rPr lang="en-US" altLang="zh-CN" dirty="0"/>
              <a:t>Different characteristics of stocks and bonds (L3)</a:t>
            </a:r>
          </a:p>
          <a:p>
            <a:pPr lvl="1">
              <a:lnSpc>
                <a:spcPct val="120000"/>
              </a:lnSpc>
            </a:pPr>
            <a:r>
              <a:rPr lang="en-US" altLang="zh-CN" dirty="0"/>
              <a:t>Disciplinary role of debt (L8)</a:t>
            </a:r>
          </a:p>
          <a:p>
            <a:pPr lvl="0">
              <a:lnSpc>
                <a:spcPct val="120000"/>
              </a:lnSpc>
            </a:pPr>
            <a:r>
              <a:rPr lang="en-US" altLang="zh-CN" dirty="0"/>
              <a:t>Firms vs. financial markets</a:t>
            </a:r>
          </a:p>
          <a:p>
            <a:pPr lvl="1">
              <a:lnSpc>
                <a:spcPct val="120000"/>
              </a:lnSpc>
            </a:pPr>
            <a:r>
              <a:rPr lang="en-US" altLang="zh-CN" dirty="0"/>
              <a:t>“Efficient” market?</a:t>
            </a:r>
          </a:p>
          <a:p>
            <a:pPr lvl="0">
              <a:lnSpc>
                <a:spcPct val="120000"/>
              </a:lnSpc>
            </a:pPr>
            <a:r>
              <a:rPr lang="en-US" altLang="zh-CN" dirty="0"/>
              <a:t>Firms vs. community/society/environment</a:t>
            </a:r>
            <a:endParaRPr lang="en-US" altLang="zh-CN" sz="1800" dirty="0"/>
          </a:p>
        </p:txBody>
      </p:sp>
      <p:pic>
        <p:nvPicPr>
          <p:cNvPr id="4" name="Picture 3"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33</a:t>
            </a:fld>
            <a:endParaRPr lang="en-US"/>
          </a:p>
        </p:txBody>
      </p:sp>
    </p:spTree>
    <p:extLst>
      <p:ext uri="{BB962C8B-B14F-4D97-AF65-F5344CB8AC3E}">
        <p14:creationId xmlns:p14="http://schemas.microsoft.com/office/powerpoint/2010/main" val="1552875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Evidence that managers delay bad news</a:t>
            </a:r>
            <a:endParaRPr lang="en-GB" sz="2800" dirty="0"/>
          </a:p>
        </p:txBody>
      </p:sp>
      <p:pic>
        <p:nvPicPr>
          <p:cNvPr id="6" name="Picture 5"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Grp="1"/>
          </p:cNvGraphicFramePr>
          <p:nvPr>
            <p:extLst>
              <p:ext uri="{D42A27DB-BD31-4B8C-83A1-F6EECF244321}">
                <p14:modId xmlns:p14="http://schemas.microsoft.com/office/powerpoint/2010/main" val="556612041"/>
              </p:ext>
            </p:extLst>
          </p:nvPr>
        </p:nvGraphicFramePr>
        <p:xfrm>
          <a:off x="1183606" y="2170603"/>
          <a:ext cx="6681537" cy="4290355"/>
        </p:xfrm>
        <a:graphic>
          <a:graphicData uri="http://schemas.openxmlformats.org/presentationml/2006/ole">
            <mc:AlternateContent xmlns:mc="http://schemas.openxmlformats.org/markup-compatibility/2006">
              <mc:Choice xmlns:v="urn:schemas-microsoft-com:vml" Requires="v">
                <p:oleObj name="Document" r:id="rId4" imgW="3775680" imgH="2706120" progId="Word.Document.8">
                  <p:embed/>
                </p:oleObj>
              </mc:Choice>
              <mc:Fallback>
                <p:oleObj name="Document" r:id="rId4" imgW="3775680" imgH="2706120" progId="Word.Document.8">
                  <p:embed/>
                  <p:pic>
                    <p:nvPicPr>
                      <p:cNvPr id="0" name="Object 2"/>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3606" y="2170603"/>
                        <a:ext cx="6681537" cy="4290355"/>
                      </a:xfrm>
                      <a:prstGeom prst="rect">
                        <a:avLst/>
                      </a:prstGeom>
                      <a:solidFill>
                        <a:srgbClr val="FFFFFF"/>
                      </a:solid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4A822907-8A9D-4F6B-98F6-913902AD56B5}" type="slidenum">
              <a:rPr lang="en-US" smtClean="0"/>
              <a:t>34</a:t>
            </a:fld>
            <a:endParaRPr lang="en-US"/>
          </a:p>
        </p:txBody>
      </p:sp>
    </p:spTree>
    <p:extLst>
      <p:ext uri="{BB962C8B-B14F-4D97-AF65-F5344CB8AC3E}">
        <p14:creationId xmlns:p14="http://schemas.microsoft.com/office/powerpoint/2010/main" val="1599715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Further reading</a:t>
            </a:r>
            <a:endParaRPr lang="en-GB" sz="2800" dirty="0"/>
          </a:p>
        </p:txBody>
      </p:sp>
      <p:pic>
        <p:nvPicPr>
          <p:cNvPr id="6" name="Picture 5"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A822907-8A9D-4F6B-98F6-913902AD56B5}" type="slidenum">
              <a:rPr lang="en-US" smtClean="0"/>
              <a:t>35</a:t>
            </a:fld>
            <a:endParaRPr lang="en-US"/>
          </a:p>
        </p:txBody>
      </p:sp>
      <p:sp>
        <p:nvSpPr>
          <p:cNvPr id="3" name="Rectangle 2"/>
          <p:cNvSpPr/>
          <p:nvPr/>
        </p:nvSpPr>
        <p:spPr>
          <a:xfrm>
            <a:off x="514392" y="2598003"/>
            <a:ext cx="8629608" cy="2585323"/>
          </a:xfrm>
          <a:prstGeom prst="rect">
            <a:avLst/>
          </a:prstGeom>
        </p:spPr>
        <p:txBody>
          <a:bodyPr wrap="square">
            <a:spAutoFit/>
          </a:bodyPr>
          <a:lstStyle/>
          <a:p>
            <a:pPr>
              <a:lnSpc>
                <a:spcPct val="150000"/>
              </a:lnSpc>
            </a:pPr>
            <a:r>
              <a:rPr lang="en-GB" sz="2400" dirty="0">
                <a:hlinkClick r:id="rId4"/>
              </a:rPr>
              <a:t>Passive investors are good corporate stewards</a:t>
            </a:r>
            <a:r>
              <a:rPr lang="en-GB" sz="2400" dirty="0"/>
              <a:t>, Financial Times 19 Jan 2016 (http://www.ft.com/cms/s/0/c4e7a4f6-be8a-11e5-846f-79b0e3d20eaf.html#axzz3ySsfcvyE)</a:t>
            </a:r>
          </a:p>
          <a:p>
            <a:endParaRPr lang="en-GB" dirty="0"/>
          </a:p>
        </p:txBody>
      </p:sp>
    </p:spTree>
    <p:extLst>
      <p:ext uri="{BB962C8B-B14F-4D97-AF65-F5344CB8AC3E}">
        <p14:creationId xmlns:p14="http://schemas.microsoft.com/office/powerpoint/2010/main" val="1779141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Summary</a:t>
            </a:r>
            <a:endParaRPr kumimoji="1" lang="zh-CN" altLang="en-US" sz="2800" dirty="0"/>
          </a:p>
        </p:txBody>
      </p:sp>
      <p:sp>
        <p:nvSpPr>
          <p:cNvPr id="3" name="内容占位符 2"/>
          <p:cNvSpPr>
            <a:spLocks noGrp="1"/>
          </p:cNvSpPr>
          <p:nvPr>
            <p:ph idx="1"/>
          </p:nvPr>
        </p:nvSpPr>
        <p:spPr>
          <a:xfrm>
            <a:off x="1114424" y="2397126"/>
            <a:ext cx="7610476" cy="3869204"/>
          </a:xfrm>
        </p:spPr>
        <p:txBody>
          <a:bodyPr>
            <a:normAutofit/>
          </a:bodyPr>
          <a:lstStyle/>
          <a:p>
            <a:pPr>
              <a:lnSpc>
                <a:spcPct val="110000"/>
              </a:lnSpc>
            </a:pPr>
            <a:r>
              <a:rPr lang="en-GB" altLang="en-US" dirty="0"/>
              <a:t>Pros and cons of corporation</a:t>
            </a:r>
          </a:p>
          <a:p>
            <a:pPr>
              <a:lnSpc>
                <a:spcPct val="110000"/>
              </a:lnSpc>
            </a:pPr>
            <a:r>
              <a:rPr lang="en-GB" altLang="en-US" dirty="0"/>
              <a:t>Real/financial assets</a:t>
            </a:r>
          </a:p>
          <a:p>
            <a:pPr>
              <a:lnSpc>
                <a:spcPct val="110000"/>
              </a:lnSpc>
            </a:pPr>
            <a:r>
              <a:rPr lang="en-GB" altLang="en-US" dirty="0"/>
              <a:t>Objective of corporate financial management: narrow/wide terms</a:t>
            </a:r>
          </a:p>
          <a:p>
            <a:pPr>
              <a:lnSpc>
                <a:spcPct val="110000"/>
              </a:lnSpc>
            </a:pPr>
            <a:r>
              <a:rPr lang="en-GB" altLang="en-US" dirty="0"/>
              <a:t>Conflicts of interest between corporate ownership and management</a:t>
            </a:r>
          </a:p>
          <a:p>
            <a:pPr lvl="1">
              <a:lnSpc>
                <a:spcPct val="110000"/>
              </a:lnSpc>
            </a:pPr>
            <a:r>
              <a:rPr lang="en-GB" altLang="en-US" dirty="0"/>
              <a:t>Some simple cases and remedies of such conflicts</a:t>
            </a:r>
          </a:p>
        </p:txBody>
      </p:sp>
      <p:pic>
        <p:nvPicPr>
          <p:cNvPr id="4" name="Picture 3"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36</a:t>
            </a:fld>
            <a:endParaRPr lang="en-US"/>
          </a:p>
        </p:txBody>
      </p:sp>
    </p:spTree>
    <p:extLst>
      <p:ext uri="{BB962C8B-B14F-4D97-AF65-F5344CB8AC3E}">
        <p14:creationId xmlns:p14="http://schemas.microsoft.com/office/powerpoint/2010/main" val="232085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Lectures</a:t>
            </a:r>
          </a:p>
        </p:txBody>
      </p:sp>
      <p:sp>
        <p:nvSpPr>
          <p:cNvPr id="3" name="Content Placeholder 2"/>
          <p:cNvSpPr>
            <a:spLocks noGrp="1"/>
          </p:cNvSpPr>
          <p:nvPr>
            <p:ph idx="1"/>
          </p:nvPr>
        </p:nvSpPr>
        <p:spPr>
          <a:xfrm>
            <a:off x="1114423" y="2298583"/>
            <a:ext cx="7799389" cy="4270492"/>
          </a:xfrm>
        </p:spPr>
        <p:txBody>
          <a:bodyPr>
            <a:normAutofit fontScale="92500"/>
          </a:bodyPr>
          <a:lstStyle/>
          <a:p>
            <a:pPr>
              <a:lnSpc>
                <a:spcPct val="110000"/>
              </a:lnSpc>
            </a:pPr>
            <a:r>
              <a:rPr lang="en-GB" dirty="0"/>
              <a:t>Pre-recorded lectures (from 2019)</a:t>
            </a:r>
          </a:p>
          <a:p>
            <a:pPr>
              <a:lnSpc>
                <a:spcPct val="110000"/>
              </a:lnSpc>
            </a:pPr>
            <a:r>
              <a:rPr lang="en-GB" dirty="0"/>
              <a:t>Bi-weekly LOIL (Live Online Interactive Learning) sessions for Q&amp;A with the lecturer</a:t>
            </a:r>
          </a:p>
          <a:p>
            <a:pPr lvl="1">
              <a:lnSpc>
                <a:spcPct val="110000"/>
              </a:lnSpc>
            </a:pPr>
            <a:r>
              <a:rPr lang="en-GB" dirty="0"/>
              <a:t>Please post your questions on the dedicated “Q&amp;A Forum” (not News Forum) on Moodle or email me BEFORE each session</a:t>
            </a:r>
          </a:p>
          <a:p>
            <a:pPr>
              <a:lnSpc>
                <a:spcPct val="110000"/>
              </a:lnSpc>
            </a:pPr>
            <a:r>
              <a:rPr lang="en-GB" dirty="0"/>
              <a:t>Supporting materials:</a:t>
            </a:r>
          </a:p>
          <a:p>
            <a:pPr lvl="1">
              <a:lnSpc>
                <a:spcPct val="110000"/>
              </a:lnSpc>
            </a:pPr>
            <a:r>
              <a:rPr lang="en-GB" dirty="0"/>
              <a:t>Lecture notes</a:t>
            </a:r>
          </a:p>
          <a:p>
            <a:pPr lvl="1">
              <a:lnSpc>
                <a:spcPct val="110000"/>
              </a:lnSpc>
            </a:pPr>
            <a:r>
              <a:rPr lang="en-GB" dirty="0"/>
              <a:t>Video clips on business cases</a:t>
            </a:r>
          </a:p>
          <a:p>
            <a:pPr lvl="1">
              <a:lnSpc>
                <a:spcPct val="110000"/>
              </a:lnSpc>
            </a:pPr>
            <a:r>
              <a:rPr lang="en-GB" dirty="0"/>
              <a:t>Articles that help you to understand important concepts</a:t>
            </a:r>
          </a:p>
          <a:p>
            <a:pPr>
              <a:lnSpc>
                <a:spcPct val="110000"/>
              </a:lnSpc>
            </a:pPr>
            <a:r>
              <a:rPr lang="en-GB" dirty="0"/>
              <a:t>MCQ Moodle quiz for each lecture topic</a:t>
            </a:r>
          </a:p>
        </p:txBody>
      </p:sp>
      <p:pic>
        <p:nvPicPr>
          <p:cNvPr id="4"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4</a:t>
            </a:fld>
            <a:endParaRPr lang="en-US"/>
          </a:p>
        </p:txBody>
      </p:sp>
    </p:spTree>
    <p:extLst>
      <p:ext uri="{BB962C8B-B14F-4D97-AF65-F5344CB8AC3E}">
        <p14:creationId xmlns:p14="http://schemas.microsoft.com/office/powerpoint/2010/main" val="61087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Seminars</a:t>
            </a:r>
          </a:p>
        </p:txBody>
      </p:sp>
      <p:sp>
        <p:nvSpPr>
          <p:cNvPr id="3" name="Content Placeholder 2"/>
          <p:cNvSpPr>
            <a:spLocks noGrp="1"/>
          </p:cNvSpPr>
          <p:nvPr>
            <p:ph idx="1"/>
          </p:nvPr>
        </p:nvSpPr>
        <p:spPr>
          <a:xfrm>
            <a:off x="1114424" y="2298583"/>
            <a:ext cx="7610476" cy="4093828"/>
          </a:xfrm>
        </p:spPr>
        <p:txBody>
          <a:bodyPr>
            <a:normAutofit/>
          </a:bodyPr>
          <a:lstStyle/>
          <a:p>
            <a:pPr>
              <a:lnSpc>
                <a:spcPct val="110000"/>
              </a:lnSpc>
            </a:pPr>
            <a:r>
              <a:rPr lang="en-GB" dirty="0"/>
              <a:t>Bi-weekly LOIL sessions led by seminar tutor</a:t>
            </a:r>
          </a:p>
          <a:p>
            <a:pPr>
              <a:lnSpc>
                <a:spcPct val="110000"/>
              </a:lnSpc>
            </a:pPr>
            <a:r>
              <a:rPr lang="en-GB" dirty="0"/>
              <a:t>Each seminar covers the previous TWO lecture topics (e.g. Seminar 1 covers Lectures 1 &amp; 2)</a:t>
            </a:r>
          </a:p>
          <a:p>
            <a:pPr>
              <a:lnSpc>
                <a:spcPct val="110000"/>
              </a:lnSpc>
            </a:pPr>
            <a:r>
              <a:rPr lang="en-GB" dirty="0"/>
              <a:t>Solutions, and recordings (of the tutor working through each question) to be uploaded on Moodle after the last seminar group, so</a:t>
            </a:r>
          </a:p>
          <a:p>
            <a:pPr>
              <a:lnSpc>
                <a:spcPct val="110000"/>
              </a:lnSpc>
            </a:pPr>
            <a:r>
              <a:rPr lang="en-GB" dirty="0"/>
              <a:t>Please try your best attempting the questions</a:t>
            </a:r>
          </a:p>
          <a:p>
            <a:pPr>
              <a:lnSpc>
                <a:spcPct val="110000"/>
              </a:lnSpc>
            </a:pPr>
            <a:endParaRPr lang="en-GB" dirty="0"/>
          </a:p>
        </p:txBody>
      </p:sp>
      <p:pic>
        <p:nvPicPr>
          <p:cNvPr id="4"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5</a:t>
            </a:fld>
            <a:endParaRPr lang="en-US"/>
          </a:p>
        </p:txBody>
      </p:sp>
    </p:spTree>
    <p:extLst>
      <p:ext uri="{BB962C8B-B14F-4D97-AF65-F5344CB8AC3E}">
        <p14:creationId xmlns:p14="http://schemas.microsoft.com/office/powerpoint/2010/main" val="270706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As Lecturer I will…</a:t>
            </a:r>
          </a:p>
        </p:txBody>
      </p:sp>
      <p:sp>
        <p:nvSpPr>
          <p:cNvPr id="3" name="Content Placeholder 2"/>
          <p:cNvSpPr>
            <a:spLocks noGrp="1"/>
          </p:cNvSpPr>
          <p:nvPr>
            <p:ph idx="1"/>
          </p:nvPr>
        </p:nvSpPr>
        <p:spPr>
          <a:xfrm>
            <a:off x="1114424" y="2298583"/>
            <a:ext cx="7610476" cy="4093828"/>
          </a:xfrm>
        </p:spPr>
        <p:txBody>
          <a:bodyPr>
            <a:normAutofit/>
          </a:bodyPr>
          <a:lstStyle/>
          <a:p>
            <a:pPr>
              <a:lnSpc>
                <a:spcPct val="110000"/>
              </a:lnSpc>
            </a:pPr>
            <a:r>
              <a:rPr lang="en-GB" dirty="0"/>
              <a:t>Provide weekly lecture recording(s) and resources for the lecture in advance</a:t>
            </a:r>
          </a:p>
          <a:p>
            <a:pPr>
              <a:lnSpc>
                <a:spcPct val="110000"/>
              </a:lnSpc>
            </a:pPr>
            <a:r>
              <a:rPr lang="en-GB" dirty="0"/>
              <a:t>Provide you with other supporting documents on an on-going basis</a:t>
            </a:r>
          </a:p>
          <a:p>
            <a:pPr>
              <a:lnSpc>
                <a:spcPct val="110000"/>
              </a:lnSpc>
            </a:pPr>
            <a:r>
              <a:rPr lang="en-GB" dirty="0"/>
              <a:t>Respond to emails normally within 48 hours</a:t>
            </a:r>
          </a:p>
          <a:p>
            <a:pPr>
              <a:lnSpc>
                <a:spcPct val="110000"/>
              </a:lnSpc>
            </a:pPr>
            <a:r>
              <a:rPr lang="en-GB" dirty="0"/>
              <a:t>Respect individuals learning needs</a:t>
            </a:r>
          </a:p>
          <a:p>
            <a:pPr>
              <a:lnSpc>
                <a:spcPct val="110000"/>
              </a:lnSpc>
            </a:pPr>
            <a:r>
              <a:rPr lang="en-GB" dirty="0"/>
              <a:t>Offer support where needed</a:t>
            </a:r>
          </a:p>
        </p:txBody>
      </p:sp>
      <p:pic>
        <p:nvPicPr>
          <p:cNvPr id="4"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6</a:t>
            </a:fld>
            <a:endParaRPr lang="en-US"/>
          </a:p>
        </p:txBody>
      </p:sp>
    </p:spTree>
    <p:extLst>
      <p:ext uri="{BB962C8B-B14F-4D97-AF65-F5344CB8AC3E}">
        <p14:creationId xmlns:p14="http://schemas.microsoft.com/office/powerpoint/2010/main" val="133852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Assessment</a:t>
            </a:r>
          </a:p>
        </p:txBody>
      </p:sp>
      <p:sp>
        <p:nvSpPr>
          <p:cNvPr id="3" name="Content Placeholder 2"/>
          <p:cNvSpPr>
            <a:spLocks noGrp="1"/>
          </p:cNvSpPr>
          <p:nvPr>
            <p:ph idx="1"/>
          </p:nvPr>
        </p:nvSpPr>
        <p:spPr>
          <a:xfrm>
            <a:off x="1114423" y="2298583"/>
            <a:ext cx="7799389" cy="4093828"/>
          </a:xfrm>
        </p:spPr>
        <p:txBody>
          <a:bodyPr>
            <a:normAutofit/>
          </a:bodyPr>
          <a:lstStyle/>
          <a:p>
            <a:pPr>
              <a:lnSpc>
                <a:spcPct val="110000"/>
              </a:lnSpc>
            </a:pPr>
            <a:r>
              <a:rPr lang="en-GB" sz="2400" dirty="0"/>
              <a:t>Concept + numerical type of questions</a:t>
            </a:r>
          </a:p>
          <a:p>
            <a:pPr>
              <a:lnSpc>
                <a:spcPct val="110000"/>
              </a:lnSpc>
            </a:pPr>
            <a:r>
              <a:rPr lang="en-GB" sz="2400" b="1" dirty="0"/>
              <a:t>Online</a:t>
            </a:r>
            <a:r>
              <a:rPr lang="en-GB" sz="2400" dirty="0"/>
              <a:t> open-book final examination via </a:t>
            </a:r>
            <a:r>
              <a:rPr lang="en-GB" sz="2400" dirty="0" err="1"/>
              <a:t>Inspera</a:t>
            </a:r>
            <a:r>
              <a:rPr lang="en-GB" sz="2400" dirty="0"/>
              <a:t> (100%)</a:t>
            </a:r>
          </a:p>
          <a:p>
            <a:pPr lvl="1">
              <a:lnSpc>
                <a:spcPct val="110000"/>
              </a:lnSpc>
            </a:pPr>
            <a:r>
              <a:rPr lang="en-GB" sz="2000" dirty="0"/>
              <a:t>Provisional arrangement only, full details will be available later this semester</a:t>
            </a:r>
          </a:p>
          <a:p>
            <a:pPr lvl="1">
              <a:lnSpc>
                <a:spcPct val="110000"/>
              </a:lnSpc>
            </a:pPr>
            <a:r>
              <a:rPr lang="en-GB" sz="2000" dirty="0"/>
              <a:t>‘Bigger’ questions (calculation + essay)</a:t>
            </a:r>
          </a:p>
          <a:p>
            <a:pPr lvl="1">
              <a:lnSpc>
                <a:spcPct val="110000"/>
              </a:lnSpc>
            </a:pPr>
            <a:r>
              <a:rPr lang="en-GB" sz="2000" dirty="0"/>
              <a:t>‘Depth’ of knowledge</a:t>
            </a:r>
          </a:p>
        </p:txBody>
      </p:sp>
      <p:pic>
        <p:nvPicPr>
          <p:cNvPr id="4" name="Picture 2"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7</a:t>
            </a:fld>
            <a:endParaRPr lang="en-US"/>
          </a:p>
        </p:txBody>
      </p:sp>
    </p:spTree>
    <p:extLst>
      <p:ext uri="{BB962C8B-B14F-4D97-AF65-F5344CB8AC3E}">
        <p14:creationId xmlns:p14="http://schemas.microsoft.com/office/powerpoint/2010/main" val="76910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dirty="0"/>
              <a:t>Support that makes you well-prepared for the assessments </a:t>
            </a:r>
          </a:p>
        </p:txBody>
      </p:sp>
      <p:sp>
        <p:nvSpPr>
          <p:cNvPr id="3" name="Content Placeholder 2"/>
          <p:cNvSpPr>
            <a:spLocks noGrp="1"/>
          </p:cNvSpPr>
          <p:nvPr>
            <p:ph idx="1"/>
          </p:nvPr>
        </p:nvSpPr>
        <p:spPr>
          <a:xfrm>
            <a:off x="1114424" y="2298583"/>
            <a:ext cx="7610476" cy="4093828"/>
          </a:xfrm>
        </p:spPr>
        <p:txBody>
          <a:bodyPr>
            <a:noAutofit/>
          </a:bodyPr>
          <a:lstStyle/>
          <a:p>
            <a:pPr>
              <a:lnSpc>
                <a:spcPct val="110000"/>
              </a:lnSpc>
              <a:spcBef>
                <a:spcPts val="600"/>
              </a:spcBef>
            </a:pPr>
            <a:r>
              <a:rPr lang="en-GB" dirty="0"/>
              <a:t>(Of course!) lecture notes, seminar questions and Moodle quiz</a:t>
            </a:r>
          </a:p>
          <a:p>
            <a:pPr>
              <a:lnSpc>
                <a:spcPct val="110000"/>
              </a:lnSpc>
              <a:spcBef>
                <a:spcPts val="600"/>
              </a:spcBef>
            </a:pPr>
            <a:r>
              <a:rPr lang="en-GB" dirty="0" err="1"/>
              <a:t>Panopto</a:t>
            </a:r>
            <a:r>
              <a:rPr lang="en-GB" dirty="0"/>
              <a:t> recording on Moodle</a:t>
            </a:r>
          </a:p>
          <a:p>
            <a:pPr>
              <a:lnSpc>
                <a:spcPct val="110000"/>
              </a:lnSpc>
              <a:spcBef>
                <a:spcPts val="600"/>
              </a:spcBef>
            </a:pPr>
            <a:r>
              <a:rPr lang="en-GB" dirty="0"/>
              <a:t>Textbook as supplement</a:t>
            </a:r>
          </a:p>
          <a:p>
            <a:pPr>
              <a:lnSpc>
                <a:spcPct val="110000"/>
              </a:lnSpc>
              <a:spcBef>
                <a:spcPts val="600"/>
              </a:spcBef>
            </a:pPr>
            <a:r>
              <a:rPr lang="en-GB" dirty="0"/>
              <a:t>Dedicated revision document, with specimen questions if necessary</a:t>
            </a:r>
          </a:p>
          <a:p>
            <a:pPr>
              <a:lnSpc>
                <a:spcPct val="110000"/>
              </a:lnSpc>
              <a:spcBef>
                <a:spcPts val="600"/>
              </a:spcBef>
            </a:pPr>
            <a:r>
              <a:rPr lang="en-GB" dirty="0"/>
              <a:t>Past exam papers</a:t>
            </a:r>
          </a:p>
          <a:p>
            <a:pPr lvl="1">
              <a:lnSpc>
                <a:spcPct val="110000"/>
              </a:lnSpc>
            </a:pPr>
            <a:r>
              <a:rPr lang="en-GB" dirty="0"/>
              <a:t>Final exam: 2017/8 onwards on Library website</a:t>
            </a:r>
          </a:p>
          <a:p>
            <a:pPr lvl="1">
              <a:lnSpc>
                <a:spcPct val="110000"/>
              </a:lnSpc>
            </a:pPr>
            <a:r>
              <a:rPr lang="en-GB" dirty="0"/>
              <a:t>Solutions (if available) provided in line with </a:t>
            </a:r>
            <a:r>
              <a:rPr lang="en-GB" dirty="0" err="1"/>
              <a:t>SoM</a:t>
            </a:r>
            <a:r>
              <a:rPr lang="en-GB" dirty="0"/>
              <a:t> policy</a:t>
            </a:r>
          </a:p>
          <a:p>
            <a:pPr lvl="1">
              <a:lnSpc>
                <a:spcPct val="110000"/>
              </a:lnSpc>
            </a:pPr>
            <a:r>
              <a:rPr lang="en-GB" dirty="0"/>
              <a:t>Please note the different format of the online 2019/20 paper</a:t>
            </a:r>
          </a:p>
          <a:p>
            <a:pPr lvl="1">
              <a:lnSpc>
                <a:spcPct val="110000"/>
              </a:lnSpc>
            </a:pPr>
            <a:r>
              <a:rPr lang="en-GB" dirty="0"/>
              <a:t>Your discretion very important!</a:t>
            </a:r>
          </a:p>
        </p:txBody>
      </p:sp>
      <p:pic>
        <p:nvPicPr>
          <p:cNvPr id="4" name="Picture 2" descr="University of Bath School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A822907-8A9D-4F6B-98F6-913902AD56B5}" type="slidenum">
              <a:rPr lang="en-US" smtClean="0"/>
              <a:t>8</a:t>
            </a:fld>
            <a:endParaRPr lang="en-US"/>
          </a:p>
        </p:txBody>
      </p:sp>
    </p:spTree>
    <p:extLst>
      <p:ext uri="{BB962C8B-B14F-4D97-AF65-F5344CB8AC3E}">
        <p14:creationId xmlns:p14="http://schemas.microsoft.com/office/powerpoint/2010/main" val="20066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Course Outline</a:t>
            </a:r>
          </a:p>
        </p:txBody>
      </p:sp>
      <p:pic>
        <p:nvPicPr>
          <p:cNvPr id="4" name="Picture 2" descr="University of Bath School of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761"/>
            <a:ext cx="9048750" cy="7429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A822907-8A9D-4F6B-98F6-913902AD56B5}" type="slidenum">
              <a:rPr lang="en-US" smtClean="0"/>
              <a:t>9</a:t>
            </a:fld>
            <a:endParaRPr lang="en-US"/>
          </a:p>
        </p:txBody>
      </p:sp>
      <p:graphicFrame>
        <p:nvGraphicFramePr>
          <p:cNvPr id="6" name="Table 5">
            <a:extLst>
              <a:ext uri="{FF2B5EF4-FFF2-40B4-BE49-F238E27FC236}">
                <a16:creationId xmlns:a16="http://schemas.microsoft.com/office/drawing/2014/main" id="{A8E52DA9-5869-7942-8CCC-4AD927C9F467}"/>
              </a:ext>
            </a:extLst>
          </p:cNvPr>
          <p:cNvGraphicFramePr>
            <a:graphicFrameLocks noGrp="1"/>
          </p:cNvGraphicFramePr>
          <p:nvPr>
            <p:extLst>
              <p:ext uri="{D42A27DB-BD31-4B8C-83A1-F6EECF244321}">
                <p14:modId xmlns:p14="http://schemas.microsoft.com/office/powerpoint/2010/main" val="816812134"/>
              </p:ext>
            </p:extLst>
          </p:nvPr>
        </p:nvGraphicFramePr>
        <p:xfrm>
          <a:off x="557561" y="2137411"/>
          <a:ext cx="8173844" cy="4362068"/>
        </p:xfrm>
        <a:graphic>
          <a:graphicData uri="http://schemas.openxmlformats.org/drawingml/2006/table">
            <a:tbl>
              <a:tblPr firstRow="1" firstCol="1" bandRow="1"/>
              <a:tblGrid>
                <a:gridCol w="825190">
                  <a:extLst>
                    <a:ext uri="{9D8B030D-6E8A-4147-A177-3AD203B41FA5}">
                      <a16:colId xmlns:a16="http://schemas.microsoft.com/office/drawing/2014/main" val="3924500315"/>
                    </a:ext>
                  </a:extLst>
                </a:gridCol>
                <a:gridCol w="3691054">
                  <a:extLst>
                    <a:ext uri="{9D8B030D-6E8A-4147-A177-3AD203B41FA5}">
                      <a16:colId xmlns:a16="http://schemas.microsoft.com/office/drawing/2014/main" val="95605219"/>
                    </a:ext>
                  </a:extLst>
                </a:gridCol>
                <a:gridCol w="3657600">
                  <a:extLst>
                    <a:ext uri="{9D8B030D-6E8A-4147-A177-3AD203B41FA5}">
                      <a16:colId xmlns:a16="http://schemas.microsoft.com/office/drawing/2014/main" val="69468603"/>
                    </a:ext>
                  </a:extLst>
                </a:gridCol>
              </a:tblGrid>
              <a:tr h="293618">
                <a:tc>
                  <a:txBody>
                    <a:bodyPr/>
                    <a:lstStyle/>
                    <a:p>
                      <a:pPr>
                        <a:lnSpc>
                          <a:spcPct val="115000"/>
                        </a:lnSpc>
                        <a:spcAft>
                          <a:spcPts val="0"/>
                        </a:spcAft>
                      </a:pPr>
                      <a:r>
                        <a:rPr lang="en-GB" sz="1600" b="1" dirty="0">
                          <a:effectLst/>
                          <a:latin typeface="Cambria" panose="02040503050406030204" pitchFamily="18" charset="0"/>
                          <a:ea typeface="SimSun" panose="02010600030101010101" pitchFamily="2" charset="-122"/>
                          <a:cs typeface="Times New Roman" panose="02020603050405020304" pitchFamily="18" charset="0"/>
                        </a:rPr>
                        <a:t>Week</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b="1" dirty="0">
                          <a:effectLst/>
                          <a:latin typeface="Cambria" panose="02040503050406030204" pitchFamily="18" charset="0"/>
                          <a:ea typeface="SimSun" panose="02010600030101010101" pitchFamily="2" charset="-122"/>
                          <a:cs typeface="Times New Roman" panose="02020603050405020304" pitchFamily="18" charset="0"/>
                        </a:rPr>
                        <a:t>Topics</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LOIL Session Arrangement</a:t>
                      </a:r>
                    </a:p>
                  </a:txBody>
                  <a:tcPr marL="68580" marR="68580" marT="0" marB="0" anchor="b">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2068243477"/>
                  </a:ext>
                </a:extLst>
              </a:tr>
              <a:tr h="293618">
                <a:tc>
                  <a:txBody>
                    <a:bodyPr/>
                    <a:lstStyle/>
                    <a:p>
                      <a:pPr>
                        <a:lnSpc>
                          <a:spcPct val="115000"/>
                        </a:lnSpc>
                        <a:spcAft>
                          <a:spcPts val="0"/>
                        </a:spcAft>
                      </a:pPr>
                      <a:r>
                        <a:rPr lang="en-GB" sz="1600" b="1" dirty="0">
                          <a:effectLst/>
                          <a:latin typeface="Cambria" panose="02040503050406030204" pitchFamily="18" charset="0"/>
                          <a:ea typeface="SimSun" panose="02010600030101010101" pitchFamily="2" charset="-122"/>
                          <a:cs typeface="Times New Roman" panose="02020603050405020304" pitchFamily="18" charset="0"/>
                        </a:rPr>
                        <a:t>19</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Basics of corporation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2665580930"/>
                  </a:ext>
                </a:extLst>
              </a:tr>
              <a:tr h="293618">
                <a:tc>
                  <a:txBody>
                    <a:bodyPr/>
                    <a:lstStyle/>
                    <a:p>
                      <a:pPr>
                        <a:lnSpc>
                          <a:spcPct val="115000"/>
                        </a:lnSpc>
                        <a:spcAft>
                          <a:spcPts val="0"/>
                        </a:spcAft>
                      </a:pPr>
                      <a:r>
                        <a:rPr lang="en-GB" sz="1600" b="1" dirty="0">
                          <a:effectLst/>
                          <a:latin typeface="Cambria" panose="02040503050406030204" pitchFamily="18" charset="0"/>
                          <a:ea typeface="SimSun" panose="02010600030101010101" pitchFamily="2" charset="-122"/>
                          <a:cs typeface="Times New Roman" panose="02020603050405020304" pitchFamily="18" charset="0"/>
                        </a:rPr>
                        <a:t>20</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The Time Value of Money</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Seminar 1</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832340598"/>
                  </a:ext>
                </a:extLst>
              </a:tr>
              <a:tr h="293618">
                <a:tc>
                  <a:txBody>
                    <a:bodyPr/>
                    <a:lstStyle/>
                    <a:p>
                      <a:pPr>
                        <a:lnSpc>
                          <a:spcPct val="115000"/>
                        </a:lnSpc>
                        <a:spcAft>
                          <a:spcPts val="0"/>
                        </a:spcAft>
                      </a:pPr>
                      <a:r>
                        <a:rPr lang="en-GB" sz="1600" b="1">
                          <a:effectLst/>
                          <a:latin typeface="Cambria" panose="02040503050406030204" pitchFamily="18" charset="0"/>
                          <a:ea typeface="SimSun" panose="02010600030101010101" pitchFamily="2" charset="-122"/>
                          <a:cs typeface="Times New Roman" panose="02020603050405020304" pitchFamily="18" charset="0"/>
                        </a:rPr>
                        <a:t>21</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Valuing Bonds and Stocks</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1103853504"/>
                  </a:ext>
                </a:extLst>
              </a:tr>
              <a:tr h="293618">
                <a:tc>
                  <a:txBody>
                    <a:bodyPr/>
                    <a:lstStyle/>
                    <a:p>
                      <a:pPr>
                        <a:lnSpc>
                          <a:spcPct val="115000"/>
                        </a:lnSpc>
                        <a:spcAft>
                          <a:spcPts val="0"/>
                        </a:spcAft>
                      </a:pPr>
                      <a:r>
                        <a:rPr lang="en-GB" sz="1600" b="1">
                          <a:effectLst/>
                          <a:latin typeface="Cambria" panose="02040503050406030204" pitchFamily="18" charset="0"/>
                          <a:ea typeface="SimSun" panose="02010600030101010101" pitchFamily="2" charset="-122"/>
                          <a:cs typeface="Times New Roman" panose="02020603050405020304" pitchFamily="18" charset="0"/>
                        </a:rPr>
                        <a:t>22</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Investment Decision Rules</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Seminar 2</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3902657603"/>
                  </a:ext>
                </a:extLst>
              </a:tr>
              <a:tr h="293618">
                <a:tc>
                  <a:txBody>
                    <a:bodyPr/>
                    <a:lstStyle/>
                    <a:p>
                      <a:pPr>
                        <a:lnSpc>
                          <a:spcPct val="115000"/>
                        </a:lnSpc>
                        <a:spcAft>
                          <a:spcPts val="0"/>
                        </a:spcAft>
                      </a:pPr>
                      <a:r>
                        <a:rPr lang="en-GB" sz="1600" b="1">
                          <a:effectLst/>
                          <a:latin typeface="Cambria" panose="02040503050406030204" pitchFamily="18" charset="0"/>
                          <a:ea typeface="SimSun" panose="02010600030101010101" pitchFamily="2" charset="-122"/>
                          <a:cs typeface="Times New Roman" panose="02020603050405020304" pitchFamily="18" charset="0"/>
                        </a:rPr>
                        <a:t>23</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Risk and Return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2581378128"/>
                  </a:ext>
                </a:extLst>
              </a:tr>
              <a:tr h="293618">
                <a:tc>
                  <a:txBody>
                    <a:bodyPr/>
                    <a:lstStyle/>
                    <a:p>
                      <a:pPr>
                        <a:lnSpc>
                          <a:spcPct val="115000"/>
                        </a:lnSpc>
                        <a:spcAft>
                          <a:spcPts val="0"/>
                        </a:spcAft>
                      </a:pPr>
                      <a:r>
                        <a:rPr lang="en-GB" sz="1600" b="1">
                          <a:effectLst/>
                          <a:latin typeface="Cambria" panose="02040503050406030204" pitchFamily="18" charset="0"/>
                          <a:ea typeface="SimSun" panose="02010600030101010101" pitchFamily="2" charset="-122"/>
                          <a:cs typeface="Times New Roman" panose="02020603050405020304" pitchFamily="18" charset="0"/>
                        </a:rPr>
                        <a:t>24</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The Cost of Capital</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Seminar 3</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3126247660"/>
                  </a:ext>
                </a:extLst>
              </a:tr>
              <a:tr h="293618">
                <a:tc>
                  <a:txBody>
                    <a:bodyPr/>
                    <a:lstStyle/>
                    <a:p>
                      <a:pPr>
                        <a:lnSpc>
                          <a:spcPct val="115000"/>
                        </a:lnSpc>
                        <a:spcAft>
                          <a:spcPts val="0"/>
                        </a:spcAft>
                      </a:pPr>
                      <a:r>
                        <a:rPr lang="en-GB" sz="1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25</a:t>
                      </a:r>
                      <a:endParaRPr lang="en-GB" sz="16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Introduction to Corporate Financing and Capital Structure in a Perfect Market</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601650240"/>
                  </a:ext>
                </a:extLst>
              </a:tr>
              <a:tr h="293618">
                <a:tc>
                  <a:txBody>
                    <a:bodyPr/>
                    <a:lstStyle/>
                    <a:p>
                      <a:pPr>
                        <a:lnSpc>
                          <a:spcPct val="115000"/>
                        </a:lnSpc>
                        <a:spcAft>
                          <a:spcPts val="0"/>
                        </a:spcAft>
                      </a:pPr>
                      <a:r>
                        <a:rPr lang="en-GB" sz="1600" b="1">
                          <a:effectLst/>
                          <a:latin typeface="Cambria" panose="02040503050406030204" pitchFamily="18" charset="0"/>
                          <a:ea typeface="SimSun" panose="02010600030101010101" pitchFamily="2" charset="-122"/>
                          <a:cs typeface="Times New Roman" panose="02020603050405020304" pitchFamily="18" charset="0"/>
                        </a:rPr>
                        <a:t>26</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Debt Policy and Optimal Capital Structure</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600" dirty="0">
                          <a:effectLst/>
                          <a:latin typeface="Calibri" panose="020F0502020204030204" pitchFamily="34" charset="0"/>
                          <a:ea typeface="SimSun" panose="02010600030101010101" pitchFamily="2" charset="-122"/>
                          <a:cs typeface="Times New Roman" panose="02020603050405020304" pitchFamily="18" charset="0"/>
                        </a:rPr>
                        <a:t>Seminar 4</a:t>
                      </a:r>
                      <a:endParaRPr kumimoji="0" lang="en-GB" sz="16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2041445542"/>
                  </a:ext>
                </a:extLst>
              </a:tr>
              <a:tr h="293618">
                <a:tc>
                  <a:txBody>
                    <a:bodyPr/>
                    <a:lstStyle/>
                    <a:p>
                      <a:pPr>
                        <a:lnSpc>
                          <a:spcPct val="115000"/>
                        </a:lnSpc>
                        <a:spcAft>
                          <a:spcPts val="0"/>
                        </a:spcAft>
                      </a:pP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gn="ctr">
                        <a:lnSpc>
                          <a:spcPct val="115000"/>
                        </a:lnSpc>
                        <a:spcAft>
                          <a:spcPts val="0"/>
                        </a:spcAft>
                      </a:pPr>
                      <a:r>
                        <a:rPr kumimoji="0" lang="en-GB" sz="1600" b="1" i="1"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Easter Vacation</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gn="ctr">
                        <a:lnSpc>
                          <a:spcPct val="115000"/>
                        </a:lnSpc>
                        <a:spcAft>
                          <a:spcPts val="0"/>
                        </a:spcAft>
                      </a:pP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395904461"/>
                  </a:ext>
                </a:extLst>
              </a:tr>
              <a:tr h="293618">
                <a:tc>
                  <a:txBody>
                    <a:bodyPr/>
                    <a:lstStyle/>
                    <a:p>
                      <a:pPr>
                        <a:lnSpc>
                          <a:spcPct val="115000"/>
                        </a:lnSpc>
                        <a:spcAft>
                          <a:spcPts val="0"/>
                        </a:spcAft>
                      </a:pPr>
                      <a:r>
                        <a:rPr lang="en-GB" sz="1600" b="1" dirty="0">
                          <a:effectLst/>
                          <a:latin typeface="Cambria" panose="02040503050406030204" pitchFamily="18" charset="0"/>
                          <a:ea typeface="Cambria" panose="02040503050406030204" pitchFamily="18" charset="0"/>
                          <a:cs typeface="Times New Roman" panose="02020603050405020304" pitchFamily="18" charset="0"/>
                        </a:rPr>
                        <a:t>29</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chemeClr val="bg1"/>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Dividend and </a:t>
                      </a:r>
                      <a:r>
                        <a:rPr lang="en-GB" sz="1600" dirty="0" err="1">
                          <a:effectLst/>
                          <a:latin typeface="Calibri" panose="020F0502020204030204" pitchFamily="34" charset="0"/>
                          <a:ea typeface="SimSun" panose="02010600030101010101" pitchFamily="2" charset="-122"/>
                          <a:cs typeface="Times New Roman" panose="02020603050405020304" pitchFamily="18" charset="0"/>
                        </a:rPr>
                        <a:t>Payout</a:t>
                      </a:r>
                      <a:r>
                        <a:rPr lang="en-GB" sz="1600" dirty="0">
                          <a:effectLst/>
                          <a:latin typeface="Calibri" panose="020F0502020204030204" pitchFamily="34" charset="0"/>
                          <a:ea typeface="SimSun" panose="02010600030101010101" pitchFamily="2" charset="-122"/>
                          <a:cs typeface="Times New Roman" panose="02020603050405020304" pitchFamily="18" charset="0"/>
                        </a:rPr>
                        <a:t> Policy</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chemeClr val="bg1"/>
                    </a:solidFill>
                  </a:tcPr>
                </a:tc>
                <a:extLst>
                  <a:ext uri="{0D108BD9-81ED-4DB2-BD59-A6C34878D82A}">
                    <a16:rowId xmlns:a16="http://schemas.microsoft.com/office/drawing/2014/main" val="1385390018"/>
                  </a:ext>
                </a:extLst>
              </a:tr>
              <a:tr h="293618">
                <a:tc>
                  <a:txBody>
                    <a:bodyPr/>
                    <a:lstStyle/>
                    <a:p>
                      <a:pPr>
                        <a:lnSpc>
                          <a:spcPct val="115000"/>
                        </a:lnSpc>
                        <a:spcAft>
                          <a:spcPts val="0"/>
                        </a:spcAft>
                      </a:pPr>
                      <a:r>
                        <a:rPr lang="en-GB" sz="1600" b="1" dirty="0">
                          <a:effectLst/>
                          <a:latin typeface="Cambria" panose="02040503050406030204" pitchFamily="18" charset="0"/>
                          <a:ea typeface="SimSun" panose="02010600030101010101" pitchFamily="2" charset="-122"/>
                          <a:cs typeface="Times New Roman" panose="02020603050405020304" pitchFamily="18" charset="0"/>
                        </a:rPr>
                        <a:t>30</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Working Capital Management</a:t>
                      </a:r>
                      <a:endParaRPr lang="en-GB" sz="16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Seminar 5</a:t>
                      </a:r>
                      <a:endParaRPr lang="en-GB" sz="16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1973149007"/>
                  </a:ext>
                </a:extLst>
              </a:tr>
              <a:tr h="293618">
                <a:tc>
                  <a:txBody>
                    <a:bodyPr/>
                    <a:lstStyle/>
                    <a:p>
                      <a:pPr>
                        <a:lnSpc>
                          <a:spcPct val="115000"/>
                        </a:lnSpc>
                        <a:spcAft>
                          <a:spcPts val="0"/>
                        </a:spcAft>
                      </a:pPr>
                      <a:r>
                        <a:rPr lang="en-GB" sz="16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31</a:t>
                      </a:r>
                      <a:endParaRPr lang="en-GB" sz="16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Revision lecture</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2842972850"/>
                  </a:ext>
                </a:extLst>
              </a:tr>
              <a:tr h="294330">
                <a:tc>
                  <a:txBody>
                    <a:bodyPr/>
                    <a:lstStyle/>
                    <a:p>
                      <a:pPr>
                        <a:lnSpc>
                          <a:spcPct val="115000"/>
                        </a:lnSpc>
                        <a:spcAft>
                          <a:spcPts val="0"/>
                        </a:spcAft>
                      </a:pPr>
                      <a:r>
                        <a:rPr lang="en-GB" sz="1600" b="1" dirty="0">
                          <a:effectLst/>
                          <a:latin typeface="Cambria" panose="02040503050406030204" pitchFamily="18" charset="0"/>
                          <a:ea typeface="SimSun" panose="02010600030101010101" pitchFamily="2" charset="-122"/>
                          <a:cs typeface="Times New Roman" panose="02020603050405020304" pitchFamily="18" charset="0"/>
                        </a:rPr>
                        <a:t>32</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a:lnSpc>
                          <a:spcPct val="115000"/>
                        </a:lnSpc>
                        <a:spcAft>
                          <a:spcPts val="0"/>
                        </a:spcAft>
                      </a:pPr>
                      <a:r>
                        <a:rPr lang="en-GB" sz="1600" dirty="0">
                          <a:effectLst/>
                          <a:latin typeface="Calibri" panose="020F0502020204030204" pitchFamily="34" charset="0"/>
                          <a:ea typeface="SimSun" panose="02010600030101010101" pitchFamily="2" charset="-122"/>
                          <a:cs typeface="Times New Roman" panose="02020603050405020304" pitchFamily="18" charset="0"/>
                        </a:rPr>
                        <a:t>Revision (self-study)</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600" dirty="0">
                          <a:effectLst/>
                          <a:latin typeface="Calibri" panose="020F0502020204030204" pitchFamily="34" charset="0"/>
                          <a:ea typeface="SimSun" panose="02010600030101010101" pitchFamily="2" charset="-122"/>
                          <a:cs typeface="Times New Roman" panose="02020603050405020304" pitchFamily="18" charset="0"/>
                        </a:rPr>
                        <a:t>Drop-in session</a:t>
                      </a: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E6EED5"/>
                    </a:solidFill>
                  </a:tcPr>
                </a:tc>
                <a:extLst>
                  <a:ext uri="{0D108BD9-81ED-4DB2-BD59-A6C34878D82A}">
                    <a16:rowId xmlns:a16="http://schemas.microsoft.com/office/drawing/2014/main" val="630887361"/>
                  </a:ext>
                </a:extLst>
              </a:tr>
            </a:tbl>
          </a:graphicData>
        </a:graphic>
      </p:graphicFrame>
    </p:spTree>
    <p:extLst>
      <p:ext uri="{BB962C8B-B14F-4D97-AF65-F5344CB8AC3E}">
        <p14:creationId xmlns:p14="http://schemas.microsoft.com/office/powerpoint/2010/main" val="3670380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a5444462-0dad-4800-b186-19b15c87f472"/>
  <p:tag name="WASPOLLED" val="B5B5D585640F4A41A1609378170FCF6D"/>
  <p:tag name="TPVERSION" val="8"/>
  <p:tag name="TPFULLVERSION" val="8.7.1.1"/>
  <p:tag name="PPTVERSION" val="16"/>
  <p:tag name="TPOS" val="2"/>
  <p:tag name="TPLASTSAVEVERSION" val="6.4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867BBF251C0C40CB8AE18CE9E059DFAA&lt;/guid&gt;&#10;        &lt;description /&gt;&#10;        &lt;date&gt;2/3/2020 10:45:1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4BC3831F93149049A99C35F6E38DD90&lt;/guid&gt;&#10;            &lt;repollguid&gt;6AAFF10599D2491A97313F5C60E2C45F&lt;/repollguid&gt;&#10;            &lt;sourceid&gt;BFD3445CEE694E4190D56D7E32BBEA5E&lt;/sourceid&gt;&#10;            &lt;questiontext&gt;Without further information, you are MOST likely to be able to act on your own self-interest as the manager of which one of following compani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A66E26831F14EFAB923F3F690041249&lt;/guid&gt;&#10;                    &lt;answertext&gt;A closely held small company where the managers are also the founders of the firm&lt;/answertext&gt;&#10;                    &lt;valuetype&gt;-1&lt;/valuetype&gt;&#10;                &lt;/answer&gt;&#10;                &lt;answer&gt;&#10;                    &lt;guid&gt;2C2B643D20CA4266929A289A9E2B8EB0&lt;/guid&gt;&#10;                    &lt;answertext&gt;A state-owned company&lt;/answertext&gt;&#10;                    &lt;valuetype&gt;-1&lt;/valuetype&gt;&#10;                &lt;/answer&gt;&#10;                &lt;answer&gt;&#10;                    &lt;guid&gt;68419A38A2FB46AEA9BA1B6434040F6C&lt;/guid&gt;&#10;                    &lt;answertext&gt;A family-owned business but with none of the family members managing the business-owned company&lt;/answertext&gt;&#10;                    &lt;valuetype&gt;-1&lt;/valuetype&gt;&#10;                &lt;/answer&gt;&#10;                &lt;answer&gt;&#10;                    &lt;guid&gt;4EB049B27B3846E6A1EC3710F0281263&lt;/guid&gt;&#10;                    &lt;answertext&gt;A listed company on the London Stock Exchange with a largely diversified shareholder composition&lt;/answertext&gt;&#10;                    &lt;valuetype&gt;1&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RESULTS" val="Without further information, you are MOST likely to be able to act on your own self-interest as the manager of which one of following companies?[;crlf;]1[;]1[;]1[;]False[;]0[;][;crlf;]1[;]1[;]0[;]0[;crlf;]1[;]-1[;]A closely held small company where the managers are also the founders of the firm1[;]A closely held small company where the managers are also the founders of the firm[;][;crlf;]0[;]-1[;]A state-owned company2[;]A state-owned company[;][;crlf;]0[;]-1[;]A family-owned business but with none of the family members managing the business-owned company3[;]A family-owned business but with none of the family members managing the business-owned company[;][;crlf;]0[;]1[;]A listed company on the London Stock Exchange with a largely diversified shareholder composition4[;]A listed company on the London Stock Exchange with a largely diversified shareholder composition[;]"/>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heme/theme1.xml><?xml version="1.0" encoding="utf-8"?>
<a:theme xmlns:a="http://schemas.openxmlformats.org/drawingml/2006/main" name="醒目">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realy and my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realy and myer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醒目.thmx</Template>
  <TotalTime>5356</TotalTime>
  <Words>3486</Words>
  <Application>Microsoft Office PowerPoint</Application>
  <PresentationFormat>On-screen Show (4:3)</PresentationFormat>
  <Paragraphs>339</Paragraphs>
  <Slides>36</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Calibri</vt:lpstr>
      <vt:lpstr>Cambria</vt:lpstr>
      <vt:lpstr>Century Gothic</vt:lpstr>
      <vt:lpstr>Times</vt:lpstr>
      <vt:lpstr>Wingdings</vt:lpstr>
      <vt:lpstr>Wingdings 2</vt:lpstr>
      <vt:lpstr>醒目</vt:lpstr>
      <vt:lpstr>Document</vt:lpstr>
      <vt:lpstr>MN10500 Corporate Finance For Managers</vt:lpstr>
      <vt:lpstr>About the Module</vt:lpstr>
      <vt:lpstr>Friendly Reminders…</vt:lpstr>
      <vt:lpstr>Lectures</vt:lpstr>
      <vt:lpstr>Seminars</vt:lpstr>
      <vt:lpstr>As Lecturer I will…</vt:lpstr>
      <vt:lpstr>Assessment</vt:lpstr>
      <vt:lpstr>Support that makes you well-prepared for the assessments </vt:lpstr>
      <vt:lpstr>Course Outline</vt:lpstr>
      <vt:lpstr>The Big Picture</vt:lpstr>
      <vt:lpstr>A Simpler View…</vt:lpstr>
      <vt:lpstr>Lecture 1 Basics of corporation</vt:lpstr>
      <vt:lpstr>Reading</vt:lpstr>
      <vt:lpstr>Learning Outcomes</vt:lpstr>
      <vt:lpstr>The Population by Legal Forms</vt:lpstr>
      <vt:lpstr>Investment and Financing Decisions</vt:lpstr>
      <vt:lpstr>Example: Investment and Financing Decisions</vt:lpstr>
      <vt:lpstr>What is a Corporation</vt:lpstr>
      <vt:lpstr>Corporation: Pros and Cons</vt:lpstr>
      <vt:lpstr>Role of Financial Manager</vt:lpstr>
      <vt:lpstr>Goals of the Corporation</vt:lpstr>
      <vt:lpstr>Agency Problems</vt:lpstr>
      <vt:lpstr>Corporate Ownership vs. Control</vt:lpstr>
      <vt:lpstr>Disciplinary Mechanisms and Their Effectiveness</vt:lpstr>
      <vt:lpstr>PowerPoint Presentation</vt:lpstr>
      <vt:lpstr>PowerPoint Presentation</vt:lpstr>
      <vt:lpstr>Who’s on Board? The Disney Experience - 1997</vt:lpstr>
      <vt:lpstr>Who’s on Board? The Disney Experience - 1997</vt:lpstr>
      <vt:lpstr>The CalPERS Tests for Independent Boards</vt:lpstr>
      <vt:lpstr>So What’s Next?</vt:lpstr>
      <vt:lpstr>Stockholding and the Governance of the Firm</vt:lpstr>
      <vt:lpstr>Without further information, you are MOST likely to be able to act on your own self-interest as the manager of which one of following companies?</vt:lpstr>
      <vt:lpstr>Not the end of the story…</vt:lpstr>
      <vt:lpstr>Evidence that managers delay bad news</vt:lpstr>
      <vt:lpstr>Further reading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Research</dc:title>
  <dc:creator>W Liu</dc:creator>
  <cp:lastModifiedBy>Weixi Liu</cp:lastModifiedBy>
  <cp:revision>160</cp:revision>
  <cp:lastPrinted>2016-01-29T11:13:16Z</cp:lastPrinted>
  <dcterms:created xsi:type="dcterms:W3CDTF">2014-08-20T03:23:48Z</dcterms:created>
  <dcterms:modified xsi:type="dcterms:W3CDTF">2021-02-02T16:53:31Z</dcterms:modified>
</cp:coreProperties>
</file>