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media/image1.png" ContentType="image/png"/>
  <Override PartName="/ppt/media/image36.png" ContentType="image/png"/>
  <Override PartName="/ppt/media/image13.jpeg" ContentType="image/jpeg"/>
  <Override PartName="/ppt/media/image8.jpeg" ContentType="image/jpeg"/>
  <Override PartName="/ppt/media/image2.jpeg" ContentType="image/jpeg"/>
  <Override PartName="/ppt/media/image3.jpeg" ContentType="image/jpeg"/>
  <Override PartName="/ppt/media/image30.jpeg" ContentType="image/jpeg"/>
  <Override PartName="/ppt/media/image27.jpeg" ContentType="image/jpeg"/>
  <Override PartName="/ppt/media/image6.png" ContentType="image/png"/>
  <Override PartName="/ppt/media/image4.jpeg" ContentType="image/jpeg"/>
  <Override PartName="/ppt/media/image5.jpeg" ContentType="image/jpeg"/>
  <Override PartName="/ppt/media/image10.jpeg" ContentType="image/jpeg"/>
  <Override PartName="/ppt/media/image7.jpeg" ContentType="image/jpeg"/>
  <Override PartName="/ppt/media/image12.jpeg" ContentType="image/jpeg"/>
  <Override PartName="/ppt/media/image26.png" ContentType="image/png"/>
  <Override PartName="/ppt/media/image9.jpeg" ContentType="image/jpeg"/>
  <Override PartName="/ppt/media/image14.jpeg" ContentType="image/jpeg"/>
  <Override PartName="/ppt/media/image24.png" ContentType="image/png"/>
  <Override PartName="/ppt/media/image11.jpeg" ContentType="image/jpeg"/>
  <Override PartName="/ppt/media/image33.jpeg" ContentType="image/jpeg"/>
  <Override PartName="/ppt/media/image38.png" ContentType="image/png"/>
  <Override PartName="/ppt/media/image15.jpeg" ContentType="image/jpeg"/>
  <Override PartName="/ppt/media/image34.png" ContentType="image/png"/>
  <Override PartName="/ppt/media/image16.jpeg" ContentType="image/jpeg"/>
  <Override PartName="/ppt/media/image22.png" ContentType="image/png"/>
  <Override PartName="/ppt/media/image17.jpeg" ContentType="image/jpeg"/>
  <Override PartName="/ppt/media/image32.png" ContentType="image/png"/>
  <Override PartName="/ppt/media/image39.jpeg" ContentType="image/jpeg"/>
  <Override PartName="/ppt/media/image18.jpeg" ContentType="image/jpeg"/>
  <Override PartName="/ppt/media/image20.png" ContentType="image/png"/>
  <Override PartName="/ppt/media/image19.jpeg" ContentType="image/jpeg"/>
  <Override PartName="/ppt/media/image21.png" ContentType="image/png"/>
  <Override PartName="/ppt/media/image28.jpeg" ContentType="image/jpeg"/>
  <Override PartName="/ppt/media/image23.png" ContentType="image/png"/>
  <Override PartName="/ppt/media/image25.jpeg" ContentType="image/jpeg"/>
  <Override PartName="/ppt/media/image35.png" ContentType="image/png"/>
  <Override PartName="/ppt/media/image29.jpeg" ContentType="image/jpeg"/>
  <Override PartName="/ppt/media/image31.png" ContentType="image/png"/>
  <Override PartName="/ppt/media/image37.png" ContentType="image/png"/>
  <Override PartName="/ppt/media/image40.png" ContentType="image/png"/>
  <Override PartName="/ppt/media/image4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77309A-D46D-4833-9E25-3168C1A9EC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56DA86-1167-4734-85BC-F3B3B21255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8C7693-DD9D-43A9-B0A1-7D0BC3CE1E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8320A-58B5-4408-B86B-22EF30C60C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2763AB-6A81-489D-9F95-31B10B756B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446031-27C2-4D2C-A3B3-C130649FF5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7C9D23-2A43-4562-90DE-82E90652DA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BD5DFD-6B6E-4E35-9623-3C5FFBFBB5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BC9176-86C9-4718-BD3F-B52DFE3840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85C4BB-E072-478B-B3F7-F8B895FD5A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451458-60F5-42E2-8A02-D93C72E4C3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BB620-11DD-4613-B858-1B93F84F96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FB46B9-E770-4C85-8968-3F702A458D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4DC0CB-2003-4725-981E-3ACE72ABBE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6AB6F-E351-4B6D-A2D3-D64B10D500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B81202-ACCF-4D9A-A672-97D01D01B5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6FADAF-50EE-4D9B-9438-59C50352FB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38858A-FED1-44E3-9E1B-5BD3189315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BC77F6-B8F8-459B-8F78-B972445B4C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253D01-6853-4C5E-8C65-60563B378B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683188-966A-44AC-AF2F-8E22E5AB26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8DA067-BA2C-49CF-825D-B49F1B32CD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DC8B23-7B70-47DE-A74D-947271D6AF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AD524C-4804-414F-B4BF-3989AC162B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314A56-478E-4839-BE54-F3286B5476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C5EFDD-2D45-488F-8457-5B34B387CC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EF4E26-3419-4960-99F0-2D25514F64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F94456-8823-4496-AD0F-9DFBFCF50F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44843E-2268-4EA0-B72F-A89A0272AF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39F7D0-99DF-49DF-9169-39295A0D3D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0DB403-586B-46D6-82B4-076F70E518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31D5EC-3CA3-4FC3-85C3-AD10CAE29D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D065DA-210A-4855-8868-D2D9759113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7BF6DA-CEC3-4EB7-946A-A876A5A9C4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09BF32-BF96-464F-97CD-DB7781A05F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8E22AB-EB85-4866-B238-1868AC0A36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D3E37D-7C94-4BE1-8FC4-08012AFAFE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064C6C-0EAA-4A3E-8D46-97D4A008B7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CF5C53-B4A7-4F09-85B5-D994CF33DA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5C5121-D988-4071-A2DB-85F7DC96E6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AAF182-B2E3-4E15-9CF8-247581D885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F84226-324A-4AC6-AF0F-D3ED58D3EA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B26F82-AA94-48D1-9049-13967BEC7A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4E20EF-9702-4B4C-B254-CA33327A9E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933246-7C54-4AA7-80D9-EE837FBDAA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DF12F-F36C-4E4A-96B1-166DEEAD65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88B147-04E9-4813-8F23-62E628E0E4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4D306E-77E1-402E-BA8F-8982211032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5315040"/>
            <a:ext cx="29253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726040" y="5441760"/>
            <a:ext cx="34236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DFAC8C24-8EB4-4559-8733-04DEBFBF871C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5315040"/>
            <a:ext cx="29253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8726040" y="5441760"/>
            <a:ext cx="34236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BE6A353A-0F9D-4E3D-B2F0-7CE22D48B7E1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g object 16" hidden="1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bg object 16"/>
          <p:cNvSpPr/>
          <p:nvPr/>
        </p:nvSpPr>
        <p:spPr>
          <a:xfrm>
            <a:off x="0" y="374400"/>
            <a:ext cx="9143280" cy="534024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340240"/>
              <a:gd name="textAreaBottom" fmla="*/ 5340960 h 534024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bg object 17"/>
          <p:cNvSpPr/>
          <p:nvPr/>
        </p:nvSpPr>
        <p:spPr>
          <a:xfrm>
            <a:off x="0" y="304920"/>
            <a:ext cx="9143280" cy="691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69120"/>
              <a:gd name="textAreaBottom" fmla="*/ 69840 h 6912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8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9"/>
          <p:cNvSpPr/>
          <p:nvPr/>
        </p:nvSpPr>
        <p:spPr>
          <a:xfrm>
            <a:off x="731520" y="3832920"/>
            <a:ext cx="7848000" cy="720"/>
          </a:xfrm>
          <a:custGeom>
            <a:avLst/>
            <a:gdLst>
              <a:gd name="textAreaLeft" fmla="*/ 0 w 7848000"/>
              <a:gd name="textAreaRight" fmla="*/ 7848720 w 7848000"/>
              <a:gd name="textAreaTop" fmla="*/ 0 h 720"/>
              <a:gd name="textAreaBottom" fmla="*/ 1440 h 72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7"/>
          </p:nvPr>
        </p:nvSpPr>
        <p:spPr>
          <a:xfrm>
            <a:off x="3108960" y="5315040"/>
            <a:ext cx="29253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8726040" y="5441760"/>
            <a:ext cx="34236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B471B27F-B706-40CB-ACEA-4E75A42312F7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9"/>
          </p:nvPr>
        </p:nvSpPr>
        <p:spPr>
          <a:xfrm>
            <a:off x="45720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 hidden="1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bg object 16"/>
          <p:cNvSpPr/>
          <p:nvPr/>
        </p:nvSpPr>
        <p:spPr>
          <a:xfrm>
            <a:off x="0" y="374400"/>
            <a:ext cx="9143280" cy="534024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340240"/>
              <a:gd name="textAreaBottom" fmla="*/ 5340960 h 534024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bg object 17"/>
          <p:cNvSpPr/>
          <p:nvPr/>
        </p:nvSpPr>
        <p:spPr>
          <a:xfrm>
            <a:off x="0" y="304920"/>
            <a:ext cx="9143280" cy="691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69120"/>
              <a:gd name="textAreaBottom" fmla="*/ 69840 h 6912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8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9"/>
          <p:cNvSpPr/>
          <p:nvPr/>
        </p:nvSpPr>
        <p:spPr>
          <a:xfrm>
            <a:off x="731520" y="3832920"/>
            <a:ext cx="7848000" cy="720"/>
          </a:xfrm>
          <a:custGeom>
            <a:avLst/>
            <a:gdLst>
              <a:gd name="textAreaLeft" fmla="*/ 0 w 7848000"/>
              <a:gd name="textAreaRight" fmla="*/ 7848720 w 7848000"/>
              <a:gd name="textAreaTop" fmla="*/ 0 h 720"/>
              <a:gd name="textAreaBottom" fmla="*/ 1440 h 72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10"/>
          </p:nvPr>
        </p:nvSpPr>
        <p:spPr>
          <a:xfrm>
            <a:off x="3108960" y="5315040"/>
            <a:ext cx="29253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11"/>
          </p:nvPr>
        </p:nvSpPr>
        <p:spPr>
          <a:xfrm>
            <a:off x="8726040" y="5441760"/>
            <a:ext cx="34236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65900C8F-F404-49CB-B619-F0C80019262C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12"/>
          </p:nvPr>
        </p:nvSpPr>
        <p:spPr>
          <a:xfrm>
            <a:off x="45720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4.jpeg"/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27.jpeg"/><Relationship Id="rId7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jpe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kaggle.com/moltean/fruits" TargetMode="External"/><Relationship Id="rId2" Type="http://schemas.openxmlformats.org/officeDocument/2006/relationships/hyperlink" Target="https://www.kaggle.com/moltean/fruits" TargetMode="External"/><Relationship Id="rId3" Type="http://schemas.openxmlformats.org/officeDocument/2006/relationships/hyperlink" Target="https://www.kaggle.com/moltean/fruit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image" Target="../media/image12.jpeg"/><Relationship Id="rId11" Type="http://schemas.openxmlformats.org/officeDocument/2006/relationships/image" Target="../media/image13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4" Type="http://schemas.openxmlformats.org/officeDocument/2006/relationships/image" Target="../media/image16.jpeg"/><Relationship Id="rId15" Type="http://schemas.openxmlformats.org/officeDocument/2006/relationships/image" Target="../media/image17.jpeg"/><Relationship Id="rId1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object 3"/>
          <p:cNvSpPr/>
          <p:nvPr/>
        </p:nvSpPr>
        <p:spPr>
          <a:xfrm>
            <a:off x="685800" y="2832120"/>
            <a:ext cx="7848000" cy="720"/>
          </a:xfrm>
          <a:custGeom>
            <a:avLst/>
            <a:gdLst>
              <a:gd name="textAreaLeft" fmla="*/ 0 w 7848000"/>
              <a:gd name="textAreaRight" fmla="*/ 7848720 w 7848000"/>
              <a:gd name="textAreaTop" fmla="*/ 0 h 720"/>
              <a:gd name="textAreaBottom" fmla="*/ 1440 h 72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object 4"/>
          <p:cNvSpPr/>
          <p:nvPr/>
        </p:nvSpPr>
        <p:spPr>
          <a:xfrm>
            <a:off x="764640" y="1458000"/>
            <a:ext cx="7689600" cy="12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2256120"/>
                <a:tab algn="l" pos="2849400"/>
                <a:tab algn="l" pos="3444840"/>
                <a:tab algn="l" pos="4041000"/>
                <a:tab algn="l" pos="6969240"/>
              </a:tabLst>
            </a:pPr>
            <a:r>
              <a:rPr b="0" lang="fr-FR" sz="4000" spc="-12" strike="noStrike">
                <a:solidFill>
                  <a:srgbClr val="d2523b"/>
                </a:solidFill>
                <a:latin typeface="Arial"/>
                <a:ea typeface="DejaVu Sans"/>
              </a:rPr>
              <a:t>PROJET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	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  <a:ea typeface="DejaVu Sans"/>
              </a:rPr>
              <a:t>8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	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  <a:ea typeface="DejaVu Sans"/>
              </a:rPr>
              <a:t>–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	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  <a:ea typeface="DejaVu Sans"/>
              </a:rPr>
              <a:t>«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	</a:t>
            </a:r>
            <a:r>
              <a:rPr b="0" lang="fr-FR" sz="4000" spc="-12" strike="noStrike">
                <a:solidFill>
                  <a:srgbClr val="d2523b"/>
                </a:solidFill>
                <a:latin typeface="Arial"/>
                <a:ea typeface="DejaVu Sans"/>
              </a:rPr>
              <a:t>DÉPLOYEZ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	</a:t>
            </a:r>
            <a:r>
              <a:rPr b="0" lang="fr-FR" sz="4000" spc="-126" strike="noStrike">
                <a:solidFill>
                  <a:srgbClr val="d2523b"/>
                </a:solidFill>
                <a:latin typeface="Arial"/>
                <a:ea typeface="DejaVu Sans"/>
              </a:rPr>
              <a:t>UN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  <a:ea typeface="DejaVu Sans"/>
              </a:rPr>
              <a:t>MODÈLE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97" strike="noStrike">
                <a:solidFill>
                  <a:srgbClr val="d2523b"/>
                </a:solidFill>
                <a:latin typeface="Arial"/>
                <a:ea typeface="DejaVu Sans"/>
              </a:rPr>
              <a:t>DANS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32" strike="noStrike">
                <a:solidFill>
                  <a:srgbClr val="d2523b"/>
                </a:solidFill>
                <a:latin typeface="Arial"/>
                <a:ea typeface="DejaVu Sans"/>
              </a:rPr>
              <a:t>LE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  <a:ea typeface="DejaVu Sans"/>
              </a:rPr>
              <a:t>CLOUD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  <a:ea typeface="DejaVu Sans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764640" y="2873880"/>
            <a:ext cx="6419160" cy="9057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20000"/>
              </a:lnSpc>
              <a:spcBef>
                <a:spcPts val="96"/>
              </a:spcBef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</a:t>
            </a:r>
            <a:r>
              <a:rPr b="0" lang="fr-FR" sz="2400" spc="-41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de</a:t>
            </a:r>
            <a:r>
              <a:rPr b="0" lang="fr-FR" sz="2400" spc="-66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projet</a:t>
            </a:r>
            <a:r>
              <a:rPr b="0" lang="fr-FR" sz="2400" spc="-92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–</a:t>
            </a:r>
            <a:r>
              <a:rPr b="0" lang="fr-FR" sz="2400" spc="-66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parcours</a:t>
            </a:r>
            <a:r>
              <a:rPr b="0" lang="fr-FR" sz="2400" spc="-66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Data</a:t>
            </a:r>
            <a:r>
              <a:rPr b="0" lang="fr-FR" sz="2400" spc="-55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Scientist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18/12/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object 6" descr=""/>
          <p:cNvPicPr/>
          <p:nvPr/>
        </p:nvPicPr>
        <p:blipFill>
          <a:blip r:embed="rId1"/>
          <a:stretch/>
        </p:blipFill>
        <p:spPr>
          <a:xfrm>
            <a:off x="755640" y="4729680"/>
            <a:ext cx="719280" cy="71928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2"/>
          <p:cNvSpPr>
            <a:spLocks noGrp="1"/>
          </p:cNvSpPr>
          <p:nvPr>
            <p:ph type="sldNum" idx="13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C4867E07-7076-4E73-9C8F-C5DA9B31BC55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bject 2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215360"/>
          </a:xfrm>
          <a:prstGeom prst="rect">
            <a:avLst/>
          </a:prstGeom>
          <a:noFill/>
          <a:ln w="0">
            <a:noFill/>
          </a:ln>
        </p:spPr>
        <p:txBody>
          <a:bodyPr lIns="0" rIns="0" tIns="2613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Comment</a:t>
            </a:r>
            <a:r>
              <a:rPr b="0" lang="fr-FR" sz="4000" spc="-15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répondre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à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ces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enjeux?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object 4" descr=""/>
          <p:cNvPicPr/>
          <p:nvPr/>
        </p:nvPicPr>
        <p:blipFill>
          <a:blip r:embed="rId1"/>
          <a:stretch/>
        </p:blipFill>
        <p:spPr>
          <a:xfrm>
            <a:off x="1993680" y="3432960"/>
            <a:ext cx="5680800" cy="1791000"/>
          </a:xfrm>
          <a:prstGeom prst="rect">
            <a:avLst/>
          </a:prstGeom>
          <a:ln w="0">
            <a:noFill/>
          </a:ln>
        </p:spPr>
      </p:pic>
      <p:pic>
        <p:nvPicPr>
          <p:cNvPr id="240" name="object 5" descr=""/>
          <p:cNvPicPr/>
          <p:nvPr/>
        </p:nvPicPr>
        <p:blipFill>
          <a:blip r:embed="rId2"/>
          <a:stretch/>
        </p:blipFill>
        <p:spPr>
          <a:xfrm>
            <a:off x="828360" y="1303200"/>
            <a:ext cx="4768200" cy="1829160"/>
          </a:xfrm>
          <a:prstGeom prst="rect">
            <a:avLst/>
          </a:prstGeom>
          <a:ln w="0">
            <a:noFill/>
          </a:ln>
        </p:spPr>
      </p:pic>
      <p:sp>
        <p:nvSpPr>
          <p:cNvPr id="241" name="object 6"/>
          <p:cNvSpPr/>
          <p:nvPr/>
        </p:nvSpPr>
        <p:spPr>
          <a:xfrm>
            <a:off x="2923200" y="5421240"/>
            <a:ext cx="332604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Shuffle</a:t>
            </a:r>
            <a:r>
              <a:rPr b="0" i="1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=</a:t>
            </a:r>
            <a:r>
              <a:rPr b="0" i="1" lang="fr-FR" sz="11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redistribution</a:t>
            </a:r>
            <a:r>
              <a:rPr b="0" i="1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i="1" lang="fr-FR" sz="11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i="1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r>
              <a:rPr b="0" i="1" lang="fr-FR" sz="11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i="1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 noeuds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ldNum" idx="22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09E4B001-C9EF-4C46-90FD-B7124F5668FD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01000" y="1762920"/>
            <a:ext cx="6353640" cy="19778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300" spc="-60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300" spc="-242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3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300" spc="-440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300" spc="-21" strike="noStrike">
                <a:solidFill>
                  <a:srgbClr val="f3f1dc"/>
                </a:solidFill>
                <a:latin typeface="Arial"/>
              </a:rPr>
              <a:t>ARCHITECTURE </a:t>
            </a:r>
            <a:r>
              <a:rPr b="0" lang="fr-FR" sz="4300" spc="-92" strike="noStrike">
                <a:solidFill>
                  <a:srgbClr val="f3f1dc"/>
                </a:solidFill>
                <a:latin typeface="Arial"/>
              </a:rPr>
              <a:t>RETENUE</a:t>
            </a:r>
            <a:r>
              <a:rPr b="0" lang="fr-FR" sz="4300" spc="-18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300" spc="-55" strike="noStrike">
                <a:solidFill>
                  <a:srgbClr val="f3f1dc"/>
                </a:solidFill>
                <a:latin typeface="Arial"/>
              </a:rPr>
              <a:t>ET</a:t>
            </a:r>
            <a:r>
              <a:rPr b="0" lang="fr-FR" sz="4300" spc="-250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300" spc="-97" strike="noStrike">
                <a:solidFill>
                  <a:srgbClr val="f3f1dc"/>
                </a:solidFill>
                <a:latin typeface="Arial"/>
              </a:rPr>
              <a:t>CHAÎNE</a:t>
            </a:r>
            <a:r>
              <a:rPr b="0" lang="fr-FR" sz="4300" spc="-20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3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300" spc="-12" strike="noStrike">
                <a:solidFill>
                  <a:srgbClr val="f3f1dc"/>
                </a:solidFill>
                <a:latin typeface="Arial"/>
              </a:rPr>
              <a:t>TRAITEMENT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Num" idx="23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B9F1CF6F-ADFB-454C-82F8-C961636CB2C2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071360"/>
          </a:xfrm>
          <a:prstGeom prst="rect">
            <a:avLst/>
          </a:prstGeom>
          <a:noFill/>
          <a:ln w="0">
            <a:noFill/>
          </a:ln>
        </p:spPr>
        <p:txBody>
          <a:bodyPr lIns="0" rIns="0" tIns="117360" bIns="0" anchor="t">
            <a:noAutofit/>
          </a:bodyPr>
          <a:p>
            <a:pPr marL="738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Quel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prétraitement?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6" name="object 3"/>
          <p:cNvGrpSpPr/>
          <p:nvPr/>
        </p:nvGrpSpPr>
        <p:grpSpPr>
          <a:xfrm>
            <a:off x="1936440" y="1202040"/>
            <a:ext cx="5419800" cy="900360"/>
            <a:chOff x="1936440" y="1202040"/>
            <a:chExt cx="5419800" cy="900360"/>
          </a:xfrm>
        </p:grpSpPr>
        <p:sp>
          <p:nvSpPr>
            <p:cNvPr id="247" name="object 4"/>
            <p:cNvSpPr/>
            <p:nvPr/>
          </p:nvSpPr>
          <p:spPr>
            <a:xfrm>
              <a:off x="1936440" y="1202040"/>
              <a:ext cx="5419800" cy="900360"/>
            </a:xfrm>
            <a:custGeom>
              <a:avLst/>
              <a:gdLst>
                <a:gd name="textAreaLeft" fmla="*/ 0 w 5419800"/>
                <a:gd name="textAreaRight" fmla="*/ 5420520 w 541980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5420359" h="901064">
                  <a:moveTo>
                    <a:pt x="5330189" y="0"/>
                  </a:moveTo>
                  <a:lnTo>
                    <a:pt x="90043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2"/>
                  </a:lnTo>
                  <a:lnTo>
                    <a:pt x="0" y="810767"/>
                  </a:lnTo>
                  <a:lnTo>
                    <a:pt x="7068" y="845839"/>
                  </a:lnTo>
                  <a:lnTo>
                    <a:pt x="26352" y="874458"/>
                  </a:lnTo>
                  <a:lnTo>
                    <a:pt x="54971" y="893742"/>
                  </a:lnTo>
                  <a:lnTo>
                    <a:pt x="90043" y="900810"/>
                  </a:lnTo>
                  <a:lnTo>
                    <a:pt x="5330189" y="900810"/>
                  </a:lnTo>
                  <a:lnTo>
                    <a:pt x="5365208" y="893742"/>
                  </a:lnTo>
                  <a:lnTo>
                    <a:pt x="5393832" y="874458"/>
                  </a:lnTo>
                  <a:lnTo>
                    <a:pt x="5413146" y="845839"/>
                  </a:lnTo>
                  <a:lnTo>
                    <a:pt x="5420233" y="810767"/>
                  </a:lnTo>
                  <a:lnTo>
                    <a:pt x="5420233" y="90042"/>
                  </a:lnTo>
                  <a:lnTo>
                    <a:pt x="5413146" y="54971"/>
                  </a:lnTo>
                  <a:lnTo>
                    <a:pt x="5393832" y="26352"/>
                  </a:lnTo>
                  <a:lnTo>
                    <a:pt x="5365208" y="7068"/>
                  </a:lnTo>
                  <a:lnTo>
                    <a:pt x="5330189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8" name="object 5"/>
            <p:cNvSpPr/>
            <p:nvPr/>
          </p:nvSpPr>
          <p:spPr>
            <a:xfrm>
              <a:off x="1936440" y="1202040"/>
              <a:ext cx="5419800" cy="900360"/>
            </a:xfrm>
            <a:custGeom>
              <a:avLst/>
              <a:gdLst>
                <a:gd name="textAreaLeft" fmla="*/ 0 w 5419800"/>
                <a:gd name="textAreaRight" fmla="*/ 5420520 w 541980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5420359" h="901064">
                  <a:moveTo>
                    <a:pt x="0" y="90042"/>
                  </a:moveTo>
                  <a:lnTo>
                    <a:pt x="7068" y="54971"/>
                  </a:lnTo>
                  <a:lnTo>
                    <a:pt x="26352" y="26352"/>
                  </a:lnTo>
                  <a:lnTo>
                    <a:pt x="54971" y="7068"/>
                  </a:lnTo>
                  <a:lnTo>
                    <a:pt x="90043" y="0"/>
                  </a:lnTo>
                  <a:lnTo>
                    <a:pt x="5330189" y="0"/>
                  </a:lnTo>
                  <a:lnTo>
                    <a:pt x="5365208" y="7068"/>
                  </a:lnTo>
                  <a:lnTo>
                    <a:pt x="5393832" y="26352"/>
                  </a:lnTo>
                  <a:lnTo>
                    <a:pt x="5413146" y="54971"/>
                  </a:lnTo>
                  <a:lnTo>
                    <a:pt x="5420233" y="90042"/>
                  </a:lnTo>
                  <a:lnTo>
                    <a:pt x="5420233" y="810767"/>
                  </a:lnTo>
                  <a:lnTo>
                    <a:pt x="5413146" y="845839"/>
                  </a:lnTo>
                  <a:lnTo>
                    <a:pt x="5393832" y="874458"/>
                  </a:lnTo>
                  <a:lnTo>
                    <a:pt x="5365208" y="893742"/>
                  </a:lnTo>
                  <a:lnTo>
                    <a:pt x="5330189" y="900810"/>
                  </a:lnTo>
                  <a:lnTo>
                    <a:pt x="90043" y="900810"/>
                  </a:lnTo>
                  <a:lnTo>
                    <a:pt x="54971" y="893742"/>
                  </a:lnTo>
                  <a:lnTo>
                    <a:pt x="26352" y="874458"/>
                  </a:lnTo>
                  <a:lnTo>
                    <a:pt x="7068" y="845839"/>
                  </a:lnTo>
                  <a:lnTo>
                    <a:pt x="0" y="810767"/>
                  </a:lnTo>
                  <a:lnTo>
                    <a:pt x="0" y="9004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9" name="object 6"/>
          <p:cNvSpPr/>
          <p:nvPr/>
        </p:nvSpPr>
        <p:spPr>
          <a:xfrm>
            <a:off x="2198160" y="1251720"/>
            <a:ext cx="489708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716480" indent="-1704240">
              <a:lnSpc>
                <a:spcPts val="2701"/>
              </a:lnSpc>
              <a:spcBef>
                <a:spcPts val="434"/>
              </a:spcBef>
              <a:tabLst>
                <a:tab algn="l" pos="0"/>
              </a:tabLst>
            </a:pPr>
            <a:r>
              <a:rPr b="0" lang="fr-FR" sz="2500" spc="-1" strike="noStrike">
                <a:solidFill>
                  <a:srgbClr val="ffffff"/>
                </a:solidFill>
                <a:latin typeface="Arial"/>
                <a:ea typeface="DejaVu Sans"/>
              </a:rPr>
              <a:t>Objectif</a:t>
            </a:r>
            <a:r>
              <a:rPr b="0" lang="fr-FR" sz="25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5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0" lang="fr-FR" sz="25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500" spc="-1" strike="noStrike">
                <a:solidFill>
                  <a:srgbClr val="ffffff"/>
                </a:solidFill>
                <a:latin typeface="Arial"/>
                <a:ea typeface="DejaVu Sans"/>
              </a:rPr>
              <a:t>préparer</a:t>
            </a:r>
            <a:r>
              <a:rPr b="0" lang="fr-FR" sz="25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500" spc="-1" strike="noStrike">
                <a:solidFill>
                  <a:srgbClr val="ffffff"/>
                </a:solidFill>
                <a:latin typeface="Arial"/>
                <a:ea typeface="DejaVu Sans"/>
              </a:rPr>
              <a:t>les</a:t>
            </a:r>
            <a:r>
              <a:rPr b="0" lang="fr-FR" sz="25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500" spc="-1" strike="noStrike">
                <a:solidFill>
                  <a:srgbClr val="ffffff"/>
                </a:solidFill>
                <a:latin typeface="Arial"/>
                <a:ea typeface="DejaVu Sans"/>
              </a:rPr>
              <a:t>images</a:t>
            </a:r>
            <a:r>
              <a:rPr b="0" lang="fr-FR" sz="25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500" spc="-21" strike="noStrike">
                <a:solidFill>
                  <a:srgbClr val="ffffff"/>
                </a:solidFill>
                <a:latin typeface="Arial"/>
                <a:ea typeface="DejaVu Sans"/>
              </a:rPr>
              <a:t>pour </a:t>
            </a:r>
            <a:r>
              <a:rPr b="0" lang="fr-FR" sz="2500" spc="-1" strike="noStrike">
                <a:solidFill>
                  <a:srgbClr val="ffffff"/>
                </a:solidFill>
                <a:latin typeface="Arial"/>
                <a:ea typeface="DejaVu Sans"/>
              </a:rPr>
              <a:t>le</a:t>
            </a:r>
            <a:r>
              <a:rPr b="0" lang="fr-FR" sz="25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500" spc="-12" strike="noStrike">
                <a:solidFill>
                  <a:srgbClr val="ffffff"/>
                </a:solidFill>
                <a:latin typeface="Arial"/>
                <a:ea typeface="DejaVu Sans"/>
              </a:rPr>
              <a:t>learning</a:t>
            </a:r>
            <a:endParaRPr b="0" lang="fr-FR" sz="2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0" name="object 7"/>
          <p:cNvGrpSpPr/>
          <p:nvPr/>
        </p:nvGrpSpPr>
        <p:grpSpPr>
          <a:xfrm>
            <a:off x="1936440" y="2137320"/>
            <a:ext cx="2600280" cy="900360"/>
            <a:chOff x="1936440" y="2137320"/>
            <a:chExt cx="2600280" cy="900360"/>
          </a:xfrm>
        </p:grpSpPr>
        <p:sp>
          <p:nvSpPr>
            <p:cNvPr id="251" name="object 8"/>
            <p:cNvSpPr/>
            <p:nvPr/>
          </p:nvSpPr>
          <p:spPr>
            <a:xfrm>
              <a:off x="1936440" y="2137320"/>
              <a:ext cx="2600280" cy="900360"/>
            </a:xfrm>
            <a:custGeom>
              <a:avLst/>
              <a:gdLst>
                <a:gd name="textAreaLeft" fmla="*/ 0 w 2600280"/>
                <a:gd name="textAreaRight" fmla="*/ 2601000 w 260028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2600960" h="901064">
                  <a:moveTo>
                    <a:pt x="2510790" y="0"/>
                  </a:moveTo>
                  <a:lnTo>
                    <a:pt x="90043" y="0"/>
                  </a:lnTo>
                  <a:lnTo>
                    <a:pt x="54971" y="7086"/>
                  </a:lnTo>
                  <a:lnTo>
                    <a:pt x="26352" y="26400"/>
                  </a:lnTo>
                  <a:lnTo>
                    <a:pt x="7068" y="55024"/>
                  </a:lnTo>
                  <a:lnTo>
                    <a:pt x="0" y="90042"/>
                  </a:lnTo>
                  <a:lnTo>
                    <a:pt x="0" y="810767"/>
                  </a:lnTo>
                  <a:lnTo>
                    <a:pt x="7068" y="845859"/>
                  </a:lnTo>
                  <a:lnTo>
                    <a:pt x="26352" y="874522"/>
                  </a:lnTo>
                  <a:lnTo>
                    <a:pt x="54971" y="893849"/>
                  </a:lnTo>
                  <a:lnTo>
                    <a:pt x="90043" y="900938"/>
                  </a:lnTo>
                  <a:lnTo>
                    <a:pt x="2510790" y="900938"/>
                  </a:lnTo>
                  <a:lnTo>
                    <a:pt x="2545861" y="893849"/>
                  </a:lnTo>
                  <a:lnTo>
                    <a:pt x="2574480" y="874521"/>
                  </a:lnTo>
                  <a:lnTo>
                    <a:pt x="2593764" y="845859"/>
                  </a:lnTo>
                  <a:lnTo>
                    <a:pt x="2600833" y="810767"/>
                  </a:lnTo>
                  <a:lnTo>
                    <a:pt x="2600833" y="90042"/>
                  </a:lnTo>
                  <a:lnTo>
                    <a:pt x="2593764" y="55024"/>
                  </a:lnTo>
                  <a:lnTo>
                    <a:pt x="2574480" y="26400"/>
                  </a:lnTo>
                  <a:lnTo>
                    <a:pt x="2545861" y="7086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object 9"/>
            <p:cNvSpPr/>
            <p:nvPr/>
          </p:nvSpPr>
          <p:spPr>
            <a:xfrm>
              <a:off x="1936440" y="2137320"/>
              <a:ext cx="2600280" cy="900360"/>
            </a:xfrm>
            <a:custGeom>
              <a:avLst/>
              <a:gdLst>
                <a:gd name="textAreaLeft" fmla="*/ 0 w 2600280"/>
                <a:gd name="textAreaRight" fmla="*/ 2601000 w 260028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2600960" h="901064">
                  <a:moveTo>
                    <a:pt x="0" y="90042"/>
                  </a:moveTo>
                  <a:lnTo>
                    <a:pt x="7068" y="55024"/>
                  </a:lnTo>
                  <a:lnTo>
                    <a:pt x="26352" y="26400"/>
                  </a:lnTo>
                  <a:lnTo>
                    <a:pt x="54971" y="7086"/>
                  </a:lnTo>
                  <a:lnTo>
                    <a:pt x="90043" y="0"/>
                  </a:lnTo>
                  <a:lnTo>
                    <a:pt x="2510790" y="0"/>
                  </a:lnTo>
                  <a:lnTo>
                    <a:pt x="2545861" y="7086"/>
                  </a:lnTo>
                  <a:lnTo>
                    <a:pt x="2574480" y="26400"/>
                  </a:lnTo>
                  <a:lnTo>
                    <a:pt x="2593764" y="55024"/>
                  </a:lnTo>
                  <a:lnTo>
                    <a:pt x="2600833" y="90042"/>
                  </a:lnTo>
                  <a:lnTo>
                    <a:pt x="2600833" y="810767"/>
                  </a:lnTo>
                  <a:lnTo>
                    <a:pt x="2593764" y="845859"/>
                  </a:lnTo>
                  <a:lnTo>
                    <a:pt x="2574480" y="874521"/>
                  </a:lnTo>
                  <a:lnTo>
                    <a:pt x="2545861" y="893849"/>
                  </a:lnTo>
                  <a:lnTo>
                    <a:pt x="2510790" y="900938"/>
                  </a:lnTo>
                  <a:lnTo>
                    <a:pt x="90043" y="900938"/>
                  </a:lnTo>
                  <a:lnTo>
                    <a:pt x="54971" y="893849"/>
                  </a:lnTo>
                  <a:lnTo>
                    <a:pt x="26352" y="874522"/>
                  </a:lnTo>
                  <a:lnTo>
                    <a:pt x="7068" y="845859"/>
                  </a:lnTo>
                  <a:lnTo>
                    <a:pt x="0" y="810767"/>
                  </a:lnTo>
                  <a:lnTo>
                    <a:pt x="0" y="9004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3" name="object 10"/>
          <p:cNvSpPr/>
          <p:nvPr/>
        </p:nvSpPr>
        <p:spPr>
          <a:xfrm>
            <a:off x="2551680" y="2295360"/>
            <a:ext cx="137412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 anchor="t">
            <a:spAutoFit/>
          </a:bodyPr>
          <a:p>
            <a:pPr marL="108720" indent="-96480">
              <a:lnSpc>
                <a:spcPts val="1939"/>
              </a:lnSpc>
              <a:spcBef>
                <a:spcPts val="346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Réduction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dimensions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4" name="object 11"/>
          <p:cNvGrpSpPr/>
          <p:nvPr/>
        </p:nvGrpSpPr>
        <p:grpSpPr>
          <a:xfrm>
            <a:off x="4755600" y="2137320"/>
            <a:ext cx="2600280" cy="900360"/>
            <a:chOff x="4755600" y="2137320"/>
            <a:chExt cx="2600280" cy="900360"/>
          </a:xfrm>
        </p:grpSpPr>
        <p:sp>
          <p:nvSpPr>
            <p:cNvPr id="255" name="object 12"/>
            <p:cNvSpPr/>
            <p:nvPr/>
          </p:nvSpPr>
          <p:spPr>
            <a:xfrm>
              <a:off x="4755600" y="2137320"/>
              <a:ext cx="2600280" cy="900360"/>
            </a:xfrm>
            <a:custGeom>
              <a:avLst/>
              <a:gdLst>
                <a:gd name="textAreaLeft" fmla="*/ 0 w 2600280"/>
                <a:gd name="textAreaRight" fmla="*/ 2601000 w 260028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2600959" h="901064">
                  <a:moveTo>
                    <a:pt x="2510916" y="0"/>
                  </a:moveTo>
                  <a:lnTo>
                    <a:pt x="90170" y="0"/>
                  </a:lnTo>
                  <a:lnTo>
                    <a:pt x="55078" y="7086"/>
                  </a:lnTo>
                  <a:lnTo>
                    <a:pt x="26416" y="26400"/>
                  </a:lnTo>
                  <a:lnTo>
                    <a:pt x="7088" y="55024"/>
                  </a:lnTo>
                  <a:lnTo>
                    <a:pt x="0" y="90042"/>
                  </a:lnTo>
                  <a:lnTo>
                    <a:pt x="0" y="810767"/>
                  </a:lnTo>
                  <a:lnTo>
                    <a:pt x="7088" y="845859"/>
                  </a:lnTo>
                  <a:lnTo>
                    <a:pt x="26416" y="874522"/>
                  </a:lnTo>
                  <a:lnTo>
                    <a:pt x="55078" y="893849"/>
                  </a:lnTo>
                  <a:lnTo>
                    <a:pt x="90170" y="900938"/>
                  </a:lnTo>
                  <a:lnTo>
                    <a:pt x="2510916" y="900938"/>
                  </a:lnTo>
                  <a:lnTo>
                    <a:pt x="2545935" y="893849"/>
                  </a:lnTo>
                  <a:lnTo>
                    <a:pt x="2574559" y="874521"/>
                  </a:lnTo>
                  <a:lnTo>
                    <a:pt x="2593873" y="845859"/>
                  </a:lnTo>
                  <a:lnTo>
                    <a:pt x="2600960" y="810767"/>
                  </a:lnTo>
                  <a:lnTo>
                    <a:pt x="2600960" y="90042"/>
                  </a:lnTo>
                  <a:lnTo>
                    <a:pt x="2593873" y="55024"/>
                  </a:lnTo>
                  <a:lnTo>
                    <a:pt x="2574559" y="26400"/>
                  </a:lnTo>
                  <a:lnTo>
                    <a:pt x="2545935" y="7086"/>
                  </a:lnTo>
                  <a:lnTo>
                    <a:pt x="251091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6" name="object 13"/>
            <p:cNvSpPr/>
            <p:nvPr/>
          </p:nvSpPr>
          <p:spPr>
            <a:xfrm>
              <a:off x="4755600" y="2137320"/>
              <a:ext cx="2600280" cy="900360"/>
            </a:xfrm>
            <a:custGeom>
              <a:avLst/>
              <a:gdLst>
                <a:gd name="textAreaLeft" fmla="*/ 0 w 2600280"/>
                <a:gd name="textAreaRight" fmla="*/ 2601000 w 260028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2600959" h="901064">
                  <a:moveTo>
                    <a:pt x="0" y="90042"/>
                  </a:moveTo>
                  <a:lnTo>
                    <a:pt x="7088" y="55024"/>
                  </a:lnTo>
                  <a:lnTo>
                    <a:pt x="26416" y="26400"/>
                  </a:lnTo>
                  <a:lnTo>
                    <a:pt x="55078" y="7086"/>
                  </a:lnTo>
                  <a:lnTo>
                    <a:pt x="90170" y="0"/>
                  </a:lnTo>
                  <a:lnTo>
                    <a:pt x="2510916" y="0"/>
                  </a:lnTo>
                  <a:lnTo>
                    <a:pt x="2545935" y="7086"/>
                  </a:lnTo>
                  <a:lnTo>
                    <a:pt x="2574559" y="26400"/>
                  </a:lnTo>
                  <a:lnTo>
                    <a:pt x="2593873" y="55024"/>
                  </a:lnTo>
                  <a:lnTo>
                    <a:pt x="2600960" y="90042"/>
                  </a:lnTo>
                  <a:lnTo>
                    <a:pt x="2600960" y="810767"/>
                  </a:lnTo>
                  <a:lnTo>
                    <a:pt x="2593873" y="845859"/>
                  </a:lnTo>
                  <a:lnTo>
                    <a:pt x="2574559" y="874521"/>
                  </a:lnTo>
                  <a:lnTo>
                    <a:pt x="2545935" y="893849"/>
                  </a:lnTo>
                  <a:lnTo>
                    <a:pt x="2510916" y="900938"/>
                  </a:lnTo>
                  <a:lnTo>
                    <a:pt x="90170" y="900938"/>
                  </a:lnTo>
                  <a:lnTo>
                    <a:pt x="55078" y="893849"/>
                  </a:lnTo>
                  <a:lnTo>
                    <a:pt x="26416" y="874522"/>
                  </a:lnTo>
                  <a:lnTo>
                    <a:pt x="7088" y="845859"/>
                  </a:lnTo>
                  <a:lnTo>
                    <a:pt x="0" y="810767"/>
                  </a:lnTo>
                  <a:lnTo>
                    <a:pt x="0" y="9004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7" name="object 14"/>
          <p:cNvSpPr/>
          <p:nvPr/>
        </p:nvSpPr>
        <p:spPr>
          <a:xfrm>
            <a:off x="4851720" y="2295360"/>
            <a:ext cx="240840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 anchor="t">
            <a:spAutoFit/>
          </a:bodyPr>
          <a:p>
            <a:pPr marL="622440" indent="-609480">
              <a:lnSpc>
                <a:spcPts val="1939"/>
              </a:lnSpc>
              <a:spcBef>
                <a:spcPts val="346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Extraction</a:t>
            </a:r>
            <a:r>
              <a:rPr b="0" lang="fr-FR" sz="18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d’information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images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8" name="object 15"/>
          <p:cNvGrpSpPr/>
          <p:nvPr/>
        </p:nvGrpSpPr>
        <p:grpSpPr>
          <a:xfrm>
            <a:off x="1959840" y="3290400"/>
            <a:ext cx="5419800" cy="900360"/>
            <a:chOff x="1959840" y="3290400"/>
            <a:chExt cx="5419800" cy="900360"/>
          </a:xfrm>
        </p:grpSpPr>
        <p:sp>
          <p:nvSpPr>
            <p:cNvPr id="259" name="object 16"/>
            <p:cNvSpPr/>
            <p:nvPr/>
          </p:nvSpPr>
          <p:spPr>
            <a:xfrm>
              <a:off x="1959840" y="3290400"/>
              <a:ext cx="5419800" cy="900360"/>
            </a:xfrm>
            <a:custGeom>
              <a:avLst/>
              <a:gdLst>
                <a:gd name="textAreaLeft" fmla="*/ 0 w 5419800"/>
                <a:gd name="textAreaRight" fmla="*/ 5420520 w 541980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5420359" h="901064">
                  <a:moveTo>
                    <a:pt x="5330189" y="0"/>
                  </a:moveTo>
                  <a:lnTo>
                    <a:pt x="90042" y="0"/>
                  </a:lnTo>
                  <a:lnTo>
                    <a:pt x="54971" y="7088"/>
                  </a:lnTo>
                  <a:lnTo>
                    <a:pt x="26352" y="26415"/>
                  </a:lnTo>
                  <a:lnTo>
                    <a:pt x="7068" y="55078"/>
                  </a:lnTo>
                  <a:lnTo>
                    <a:pt x="0" y="90169"/>
                  </a:lnTo>
                  <a:lnTo>
                    <a:pt x="0" y="810894"/>
                  </a:lnTo>
                  <a:lnTo>
                    <a:pt x="7068" y="845966"/>
                  </a:lnTo>
                  <a:lnTo>
                    <a:pt x="26352" y="874585"/>
                  </a:lnTo>
                  <a:lnTo>
                    <a:pt x="54971" y="893869"/>
                  </a:lnTo>
                  <a:lnTo>
                    <a:pt x="90042" y="900937"/>
                  </a:lnTo>
                  <a:lnTo>
                    <a:pt x="5330189" y="900937"/>
                  </a:lnTo>
                  <a:lnTo>
                    <a:pt x="5365281" y="893869"/>
                  </a:lnTo>
                  <a:lnTo>
                    <a:pt x="5393943" y="874585"/>
                  </a:lnTo>
                  <a:lnTo>
                    <a:pt x="5413271" y="845966"/>
                  </a:lnTo>
                  <a:lnTo>
                    <a:pt x="5420359" y="810894"/>
                  </a:lnTo>
                  <a:lnTo>
                    <a:pt x="5420359" y="90169"/>
                  </a:lnTo>
                  <a:lnTo>
                    <a:pt x="5413271" y="55078"/>
                  </a:lnTo>
                  <a:lnTo>
                    <a:pt x="5393944" y="26415"/>
                  </a:lnTo>
                  <a:lnTo>
                    <a:pt x="5365281" y="7088"/>
                  </a:lnTo>
                  <a:lnTo>
                    <a:pt x="5330189" y="0"/>
                  </a:lnTo>
                  <a:close/>
                </a:path>
              </a:pathLst>
            </a:custGeom>
            <a:solidFill>
              <a:srgbClr val="856c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0" name="object 17"/>
            <p:cNvSpPr/>
            <p:nvPr/>
          </p:nvSpPr>
          <p:spPr>
            <a:xfrm>
              <a:off x="1959840" y="3290400"/>
              <a:ext cx="5419800" cy="900360"/>
            </a:xfrm>
            <a:custGeom>
              <a:avLst/>
              <a:gdLst>
                <a:gd name="textAreaLeft" fmla="*/ 0 w 5419800"/>
                <a:gd name="textAreaRight" fmla="*/ 5420520 w 541980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5420359" h="901064">
                  <a:moveTo>
                    <a:pt x="0" y="90169"/>
                  </a:moveTo>
                  <a:lnTo>
                    <a:pt x="7068" y="55078"/>
                  </a:lnTo>
                  <a:lnTo>
                    <a:pt x="26352" y="26415"/>
                  </a:lnTo>
                  <a:lnTo>
                    <a:pt x="54971" y="7088"/>
                  </a:lnTo>
                  <a:lnTo>
                    <a:pt x="90042" y="0"/>
                  </a:lnTo>
                  <a:lnTo>
                    <a:pt x="5330189" y="0"/>
                  </a:lnTo>
                  <a:lnTo>
                    <a:pt x="5365281" y="7088"/>
                  </a:lnTo>
                  <a:lnTo>
                    <a:pt x="5393944" y="26415"/>
                  </a:lnTo>
                  <a:lnTo>
                    <a:pt x="5413271" y="55078"/>
                  </a:lnTo>
                  <a:lnTo>
                    <a:pt x="5420359" y="90169"/>
                  </a:lnTo>
                  <a:lnTo>
                    <a:pt x="5420359" y="810894"/>
                  </a:lnTo>
                  <a:lnTo>
                    <a:pt x="5413271" y="845966"/>
                  </a:lnTo>
                  <a:lnTo>
                    <a:pt x="5393943" y="874585"/>
                  </a:lnTo>
                  <a:lnTo>
                    <a:pt x="5365281" y="893869"/>
                  </a:lnTo>
                  <a:lnTo>
                    <a:pt x="5330189" y="900937"/>
                  </a:lnTo>
                  <a:lnTo>
                    <a:pt x="90042" y="900937"/>
                  </a:lnTo>
                  <a:lnTo>
                    <a:pt x="54971" y="893869"/>
                  </a:lnTo>
                  <a:lnTo>
                    <a:pt x="26352" y="874585"/>
                  </a:lnTo>
                  <a:lnTo>
                    <a:pt x="7068" y="845966"/>
                  </a:lnTo>
                  <a:lnTo>
                    <a:pt x="0" y="810894"/>
                  </a:lnTo>
                  <a:lnTo>
                    <a:pt x="0" y="9016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1" name="object 18"/>
          <p:cNvSpPr/>
          <p:nvPr/>
        </p:nvSpPr>
        <p:spPr>
          <a:xfrm>
            <a:off x="2737080" y="3485160"/>
            <a:ext cx="38638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Solutions</a:t>
            </a:r>
            <a:r>
              <a:rPr b="0" lang="fr-FR" sz="2800" spc="-13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ffffff"/>
                </a:solidFill>
                <a:latin typeface="Arial"/>
                <a:ea typeface="DejaVu Sans"/>
              </a:rPr>
              <a:t>envisageables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2" name="object 19"/>
          <p:cNvGrpSpPr/>
          <p:nvPr/>
        </p:nvGrpSpPr>
        <p:grpSpPr>
          <a:xfrm>
            <a:off x="1959840" y="4225680"/>
            <a:ext cx="1710720" cy="900360"/>
            <a:chOff x="1959840" y="4225680"/>
            <a:chExt cx="1710720" cy="900360"/>
          </a:xfrm>
        </p:grpSpPr>
        <p:sp>
          <p:nvSpPr>
            <p:cNvPr id="263" name="object 20"/>
            <p:cNvSpPr/>
            <p:nvPr/>
          </p:nvSpPr>
          <p:spPr>
            <a:xfrm>
              <a:off x="1959840" y="4225680"/>
              <a:ext cx="1710720" cy="900360"/>
            </a:xfrm>
            <a:custGeom>
              <a:avLst/>
              <a:gdLst>
                <a:gd name="textAreaLeft" fmla="*/ 0 w 1710720"/>
                <a:gd name="textAreaRight" fmla="*/ 1711440 w 171072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1711325" h="901064">
                  <a:moveTo>
                    <a:pt x="1620900" y="0"/>
                  </a:moveTo>
                  <a:lnTo>
                    <a:pt x="90042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2"/>
                  </a:lnTo>
                  <a:lnTo>
                    <a:pt x="0" y="810793"/>
                  </a:lnTo>
                  <a:lnTo>
                    <a:pt x="7068" y="845862"/>
                  </a:lnTo>
                  <a:lnTo>
                    <a:pt x="26352" y="874499"/>
                  </a:lnTo>
                  <a:lnTo>
                    <a:pt x="54971" y="893807"/>
                  </a:lnTo>
                  <a:lnTo>
                    <a:pt x="90042" y="900887"/>
                  </a:lnTo>
                  <a:lnTo>
                    <a:pt x="1620900" y="900887"/>
                  </a:lnTo>
                  <a:lnTo>
                    <a:pt x="1655919" y="893807"/>
                  </a:lnTo>
                  <a:lnTo>
                    <a:pt x="1684543" y="874499"/>
                  </a:lnTo>
                  <a:lnTo>
                    <a:pt x="1703857" y="845862"/>
                  </a:lnTo>
                  <a:lnTo>
                    <a:pt x="1710944" y="810793"/>
                  </a:lnTo>
                  <a:lnTo>
                    <a:pt x="1710944" y="90042"/>
                  </a:lnTo>
                  <a:lnTo>
                    <a:pt x="1703857" y="54971"/>
                  </a:lnTo>
                  <a:lnTo>
                    <a:pt x="1684543" y="26352"/>
                  </a:lnTo>
                  <a:lnTo>
                    <a:pt x="1655919" y="7068"/>
                  </a:lnTo>
                  <a:lnTo>
                    <a:pt x="1620900" y="0"/>
                  </a:lnTo>
                  <a:close/>
                </a:path>
              </a:pathLst>
            </a:custGeom>
            <a:solidFill>
              <a:srgbClr val="856c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4" name="object 21"/>
            <p:cNvSpPr/>
            <p:nvPr/>
          </p:nvSpPr>
          <p:spPr>
            <a:xfrm>
              <a:off x="1959840" y="4225680"/>
              <a:ext cx="1710720" cy="900360"/>
            </a:xfrm>
            <a:custGeom>
              <a:avLst/>
              <a:gdLst>
                <a:gd name="textAreaLeft" fmla="*/ 0 w 1710720"/>
                <a:gd name="textAreaRight" fmla="*/ 1711440 w 171072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1711325" h="901064">
                  <a:moveTo>
                    <a:pt x="0" y="90042"/>
                  </a:moveTo>
                  <a:lnTo>
                    <a:pt x="7068" y="54971"/>
                  </a:lnTo>
                  <a:lnTo>
                    <a:pt x="26352" y="26352"/>
                  </a:lnTo>
                  <a:lnTo>
                    <a:pt x="54971" y="7068"/>
                  </a:lnTo>
                  <a:lnTo>
                    <a:pt x="90042" y="0"/>
                  </a:lnTo>
                  <a:lnTo>
                    <a:pt x="1620900" y="0"/>
                  </a:lnTo>
                  <a:lnTo>
                    <a:pt x="1655919" y="7068"/>
                  </a:lnTo>
                  <a:lnTo>
                    <a:pt x="1684543" y="26352"/>
                  </a:lnTo>
                  <a:lnTo>
                    <a:pt x="1703857" y="54971"/>
                  </a:lnTo>
                  <a:lnTo>
                    <a:pt x="1710944" y="90042"/>
                  </a:lnTo>
                  <a:lnTo>
                    <a:pt x="1710944" y="810793"/>
                  </a:lnTo>
                  <a:lnTo>
                    <a:pt x="1703857" y="845862"/>
                  </a:lnTo>
                  <a:lnTo>
                    <a:pt x="1684543" y="874499"/>
                  </a:lnTo>
                  <a:lnTo>
                    <a:pt x="1655919" y="893807"/>
                  </a:lnTo>
                  <a:lnTo>
                    <a:pt x="1620900" y="900887"/>
                  </a:lnTo>
                  <a:lnTo>
                    <a:pt x="90042" y="900887"/>
                  </a:lnTo>
                  <a:lnTo>
                    <a:pt x="54971" y="893807"/>
                  </a:lnTo>
                  <a:lnTo>
                    <a:pt x="26352" y="874499"/>
                  </a:lnTo>
                  <a:lnTo>
                    <a:pt x="7068" y="845862"/>
                  </a:lnTo>
                  <a:lnTo>
                    <a:pt x="0" y="810793"/>
                  </a:lnTo>
                  <a:lnTo>
                    <a:pt x="0" y="9004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5" name="object 22"/>
          <p:cNvSpPr/>
          <p:nvPr/>
        </p:nvSpPr>
        <p:spPr>
          <a:xfrm>
            <a:off x="2134800" y="4394880"/>
            <a:ext cx="136080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2240" indent="1440" algn="ctr">
              <a:lnSpc>
                <a:spcPts val="1301"/>
              </a:lnSpc>
              <a:spcBef>
                <a:spcPts val="258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Egalisation </a:t>
            </a:r>
            <a:r>
              <a:rPr b="0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histogramme</a:t>
            </a:r>
            <a:r>
              <a:rPr b="0" lang="fr-FR" sz="1200" spc="-6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ffff"/>
                </a:solidFill>
                <a:latin typeface="Arial"/>
                <a:ea typeface="DejaVu Sans"/>
              </a:rPr>
              <a:t>et </a:t>
            </a: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redimensionnement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6" name="object 23"/>
          <p:cNvGrpSpPr/>
          <p:nvPr/>
        </p:nvGrpSpPr>
        <p:grpSpPr>
          <a:xfrm>
            <a:off x="3814560" y="4225680"/>
            <a:ext cx="1710720" cy="900360"/>
            <a:chOff x="3814560" y="4225680"/>
            <a:chExt cx="1710720" cy="900360"/>
          </a:xfrm>
        </p:grpSpPr>
        <p:sp>
          <p:nvSpPr>
            <p:cNvPr id="267" name="object 24"/>
            <p:cNvSpPr/>
            <p:nvPr/>
          </p:nvSpPr>
          <p:spPr>
            <a:xfrm>
              <a:off x="3814560" y="4225680"/>
              <a:ext cx="1710720" cy="900360"/>
            </a:xfrm>
            <a:custGeom>
              <a:avLst/>
              <a:gdLst>
                <a:gd name="textAreaLeft" fmla="*/ 0 w 1710720"/>
                <a:gd name="textAreaRight" fmla="*/ 1711440 w 171072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1711325" h="901064">
                  <a:moveTo>
                    <a:pt x="1620774" y="0"/>
                  </a:moveTo>
                  <a:lnTo>
                    <a:pt x="90042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2"/>
                  </a:lnTo>
                  <a:lnTo>
                    <a:pt x="0" y="810793"/>
                  </a:lnTo>
                  <a:lnTo>
                    <a:pt x="7068" y="845862"/>
                  </a:lnTo>
                  <a:lnTo>
                    <a:pt x="26352" y="874499"/>
                  </a:lnTo>
                  <a:lnTo>
                    <a:pt x="54971" y="893807"/>
                  </a:lnTo>
                  <a:lnTo>
                    <a:pt x="90042" y="900887"/>
                  </a:lnTo>
                  <a:lnTo>
                    <a:pt x="1620774" y="900887"/>
                  </a:lnTo>
                  <a:lnTo>
                    <a:pt x="1655865" y="893807"/>
                  </a:lnTo>
                  <a:lnTo>
                    <a:pt x="1684527" y="874499"/>
                  </a:lnTo>
                  <a:lnTo>
                    <a:pt x="1703855" y="845862"/>
                  </a:lnTo>
                  <a:lnTo>
                    <a:pt x="1710943" y="810793"/>
                  </a:lnTo>
                  <a:lnTo>
                    <a:pt x="1710943" y="90042"/>
                  </a:lnTo>
                  <a:lnTo>
                    <a:pt x="1703855" y="54971"/>
                  </a:lnTo>
                  <a:lnTo>
                    <a:pt x="1684527" y="26352"/>
                  </a:lnTo>
                  <a:lnTo>
                    <a:pt x="1655865" y="7068"/>
                  </a:lnTo>
                  <a:lnTo>
                    <a:pt x="1620774" y="0"/>
                  </a:lnTo>
                  <a:close/>
                </a:path>
              </a:pathLst>
            </a:custGeom>
            <a:solidFill>
              <a:srgbClr val="856c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8" name="object 25"/>
            <p:cNvSpPr/>
            <p:nvPr/>
          </p:nvSpPr>
          <p:spPr>
            <a:xfrm>
              <a:off x="3814560" y="4225680"/>
              <a:ext cx="1710720" cy="900360"/>
            </a:xfrm>
            <a:custGeom>
              <a:avLst/>
              <a:gdLst>
                <a:gd name="textAreaLeft" fmla="*/ 0 w 1710720"/>
                <a:gd name="textAreaRight" fmla="*/ 1711440 w 171072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1711325" h="901064">
                  <a:moveTo>
                    <a:pt x="0" y="90042"/>
                  </a:moveTo>
                  <a:lnTo>
                    <a:pt x="7068" y="54971"/>
                  </a:lnTo>
                  <a:lnTo>
                    <a:pt x="26352" y="26352"/>
                  </a:lnTo>
                  <a:lnTo>
                    <a:pt x="54971" y="7068"/>
                  </a:lnTo>
                  <a:lnTo>
                    <a:pt x="90042" y="0"/>
                  </a:lnTo>
                  <a:lnTo>
                    <a:pt x="1620774" y="0"/>
                  </a:lnTo>
                  <a:lnTo>
                    <a:pt x="1655865" y="7068"/>
                  </a:lnTo>
                  <a:lnTo>
                    <a:pt x="1684527" y="26352"/>
                  </a:lnTo>
                  <a:lnTo>
                    <a:pt x="1703855" y="54971"/>
                  </a:lnTo>
                  <a:lnTo>
                    <a:pt x="1710943" y="90042"/>
                  </a:lnTo>
                  <a:lnTo>
                    <a:pt x="1710943" y="810793"/>
                  </a:lnTo>
                  <a:lnTo>
                    <a:pt x="1703855" y="845862"/>
                  </a:lnTo>
                  <a:lnTo>
                    <a:pt x="1684527" y="874499"/>
                  </a:lnTo>
                  <a:lnTo>
                    <a:pt x="1655865" y="893807"/>
                  </a:lnTo>
                  <a:lnTo>
                    <a:pt x="1620774" y="900887"/>
                  </a:lnTo>
                  <a:lnTo>
                    <a:pt x="90042" y="900887"/>
                  </a:lnTo>
                  <a:lnTo>
                    <a:pt x="54971" y="893807"/>
                  </a:lnTo>
                  <a:lnTo>
                    <a:pt x="26352" y="874499"/>
                  </a:lnTo>
                  <a:lnTo>
                    <a:pt x="7068" y="845862"/>
                  </a:lnTo>
                  <a:lnTo>
                    <a:pt x="0" y="810793"/>
                  </a:lnTo>
                  <a:lnTo>
                    <a:pt x="0" y="9004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9" name="object 26"/>
          <p:cNvSpPr/>
          <p:nvPr/>
        </p:nvSpPr>
        <p:spPr>
          <a:xfrm>
            <a:off x="3884760" y="4362840"/>
            <a:ext cx="1570320" cy="5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52200" indent="19800">
              <a:lnSpc>
                <a:spcPts val="1301"/>
              </a:lnSpc>
              <a:spcBef>
                <a:spcPts val="258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Traitement</a:t>
            </a:r>
            <a:r>
              <a:rPr b="0" lang="fr-FR" sz="12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d’image</a:t>
            </a:r>
            <a:r>
              <a:rPr b="0" lang="fr-FR" sz="12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ffffff"/>
                </a:solidFill>
                <a:latin typeface="Arial"/>
                <a:ea typeface="DejaVu Sans"/>
              </a:rPr>
              <a:t>+ </a:t>
            </a:r>
            <a:r>
              <a:rPr b="0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extraction</a:t>
            </a:r>
            <a:r>
              <a:rPr b="0" lang="fr-FR" sz="12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features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1980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r>
              <a:rPr b="0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ORB,</a:t>
            </a:r>
            <a:r>
              <a:rPr b="0" lang="fr-FR" sz="12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ffffff"/>
                </a:solidFill>
                <a:latin typeface="Arial"/>
                <a:ea typeface="DejaVu Sans"/>
              </a:rPr>
              <a:t>SURF,</a:t>
            </a:r>
            <a:r>
              <a:rPr b="0" lang="fr-FR" sz="12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ffffff"/>
                </a:solidFill>
                <a:latin typeface="Arial"/>
                <a:ea typeface="DejaVu Sans"/>
              </a:rPr>
              <a:t>SIFT,</a:t>
            </a:r>
            <a:r>
              <a:rPr b="0" lang="fr-FR" sz="12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ffffff"/>
                </a:solidFill>
                <a:latin typeface="Arial"/>
                <a:ea typeface="DejaVu Sans"/>
              </a:rPr>
              <a:t>etc.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0" name="object 27"/>
          <p:cNvGrpSpPr/>
          <p:nvPr/>
        </p:nvGrpSpPr>
        <p:grpSpPr>
          <a:xfrm>
            <a:off x="5669280" y="4225680"/>
            <a:ext cx="1710720" cy="900360"/>
            <a:chOff x="5669280" y="4225680"/>
            <a:chExt cx="1710720" cy="900360"/>
          </a:xfrm>
        </p:grpSpPr>
        <p:sp>
          <p:nvSpPr>
            <p:cNvPr id="271" name="object 28"/>
            <p:cNvSpPr/>
            <p:nvPr/>
          </p:nvSpPr>
          <p:spPr>
            <a:xfrm>
              <a:off x="5669280" y="4225680"/>
              <a:ext cx="1710720" cy="900360"/>
            </a:xfrm>
            <a:custGeom>
              <a:avLst/>
              <a:gdLst>
                <a:gd name="textAreaLeft" fmla="*/ 0 w 1710720"/>
                <a:gd name="textAreaRight" fmla="*/ 1711440 w 171072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1711325" h="901064">
                  <a:moveTo>
                    <a:pt x="1620901" y="0"/>
                  </a:moveTo>
                  <a:lnTo>
                    <a:pt x="90170" y="0"/>
                  </a:lnTo>
                  <a:lnTo>
                    <a:pt x="55078" y="7068"/>
                  </a:lnTo>
                  <a:lnTo>
                    <a:pt x="26416" y="26352"/>
                  </a:lnTo>
                  <a:lnTo>
                    <a:pt x="7088" y="54971"/>
                  </a:lnTo>
                  <a:lnTo>
                    <a:pt x="0" y="90042"/>
                  </a:lnTo>
                  <a:lnTo>
                    <a:pt x="0" y="810793"/>
                  </a:lnTo>
                  <a:lnTo>
                    <a:pt x="7088" y="845862"/>
                  </a:lnTo>
                  <a:lnTo>
                    <a:pt x="26416" y="874499"/>
                  </a:lnTo>
                  <a:lnTo>
                    <a:pt x="55078" y="893807"/>
                  </a:lnTo>
                  <a:lnTo>
                    <a:pt x="90170" y="900887"/>
                  </a:lnTo>
                  <a:lnTo>
                    <a:pt x="1620901" y="900887"/>
                  </a:lnTo>
                  <a:lnTo>
                    <a:pt x="1655992" y="893807"/>
                  </a:lnTo>
                  <a:lnTo>
                    <a:pt x="1684654" y="874499"/>
                  </a:lnTo>
                  <a:lnTo>
                    <a:pt x="1703982" y="845862"/>
                  </a:lnTo>
                  <a:lnTo>
                    <a:pt x="1711071" y="810793"/>
                  </a:lnTo>
                  <a:lnTo>
                    <a:pt x="1711071" y="90042"/>
                  </a:lnTo>
                  <a:lnTo>
                    <a:pt x="1703982" y="54971"/>
                  </a:lnTo>
                  <a:lnTo>
                    <a:pt x="1684655" y="26352"/>
                  </a:lnTo>
                  <a:lnTo>
                    <a:pt x="1655992" y="7068"/>
                  </a:lnTo>
                  <a:lnTo>
                    <a:pt x="162090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2" name="object 29"/>
            <p:cNvSpPr/>
            <p:nvPr/>
          </p:nvSpPr>
          <p:spPr>
            <a:xfrm>
              <a:off x="5669280" y="4225680"/>
              <a:ext cx="1710720" cy="900360"/>
            </a:xfrm>
            <a:custGeom>
              <a:avLst/>
              <a:gdLst>
                <a:gd name="textAreaLeft" fmla="*/ 0 w 1710720"/>
                <a:gd name="textAreaRight" fmla="*/ 1711440 w 1710720"/>
                <a:gd name="textAreaTop" fmla="*/ 0 h 900360"/>
                <a:gd name="textAreaBottom" fmla="*/ 901080 h 900360"/>
              </a:gdLst>
              <a:ahLst/>
              <a:rect l="textAreaLeft" t="textAreaTop" r="textAreaRight" b="textAreaBottom"/>
              <a:pathLst>
                <a:path w="1711325" h="901064">
                  <a:moveTo>
                    <a:pt x="0" y="90042"/>
                  </a:moveTo>
                  <a:lnTo>
                    <a:pt x="7088" y="54971"/>
                  </a:lnTo>
                  <a:lnTo>
                    <a:pt x="26416" y="26352"/>
                  </a:lnTo>
                  <a:lnTo>
                    <a:pt x="55078" y="7068"/>
                  </a:lnTo>
                  <a:lnTo>
                    <a:pt x="90170" y="0"/>
                  </a:lnTo>
                  <a:lnTo>
                    <a:pt x="1620901" y="0"/>
                  </a:lnTo>
                  <a:lnTo>
                    <a:pt x="1655992" y="7068"/>
                  </a:lnTo>
                  <a:lnTo>
                    <a:pt x="1684655" y="26352"/>
                  </a:lnTo>
                  <a:lnTo>
                    <a:pt x="1703982" y="54971"/>
                  </a:lnTo>
                  <a:lnTo>
                    <a:pt x="1711071" y="90042"/>
                  </a:lnTo>
                  <a:lnTo>
                    <a:pt x="1711071" y="810793"/>
                  </a:lnTo>
                  <a:lnTo>
                    <a:pt x="1703982" y="845862"/>
                  </a:lnTo>
                  <a:lnTo>
                    <a:pt x="1684654" y="874499"/>
                  </a:lnTo>
                  <a:lnTo>
                    <a:pt x="1655992" y="893807"/>
                  </a:lnTo>
                  <a:lnTo>
                    <a:pt x="1620901" y="900887"/>
                  </a:lnTo>
                  <a:lnTo>
                    <a:pt x="90170" y="900887"/>
                  </a:lnTo>
                  <a:lnTo>
                    <a:pt x="55078" y="893807"/>
                  </a:lnTo>
                  <a:lnTo>
                    <a:pt x="26416" y="874499"/>
                  </a:lnTo>
                  <a:lnTo>
                    <a:pt x="7088" y="845862"/>
                  </a:lnTo>
                  <a:lnTo>
                    <a:pt x="0" y="810793"/>
                  </a:lnTo>
                  <a:lnTo>
                    <a:pt x="0" y="9004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3" name="object 30"/>
          <p:cNvSpPr/>
          <p:nvPr/>
        </p:nvSpPr>
        <p:spPr>
          <a:xfrm>
            <a:off x="5863320" y="4394880"/>
            <a:ext cx="132336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2600" indent="720" algn="ctr">
              <a:lnSpc>
                <a:spcPts val="1301"/>
              </a:lnSpc>
              <a:spcBef>
                <a:spcPts val="258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Algorithme préentraînés (Transfer</a:t>
            </a:r>
            <a:r>
              <a:rPr b="0" lang="fr-FR" sz="1200" spc="-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Learning)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4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60AE2993-EE8A-43D8-BBB7-671BF05C723F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object 2"/>
          <p:cNvGrpSpPr/>
          <p:nvPr/>
        </p:nvGrpSpPr>
        <p:grpSpPr>
          <a:xfrm>
            <a:off x="2483640" y="1633320"/>
            <a:ext cx="4104000" cy="2608560"/>
            <a:chOff x="2483640" y="1633320"/>
            <a:chExt cx="4104000" cy="2608560"/>
          </a:xfrm>
        </p:grpSpPr>
        <p:sp>
          <p:nvSpPr>
            <p:cNvPr id="276" name="object 3"/>
            <p:cNvSpPr/>
            <p:nvPr/>
          </p:nvSpPr>
          <p:spPr>
            <a:xfrm>
              <a:off x="2483640" y="1633320"/>
              <a:ext cx="4104000" cy="2608560"/>
            </a:xfrm>
            <a:custGeom>
              <a:avLst/>
              <a:gdLst>
                <a:gd name="textAreaLeft" fmla="*/ 0 w 4104000"/>
                <a:gd name="textAreaRight" fmla="*/ 4104720 w 4104000"/>
                <a:gd name="textAreaTop" fmla="*/ 0 h 2608560"/>
                <a:gd name="textAreaBottom" fmla="*/ 2609280 h 2608560"/>
              </a:gdLst>
              <a:ahLst/>
              <a:rect l="textAreaLeft" t="textAreaTop" r="textAreaRight" b="textAreaBottom"/>
              <a:pathLst>
                <a:path w="4104640" h="2609215">
                  <a:moveTo>
                    <a:pt x="4104513" y="0"/>
                  </a:moveTo>
                  <a:lnTo>
                    <a:pt x="0" y="0"/>
                  </a:lnTo>
                  <a:lnTo>
                    <a:pt x="0" y="2609088"/>
                  </a:lnTo>
                  <a:lnTo>
                    <a:pt x="4104513" y="2609088"/>
                  </a:lnTo>
                  <a:lnTo>
                    <a:pt x="410451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object 4"/>
            <p:cNvSpPr/>
            <p:nvPr/>
          </p:nvSpPr>
          <p:spPr>
            <a:xfrm>
              <a:off x="2483640" y="1633320"/>
              <a:ext cx="4104000" cy="2608560"/>
            </a:xfrm>
            <a:custGeom>
              <a:avLst/>
              <a:gdLst>
                <a:gd name="textAreaLeft" fmla="*/ 0 w 4104000"/>
                <a:gd name="textAreaRight" fmla="*/ 4104720 w 4104000"/>
                <a:gd name="textAreaTop" fmla="*/ 0 h 2608560"/>
                <a:gd name="textAreaBottom" fmla="*/ 2609280 h 2608560"/>
              </a:gdLst>
              <a:ahLst/>
              <a:rect l="textAreaLeft" t="textAreaTop" r="textAreaRight" b="textAreaBottom"/>
              <a:pathLst>
                <a:path w="4104640" h="2609215">
                  <a:moveTo>
                    <a:pt x="0" y="2609088"/>
                  </a:moveTo>
                  <a:lnTo>
                    <a:pt x="4104513" y="2609088"/>
                  </a:lnTo>
                  <a:lnTo>
                    <a:pt x="4104513" y="0"/>
                  </a:lnTo>
                  <a:lnTo>
                    <a:pt x="0" y="0"/>
                  </a:lnTo>
                  <a:lnTo>
                    <a:pt x="0" y="2609088"/>
                  </a:lnTo>
                  <a:close/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8" name="object 5"/>
          <p:cNvSpPr/>
          <p:nvPr/>
        </p:nvSpPr>
        <p:spPr>
          <a:xfrm>
            <a:off x="3188520" y="1660680"/>
            <a:ext cx="27068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Instance</a:t>
            </a:r>
            <a:r>
              <a:rPr b="0" lang="fr-FR" sz="18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Spark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AWS</a:t>
            </a:r>
            <a:r>
              <a:rPr b="0" lang="fr-FR" sz="18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EC2</a:t>
            </a:r>
            <a:r>
              <a:rPr b="0" lang="fr-FR" sz="18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ou</a:t>
            </a:r>
            <a:r>
              <a:rPr b="0" lang="fr-FR" sz="18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cluster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dédié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515600"/>
          </a:xfrm>
          <a:prstGeom prst="rect">
            <a:avLst/>
          </a:prstGeom>
          <a:noFill/>
          <a:ln w="0">
            <a:noFill/>
          </a:ln>
        </p:spPr>
        <p:txBody>
          <a:bodyPr lIns="0" rIns="0" tIns="296640" bIns="0" anchor="t">
            <a:noAutofit/>
          </a:bodyPr>
          <a:p>
            <a:pPr marL="738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Décomposition</a:t>
            </a:r>
            <a:r>
              <a:rPr b="0" lang="fr-FR" sz="40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6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4000" spc="-20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0" name="object 7"/>
          <p:cNvGrpSpPr/>
          <p:nvPr/>
        </p:nvGrpSpPr>
        <p:grpSpPr>
          <a:xfrm>
            <a:off x="327240" y="2479320"/>
            <a:ext cx="1618560" cy="1653480"/>
            <a:chOff x="327240" y="2479320"/>
            <a:chExt cx="1618560" cy="1653480"/>
          </a:xfrm>
        </p:grpSpPr>
        <p:sp>
          <p:nvSpPr>
            <p:cNvPr id="281" name="object 8"/>
            <p:cNvSpPr/>
            <p:nvPr/>
          </p:nvSpPr>
          <p:spPr>
            <a:xfrm>
              <a:off x="327240" y="2479320"/>
              <a:ext cx="1618560" cy="1653480"/>
            </a:xfrm>
            <a:custGeom>
              <a:avLst/>
              <a:gdLst>
                <a:gd name="textAreaLeft" fmla="*/ 0 w 1618560"/>
                <a:gd name="textAreaRight" fmla="*/ 1619280 w 1618560"/>
                <a:gd name="textAreaTop" fmla="*/ 0 h 1653480"/>
                <a:gd name="textAreaBottom" fmla="*/ 1654200 h 1653480"/>
              </a:gdLst>
              <a:ahLst/>
              <a:rect l="textAreaLeft" t="textAreaTop" r="textAreaRight" b="textAreaBottom"/>
              <a:pathLst>
                <a:path w="1619250" h="1654175">
                  <a:moveTo>
                    <a:pt x="1456867" y="0"/>
                  </a:moveTo>
                  <a:lnTo>
                    <a:pt x="161874" y="0"/>
                  </a:lnTo>
                  <a:lnTo>
                    <a:pt x="118843" y="5785"/>
                  </a:lnTo>
                  <a:lnTo>
                    <a:pt x="80175" y="22112"/>
                  </a:lnTo>
                  <a:lnTo>
                    <a:pt x="47413" y="47434"/>
                  </a:lnTo>
                  <a:lnTo>
                    <a:pt x="22101" y="80207"/>
                  </a:lnTo>
                  <a:lnTo>
                    <a:pt x="5782" y="118886"/>
                  </a:lnTo>
                  <a:lnTo>
                    <a:pt x="0" y="161925"/>
                  </a:lnTo>
                  <a:lnTo>
                    <a:pt x="0" y="1492377"/>
                  </a:lnTo>
                  <a:lnTo>
                    <a:pt x="5782" y="1535406"/>
                  </a:lnTo>
                  <a:lnTo>
                    <a:pt x="22101" y="1574061"/>
                  </a:lnTo>
                  <a:lnTo>
                    <a:pt x="47413" y="1606803"/>
                  </a:lnTo>
                  <a:lnTo>
                    <a:pt x="80175" y="1632095"/>
                  </a:lnTo>
                  <a:lnTo>
                    <a:pt x="118843" y="1648398"/>
                  </a:lnTo>
                  <a:lnTo>
                    <a:pt x="161874" y="1654175"/>
                  </a:lnTo>
                  <a:lnTo>
                    <a:pt x="1456867" y="1654175"/>
                  </a:lnTo>
                  <a:lnTo>
                    <a:pt x="1499906" y="1648398"/>
                  </a:lnTo>
                  <a:lnTo>
                    <a:pt x="1538585" y="1632095"/>
                  </a:lnTo>
                  <a:lnTo>
                    <a:pt x="1571358" y="1606803"/>
                  </a:lnTo>
                  <a:lnTo>
                    <a:pt x="1596680" y="1574061"/>
                  </a:lnTo>
                  <a:lnTo>
                    <a:pt x="1613007" y="1535406"/>
                  </a:lnTo>
                  <a:lnTo>
                    <a:pt x="1618792" y="1492377"/>
                  </a:lnTo>
                  <a:lnTo>
                    <a:pt x="1618792" y="161925"/>
                  </a:lnTo>
                  <a:lnTo>
                    <a:pt x="1613007" y="118886"/>
                  </a:lnTo>
                  <a:lnTo>
                    <a:pt x="1596680" y="80207"/>
                  </a:lnTo>
                  <a:lnTo>
                    <a:pt x="1571358" y="47434"/>
                  </a:lnTo>
                  <a:lnTo>
                    <a:pt x="1538585" y="22112"/>
                  </a:lnTo>
                  <a:lnTo>
                    <a:pt x="1499906" y="5785"/>
                  </a:lnTo>
                  <a:lnTo>
                    <a:pt x="145686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2" name="object 9"/>
            <p:cNvSpPr/>
            <p:nvPr/>
          </p:nvSpPr>
          <p:spPr>
            <a:xfrm>
              <a:off x="327240" y="2479320"/>
              <a:ext cx="1618560" cy="1653480"/>
            </a:xfrm>
            <a:custGeom>
              <a:avLst/>
              <a:gdLst>
                <a:gd name="textAreaLeft" fmla="*/ 0 w 1618560"/>
                <a:gd name="textAreaRight" fmla="*/ 1619280 w 1618560"/>
                <a:gd name="textAreaTop" fmla="*/ 0 h 1653480"/>
                <a:gd name="textAreaBottom" fmla="*/ 1654200 h 1653480"/>
              </a:gdLst>
              <a:ahLst/>
              <a:rect l="textAreaLeft" t="textAreaTop" r="textAreaRight" b="textAreaBottom"/>
              <a:pathLst>
                <a:path w="1619250" h="1654175">
                  <a:moveTo>
                    <a:pt x="0" y="161925"/>
                  </a:moveTo>
                  <a:lnTo>
                    <a:pt x="5782" y="118886"/>
                  </a:lnTo>
                  <a:lnTo>
                    <a:pt x="22101" y="80207"/>
                  </a:lnTo>
                  <a:lnTo>
                    <a:pt x="47413" y="47434"/>
                  </a:lnTo>
                  <a:lnTo>
                    <a:pt x="80175" y="22112"/>
                  </a:lnTo>
                  <a:lnTo>
                    <a:pt x="118843" y="5785"/>
                  </a:lnTo>
                  <a:lnTo>
                    <a:pt x="161874" y="0"/>
                  </a:lnTo>
                  <a:lnTo>
                    <a:pt x="1456867" y="0"/>
                  </a:lnTo>
                  <a:lnTo>
                    <a:pt x="1499906" y="5785"/>
                  </a:lnTo>
                  <a:lnTo>
                    <a:pt x="1538585" y="22112"/>
                  </a:lnTo>
                  <a:lnTo>
                    <a:pt x="1571358" y="47434"/>
                  </a:lnTo>
                  <a:lnTo>
                    <a:pt x="1596680" y="80207"/>
                  </a:lnTo>
                  <a:lnTo>
                    <a:pt x="1613007" y="118886"/>
                  </a:lnTo>
                  <a:lnTo>
                    <a:pt x="1618792" y="161925"/>
                  </a:lnTo>
                  <a:lnTo>
                    <a:pt x="1618792" y="1492377"/>
                  </a:lnTo>
                  <a:lnTo>
                    <a:pt x="1613007" y="1535406"/>
                  </a:lnTo>
                  <a:lnTo>
                    <a:pt x="1596680" y="1574061"/>
                  </a:lnTo>
                  <a:lnTo>
                    <a:pt x="1571358" y="1606803"/>
                  </a:lnTo>
                  <a:lnTo>
                    <a:pt x="1538585" y="1632095"/>
                  </a:lnTo>
                  <a:lnTo>
                    <a:pt x="1499906" y="1648398"/>
                  </a:lnTo>
                  <a:lnTo>
                    <a:pt x="1456867" y="1654175"/>
                  </a:lnTo>
                  <a:lnTo>
                    <a:pt x="161874" y="1654175"/>
                  </a:lnTo>
                  <a:lnTo>
                    <a:pt x="118843" y="1648398"/>
                  </a:lnTo>
                  <a:lnTo>
                    <a:pt x="80175" y="1632095"/>
                  </a:lnTo>
                  <a:lnTo>
                    <a:pt x="47413" y="1606803"/>
                  </a:lnTo>
                  <a:lnTo>
                    <a:pt x="22101" y="1574061"/>
                  </a:lnTo>
                  <a:lnTo>
                    <a:pt x="5782" y="1535406"/>
                  </a:lnTo>
                  <a:lnTo>
                    <a:pt x="0" y="1492377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3" name="object 10"/>
          <p:cNvSpPr/>
          <p:nvPr/>
        </p:nvSpPr>
        <p:spPr>
          <a:xfrm>
            <a:off x="432000" y="2543400"/>
            <a:ext cx="140832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 anchor="t">
            <a:spAutoFit/>
          </a:bodyPr>
          <a:p>
            <a:pPr marL="12240" algn="ctr">
              <a:lnSpc>
                <a:spcPct val="86000"/>
              </a:lnSpc>
              <a:spcBef>
                <a:spcPts val="391"/>
              </a:spcBef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Stockage</a:t>
            </a:r>
            <a:r>
              <a:rPr b="0" lang="fr-FR" sz="18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données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sur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</a:t>
            </a:r>
            <a:r>
              <a:rPr b="0" lang="fr-FR" sz="18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système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pouvant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être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mis</a:t>
            </a:r>
            <a:r>
              <a:rPr b="0" lang="fr-FR" sz="18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52" strike="noStrike">
                <a:solidFill>
                  <a:srgbClr val="ffffff"/>
                </a:solidFill>
                <a:latin typeface="Arial"/>
                <a:ea typeface="DejaVu Sans"/>
              </a:rPr>
              <a:t>à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 l’échelle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4" name="object 11"/>
          <p:cNvGrpSpPr/>
          <p:nvPr/>
        </p:nvGrpSpPr>
        <p:grpSpPr>
          <a:xfrm>
            <a:off x="2107800" y="2479320"/>
            <a:ext cx="2104200" cy="1653480"/>
            <a:chOff x="2107800" y="2479320"/>
            <a:chExt cx="2104200" cy="1653480"/>
          </a:xfrm>
        </p:grpSpPr>
        <p:sp>
          <p:nvSpPr>
            <p:cNvPr id="285" name="object 12"/>
            <p:cNvSpPr/>
            <p:nvPr/>
          </p:nvSpPr>
          <p:spPr>
            <a:xfrm>
              <a:off x="2107800" y="3105360"/>
              <a:ext cx="342720" cy="401400"/>
            </a:xfrm>
            <a:custGeom>
              <a:avLst/>
              <a:gdLst>
                <a:gd name="textAreaLeft" fmla="*/ 0 w 342720"/>
                <a:gd name="textAreaRight" fmla="*/ 343440 w 342720"/>
                <a:gd name="textAreaTop" fmla="*/ 0 h 401400"/>
                <a:gd name="textAreaBottom" fmla="*/ 402120 h 401400"/>
              </a:gdLst>
              <a:ahLst/>
              <a:rect l="textAreaLeft" t="textAreaTop" r="textAreaRight" b="textAreaBottom"/>
              <a:pathLst>
                <a:path w="343535" h="401954">
                  <a:moveTo>
                    <a:pt x="171576" y="0"/>
                  </a:moveTo>
                  <a:lnTo>
                    <a:pt x="171576" y="80263"/>
                  </a:lnTo>
                  <a:lnTo>
                    <a:pt x="0" y="80263"/>
                  </a:lnTo>
                  <a:lnTo>
                    <a:pt x="0" y="321182"/>
                  </a:lnTo>
                  <a:lnTo>
                    <a:pt x="171576" y="321182"/>
                  </a:lnTo>
                  <a:lnTo>
                    <a:pt x="171576" y="401446"/>
                  </a:lnTo>
                  <a:lnTo>
                    <a:pt x="343281" y="200787"/>
                  </a:lnTo>
                  <a:lnTo>
                    <a:pt x="171576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object 13"/>
            <p:cNvSpPr/>
            <p:nvPr/>
          </p:nvSpPr>
          <p:spPr>
            <a:xfrm>
              <a:off x="2593440" y="2479320"/>
              <a:ext cx="1618560" cy="1653480"/>
            </a:xfrm>
            <a:custGeom>
              <a:avLst/>
              <a:gdLst>
                <a:gd name="textAreaLeft" fmla="*/ 0 w 1618560"/>
                <a:gd name="textAreaRight" fmla="*/ 1619280 w 1618560"/>
                <a:gd name="textAreaTop" fmla="*/ 0 h 1653480"/>
                <a:gd name="textAreaBottom" fmla="*/ 1654200 h 1653480"/>
              </a:gdLst>
              <a:ahLst/>
              <a:rect l="textAreaLeft" t="textAreaTop" r="textAreaRight" b="textAreaBottom"/>
              <a:pathLst>
                <a:path w="1619250" h="1654175">
                  <a:moveTo>
                    <a:pt x="1456944" y="0"/>
                  </a:moveTo>
                  <a:lnTo>
                    <a:pt x="161925" y="0"/>
                  </a:lnTo>
                  <a:lnTo>
                    <a:pt x="118886" y="5785"/>
                  </a:lnTo>
                  <a:lnTo>
                    <a:pt x="80207" y="22112"/>
                  </a:lnTo>
                  <a:lnTo>
                    <a:pt x="47434" y="47434"/>
                  </a:lnTo>
                  <a:lnTo>
                    <a:pt x="22112" y="80207"/>
                  </a:lnTo>
                  <a:lnTo>
                    <a:pt x="5785" y="118886"/>
                  </a:lnTo>
                  <a:lnTo>
                    <a:pt x="0" y="161925"/>
                  </a:lnTo>
                  <a:lnTo>
                    <a:pt x="0" y="1492377"/>
                  </a:lnTo>
                  <a:lnTo>
                    <a:pt x="5785" y="1535406"/>
                  </a:lnTo>
                  <a:lnTo>
                    <a:pt x="22112" y="1574061"/>
                  </a:lnTo>
                  <a:lnTo>
                    <a:pt x="47434" y="1606803"/>
                  </a:lnTo>
                  <a:lnTo>
                    <a:pt x="80207" y="1632095"/>
                  </a:lnTo>
                  <a:lnTo>
                    <a:pt x="118886" y="1648398"/>
                  </a:lnTo>
                  <a:lnTo>
                    <a:pt x="161925" y="1654175"/>
                  </a:lnTo>
                  <a:lnTo>
                    <a:pt x="1456944" y="1654175"/>
                  </a:lnTo>
                  <a:lnTo>
                    <a:pt x="1499973" y="1648398"/>
                  </a:lnTo>
                  <a:lnTo>
                    <a:pt x="1538628" y="1632095"/>
                  </a:lnTo>
                  <a:lnTo>
                    <a:pt x="1571371" y="1606803"/>
                  </a:lnTo>
                  <a:lnTo>
                    <a:pt x="1596662" y="1574061"/>
                  </a:lnTo>
                  <a:lnTo>
                    <a:pt x="1612965" y="1535406"/>
                  </a:lnTo>
                  <a:lnTo>
                    <a:pt x="1618742" y="1492377"/>
                  </a:lnTo>
                  <a:lnTo>
                    <a:pt x="1618742" y="161925"/>
                  </a:lnTo>
                  <a:lnTo>
                    <a:pt x="1612965" y="118886"/>
                  </a:lnTo>
                  <a:lnTo>
                    <a:pt x="1596662" y="80207"/>
                  </a:lnTo>
                  <a:lnTo>
                    <a:pt x="1571371" y="47434"/>
                  </a:lnTo>
                  <a:lnTo>
                    <a:pt x="1538628" y="22112"/>
                  </a:lnTo>
                  <a:lnTo>
                    <a:pt x="1499973" y="5785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f1f1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7" name="object 14"/>
            <p:cNvSpPr/>
            <p:nvPr/>
          </p:nvSpPr>
          <p:spPr>
            <a:xfrm>
              <a:off x="2593440" y="2479320"/>
              <a:ext cx="1618560" cy="1653480"/>
            </a:xfrm>
            <a:custGeom>
              <a:avLst/>
              <a:gdLst>
                <a:gd name="textAreaLeft" fmla="*/ 0 w 1618560"/>
                <a:gd name="textAreaRight" fmla="*/ 1619280 w 1618560"/>
                <a:gd name="textAreaTop" fmla="*/ 0 h 1653480"/>
                <a:gd name="textAreaBottom" fmla="*/ 1654200 h 1653480"/>
              </a:gdLst>
              <a:ahLst/>
              <a:rect l="textAreaLeft" t="textAreaTop" r="textAreaRight" b="textAreaBottom"/>
              <a:pathLst>
                <a:path w="1619250" h="1654175">
                  <a:moveTo>
                    <a:pt x="0" y="161925"/>
                  </a:moveTo>
                  <a:lnTo>
                    <a:pt x="5785" y="118886"/>
                  </a:lnTo>
                  <a:lnTo>
                    <a:pt x="22112" y="80207"/>
                  </a:lnTo>
                  <a:lnTo>
                    <a:pt x="47434" y="47434"/>
                  </a:lnTo>
                  <a:lnTo>
                    <a:pt x="80207" y="22112"/>
                  </a:lnTo>
                  <a:lnTo>
                    <a:pt x="118886" y="5785"/>
                  </a:lnTo>
                  <a:lnTo>
                    <a:pt x="161925" y="0"/>
                  </a:lnTo>
                  <a:lnTo>
                    <a:pt x="1456944" y="0"/>
                  </a:lnTo>
                  <a:lnTo>
                    <a:pt x="1499973" y="5785"/>
                  </a:lnTo>
                  <a:lnTo>
                    <a:pt x="1538628" y="22112"/>
                  </a:lnTo>
                  <a:lnTo>
                    <a:pt x="1571371" y="47434"/>
                  </a:lnTo>
                  <a:lnTo>
                    <a:pt x="1596662" y="80207"/>
                  </a:lnTo>
                  <a:lnTo>
                    <a:pt x="1612965" y="118886"/>
                  </a:lnTo>
                  <a:lnTo>
                    <a:pt x="1618742" y="161925"/>
                  </a:lnTo>
                  <a:lnTo>
                    <a:pt x="1618742" y="1492377"/>
                  </a:lnTo>
                  <a:lnTo>
                    <a:pt x="1612965" y="1535406"/>
                  </a:lnTo>
                  <a:lnTo>
                    <a:pt x="1596662" y="1574061"/>
                  </a:lnTo>
                  <a:lnTo>
                    <a:pt x="1571371" y="1606803"/>
                  </a:lnTo>
                  <a:lnTo>
                    <a:pt x="1538628" y="1632095"/>
                  </a:lnTo>
                  <a:lnTo>
                    <a:pt x="1499973" y="1648398"/>
                  </a:lnTo>
                  <a:lnTo>
                    <a:pt x="1456944" y="1654175"/>
                  </a:lnTo>
                  <a:lnTo>
                    <a:pt x="161925" y="1654175"/>
                  </a:lnTo>
                  <a:lnTo>
                    <a:pt x="118886" y="1648398"/>
                  </a:lnTo>
                  <a:lnTo>
                    <a:pt x="80207" y="1632095"/>
                  </a:lnTo>
                  <a:lnTo>
                    <a:pt x="47434" y="1606803"/>
                  </a:lnTo>
                  <a:lnTo>
                    <a:pt x="22112" y="1574061"/>
                  </a:lnTo>
                  <a:lnTo>
                    <a:pt x="5785" y="1535406"/>
                  </a:lnTo>
                  <a:lnTo>
                    <a:pt x="0" y="1492377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8" name="object 15"/>
          <p:cNvSpPr/>
          <p:nvPr/>
        </p:nvSpPr>
        <p:spPr>
          <a:xfrm>
            <a:off x="2751120" y="2661840"/>
            <a:ext cx="1316880" cy="12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algn="ctr">
              <a:lnSpc>
                <a:spcPct val="86000"/>
              </a:lnSpc>
              <a:spcBef>
                <a:spcPts val="394"/>
              </a:spcBef>
              <a:tabLst>
                <a:tab algn="l" pos="0"/>
              </a:tabLst>
            </a:pP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Chargement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données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un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format structuré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object 16"/>
          <p:cNvGrpSpPr/>
          <p:nvPr/>
        </p:nvGrpSpPr>
        <p:grpSpPr>
          <a:xfrm>
            <a:off x="4374000" y="2479320"/>
            <a:ext cx="2104200" cy="1653480"/>
            <a:chOff x="4374000" y="2479320"/>
            <a:chExt cx="2104200" cy="1653480"/>
          </a:xfrm>
        </p:grpSpPr>
        <p:sp>
          <p:nvSpPr>
            <p:cNvPr id="290" name="object 17"/>
            <p:cNvSpPr/>
            <p:nvPr/>
          </p:nvSpPr>
          <p:spPr>
            <a:xfrm>
              <a:off x="4374000" y="3105360"/>
              <a:ext cx="342720" cy="401400"/>
            </a:xfrm>
            <a:custGeom>
              <a:avLst/>
              <a:gdLst>
                <a:gd name="textAreaLeft" fmla="*/ 0 w 342720"/>
                <a:gd name="textAreaRight" fmla="*/ 343440 w 342720"/>
                <a:gd name="textAreaTop" fmla="*/ 0 h 401400"/>
                <a:gd name="textAreaBottom" fmla="*/ 402120 h 401400"/>
              </a:gdLst>
              <a:ahLst/>
              <a:rect l="textAreaLeft" t="textAreaTop" r="textAreaRight" b="textAreaBottom"/>
              <a:pathLst>
                <a:path w="343535" h="401954">
                  <a:moveTo>
                    <a:pt x="171576" y="0"/>
                  </a:moveTo>
                  <a:lnTo>
                    <a:pt x="171576" y="80263"/>
                  </a:lnTo>
                  <a:lnTo>
                    <a:pt x="0" y="80263"/>
                  </a:lnTo>
                  <a:lnTo>
                    <a:pt x="0" y="321182"/>
                  </a:lnTo>
                  <a:lnTo>
                    <a:pt x="171576" y="321182"/>
                  </a:lnTo>
                  <a:lnTo>
                    <a:pt x="171576" y="401446"/>
                  </a:lnTo>
                  <a:lnTo>
                    <a:pt x="343153" y="200787"/>
                  </a:lnTo>
                  <a:lnTo>
                    <a:pt x="171576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object 18"/>
            <p:cNvSpPr/>
            <p:nvPr/>
          </p:nvSpPr>
          <p:spPr>
            <a:xfrm>
              <a:off x="4859640" y="2479320"/>
              <a:ext cx="1618560" cy="1653480"/>
            </a:xfrm>
            <a:custGeom>
              <a:avLst/>
              <a:gdLst>
                <a:gd name="textAreaLeft" fmla="*/ 0 w 1618560"/>
                <a:gd name="textAreaRight" fmla="*/ 1619280 w 1618560"/>
                <a:gd name="textAreaTop" fmla="*/ 0 h 1653480"/>
                <a:gd name="textAreaBottom" fmla="*/ 1654200 h 1653480"/>
              </a:gdLst>
              <a:ahLst/>
              <a:rect l="textAreaLeft" t="textAreaTop" r="textAreaRight" b="textAreaBottom"/>
              <a:pathLst>
                <a:path w="1619250" h="1654175">
                  <a:moveTo>
                    <a:pt x="1456816" y="0"/>
                  </a:moveTo>
                  <a:lnTo>
                    <a:pt x="161797" y="0"/>
                  </a:lnTo>
                  <a:lnTo>
                    <a:pt x="118768" y="5785"/>
                  </a:lnTo>
                  <a:lnTo>
                    <a:pt x="80113" y="22112"/>
                  </a:lnTo>
                  <a:lnTo>
                    <a:pt x="47370" y="47434"/>
                  </a:lnTo>
                  <a:lnTo>
                    <a:pt x="22079" y="80207"/>
                  </a:lnTo>
                  <a:lnTo>
                    <a:pt x="5776" y="118886"/>
                  </a:lnTo>
                  <a:lnTo>
                    <a:pt x="0" y="161925"/>
                  </a:lnTo>
                  <a:lnTo>
                    <a:pt x="0" y="1492377"/>
                  </a:lnTo>
                  <a:lnTo>
                    <a:pt x="5776" y="1535406"/>
                  </a:lnTo>
                  <a:lnTo>
                    <a:pt x="22079" y="1574061"/>
                  </a:lnTo>
                  <a:lnTo>
                    <a:pt x="47371" y="1606803"/>
                  </a:lnTo>
                  <a:lnTo>
                    <a:pt x="80113" y="1632095"/>
                  </a:lnTo>
                  <a:lnTo>
                    <a:pt x="118768" y="1648398"/>
                  </a:lnTo>
                  <a:lnTo>
                    <a:pt x="161797" y="1654175"/>
                  </a:lnTo>
                  <a:lnTo>
                    <a:pt x="1456816" y="1654175"/>
                  </a:lnTo>
                  <a:lnTo>
                    <a:pt x="1499855" y="1648398"/>
                  </a:lnTo>
                  <a:lnTo>
                    <a:pt x="1538534" y="1632095"/>
                  </a:lnTo>
                  <a:lnTo>
                    <a:pt x="1571307" y="1606803"/>
                  </a:lnTo>
                  <a:lnTo>
                    <a:pt x="1596629" y="1574061"/>
                  </a:lnTo>
                  <a:lnTo>
                    <a:pt x="1612956" y="1535406"/>
                  </a:lnTo>
                  <a:lnTo>
                    <a:pt x="1618741" y="1492377"/>
                  </a:lnTo>
                  <a:lnTo>
                    <a:pt x="1618741" y="161925"/>
                  </a:lnTo>
                  <a:lnTo>
                    <a:pt x="1612956" y="118886"/>
                  </a:lnTo>
                  <a:lnTo>
                    <a:pt x="1596629" y="80207"/>
                  </a:lnTo>
                  <a:lnTo>
                    <a:pt x="1571307" y="47434"/>
                  </a:lnTo>
                  <a:lnTo>
                    <a:pt x="1538534" y="22112"/>
                  </a:lnTo>
                  <a:lnTo>
                    <a:pt x="1499855" y="5785"/>
                  </a:lnTo>
                  <a:lnTo>
                    <a:pt x="1456816" y="0"/>
                  </a:lnTo>
                  <a:close/>
                </a:path>
              </a:pathLst>
            </a:custGeom>
            <a:solidFill>
              <a:srgbClr val="f1f1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2" name="object 19"/>
            <p:cNvSpPr/>
            <p:nvPr/>
          </p:nvSpPr>
          <p:spPr>
            <a:xfrm>
              <a:off x="4859640" y="2479320"/>
              <a:ext cx="1618560" cy="1653480"/>
            </a:xfrm>
            <a:custGeom>
              <a:avLst/>
              <a:gdLst>
                <a:gd name="textAreaLeft" fmla="*/ 0 w 1618560"/>
                <a:gd name="textAreaRight" fmla="*/ 1619280 w 1618560"/>
                <a:gd name="textAreaTop" fmla="*/ 0 h 1653480"/>
                <a:gd name="textAreaBottom" fmla="*/ 1654200 h 1653480"/>
              </a:gdLst>
              <a:ahLst/>
              <a:rect l="textAreaLeft" t="textAreaTop" r="textAreaRight" b="textAreaBottom"/>
              <a:pathLst>
                <a:path w="1619250" h="1654175">
                  <a:moveTo>
                    <a:pt x="0" y="161925"/>
                  </a:moveTo>
                  <a:lnTo>
                    <a:pt x="5776" y="118886"/>
                  </a:lnTo>
                  <a:lnTo>
                    <a:pt x="22079" y="80207"/>
                  </a:lnTo>
                  <a:lnTo>
                    <a:pt x="47370" y="47434"/>
                  </a:lnTo>
                  <a:lnTo>
                    <a:pt x="80113" y="22112"/>
                  </a:lnTo>
                  <a:lnTo>
                    <a:pt x="118768" y="5785"/>
                  </a:lnTo>
                  <a:lnTo>
                    <a:pt x="161797" y="0"/>
                  </a:lnTo>
                  <a:lnTo>
                    <a:pt x="1456816" y="0"/>
                  </a:lnTo>
                  <a:lnTo>
                    <a:pt x="1499855" y="5785"/>
                  </a:lnTo>
                  <a:lnTo>
                    <a:pt x="1538534" y="22112"/>
                  </a:lnTo>
                  <a:lnTo>
                    <a:pt x="1571307" y="47434"/>
                  </a:lnTo>
                  <a:lnTo>
                    <a:pt x="1596629" y="80207"/>
                  </a:lnTo>
                  <a:lnTo>
                    <a:pt x="1612956" y="118886"/>
                  </a:lnTo>
                  <a:lnTo>
                    <a:pt x="1618741" y="161925"/>
                  </a:lnTo>
                  <a:lnTo>
                    <a:pt x="1618741" y="1492377"/>
                  </a:lnTo>
                  <a:lnTo>
                    <a:pt x="1612956" y="1535406"/>
                  </a:lnTo>
                  <a:lnTo>
                    <a:pt x="1596629" y="1574061"/>
                  </a:lnTo>
                  <a:lnTo>
                    <a:pt x="1571307" y="1606803"/>
                  </a:lnTo>
                  <a:lnTo>
                    <a:pt x="1538534" y="1632095"/>
                  </a:lnTo>
                  <a:lnTo>
                    <a:pt x="1499855" y="1648398"/>
                  </a:lnTo>
                  <a:lnTo>
                    <a:pt x="1456816" y="1654175"/>
                  </a:lnTo>
                  <a:lnTo>
                    <a:pt x="161797" y="1654175"/>
                  </a:lnTo>
                  <a:lnTo>
                    <a:pt x="118768" y="1648398"/>
                  </a:lnTo>
                  <a:lnTo>
                    <a:pt x="80113" y="1632095"/>
                  </a:lnTo>
                  <a:lnTo>
                    <a:pt x="47371" y="1606803"/>
                  </a:lnTo>
                  <a:lnTo>
                    <a:pt x="22079" y="1574061"/>
                  </a:lnTo>
                  <a:lnTo>
                    <a:pt x="5776" y="1535406"/>
                  </a:lnTo>
                  <a:lnTo>
                    <a:pt x="0" y="1492377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3" name="object 20"/>
          <p:cNvSpPr/>
          <p:nvPr/>
        </p:nvSpPr>
        <p:spPr>
          <a:xfrm>
            <a:off x="4984200" y="2780280"/>
            <a:ext cx="138240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algn="ctr">
              <a:lnSpc>
                <a:spcPct val="86000"/>
              </a:lnSpc>
              <a:spcBef>
                <a:spcPts val="394"/>
              </a:spcBef>
            </a:pP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Prétraitement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données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calcul distribué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object 21"/>
          <p:cNvSpPr/>
          <p:nvPr/>
        </p:nvSpPr>
        <p:spPr>
          <a:xfrm>
            <a:off x="6639480" y="3096720"/>
            <a:ext cx="343440" cy="400680"/>
          </a:xfrm>
          <a:custGeom>
            <a:avLst/>
            <a:gdLst>
              <a:gd name="textAreaLeft" fmla="*/ 0 w 343440"/>
              <a:gd name="textAreaRight" fmla="*/ 344160 w 343440"/>
              <a:gd name="textAreaTop" fmla="*/ 0 h 400680"/>
              <a:gd name="textAreaBottom" fmla="*/ 401400 h 400680"/>
            </a:gdLst>
            <a:ahLst/>
            <a:rect l="textAreaLeft" t="textAreaTop" r="textAreaRight" b="textAreaBottom"/>
            <a:pathLst>
              <a:path w="344170" h="401320">
                <a:moveTo>
                  <a:pt x="170942" y="0"/>
                </a:moveTo>
                <a:lnTo>
                  <a:pt x="171576" y="80263"/>
                </a:lnTo>
                <a:lnTo>
                  <a:pt x="0" y="81534"/>
                </a:lnTo>
                <a:lnTo>
                  <a:pt x="1905" y="322453"/>
                </a:lnTo>
                <a:lnTo>
                  <a:pt x="173482" y="321056"/>
                </a:lnTo>
                <a:lnTo>
                  <a:pt x="174117" y="401319"/>
                </a:lnTo>
                <a:lnTo>
                  <a:pt x="344170" y="199390"/>
                </a:lnTo>
                <a:lnTo>
                  <a:pt x="170942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95" name="object 22"/>
          <p:cNvGrpSpPr/>
          <p:nvPr/>
        </p:nvGrpSpPr>
        <p:grpSpPr>
          <a:xfrm>
            <a:off x="7125840" y="2462040"/>
            <a:ext cx="1618560" cy="1653480"/>
            <a:chOff x="7125840" y="2462040"/>
            <a:chExt cx="1618560" cy="1653480"/>
          </a:xfrm>
        </p:grpSpPr>
        <p:sp>
          <p:nvSpPr>
            <p:cNvPr id="296" name="object 23"/>
            <p:cNvSpPr/>
            <p:nvPr/>
          </p:nvSpPr>
          <p:spPr>
            <a:xfrm>
              <a:off x="7125840" y="2462040"/>
              <a:ext cx="1618560" cy="1653480"/>
            </a:xfrm>
            <a:custGeom>
              <a:avLst/>
              <a:gdLst>
                <a:gd name="textAreaLeft" fmla="*/ 0 w 1618560"/>
                <a:gd name="textAreaRight" fmla="*/ 1619280 w 1618560"/>
                <a:gd name="textAreaTop" fmla="*/ 0 h 1653480"/>
                <a:gd name="textAreaBottom" fmla="*/ 1654200 h 1653480"/>
              </a:gdLst>
              <a:ahLst/>
              <a:rect l="textAreaLeft" t="textAreaTop" r="textAreaRight" b="textAreaBottom"/>
              <a:pathLst>
                <a:path w="1619250" h="1654175">
                  <a:moveTo>
                    <a:pt x="1456944" y="0"/>
                  </a:moveTo>
                  <a:lnTo>
                    <a:pt x="161925" y="0"/>
                  </a:lnTo>
                  <a:lnTo>
                    <a:pt x="118886" y="5785"/>
                  </a:lnTo>
                  <a:lnTo>
                    <a:pt x="80207" y="22112"/>
                  </a:lnTo>
                  <a:lnTo>
                    <a:pt x="47434" y="47434"/>
                  </a:lnTo>
                  <a:lnTo>
                    <a:pt x="22112" y="80207"/>
                  </a:lnTo>
                  <a:lnTo>
                    <a:pt x="5785" y="118886"/>
                  </a:lnTo>
                  <a:lnTo>
                    <a:pt x="0" y="161924"/>
                  </a:lnTo>
                  <a:lnTo>
                    <a:pt x="0" y="1492249"/>
                  </a:lnTo>
                  <a:lnTo>
                    <a:pt x="5785" y="1535288"/>
                  </a:lnTo>
                  <a:lnTo>
                    <a:pt x="22112" y="1573967"/>
                  </a:lnTo>
                  <a:lnTo>
                    <a:pt x="47434" y="1606740"/>
                  </a:lnTo>
                  <a:lnTo>
                    <a:pt x="80207" y="1632062"/>
                  </a:lnTo>
                  <a:lnTo>
                    <a:pt x="118886" y="1648389"/>
                  </a:lnTo>
                  <a:lnTo>
                    <a:pt x="161925" y="1654174"/>
                  </a:lnTo>
                  <a:lnTo>
                    <a:pt x="1456944" y="1654174"/>
                  </a:lnTo>
                  <a:lnTo>
                    <a:pt x="1499973" y="1648389"/>
                  </a:lnTo>
                  <a:lnTo>
                    <a:pt x="1538628" y="1632062"/>
                  </a:lnTo>
                  <a:lnTo>
                    <a:pt x="1571370" y="1606740"/>
                  </a:lnTo>
                  <a:lnTo>
                    <a:pt x="1596662" y="1573967"/>
                  </a:lnTo>
                  <a:lnTo>
                    <a:pt x="1612965" y="1535288"/>
                  </a:lnTo>
                  <a:lnTo>
                    <a:pt x="1618741" y="1492249"/>
                  </a:lnTo>
                  <a:lnTo>
                    <a:pt x="1618741" y="161924"/>
                  </a:lnTo>
                  <a:lnTo>
                    <a:pt x="1612965" y="118886"/>
                  </a:lnTo>
                  <a:lnTo>
                    <a:pt x="1596662" y="80207"/>
                  </a:lnTo>
                  <a:lnTo>
                    <a:pt x="1571371" y="47434"/>
                  </a:lnTo>
                  <a:lnTo>
                    <a:pt x="1538628" y="22112"/>
                  </a:lnTo>
                  <a:lnTo>
                    <a:pt x="1499973" y="5785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7" name="object 24"/>
            <p:cNvSpPr/>
            <p:nvPr/>
          </p:nvSpPr>
          <p:spPr>
            <a:xfrm>
              <a:off x="7125840" y="2462040"/>
              <a:ext cx="1618560" cy="1653480"/>
            </a:xfrm>
            <a:custGeom>
              <a:avLst/>
              <a:gdLst>
                <a:gd name="textAreaLeft" fmla="*/ 0 w 1618560"/>
                <a:gd name="textAreaRight" fmla="*/ 1619280 w 1618560"/>
                <a:gd name="textAreaTop" fmla="*/ 0 h 1653480"/>
                <a:gd name="textAreaBottom" fmla="*/ 1654200 h 1653480"/>
              </a:gdLst>
              <a:ahLst/>
              <a:rect l="textAreaLeft" t="textAreaTop" r="textAreaRight" b="textAreaBottom"/>
              <a:pathLst>
                <a:path w="1619250" h="1654175">
                  <a:moveTo>
                    <a:pt x="0" y="161924"/>
                  </a:moveTo>
                  <a:lnTo>
                    <a:pt x="5785" y="118886"/>
                  </a:lnTo>
                  <a:lnTo>
                    <a:pt x="22112" y="80207"/>
                  </a:lnTo>
                  <a:lnTo>
                    <a:pt x="47434" y="47434"/>
                  </a:lnTo>
                  <a:lnTo>
                    <a:pt x="80207" y="22112"/>
                  </a:lnTo>
                  <a:lnTo>
                    <a:pt x="118886" y="5785"/>
                  </a:lnTo>
                  <a:lnTo>
                    <a:pt x="161925" y="0"/>
                  </a:lnTo>
                  <a:lnTo>
                    <a:pt x="1456944" y="0"/>
                  </a:lnTo>
                  <a:lnTo>
                    <a:pt x="1499973" y="5785"/>
                  </a:lnTo>
                  <a:lnTo>
                    <a:pt x="1538628" y="22112"/>
                  </a:lnTo>
                  <a:lnTo>
                    <a:pt x="1571371" y="47434"/>
                  </a:lnTo>
                  <a:lnTo>
                    <a:pt x="1596662" y="80207"/>
                  </a:lnTo>
                  <a:lnTo>
                    <a:pt x="1612965" y="118886"/>
                  </a:lnTo>
                  <a:lnTo>
                    <a:pt x="1618741" y="161924"/>
                  </a:lnTo>
                  <a:lnTo>
                    <a:pt x="1618741" y="1492249"/>
                  </a:lnTo>
                  <a:lnTo>
                    <a:pt x="1612965" y="1535288"/>
                  </a:lnTo>
                  <a:lnTo>
                    <a:pt x="1596662" y="1573967"/>
                  </a:lnTo>
                  <a:lnTo>
                    <a:pt x="1571370" y="1606740"/>
                  </a:lnTo>
                  <a:lnTo>
                    <a:pt x="1538628" y="1632062"/>
                  </a:lnTo>
                  <a:lnTo>
                    <a:pt x="1499973" y="1648389"/>
                  </a:lnTo>
                  <a:lnTo>
                    <a:pt x="1456944" y="1654174"/>
                  </a:lnTo>
                  <a:lnTo>
                    <a:pt x="161925" y="1654174"/>
                  </a:lnTo>
                  <a:lnTo>
                    <a:pt x="118886" y="1648389"/>
                  </a:lnTo>
                  <a:lnTo>
                    <a:pt x="80207" y="1632062"/>
                  </a:lnTo>
                  <a:lnTo>
                    <a:pt x="47434" y="1606740"/>
                  </a:lnTo>
                  <a:lnTo>
                    <a:pt x="22112" y="1573967"/>
                  </a:lnTo>
                  <a:lnTo>
                    <a:pt x="5785" y="1535288"/>
                  </a:lnTo>
                  <a:lnTo>
                    <a:pt x="0" y="1492249"/>
                  </a:lnTo>
                  <a:lnTo>
                    <a:pt x="0" y="16192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8" name="object 25"/>
          <p:cNvSpPr/>
          <p:nvPr/>
        </p:nvSpPr>
        <p:spPr>
          <a:xfrm>
            <a:off x="7232040" y="2881080"/>
            <a:ext cx="1408320" cy="7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 anchor="t">
            <a:spAutoFit/>
          </a:bodyPr>
          <a:p>
            <a:pPr marL="12600" algn="ctr">
              <a:lnSpc>
                <a:spcPct val="86000"/>
              </a:lnSpc>
              <a:spcBef>
                <a:spcPts val="391"/>
              </a:spcBef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Stockage</a:t>
            </a:r>
            <a:r>
              <a:rPr b="0" lang="fr-FR" sz="18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résultats</a:t>
            </a:r>
            <a:r>
              <a:rPr b="0" lang="fr-FR" sz="18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du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prétraitement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object 26" descr=""/>
          <p:cNvPicPr/>
          <p:nvPr/>
        </p:nvPicPr>
        <p:blipFill>
          <a:blip r:embed="rId1"/>
          <a:stretch/>
        </p:blipFill>
        <p:spPr>
          <a:xfrm>
            <a:off x="381600" y="4332600"/>
            <a:ext cx="1481760" cy="621000"/>
          </a:xfrm>
          <a:prstGeom prst="rect">
            <a:avLst/>
          </a:prstGeom>
          <a:ln w="0">
            <a:noFill/>
          </a:ln>
        </p:spPr>
      </p:pic>
      <p:pic>
        <p:nvPicPr>
          <p:cNvPr id="300" name="object 27" descr=""/>
          <p:cNvPicPr/>
          <p:nvPr/>
        </p:nvPicPr>
        <p:blipFill>
          <a:blip r:embed="rId2"/>
          <a:stretch/>
        </p:blipFill>
        <p:spPr>
          <a:xfrm>
            <a:off x="2807280" y="4350240"/>
            <a:ext cx="1152000" cy="827280"/>
          </a:xfrm>
          <a:prstGeom prst="rect">
            <a:avLst/>
          </a:prstGeom>
          <a:ln w="0">
            <a:noFill/>
          </a:ln>
        </p:spPr>
      </p:pic>
      <p:pic>
        <p:nvPicPr>
          <p:cNvPr id="301" name="object 28" descr=""/>
          <p:cNvPicPr/>
          <p:nvPr/>
        </p:nvPicPr>
        <p:blipFill>
          <a:blip r:embed="rId3"/>
          <a:stretch/>
        </p:blipFill>
        <p:spPr>
          <a:xfrm>
            <a:off x="7090920" y="4468320"/>
            <a:ext cx="967680" cy="409320"/>
          </a:xfrm>
          <a:prstGeom prst="rect">
            <a:avLst/>
          </a:prstGeom>
          <a:ln w="0">
            <a:noFill/>
          </a:ln>
        </p:spPr>
      </p:pic>
      <p:pic>
        <p:nvPicPr>
          <p:cNvPr id="302" name="object 29" descr=""/>
          <p:cNvPicPr/>
          <p:nvPr/>
        </p:nvPicPr>
        <p:blipFill>
          <a:blip r:embed="rId4"/>
          <a:stretch/>
        </p:blipFill>
        <p:spPr>
          <a:xfrm>
            <a:off x="4749120" y="4382640"/>
            <a:ext cx="1762200" cy="579240"/>
          </a:xfrm>
          <a:prstGeom prst="rect">
            <a:avLst/>
          </a:prstGeom>
          <a:ln w="0">
            <a:noFill/>
          </a:ln>
        </p:spPr>
      </p:pic>
      <p:pic>
        <p:nvPicPr>
          <p:cNvPr id="303" name="object 30" descr=""/>
          <p:cNvPicPr/>
          <p:nvPr/>
        </p:nvPicPr>
        <p:blipFill>
          <a:blip r:embed="rId5"/>
          <a:stretch/>
        </p:blipFill>
        <p:spPr>
          <a:xfrm>
            <a:off x="8268120" y="4386240"/>
            <a:ext cx="499320" cy="54000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2"/>
          <p:cNvSpPr>
            <a:spLocks noGrp="1"/>
          </p:cNvSpPr>
          <p:nvPr>
            <p:ph type="sldNum" idx="25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B42504EE-D286-4C4D-87FF-5DE370F930DC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36040" y="241560"/>
            <a:ext cx="3249720" cy="123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Instance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6" strike="noStrike">
                <a:solidFill>
                  <a:srgbClr val="d2523b"/>
                </a:solidFill>
                <a:latin typeface="Arial"/>
              </a:rPr>
              <a:t>Spark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6" name="object 3"/>
          <p:cNvGrpSpPr/>
          <p:nvPr/>
        </p:nvGrpSpPr>
        <p:grpSpPr>
          <a:xfrm>
            <a:off x="254160" y="888840"/>
            <a:ext cx="1059120" cy="1488240"/>
            <a:chOff x="254160" y="888840"/>
            <a:chExt cx="1059120" cy="1488240"/>
          </a:xfrm>
        </p:grpSpPr>
        <p:sp>
          <p:nvSpPr>
            <p:cNvPr id="307" name="object 4"/>
            <p:cNvSpPr/>
            <p:nvPr/>
          </p:nvSpPr>
          <p:spPr>
            <a:xfrm>
              <a:off x="25416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5" h="1489075">
                  <a:moveTo>
                    <a:pt x="953655" y="0"/>
                  </a:moveTo>
                  <a:lnTo>
                    <a:pt x="105968" y="0"/>
                  </a:lnTo>
                  <a:lnTo>
                    <a:pt x="64722" y="8336"/>
                  </a:lnTo>
                  <a:lnTo>
                    <a:pt x="31038" y="31067"/>
                  </a:lnTo>
                  <a:lnTo>
                    <a:pt x="8328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28" y="1424225"/>
                  </a:lnTo>
                  <a:lnTo>
                    <a:pt x="31038" y="1457896"/>
                  </a:lnTo>
                  <a:lnTo>
                    <a:pt x="64722" y="1480613"/>
                  </a:lnTo>
                  <a:lnTo>
                    <a:pt x="105968" y="1488948"/>
                  </a:lnTo>
                  <a:lnTo>
                    <a:pt x="953655" y="1488948"/>
                  </a:lnTo>
                  <a:lnTo>
                    <a:pt x="994894" y="1480613"/>
                  </a:lnTo>
                  <a:lnTo>
                    <a:pt x="1028560" y="1457896"/>
                  </a:lnTo>
                  <a:lnTo>
                    <a:pt x="1051253" y="1424225"/>
                  </a:lnTo>
                  <a:lnTo>
                    <a:pt x="1059573" y="1383029"/>
                  </a:lnTo>
                  <a:lnTo>
                    <a:pt x="1059573" y="106044"/>
                  </a:lnTo>
                  <a:lnTo>
                    <a:pt x="1051253" y="64775"/>
                  </a:lnTo>
                  <a:lnTo>
                    <a:pt x="1028560" y="31067"/>
                  </a:lnTo>
                  <a:lnTo>
                    <a:pt x="994894" y="8336"/>
                  </a:lnTo>
                  <a:lnTo>
                    <a:pt x="953655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8" name="object 5"/>
            <p:cNvSpPr/>
            <p:nvPr/>
          </p:nvSpPr>
          <p:spPr>
            <a:xfrm>
              <a:off x="25416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5" h="1489075">
                  <a:moveTo>
                    <a:pt x="0" y="106044"/>
                  </a:moveTo>
                  <a:lnTo>
                    <a:pt x="8328" y="64775"/>
                  </a:lnTo>
                  <a:lnTo>
                    <a:pt x="31038" y="31067"/>
                  </a:lnTo>
                  <a:lnTo>
                    <a:pt x="64722" y="8336"/>
                  </a:lnTo>
                  <a:lnTo>
                    <a:pt x="105968" y="0"/>
                  </a:lnTo>
                  <a:lnTo>
                    <a:pt x="953655" y="0"/>
                  </a:lnTo>
                  <a:lnTo>
                    <a:pt x="994894" y="8336"/>
                  </a:lnTo>
                  <a:lnTo>
                    <a:pt x="1028560" y="31067"/>
                  </a:lnTo>
                  <a:lnTo>
                    <a:pt x="1051253" y="64775"/>
                  </a:lnTo>
                  <a:lnTo>
                    <a:pt x="1059573" y="106044"/>
                  </a:lnTo>
                  <a:lnTo>
                    <a:pt x="1059573" y="1383029"/>
                  </a:lnTo>
                  <a:lnTo>
                    <a:pt x="1051253" y="1424225"/>
                  </a:lnTo>
                  <a:lnTo>
                    <a:pt x="1028560" y="1457896"/>
                  </a:lnTo>
                  <a:lnTo>
                    <a:pt x="994894" y="1480613"/>
                  </a:lnTo>
                  <a:lnTo>
                    <a:pt x="953655" y="1488948"/>
                  </a:lnTo>
                  <a:lnTo>
                    <a:pt x="105968" y="1488948"/>
                  </a:lnTo>
                  <a:lnTo>
                    <a:pt x="64722" y="1480613"/>
                  </a:lnTo>
                  <a:lnTo>
                    <a:pt x="31038" y="1457896"/>
                  </a:lnTo>
                  <a:lnTo>
                    <a:pt x="8328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9" name="object 6"/>
          <p:cNvSpPr/>
          <p:nvPr/>
        </p:nvSpPr>
        <p:spPr>
          <a:xfrm>
            <a:off x="335880" y="1458720"/>
            <a:ext cx="89640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50760">
              <a:lnSpc>
                <a:spcPts val="1176"/>
              </a:lnSpc>
              <a:spcBef>
                <a:spcPts val="105"/>
              </a:spcBef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Création</a:t>
            </a:r>
            <a:r>
              <a:rPr b="0" lang="fr-FR" sz="1050" spc="-6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1" strike="noStrike">
                <a:solidFill>
                  <a:srgbClr val="ffffff"/>
                </a:solidFill>
                <a:latin typeface="Arial"/>
                <a:ea typeface="DejaVu Sans"/>
              </a:rPr>
              <a:t>d’un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176"/>
              </a:lnSpc>
            </a:pPr>
            <a:r>
              <a:rPr b="1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SparkContext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7"/>
          <p:cNvSpPr/>
          <p:nvPr/>
        </p:nvSpPr>
        <p:spPr>
          <a:xfrm>
            <a:off x="1419840" y="1501920"/>
            <a:ext cx="223920" cy="262080"/>
          </a:xfrm>
          <a:custGeom>
            <a:avLst/>
            <a:gdLst>
              <a:gd name="textAreaLeft" fmla="*/ 0 w 223920"/>
              <a:gd name="textAreaRight" fmla="*/ 224640 w 223920"/>
              <a:gd name="textAreaTop" fmla="*/ 0 h 262080"/>
              <a:gd name="textAreaBottom" fmla="*/ 262800 h 262080"/>
            </a:gdLst>
            <a:ahLst/>
            <a:rect l="textAreaLeft" t="textAreaTop" r="textAreaRight" b="textAreaBottom"/>
            <a:pathLst>
              <a:path w="224789" h="262889">
                <a:moveTo>
                  <a:pt x="112268" y="0"/>
                </a:moveTo>
                <a:lnTo>
                  <a:pt x="112268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268" y="210185"/>
                </a:lnTo>
                <a:lnTo>
                  <a:pt x="112268" y="262763"/>
                </a:lnTo>
                <a:lnTo>
                  <a:pt x="224535" y="131318"/>
                </a:lnTo>
                <a:lnTo>
                  <a:pt x="112268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11" name="object 8"/>
          <p:cNvGrpSpPr/>
          <p:nvPr/>
        </p:nvGrpSpPr>
        <p:grpSpPr>
          <a:xfrm>
            <a:off x="1737720" y="888840"/>
            <a:ext cx="1059120" cy="1488240"/>
            <a:chOff x="1737720" y="888840"/>
            <a:chExt cx="1059120" cy="1488240"/>
          </a:xfrm>
        </p:grpSpPr>
        <p:sp>
          <p:nvSpPr>
            <p:cNvPr id="312" name="object 9"/>
            <p:cNvSpPr/>
            <p:nvPr/>
          </p:nvSpPr>
          <p:spPr>
            <a:xfrm>
              <a:off x="173772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4" h="1489075">
                  <a:moveTo>
                    <a:pt x="953642" y="0"/>
                  </a:moveTo>
                  <a:lnTo>
                    <a:pt x="105917" y="0"/>
                  </a:lnTo>
                  <a:lnTo>
                    <a:pt x="64668" y="8336"/>
                  </a:lnTo>
                  <a:lnTo>
                    <a:pt x="31003" y="31067"/>
                  </a:lnTo>
                  <a:lnTo>
                    <a:pt x="8316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16" y="1424225"/>
                  </a:lnTo>
                  <a:lnTo>
                    <a:pt x="31003" y="1457896"/>
                  </a:lnTo>
                  <a:lnTo>
                    <a:pt x="64668" y="1480613"/>
                  </a:lnTo>
                  <a:lnTo>
                    <a:pt x="105917" y="1488948"/>
                  </a:lnTo>
                  <a:lnTo>
                    <a:pt x="953642" y="1488948"/>
                  </a:lnTo>
                  <a:lnTo>
                    <a:pt x="994892" y="1480613"/>
                  </a:lnTo>
                  <a:lnTo>
                    <a:pt x="1028557" y="1457896"/>
                  </a:lnTo>
                  <a:lnTo>
                    <a:pt x="1051244" y="1424225"/>
                  </a:lnTo>
                  <a:lnTo>
                    <a:pt x="1059560" y="1383029"/>
                  </a:lnTo>
                  <a:lnTo>
                    <a:pt x="1059560" y="106044"/>
                  </a:lnTo>
                  <a:lnTo>
                    <a:pt x="1051244" y="64775"/>
                  </a:lnTo>
                  <a:lnTo>
                    <a:pt x="1028557" y="31067"/>
                  </a:lnTo>
                  <a:lnTo>
                    <a:pt x="994892" y="8336"/>
                  </a:lnTo>
                  <a:lnTo>
                    <a:pt x="95364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3" name="object 10"/>
            <p:cNvSpPr/>
            <p:nvPr/>
          </p:nvSpPr>
          <p:spPr>
            <a:xfrm>
              <a:off x="173772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4" h="1489075">
                  <a:moveTo>
                    <a:pt x="0" y="106044"/>
                  </a:moveTo>
                  <a:lnTo>
                    <a:pt x="8316" y="64775"/>
                  </a:lnTo>
                  <a:lnTo>
                    <a:pt x="31003" y="31067"/>
                  </a:lnTo>
                  <a:lnTo>
                    <a:pt x="64668" y="8336"/>
                  </a:lnTo>
                  <a:lnTo>
                    <a:pt x="105917" y="0"/>
                  </a:lnTo>
                  <a:lnTo>
                    <a:pt x="953642" y="0"/>
                  </a:lnTo>
                  <a:lnTo>
                    <a:pt x="994892" y="8336"/>
                  </a:lnTo>
                  <a:lnTo>
                    <a:pt x="1028557" y="31067"/>
                  </a:lnTo>
                  <a:lnTo>
                    <a:pt x="1051244" y="64775"/>
                  </a:lnTo>
                  <a:lnTo>
                    <a:pt x="1059560" y="106044"/>
                  </a:lnTo>
                  <a:lnTo>
                    <a:pt x="1059560" y="1383029"/>
                  </a:lnTo>
                  <a:lnTo>
                    <a:pt x="1051244" y="1424225"/>
                  </a:lnTo>
                  <a:lnTo>
                    <a:pt x="1028557" y="1457896"/>
                  </a:lnTo>
                  <a:lnTo>
                    <a:pt x="994892" y="1480613"/>
                  </a:lnTo>
                  <a:lnTo>
                    <a:pt x="953642" y="1488948"/>
                  </a:lnTo>
                  <a:lnTo>
                    <a:pt x="105917" y="1488948"/>
                  </a:lnTo>
                  <a:lnTo>
                    <a:pt x="64668" y="1480613"/>
                  </a:lnTo>
                  <a:lnTo>
                    <a:pt x="31003" y="1457896"/>
                  </a:lnTo>
                  <a:lnTo>
                    <a:pt x="8316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4" name="object 11"/>
          <p:cNvSpPr/>
          <p:nvPr/>
        </p:nvSpPr>
        <p:spPr>
          <a:xfrm>
            <a:off x="1886760" y="1113480"/>
            <a:ext cx="76320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38160" indent="-25920">
              <a:lnSpc>
                <a:spcPts val="1091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Chargement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des</a:t>
            </a:r>
            <a:r>
              <a:rPr b="0" lang="fr-FR" sz="105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images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object 12"/>
          <p:cNvSpPr/>
          <p:nvPr/>
        </p:nvSpPr>
        <p:spPr>
          <a:xfrm>
            <a:off x="1801440" y="1389240"/>
            <a:ext cx="93384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12600" indent="-1800" algn="ctr">
              <a:lnSpc>
                <a:spcPct val="86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fr-FR" sz="1050" spc="-21" strike="noStrike">
                <a:solidFill>
                  <a:srgbClr val="ffffff"/>
                </a:solidFill>
                <a:latin typeface="Arial"/>
                <a:ea typeface="DejaVu Sans"/>
              </a:rPr>
              <a:t>dans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l’arborescence: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stockage</a:t>
            </a:r>
            <a:r>
              <a:rPr b="0" lang="fr-FR" sz="105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1" strike="noStrike">
                <a:solidFill>
                  <a:srgbClr val="ffffff"/>
                </a:solidFill>
                <a:latin typeface="Arial"/>
                <a:ea typeface="DejaVu Sans"/>
              </a:rPr>
              <a:t>dans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un</a:t>
            </a: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spark DataFrame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object 13"/>
          <p:cNvSpPr/>
          <p:nvPr/>
        </p:nvSpPr>
        <p:spPr>
          <a:xfrm>
            <a:off x="2903400" y="1501920"/>
            <a:ext cx="223920" cy="262080"/>
          </a:xfrm>
          <a:custGeom>
            <a:avLst/>
            <a:gdLst>
              <a:gd name="textAreaLeft" fmla="*/ 0 w 223920"/>
              <a:gd name="textAreaRight" fmla="*/ 224640 w 223920"/>
              <a:gd name="textAreaTop" fmla="*/ 0 h 262080"/>
              <a:gd name="textAreaBottom" fmla="*/ 262800 h 262080"/>
            </a:gdLst>
            <a:ahLst/>
            <a:rect l="textAreaLeft" t="textAreaTop" r="textAreaRight" b="textAreaBottom"/>
            <a:pathLst>
              <a:path w="224789" h="262889">
                <a:moveTo>
                  <a:pt x="112394" y="0"/>
                </a:moveTo>
                <a:lnTo>
                  <a:pt x="112394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394" y="210185"/>
                </a:lnTo>
                <a:lnTo>
                  <a:pt x="112394" y="262763"/>
                </a:lnTo>
                <a:lnTo>
                  <a:pt x="224662" y="131318"/>
                </a:lnTo>
                <a:lnTo>
                  <a:pt x="112394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17" name="object 14"/>
          <p:cNvGrpSpPr/>
          <p:nvPr/>
        </p:nvGrpSpPr>
        <p:grpSpPr>
          <a:xfrm>
            <a:off x="3221280" y="888840"/>
            <a:ext cx="1059120" cy="1488240"/>
            <a:chOff x="3221280" y="888840"/>
            <a:chExt cx="1059120" cy="1488240"/>
          </a:xfrm>
        </p:grpSpPr>
        <p:sp>
          <p:nvSpPr>
            <p:cNvPr id="318" name="object 15"/>
            <p:cNvSpPr/>
            <p:nvPr/>
          </p:nvSpPr>
          <p:spPr>
            <a:xfrm>
              <a:off x="322128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4" h="1489075">
                  <a:moveTo>
                    <a:pt x="953770" y="0"/>
                  </a:moveTo>
                  <a:lnTo>
                    <a:pt x="106045" y="0"/>
                  </a:lnTo>
                  <a:lnTo>
                    <a:pt x="64775" y="8336"/>
                  </a:lnTo>
                  <a:lnTo>
                    <a:pt x="31067" y="31067"/>
                  </a:lnTo>
                  <a:lnTo>
                    <a:pt x="8336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36" y="1424225"/>
                  </a:lnTo>
                  <a:lnTo>
                    <a:pt x="31067" y="1457896"/>
                  </a:lnTo>
                  <a:lnTo>
                    <a:pt x="64775" y="1480613"/>
                  </a:lnTo>
                  <a:lnTo>
                    <a:pt x="106045" y="1488948"/>
                  </a:lnTo>
                  <a:lnTo>
                    <a:pt x="953770" y="1488948"/>
                  </a:lnTo>
                  <a:lnTo>
                    <a:pt x="994965" y="1480613"/>
                  </a:lnTo>
                  <a:lnTo>
                    <a:pt x="1028636" y="1457896"/>
                  </a:lnTo>
                  <a:lnTo>
                    <a:pt x="1051353" y="1424225"/>
                  </a:lnTo>
                  <a:lnTo>
                    <a:pt x="1059688" y="1383029"/>
                  </a:lnTo>
                  <a:lnTo>
                    <a:pt x="1059688" y="106044"/>
                  </a:lnTo>
                  <a:lnTo>
                    <a:pt x="1051353" y="64775"/>
                  </a:lnTo>
                  <a:lnTo>
                    <a:pt x="1028636" y="31067"/>
                  </a:lnTo>
                  <a:lnTo>
                    <a:pt x="994965" y="8336"/>
                  </a:lnTo>
                  <a:lnTo>
                    <a:pt x="953770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9" name="object 16"/>
            <p:cNvSpPr/>
            <p:nvPr/>
          </p:nvSpPr>
          <p:spPr>
            <a:xfrm>
              <a:off x="322128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4" h="1489075">
                  <a:moveTo>
                    <a:pt x="0" y="106044"/>
                  </a:move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lnTo>
                    <a:pt x="953770" y="0"/>
                  </a:lnTo>
                  <a:lnTo>
                    <a:pt x="994965" y="8336"/>
                  </a:lnTo>
                  <a:lnTo>
                    <a:pt x="1028636" y="31067"/>
                  </a:lnTo>
                  <a:lnTo>
                    <a:pt x="1051353" y="64775"/>
                  </a:lnTo>
                  <a:lnTo>
                    <a:pt x="1059688" y="106044"/>
                  </a:lnTo>
                  <a:lnTo>
                    <a:pt x="1059688" y="1383029"/>
                  </a:lnTo>
                  <a:lnTo>
                    <a:pt x="1051353" y="1424225"/>
                  </a:lnTo>
                  <a:lnTo>
                    <a:pt x="1028636" y="1457896"/>
                  </a:lnTo>
                  <a:lnTo>
                    <a:pt x="994965" y="1480613"/>
                  </a:lnTo>
                  <a:lnTo>
                    <a:pt x="953770" y="1488948"/>
                  </a:lnTo>
                  <a:lnTo>
                    <a:pt x="106045" y="1488948"/>
                  </a:lnTo>
                  <a:lnTo>
                    <a:pt x="64775" y="1480613"/>
                  </a:lnTo>
                  <a:lnTo>
                    <a:pt x="31067" y="1457896"/>
                  </a:lnTo>
                  <a:lnTo>
                    <a:pt x="8336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0" name="object 17"/>
          <p:cNvSpPr/>
          <p:nvPr/>
        </p:nvSpPr>
        <p:spPr>
          <a:xfrm>
            <a:off x="3349080" y="1389600"/>
            <a:ext cx="803160" cy="1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Extraction</a:t>
            </a:r>
            <a:r>
              <a:rPr b="0" lang="fr-FR" sz="1050" spc="-6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du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18"/>
          <p:cNvSpPr/>
          <p:nvPr/>
        </p:nvSpPr>
        <p:spPr>
          <a:xfrm>
            <a:off x="3321720" y="1528200"/>
            <a:ext cx="85860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12600" indent="57960">
              <a:lnSpc>
                <a:spcPts val="1080"/>
              </a:lnSpc>
              <a:spcBef>
                <a:spcPts val="289"/>
              </a:spcBef>
              <a:tabLst>
                <a:tab algn="l" pos="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chemin</a:t>
            </a:r>
            <a:r>
              <a:rPr b="0" lang="fr-FR" sz="105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1" strike="noStrike">
                <a:solidFill>
                  <a:srgbClr val="ffffff"/>
                </a:solidFill>
                <a:latin typeface="Arial"/>
                <a:ea typeface="DejaVu Sans"/>
              </a:rPr>
              <a:t>vers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chaque</a:t>
            </a:r>
            <a:r>
              <a:rPr b="0" lang="fr-FR" sz="105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fichier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bject 19"/>
          <p:cNvSpPr/>
          <p:nvPr/>
        </p:nvSpPr>
        <p:spPr>
          <a:xfrm>
            <a:off x="4386600" y="1501920"/>
            <a:ext cx="223920" cy="262080"/>
          </a:xfrm>
          <a:custGeom>
            <a:avLst/>
            <a:gdLst>
              <a:gd name="textAreaLeft" fmla="*/ 0 w 223920"/>
              <a:gd name="textAreaRight" fmla="*/ 224640 w 223920"/>
              <a:gd name="textAreaTop" fmla="*/ 0 h 262080"/>
              <a:gd name="textAreaBottom" fmla="*/ 262800 h 262080"/>
            </a:gdLst>
            <a:ahLst/>
            <a:rect l="textAreaLeft" t="textAreaTop" r="textAreaRight" b="textAreaBottom"/>
            <a:pathLst>
              <a:path w="224789" h="262889">
                <a:moveTo>
                  <a:pt x="112394" y="0"/>
                </a:moveTo>
                <a:lnTo>
                  <a:pt x="112394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394" y="210185"/>
                </a:lnTo>
                <a:lnTo>
                  <a:pt x="112394" y="262763"/>
                </a:lnTo>
                <a:lnTo>
                  <a:pt x="224662" y="131318"/>
                </a:lnTo>
                <a:lnTo>
                  <a:pt x="112394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23" name="object 20"/>
          <p:cNvGrpSpPr/>
          <p:nvPr/>
        </p:nvGrpSpPr>
        <p:grpSpPr>
          <a:xfrm>
            <a:off x="4704480" y="888840"/>
            <a:ext cx="1059120" cy="1488240"/>
            <a:chOff x="4704480" y="888840"/>
            <a:chExt cx="1059120" cy="1488240"/>
          </a:xfrm>
        </p:grpSpPr>
        <p:sp>
          <p:nvSpPr>
            <p:cNvPr id="324" name="object 21"/>
            <p:cNvSpPr/>
            <p:nvPr/>
          </p:nvSpPr>
          <p:spPr>
            <a:xfrm>
              <a:off x="470448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4" h="1489075">
                  <a:moveTo>
                    <a:pt x="953642" y="0"/>
                  </a:moveTo>
                  <a:lnTo>
                    <a:pt x="106045" y="0"/>
                  </a:lnTo>
                  <a:lnTo>
                    <a:pt x="64775" y="8336"/>
                  </a:lnTo>
                  <a:lnTo>
                    <a:pt x="31067" y="31067"/>
                  </a:lnTo>
                  <a:lnTo>
                    <a:pt x="8336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36" y="1424225"/>
                  </a:lnTo>
                  <a:lnTo>
                    <a:pt x="31067" y="1457896"/>
                  </a:lnTo>
                  <a:lnTo>
                    <a:pt x="64775" y="1480613"/>
                  </a:lnTo>
                  <a:lnTo>
                    <a:pt x="106045" y="1488948"/>
                  </a:lnTo>
                  <a:lnTo>
                    <a:pt x="953642" y="1488948"/>
                  </a:lnTo>
                  <a:lnTo>
                    <a:pt x="994912" y="1480613"/>
                  </a:lnTo>
                  <a:lnTo>
                    <a:pt x="1028620" y="1457896"/>
                  </a:lnTo>
                  <a:lnTo>
                    <a:pt x="1051351" y="1424225"/>
                  </a:lnTo>
                  <a:lnTo>
                    <a:pt x="1059688" y="1383029"/>
                  </a:lnTo>
                  <a:lnTo>
                    <a:pt x="1059688" y="106044"/>
                  </a:lnTo>
                  <a:lnTo>
                    <a:pt x="1051351" y="64775"/>
                  </a:lnTo>
                  <a:lnTo>
                    <a:pt x="1028620" y="31067"/>
                  </a:lnTo>
                  <a:lnTo>
                    <a:pt x="994912" y="8336"/>
                  </a:lnTo>
                  <a:lnTo>
                    <a:pt x="95364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5" name="object 22"/>
            <p:cNvSpPr/>
            <p:nvPr/>
          </p:nvSpPr>
          <p:spPr>
            <a:xfrm>
              <a:off x="470448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4" h="1489075">
                  <a:moveTo>
                    <a:pt x="0" y="106044"/>
                  </a:move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lnTo>
                    <a:pt x="953642" y="0"/>
                  </a:lnTo>
                  <a:lnTo>
                    <a:pt x="994912" y="8336"/>
                  </a:lnTo>
                  <a:lnTo>
                    <a:pt x="1028620" y="31067"/>
                  </a:lnTo>
                  <a:lnTo>
                    <a:pt x="1051351" y="64775"/>
                  </a:lnTo>
                  <a:lnTo>
                    <a:pt x="1059688" y="106044"/>
                  </a:lnTo>
                  <a:lnTo>
                    <a:pt x="1059688" y="1383029"/>
                  </a:lnTo>
                  <a:lnTo>
                    <a:pt x="1051351" y="1424225"/>
                  </a:lnTo>
                  <a:lnTo>
                    <a:pt x="1028620" y="1457896"/>
                  </a:lnTo>
                  <a:lnTo>
                    <a:pt x="994912" y="1480613"/>
                  </a:lnTo>
                  <a:lnTo>
                    <a:pt x="953642" y="1488948"/>
                  </a:lnTo>
                  <a:lnTo>
                    <a:pt x="106045" y="1488948"/>
                  </a:lnTo>
                  <a:lnTo>
                    <a:pt x="64775" y="1480613"/>
                  </a:lnTo>
                  <a:lnTo>
                    <a:pt x="31067" y="1457896"/>
                  </a:lnTo>
                  <a:lnTo>
                    <a:pt x="8336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6" name="object 23"/>
          <p:cNvSpPr/>
          <p:nvPr/>
        </p:nvSpPr>
        <p:spPr>
          <a:xfrm>
            <a:off x="4786920" y="1182240"/>
            <a:ext cx="895320" cy="8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12600" algn="ctr">
              <a:lnSpc>
                <a:spcPct val="86000"/>
              </a:lnSpc>
              <a:spcBef>
                <a:spcPts val="275"/>
              </a:spcBef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Obtention</a:t>
            </a:r>
            <a:r>
              <a:rPr b="0" lang="fr-FR" sz="105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1" strike="noStrike">
                <a:solidFill>
                  <a:srgbClr val="ffffff"/>
                </a:solidFill>
                <a:latin typeface="Arial"/>
                <a:ea typeface="DejaVu Sans"/>
              </a:rPr>
              <a:t>dela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catégorie</a:t>
            </a:r>
            <a:r>
              <a:rPr b="0" lang="fr-FR" sz="1050" spc="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du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fruit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21600" algn="ctr">
              <a:lnSpc>
                <a:spcPct val="86000"/>
              </a:lnSpc>
              <a:spcBef>
                <a:spcPts val="11"/>
              </a:spcBef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(split</a:t>
            </a:r>
            <a:r>
              <a:rPr b="0" lang="fr-FR" sz="105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String</a:t>
            </a:r>
            <a:r>
              <a:rPr b="0" lang="fr-FR" sz="10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du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nom</a:t>
            </a:r>
            <a:r>
              <a:rPr b="0" lang="fr-FR" sz="105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dossier)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object 24"/>
          <p:cNvSpPr/>
          <p:nvPr/>
        </p:nvSpPr>
        <p:spPr>
          <a:xfrm>
            <a:off x="5870160" y="1501920"/>
            <a:ext cx="223920" cy="262080"/>
          </a:xfrm>
          <a:custGeom>
            <a:avLst/>
            <a:gdLst>
              <a:gd name="textAreaLeft" fmla="*/ 0 w 223920"/>
              <a:gd name="textAreaRight" fmla="*/ 224640 w 223920"/>
              <a:gd name="textAreaTop" fmla="*/ 0 h 262080"/>
              <a:gd name="textAreaBottom" fmla="*/ 262800 h 262080"/>
            </a:gdLst>
            <a:ahLst/>
            <a:rect l="textAreaLeft" t="textAreaTop" r="textAreaRight" b="textAreaBottom"/>
            <a:pathLst>
              <a:path w="224789" h="262889">
                <a:moveTo>
                  <a:pt x="112267" y="0"/>
                </a:moveTo>
                <a:lnTo>
                  <a:pt x="112267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267" y="210185"/>
                </a:lnTo>
                <a:lnTo>
                  <a:pt x="112267" y="262763"/>
                </a:lnTo>
                <a:lnTo>
                  <a:pt x="224662" y="131318"/>
                </a:lnTo>
                <a:lnTo>
                  <a:pt x="112267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28" name="object 25"/>
          <p:cNvGrpSpPr/>
          <p:nvPr/>
        </p:nvGrpSpPr>
        <p:grpSpPr>
          <a:xfrm>
            <a:off x="6188040" y="888840"/>
            <a:ext cx="1145520" cy="1488240"/>
            <a:chOff x="6188040" y="888840"/>
            <a:chExt cx="1145520" cy="1488240"/>
          </a:xfrm>
        </p:grpSpPr>
        <p:sp>
          <p:nvSpPr>
            <p:cNvPr id="329" name="object 26"/>
            <p:cNvSpPr/>
            <p:nvPr/>
          </p:nvSpPr>
          <p:spPr>
            <a:xfrm>
              <a:off x="6188040" y="888840"/>
              <a:ext cx="1145520" cy="1488240"/>
            </a:xfrm>
            <a:custGeom>
              <a:avLst/>
              <a:gdLst>
                <a:gd name="textAreaLeft" fmla="*/ 0 w 1145520"/>
                <a:gd name="textAreaRight" fmla="*/ 1146240 w 11455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146175" h="1489075">
                  <a:moveTo>
                    <a:pt x="1031621" y="0"/>
                  </a:moveTo>
                  <a:lnTo>
                    <a:pt x="114680" y="0"/>
                  </a:lnTo>
                  <a:lnTo>
                    <a:pt x="70026" y="9007"/>
                  </a:lnTo>
                  <a:lnTo>
                    <a:pt x="33575" y="33575"/>
                  </a:lnTo>
                  <a:lnTo>
                    <a:pt x="9007" y="70026"/>
                  </a:lnTo>
                  <a:lnTo>
                    <a:pt x="0" y="114680"/>
                  </a:lnTo>
                  <a:lnTo>
                    <a:pt x="0" y="1374393"/>
                  </a:lnTo>
                  <a:lnTo>
                    <a:pt x="9007" y="1418974"/>
                  </a:lnTo>
                  <a:lnTo>
                    <a:pt x="33575" y="1455388"/>
                  </a:lnTo>
                  <a:lnTo>
                    <a:pt x="70026" y="1479942"/>
                  </a:lnTo>
                  <a:lnTo>
                    <a:pt x="114680" y="1488948"/>
                  </a:lnTo>
                  <a:lnTo>
                    <a:pt x="1031621" y="1488948"/>
                  </a:lnTo>
                  <a:lnTo>
                    <a:pt x="1076201" y="1479942"/>
                  </a:lnTo>
                  <a:lnTo>
                    <a:pt x="1112615" y="1455388"/>
                  </a:lnTo>
                  <a:lnTo>
                    <a:pt x="1137169" y="1418974"/>
                  </a:lnTo>
                  <a:lnTo>
                    <a:pt x="1146175" y="1374393"/>
                  </a:lnTo>
                  <a:lnTo>
                    <a:pt x="1146175" y="114680"/>
                  </a:lnTo>
                  <a:lnTo>
                    <a:pt x="1137169" y="70026"/>
                  </a:lnTo>
                  <a:lnTo>
                    <a:pt x="1112615" y="33575"/>
                  </a:lnTo>
                  <a:lnTo>
                    <a:pt x="1076201" y="9007"/>
                  </a:lnTo>
                  <a:lnTo>
                    <a:pt x="1031621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object 27"/>
            <p:cNvSpPr/>
            <p:nvPr/>
          </p:nvSpPr>
          <p:spPr>
            <a:xfrm>
              <a:off x="6188040" y="888840"/>
              <a:ext cx="1145520" cy="1488240"/>
            </a:xfrm>
            <a:custGeom>
              <a:avLst/>
              <a:gdLst>
                <a:gd name="textAreaLeft" fmla="*/ 0 w 1145520"/>
                <a:gd name="textAreaRight" fmla="*/ 1146240 w 11455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146175" h="1489075">
                  <a:moveTo>
                    <a:pt x="0" y="114680"/>
                  </a:moveTo>
                  <a:lnTo>
                    <a:pt x="9007" y="70026"/>
                  </a:lnTo>
                  <a:lnTo>
                    <a:pt x="33575" y="33575"/>
                  </a:lnTo>
                  <a:lnTo>
                    <a:pt x="70026" y="9007"/>
                  </a:lnTo>
                  <a:lnTo>
                    <a:pt x="114680" y="0"/>
                  </a:lnTo>
                  <a:lnTo>
                    <a:pt x="1031621" y="0"/>
                  </a:lnTo>
                  <a:lnTo>
                    <a:pt x="1076201" y="9007"/>
                  </a:lnTo>
                  <a:lnTo>
                    <a:pt x="1112615" y="33575"/>
                  </a:lnTo>
                  <a:lnTo>
                    <a:pt x="1137169" y="70026"/>
                  </a:lnTo>
                  <a:lnTo>
                    <a:pt x="1146175" y="114680"/>
                  </a:lnTo>
                  <a:lnTo>
                    <a:pt x="1146175" y="1374393"/>
                  </a:lnTo>
                  <a:lnTo>
                    <a:pt x="1137169" y="1418974"/>
                  </a:lnTo>
                  <a:lnTo>
                    <a:pt x="1112615" y="1455388"/>
                  </a:lnTo>
                  <a:lnTo>
                    <a:pt x="1076201" y="1479942"/>
                  </a:lnTo>
                  <a:lnTo>
                    <a:pt x="1031621" y="1488948"/>
                  </a:lnTo>
                  <a:lnTo>
                    <a:pt x="114680" y="1488948"/>
                  </a:lnTo>
                  <a:lnTo>
                    <a:pt x="70026" y="1479942"/>
                  </a:lnTo>
                  <a:lnTo>
                    <a:pt x="33575" y="1455388"/>
                  </a:lnTo>
                  <a:lnTo>
                    <a:pt x="9007" y="1418974"/>
                  </a:lnTo>
                  <a:lnTo>
                    <a:pt x="0" y="1374393"/>
                  </a:lnTo>
                  <a:lnTo>
                    <a:pt x="0" y="114680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1" name="object 28"/>
          <p:cNvSpPr/>
          <p:nvPr/>
        </p:nvSpPr>
        <p:spPr>
          <a:xfrm>
            <a:off x="6275160" y="1389600"/>
            <a:ext cx="973440" cy="44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 algn="ctr">
              <a:lnSpc>
                <a:spcPct val="86000"/>
              </a:lnSpc>
              <a:spcBef>
                <a:spcPts val="281"/>
              </a:spcBef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Prétraitement</a:t>
            </a:r>
            <a:r>
              <a:rPr b="0" lang="fr-FR" sz="1050" spc="-7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et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Réduction Dimensionnelle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object 29"/>
          <p:cNvSpPr/>
          <p:nvPr/>
        </p:nvSpPr>
        <p:spPr>
          <a:xfrm>
            <a:off x="7440120" y="1501920"/>
            <a:ext cx="223920" cy="262080"/>
          </a:xfrm>
          <a:custGeom>
            <a:avLst/>
            <a:gdLst>
              <a:gd name="textAreaLeft" fmla="*/ 0 w 223920"/>
              <a:gd name="textAreaRight" fmla="*/ 224640 w 223920"/>
              <a:gd name="textAreaTop" fmla="*/ 0 h 262080"/>
              <a:gd name="textAreaBottom" fmla="*/ 262800 h 262080"/>
            </a:gdLst>
            <a:ahLst/>
            <a:rect l="textAreaLeft" t="textAreaTop" r="textAreaRight" b="textAreaBottom"/>
            <a:pathLst>
              <a:path w="224790" h="262889">
                <a:moveTo>
                  <a:pt x="112268" y="0"/>
                </a:moveTo>
                <a:lnTo>
                  <a:pt x="112268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268" y="210185"/>
                </a:lnTo>
                <a:lnTo>
                  <a:pt x="112268" y="262763"/>
                </a:lnTo>
                <a:lnTo>
                  <a:pt x="224535" y="131318"/>
                </a:lnTo>
                <a:lnTo>
                  <a:pt x="112268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33" name="object 30"/>
          <p:cNvGrpSpPr/>
          <p:nvPr/>
        </p:nvGrpSpPr>
        <p:grpSpPr>
          <a:xfrm>
            <a:off x="7758000" y="888840"/>
            <a:ext cx="1059120" cy="1488240"/>
            <a:chOff x="7758000" y="888840"/>
            <a:chExt cx="1059120" cy="1488240"/>
          </a:xfrm>
        </p:grpSpPr>
        <p:sp>
          <p:nvSpPr>
            <p:cNvPr id="334" name="object 31"/>
            <p:cNvSpPr/>
            <p:nvPr/>
          </p:nvSpPr>
          <p:spPr>
            <a:xfrm>
              <a:off x="775800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5" h="1489075">
                  <a:moveTo>
                    <a:pt x="953643" y="0"/>
                  </a:moveTo>
                  <a:lnTo>
                    <a:pt x="105918" y="0"/>
                  </a:lnTo>
                  <a:lnTo>
                    <a:pt x="64668" y="8336"/>
                  </a:lnTo>
                  <a:lnTo>
                    <a:pt x="31003" y="31067"/>
                  </a:lnTo>
                  <a:lnTo>
                    <a:pt x="8316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16" y="1424225"/>
                  </a:lnTo>
                  <a:lnTo>
                    <a:pt x="31003" y="1457896"/>
                  </a:lnTo>
                  <a:lnTo>
                    <a:pt x="64668" y="1480613"/>
                  </a:lnTo>
                  <a:lnTo>
                    <a:pt x="105918" y="1488948"/>
                  </a:lnTo>
                  <a:lnTo>
                    <a:pt x="953643" y="1488948"/>
                  </a:lnTo>
                  <a:lnTo>
                    <a:pt x="994892" y="1480613"/>
                  </a:lnTo>
                  <a:lnTo>
                    <a:pt x="1028557" y="1457896"/>
                  </a:lnTo>
                  <a:lnTo>
                    <a:pt x="1051244" y="1424225"/>
                  </a:lnTo>
                  <a:lnTo>
                    <a:pt x="1059560" y="1383029"/>
                  </a:lnTo>
                  <a:lnTo>
                    <a:pt x="1059560" y="106044"/>
                  </a:lnTo>
                  <a:lnTo>
                    <a:pt x="1051244" y="64775"/>
                  </a:lnTo>
                  <a:lnTo>
                    <a:pt x="1028557" y="31067"/>
                  </a:lnTo>
                  <a:lnTo>
                    <a:pt x="994892" y="8336"/>
                  </a:lnTo>
                  <a:lnTo>
                    <a:pt x="95364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object 32"/>
            <p:cNvSpPr/>
            <p:nvPr/>
          </p:nvSpPr>
          <p:spPr>
            <a:xfrm>
              <a:off x="7758000" y="888840"/>
              <a:ext cx="1059120" cy="1488240"/>
            </a:xfrm>
            <a:custGeom>
              <a:avLst/>
              <a:gdLst>
                <a:gd name="textAreaLeft" fmla="*/ 0 w 1059120"/>
                <a:gd name="textAreaRight" fmla="*/ 1059840 w 1059120"/>
                <a:gd name="textAreaTop" fmla="*/ 0 h 1488240"/>
                <a:gd name="textAreaBottom" fmla="*/ 1488960 h 1488240"/>
              </a:gdLst>
              <a:ahLst/>
              <a:rect l="textAreaLeft" t="textAreaTop" r="textAreaRight" b="textAreaBottom"/>
              <a:pathLst>
                <a:path w="1059815" h="1489075">
                  <a:moveTo>
                    <a:pt x="0" y="106044"/>
                  </a:moveTo>
                  <a:lnTo>
                    <a:pt x="8316" y="64775"/>
                  </a:lnTo>
                  <a:lnTo>
                    <a:pt x="31003" y="31067"/>
                  </a:lnTo>
                  <a:lnTo>
                    <a:pt x="64668" y="8336"/>
                  </a:lnTo>
                  <a:lnTo>
                    <a:pt x="105918" y="0"/>
                  </a:lnTo>
                  <a:lnTo>
                    <a:pt x="953643" y="0"/>
                  </a:lnTo>
                  <a:lnTo>
                    <a:pt x="994892" y="8336"/>
                  </a:lnTo>
                  <a:lnTo>
                    <a:pt x="1028557" y="31067"/>
                  </a:lnTo>
                  <a:lnTo>
                    <a:pt x="1051244" y="64775"/>
                  </a:lnTo>
                  <a:lnTo>
                    <a:pt x="1059560" y="106044"/>
                  </a:lnTo>
                  <a:lnTo>
                    <a:pt x="1059560" y="1383029"/>
                  </a:lnTo>
                  <a:lnTo>
                    <a:pt x="1051244" y="1424225"/>
                  </a:lnTo>
                  <a:lnTo>
                    <a:pt x="1028557" y="1457896"/>
                  </a:lnTo>
                  <a:lnTo>
                    <a:pt x="994892" y="1480613"/>
                  </a:lnTo>
                  <a:lnTo>
                    <a:pt x="953643" y="1488948"/>
                  </a:lnTo>
                  <a:lnTo>
                    <a:pt x="105918" y="1488948"/>
                  </a:lnTo>
                  <a:lnTo>
                    <a:pt x="64668" y="1480613"/>
                  </a:lnTo>
                  <a:lnTo>
                    <a:pt x="31003" y="1457896"/>
                  </a:lnTo>
                  <a:lnTo>
                    <a:pt x="8316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6" name="object 33"/>
          <p:cNvSpPr/>
          <p:nvPr/>
        </p:nvSpPr>
        <p:spPr>
          <a:xfrm>
            <a:off x="7822800" y="1389600"/>
            <a:ext cx="9334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 algn="ctr">
              <a:lnSpc>
                <a:spcPts val="1091"/>
              </a:lnSpc>
              <a:spcBef>
                <a:spcPts val="281"/>
              </a:spcBef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Enregistrement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au</a:t>
            </a: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format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ts val="1074"/>
              </a:lnSpc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«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Parquet</a:t>
            </a:r>
            <a:r>
              <a:rPr b="0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52" strike="noStrike">
                <a:solidFill>
                  <a:srgbClr val="ffffff"/>
                </a:solidFill>
                <a:latin typeface="Arial"/>
                <a:ea typeface="DejaVu Sans"/>
              </a:rPr>
              <a:t>»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7" name="object 34"/>
          <p:cNvGraphicFramePr/>
          <p:nvPr/>
        </p:nvGraphicFramePr>
        <p:xfrm>
          <a:off x="390240" y="2353320"/>
          <a:ext cx="8256240" cy="863280"/>
        </p:xfrm>
        <a:graphic>
          <a:graphicData uri="http://schemas.openxmlformats.org/drawingml/2006/table">
            <a:tbl>
              <a:tblPr/>
              <a:tblGrid>
                <a:gridCol w="1241280"/>
                <a:gridCol w="1452240"/>
                <a:gridCol w="1568160"/>
                <a:gridCol w="1360080"/>
                <a:gridCol w="1562400"/>
                <a:gridCol w="1072440"/>
              </a:tblGrid>
              <a:tr h="863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45000" indent="-1404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SparkContext. getOrCreate()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292934"/>
                      </a:solidFill>
                      <a:prstDash val="dot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14280">
                        <a:lnSpc>
                          <a:spcPct val="100000"/>
                        </a:lnSpc>
                      </a:pP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spark.read()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  <a:prstDash val="dot"/>
                    </a:lnL>
                    <a:lnR w="12240">
                      <a:solidFill>
                        <a:srgbClr val="292934"/>
                      </a:solidFill>
                      <a:prstDash val="dot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91160">
                        <a:lnSpc>
                          <a:spcPct val="100000"/>
                        </a:lnSpc>
                      </a:pP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Input_file_name()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  <a:prstDash val="dot"/>
                    </a:lnL>
                    <a:lnR w="12240">
                      <a:solidFill>
                        <a:srgbClr val="292934"/>
                      </a:solidFill>
                      <a:prstDash val="dot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b="0" lang="fr-FR" sz="12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UDF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35440" algn="ctr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(user</a:t>
                      </a:r>
                      <a:r>
                        <a:rPr b="0" lang="fr-FR" sz="12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defined function) Str.split()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  <a:prstDash val="dot"/>
                    </a:lnL>
                    <a:lnR w="12240">
                      <a:solidFill>
                        <a:srgbClr val="292934"/>
                      </a:solidFill>
                      <a:prstDash val="dot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442080">
                        <a:lnSpc>
                          <a:spcPct val="100000"/>
                        </a:lnSpc>
                      </a:pP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ResNet50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  <a:prstDash val="dot"/>
                    </a:lnL>
                    <a:lnR w="12240">
                      <a:solidFill>
                        <a:srgbClr val="292934"/>
                      </a:solidFill>
                      <a:prstDash val="dot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77560">
                        <a:lnSpc>
                          <a:spcPct val="100000"/>
                        </a:lnSpc>
                      </a:pP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Spark.save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  <a:prstDash val="dot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" name="object 35"/>
          <p:cNvSpPr/>
          <p:nvPr/>
        </p:nvSpPr>
        <p:spPr>
          <a:xfrm>
            <a:off x="611640" y="3414600"/>
            <a:ext cx="7776000" cy="467280"/>
          </a:xfrm>
          <a:prstGeom prst="rect">
            <a:avLst/>
          </a:pr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calculs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ne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sont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réellement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exécutés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que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lorsqu’une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action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est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réalisée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affichage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6"/>
              </a:spcBef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données,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enregistrement,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requête,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etc.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object 36" descr=""/>
          <p:cNvPicPr/>
          <p:nvPr/>
        </p:nvPicPr>
        <p:blipFill>
          <a:blip r:embed="rId1"/>
          <a:stretch/>
        </p:blipFill>
        <p:spPr>
          <a:xfrm>
            <a:off x="674640" y="4014000"/>
            <a:ext cx="692640" cy="787320"/>
          </a:xfrm>
          <a:prstGeom prst="rect">
            <a:avLst/>
          </a:prstGeom>
          <a:ln w="0">
            <a:noFill/>
          </a:ln>
        </p:spPr>
      </p:pic>
      <p:pic>
        <p:nvPicPr>
          <p:cNvPr id="340" name="object 37" descr=""/>
          <p:cNvPicPr/>
          <p:nvPr/>
        </p:nvPicPr>
        <p:blipFill>
          <a:blip r:embed="rId2"/>
          <a:stretch/>
        </p:blipFill>
        <p:spPr>
          <a:xfrm>
            <a:off x="634320" y="4883760"/>
            <a:ext cx="749880" cy="781200"/>
          </a:xfrm>
          <a:prstGeom prst="rect">
            <a:avLst/>
          </a:prstGeom>
          <a:ln w="0">
            <a:noFill/>
          </a:ln>
        </p:spPr>
      </p:pic>
      <p:pic>
        <p:nvPicPr>
          <p:cNvPr id="341" name="object 38" descr=""/>
          <p:cNvPicPr/>
          <p:nvPr/>
        </p:nvPicPr>
        <p:blipFill>
          <a:blip r:embed="rId3"/>
          <a:stretch/>
        </p:blipFill>
        <p:spPr>
          <a:xfrm>
            <a:off x="1619640" y="4081680"/>
            <a:ext cx="690480" cy="719280"/>
          </a:xfrm>
          <a:prstGeom prst="rect">
            <a:avLst/>
          </a:prstGeom>
          <a:ln w="0">
            <a:noFill/>
          </a:ln>
        </p:spPr>
      </p:pic>
      <p:pic>
        <p:nvPicPr>
          <p:cNvPr id="342" name="object 39" descr=""/>
          <p:cNvPicPr/>
          <p:nvPr/>
        </p:nvPicPr>
        <p:blipFill>
          <a:blip r:embed="rId4"/>
          <a:stretch/>
        </p:blipFill>
        <p:spPr>
          <a:xfrm>
            <a:off x="1619640" y="4962240"/>
            <a:ext cx="719280" cy="719280"/>
          </a:xfrm>
          <a:prstGeom prst="rect">
            <a:avLst/>
          </a:prstGeom>
          <a:ln w="0">
            <a:noFill/>
          </a:ln>
        </p:spPr>
      </p:pic>
      <p:grpSp>
        <p:nvGrpSpPr>
          <p:cNvPr id="343" name="object 40"/>
          <p:cNvGrpSpPr/>
          <p:nvPr/>
        </p:nvGrpSpPr>
        <p:grpSpPr>
          <a:xfrm>
            <a:off x="2843640" y="4585680"/>
            <a:ext cx="1727640" cy="503640"/>
            <a:chOff x="2843640" y="4585680"/>
            <a:chExt cx="1727640" cy="503640"/>
          </a:xfrm>
        </p:grpSpPr>
        <p:sp>
          <p:nvSpPr>
            <p:cNvPr id="344" name="object 41"/>
            <p:cNvSpPr/>
            <p:nvPr/>
          </p:nvSpPr>
          <p:spPr>
            <a:xfrm>
              <a:off x="2843640" y="4585680"/>
              <a:ext cx="1727640" cy="503640"/>
            </a:xfrm>
            <a:custGeom>
              <a:avLst/>
              <a:gdLst>
                <a:gd name="textAreaLeft" fmla="*/ 0 w 1727640"/>
                <a:gd name="textAreaRight" fmla="*/ 1728360 w 1727640"/>
                <a:gd name="textAreaTop" fmla="*/ 0 h 503640"/>
                <a:gd name="textAreaBottom" fmla="*/ 504360 h 503640"/>
              </a:gdLst>
              <a:ahLst/>
              <a:rect l="textAreaLeft" t="textAreaTop" r="textAreaRight" b="textAreaBottom"/>
              <a:pathLst>
                <a:path w="1728470" h="504189">
                  <a:moveTo>
                    <a:pt x="1476248" y="0"/>
                  </a:moveTo>
                  <a:lnTo>
                    <a:pt x="1476248" y="126009"/>
                  </a:lnTo>
                  <a:lnTo>
                    <a:pt x="0" y="126009"/>
                  </a:lnTo>
                  <a:lnTo>
                    <a:pt x="0" y="378040"/>
                  </a:lnTo>
                  <a:lnTo>
                    <a:pt x="1476248" y="378040"/>
                  </a:lnTo>
                  <a:lnTo>
                    <a:pt x="1476248" y="504063"/>
                  </a:lnTo>
                  <a:lnTo>
                    <a:pt x="1728216" y="252031"/>
                  </a:lnTo>
                  <a:lnTo>
                    <a:pt x="1476248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object 42"/>
            <p:cNvSpPr/>
            <p:nvPr/>
          </p:nvSpPr>
          <p:spPr>
            <a:xfrm>
              <a:off x="2843640" y="4585680"/>
              <a:ext cx="1727640" cy="503640"/>
            </a:xfrm>
            <a:custGeom>
              <a:avLst/>
              <a:gdLst>
                <a:gd name="textAreaLeft" fmla="*/ 0 w 1727640"/>
                <a:gd name="textAreaRight" fmla="*/ 1728360 w 1727640"/>
                <a:gd name="textAreaTop" fmla="*/ 0 h 503640"/>
                <a:gd name="textAreaBottom" fmla="*/ 504360 h 503640"/>
              </a:gdLst>
              <a:ahLst/>
              <a:rect l="textAreaLeft" t="textAreaTop" r="textAreaRight" b="textAreaBottom"/>
              <a:pathLst>
                <a:path w="1728470" h="504189">
                  <a:moveTo>
                    <a:pt x="0" y="126009"/>
                  </a:moveTo>
                  <a:lnTo>
                    <a:pt x="1476248" y="126009"/>
                  </a:lnTo>
                  <a:lnTo>
                    <a:pt x="1476248" y="0"/>
                  </a:lnTo>
                  <a:lnTo>
                    <a:pt x="1728216" y="252031"/>
                  </a:lnTo>
                  <a:lnTo>
                    <a:pt x="1476248" y="504063"/>
                  </a:lnTo>
                  <a:lnTo>
                    <a:pt x="1476248" y="378040"/>
                  </a:lnTo>
                  <a:lnTo>
                    <a:pt x="0" y="378040"/>
                  </a:lnTo>
                  <a:lnTo>
                    <a:pt x="0" y="126009"/>
                  </a:lnTo>
                  <a:close/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346" name="object 43" descr=""/>
          <p:cNvPicPr/>
          <p:nvPr/>
        </p:nvPicPr>
        <p:blipFill>
          <a:blip r:embed="rId5"/>
          <a:stretch/>
        </p:blipFill>
        <p:spPr>
          <a:xfrm>
            <a:off x="4679640" y="4091760"/>
            <a:ext cx="4131360" cy="1285200"/>
          </a:xfrm>
          <a:prstGeom prst="rect">
            <a:avLst/>
          </a:prstGeom>
          <a:ln w="0">
            <a:noFill/>
          </a:ln>
        </p:spPr>
      </p:pic>
      <p:sp>
        <p:nvSpPr>
          <p:cNvPr id="347" name="PlaceHolder 2"/>
          <p:cNvSpPr>
            <a:spLocks noGrp="1"/>
          </p:cNvSpPr>
          <p:nvPr>
            <p:ph type="sldNum" idx="26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66636F8A-E454-44F9-A1AE-766BB146C4B9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object 2"/>
          <p:cNvSpPr/>
          <p:nvPr/>
        </p:nvSpPr>
        <p:spPr>
          <a:xfrm>
            <a:off x="536040" y="938160"/>
            <a:ext cx="3966120" cy="15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Réseau</a:t>
            </a:r>
            <a:r>
              <a:rPr b="1" lang="fr-FR" sz="24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RESNET50</a:t>
            </a:r>
            <a:r>
              <a:rPr b="1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Approche</a:t>
            </a:r>
            <a:r>
              <a:rPr b="0" lang="fr-FR" sz="2000" spc="-11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Transfer</a:t>
            </a:r>
            <a:r>
              <a:rPr b="0" lang="fr-FR" sz="20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Learning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23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paramètres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50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couches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neurones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object 3"/>
          <p:cNvSpPr/>
          <p:nvPr/>
        </p:nvSpPr>
        <p:spPr>
          <a:xfrm>
            <a:off x="536040" y="4376880"/>
            <a:ext cx="7206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Combine</a:t>
            </a:r>
            <a:r>
              <a:rPr b="0" lang="fr-FR" sz="2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prétraitement</a:t>
            </a:r>
            <a:r>
              <a:rPr b="0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0" lang="fr-FR" sz="2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dimension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36040" y="347040"/>
            <a:ext cx="5474880" cy="123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60" strike="noStrike">
                <a:solidFill>
                  <a:srgbClr val="d2523b"/>
                </a:solidFill>
                <a:latin typeface="Arial"/>
              </a:rPr>
              <a:t>Le</a:t>
            </a:r>
            <a:r>
              <a:rPr b="0" lang="fr-FR" sz="40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prétraitement</a:t>
            </a:r>
            <a:r>
              <a:rPr b="0" lang="fr-FR" sz="40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60" strike="noStrike">
                <a:solidFill>
                  <a:srgbClr val="d2523b"/>
                </a:solidFill>
                <a:latin typeface="Arial"/>
              </a:rPr>
              <a:t>en</a:t>
            </a:r>
            <a:r>
              <a:rPr b="0" lang="fr-FR" sz="4000" spc="-20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32" strike="noStrike">
                <a:solidFill>
                  <a:srgbClr val="d2523b"/>
                </a:solidFill>
                <a:latin typeface="Arial"/>
              </a:rPr>
              <a:t>détail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object 5" descr=""/>
          <p:cNvPicPr/>
          <p:nvPr/>
        </p:nvPicPr>
        <p:blipFill>
          <a:blip r:embed="rId1"/>
          <a:stretch/>
        </p:blipFill>
        <p:spPr>
          <a:xfrm>
            <a:off x="1921320" y="2752200"/>
            <a:ext cx="6265080" cy="1218960"/>
          </a:xfrm>
          <a:prstGeom prst="rect">
            <a:avLst/>
          </a:prstGeom>
          <a:ln w="0">
            <a:noFill/>
          </a:ln>
        </p:spPr>
      </p:pic>
      <p:pic>
        <p:nvPicPr>
          <p:cNvPr id="352" name="object 6" descr=""/>
          <p:cNvPicPr/>
          <p:nvPr/>
        </p:nvPicPr>
        <p:blipFill>
          <a:blip r:embed="rId2"/>
          <a:stretch/>
        </p:blipFill>
        <p:spPr>
          <a:xfrm>
            <a:off x="4860000" y="1758960"/>
            <a:ext cx="1871640" cy="257400"/>
          </a:xfrm>
          <a:prstGeom prst="rect">
            <a:avLst/>
          </a:prstGeom>
          <a:ln w="0">
            <a:noFill/>
          </a:ln>
        </p:spPr>
      </p:pic>
      <p:pic>
        <p:nvPicPr>
          <p:cNvPr id="353" name="object 7" descr=""/>
          <p:cNvPicPr/>
          <p:nvPr/>
        </p:nvPicPr>
        <p:blipFill>
          <a:blip r:embed="rId3"/>
          <a:stretch/>
        </p:blipFill>
        <p:spPr>
          <a:xfrm>
            <a:off x="3783960" y="4933440"/>
            <a:ext cx="1742400" cy="533880"/>
          </a:xfrm>
          <a:prstGeom prst="rect">
            <a:avLst/>
          </a:prstGeom>
          <a:ln w="0">
            <a:noFill/>
          </a:ln>
        </p:spPr>
      </p:pic>
      <p:pic>
        <p:nvPicPr>
          <p:cNvPr id="354" name="object 8" descr=""/>
          <p:cNvPicPr/>
          <p:nvPr/>
        </p:nvPicPr>
        <p:blipFill>
          <a:blip r:embed="rId4"/>
          <a:stretch/>
        </p:blipFill>
        <p:spPr>
          <a:xfrm>
            <a:off x="5808600" y="4860000"/>
            <a:ext cx="766440" cy="642600"/>
          </a:xfrm>
          <a:prstGeom prst="rect">
            <a:avLst/>
          </a:prstGeom>
          <a:ln w="0">
            <a:noFill/>
          </a:ln>
        </p:spPr>
      </p:pic>
      <p:sp>
        <p:nvSpPr>
          <p:cNvPr id="355" name="object 9"/>
          <p:cNvSpPr/>
          <p:nvPr/>
        </p:nvSpPr>
        <p:spPr>
          <a:xfrm>
            <a:off x="179640" y="2932920"/>
            <a:ext cx="719280" cy="7527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 anchor="t">
            <a:spAutoFit/>
          </a:bodyPr>
          <a:p>
            <a:pPr>
              <a:lnSpc>
                <a:spcPct val="100000"/>
              </a:lnSpc>
              <a:spcBef>
                <a:spcPts val="893"/>
              </a:spcBef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Input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100x100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x3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object 10"/>
          <p:cNvSpPr/>
          <p:nvPr/>
        </p:nvSpPr>
        <p:spPr>
          <a:xfrm>
            <a:off x="8316360" y="2901600"/>
            <a:ext cx="719280" cy="68832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6"/>
              </a:spcBef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140400" indent="19800">
              <a:lnSpc>
                <a:spcPct val="100000"/>
              </a:lnSpc>
              <a:tabLst>
                <a:tab algn="l" pos="0"/>
              </a:tabLst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Output 2048x1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object 11"/>
          <p:cNvSpPr/>
          <p:nvPr/>
        </p:nvSpPr>
        <p:spPr>
          <a:xfrm>
            <a:off x="1107000" y="2936160"/>
            <a:ext cx="719280" cy="7527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 anchor="t">
            <a:spAutoFit/>
          </a:bodyPr>
          <a:p>
            <a:pPr>
              <a:lnSpc>
                <a:spcPct val="100000"/>
              </a:lnSpc>
              <a:spcBef>
                <a:spcPts val="893"/>
              </a:spcBef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102240" indent="-1800"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Redim 224x224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102240" indent="-1800"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x3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object 12" descr=""/>
          <p:cNvPicPr/>
          <p:nvPr/>
        </p:nvPicPr>
        <p:blipFill>
          <a:blip r:embed="rId5"/>
          <a:stretch/>
        </p:blipFill>
        <p:spPr>
          <a:xfrm>
            <a:off x="899640" y="3394800"/>
            <a:ext cx="206640" cy="99000"/>
          </a:xfrm>
          <a:prstGeom prst="rect">
            <a:avLst/>
          </a:prstGeom>
          <a:ln w="0">
            <a:noFill/>
          </a:ln>
        </p:spPr>
      </p:pic>
      <p:pic>
        <p:nvPicPr>
          <p:cNvPr id="359" name="object 13" descr=""/>
          <p:cNvPicPr/>
          <p:nvPr/>
        </p:nvPicPr>
        <p:blipFill>
          <a:blip r:embed="rId6"/>
          <a:stretch/>
        </p:blipFill>
        <p:spPr>
          <a:xfrm>
            <a:off x="1724760" y="4855680"/>
            <a:ext cx="1762200" cy="579240"/>
          </a:xfrm>
          <a:prstGeom prst="rect">
            <a:avLst/>
          </a:prstGeom>
          <a:ln w="0">
            <a:noFill/>
          </a:ln>
        </p:spPr>
      </p:pic>
      <p:sp>
        <p:nvSpPr>
          <p:cNvPr id="360" name="PlaceHolder 2"/>
          <p:cNvSpPr>
            <a:spLocks noGrp="1"/>
          </p:cNvSpPr>
          <p:nvPr>
            <p:ph type="sldNum" idx="27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1BBE4A29-B0F9-4A40-B64A-14A96C37F64B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250640"/>
          </a:xfrm>
          <a:prstGeom prst="rect">
            <a:avLst/>
          </a:prstGeom>
          <a:noFill/>
          <a:ln w="0">
            <a:noFill/>
          </a:ln>
        </p:spPr>
        <p:txBody>
          <a:bodyPr lIns="0" rIns="0" tIns="2966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Zoom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6" strike="noStrike">
                <a:solidFill>
                  <a:srgbClr val="d2523b"/>
                </a:solidFill>
                <a:latin typeface="Arial"/>
              </a:rPr>
              <a:t>sur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l’infrastructure</a:t>
            </a:r>
            <a:r>
              <a:rPr b="0" lang="fr-FR" sz="4000" spc="-40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AWS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bject 3"/>
          <p:cNvSpPr/>
          <p:nvPr/>
        </p:nvSpPr>
        <p:spPr>
          <a:xfrm>
            <a:off x="402480" y="1238400"/>
            <a:ext cx="6590520" cy="41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Stockage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fichiers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S3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440">
              <a:lnSpc>
                <a:spcPct val="100000"/>
              </a:lnSpc>
              <a:spcBef>
                <a:spcPts val="1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80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upload</a:t>
            </a:r>
            <a:r>
              <a:rPr b="0" lang="fr-FR" sz="17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via</a:t>
            </a:r>
            <a:r>
              <a:rPr b="0" lang="fr-FR" sz="1700" spc="-12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AWS</a:t>
            </a:r>
            <a:r>
              <a:rPr b="0" lang="fr-FR" sz="17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CLI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ou</a:t>
            </a:r>
            <a:r>
              <a:rPr b="0" lang="fr-FR" sz="17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Interface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26" strike="noStrike">
                <a:solidFill>
                  <a:srgbClr val="292934"/>
                </a:solidFill>
                <a:latin typeface="Arial"/>
                <a:ea typeface="DejaVu Sans"/>
              </a:rPr>
              <a:t>Web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44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4680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Lecture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fichiers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depuis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Spark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44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4680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Enregistrement</a:t>
            </a:r>
            <a:r>
              <a:rPr b="0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7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fichier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depuis</a:t>
            </a:r>
            <a:r>
              <a:rPr b="0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spark</a:t>
            </a:r>
            <a:r>
              <a:rPr b="0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vers</a:t>
            </a:r>
            <a:r>
              <a:rPr b="0" lang="fr-FR" sz="1700" spc="-26" strike="noStrike">
                <a:solidFill>
                  <a:srgbClr val="292934"/>
                </a:solidFill>
                <a:latin typeface="Arial"/>
                <a:ea typeface="DejaVu Sans"/>
              </a:rPr>
              <a:t> S3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4"/>
              </a:spcBef>
              <a:tabLst>
                <a:tab algn="l" pos="46800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Instance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EC2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(T2.xlarge)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OS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Ubuntu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Server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18.04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19548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8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Configuration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Python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Java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8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Spark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Hadoop-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AWS/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Spark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MLLib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Pillow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19512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Configuration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machine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distante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accès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via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SSH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440">
              <a:lnSpc>
                <a:spcPct val="100000"/>
              </a:lnSpc>
              <a:spcBef>
                <a:spcPts val="14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80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Chargement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clés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IAM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700" spc="-11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26" strike="noStrike">
                <a:solidFill>
                  <a:srgbClr val="292934"/>
                </a:solidFill>
                <a:latin typeface="Arial"/>
                <a:ea typeface="DejaVu Sans"/>
              </a:rPr>
              <a:t>AWS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44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4680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Installation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logiciels</a:t>
            </a:r>
            <a:r>
              <a:rPr b="0" lang="fr-FR" sz="17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packages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8720" indent="-181440">
              <a:lnSpc>
                <a:spcPct val="80000"/>
              </a:lnSpc>
              <a:spcBef>
                <a:spcPts val="408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8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Mise</a:t>
            </a:r>
            <a:r>
              <a:rPr b="0" lang="fr-FR" sz="17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place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Jupyter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Notebook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accessible</a:t>
            </a:r>
            <a:r>
              <a:rPr b="0" lang="fr-FR" sz="17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distance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pour 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exécution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code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analyse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résultats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object 4" descr=""/>
          <p:cNvPicPr/>
          <p:nvPr/>
        </p:nvPicPr>
        <p:blipFill>
          <a:blip r:embed="rId1"/>
          <a:stretch/>
        </p:blipFill>
        <p:spPr>
          <a:xfrm>
            <a:off x="7348320" y="1477080"/>
            <a:ext cx="1205280" cy="505080"/>
          </a:xfrm>
          <a:prstGeom prst="rect">
            <a:avLst/>
          </a:prstGeom>
          <a:ln w="0">
            <a:noFill/>
          </a:ln>
        </p:spPr>
      </p:pic>
      <p:pic>
        <p:nvPicPr>
          <p:cNvPr id="364" name="object 5" descr=""/>
          <p:cNvPicPr/>
          <p:nvPr/>
        </p:nvPicPr>
        <p:blipFill>
          <a:blip r:embed="rId2"/>
          <a:stretch/>
        </p:blipFill>
        <p:spPr>
          <a:xfrm>
            <a:off x="8323920" y="2425320"/>
            <a:ext cx="647280" cy="647280"/>
          </a:xfrm>
          <a:prstGeom prst="rect">
            <a:avLst/>
          </a:prstGeom>
          <a:ln w="0">
            <a:noFill/>
          </a:ln>
        </p:spPr>
      </p:pic>
      <p:pic>
        <p:nvPicPr>
          <p:cNvPr id="365" name="object 6" descr=""/>
          <p:cNvPicPr/>
          <p:nvPr/>
        </p:nvPicPr>
        <p:blipFill>
          <a:blip r:embed="rId3"/>
          <a:stretch/>
        </p:blipFill>
        <p:spPr>
          <a:xfrm>
            <a:off x="7594560" y="2403360"/>
            <a:ext cx="452520" cy="809280"/>
          </a:xfrm>
          <a:prstGeom prst="rect">
            <a:avLst/>
          </a:prstGeom>
          <a:ln w="0">
            <a:noFill/>
          </a:ln>
        </p:spPr>
      </p:pic>
      <p:pic>
        <p:nvPicPr>
          <p:cNvPr id="366" name="object 7" descr=""/>
          <p:cNvPicPr/>
          <p:nvPr/>
        </p:nvPicPr>
        <p:blipFill>
          <a:blip r:embed="rId4"/>
          <a:stretch/>
        </p:blipFill>
        <p:spPr>
          <a:xfrm>
            <a:off x="7339680" y="4433760"/>
            <a:ext cx="297000" cy="627840"/>
          </a:xfrm>
          <a:prstGeom prst="rect">
            <a:avLst/>
          </a:prstGeom>
          <a:ln w="0">
            <a:noFill/>
          </a:ln>
        </p:spPr>
      </p:pic>
      <p:pic>
        <p:nvPicPr>
          <p:cNvPr id="367" name="object 8" descr=""/>
          <p:cNvPicPr/>
          <p:nvPr/>
        </p:nvPicPr>
        <p:blipFill>
          <a:blip r:embed="rId5"/>
          <a:stretch/>
        </p:blipFill>
        <p:spPr>
          <a:xfrm>
            <a:off x="7842240" y="4341240"/>
            <a:ext cx="681120" cy="796320"/>
          </a:xfrm>
          <a:prstGeom prst="rect">
            <a:avLst/>
          </a:prstGeom>
          <a:ln w="0">
            <a:noFill/>
          </a:ln>
        </p:spPr>
      </p:pic>
      <p:pic>
        <p:nvPicPr>
          <p:cNvPr id="368" name="object 9" descr=""/>
          <p:cNvPicPr/>
          <p:nvPr/>
        </p:nvPicPr>
        <p:blipFill>
          <a:blip r:embed="rId6"/>
          <a:stretch/>
        </p:blipFill>
        <p:spPr>
          <a:xfrm>
            <a:off x="7668360" y="3315240"/>
            <a:ext cx="1296720" cy="673560"/>
          </a:xfrm>
          <a:prstGeom prst="rect">
            <a:avLst/>
          </a:prstGeom>
          <a:ln w="0">
            <a:noFill/>
          </a:ln>
        </p:spPr>
      </p:pic>
      <p:sp>
        <p:nvSpPr>
          <p:cNvPr id="369" name="PlaceHolder 2"/>
          <p:cNvSpPr>
            <a:spLocks noGrp="1"/>
          </p:cNvSpPr>
          <p:nvPr>
            <p:ph type="sldNum" idx="28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69E7C248-0705-4D3A-991C-A089F519491F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250640"/>
          </a:xfrm>
          <a:prstGeom prst="rect">
            <a:avLst/>
          </a:prstGeom>
          <a:noFill/>
          <a:ln w="0">
            <a:noFill/>
          </a:ln>
        </p:spPr>
        <p:txBody>
          <a:bodyPr lIns="0" rIns="0" tIns="2966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Comment</a:t>
            </a:r>
            <a:r>
              <a:rPr b="0" lang="fr-FR" sz="4000" spc="-14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passer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à</a:t>
            </a:r>
            <a:r>
              <a:rPr b="0" lang="fr-FR" sz="40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60" strike="noStrike">
                <a:solidFill>
                  <a:srgbClr val="d2523b"/>
                </a:solidFill>
                <a:latin typeface="Arial"/>
              </a:rPr>
              <a:t>l’échelle?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29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B158D808-AE1D-4CE6-988E-C312246C89C6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object 3"/>
          <p:cNvSpPr/>
          <p:nvPr/>
        </p:nvSpPr>
        <p:spPr>
          <a:xfrm>
            <a:off x="402480" y="1242720"/>
            <a:ext cx="6845760" cy="41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 anchor="t">
            <a:spAutoFit/>
          </a:bodyPr>
          <a:p>
            <a:pPr marL="195120" indent="-182880">
              <a:lnSpc>
                <a:spcPct val="80000"/>
              </a:lnSpc>
              <a:spcBef>
                <a:spcPts val="55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Aucune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modification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code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Spark/Python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apporter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: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évolution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coupure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charge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6"/>
              </a:spcBef>
              <a:tabLst>
                <a:tab algn="l" pos="195120"/>
              </a:tabLst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96200" indent="-18360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19620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Stockage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fichiers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: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8720" indent="-182160">
              <a:lnSpc>
                <a:spcPct val="100000"/>
              </a:lnSpc>
              <a:spcBef>
                <a:spcPts val="11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872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S3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6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OK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8720" indent="-182160">
              <a:lnSpc>
                <a:spcPct val="100000"/>
              </a:lnSpc>
              <a:buClr>
                <a:srgbClr val="92a199"/>
              </a:buClr>
              <a:buSzPct val="84000"/>
              <a:buFont typeface="Symbol"/>
              <a:buChar char=""/>
              <a:tabLst>
                <a:tab algn="l" pos="46872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Alternative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6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HDFS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serveurs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46872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6200" indent="-18360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620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Évolution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l’infrastructure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calcul: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8720" indent="-182160">
              <a:lnSpc>
                <a:spcPct val="100000"/>
              </a:lnSpc>
              <a:spcBef>
                <a:spcPts val="11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872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Instance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EC2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grande</a:t>
            </a:r>
            <a:r>
              <a:rPr b="0" lang="fr-FR" sz="16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capacité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RAM/Processeur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2880">
              <a:lnSpc>
                <a:spcPct val="8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800"/>
              </a:tabLst>
            </a:pP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Remplacement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6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6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cluster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Map</a:t>
            </a:r>
            <a:r>
              <a:rPr b="0" lang="fr-FR" sz="16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Reduce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plusieurs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instances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EC2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(1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Maître +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esclaves)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744840" indent="-183600">
              <a:lnSpc>
                <a:spcPts val="1675"/>
              </a:lnSpc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Configuration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automatique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8720" indent="-182160">
              <a:lnSpc>
                <a:spcPct val="100000"/>
              </a:lnSpc>
              <a:spcBef>
                <a:spcPts val="11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872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Alternative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hors</a:t>
            </a:r>
            <a:r>
              <a:rPr b="0" lang="fr-FR" sz="1600" spc="-11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AWS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6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Créer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cluster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plusieurs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noeuds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0"/>
              </a:spcBef>
              <a:tabLst>
                <a:tab algn="l" pos="46872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ts val="182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second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temps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augmentation</a:t>
            </a:r>
            <a:r>
              <a:rPr b="0" lang="fr-FR" sz="19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d’instances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esclaves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noeuds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01000" y="2996280"/>
            <a:ext cx="3980880" cy="1474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CONCLUSION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Num" idx="30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4F6BB0E9-B519-4098-AEF4-7EEBBE6A8B5C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250640"/>
          </a:xfrm>
          <a:prstGeom prst="rect">
            <a:avLst/>
          </a:prstGeom>
          <a:noFill/>
          <a:ln w="0">
            <a:noFill/>
          </a:ln>
        </p:spPr>
        <p:txBody>
          <a:bodyPr lIns="0" rIns="0" tIns="296640" bIns="0" anchor="t">
            <a:noAutofit/>
          </a:bodyPr>
          <a:p>
            <a:pPr marL="738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Conclusion</a:t>
            </a:r>
            <a:r>
              <a:rPr b="0" lang="fr-FR" sz="40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60" strike="noStrike">
                <a:solidFill>
                  <a:srgbClr val="d2523b"/>
                </a:solidFill>
                <a:latin typeface="Arial"/>
              </a:rPr>
              <a:t>et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</a:rPr>
              <a:t>perspectives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Num" idx="31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DECC15F2-853E-4AA2-8D46-554A9E9D568F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object 3"/>
          <p:cNvSpPr/>
          <p:nvPr/>
        </p:nvSpPr>
        <p:spPr>
          <a:xfrm>
            <a:off x="536040" y="1286280"/>
            <a:ext cx="7581960" cy="38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Enseignements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Prise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main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Pyspark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Découverte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format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distribué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parquet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Découverte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l’écosystème</a:t>
            </a:r>
            <a:r>
              <a:rPr b="0" lang="fr-FR" sz="2000" spc="-15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AWS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Administration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serveur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Linux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SSH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29"/>
              </a:spcBef>
              <a:tabLst>
                <a:tab algn="l" pos="46980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6200" indent="-18360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6200"/>
              </a:tabLst>
            </a:pP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Difficultés</a:t>
            </a:r>
            <a:r>
              <a:rPr b="1" lang="fr-FR" sz="2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rencontrées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Nombreuses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possibilités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techniques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choix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complexes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Débug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complexe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dû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erreurs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peu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explicites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(superposition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6"/>
              </a:spcBef>
              <a:tabLst>
                <a:tab algn="l" pos="469800"/>
              </a:tabLst>
            </a:pP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Spark/Java/S3)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250640"/>
          </a:xfrm>
          <a:prstGeom prst="rect">
            <a:avLst/>
          </a:prstGeom>
          <a:noFill/>
          <a:ln w="0">
            <a:noFill/>
          </a:ln>
        </p:spPr>
        <p:txBody>
          <a:bodyPr lIns="0" rIns="0" tIns="296640" bIns="0" anchor="t">
            <a:noAutofit/>
          </a:bodyPr>
          <a:p>
            <a:pPr marL="738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14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D324AE76-68CB-40B3-B2C2-35D4FD01C428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object 3"/>
          <p:cNvSpPr/>
          <p:nvPr/>
        </p:nvSpPr>
        <p:spPr>
          <a:xfrm>
            <a:off x="536040" y="1315080"/>
            <a:ext cx="7484760" cy="36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 anchor="t">
            <a:spAutoFit/>
          </a:bodyPr>
          <a:p>
            <a:pPr marL="527760" indent="-515520">
              <a:lnSpc>
                <a:spcPts val="3019"/>
              </a:lnSpc>
              <a:spcBef>
                <a:spcPts val="479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800" spc="-9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26" strike="noStrike">
                <a:solidFill>
                  <a:srgbClr val="292934"/>
                </a:solidFill>
                <a:latin typeface="Arial"/>
                <a:ea typeface="DejaVu Sans"/>
              </a:rPr>
              <a:t>de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4"/>
              </a:spcBef>
              <a:tabLst>
                <a:tab algn="l" pos="52776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Rappels</a:t>
            </a:r>
            <a:r>
              <a:rPr b="0" lang="fr-FR" sz="2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8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notion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Big</a:t>
            </a:r>
            <a:r>
              <a:rPr b="0" lang="fr-FR" sz="2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21" strike="noStrike">
                <a:solidFill>
                  <a:srgbClr val="292934"/>
                </a:solidFill>
                <a:latin typeface="Arial"/>
                <a:ea typeface="DejaVu Sans"/>
              </a:rPr>
              <a:t>Data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16"/>
              </a:spcBef>
              <a:tabLst>
                <a:tab algn="l" pos="52776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Architecture</a:t>
            </a:r>
            <a:r>
              <a:rPr b="0" lang="fr-FR" sz="2800" spc="-9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retenue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8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chaîne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traitement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11"/>
              </a:spcBef>
              <a:tabLst>
                <a:tab algn="l" pos="52776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Conclusion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250640"/>
          </a:xfrm>
          <a:prstGeom prst="rect">
            <a:avLst/>
          </a:prstGeom>
          <a:noFill/>
          <a:ln w="0">
            <a:noFill/>
          </a:ln>
        </p:spPr>
        <p:txBody>
          <a:bodyPr lIns="0" rIns="0" tIns="296640" bIns="0" anchor="t">
            <a:noAutofit/>
          </a:bodyPr>
          <a:p>
            <a:pPr marL="738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Perspectives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ldNum" idx="32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9D72CF2D-6BFB-408A-A48B-F291AB797F9D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536040" y="1296720"/>
            <a:ext cx="7974360" cy="3808800"/>
          </a:xfrm>
          <a:prstGeom prst="rect">
            <a:avLst/>
          </a:prstGeom>
          <a:noFill/>
          <a:ln w="0">
            <a:noFill/>
          </a:ln>
        </p:spPr>
        <p:txBody>
          <a:bodyPr lIns="0" rIns="0" tIns="75600" bIns="0" anchor="t">
            <a:noAutofit/>
          </a:bodyPr>
          <a:p>
            <a:pPr marL="195480" indent="-182880">
              <a:lnSpc>
                <a:spcPct val="100000"/>
              </a:lnSpc>
              <a:spcBef>
                <a:spcPts val="59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Aller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plus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loin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</a:rPr>
              <a:t>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70520" indent="-184320">
              <a:lnSpc>
                <a:spcPct val="100000"/>
              </a:lnSpc>
              <a:spcBef>
                <a:spcPts val="445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47052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Prétraitement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pour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cas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réels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(recadrage,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plusieurs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fruits,</a:t>
            </a:r>
            <a:r>
              <a:rPr b="0" lang="fr-FR" sz="18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arrière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plan,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</a:rPr>
              <a:t>etc.)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470520" indent="-1843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47052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Entraîner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modèle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(approche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transfer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</a:rPr>
              <a:t>learning)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470520" indent="-1843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47052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Déployer</a:t>
            </a:r>
            <a:r>
              <a:rPr b="0" lang="fr-FR" sz="1800" spc="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modèle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en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production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un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</a:rPr>
              <a:t>cluster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470520" indent="-18432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470520"/>
              </a:tabLst>
            </a:pPr>
            <a:r>
              <a:rPr b="0" lang="fr-FR" sz="1800" spc="-12" strike="noStrike">
                <a:solidFill>
                  <a:srgbClr val="292934"/>
                </a:solidFill>
                <a:latin typeface="Arial"/>
              </a:rPr>
              <a:t>Monitoring...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995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000" spc="-32" strike="noStrike">
                <a:solidFill>
                  <a:srgbClr val="292934"/>
                </a:solidFill>
                <a:latin typeface="Arial"/>
              </a:rPr>
              <a:t>Tester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les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solutions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existantes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le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marché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000" spc="-13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API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Pl@ntnet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Pousser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cas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d’usage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</a:rPr>
              <a:t>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70520" indent="-18432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9000"/>
              <a:buFont typeface="Arial"/>
              <a:buChar char="•"/>
              <a:tabLst>
                <a:tab algn="l" pos="47052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Identifier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maturité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des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fruits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pour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les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cueillir au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bon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</a:rPr>
              <a:t>moment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470520" indent="-1843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89000"/>
              <a:buFont typeface="Arial"/>
              <a:buChar char="•"/>
              <a:tabLst>
                <a:tab algn="l" pos="47052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Identifier</a:t>
            </a:r>
            <a:r>
              <a:rPr b="0" lang="fr-FR" sz="18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les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pathologies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ou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les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</a:rPr>
              <a:t>fruits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</a:rPr>
              <a:t>abîmés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object 2"/>
          <p:cNvGrpSpPr/>
          <p:nvPr/>
        </p:nvGrpSpPr>
        <p:grpSpPr>
          <a:xfrm>
            <a:off x="0" y="0"/>
            <a:ext cx="9143280" cy="5714640"/>
            <a:chOff x="0" y="0"/>
            <a:chExt cx="9143280" cy="5714640"/>
          </a:xfrm>
        </p:grpSpPr>
        <p:sp>
          <p:nvSpPr>
            <p:cNvPr id="382" name="object 3"/>
            <p:cNvSpPr/>
            <p:nvPr/>
          </p:nvSpPr>
          <p:spPr>
            <a:xfrm>
              <a:off x="0" y="374400"/>
              <a:ext cx="9143280" cy="5340240"/>
            </a:xfrm>
            <a:custGeom>
              <a:avLst/>
              <a:gdLst>
                <a:gd name="textAreaLeft" fmla="*/ 0 w 9143280"/>
                <a:gd name="textAreaRight" fmla="*/ 9144000 w 9143280"/>
                <a:gd name="textAreaTop" fmla="*/ 0 h 5340240"/>
                <a:gd name="textAreaBottom" fmla="*/ 5340960 h 5340240"/>
              </a:gdLst>
              <a:ahLst/>
              <a:rect l="textAreaLeft" t="textAreaTop" r="textAreaRight" b="textAreaBottom"/>
              <a:pathLst>
                <a:path w="9144000" h="5340985">
                  <a:moveTo>
                    <a:pt x="0" y="5340476"/>
                  </a:moveTo>
                  <a:lnTo>
                    <a:pt x="9144000" y="53404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340476"/>
                  </a:lnTo>
                  <a:close/>
                </a:path>
              </a:pathLst>
            </a:custGeom>
            <a:solidFill>
              <a:srgbClr val="d252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object 4"/>
            <p:cNvSpPr/>
            <p:nvPr/>
          </p:nvSpPr>
          <p:spPr>
            <a:xfrm>
              <a:off x="0" y="304920"/>
              <a:ext cx="9143280" cy="69120"/>
            </a:xfrm>
            <a:custGeom>
              <a:avLst/>
              <a:gdLst>
                <a:gd name="textAreaLeft" fmla="*/ 0 w 9143280"/>
                <a:gd name="textAreaRight" fmla="*/ 9144000 w 9143280"/>
                <a:gd name="textAreaTop" fmla="*/ 0 h 69120"/>
                <a:gd name="textAreaBottom" fmla="*/ 69840 h 69120"/>
              </a:gdLst>
              <a:ahLst/>
              <a:rect l="textAreaLeft" t="textAreaTop" r="textAreaRight" b="textAreaBottom"/>
              <a:pathLst>
                <a:path w="9144000" h="69850">
                  <a:moveTo>
                    <a:pt x="0" y="69723"/>
                  </a:moveTo>
                  <a:lnTo>
                    <a:pt x="9144000" y="6972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972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object 5"/>
            <p:cNvSpPr/>
            <p:nvPr/>
          </p:nvSpPr>
          <p:spPr>
            <a:xfrm>
              <a:off x="0" y="0"/>
              <a:ext cx="9143280" cy="304200"/>
            </a:xfrm>
            <a:custGeom>
              <a:avLst/>
              <a:gdLst>
                <a:gd name="textAreaLeft" fmla="*/ 0 w 9143280"/>
                <a:gd name="textAreaRight" fmla="*/ 9144000 w 9143280"/>
                <a:gd name="textAreaTop" fmla="*/ 0 h 304200"/>
                <a:gd name="textAreaBottom" fmla="*/ 304920 h 304200"/>
              </a:gdLst>
              <a:ahLst/>
              <a:rect l="textAreaLeft" t="textAreaTop" r="textAreaRight" b="textAreaBottom"/>
              <a:pathLst>
                <a:path w="9144000" h="304800">
                  <a:moveTo>
                    <a:pt x="9144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4000" y="304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2365200" y="1959480"/>
            <a:ext cx="4561920" cy="19778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80532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300" spc="-9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300" spc="-222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300" spc="-12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3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3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300" spc="-26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object 7"/>
          <p:cNvSpPr/>
          <p:nvPr/>
        </p:nvSpPr>
        <p:spPr>
          <a:xfrm>
            <a:off x="1417320" y="3929040"/>
            <a:ext cx="64598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3600" spc="-157" strike="noStrike">
                <a:solidFill>
                  <a:srgbClr val="f3f1dc"/>
                </a:solidFill>
                <a:latin typeface="Arial"/>
                <a:ea typeface="DejaVu Sans"/>
              </a:rPr>
              <a:t>AVEZ</a:t>
            </a:r>
            <a:r>
              <a:rPr b="0" lang="fr-FR" sz="3600" spc="-18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3600" spc="-92" strike="noStrike">
                <a:solidFill>
                  <a:srgbClr val="f3f1dc"/>
                </a:solidFill>
                <a:latin typeface="Arial"/>
                <a:ea typeface="DejaVu Sans"/>
              </a:rPr>
              <a:t>VOUS</a:t>
            </a:r>
            <a:r>
              <a:rPr b="0" lang="fr-FR" sz="3600" spc="-19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3600" spc="-80" strike="noStrike">
                <a:solidFill>
                  <a:srgbClr val="f3f1dc"/>
                </a:solidFill>
                <a:latin typeface="Arial"/>
                <a:ea typeface="DejaVu Sans"/>
              </a:rPr>
              <a:t>DES</a:t>
            </a:r>
            <a:r>
              <a:rPr b="0" lang="fr-FR" sz="3600" spc="-17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3600" spc="-80" strike="noStrike">
                <a:solidFill>
                  <a:srgbClr val="f3f1dc"/>
                </a:solidFill>
                <a:latin typeface="Arial"/>
                <a:ea typeface="DejaVu Sans"/>
              </a:rPr>
              <a:t>QUESTIONS?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object 8"/>
          <p:cNvSpPr/>
          <p:nvPr/>
        </p:nvSpPr>
        <p:spPr>
          <a:xfrm>
            <a:off x="899640" y="3361680"/>
            <a:ext cx="7344360" cy="360"/>
          </a:xfrm>
          <a:custGeom>
            <a:avLst/>
            <a:gdLst>
              <a:gd name="textAreaLeft" fmla="*/ 0 w 7344360"/>
              <a:gd name="textAreaRight" fmla="*/ 7345080 w 73443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7345045" h="0">
                <a:moveTo>
                  <a:pt x="0" y="0"/>
                </a:moveTo>
                <a:lnTo>
                  <a:pt x="7344867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ldNum" idx="33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26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38160" indent="0">
              <a:lnSpc>
                <a:spcPts val="2089"/>
              </a:lnSpc>
              <a:buNone/>
              <a:tabLst>
                <a:tab algn="l" pos="0"/>
              </a:tabLst>
            </a:pPr>
            <a:fld id="{4C6F745D-29B6-4AAF-979B-B0B7CD657A8A}" type="slidenum">
              <a:rPr b="0" lang="fr-FR" sz="1800" spc="-26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/>
          <p:nvPr/>
        </p:nvSpPr>
        <p:spPr>
          <a:xfrm>
            <a:off x="801000" y="2996280"/>
            <a:ext cx="574488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21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sldNum" idx="15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DB65071E-3124-4940-AAD0-9E09B2A6AC21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object 3"/>
          <p:cNvSpPr/>
          <p:nvPr/>
        </p:nvSpPr>
        <p:spPr>
          <a:xfrm>
            <a:off x="801000" y="3809160"/>
            <a:ext cx="432864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</a:t>
            </a:r>
            <a:r>
              <a:rPr b="0" lang="fr-FR" sz="2400" spc="-3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5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6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Présentation</a:t>
            </a:r>
            <a:r>
              <a:rPr b="0" lang="fr-FR" sz="2400" spc="-5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2400" spc="-6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jeu</a:t>
            </a:r>
            <a:r>
              <a:rPr b="0" lang="fr-FR" sz="2400" spc="-6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6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250640"/>
          </a:xfrm>
          <a:prstGeom prst="rect">
            <a:avLst/>
          </a:prstGeom>
          <a:noFill/>
          <a:ln w="0">
            <a:noFill/>
          </a:ln>
        </p:spPr>
        <p:txBody>
          <a:bodyPr lIns="0" rIns="0" tIns="296640" bIns="0" anchor="t">
            <a:noAutofit/>
          </a:bodyPr>
          <a:p>
            <a:pPr marL="738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7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536040" y="1350720"/>
            <a:ext cx="7757640" cy="13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Fruits!</a:t>
            </a:r>
            <a:r>
              <a:rPr b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20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Startup</a:t>
            </a:r>
            <a:r>
              <a:rPr b="0" lang="fr-FR" sz="2000" spc="-1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AgriTech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8720" indent="-182160">
              <a:lnSpc>
                <a:spcPts val="1834"/>
              </a:lnSpc>
              <a:spcBef>
                <a:spcPts val="1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872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smartphone</a:t>
            </a:r>
            <a:r>
              <a:rPr b="0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grand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public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reconnaissance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fruit</a:t>
            </a:r>
            <a:r>
              <a:rPr b="0" lang="fr-FR" sz="17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affichage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834"/>
              </a:lnSpc>
              <a:tabLst>
                <a:tab algn="l" pos="468720"/>
              </a:tabLst>
            </a:pP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d’informations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44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80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Développement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7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robots</a:t>
            </a:r>
            <a:r>
              <a:rPr b="0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cueilleurs</a:t>
            </a:r>
            <a:r>
              <a:rPr b="0" lang="fr-FR" sz="17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intelligents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object 4"/>
          <p:cNvSpPr/>
          <p:nvPr/>
        </p:nvSpPr>
        <p:spPr>
          <a:xfrm>
            <a:off x="536040" y="4240800"/>
            <a:ext cx="743148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Objectif</a:t>
            </a:r>
            <a:r>
              <a:rPr b="1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Mettre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place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l’architecture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Big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Data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440">
              <a:lnSpc>
                <a:spcPct val="100000"/>
              </a:lnSpc>
              <a:spcBef>
                <a:spcPts val="1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80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Preprocessing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7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dimension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440">
              <a:lnSpc>
                <a:spcPts val="2035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46800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Anticipation</a:t>
            </a:r>
            <a:r>
              <a:rPr b="0" lang="fr-FR" sz="17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7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passage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l’échelle</a:t>
            </a:r>
            <a:r>
              <a:rPr b="0" lang="fr-FR" sz="17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contexte</a:t>
            </a:r>
            <a:r>
              <a:rPr b="0" lang="fr-FR" sz="17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d’adoption</a:t>
            </a:r>
            <a:r>
              <a:rPr b="0" lang="fr-FR" sz="17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massive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2395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Moyens</a:t>
            </a:r>
            <a:r>
              <a:rPr b="1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Scripts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pyspark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solution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évolutive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object 5" descr=""/>
          <p:cNvPicPr/>
          <p:nvPr/>
        </p:nvPicPr>
        <p:blipFill>
          <a:blip r:embed="rId1"/>
          <a:stretch/>
        </p:blipFill>
        <p:spPr>
          <a:xfrm>
            <a:off x="6487560" y="612720"/>
            <a:ext cx="1262520" cy="929880"/>
          </a:xfrm>
          <a:prstGeom prst="rect">
            <a:avLst/>
          </a:prstGeom>
          <a:ln w="0">
            <a:noFill/>
          </a:ln>
        </p:spPr>
      </p:pic>
      <p:pic>
        <p:nvPicPr>
          <p:cNvPr id="192" name="object 6" descr=""/>
          <p:cNvPicPr/>
          <p:nvPr/>
        </p:nvPicPr>
        <p:blipFill>
          <a:blip r:embed="rId2"/>
          <a:stretch/>
        </p:blipFill>
        <p:spPr>
          <a:xfrm>
            <a:off x="5887440" y="2771280"/>
            <a:ext cx="1950120" cy="1303920"/>
          </a:xfrm>
          <a:prstGeom prst="rect">
            <a:avLst/>
          </a:prstGeom>
          <a:ln w="0">
            <a:noFill/>
          </a:ln>
        </p:spPr>
      </p:pic>
      <p:pic>
        <p:nvPicPr>
          <p:cNvPr id="193" name="object 7" descr=""/>
          <p:cNvPicPr/>
          <p:nvPr/>
        </p:nvPicPr>
        <p:blipFill>
          <a:blip r:embed="rId3"/>
          <a:stretch/>
        </p:blipFill>
        <p:spPr>
          <a:xfrm>
            <a:off x="1188000" y="2785320"/>
            <a:ext cx="1295280" cy="1295280"/>
          </a:xfrm>
          <a:prstGeom prst="rect">
            <a:avLst/>
          </a:prstGeom>
          <a:ln w="0">
            <a:noFill/>
          </a:ln>
        </p:spPr>
      </p:pic>
      <p:pic>
        <p:nvPicPr>
          <p:cNvPr id="194" name="object 8" descr=""/>
          <p:cNvPicPr/>
          <p:nvPr/>
        </p:nvPicPr>
        <p:blipFill>
          <a:blip r:embed="rId4"/>
          <a:stretch/>
        </p:blipFill>
        <p:spPr>
          <a:xfrm>
            <a:off x="3564000" y="2785320"/>
            <a:ext cx="1295280" cy="130392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2"/>
          <p:cNvSpPr>
            <a:spLocks noGrp="1"/>
          </p:cNvSpPr>
          <p:nvPr>
            <p:ph type="sldNum" idx="16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DE53E096-83A0-466B-8FD7-6493A9601647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36040" y="418680"/>
            <a:ext cx="3476520" cy="123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Jeu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2" strike="noStrike">
                <a:solidFill>
                  <a:srgbClr val="d2523b"/>
                </a:solidFill>
                <a:latin typeface="Arial"/>
              </a:rPr>
              <a:t>données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186480" y="1069200"/>
            <a:ext cx="6264720" cy="11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4400" indent="-18144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4400"/>
              </a:tabLst>
            </a:pPr>
            <a:r>
              <a:rPr b="1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Origine: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Images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fruits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labels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associés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</a:t>
            </a:r>
            <a:r>
              <a:rPr b="0" lang="fr-FR" sz="1400" spc="-1" strike="no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DejaVu Sans"/>
                <a:hlinkClick r:id="rId1"/>
              </a:rPr>
              <a:t>Fruits</a:t>
            </a:r>
            <a:r>
              <a:rPr b="0" lang="fr-FR" sz="1400" spc="-35" strike="no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DejaVu Sans"/>
                <a:hlinkClick r:id="rId2"/>
              </a:rPr>
              <a:t> </a:t>
            </a:r>
            <a:r>
              <a:rPr b="0" lang="fr-FR" sz="1400" spc="-1" strike="no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DejaVu Sans"/>
                <a:hlinkClick r:id="rId3"/>
              </a:rPr>
              <a:t>360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,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Mihai </a:t>
            </a:r>
            <a:r>
              <a:rPr b="0" i="1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Oltean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120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variétés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fruits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différents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(un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dossier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variété)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Plusieurs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variétés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même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fruit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pomme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red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golden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»)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4"/>
          <p:cNvSpPr/>
          <p:nvPr/>
        </p:nvSpPr>
        <p:spPr>
          <a:xfrm>
            <a:off x="186480" y="2182320"/>
            <a:ext cx="4980960" cy="11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4400" indent="-18144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4400"/>
              </a:tabLst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1" lang="fr-FR" sz="17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Images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100x100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JPEG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RGB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Photos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studio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fond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blanc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fruits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centrée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fruit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Photos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sous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tous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angles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(timelapse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rotation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axes)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5"/>
          <p:cNvSpPr/>
          <p:nvPr/>
        </p:nvSpPr>
        <p:spPr>
          <a:xfrm>
            <a:off x="186480" y="3295080"/>
            <a:ext cx="4441680" cy="7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4400" indent="-18144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4400"/>
              </a:tabLst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d’entraînement</a:t>
            </a:r>
            <a:r>
              <a:rPr b="1" lang="fr-FR" sz="17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17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53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000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images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4400" indent="-18144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4400"/>
              </a:tabLst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1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Test</a:t>
            </a:r>
            <a:r>
              <a:rPr b="1" lang="fr-FR" sz="17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18</a:t>
            </a:r>
            <a:r>
              <a:rPr b="0" lang="fr-FR" sz="17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000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images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4400" indent="-18144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4400"/>
              </a:tabLst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multi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fruits</a:t>
            </a:r>
            <a:r>
              <a:rPr b="1" lang="fr-FR" sz="17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1" lang="fr-FR" sz="17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labellisé :</a:t>
            </a:r>
            <a:r>
              <a:rPr b="1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103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images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object 6" descr=""/>
          <p:cNvPicPr/>
          <p:nvPr/>
        </p:nvPicPr>
        <p:blipFill>
          <a:blip r:embed="rId4"/>
          <a:stretch/>
        </p:blipFill>
        <p:spPr>
          <a:xfrm>
            <a:off x="6660360" y="1057320"/>
            <a:ext cx="2098080" cy="819720"/>
          </a:xfrm>
          <a:prstGeom prst="rect">
            <a:avLst/>
          </a:prstGeom>
          <a:ln w="0">
            <a:noFill/>
          </a:ln>
        </p:spPr>
      </p:pic>
      <p:grpSp>
        <p:nvGrpSpPr>
          <p:cNvPr id="201" name="object 7"/>
          <p:cNvGrpSpPr/>
          <p:nvPr/>
        </p:nvGrpSpPr>
        <p:grpSpPr>
          <a:xfrm>
            <a:off x="5474520" y="3289680"/>
            <a:ext cx="3201480" cy="797400"/>
            <a:chOff x="5474520" y="3289680"/>
            <a:chExt cx="3201480" cy="797400"/>
          </a:xfrm>
        </p:grpSpPr>
        <p:pic>
          <p:nvPicPr>
            <p:cNvPr id="202" name="object 8" descr=""/>
            <p:cNvPicPr/>
            <p:nvPr/>
          </p:nvPicPr>
          <p:blipFill>
            <a:blip r:embed="rId5"/>
            <a:stretch/>
          </p:blipFill>
          <p:spPr>
            <a:xfrm>
              <a:off x="5474520" y="3299760"/>
              <a:ext cx="692640" cy="787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" name="object 9" descr=""/>
            <p:cNvPicPr/>
            <p:nvPr/>
          </p:nvPicPr>
          <p:blipFill>
            <a:blip r:embed="rId6"/>
            <a:stretch/>
          </p:blipFill>
          <p:spPr>
            <a:xfrm>
              <a:off x="6059520" y="3293640"/>
              <a:ext cx="787320" cy="787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" name="object 10" descr=""/>
            <p:cNvPicPr/>
            <p:nvPr/>
          </p:nvPicPr>
          <p:blipFill>
            <a:blip r:embed="rId7"/>
            <a:stretch/>
          </p:blipFill>
          <p:spPr>
            <a:xfrm>
              <a:off x="6664320" y="3293640"/>
              <a:ext cx="787320" cy="787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5" name="object 11" descr=""/>
            <p:cNvPicPr/>
            <p:nvPr/>
          </p:nvPicPr>
          <p:blipFill>
            <a:blip r:embed="rId8"/>
            <a:stretch/>
          </p:blipFill>
          <p:spPr>
            <a:xfrm>
              <a:off x="7240680" y="3293640"/>
              <a:ext cx="787320" cy="787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6" name="object 12" descr=""/>
            <p:cNvPicPr/>
            <p:nvPr/>
          </p:nvPicPr>
          <p:blipFill>
            <a:blip r:embed="rId9"/>
            <a:stretch/>
          </p:blipFill>
          <p:spPr>
            <a:xfrm>
              <a:off x="7888680" y="3289680"/>
              <a:ext cx="787320" cy="787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7" name="object 13" descr=""/>
          <p:cNvPicPr/>
          <p:nvPr/>
        </p:nvPicPr>
        <p:blipFill>
          <a:blip r:embed="rId10"/>
          <a:stretch/>
        </p:blipFill>
        <p:spPr>
          <a:xfrm>
            <a:off x="1187640" y="4735440"/>
            <a:ext cx="749880" cy="781200"/>
          </a:xfrm>
          <a:prstGeom prst="rect">
            <a:avLst/>
          </a:prstGeom>
          <a:ln w="0">
            <a:noFill/>
          </a:ln>
        </p:spPr>
      </p:pic>
      <p:pic>
        <p:nvPicPr>
          <p:cNvPr id="208" name="object 14" descr=""/>
          <p:cNvPicPr/>
          <p:nvPr/>
        </p:nvPicPr>
        <p:blipFill>
          <a:blip r:embed="rId11"/>
          <a:stretch/>
        </p:blipFill>
        <p:spPr>
          <a:xfrm>
            <a:off x="2123640" y="4723560"/>
            <a:ext cx="749880" cy="781200"/>
          </a:xfrm>
          <a:prstGeom prst="rect">
            <a:avLst/>
          </a:prstGeom>
          <a:ln w="0">
            <a:noFill/>
          </a:ln>
        </p:spPr>
      </p:pic>
      <p:pic>
        <p:nvPicPr>
          <p:cNvPr id="209" name="object 15" descr=""/>
          <p:cNvPicPr/>
          <p:nvPr/>
        </p:nvPicPr>
        <p:blipFill>
          <a:blip r:embed="rId12"/>
          <a:stretch/>
        </p:blipFill>
        <p:spPr>
          <a:xfrm>
            <a:off x="2998080" y="4730040"/>
            <a:ext cx="749880" cy="781200"/>
          </a:xfrm>
          <a:prstGeom prst="rect">
            <a:avLst/>
          </a:prstGeom>
          <a:ln w="0">
            <a:noFill/>
          </a:ln>
        </p:spPr>
      </p:pic>
      <p:pic>
        <p:nvPicPr>
          <p:cNvPr id="210" name="object 16" descr=""/>
          <p:cNvPicPr/>
          <p:nvPr/>
        </p:nvPicPr>
        <p:blipFill>
          <a:blip r:embed="rId13"/>
          <a:stretch/>
        </p:blipFill>
        <p:spPr>
          <a:xfrm>
            <a:off x="3924000" y="4730040"/>
            <a:ext cx="781200" cy="749880"/>
          </a:xfrm>
          <a:prstGeom prst="rect">
            <a:avLst/>
          </a:prstGeom>
          <a:ln w="0">
            <a:noFill/>
          </a:ln>
        </p:spPr>
      </p:pic>
      <p:pic>
        <p:nvPicPr>
          <p:cNvPr id="211" name="object 17" descr=""/>
          <p:cNvPicPr/>
          <p:nvPr/>
        </p:nvPicPr>
        <p:blipFill>
          <a:blip r:embed="rId14"/>
          <a:stretch/>
        </p:blipFill>
        <p:spPr>
          <a:xfrm>
            <a:off x="4870080" y="4739760"/>
            <a:ext cx="781200" cy="781200"/>
          </a:xfrm>
          <a:prstGeom prst="rect">
            <a:avLst/>
          </a:prstGeom>
          <a:ln w="0">
            <a:noFill/>
          </a:ln>
        </p:spPr>
      </p:pic>
      <p:sp>
        <p:nvSpPr>
          <p:cNvPr id="212" name="object 18"/>
          <p:cNvSpPr/>
          <p:nvPr/>
        </p:nvSpPr>
        <p:spPr>
          <a:xfrm>
            <a:off x="6199200" y="2857680"/>
            <a:ext cx="1900440" cy="275400"/>
          </a:xfrm>
          <a:prstGeom prst="rect">
            <a:avLst/>
          </a:prstGeom>
          <a:solidFill>
            <a:srgbClr val="d3da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 anchor="t">
            <a:spAutoFit/>
          </a:bodyPr>
          <a:p>
            <a:pPr marL="558720">
              <a:lnSpc>
                <a:spcPct val="100000"/>
              </a:lnSpc>
              <a:spcBef>
                <a:spcPts val="11"/>
              </a:spcBef>
            </a:pP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Banana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9"/>
          <p:cNvSpPr/>
          <p:nvPr/>
        </p:nvSpPr>
        <p:spPr>
          <a:xfrm>
            <a:off x="2150280" y="4282560"/>
            <a:ext cx="1900440" cy="275760"/>
          </a:xfrm>
          <a:prstGeom prst="rect">
            <a:avLst/>
          </a:prstGeom>
          <a:solidFill>
            <a:srgbClr val="d3da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321840">
              <a:lnSpc>
                <a:spcPct val="100000"/>
              </a:lnSpc>
              <a:spcBef>
                <a:spcPts val="14"/>
              </a:spcBef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Apple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Red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object 20" descr=""/>
          <p:cNvPicPr/>
          <p:nvPr/>
        </p:nvPicPr>
        <p:blipFill>
          <a:blip r:embed="rId15"/>
          <a:stretch/>
        </p:blipFill>
        <p:spPr>
          <a:xfrm>
            <a:off x="6944040" y="4739760"/>
            <a:ext cx="765000" cy="765000"/>
          </a:xfrm>
          <a:prstGeom prst="rect">
            <a:avLst/>
          </a:prstGeom>
          <a:ln w="0">
            <a:noFill/>
          </a:ln>
        </p:spPr>
      </p:pic>
      <p:sp>
        <p:nvSpPr>
          <p:cNvPr id="215" name="object 21"/>
          <p:cNvSpPr/>
          <p:nvPr/>
        </p:nvSpPr>
        <p:spPr>
          <a:xfrm>
            <a:off x="6732360" y="4297680"/>
            <a:ext cx="1188720" cy="275760"/>
          </a:xfrm>
          <a:prstGeom prst="rect">
            <a:avLst/>
          </a:prstGeom>
          <a:solidFill>
            <a:srgbClr val="d3da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06560">
              <a:lnSpc>
                <a:spcPct val="100000"/>
              </a:lnSpc>
              <a:spcBef>
                <a:spcPts val="14"/>
              </a:spcBef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Ratés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17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8AE331BE-9B69-4D6F-A948-5A40556A4B91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"/>
          <p:cNvSpPr/>
          <p:nvPr/>
        </p:nvSpPr>
        <p:spPr>
          <a:xfrm>
            <a:off x="801000" y="2996280"/>
            <a:ext cx="452556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30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LE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72" strike="noStrike">
                <a:solidFill>
                  <a:srgbClr val="f3f1dc"/>
                </a:solidFill>
                <a:latin typeface="Arial"/>
                <a:ea typeface="DejaVu Sans"/>
              </a:rPr>
              <a:t>BIG</a:t>
            </a:r>
            <a:r>
              <a:rPr b="0" lang="fr-FR" sz="4800" spc="-26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  <a:ea typeface="DejaVu Sans"/>
              </a:rPr>
              <a:t>DATA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sldNum" idx="18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253B10D3-0CAF-4F5B-A78B-AA0EFFC7731A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object 3"/>
          <p:cNvSpPr/>
          <p:nvPr/>
        </p:nvSpPr>
        <p:spPr>
          <a:xfrm>
            <a:off x="801000" y="3809160"/>
            <a:ext cx="461628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fr-FR" sz="2400" spc="-21" strike="noStrike">
                <a:solidFill>
                  <a:srgbClr val="f3f1dc"/>
                </a:solidFill>
                <a:latin typeface="Arial"/>
                <a:ea typeface="DejaVu Sans"/>
              </a:rPr>
              <a:t>Qu’est-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ce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que</a:t>
            </a:r>
            <a:r>
              <a:rPr b="0" lang="fr-FR" sz="2400" spc="-1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le</a:t>
            </a:r>
            <a:r>
              <a:rPr b="0" lang="fr-FR" sz="2400" spc="-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big</a:t>
            </a:r>
            <a:r>
              <a:rPr b="0" lang="fr-FR" sz="2400" spc="-3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f3f1dc"/>
                </a:solidFill>
                <a:latin typeface="Arial"/>
                <a:ea typeface="DejaVu Sans"/>
              </a:rPr>
              <a:t>data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Comment</a:t>
            </a:r>
            <a:r>
              <a:rPr b="0" lang="fr-FR" sz="2400" spc="-7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répondre</a:t>
            </a:r>
            <a:r>
              <a:rPr b="0" lang="fr-FR" sz="2400" spc="-6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à</a:t>
            </a:r>
            <a:r>
              <a:rPr b="0" lang="fr-FR" sz="2400" spc="-7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ses</a:t>
            </a:r>
            <a:r>
              <a:rPr b="0" lang="fr-FR" sz="2400" spc="-7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enjeux?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object 2"/>
          <p:cNvGrpSpPr/>
          <p:nvPr/>
        </p:nvGrpSpPr>
        <p:grpSpPr>
          <a:xfrm>
            <a:off x="755640" y="2713320"/>
            <a:ext cx="7848360" cy="2016000"/>
            <a:chOff x="755640" y="2713320"/>
            <a:chExt cx="7848360" cy="2016000"/>
          </a:xfrm>
        </p:grpSpPr>
        <p:sp>
          <p:nvSpPr>
            <p:cNvPr id="221" name="object 3"/>
            <p:cNvSpPr/>
            <p:nvPr/>
          </p:nvSpPr>
          <p:spPr>
            <a:xfrm>
              <a:off x="755640" y="2713320"/>
              <a:ext cx="7848360" cy="2016000"/>
            </a:xfrm>
            <a:custGeom>
              <a:avLst/>
              <a:gdLst>
                <a:gd name="textAreaLeft" fmla="*/ 0 w 7848360"/>
                <a:gd name="textAreaRight" fmla="*/ 7849080 w 7848360"/>
                <a:gd name="textAreaTop" fmla="*/ 0 h 2016000"/>
                <a:gd name="textAreaBottom" fmla="*/ 2016720 h 2016000"/>
              </a:gdLst>
              <a:ahLst/>
              <a:rect l="textAreaLeft" t="textAreaTop" r="textAreaRight" b="textAreaBottom"/>
              <a:pathLst>
                <a:path w="7849234" h="2016760">
                  <a:moveTo>
                    <a:pt x="7848854" y="0"/>
                  </a:moveTo>
                  <a:lnTo>
                    <a:pt x="0" y="0"/>
                  </a:lnTo>
                  <a:lnTo>
                    <a:pt x="0" y="2016252"/>
                  </a:lnTo>
                  <a:lnTo>
                    <a:pt x="7848854" y="2016252"/>
                  </a:lnTo>
                  <a:lnTo>
                    <a:pt x="7848854" y="0"/>
                  </a:lnTo>
                  <a:close/>
                </a:path>
              </a:pathLst>
            </a:custGeom>
            <a:solidFill>
              <a:srgbClr val="f1f1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2" name="object 4"/>
            <p:cNvSpPr/>
            <p:nvPr/>
          </p:nvSpPr>
          <p:spPr>
            <a:xfrm>
              <a:off x="755640" y="2713320"/>
              <a:ext cx="7848360" cy="2016000"/>
            </a:xfrm>
            <a:custGeom>
              <a:avLst/>
              <a:gdLst>
                <a:gd name="textAreaLeft" fmla="*/ 0 w 7848360"/>
                <a:gd name="textAreaRight" fmla="*/ 7849080 w 7848360"/>
                <a:gd name="textAreaTop" fmla="*/ 0 h 2016000"/>
                <a:gd name="textAreaBottom" fmla="*/ 2016720 h 2016000"/>
              </a:gdLst>
              <a:ahLst/>
              <a:rect l="textAreaLeft" t="textAreaTop" r="textAreaRight" b="textAreaBottom"/>
              <a:pathLst>
                <a:path w="7849234" h="2016760">
                  <a:moveTo>
                    <a:pt x="0" y="2016252"/>
                  </a:moveTo>
                  <a:lnTo>
                    <a:pt x="7848854" y="2016252"/>
                  </a:lnTo>
                  <a:lnTo>
                    <a:pt x="7848854" y="0"/>
                  </a:lnTo>
                  <a:lnTo>
                    <a:pt x="0" y="0"/>
                  </a:lnTo>
                  <a:lnTo>
                    <a:pt x="0" y="2016252"/>
                  </a:lnTo>
                  <a:close/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74480" y="241560"/>
            <a:ext cx="7648560" cy="1250640"/>
          </a:xfrm>
          <a:prstGeom prst="rect">
            <a:avLst/>
          </a:prstGeom>
          <a:noFill/>
          <a:ln w="0">
            <a:noFill/>
          </a:ln>
        </p:spPr>
        <p:txBody>
          <a:bodyPr lIns="0" rIns="0" tIns="296640" bIns="0" anchor="t">
            <a:noAutofit/>
          </a:bodyPr>
          <a:p>
            <a:pPr marL="738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6" strike="noStrike">
                <a:solidFill>
                  <a:srgbClr val="d2523b"/>
                </a:solidFill>
                <a:latin typeface="Arial"/>
              </a:rPr>
              <a:t>Qu’est-</a:t>
            </a:r>
            <a:r>
              <a:rPr b="0" lang="fr-FR" sz="4000" spc="-72" strike="noStrike">
                <a:solidFill>
                  <a:srgbClr val="d2523b"/>
                </a:solidFill>
                <a:latin typeface="Arial"/>
              </a:rPr>
              <a:t>ce</a:t>
            </a:r>
            <a:r>
              <a:rPr b="0" lang="fr-FR" sz="4000" spc="-20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97" strike="noStrike">
                <a:solidFill>
                  <a:srgbClr val="d2523b"/>
                </a:solidFill>
                <a:latin typeface="Arial"/>
              </a:rPr>
              <a:t>que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le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Big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Data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?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object 6" descr=""/>
          <p:cNvPicPr/>
          <p:nvPr/>
        </p:nvPicPr>
        <p:blipFill>
          <a:blip r:embed="rId1"/>
          <a:stretch/>
        </p:blipFill>
        <p:spPr>
          <a:xfrm>
            <a:off x="6553080" y="1011600"/>
            <a:ext cx="2338560" cy="1557360"/>
          </a:xfrm>
          <a:prstGeom prst="rect">
            <a:avLst/>
          </a:prstGeom>
          <a:ln w="0">
            <a:noFill/>
          </a:ln>
        </p:spPr>
      </p:pic>
      <p:sp>
        <p:nvSpPr>
          <p:cNvPr id="225" name="object 7"/>
          <p:cNvSpPr/>
          <p:nvPr/>
        </p:nvSpPr>
        <p:spPr>
          <a:xfrm>
            <a:off x="536040" y="1647720"/>
            <a:ext cx="7926480" cy="378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Français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massives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06280" indent="-183600">
              <a:lnSpc>
                <a:spcPct val="100000"/>
              </a:lnSpc>
              <a:spcBef>
                <a:spcPts val="222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2062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enjeux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1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</a:t>
            </a:r>
            <a:r>
              <a:rPr b="1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r>
              <a:rPr b="1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7988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79880"/>
              </a:tabLst>
            </a:pPr>
            <a:r>
              <a:rPr b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Volume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trop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important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stocké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et/ou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traité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seule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machine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performances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acceptables.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754920" indent="-183600">
              <a:lnSpc>
                <a:spcPct val="100000"/>
              </a:lnSpc>
              <a:spcBef>
                <a:spcPts val="445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5492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Dépassement de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capacité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RAM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54920" indent="-18360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5492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Dépassement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capacités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stockage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54920" indent="-18360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54920"/>
              </a:tabLst>
            </a:pP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Etc.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480600" indent="-183600">
              <a:lnSpc>
                <a:spcPct val="100000"/>
              </a:lnSpc>
              <a:spcBef>
                <a:spcPts val="471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8060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Vitesse</a:t>
            </a:r>
            <a:r>
              <a:rPr b="1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laquelle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sont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produites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806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806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Large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Variété</a:t>
            </a:r>
            <a:r>
              <a:rPr b="1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types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80600" indent="-18360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80600"/>
              </a:tabLst>
            </a:pP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Etc.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Num" idx="19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6BBE1B26-C1A4-4D98-9FF9-F837787542AF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object 2" descr=""/>
          <p:cNvPicPr/>
          <p:nvPr/>
        </p:nvPicPr>
        <p:blipFill>
          <a:blip r:embed="rId1"/>
          <a:stretch/>
        </p:blipFill>
        <p:spPr>
          <a:xfrm>
            <a:off x="3593160" y="2345040"/>
            <a:ext cx="4870080" cy="229896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36040" y="274680"/>
            <a:ext cx="7313040" cy="123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Comment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répondre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à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ces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enjeux?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object 4"/>
          <p:cNvSpPr/>
          <p:nvPr/>
        </p:nvSpPr>
        <p:spPr>
          <a:xfrm>
            <a:off x="402480" y="945720"/>
            <a:ext cx="778932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 anchor="t">
            <a:spAutoFit/>
          </a:bodyPr>
          <a:p>
            <a:pPr marL="230400" indent="-21780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47000"/>
              <a:buFont typeface="Arial"/>
              <a:buChar char="•"/>
              <a:tabLst>
                <a:tab algn="l" pos="23040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Capacités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Traitement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calculs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distribués</a:t>
            </a:r>
            <a:r>
              <a:rPr b="1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(MapReduce)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1810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Diviser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8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opérations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micro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opérations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distribuables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r>
              <a:rPr b="0" lang="fr-FR" sz="18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différentes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machines,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réalisables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parallèle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467280" indent="-18108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72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Aggréger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résultats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même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machine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object 5" descr=""/>
          <p:cNvPicPr/>
          <p:nvPr/>
        </p:nvPicPr>
        <p:blipFill>
          <a:blip r:embed="rId2"/>
          <a:stretch/>
        </p:blipFill>
        <p:spPr>
          <a:xfrm>
            <a:off x="999000" y="3217680"/>
            <a:ext cx="1555920" cy="809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1" name="object 6"/>
          <p:cNvGraphicFramePr/>
          <p:nvPr/>
        </p:nvGraphicFramePr>
        <p:xfrm>
          <a:off x="3292200" y="4585680"/>
          <a:ext cx="5254200" cy="1004400"/>
        </p:xfrm>
        <a:graphic>
          <a:graphicData uri="http://schemas.openxmlformats.org/drawingml/2006/table">
            <a:tbl>
              <a:tblPr/>
              <a:tblGrid>
                <a:gridCol w="1739880"/>
                <a:gridCol w="1944360"/>
                <a:gridCol w="1570320"/>
              </a:tblGrid>
              <a:tr h="86328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1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Application</a:t>
                      </a:r>
                      <a:r>
                        <a:rPr b="1" lang="fr-FR" sz="12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maître</a:t>
                      </a:r>
                      <a:r>
                        <a:rPr b="1" lang="fr-FR" sz="12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: 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Configuration</a:t>
                      </a:r>
                      <a:r>
                        <a:rPr b="0" lang="fr-FR" sz="1200" spc="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/ 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Initialisation</a:t>
                      </a:r>
                      <a:r>
                        <a:rPr b="0" lang="fr-FR" sz="1200" spc="494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Aggrégation</a:t>
                      </a:r>
                      <a:r>
                        <a:rPr b="0" lang="fr-FR" sz="12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</a:t>
                      </a:r>
                      <a:r>
                        <a:rPr b="0" lang="fr-FR" sz="12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calculs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solidFill>
                        <a:srgbClr val="292934"/>
                      </a:solidFill>
                      <a:prstDash val="dot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1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Cluster</a:t>
                      </a:r>
                      <a:r>
                        <a:rPr b="1" lang="fr-FR" sz="12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Manager</a:t>
                      </a:r>
                      <a:r>
                        <a:rPr b="1" lang="fr-FR" sz="12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2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Gestion</a:t>
                      </a:r>
                      <a:r>
                        <a:rPr b="0" lang="fr-FR" sz="12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</a:t>
                      </a:r>
                      <a:r>
                        <a:rPr b="0" lang="fr-FR" sz="12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ressources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Distribution</a:t>
                      </a:r>
                      <a:r>
                        <a:rPr b="0" lang="fr-FR" sz="1200" spc="-5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</a:t>
                      </a:r>
                      <a:r>
                        <a:rPr b="0" lang="fr-FR" sz="12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calculs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entre</a:t>
                      </a:r>
                      <a:r>
                        <a:rPr b="0" lang="fr-FR" sz="12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les</a:t>
                      </a:r>
                      <a:r>
                        <a:rPr b="0" lang="fr-FR" sz="12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workers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  <a:prstDash val="dot"/>
                    </a:lnL>
                    <a:lnR w="12240">
                      <a:solidFill>
                        <a:srgbClr val="292934"/>
                      </a:solidFill>
                      <a:prstDash val="dot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1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Workers</a:t>
                      </a:r>
                      <a:r>
                        <a:rPr b="1" lang="fr-FR" sz="12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2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Exécution</a:t>
                      </a:r>
                      <a:r>
                        <a:rPr b="0" lang="fr-FR" sz="12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</a:t>
                      </a:r>
                      <a:r>
                        <a:rPr b="0" lang="fr-FR" sz="12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tâches </a:t>
                      </a:r>
                      <a:r>
                        <a:rPr b="0" lang="fr-FR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en</a:t>
                      </a:r>
                      <a:r>
                        <a:rPr b="0" lang="fr-FR" sz="12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parallèle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  <a:prstDash val="dot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PlaceHolder 2"/>
          <p:cNvSpPr>
            <a:spLocks noGrp="1"/>
          </p:cNvSpPr>
          <p:nvPr>
            <p:ph type="sldNum" idx="20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07691EE8-197B-499C-B843-3965148F0D6E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36040" y="274680"/>
            <a:ext cx="7313040" cy="123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Comment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répondre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à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ces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enjeux?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3"/>
          <p:cNvSpPr/>
          <p:nvPr/>
        </p:nvSpPr>
        <p:spPr>
          <a:xfrm>
            <a:off x="536040" y="906480"/>
            <a:ext cx="7625520" cy="29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Stockage</a:t>
            </a:r>
            <a:r>
              <a:rPr b="1" lang="fr-FR" sz="2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système</a:t>
            </a:r>
            <a:r>
              <a:rPr b="1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1" lang="fr-FR" sz="2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fichier</a:t>
            </a:r>
            <a:r>
              <a:rPr b="1" lang="fr-FR" sz="2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distribué</a:t>
            </a:r>
            <a:r>
              <a:rPr b="1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(ex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HDFS)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6200" indent="-18360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6200"/>
              </a:tabLst>
            </a:pPr>
            <a:r>
              <a:rPr b="1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Tolérance</a:t>
            </a:r>
            <a:r>
              <a:rPr b="1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1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pannes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Utilisation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Resilient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Distributed</a:t>
            </a:r>
            <a:r>
              <a:rPr b="0" lang="fr-FR" sz="20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Datasets</a:t>
            </a:r>
            <a:r>
              <a:rPr b="0" lang="fr-FR" sz="20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(RDD)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744840" indent="-18360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Division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8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partitions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44840" indent="-18360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Duplication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machines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défaut)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7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Graphe</a:t>
            </a:r>
            <a:r>
              <a:rPr b="0" lang="fr-FR" sz="2000" spc="-14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Acyclique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Orienté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(DAG)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744840" indent="-18360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Panne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Régénération</a:t>
            </a:r>
            <a:r>
              <a:rPr b="0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partir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noeuds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parents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44840" indent="-18360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Noeuds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(RDD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ou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Résultats)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liés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actions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transformations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object 4" descr=""/>
          <p:cNvPicPr/>
          <p:nvPr/>
        </p:nvPicPr>
        <p:blipFill>
          <a:blip r:embed="rId1"/>
          <a:stretch/>
        </p:blipFill>
        <p:spPr>
          <a:xfrm>
            <a:off x="1530720" y="4090680"/>
            <a:ext cx="5727240" cy="86472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2"/>
          <p:cNvSpPr>
            <a:spLocks noGrp="1"/>
          </p:cNvSpPr>
          <p:nvPr>
            <p:ph type="sldNum" idx="21"/>
          </p:nvPr>
        </p:nvSpPr>
        <p:spPr>
          <a:xfrm>
            <a:off x="8726040" y="5441760"/>
            <a:ext cx="3423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64520" indent="0">
              <a:lnSpc>
                <a:spcPts val="2089"/>
              </a:lnSpc>
              <a:buNone/>
              <a:tabLst>
                <a:tab algn="l" pos="0"/>
              </a:tabLst>
              <a:defRPr b="0" lang="fr-FR" sz="1800" spc="-52" strike="noStrike">
                <a:solidFill>
                  <a:srgbClr val="292934"/>
                </a:solidFill>
                <a:latin typeface="Arial"/>
              </a:defRPr>
            </a:lvl1pPr>
          </a:lstStyle>
          <a:p>
            <a:pPr marL="164520" indent="0">
              <a:lnSpc>
                <a:spcPts val="2089"/>
              </a:lnSpc>
              <a:buNone/>
              <a:tabLst>
                <a:tab algn="l" pos="0"/>
              </a:tabLst>
            </a:pPr>
            <a:fld id="{68CE01E9-A920-4B27-A75C-C9C4F4552A17}" type="slidenum">
              <a:rPr b="0" lang="fr-FR" sz="1800" spc="-52" strike="noStrike">
                <a:solidFill>
                  <a:srgbClr val="292934"/>
                </a:solidFill>
                <a:latin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2023-12-19T01:12:04Z</dcterms:created>
  <dc:creator/>
  <dc:description/>
  <dc:language>fr-FR</dc:language>
  <cp:lastModifiedBy/>
  <dcterms:modified xsi:type="dcterms:W3CDTF">2023-12-19T01:12:32Z</dcterms:modified>
  <cp:revision>3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2023-12-19T00:00:00Z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