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media/image1.png" ContentType="image/png"/>
  <Override PartName="/ppt/media/image2.png" ContentType="image/png"/>
  <Override PartName="/ppt/media/image3.jpeg" ContentType="image/jpeg"/>
  <Override PartName="/ppt/media/image33.png" ContentType="image/png"/>
  <Override PartName="/ppt/media/image11.png" ContentType="image/png"/>
  <Override PartName="/ppt/media/image6.png" ContentType="image/png"/>
  <Override PartName="/ppt/media/image31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32.png" ContentType="image/png"/>
  <Override PartName="/ppt/media/image7.png" ContentType="image/png"/>
  <Override PartName="/ppt/media/image12.png" ContentType="image/png"/>
  <Override PartName="/ppt/media/image34.png" ContentType="image/png"/>
  <Override PartName="/ppt/media/image8.png" ContentType="image/png"/>
  <Override PartName="/ppt/media/image13.png" ContentType="image/png"/>
  <Override PartName="/ppt/media/image35.png" ContentType="image/png"/>
  <Override PartName="/ppt/media/image9.png" ContentType="image/png"/>
  <Override PartName="/ppt/media/image14.png" ContentType="image/png"/>
  <Override PartName="/ppt/media/image36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9144000" cy="5715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460C4D4-85E6-4C09-B356-A886A41BEEF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33668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57200" y="306792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39F75C-228D-4B15-BF8B-81D97FB136E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3366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674240" y="13366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457200" y="306792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674240" y="306792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9F20071-074B-40CF-B802-AFAE1BBCE94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3366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3239640" y="13366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022080" y="13366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457200" y="306792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3239640" y="306792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6022080" y="306792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580CBAF-C109-484C-8827-5B8B0DC4801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5413947-67E2-4187-A7C5-FB030433A18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33668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0C91975-D015-4C2D-871E-8D838BD388C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33668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D7BBA2C-1AEE-4228-A082-F2CDBF64BFB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33668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4674240" y="133668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58B0156-1715-4FF6-B397-04AD9868DB3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00BA7EB-32D1-48DD-AC7B-3EAB24897E2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27520"/>
            <a:ext cx="8229240" cy="44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CC2C8A2-A020-4BCA-99D6-E77C9A6894D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3366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33668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306792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52E3FF6-7504-446C-9DCC-CCDD545C36A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33668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95EE191-E837-4A1E-9AFA-A3CB46C8A18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33668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3366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674240" y="306792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54E2576-FD89-4844-9DCD-AAA4DFA1787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3366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674240" y="13366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457200" y="306792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8D6A4E6-7041-46BE-A51B-811F1FCB48A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33668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57200" y="306792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E25FDF9-9306-486B-B5D5-2DE133BC220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3366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674240" y="13366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457200" y="306792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4674240" y="306792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7438F85-D010-42DD-AE2E-DEA290B66DB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57200" y="13366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3239640" y="13366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6022080" y="13366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457200" y="306792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3239640" y="306792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6022080" y="306792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1DBD0F8-82CB-4F85-847F-4E1A6817E57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D6826DB-A60D-4EC6-9C1F-E1E294EA54C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457200" y="133668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E31F976-B580-4862-A8FC-275C7E4849B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33668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2815A5A-73A9-4C85-9F8C-80ABEE13626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33668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74240" y="133668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2AC66B1-5A5B-4A04-AF29-1A08DAC6F05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ABA78EB-8681-4BA5-AF4E-E6C371C0117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33668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FA8A546-B4EB-4D2A-916D-3AAD28221E2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457200" y="227520"/>
            <a:ext cx="8229240" cy="44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E94AB97-C775-4591-A2AF-CEC519E9F29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3366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4240" y="133668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57200" y="306792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57858DC-55E2-4083-B37B-541781054F7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33668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674240" y="13366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4674240" y="306792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3B12EEB-1E59-4BDA-908E-5CADFEA259F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3366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674240" y="13366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457200" y="306792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106AD57-74CB-40E3-BBC1-51FADC96161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133668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57200" y="306792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177CAC1-A86F-4982-BA64-56FB5CF9EC2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457200" y="13366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4674240" y="13366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457200" y="306792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4674240" y="306792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1F3566E-558D-4DB2-9C61-EF441412820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57200" y="13366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3239640" y="13366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6022080" y="13366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457200" y="306792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/>
          </p:nvPr>
        </p:nvSpPr>
        <p:spPr>
          <a:xfrm>
            <a:off x="3239640" y="306792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/>
          </p:nvPr>
        </p:nvSpPr>
        <p:spPr>
          <a:xfrm>
            <a:off x="6022080" y="306792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EACE3BC-C32B-4AC3-A8FD-1F50B97D91B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0875AFB-F5B1-4603-AB11-94A6E2B9C10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subTitle"/>
          </p:nvPr>
        </p:nvSpPr>
        <p:spPr>
          <a:xfrm>
            <a:off x="457200" y="133668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447F305-691C-4694-9748-E12D5175850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57200" y="133668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7A93822-5189-4860-92DB-84AEE10827C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33668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33668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7DAC881-4359-4205-801D-05AC0992D27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457200" y="133668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4674240" y="133668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614B6C0-0A15-44AB-A098-6EB03FBC7CB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3B94E9D-2322-4C11-BAFD-39113BEBAD3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ubTitle"/>
          </p:nvPr>
        </p:nvSpPr>
        <p:spPr>
          <a:xfrm>
            <a:off x="457200" y="227520"/>
            <a:ext cx="8229240" cy="44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843F378-56F7-4897-AB38-07656A2FFE1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457200" y="13366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4674240" y="133668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/>
          </p:nvPr>
        </p:nvSpPr>
        <p:spPr>
          <a:xfrm>
            <a:off x="457200" y="306792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7C8A45C-0323-4B9F-A5C7-2353F8B42D7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57200" y="133668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4674240" y="13366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4674240" y="306792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C24DBDE-01F8-496F-A42E-69B0DF5385A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457200" y="13366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4674240" y="13366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457200" y="306792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57B3F58-1C7A-499E-8243-D31A3ED94DF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457200" y="133668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457200" y="306792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F5B5202-EC5E-4619-8CFF-93CEBD3DB91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457200" y="13366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4674240" y="13366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/>
          </p:nvPr>
        </p:nvSpPr>
        <p:spPr>
          <a:xfrm>
            <a:off x="457200" y="306792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/>
          </p:nvPr>
        </p:nvSpPr>
        <p:spPr>
          <a:xfrm>
            <a:off x="4674240" y="306792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6C93EF8-A959-4EBA-8B66-F5B822D93FC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457200" y="13366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3239640" y="13366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/>
          </p:nvPr>
        </p:nvSpPr>
        <p:spPr>
          <a:xfrm>
            <a:off x="6022080" y="13366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/>
          </p:nvPr>
        </p:nvSpPr>
        <p:spPr>
          <a:xfrm>
            <a:off x="457200" y="306792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6"/>
          <p:cNvSpPr>
            <a:spLocks noGrp="1"/>
          </p:cNvSpPr>
          <p:nvPr>
            <p:ph/>
          </p:nvPr>
        </p:nvSpPr>
        <p:spPr>
          <a:xfrm>
            <a:off x="3239640" y="306792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7"/>
          <p:cNvSpPr>
            <a:spLocks noGrp="1"/>
          </p:cNvSpPr>
          <p:nvPr>
            <p:ph/>
          </p:nvPr>
        </p:nvSpPr>
        <p:spPr>
          <a:xfrm>
            <a:off x="6022080" y="306792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DC495CE-B9BE-4CBE-BDD3-9AABBFF87DD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3197ED-F9D0-406E-A143-FEDDC002D60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27520"/>
            <a:ext cx="8229240" cy="44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66D872A-7AA6-4E61-8A61-2B61AAFDDC7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3366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33668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57200" y="306792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6D7E61-878F-4947-A336-2D7B30D9AD5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33668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3366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674240" y="306792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90DB63E-8D34-4717-92C6-A71EE2CC6DB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3366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674240" y="13366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457200" y="306792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DB0E5E2-06B1-41AF-928B-8C3EB3D811D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bg object 16" hidden="1"/>
          <p:cNvSpPr/>
          <p:nvPr/>
        </p:nvSpPr>
        <p:spPr>
          <a:xfrm>
            <a:off x="0" y="360"/>
            <a:ext cx="9141840" cy="302760"/>
          </a:xfrm>
          <a:custGeom>
            <a:avLst/>
            <a:gdLst>
              <a:gd name="textAreaLeft" fmla="*/ 0 w 9141840"/>
              <a:gd name="textAreaRight" fmla="*/ 9144000 w 9141840"/>
              <a:gd name="textAreaTop" fmla="*/ 0 h 302760"/>
              <a:gd name="textAreaBottom" fmla="*/ 304920 h 302760"/>
            </a:gdLst>
            <a:ahLst/>
            <a:rect l="textAreaLeft" t="textAreaTop" r="textAreaRight" b="textAreaBottom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" name="bg object 16"/>
          <p:cNvSpPr/>
          <p:nvPr/>
        </p:nvSpPr>
        <p:spPr>
          <a:xfrm>
            <a:off x="0" y="360"/>
            <a:ext cx="9141840" cy="302760"/>
          </a:xfrm>
          <a:custGeom>
            <a:avLst/>
            <a:gdLst>
              <a:gd name="textAreaLeft" fmla="*/ 0 w 9141840"/>
              <a:gd name="textAreaRight" fmla="*/ 9144000 w 9141840"/>
              <a:gd name="textAreaTop" fmla="*/ 0 h 302760"/>
              <a:gd name="textAreaBottom" fmla="*/ 304920 h 302760"/>
            </a:gdLst>
            <a:ahLst/>
            <a:rect l="textAreaLeft" t="textAreaTop" r="textAreaRight" b="textAreaBottom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" name="bg object 17"/>
          <p:cNvSpPr/>
          <p:nvPr/>
        </p:nvSpPr>
        <p:spPr>
          <a:xfrm>
            <a:off x="685800" y="2831760"/>
            <a:ext cx="7846560" cy="360"/>
          </a:xfrm>
          <a:custGeom>
            <a:avLst/>
            <a:gdLst>
              <a:gd name="textAreaLeft" fmla="*/ 0 w 7846560"/>
              <a:gd name="textAreaRight" fmla="*/ 7848720 w 7846560"/>
              <a:gd name="textAreaTop" fmla="*/ 0 h 360"/>
              <a:gd name="textAreaBottom" fmla="*/ 11520 h 360"/>
            </a:gdLst>
            <a:ahLst/>
            <a:rect l="textAreaLeft" t="textAreaTop" r="textAreaRight" b="textAreaBottom"/>
            <a:pathLst>
              <a:path w="7848600" h="1269">
                <a:moveTo>
                  <a:pt x="0" y="0"/>
                </a:moveTo>
                <a:lnTo>
                  <a:pt x="7848600" y="1269"/>
                </a:lnTo>
              </a:path>
            </a:pathLst>
          </a:custGeom>
          <a:noFill/>
          <a:ln w="19050">
            <a:solidFill>
              <a:srgbClr val="d2523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" name="PlaceHolder 1"/>
          <p:cNvSpPr>
            <a:spLocks noGrp="1"/>
          </p:cNvSpPr>
          <p:nvPr>
            <p:ph type="ftr" idx="1"/>
          </p:nvPr>
        </p:nvSpPr>
        <p:spPr>
          <a:xfrm>
            <a:off x="3108960" y="5314680"/>
            <a:ext cx="2923920" cy="2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ldNum" idx="2"/>
          </p:nvPr>
        </p:nvSpPr>
        <p:spPr>
          <a:xfrm>
            <a:off x="6583680" y="5314680"/>
            <a:ext cx="2100960" cy="2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F31AB2A-888C-4B6E-B540-EC2E41FE963A}" type="slidenum">
              <a:rPr b="0" lang="fr-FR" sz="1400" spc="-1" strike="noStrike">
                <a:solidFill>
                  <a:srgbClr val="b2b2b2"/>
                </a:solidFill>
                <a:latin typeface="Times New Roman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dt" idx="3"/>
          </p:nvPr>
        </p:nvSpPr>
        <p:spPr>
          <a:xfrm>
            <a:off x="457200" y="5314680"/>
            <a:ext cx="2100960" cy="2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body"/>
          </p:nvPr>
        </p:nvSpPr>
        <p:spPr>
          <a:xfrm>
            <a:off x="457200" y="133668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bg object 16"/>
          <p:cNvSpPr/>
          <p:nvPr/>
        </p:nvSpPr>
        <p:spPr>
          <a:xfrm>
            <a:off x="0" y="360"/>
            <a:ext cx="9141840" cy="302760"/>
          </a:xfrm>
          <a:custGeom>
            <a:avLst/>
            <a:gdLst>
              <a:gd name="textAreaLeft" fmla="*/ 0 w 9141840"/>
              <a:gd name="textAreaRight" fmla="*/ 9144000 w 9141840"/>
              <a:gd name="textAreaTop" fmla="*/ 0 h 302760"/>
              <a:gd name="textAreaBottom" fmla="*/ 304920 h 302760"/>
            </a:gdLst>
            <a:ahLst/>
            <a:rect l="textAreaLeft" t="textAreaTop" r="textAreaRight" b="textAreaBottom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" name="PlaceHolder 1"/>
          <p:cNvSpPr>
            <a:spLocks noGrp="1"/>
          </p:cNvSpPr>
          <p:nvPr>
            <p:ph type="ftr" idx="4"/>
          </p:nvPr>
        </p:nvSpPr>
        <p:spPr>
          <a:xfrm>
            <a:off x="3108960" y="5314680"/>
            <a:ext cx="2923920" cy="2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ldNum" idx="5"/>
          </p:nvPr>
        </p:nvSpPr>
        <p:spPr>
          <a:xfrm>
            <a:off x="6583680" y="5314680"/>
            <a:ext cx="2100960" cy="2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48B3F8C-3B9F-40F8-8590-DECE443CCFE4}" type="slidenum">
              <a:rPr b="0" lang="fr-FR" sz="1400" spc="-1" strike="noStrike">
                <a:solidFill>
                  <a:srgbClr val="b2b2b2"/>
                </a:solidFill>
                <a:latin typeface="Times New Roman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6"/>
          </p:nvPr>
        </p:nvSpPr>
        <p:spPr>
          <a:xfrm>
            <a:off x="457200" y="5314680"/>
            <a:ext cx="2100960" cy="2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457200" y="133668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bg object 16" hidden="1"/>
          <p:cNvSpPr/>
          <p:nvPr/>
        </p:nvSpPr>
        <p:spPr>
          <a:xfrm>
            <a:off x="0" y="360"/>
            <a:ext cx="9141840" cy="302760"/>
          </a:xfrm>
          <a:custGeom>
            <a:avLst/>
            <a:gdLst>
              <a:gd name="textAreaLeft" fmla="*/ 0 w 9141840"/>
              <a:gd name="textAreaRight" fmla="*/ 9144000 w 9141840"/>
              <a:gd name="textAreaTop" fmla="*/ 0 h 302760"/>
              <a:gd name="textAreaBottom" fmla="*/ 304920 h 302760"/>
            </a:gdLst>
            <a:ahLst/>
            <a:rect l="textAreaLeft" t="textAreaTop" r="textAreaRight" b="textAreaBottom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7" name="bg object 16"/>
          <p:cNvSpPr/>
          <p:nvPr/>
        </p:nvSpPr>
        <p:spPr>
          <a:xfrm>
            <a:off x="0" y="374040"/>
            <a:ext cx="9141840" cy="5338800"/>
          </a:xfrm>
          <a:custGeom>
            <a:avLst/>
            <a:gdLst>
              <a:gd name="textAreaLeft" fmla="*/ 0 w 9141840"/>
              <a:gd name="textAreaRight" fmla="*/ 9144000 w 9141840"/>
              <a:gd name="textAreaTop" fmla="*/ 0 h 5338800"/>
              <a:gd name="textAreaBottom" fmla="*/ 5340960 h 5338800"/>
            </a:gdLst>
            <a:ahLst/>
            <a:rect l="textAreaLeft" t="textAreaTop" r="textAreaRight" b="textAreaBottom"/>
            <a:pathLst>
              <a:path w="9144000" h="5340985">
                <a:moveTo>
                  <a:pt x="0" y="5340476"/>
                </a:moveTo>
                <a:lnTo>
                  <a:pt x="9144000" y="5340476"/>
                </a:lnTo>
                <a:lnTo>
                  <a:pt x="9144000" y="0"/>
                </a:lnTo>
                <a:lnTo>
                  <a:pt x="0" y="0"/>
                </a:lnTo>
                <a:lnTo>
                  <a:pt x="0" y="5340476"/>
                </a:lnTo>
                <a:close/>
              </a:path>
            </a:pathLst>
          </a:custGeom>
          <a:solidFill>
            <a:srgbClr val="d2523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8" name="bg object 17"/>
          <p:cNvSpPr/>
          <p:nvPr/>
        </p:nvSpPr>
        <p:spPr>
          <a:xfrm>
            <a:off x="0" y="304560"/>
            <a:ext cx="9141840" cy="67680"/>
          </a:xfrm>
          <a:custGeom>
            <a:avLst/>
            <a:gdLst>
              <a:gd name="textAreaLeft" fmla="*/ 0 w 9141840"/>
              <a:gd name="textAreaRight" fmla="*/ 9144000 w 9141840"/>
              <a:gd name="textAreaTop" fmla="*/ 0 h 67680"/>
              <a:gd name="textAreaBottom" fmla="*/ 69840 h 67680"/>
            </a:gdLst>
            <a:ahLst/>
            <a:rect l="textAreaLeft" t="textAreaTop" r="textAreaRight" b="textAreaBottom"/>
            <a:pathLst>
              <a:path w="9144000" h="69850">
                <a:moveTo>
                  <a:pt x="0" y="69723"/>
                </a:moveTo>
                <a:lnTo>
                  <a:pt x="9144000" y="69723"/>
                </a:lnTo>
                <a:lnTo>
                  <a:pt x="9144000" y="0"/>
                </a:lnTo>
                <a:lnTo>
                  <a:pt x="0" y="0"/>
                </a:lnTo>
                <a:lnTo>
                  <a:pt x="0" y="69723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9" name="bg object 18"/>
          <p:cNvSpPr/>
          <p:nvPr/>
        </p:nvSpPr>
        <p:spPr>
          <a:xfrm>
            <a:off x="0" y="360"/>
            <a:ext cx="9141840" cy="302760"/>
          </a:xfrm>
          <a:custGeom>
            <a:avLst/>
            <a:gdLst>
              <a:gd name="textAreaLeft" fmla="*/ 0 w 9141840"/>
              <a:gd name="textAreaRight" fmla="*/ 9144000 w 9141840"/>
              <a:gd name="textAreaTop" fmla="*/ 0 h 302760"/>
              <a:gd name="textAreaBottom" fmla="*/ 304920 h 302760"/>
            </a:gdLst>
            <a:ahLst/>
            <a:rect l="textAreaLeft" t="textAreaTop" r="textAreaRight" b="textAreaBottom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bg object 19"/>
          <p:cNvSpPr/>
          <p:nvPr/>
        </p:nvSpPr>
        <p:spPr>
          <a:xfrm>
            <a:off x="731520" y="3832560"/>
            <a:ext cx="7846560" cy="360"/>
          </a:xfrm>
          <a:custGeom>
            <a:avLst/>
            <a:gdLst>
              <a:gd name="textAreaLeft" fmla="*/ 0 w 7846560"/>
              <a:gd name="textAreaRight" fmla="*/ 7848720 w 7846560"/>
              <a:gd name="textAreaTop" fmla="*/ 0 h 360"/>
              <a:gd name="textAreaBottom" fmla="*/ 11520 h 360"/>
            </a:gdLst>
            <a:ahLst/>
            <a:rect l="textAreaLeft" t="textAreaTop" r="textAreaRight" b="textAreaBottom"/>
            <a:pathLst>
              <a:path w="7848600" h="1270">
                <a:moveTo>
                  <a:pt x="0" y="0"/>
                </a:moveTo>
                <a:lnTo>
                  <a:pt x="7848600" y="1269"/>
                </a:lnTo>
              </a:path>
            </a:pathLst>
          </a:custGeom>
          <a:noFill/>
          <a:ln w="19050">
            <a:solidFill>
              <a:srgbClr val="f3f1d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1" name="PlaceHolder 1"/>
          <p:cNvSpPr>
            <a:spLocks noGrp="1"/>
          </p:cNvSpPr>
          <p:nvPr>
            <p:ph type="ftr" idx="7"/>
          </p:nvPr>
        </p:nvSpPr>
        <p:spPr>
          <a:xfrm>
            <a:off x="3108960" y="5314680"/>
            <a:ext cx="2923920" cy="2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ldNum" idx="8"/>
          </p:nvPr>
        </p:nvSpPr>
        <p:spPr>
          <a:xfrm>
            <a:off x="6583680" y="5314680"/>
            <a:ext cx="2100960" cy="2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5FCB457-57BC-4EDE-91D8-71817F8577D5}" type="slidenum">
              <a:rPr b="0" lang="fr-FR" sz="1400" spc="-1" strike="noStrike">
                <a:solidFill>
                  <a:srgbClr val="b2b2b2"/>
                </a:solidFill>
                <a:latin typeface="Times New Roman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dt" idx="9"/>
          </p:nvPr>
        </p:nvSpPr>
        <p:spPr>
          <a:xfrm>
            <a:off x="457200" y="5314680"/>
            <a:ext cx="2100960" cy="2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457200" y="133668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bg object 16" hidden="1"/>
          <p:cNvSpPr/>
          <p:nvPr/>
        </p:nvSpPr>
        <p:spPr>
          <a:xfrm>
            <a:off x="0" y="360"/>
            <a:ext cx="9141840" cy="302760"/>
          </a:xfrm>
          <a:custGeom>
            <a:avLst/>
            <a:gdLst>
              <a:gd name="textAreaLeft" fmla="*/ 0 w 9141840"/>
              <a:gd name="textAreaRight" fmla="*/ 9144000 w 9141840"/>
              <a:gd name="textAreaTop" fmla="*/ 0 h 302760"/>
              <a:gd name="textAreaBottom" fmla="*/ 304920 h 302760"/>
            </a:gdLst>
            <a:ahLst/>
            <a:rect l="textAreaLeft" t="textAreaTop" r="textAreaRight" b="textAreaBottom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3" name="bg object 16"/>
          <p:cNvSpPr/>
          <p:nvPr/>
        </p:nvSpPr>
        <p:spPr>
          <a:xfrm>
            <a:off x="0" y="374040"/>
            <a:ext cx="9141840" cy="5338800"/>
          </a:xfrm>
          <a:custGeom>
            <a:avLst/>
            <a:gdLst>
              <a:gd name="textAreaLeft" fmla="*/ 0 w 9141840"/>
              <a:gd name="textAreaRight" fmla="*/ 9144000 w 9141840"/>
              <a:gd name="textAreaTop" fmla="*/ 0 h 5338800"/>
              <a:gd name="textAreaBottom" fmla="*/ 5340960 h 5338800"/>
            </a:gdLst>
            <a:ahLst/>
            <a:rect l="textAreaLeft" t="textAreaTop" r="textAreaRight" b="textAreaBottom"/>
            <a:pathLst>
              <a:path w="9144000" h="5340985">
                <a:moveTo>
                  <a:pt x="0" y="5340476"/>
                </a:moveTo>
                <a:lnTo>
                  <a:pt x="9144000" y="5340476"/>
                </a:lnTo>
                <a:lnTo>
                  <a:pt x="9144000" y="0"/>
                </a:lnTo>
                <a:lnTo>
                  <a:pt x="0" y="0"/>
                </a:lnTo>
                <a:lnTo>
                  <a:pt x="0" y="5340476"/>
                </a:lnTo>
                <a:close/>
              </a:path>
            </a:pathLst>
          </a:custGeom>
          <a:solidFill>
            <a:srgbClr val="d2523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4" name="bg object 17"/>
          <p:cNvSpPr/>
          <p:nvPr/>
        </p:nvSpPr>
        <p:spPr>
          <a:xfrm>
            <a:off x="0" y="304560"/>
            <a:ext cx="9141840" cy="67680"/>
          </a:xfrm>
          <a:custGeom>
            <a:avLst/>
            <a:gdLst>
              <a:gd name="textAreaLeft" fmla="*/ 0 w 9141840"/>
              <a:gd name="textAreaRight" fmla="*/ 9144000 w 9141840"/>
              <a:gd name="textAreaTop" fmla="*/ 0 h 67680"/>
              <a:gd name="textAreaBottom" fmla="*/ 69840 h 67680"/>
            </a:gdLst>
            <a:ahLst/>
            <a:rect l="textAreaLeft" t="textAreaTop" r="textAreaRight" b="textAreaBottom"/>
            <a:pathLst>
              <a:path w="9144000" h="69850">
                <a:moveTo>
                  <a:pt x="0" y="69723"/>
                </a:moveTo>
                <a:lnTo>
                  <a:pt x="9144000" y="69723"/>
                </a:lnTo>
                <a:lnTo>
                  <a:pt x="9144000" y="0"/>
                </a:lnTo>
                <a:lnTo>
                  <a:pt x="0" y="0"/>
                </a:lnTo>
                <a:lnTo>
                  <a:pt x="0" y="69723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5" name="bg object 18"/>
          <p:cNvSpPr/>
          <p:nvPr/>
        </p:nvSpPr>
        <p:spPr>
          <a:xfrm>
            <a:off x="0" y="360"/>
            <a:ext cx="9141840" cy="302760"/>
          </a:xfrm>
          <a:custGeom>
            <a:avLst/>
            <a:gdLst>
              <a:gd name="textAreaLeft" fmla="*/ 0 w 9141840"/>
              <a:gd name="textAreaRight" fmla="*/ 9144000 w 9141840"/>
              <a:gd name="textAreaTop" fmla="*/ 0 h 302760"/>
              <a:gd name="textAreaBottom" fmla="*/ 304920 h 302760"/>
            </a:gdLst>
            <a:ahLst/>
            <a:rect l="textAreaLeft" t="textAreaTop" r="textAreaRight" b="textAreaBottom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6" name="bg object 19"/>
          <p:cNvSpPr/>
          <p:nvPr/>
        </p:nvSpPr>
        <p:spPr>
          <a:xfrm>
            <a:off x="731520" y="3832560"/>
            <a:ext cx="7846560" cy="360"/>
          </a:xfrm>
          <a:custGeom>
            <a:avLst/>
            <a:gdLst>
              <a:gd name="textAreaLeft" fmla="*/ 0 w 7846560"/>
              <a:gd name="textAreaRight" fmla="*/ 7848720 w 7846560"/>
              <a:gd name="textAreaTop" fmla="*/ 0 h 360"/>
              <a:gd name="textAreaBottom" fmla="*/ 11520 h 360"/>
            </a:gdLst>
            <a:ahLst/>
            <a:rect l="textAreaLeft" t="textAreaTop" r="textAreaRight" b="textAreaBottom"/>
            <a:pathLst>
              <a:path w="7848600" h="1270">
                <a:moveTo>
                  <a:pt x="0" y="0"/>
                </a:moveTo>
                <a:lnTo>
                  <a:pt x="7848600" y="1269"/>
                </a:lnTo>
              </a:path>
            </a:pathLst>
          </a:custGeom>
          <a:noFill/>
          <a:ln w="19050">
            <a:solidFill>
              <a:srgbClr val="f3f1d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7" name="PlaceHolder 1"/>
          <p:cNvSpPr>
            <a:spLocks noGrp="1"/>
          </p:cNvSpPr>
          <p:nvPr>
            <p:ph type="ftr" idx="10"/>
          </p:nvPr>
        </p:nvSpPr>
        <p:spPr>
          <a:xfrm>
            <a:off x="3108960" y="5314680"/>
            <a:ext cx="2923920" cy="2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ldNum" idx="11"/>
          </p:nvPr>
        </p:nvSpPr>
        <p:spPr>
          <a:xfrm>
            <a:off x="6583680" y="5314680"/>
            <a:ext cx="2100960" cy="2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4E6844F-EF74-46D0-AA51-8BEEF2C9D4ED}" type="slidenum">
              <a:rPr b="0" lang="fr-FR" sz="1400" spc="-1" strike="noStrike">
                <a:solidFill>
                  <a:srgbClr val="b2b2b2"/>
                </a:solidFill>
                <a:latin typeface="Times New Roman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dt" idx="12"/>
          </p:nvPr>
        </p:nvSpPr>
        <p:spPr>
          <a:xfrm>
            <a:off x="457200" y="5314680"/>
            <a:ext cx="2100960" cy="2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457200" y="133668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1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Relationship Id="rId11" Type="http://schemas.openxmlformats.org/officeDocument/2006/relationships/image" Target="../media/image29.png"/><Relationship Id="rId12" Type="http://schemas.openxmlformats.org/officeDocument/2006/relationships/image" Target="../media/image26.png"/><Relationship Id="rId13" Type="http://schemas.openxmlformats.org/officeDocument/2006/relationships/image" Target="../media/image30.png"/><Relationship Id="rId14" Type="http://schemas.openxmlformats.org/officeDocument/2006/relationships/image" Target="../media/image31.png"/><Relationship Id="rId15" Type="http://schemas.openxmlformats.org/officeDocument/2006/relationships/image" Target="../media/image25.png"/><Relationship Id="rId16" Type="http://schemas.openxmlformats.org/officeDocument/2006/relationships/image" Target="../media/image32.png"/><Relationship Id="rId17" Type="http://schemas.openxmlformats.org/officeDocument/2006/relationships/image" Target="../media/image25.png"/><Relationship Id="rId18" Type="http://schemas.openxmlformats.org/officeDocument/2006/relationships/image" Target="../media/image29.png"/><Relationship Id="rId19" Type="http://schemas.openxmlformats.org/officeDocument/2006/relationships/image" Target="../media/image29.png"/><Relationship Id="rId20" Type="http://schemas.openxmlformats.org/officeDocument/2006/relationships/image" Target="../media/image33.png"/><Relationship Id="rId21" Type="http://schemas.openxmlformats.org/officeDocument/2006/relationships/image" Target="../media/image25.png"/><Relationship Id="rId22" Type="http://schemas.openxmlformats.org/officeDocument/2006/relationships/image" Target="../media/image32.png"/><Relationship Id="rId23" Type="http://schemas.openxmlformats.org/officeDocument/2006/relationships/image" Target="../media/image25.png"/><Relationship Id="rId24" Type="http://schemas.openxmlformats.org/officeDocument/2006/relationships/image" Target="../media/image29.png"/><Relationship Id="rId25" Type="http://schemas.openxmlformats.org/officeDocument/2006/relationships/image" Target="../media/image29.png"/><Relationship Id="rId26" Type="http://schemas.openxmlformats.org/officeDocument/2006/relationships/image" Target="../media/image33.png"/><Relationship Id="rId27" Type="http://schemas.openxmlformats.org/officeDocument/2006/relationships/image" Target="../media/image26.png"/><Relationship Id="rId28" Type="http://schemas.openxmlformats.org/officeDocument/2006/relationships/image" Target="../media/image31.png"/><Relationship Id="rId29" Type="http://schemas.openxmlformats.org/officeDocument/2006/relationships/image" Target="../media/image34.png"/><Relationship Id="rId30" Type="http://schemas.openxmlformats.org/officeDocument/2006/relationships/image" Target="../media/image35.png"/><Relationship Id="rId31" Type="http://schemas.openxmlformats.org/officeDocument/2006/relationships/image" Target="../media/image35.png"/><Relationship Id="rId32" Type="http://schemas.openxmlformats.org/officeDocument/2006/relationships/image" Target="../media/image36.png"/><Relationship Id="rId33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764640" y="848160"/>
            <a:ext cx="7707240" cy="183924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 algn="just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1" strike="noStrike">
                <a:solidFill>
                  <a:srgbClr val="d2523b"/>
                </a:solidFill>
                <a:latin typeface="Arial"/>
              </a:rPr>
              <a:t>PROJET</a:t>
            </a:r>
            <a:r>
              <a:rPr b="0" lang="fr-FR" sz="4000" spc="693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" strike="noStrike">
                <a:solidFill>
                  <a:srgbClr val="d2523b"/>
                </a:solidFill>
                <a:latin typeface="Arial"/>
              </a:rPr>
              <a:t>4</a:t>
            </a:r>
            <a:r>
              <a:rPr b="0" lang="fr-FR" sz="4000" spc="738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" strike="noStrike">
                <a:solidFill>
                  <a:srgbClr val="d2523b"/>
                </a:solidFill>
                <a:latin typeface="Arial"/>
              </a:rPr>
              <a:t>–</a:t>
            </a:r>
            <a:r>
              <a:rPr b="0" lang="fr-FR" sz="4000" spc="758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" strike="noStrike">
                <a:solidFill>
                  <a:srgbClr val="d2523b"/>
                </a:solidFill>
                <a:latin typeface="Arial"/>
              </a:rPr>
              <a:t>«</a:t>
            </a:r>
            <a:r>
              <a:rPr b="0" lang="fr-FR" sz="4000" spc="763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" strike="noStrike">
                <a:solidFill>
                  <a:srgbClr val="d2523b"/>
                </a:solidFill>
                <a:latin typeface="Arial"/>
              </a:rPr>
              <a:t>ANTICIPEZ</a:t>
            </a:r>
            <a:r>
              <a:rPr b="0" lang="fr-FR" sz="4000" spc="738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26" strike="noStrike">
                <a:solidFill>
                  <a:srgbClr val="d2523b"/>
                </a:solidFill>
                <a:latin typeface="Arial"/>
              </a:rPr>
              <a:t>LES </a:t>
            </a:r>
            <a:r>
              <a:rPr b="0" lang="fr-FR" sz="4000" spc="-1" strike="noStrike">
                <a:solidFill>
                  <a:srgbClr val="d2523b"/>
                </a:solidFill>
                <a:latin typeface="Arial"/>
              </a:rPr>
              <a:t>BESOINS</a:t>
            </a:r>
            <a:r>
              <a:rPr b="0" lang="fr-FR" sz="4000" spc="55" strike="noStrike">
                <a:solidFill>
                  <a:srgbClr val="d2523b"/>
                </a:solidFill>
                <a:latin typeface="Arial"/>
              </a:rPr>
              <a:t>  </a:t>
            </a:r>
            <a:r>
              <a:rPr b="0" lang="fr-FR" sz="4000" spc="-1" strike="noStrike">
                <a:solidFill>
                  <a:srgbClr val="d2523b"/>
                </a:solidFill>
                <a:latin typeface="Arial"/>
              </a:rPr>
              <a:t>EN</a:t>
            </a:r>
            <a:r>
              <a:rPr b="0" lang="fr-FR" sz="4000" spc="58" strike="noStrike">
                <a:solidFill>
                  <a:srgbClr val="d2523b"/>
                </a:solidFill>
                <a:latin typeface="Arial"/>
              </a:rPr>
              <a:t>  </a:t>
            </a:r>
            <a:r>
              <a:rPr b="0" lang="fr-FR" sz="4000" spc="-106" strike="noStrike">
                <a:solidFill>
                  <a:srgbClr val="d2523b"/>
                </a:solidFill>
                <a:latin typeface="Arial"/>
              </a:rPr>
              <a:t>CONSOMMATION </a:t>
            </a:r>
            <a:r>
              <a:rPr b="0" lang="fr-FR" sz="4000" spc="-114" strike="noStrike">
                <a:solidFill>
                  <a:srgbClr val="d2523b"/>
                </a:solidFill>
                <a:latin typeface="Arial"/>
              </a:rPr>
              <a:t>ÉLECTRIQUE</a:t>
            </a:r>
            <a:r>
              <a:rPr b="0" lang="fr-FR" sz="4000" spc="-222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80" strike="noStrike">
                <a:solidFill>
                  <a:srgbClr val="d2523b"/>
                </a:solidFill>
                <a:latin typeface="Arial"/>
              </a:rPr>
              <a:t>DE</a:t>
            </a:r>
            <a:r>
              <a:rPr b="0" lang="fr-FR" sz="4000" spc="-197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14" strike="noStrike">
                <a:solidFill>
                  <a:srgbClr val="d2523b"/>
                </a:solidFill>
                <a:latin typeface="Arial"/>
              </a:rPr>
              <a:t>BÂTIMENTS</a:t>
            </a:r>
            <a:r>
              <a:rPr b="0" lang="fr-FR" sz="4000" spc="-222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52" strike="noStrike">
                <a:solidFill>
                  <a:srgbClr val="d2523b"/>
                </a:solidFill>
                <a:latin typeface="Arial"/>
              </a:rPr>
              <a:t>»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subTitle"/>
          </p:nvPr>
        </p:nvSpPr>
        <p:spPr>
          <a:xfrm>
            <a:off x="764640" y="2873520"/>
            <a:ext cx="2926440" cy="332496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2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2400" spc="-1" strike="noStrike">
                <a:solidFill>
                  <a:srgbClr val="56566d"/>
                </a:solidFill>
                <a:latin typeface="Arial"/>
              </a:rPr>
              <a:t>Soutenance</a:t>
            </a:r>
            <a:r>
              <a:rPr b="0" lang="fr-FR" sz="2400" spc="9" strike="noStrike">
                <a:solidFill>
                  <a:srgbClr val="56566d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56566d"/>
                </a:solidFill>
                <a:latin typeface="Arial"/>
              </a:rPr>
              <a:t>de</a:t>
            </a:r>
            <a:r>
              <a:rPr b="0" lang="fr-FR" sz="2400" spc="-7" strike="noStrike">
                <a:solidFill>
                  <a:srgbClr val="56566d"/>
                </a:solidFill>
                <a:latin typeface="Arial"/>
              </a:rPr>
              <a:t> </a:t>
            </a:r>
            <a:r>
              <a:rPr b="0" lang="fr-FR" sz="2400" spc="-12" strike="noStrike">
                <a:solidFill>
                  <a:srgbClr val="56566d"/>
                </a:solidFill>
                <a:latin typeface="Arial"/>
              </a:rPr>
              <a:t>projet </a:t>
            </a:r>
            <a:r>
              <a:rPr b="0" lang="fr-FR" sz="2400" spc="-21" strike="noStrike">
                <a:solidFill>
                  <a:srgbClr val="56566d"/>
                </a:solidFill>
                <a:latin typeface="Arial"/>
              </a:rPr>
              <a:t>2023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0" name="object 4" descr=""/>
          <p:cNvPicPr/>
          <p:nvPr/>
        </p:nvPicPr>
        <p:blipFill>
          <a:blip r:embed="rId1"/>
          <a:stretch/>
        </p:blipFill>
        <p:spPr>
          <a:xfrm>
            <a:off x="8100360" y="4585320"/>
            <a:ext cx="717840" cy="717840"/>
          </a:xfrm>
          <a:prstGeom prst="rect">
            <a:avLst/>
          </a:prstGeom>
          <a:ln w="0">
            <a:noFill/>
          </a:ln>
        </p:spPr>
      </p:pic>
      <p:sp>
        <p:nvSpPr>
          <p:cNvPr id="181" name="object 5"/>
          <p:cNvSpPr/>
          <p:nvPr/>
        </p:nvSpPr>
        <p:spPr>
          <a:xfrm>
            <a:off x="7700040" y="26640"/>
            <a:ext cx="12276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object 2"/>
          <p:cNvSpPr/>
          <p:nvPr/>
        </p:nvSpPr>
        <p:spPr>
          <a:xfrm>
            <a:off x="0" y="360"/>
            <a:ext cx="9141840" cy="302760"/>
          </a:xfrm>
          <a:custGeom>
            <a:avLst/>
            <a:gdLst>
              <a:gd name="textAreaLeft" fmla="*/ 0 w 9141840"/>
              <a:gd name="textAreaRight" fmla="*/ 9144000 w 9141840"/>
              <a:gd name="textAreaTop" fmla="*/ 0 h 302760"/>
              <a:gd name="textAreaBottom" fmla="*/ 304920 h 302760"/>
            </a:gdLst>
            <a:ahLst/>
            <a:rect l="textAreaLeft" t="textAreaTop" r="textAreaRight" b="textAreaBottom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9" name="object 3"/>
          <p:cNvSpPr/>
          <p:nvPr/>
        </p:nvSpPr>
        <p:spPr>
          <a:xfrm>
            <a:off x="5580000" y="204120"/>
            <a:ext cx="3318120" cy="9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64080" indent="-52200">
              <a:lnSpc>
                <a:spcPct val="100000"/>
              </a:lnSpc>
              <a:spcBef>
                <a:spcPts val="105"/>
              </a:spcBef>
              <a:tabLst>
                <a:tab algn="l" pos="0"/>
              </a:tabLst>
            </a:pPr>
            <a:r>
              <a:rPr b="0" lang="fr-FR" sz="3200" spc="-100" strike="noStrike">
                <a:solidFill>
                  <a:srgbClr val="d2523b"/>
                </a:solidFill>
                <a:latin typeface="Arial"/>
                <a:ea typeface="DejaVu Sans"/>
              </a:rPr>
              <a:t>Exploration</a:t>
            </a:r>
            <a:r>
              <a:rPr b="0" lang="fr-FR" sz="3200" spc="-177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0" lang="fr-FR" sz="3200" spc="-52" strike="noStrike">
                <a:solidFill>
                  <a:srgbClr val="d2523b"/>
                </a:solidFill>
                <a:latin typeface="Arial"/>
                <a:ea typeface="DejaVu Sans"/>
              </a:rPr>
              <a:t>: </a:t>
            </a:r>
            <a:r>
              <a:rPr b="0" lang="fr-FR" sz="3200" spc="-100" strike="noStrike">
                <a:solidFill>
                  <a:srgbClr val="d2523b"/>
                </a:solidFill>
                <a:latin typeface="Arial"/>
                <a:ea typeface="DejaVu Sans"/>
              </a:rPr>
              <a:t>Corrélations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object 4"/>
          <p:cNvSpPr/>
          <p:nvPr/>
        </p:nvSpPr>
        <p:spPr>
          <a:xfrm>
            <a:off x="4520160" y="1185840"/>
            <a:ext cx="327240" cy="18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434"/>
              </a:lnSpc>
            </a:pPr>
            <a:r>
              <a:rPr b="1" lang="fr-FR" sz="1300" spc="-26" strike="noStrike">
                <a:solidFill>
                  <a:srgbClr val="292934"/>
                </a:solidFill>
                <a:latin typeface="Arial"/>
                <a:ea typeface="DejaVu Sans"/>
              </a:rPr>
              <a:t>XXX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object 5"/>
          <p:cNvSpPr/>
          <p:nvPr/>
        </p:nvSpPr>
        <p:spPr>
          <a:xfrm>
            <a:off x="7700040" y="26640"/>
            <a:ext cx="22140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10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2" name="object 6" descr=""/>
          <p:cNvPicPr/>
          <p:nvPr/>
        </p:nvPicPr>
        <p:blipFill>
          <a:blip r:embed="rId1"/>
          <a:stretch/>
        </p:blipFill>
        <p:spPr>
          <a:xfrm>
            <a:off x="0" y="378720"/>
            <a:ext cx="5587200" cy="5298480"/>
          </a:xfrm>
          <a:prstGeom prst="rect">
            <a:avLst/>
          </a:prstGeom>
          <a:ln w="0">
            <a:noFill/>
          </a:ln>
        </p:spPr>
      </p:pic>
      <p:sp>
        <p:nvSpPr>
          <p:cNvPr id="243" name="object 7"/>
          <p:cNvSpPr/>
          <p:nvPr/>
        </p:nvSpPr>
        <p:spPr>
          <a:xfrm>
            <a:off x="5587920" y="1117440"/>
            <a:ext cx="3271320" cy="13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2200" bIns="0" anchor="t">
            <a:spAutoFit/>
          </a:bodyPr>
          <a:p>
            <a:pPr marL="12600">
              <a:lnSpc>
                <a:spcPct val="100000"/>
              </a:lnSpc>
              <a:spcBef>
                <a:spcPts val="408"/>
              </a:spcBef>
            </a:pPr>
            <a:r>
              <a:rPr b="1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Points</a:t>
            </a:r>
            <a:r>
              <a:rPr b="1" lang="fr-FR" sz="13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300" spc="-12" strike="noStrike">
                <a:solidFill>
                  <a:srgbClr val="292934"/>
                </a:solidFill>
                <a:latin typeface="Arial"/>
                <a:ea typeface="DejaVu Sans"/>
              </a:rPr>
              <a:t>Majeurs: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15"/>
              </a:spcBef>
            </a:pPr>
            <a:r>
              <a:rPr b="0" lang="fr-FR" sz="1300" spc="-1" strike="noStrike" u="sng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"/>
                <a:ea typeface="DejaVu Sans"/>
              </a:rPr>
              <a:t>Consommation:</a:t>
            </a:r>
            <a:r>
              <a:rPr b="0" lang="fr-FR" sz="13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Corrélation</a:t>
            </a:r>
            <a:r>
              <a:rPr b="0" lang="fr-FR" sz="13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importante</a:t>
            </a:r>
            <a:r>
              <a:rPr b="0" lang="fr-FR" sz="13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3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300" spc="-26" strike="noStrike">
                <a:solidFill>
                  <a:srgbClr val="292934"/>
                </a:solidFill>
                <a:latin typeface="Arial"/>
                <a:ea typeface="DejaVu Sans"/>
              </a:rPr>
              <a:t>la </a:t>
            </a:r>
            <a:r>
              <a:rPr b="0" lang="fr-FR" sz="1300" spc="-12" strike="noStrike">
                <a:solidFill>
                  <a:srgbClr val="292934"/>
                </a:solidFill>
                <a:latin typeface="Arial"/>
                <a:ea typeface="DejaVu Sans"/>
              </a:rPr>
              <a:t>avec: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marL="195480" indent="-183600">
              <a:lnSpc>
                <a:spcPct val="100000"/>
              </a:lnSpc>
              <a:spcBef>
                <a:spcPts val="315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480"/>
                <a:tab algn="l" pos="196200"/>
              </a:tabLst>
            </a:pPr>
            <a:r>
              <a:rPr b="0" lang="fr-FR" sz="1300" spc="-12" strike="noStrike">
                <a:solidFill>
                  <a:srgbClr val="292934"/>
                </a:solidFill>
                <a:latin typeface="Arial"/>
                <a:ea typeface="DejaVu Sans"/>
              </a:rPr>
              <a:t>Electricity,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marL="195480" indent="-183600">
              <a:lnSpc>
                <a:spcPct val="100000"/>
              </a:lnSpc>
              <a:spcBef>
                <a:spcPts val="309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480"/>
                <a:tab algn="l" pos="196200"/>
              </a:tabLst>
            </a:pPr>
            <a:r>
              <a:rPr b="0" lang="fr-FR" sz="1300" spc="-12" strike="noStrike">
                <a:solidFill>
                  <a:srgbClr val="292934"/>
                </a:solidFill>
                <a:latin typeface="Arial"/>
                <a:ea typeface="DejaVu Sans"/>
              </a:rPr>
              <a:t>NaturalGas,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marL="195480" indent="-183600">
              <a:lnSpc>
                <a:spcPct val="100000"/>
              </a:lnSpc>
              <a:spcBef>
                <a:spcPts val="309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480"/>
                <a:tab algn="l" pos="196200"/>
              </a:tabLst>
            </a:pPr>
            <a:r>
              <a:rPr b="0" lang="fr-FR" sz="1300" spc="-12" strike="noStrike">
                <a:solidFill>
                  <a:srgbClr val="292934"/>
                </a:solidFill>
                <a:latin typeface="Arial"/>
                <a:ea typeface="DejaVu Sans"/>
              </a:rPr>
              <a:t>TotalGhGEmission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object 8"/>
          <p:cNvSpPr/>
          <p:nvPr/>
        </p:nvSpPr>
        <p:spPr>
          <a:xfrm>
            <a:off x="5587920" y="2782800"/>
            <a:ext cx="3352680" cy="264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fr-FR" sz="1300" spc="-1" strike="noStrike" u="sng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"/>
                <a:ea typeface="DejaVu Sans"/>
              </a:rPr>
              <a:t>Emissions:</a:t>
            </a:r>
            <a:r>
              <a:rPr b="0" lang="fr-FR" sz="1300" spc="-6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Mêmes</a:t>
            </a:r>
            <a:r>
              <a:rPr b="0" lang="fr-FR" sz="13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corrélations</a:t>
            </a:r>
            <a:r>
              <a:rPr b="0" lang="fr-FR" sz="13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300" spc="-12" strike="noStrike">
                <a:solidFill>
                  <a:srgbClr val="292934"/>
                </a:solidFill>
                <a:latin typeface="Arial"/>
                <a:ea typeface="DejaVu Sans"/>
              </a:rPr>
              <a:t>(dans </a:t>
            </a:r>
            <a:r>
              <a:rPr b="0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moindre</a:t>
            </a:r>
            <a:r>
              <a:rPr b="0" lang="fr-FR" sz="13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mesure)</a:t>
            </a:r>
            <a:r>
              <a:rPr b="0" lang="fr-FR" sz="13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+</a:t>
            </a:r>
            <a:r>
              <a:rPr b="0" lang="fr-FR" sz="13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corrélation</a:t>
            </a:r>
            <a:r>
              <a:rPr b="0" lang="fr-FR" sz="1300" spc="-12" strike="noStrike">
                <a:solidFill>
                  <a:srgbClr val="292934"/>
                </a:solidFill>
                <a:latin typeface="Arial"/>
                <a:ea typeface="DejaVu Sans"/>
              </a:rPr>
              <a:t> importante </a:t>
            </a:r>
            <a:r>
              <a:rPr b="0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avec</a:t>
            </a:r>
            <a:r>
              <a:rPr b="0" lang="fr-FR" sz="13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la</a:t>
            </a:r>
            <a:r>
              <a:rPr b="0" lang="fr-FR" sz="13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300" spc="-12" strike="noStrike">
                <a:solidFill>
                  <a:srgbClr val="292934"/>
                </a:solidFill>
                <a:latin typeface="Arial"/>
                <a:ea typeface="DejaVu Sans"/>
              </a:rPr>
              <a:t>consommation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fr-FR" sz="19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1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Autres</a:t>
            </a:r>
            <a:r>
              <a:rPr b="1" lang="fr-FR" sz="13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points</a:t>
            </a:r>
            <a:r>
              <a:rPr b="1" lang="fr-FR" sz="13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300" spc="-12" strike="noStrike">
                <a:solidFill>
                  <a:srgbClr val="292934"/>
                </a:solidFill>
                <a:latin typeface="Arial"/>
                <a:ea typeface="DejaVu Sans"/>
              </a:rPr>
              <a:t>notables: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marL="195480" indent="-183600">
              <a:lnSpc>
                <a:spcPct val="100000"/>
              </a:lnSpc>
              <a:spcBef>
                <a:spcPts val="315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480"/>
                <a:tab algn="l" pos="196200"/>
              </a:tabLst>
            </a:pPr>
            <a:r>
              <a:rPr b="0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Corrélation</a:t>
            </a:r>
            <a:r>
              <a:rPr b="0" lang="fr-FR" sz="13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importante</a:t>
            </a:r>
            <a:r>
              <a:rPr b="0" lang="fr-FR" sz="13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300" spc="-12" strike="noStrike">
                <a:solidFill>
                  <a:srgbClr val="292934"/>
                </a:solidFill>
                <a:latin typeface="Arial"/>
                <a:ea typeface="DejaVu Sans"/>
              </a:rPr>
              <a:t>entre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lvl="1" marL="469800" indent="-183600">
              <a:lnSpc>
                <a:spcPct val="100000"/>
              </a:lnSpc>
              <a:spcBef>
                <a:spcPts val="230"/>
              </a:spcBef>
              <a:buClr>
                <a:srgbClr val="92a199"/>
              </a:buClr>
              <a:buSzPct val="83000"/>
              <a:buFont typeface="Symbol"/>
              <a:buChar char=""/>
              <a:tabLst>
                <a:tab algn="l" pos="469800"/>
                <a:tab algn="l" pos="470520"/>
              </a:tabLst>
            </a:pPr>
            <a:r>
              <a:rPr b="0" lang="fr-FR" sz="900" spc="-1" strike="noStrike">
                <a:solidFill>
                  <a:srgbClr val="292934"/>
                </a:solidFill>
                <a:latin typeface="Arial"/>
                <a:ea typeface="DejaVu Sans"/>
              </a:rPr>
              <a:t>NumberOfFloor</a:t>
            </a:r>
            <a:r>
              <a:rPr b="0" lang="fr-FR" sz="9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900" spc="-1" strike="noStrike">
                <a:solidFill>
                  <a:srgbClr val="292934"/>
                </a:solidFill>
                <a:latin typeface="Arial"/>
                <a:ea typeface="DejaVu Sans"/>
              </a:rPr>
              <a:t>et</a:t>
            </a:r>
            <a:r>
              <a:rPr b="0" lang="fr-FR" sz="9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900" spc="-12" strike="noStrike">
                <a:solidFill>
                  <a:srgbClr val="292934"/>
                </a:solidFill>
                <a:latin typeface="Arial"/>
                <a:ea typeface="DejaVu Sans"/>
              </a:rPr>
              <a:t>PropertyGFABuildings</a:t>
            </a:r>
            <a:endParaRPr b="0" lang="fr-FR" sz="900" spc="-1" strike="noStrike">
              <a:solidFill>
                <a:srgbClr val="000000"/>
              </a:solidFill>
              <a:latin typeface="Arial"/>
            </a:endParaRPr>
          </a:p>
          <a:p>
            <a:pPr lvl="1" marL="469800" indent="-183600">
              <a:lnSpc>
                <a:spcPct val="100000"/>
              </a:lnSpc>
              <a:spcBef>
                <a:spcPts val="215"/>
              </a:spcBef>
              <a:buClr>
                <a:srgbClr val="92a199"/>
              </a:buClr>
              <a:buSzPct val="83000"/>
              <a:buFont typeface="Symbol"/>
              <a:buChar char=""/>
              <a:tabLst>
                <a:tab algn="l" pos="469800"/>
                <a:tab algn="l" pos="470520"/>
              </a:tabLst>
            </a:pPr>
            <a:r>
              <a:rPr b="0" lang="fr-FR" sz="900" spc="-12" strike="noStrike">
                <a:solidFill>
                  <a:srgbClr val="292934"/>
                </a:solidFill>
                <a:latin typeface="Arial"/>
                <a:ea typeface="DejaVu Sans"/>
              </a:rPr>
              <a:t>PropertyGFABuildings</a:t>
            </a:r>
            <a:r>
              <a:rPr b="0" lang="fr-FR" sz="9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900" spc="-1" strike="noStrike">
                <a:solidFill>
                  <a:srgbClr val="292934"/>
                </a:solidFill>
                <a:latin typeface="Arial"/>
                <a:ea typeface="DejaVu Sans"/>
              </a:rPr>
              <a:t>et</a:t>
            </a:r>
            <a:r>
              <a:rPr b="0" lang="fr-FR" sz="900" spc="-21" strike="noStrike">
                <a:solidFill>
                  <a:srgbClr val="292934"/>
                </a:solidFill>
                <a:latin typeface="Arial"/>
                <a:ea typeface="DejaVu Sans"/>
              </a:rPr>
              <a:t> Second</a:t>
            </a:r>
            <a:r>
              <a:rPr b="0" lang="fr-FR" sz="900" spc="-12" strike="noStrike">
                <a:solidFill>
                  <a:srgbClr val="292934"/>
                </a:solidFill>
                <a:latin typeface="Arial"/>
                <a:ea typeface="DejaVu Sans"/>
              </a:rPr>
              <a:t>LargestPropertyUseTypeGFA</a:t>
            </a:r>
            <a:endParaRPr b="0" lang="fr-FR" sz="900" spc="-1" strike="noStrike">
              <a:solidFill>
                <a:srgbClr val="000000"/>
              </a:solidFill>
              <a:latin typeface="Arial"/>
            </a:endParaRPr>
          </a:p>
          <a:p>
            <a:pPr lvl="1" marL="469800" indent="-183600">
              <a:lnSpc>
                <a:spcPct val="100000"/>
              </a:lnSpc>
              <a:spcBef>
                <a:spcPts val="215"/>
              </a:spcBef>
              <a:buClr>
                <a:srgbClr val="92a199"/>
              </a:buClr>
              <a:buSzPct val="83000"/>
              <a:buFont typeface="Symbol"/>
              <a:buChar char=""/>
              <a:tabLst>
                <a:tab algn="l" pos="469800"/>
                <a:tab algn="l" pos="470520"/>
              </a:tabLst>
            </a:pPr>
            <a:r>
              <a:rPr b="0" lang="fr-FR" sz="900" spc="-12" strike="noStrike">
                <a:solidFill>
                  <a:srgbClr val="292934"/>
                </a:solidFill>
                <a:latin typeface="Arial"/>
                <a:ea typeface="DejaVu Sans"/>
              </a:rPr>
              <a:t>Electricity</a:t>
            </a:r>
            <a:r>
              <a:rPr b="0" lang="fr-FR" sz="900" spc="43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900" spc="-1" strike="noStrike">
                <a:solidFill>
                  <a:srgbClr val="292934"/>
                </a:solidFill>
                <a:latin typeface="Arial"/>
                <a:ea typeface="DejaVu Sans"/>
              </a:rPr>
              <a:t>et</a:t>
            </a:r>
            <a:r>
              <a:rPr b="0" lang="fr-FR" sz="900" spc="94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900" spc="-12" strike="noStrike">
                <a:solidFill>
                  <a:srgbClr val="292934"/>
                </a:solidFill>
                <a:latin typeface="Arial"/>
                <a:ea typeface="DejaVu Sans"/>
              </a:rPr>
              <a:t>PropertyFGABuilding(s)</a:t>
            </a:r>
            <a:endParaRPr b="0" lang="fr-FR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69800"/>
                <a:tab algn="l" pos="470520"/>
              </a:tabLst>
            </a:pP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tabLst>
                <a:tab algn="l" pos="469800"/>
                <a:tab algn="l" pos="470520"/>
              </a:tabLst>
            </a:pPr>
            <a:endParaRPr b="0" lang="fr-FR" sz="850" spc="-1" strike="noStrike">
              <a:solidFill>
                <a:srgbClr val="000000"/>
              </a:solidFill>
              <a:latin typeface="Arial"/>
            </a:endParaRPr>
          </a:p>
          <a:p>
            <a:pPr marL="195480" indent="-183600">
              <a:lnSpc>
                <a:spcPct val="100000"/>
              </a:lnSpc>
              <a:buClr>
                <a:srgbClr val="92a199"/>
              </a:buClr>
              <a:buSzPct val="85000"/>
              <a:buFont typeface="Symbol"/>
              <a:buChar char=""/>
              <a:tabLst>
                <a:tab algn="l" pos="195480"/>
                <a:tab algn="l" pos="196200"/>
              </a:tabLst>
            </a:pPr>
            <a:r>
              <a:rPr b="0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Energy</a:t>
            </a:r>
            <a:r>
              <a:rPr b="0" lang="fr-FR" sz="13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Star</a:t>
            </a:r>
            <a:r>
              <a:rPr b="0" lang="fr-FR" sz="13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Score</a:t>
            </a:r>
            <a:r>
              <a:rPr b="0" lang="fr-FR" sz="13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r>
              <a:rPr b="0" lang="fr-FR" sz="13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pas</a:t>
            </a:r>
            <a:r>
              <a:rPr b="0" lang="fr-FR" sz="13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3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300" spc="-12" strike="noStrike">
                <a:solidFill>
                  <a:srgbClr val="292934"/>
                </a:solidFill>
                <a:latin typeface="Arial"/>
                <a:ea typeface="DejaVu Sans"/>
              </a:rPr>
              <a:t>corrélation notable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801000" y="2264040"/>
            <a:ext cx="6038640" cy="24152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fr-FR" sz="4800" spc="-41" strike="noStrike">
                <a:solidFill>
                  <a:srgbClr val="f3f1dc"/>
                </a:solidFill>
                <a:latin typeface="Arial"/>
              </a:rPr>
              <a:t>III</a:t>
            </a:r>
            <a:r>
              <a:rPr b="0" lang="fr-FR" sz="4800" spc="-236" strike="noStrike">
                <a:solidFill>
                  <a:srgbClr val="f3f1dc"/>
                </a:solidFill>
                <a:latin typeface="Arial"/>
              </a:rPr>
              <a:t> </a:t>
            </a:r>
            <a:r>
              <a:rPr b="0" lang="fr-FR" sz="4800" spc="-1" strike="noStrike">
                <a:solidFill>
                  <a:srgbClr val="f3f1dc"/>
                </a:solidFill>
                <a:latin typeface="Arial"/>
              </a:rPr>
              <a:t>–</a:t>
            </a:r>
            <a:r>
              <a:rPr b="0" lang="fr-FR" sz="4800" spc="-216" strike="noStrike">
                <a:solidFill>
                  <a:srgbClr val="f3f1dc"/>
                </a:solidFill>
                <a:latin typeface="Arial"/>
              </a:rPr>
              <a:t> </a:t>
            </a:r>
            <a:r>
              <a:rPr b="0" lang="fr-FR" sz="4800" spc="-86" strike="noStrike">
                <a:solidFill>
                  <a:srgbClr val="f3f1dc"/>
                </a:solidFill>
                <a:latin typeface="Arial"/>
              </a:rPr>
              <a:t>PISTES</a:t>
            </a:r>
            <a:r>
              <a:rPr b="0" lang="fr-FR" sz="4800" spc="-245" strike="noStrike">
                <a:solidFill>
                  <a:srgbClr val="f3f1dc"/>
                </a:solidFill>
                <a:latin typeface="Arial"/>
              </a:rPr>
              <a:t> </a:t>
            </a:r>
            <a:r>
              <a:rPr b="0" lang="fr-FR" sz="4800" spc="-26" strike="noStrike">
                <a:solidFill>
                  <a:srgbClr val="f3f1dc"/>
                </a:solidFill>
                <a:latin typeface="Arial"/>
              </a:rPr>
              <a:t>DE </a:t>
            </a:r>
            <a:r>
              <a:rPr b="0" lang="fr-FR" sz="4800" spc="-126" strike="noStrike">
                <a:solidFill>
                  <a:srgbClr val="f3f1dc"/>
                </a:solidFill>
                <a:latin typeface="Arial"/>
              </a:rPr>
              <a:t>MODÉLISATIONS</a:t>
            </a:r>
            <a:br>
              <a:rPr sz="4800"/>
            </a:br>
            <a:r>
              <a:rPr b="0" lang="fr-FR" sz="4800" spc="-126" strike="noStrike">
                <a:solidFill>
                  <a:srgbClr val="f3f1dc"/>
                </a:solidFill>
                <a:latin typeface="Arial"/>
              </a:rPr>
              <a:t>TotalGHGEmissions</a:t>
            </a: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object 3"/>
          <p:cNvSpPr/>
          <p:nvPr/>
        </p:nvSpPr>
        <p:spPr>
          <a:xfrm>
            <a:off x="7700040" y="26640"/>
            <a:ext cx="20376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52" strike="noStrike">
                <a:solidFill>
                  <a:srgbClr val="ffffff"/>
                </a:solidFill>
                <a:latin typeface="Arial"/>
                <a:ea typeface="DejaVu Sans"/>
              </a:rPr>
              <a:t>11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object 2"/>
          <p:cNvGrpSpPr/>
          <p:nvPr/>
        </p:nvGrpSpPr>
        <p:grpSpPr>
          <a:xfrm>
            <a:off x="2267640" y="1272960"/>
            <a:ext cx="4692960" cy="3598200"/>
            <a:chOff x="2267640" y="1272960"/>
            <a:chExt cx="4692960" cy="3598200"/>
          </a:xfrm>
        </p:grpSpPr>
        <p:sp>
          <p:nvSpPr>
            <p:cNvPr id="248" name="object 3"/>
            <p:cNvSpPr/>
            <p:nvPr/>
          </p:nvSpPr>
          <p:spPr>
            <a:xfrm>
              <a:off x="2267640" y="1272960"/>
              <a:ext cx="4692960" cy="3598200"/>
            </a:xfrm>
            <a:custGeom>
              <a:avLst/>
              <a:gdLst>
                <a:gd name="textAreaLeft" fmla="*/ 0 w 4692960"/>
                <a:gd name="textAreaRight" fmla="*/ 4695120 w 4692960"/>
                <a:gd name="textAreaTop" fmla="*/ 0 h 3598200"/>
                <a:gd name="textAreaBottom" fmla="*/ 3600360 h 3598200"/>
              </a:gdLst>
              <a:ahLst/>
              <a:rect l="textAreaLeft" t="textAreaTop" r="textAreaRight" b="textAreaBottom"/>
              <a:pathLst>
                <a:path w="4695190" h="3600450">
                  <a:moveTo>
                    <a:pt x="4695063" y="0"/>
                  </a:moveTo>
                  <a:lnTo>
                    <a:pt x="0" y="0"/>
                  </a:lnTo>
                  <a:lnTo>
                    <a:pt x="0" y="3600450"/>
                  </a:lnTo>
                  <a:lnTo>
                    <a:pt x="4695063" y="3600450"/>
                  </a:lnTo>
                  <a:lnTo>
                    <a:pt x="4695063" y="0"/>
                  </a:lnTo>
                  <a:close/>
                </a:path>
              </a:pathLst>
            </a:custGeom>
            <a:solidFill>
              <a:srgbClr val="e9ebe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49" name="object 4"/>
            <p:cNvSpPr/>
            <p:nvPr/>
          </p:nvSpPr>
          <p:spPr>
            <a:xfrm>
              <a:off x="2267640" y="1272960"/>
              <a:ext cx="4692960" cy="3598200"/>
            </a:xfrm>
            <a:custGeom>
              <a:avLst/>
              <a:gdLst>
                <a:gd name="textAreaLeft" fmla="*/ 0 w 4692960"/>
                <a:gd name="textAreaRight" fmla="*/ 4695120 w 4692960"/>
                <a:gd name="textAreaTop" fmla="*/ 0 h 3598200"/>
                <a:gd name="textAreaBottom" fmla="*/ 3600360 h 3598200"/>
              </a:gdLst>
              <a:ahLst/>
              <a:rect l="textAreaLeft" t="textAreaTop" r="textAreaRight" b="textAreaBottom"/>
              <a:pathLst>
                <a:path w="4695190" h="3600450">
                  <a:moveTo>
                    <a:pt x="0" y="3600450"/>
                  </a:moveTo>
                  <a:lnTo>
                    <a:pt x="4695063" y="3600450"/>
                  </a:lnTo>
                  <a:lnTo>
                    <a:pt x="4695063" y="0"/>
                  </a:lnTo>
                  <a:lnTo>
                    <a:pt x="0" y="0"/>
                  </a:lnTo>
                  <a:lnTo>
                    <a:pt x="0" y="3600450"/>
                  </a:lnTo>
                  <a:close/>
                </a:path>
              </a:pathLst>
            </a:custGeom>
            <a:noFill/>
            <a:ln w="9525">
              <a:solidFill>
                <a:srgbClr val="92a1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50" name="object 5"/>
            <p:cNvSpPr/>
            <p:nvPr/>
          </p:nvSpPr>
          <p:spPr>
            <a:xfrm>
              <a:off x="2271600" y="2634480"/>
              <a:ext cx="303840" cy="356040"/>
            </a:xfrm>
            <a:custGeom>
              <a:avLst/>
              <a:gdLst>
                <a:gd name="textAreaLeft" fmla="*/ 0 w 303840"/>
                <a:gd name="textAreaRight" fmla="*/ 306000 w 303840"/>
                <a:gd name="textAreaTop" fmla="*/ 0 h 356040"/>
                <a:gd name="textAreaBottom" fmla="*/ 358200 h 356040"/>
              </a:gdLst>
              <a:ahLst/>
              <a:rect l="textAreaLeft" t="textAreaTop" r="textAreaRight" b="textAreaBottom"/>
              <a:pathLst>
                <a:path w="306069" h="358139">
                  <a:moveTo>
                    <a:pt x="152907" y="0"/>
                  </a:moveTo>
                  <a:lnTo>
                    <a:pt x="152907" y="71500"/>
                  </a:lnTo>
                  <a:lnTo>
                    <a:pt x="0" y="71500"/>
                  </a:lnTo>
                  <a:lnTo>
                    <a:pt x="0" y="286257"/>
                  </a:lnTo>
                  <a:lnTo>
                    <a:pt x="152907" y="286257"/>
                  </a:lnTo>
                  <a:lnTo>
                    <a:pt x="152907" y="357758"/>
                  </a:lnTo>
                  <a:lnTo>
                    <a:pt x="305815" y="178815"/>
                  </a:lnTo>
                  <a:lnTo>
                    <a:pt x="152907" y="0"/>
                  </a:lnTo>
                  <a:close/>
                </a:path>
              </a:pathLst>
            </a:custGeom>
            <a:solidFill>
              <a:srgbClr val="c7cec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51" name="object 6"/>
            <p:cNvSpPr/>
            <p:nvPr/>
          </p:nvSpPr>
          <p:spPr>
            <a:xfrm>
              <a:off x="2704320" y="2126880"/>
              <a:ext cx="1440720" cy="1370880"/>
            </a:xfrm>
            <a:custGeom>
              <a:avLst/>
              <a:gdLst>
                <a:gd name="textAreaLeft" fmla="*/ 0 w 1440720"/>
                <a:gd name="textAreaRight" fmla="*/ 1442880 w 1440720"/>
                <a:gd name="textAreaTop" fmla="*/ 0 h 1370880"/>
                <a:gd name="textAreaBottom" fmla="*/ 1373040 h 1370880"/>
              </a:gdLst>
              <a:ahLst/>
              <a:rect l="textAreaLeft" t="textAreaTop" r="textAreaRight" b="textAreaBottom"/>
              <a:pathLst>
                <a:path w="1442720" h="1372870">
                  <a:moveTo>
                    <a:pt x="1305306" y="0"/>
                  </a:moveTo>
                  <a:lnTo>
                    <a:pt x="137160" y="0"/>
                  </a:lnTo>
                  <a:lnTo>
                    <a:pt x="93780" y="6999"/>
                  </a:lnTo>
                  <a:lnTo>
                    <a:pt x="56125" y="26489"/>
                  </a:lnTo>
                  <a:lnTo>
                    <a:pt x="26444" y="56208"/>
                  </a:lnTo>
                  <a:lnTo>
                    <a:pt x="6986" y="93894"/>
                  </a:lnTo>
                  <a:lnTo>
                    <a:pt x="0" y="137287"/>
                  </a:lnTo>
                  <a:lnTo>
                    <a:pt x="0" y="1235456"/>
                  </a:lnTo>
                  <a:lnTo>
                    <a:pt x="6986" y="1278848"/>
                  </a:lnTo>
                  <a:lnTo>
                    <a:pt x="26444" y="1316534"/>
                  </a:lnTo>
                  <a:lnTo>
                    <a:pt x="56125" y="1346253"/>
                  </a:lnTo>
                  <a:lnTo>
                    <a:pt x="93780" y="1365743"/>
                  </a:lnTo>
                  <a:lnTo>
                    <a:pt x="137160" y="1372743"/>
                  </a:lnTo>
                  <a:lnTo>
                    <a:pt x="1305306" y="1372743"/>
                  </a:lnTo>
                  <a:lnTo>
                    <a:pt x="1348698" y="1365743"/>
                  </a:lnTo>
                  <a:lnTo>
                    <a:pt x="1386384" y="1346253"/>
                  </a:lnTo>
                  <a:lnTo>
                    <a:pt x="1416103" y="1316534"/>
                  </a:lnTo>
                  <a:lnTo>
                    <a:pt x="1435593" y="1278848"/>
                  </a:lnTo>
                  <a:lnTo>
                    <a:pt x="1442592" y="1235456"/>
                  </a:lnTo>
                  <a:lnTo>
                    <a:pt x="1442592" y="137287"/>
                  </a:lnTo>
                  <a:lnTo>
                    <a:pt x="1435593" y="93894"/>
                  </a:lnTo>
                  <a:lnTo>
                    <a:pt x="1416103" y="56208"/>
                  </a:lnTo>
                  <a:lnTo>
                    <a:pt x="1386384" y="26489"/>
                  </a:lnTo>
                  <a:lnTo>
                    <a:pt x="1348698" y="6999"/>
                  </a:lnTo>
                  <a:lnTo>
                    <a:pt x="1305306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52" name="object 7"/>
            <p:cNvSpPr/>
            <p:nvPr/>
          </p:nvSpPr>
          <p:spPr>
            <a:xfrm>
              <a:off x="2704320" y="2126880"/>
              <a:ext cx="1440720" cy="1370880"/>
            </a:xfrm>
            <a:custGeom>
              <a:avLst/>
              <a:gdLst>
                <a:gd name="textAreaLeft" fmla="*/ 0 w 1440720"/>
                <a:gd name="textAreaRight" fmla="*/ 1442880 w 1440720"/>
                <a:gd name="textAreaTop" fmla="*/ 0 h 1370880"/>
                <a:gd name="textAreaBottom" fmla="*/ 1373040 h 1370880"/>
              </a:gdLst>
              <a:ahLst/>
              <a:rect l="textAreaLeft" t="textAreaTop" r="textAreaRight" b="textAreaBottom"/>
              <a:pathLst>
                <a:path w="1442720" h="1372870">
                  <a:moveTo>
                    <a:pt x="0" y="137287"/>
                  </a:moveTo>
                  <a:lnTo>
                    <a:pt x="6986" y="93894"/>
                  </a:lnTo>
                  <a:lnTo>
                    <a:pt x="26444" y="56208"/>
                  </a:lnTo>
                  <a:lnTo>
                    <a:pt x="56125" y="26489"/>
                  </a:lnTo>
                  <a:lnTo>
                    <a:pt x="93780" y="6999"/>
                  </a:lnTo>
                  <a:lnTo>
                    <a:pt x="137160" y="0"/>
                  </a:lnTo>
                  <a:lnTo>
                    <a:pt x="1305306" y="0"/>
                  </a:lnTo>
                  <a:lnTo>
                    <a:pt x="1348698" y="6999"/>
                  </a:lnTo>
                  <a:lnTo>
                    <a:pt x="1386384" y="26489"/>
                  </a:lnTo>
                  <a:lnTo>
                    <a:pt x="1416103" y="56208"/>
                  </a:lnTo>
                  <a:lnTo>
                    <a:pt x="1435593" y="93894"/>
                  </a:lnTo>
                  <a:lnTo>
                    <a:pt x="1442592" y="137287"/>
                  </a:lnTo>
                  <a:lnTo>
                    <a:pt x="1442592" y="1235456"/>
                  </a:lnTo>
                  <a:lnTo>
                    <a:pt x="1435593" y="1278848"/>
                  </a:lnTo>
                  <a:lnTo>
                    <a:pt x="1416103" y="1316534"/>
                  </a:lnTo>
                  <a:lnTo>
                    <a:pt x="1386384" y="1346253"/>
                  </a:lnTo>
                  <a:lnTo>
                    <a:pt x="1348698" y="1365743"/>
                  </a:lnTo>
                  <a:lnTo>
                    <a:pt x="1305306" y="1372743"/>
                  </a:lnTo>
                  <a:lnTo>
                    <a:pt x="137160" y="1372743"/>
                  </a:lnTo>
                  <a:lnTo>
                    <a:pt x="93780" y="1365743"/>
                  </a:lnTo>
                  <a:lnTo>
                    <a:pt x="56125" y="1346253"/>
                  </a:lnTo>
                  <a:lnTo>
                    <a:pt x="26444" y="1316534"/>
                  </a:lnTo>
                  <a:lnTo>
                    <a:pt x="6986" y="1278848"/>
                  </a:lnTo>
                  <a:lnTo>
                    <a:pt x="0" y="1235456"/>
                  </a:lnTo>
                  <a:lnTo>
                    <a:pt x="0" y="137287"/>
                  </a:lnTo>
                  <a:close/>
                </a:path>
              </a:pathLst>
            </a:custGeom>
            <a:noFill/>
            <a:ln w="2642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536040" y="525960"/>
            <a:ext cx="7739640" cy="9648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114" strike="noStrike">
                <a:solidFill>
                  <a:srgbClr val="d2523b"/>
                </a:solidFill>
                <a:latin typeface="Arial"/>
              </a:rPr>
              <a:t>Modèle</a:t>
            </a:r>
            <a:r>
              <a:rPr b="0" lang="fr-FR" sz="4000" spc="-165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14" strike="noStrike">
                <a:solidFill>
                  <a:srgbClr val="d2523b"/>
                </a:solidFill>
                <a:latin typeface="Arial"/>
              </a:rPr>
              <a:t>consommation</a:t>
            </a:r>
            <a:r>
              <a:rPr b="0" lang="fr-FR" sz="4000" spc="-177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" strike="noStrike">
                <a:solidFill>
                  <a:srgbClr val="d2523b"/>
                </a:solidFill>
                <a:latin typeface="Arial"/>
              </a:rPr>
              <a:t>:</a:t>
            </a:r>
            <a:r>
              <a:rPr b="0" lang="fr-FR" sz="4000" spc="-177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35" strike="noStrike">
                <a:solidFill>
                  <a:srgbClr val="d2523b"/>
                </a:solidFill>
                <a:latin typeface="Arial"/>
              </a:rPr>
              <a:t>démarche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object 9"/>
          <p:cNvSpPr/>
          <p:nvPr/>
        </p:nvSpPr>
        <p:spPr>
          <a:xfrm>
            <a:off x="7700040" y="26640"/>
            <a:ext cx="22140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12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55" name="object 10"/>
          <p:cNvGrpSpPr/>
          <p:nvPr/>
        </p:nvGrpSpPr>
        <p:grpSpPr>
          <a:xfrm>
            <a:off x="684720" y="2126880"/>
            <a:ext cx="1440720" cy="1370880"/>
            <a:chOff x="684720" y="2126880"/>
            <a:chExt cx="1440720" cy="1370880"/>
          </a:xfrm>
        </p:grpSpPr>
        <p:sp>
          <p:nvSpPr>
            <p:cNvPr id="256" name="object 11"/>
            <p:cNvSpPr/>
            <p:nvPr/>
          </p:nvSpPr>
          <p:spPr>
            <a:xfrm>
              <a:off x="684720" y="2126880"/>
              <a:ext cx="1440720" cy="1370880"/>
            </a:xfrm>
            <a:custGeom>
              <a:avLst/>
              <a:gdLst>
                <a:gd name="textAreaLeft" fmla="*/ 0 w 1440720"/>
                <a:gd name="textAreaRight" fmla="*/ 1442880 w 1440720"/>
                <a:gd name="textAreaTop" fmla="*/ 0 h 1370880"/>
                <a:gd name="textAreaBottom" fmla="*/ 1373040 h 1370880"/>
              </a:gdLst>
              <a:ahLst/>
              <a:rect l="textAreaLeft" t="textAreaTop" r="textAreaRight" b="textAreaBottom"/>
              <a:pathLst>
                <a:path w="1442720" h="1372870">
                  <a:moveTo>
                    <a:pt x="1305356" y="0"/>
                  </a:moveTo>
                  <a:lnTo>
                    <a:pt x="137274" y="0"/>
                  </a:lnTo>
                  <a:lnTo>
                    <a:pt x="93888" y="6999"/>
                  </a:lnTo>
                  <a:lnTo>
                    <a:pt x="56205" y="26489"/>
                  </a:lnTo>
                  <a:lnTo>
                    <a:pt x="26488" y="56208"/>
                  </a:lnTo>
                  <a:lnTo>
                    <a:pt x="6999" y="93894"/>
                  </a:lnTo>
                  <a:lnTo>
                    <a:pt x="0" y="137287"/>
                  </a:lnTo>
                  <a:lnTo>
                    <a:pt x="0" y="1235456"/>
                  </a:lnTo>
                  <a:lnTo>
                    <a:pt x="6999" y="1278848"/>
                  </a:lnTo>
                  <a:lnTo>
                    <a:pt x="26488" y="1316534"/>
                  </a:lnTo>
                  <a:lnTo>
                    <a:pt x="56205" y="1346253"/>
                  </a:lnTo>
                  <a:lnTo>
                    <a:pt x="93888" y="1365743"/>
                  </a:lnTo>
                  <a:lnTo>
                    <a:pt x="137274" y="1372743"/>
                  </a:lnTo>
                  <a:lnTo>
                    <a:pt x="1305356" y="1372743"/>
                  </a:lnTo>
                  <a:lnTo>
                    <a:pt x="1348749" y="1365743"/>
                  </a:lnTo>
                  <a:lnTo>
                    <a:pt x="1386435" y="1346253"/>
                  </a:lnTo>
                  <a:lnTo>
                    <a:pt x="1416154" y="1316534"/>
                  </a:lnTo>
                  <a:lnTo>
                    <a:pt x="1435644" y="1278848"/>
                  </a:lnTo>
                  <a:lnTo>
                    <a:pt x="1442643" y="1235456"/>
                  </a:lnTo>
                  <a:lnTo>
                    <a:pt x="1442643" y="137287"/>
                  </a:lnTo>
                  <a:lnTo>
                    <a:pt x="1435644" y="93894"/>
                  </a:lnTo>
                  <a:lnTo>
                    <a:pt x="1416154" y="56208"/>
                  </a:lnTo>
                  <a:lnTo>
                    <a:pt x="1386435" y="26489"/>
                  </a:lnTo>
                  <a:lnTo>
                    <a:pt x="1348749" y="6999"/>
                  </a:lnTo>
                  <a:lnTo>
                    <a:pt x="1305356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57" name="object 12"/>
            <p:cNvSpPr/>
            <p:nvPr/>
          </p:nvSpPr>
          <p:spPr>
            <a:xfrm>
              <a:off x="684720" y="2126880"/>
              <a:ext cx="1440720" cy="1370880"/>
            </a:xfrm>
            <a:custGeom>
              <a:avLst/>
              <a:gdLst>
                <a:gd name="textAreaLeft" fmla="*/ 0 w 1440720"/>
                <a:gd name="textAreaRight" fmla="*/ 1442880 w 1440720"/>
                <a:gd name="textAreaTop" fmla="*/ 0 h 1370880"/>
                <a:gd name="textAreaBottom" fmla="*/ 1373040 h 1370880"/>
              </a:gdLst>
              <a:ahLst/>
              <a:rect l="textAreaLeft" t="textAreaTop" r="textAreaRight" b="textAreaBottom"/>
              <a:pathLst>
                <a:path w="1442720" h="1372870">
                  <a:moveTo>
                    <a:pt x="0" y="137287"/>
                  </a:moveTo>
                  <a:lnTo>
                    <a:pt x="6999" y="93894"/>
                  </a:lnTo>
                  <a:lnTo>
                    <a:pt x="26488" y="56208"/>
                  </a:lnTo>
                  <a:lnTo>
                    <a:pt x="56205" y="26489"/>
                  </a:lnTo>
                  <a:lnTo>
                    <a:pt x="93888" y="6999"/>
                  </a:lnTo>
                  <a:lnTo>
                    <a:pt x="137274" y="0"/>
                  </a:lnTo>
                  <a:lnTo>
                    <a:pt x="1305356" y="0"/>
                  </a:lnTo>
                  <a:lnTo>
                    <a:pt x="1348749" y="6999"/>
                  </a:lnTo>
                  <a:lnTo>
                    <a:pt x="1386435" y="26489"/>
                  </a:lnTo>
                  <a:lnTo>
                    <a:pt x="1416154" y="56208"/>
                  </a:lnTo>
                  <a:lnTo>
                    <a:pt x="1435644" y="93894"/>
                  </a:lnTo>
                  <a:lnTo>
                    <a:pt x="1442643" y="137287"/>
                  </a:lnTo>
                  <a:lnTo>
                    <a:pt x="1442643" y="1235456"/>
                  </a:lnTo>
                  <a:lnTo>
                    <a:pt x="1435644" y="1278848"/>
                  </a:lnTo>
                  <a:lnTo>
                    <a:pt x="1416154" y="1316534"/>
                  </a:lnTo>
                  <a:lnTo>
                    <a:pt x="1386435" y="1346253"/>
                  </a:lnTo>
                  <a:lnTo>
                    <a:pt x="1348749" y="1365743"/>
                  </a:lnTo>
                  <a:lnTo>
                    <a:pt x="1305356" y="1372743"/>
                  </a:lnTo>
                  <a:lnTo>
                    <a:pt x="137274" y="1372743"/>
                  </a:lnTo>
                  <a:lnTo>
                    <a:pt x="93888" y="1365743"/>
                  </a:lnTo>
                  <a:lnTo>
                    <a:pt x="56205" y="1346253"/>
                  </a:lnTo>
                  <a:lnTo>
                    <a:pt x="26488" y="1316534"/>
                  </a:lnTo>
                  <a:lnTo>
                    <a:pt x="6999" y="1278848"/>
                  </a:lnTo>
                  <a:lnTo>
                    <a:pt x="0" y="1235456"/>
                  </a:lnTo>
                  <a:lnTo>
                    <a:pt x="0" y="137287"/>
                  </a:lnTo>
                  <a:close/>
                </a:path>
              </a:pathLst>
            </a:custGeom>
            <a:noFill/>
            <a:ln w="2642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58" name="object 13"/>
          <p:cNvSpPr/>
          <p:nvPr/>
        </p:nvSpPr>
        <p:spPr>
          <a:xfrm>
            <a:off x="819000" y="2312640"/>
            <a:ext cx="1171440" cy="95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algn="ctr">
              <a:lnSpc>
                <a:spcPts val="1565"/>
              </a:lnSpc>
              <a:spcBef>
                <a:spcPts val="105"/>
              </a:spcBef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Séparation</a:t>
            </a:r>
            <a:r>
              <a:rPr b="0" lang="fr-FR" sz="1400" spc="-60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jeu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ts val="1565"/>
              </a:lnSpc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de</a:t>
            </a:r>
            <a:r>
              <a:rPr b="0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ffffff"/>
                </a:solidFill>
                <a:latin typeface="Arial"/>
                <a:ea typeface="DejaVu Sans"/>
              </a:rPr>
              <a:t>données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42640" indent="-1440" algn="ctr">
              <a:lnSpc>
                <a:spcPct val="86000"/>
              </a:lnSpc>
              <a:spcBef>
                <a:spcPts val="564"/>
              </a:spcBef>
              <a:tabLst>
                <a:tab algn="l" pos="0"/>
              </a:tabLst>
            </a:pPr>
            <a:r>
              <a:rPr b="0" i="1" lang="fr-FR" sz="1200" spc="-12" strike="noStrike">
                <a:solidFill>
                  <a:srgbClr val="ffffff"/>
                </a:solidFill>
                <a:latin typeface="Arial"/>
                <a:ea typeface="DejaVu Sans"/>
              </a:rPr>
              <a:t>train/ validation/ </a:t>
            </a:r>
            <a:r>
              <a:rPr b="0" i="1" lang="fr-FR" sz="1200" spc="-21" strike="noStrike">
                <a:solidFill>
                  <a:srgbClr val="ffffff"/>
                </a:solidFill>
                <a:latin typeface="Arial"/>
                <a:ea typeface="DejaVu Sans"/>
              </a:rPr>
              <a:t>test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object 14"/>
          <p:cNvSpPr/>
          <p:nvPr/>
        </p:nvSpPr>
        <p:spPr>
          <a:xfrm>
            <a:off x="2842560" y="2585520"/>
            <a:ext cx="1178280" cy="41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3200" bIns="0" anchor="t">
            <a:spAutoFit/>
          </a:bodyPr>
          <a:p>
            <a:pPr marL="9000" indent="-9360">
              <a:lnSpc>
                <a:spcPts val="1451"/>
              </a:lnSpc>
              <a:spcBef>
                <a:spcPts val="340"/>
              </a:spcBef>
              <a:tabLst>
                <a:tab algn="l" pos="0"/>
              </a:tabLst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Définition</a:t>
            </a:r>
            <a:r>
              <a:rPr b="0" lang="fr-FR" sz="1400" spc="-5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ffffff"/>
                </a:solidFill>
                <a:latin typeface="Arial"/>
                <a:ea typeface="DejaVu Sans"/>
              </a:rPr>
              <a:t>grille 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de</a:t>
            </a:r>
            <a:r>
              <a:rPr b="0" lang="fr-FR" sz="1400" spc="-1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ffffff"/>
                </a:solidFill>
                <a:latin typeface="Arial"/>
                <a:ea typeface="DejaVu Sans"/>
              </a:rPr>
              <a:t>paramètres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60" name="object 15"/>
          <p:cNvGrpSpPr/>
          <p:nvPr/>
        </p:nvGrpSpPr>
        <p:grpSpPr>
          <a:xfrm>
            <a:off x="4291200" y="2126880"/>
            <a:ext cx="2140560" cy="1370880"/>
            <a:chOff x="4291200" y="2126880"/>
            <a:chExt cx="2140560" cy="1370880"/>
          </a:xfrm>
        </p:grpSpPr>
        <p:sp>
          <p:nvSpPr>
            <p:cNvPr id="261" name="object 16"/>
            <p:cNvSpPr/>
            <p:nvPr/>
          </p:nvSpPr>
          <p:spPr>
            <a:xfrm>
              <a:off x="4291200" y="2634480"/>
              <a:ext cx="303840" cy="356040"/>
            </a:xfrm>
            <a:custGeom>
              <a:avLst/>
              <a:gdLst>
                <a:gd name="textAreaLeft" fmla="*/ 0 w 303840"/>
                <a:gd name="textAreaRight" fmla="*/ 306000 w 303840"/>
                <a:gd name="textAreaTop" fmla="*/ 0 h 356040"/>
                <a:gd name="textAreaBottom" fmla="*/ 358200 h 356040"/>
              </a:gdLst>
              <a:ahLst/>
              <a:rect l="textAreaLeft" t="textAreaTop" r="textAreaRight" b="textAreaBottom"/>
              <a:pathLst>
                <a:path w="306070" h="358139">
                  <a:moveTo>
                    <a:pt x="152908" y="0"/>
                  </a:moveTo>
                  <a:lnTo>
                    <a:pt x="152908" y="71500"/>
                  </a:lnTo>
                  <a:lnTo>
                    <a:pt x="0" y="71500"/>
                  </a:lnTo>
                  <a:lnTo>
                    <a:pt x="0" y="286257"/>
                  </a:lnTo>
                  <a:lnTo>
                    <a:pt x="152908" y="286257"/>
                  </a:lnTo>
                  <a:lnTo>
                    <a:pt x="152908" y="357758"/>
                  </a:lnTo>
                  <a:lnTo>
                    <a:pt x="305816" y="178815"/>
                  </a:lnTo>
                  <a:lnTo>
                    <a:pt x="152908" y="0"/>
                  </a:lnTo>
                  <a:close/>
                </a:path>
              </a:pathLst>
            </a:custGeom>
            <a:solidFill>
              <a:srgbClr val="c7cec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62" name="object 17"/>
            <p:cNvSpPr/>
            <p:nvPr/>
          </p:nvSpPr>
          <p:spPr>
            <a:xfrm>
              <a:off x="4723920" y="2126880"/>
              <a:ext cx="1707840" cy="1370880"/>
            </a:xfrm>
            <a:custGeom>
              <a:avLst/>
              <a:gdLst>
                <a:gd name="textAreaLeft" fmla="*/ 0 w 1707840"/>
                <a:gd name="textAreaRight" fmla="*/ 1710000 w 1707840"/>
                <a:gd name="textAreaTop" fmla="*/ 0 h 1370880"/>
                <a:gd name="textAreaBottom" fmla="*/ 1373040 h 1370880"/>
              </a:gdLst>
              <a:ahLst/>
              <a:rect l="textAreaLeft" t="textAreaTop" r="textAreaRight" b="textAreaBottom"/>
              <a:pathLst>
                <a:path w="1710054" h="1372870">
                  <a:moveTo>
                    <a:pt x="1572641" y="0"/>
                  </a:moveTo>
                  <a:lnTo>
                    <a:pt x="137287" y="0"/>
                  </a:lnTo>
                  <a:lnTo>
                    <a:pt x="93894" y="6999"/>
                  </a:lnTo>
                  <a:lnTo>
                    <a:pt x="56208" y="26489"/>
                  </a:lnTo>
                  <a:lnTo>
                    <a:pt x="26489" y="56208"/>
                  </a:lnTo>
                  <a:lnTo>
                    <a:pt x="6999" y="93894"/>
                  </a:lnTo>
                  <a:lnTo>
                    <a:pt x="0" y="137287"/>
                  </a:lnTo>
                  <a:lnTo>
                    <a:pt x="0" y="1235456"/>
                  </a:lnTo>
                  <a:lnTo>
                    <a:pt x="6999" y="1278848"/>
                  </a:lnTo>
                  <a:lnTo>
                    <a:pt x="26489" y="1316534"/>
                  </a:lnTo>
                  <a:lnTo>
                    <a:pt x="56208" y="1346253"/>
                  </a:lnTo>
                  <a:lnTo>
                    <a:pt x="93894" y="1365743"/>
                  </a:lnTo>
                  <a:lnTo>
                    <a:pt x="137287" y="1372743"/>
                  </a:lnTo>
                  <a:lnTo>
                    <a:pt x="1572641" y="1372743"/>
                  </a:lnTo>
                  <a:lnTo>
                    <a:pt x="1616033" y="1365743"/>
                  </a:lnTo>
                  <a:lnTo>
                    <a:pt x="1653719" y="1346253"/>
                  </a:lnTo>
                  <a:lnTo>
                    <a:pt x="1683438" y="1316534"/>
                  </a:lnTo>
                  <a:lnTo>
                    <a:pt x="1702928" y="1278848"/>
                  </a:lnTo>
                  <a:lnTo>
                    <a:pt x="1709928" y="1235456"/>
                  </a:lnTo>
                  <a:lnTo>
                    <a:pt x="1709928" y="137287"/>
                  </a:lnTo>
                  <a:lnTo>
                    <a:pt x="1702928" y="93894"/>
                  </a:lnTo>
                  <a:lnTo>
                    <a:pt x="1683438" y="56208"/>
                  </a:lnTo>
                  <a:lnTo>
                    <a:pt x="1653719" y="26489"/>
                  </a:lnTo>
                  <a:lnTo>
                    <a:pt x="1616033" y="6999"/>
                  </a:lnTo>
                  <a:lnTo>
                    <a:pt x="1572641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63" name="object 18"/>
            <p:cNvSpPr/>
            <p:nvPr/>
          </p:nvSpPr>
          <p:spPr>
            <a:xfrm>
              <a:off x="4723920" y="2126880"/>
              <a:ext cx="1707840" cy="1370880"/>
            </a:xfrm>
            <a:custGeom>
              <a:avLst/>
              <a:gdLst>
                <a:gd name="textAreaLeft" fmla="*/ 0 w 1707840"/>
                <a:gd name="textAreaRight" fmla="*/ 1710000 w 1707840"/>
                <a:gd name="textAreaTop" fmla="*/ 0 h 1370880"/>
                <a:gd name="textAreaBottom" fmla="*/ 1373040 h 1370880"/>
              </a:gdLst>
              <a:ahLst/>
              <a:rect l="textAreaLeft" t="textAreaTop" r="textAreaRight" b="textAreaBottom"/>
              <a:pathLst>
                <a:path w="1710054" h="1372870">
                  <a:moveTo>
                    <a:pt x="0" y="137287"/>
                  </a:moveTo>
                  <a:lnTo>
                    <a:pt x="6999" y="93894"/>
                  </a:lnTo>
                  <a:lnTo>
                    <a:pt x="26489" y="56208"/>
                  </a:lnTo>
                  <a:lnTo>
                    <a:pt x="56208" y="26489"/>
                  </a:lnTo>
                  <a:lnTo>
                    <a:pt x="93894" y="6999"/>
                  </a:lnTo>
                  <a:lnTo>
                    <a:pt x="137287" y="0"/>
                  </a:lnTo>
                  <a:lnTo>
                    <a:pt x="1572641" y="0"/>
                  </a:lnTo>
                  <a:lnTo>
                    <a:pt x="1616033" y="6999"/>
                  </a:lnTo>
                  <a:lnTo>
                    <a:pt x="1653719" y="26489"/>
                  </a:lnTo>
                  <a:lnTo>
                    <a:pt x="1683438" y="56208"/>
                  </a:lnTo>
                  <a:lnTo>
                    <a:pt x="1702928" y="93894"/>
                  </a:lnTo>
                  <a:lnTo>
                    <a:pt x="1709928" y="137287"/>
                  </a:lnTo>
                  <a:lnTo>
                    <a:pt x="1709928" y="1235456"/>
                  </a:lnTo>
                  <a:lnTo>
                    <a:pt x="1702928" y="1278848"/>
                  </a:lnTo>
                  <a:lnTo>
                    <a:pt x="1683438" y="1316534"/>
                  </a:lnTo>
                  <a:lnTo>
                    <a:pt x="1653719" y="1346253"/>
                  </a:lnTo>
                  <a:lnTo>
                    <a:pt x="1616033" y="1365743"/>
                  </a:lnTo>
                  <a:lnTo>
                    <a:pt x="1572641" y="1372743"/>
                  </a:lnTo>
                  <a:lnTo>
                    <a:pt x="137287" y="1372743"/>
                  </a:lnTo>
                  <a:lnTo>
                    <a:pt x="93894" y="1365743"/>
                  </a:lnTo>
                  <a:lnTo>
                    <a:pt x="56208" y="1346253"/>
                  </a:lnTo>
                  <a:lnTo>
                    <a:pt x="26489" y="1316534"/>
                  </a:lnTo>
                  <a:lnTo>
                    <a:pt x="6999" y="1278848"/>
                  </a:lnTo>
                  <a:lnTo>
                    <a:pt x="0" y="1235456"/>
                  </a:lnTo>
                  <a:lnTo>
                    <a:pt x="0" y="137287"/>
                  </a:lnTo>
                  <a:close/>
                </a:path>
              </a:pathLst>
            </a:custGeom>
            <a:noFill/>
            <a:ln w="2642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64" name="object 19"/>
          <p:cNvSpPr/>
          <p:nvPr/>
        </p:nvSpPr>
        <p:spPr>
          <a:xfrm>
            <a:off x="4818240" y="2176200"/>
            <a:ext cx="1404360" cy="12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3200" bIns="0" anchor="t">
            <a:spAutoFit/>
          </a:bodyPr>
          <a:p>
            <a:pPr>
              <a:lnSpc>
                <a:spcPts val="1451"/>
              </a:lnSpc>
              <a:spcBef>
                <a:spcPts val="340"/>
              </a:spcBef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Entrainement</a:t>
            </a:r>
            <a:r>
              <a:rPr b="0" lang="fr-FR" sz="1400" spc="-52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des </a:t>
            </a:r>
            <a:r>
              <a:rPr b="0" lang="fr-FR" sz="1400" spc="-12" strike="noStrike">
                <a:solidFill>
                  <a:srgbClr val="ffffff"/>
                </a:solidFill>
                <a:latin typeface="Arial"/>
                <a:ea typeface="DejaVu Sans"/>
              </a:rPr>
              <a:t>modèles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57960" indent="-58320">
              <a:lnSpc>
                <a:spcPct val="86000"/>
              </a:lnSpc>
              <a:spcBef>
                <a:spcPts val="570"/>
              </a:spcBef>
              <a:buClr>
                <a:srgbClr val="ffffff"/>
              </a:buClr>
              <a:buSzPct val="90000"/>
              <a:buFont typeface="Symbol"/>
              <a:buChar char=""/>
              <a:tabLst>
                <a:tab algn="l" pos="58320"/>
              </a:tabLst>
            </a:pPr>
            <a:r>
              <a:rPr b="0" lang="fr-FR" sz="1050" spc="-1" strike="noStrike">
                <a:solidFill>
                  <a:srgbClr val="ffffff"/>
                </a:solidFill>
                <a:latin typeface="Arial"/>
                <a:ea typeface="DejaVu Sans"/>
              </a:rPr>
              <a:t>N</a:t>
            </a:r>
            <a:r>
              <a:rPr b="0" lang="fr-FR" sz="1050" spc="-32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050" spc="-1" strike="noStrike">
                <a:solidFill>
                  <a:srgbClr val="ffffff"/>
                </a:solidFill>
                <a:latin typeface="Arial"/>
                <a:ea typeface="DejaVu Sans"/>
              </a:rPr>
              <a:t>modèles</a:t>
            </a:r>
            <a:r>
              <a:rPr b="0" lang="fr-FR" sz="1050" spc="-4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i="1" lang="fr-FR" sz="1050" spc="-1" strike="noStrike">
                <a:solidFill>
                  <a:srgbClr val="ffffff"/>
                </a:solidFill>
                <a:latin typeface="Arial"/>
                <a:ea typeface="DejaVu Sans"/>
              </a:rPr>
              <a:t>(toutes</a:t>
            </a:r>
            <a:r>
              <a:rPr b="0" i="1" lang="fr-FR" sz="1050" spc="-32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i="1" lang="fr-FR" sz="1050" spc="-26" strike="noStrike">
                <a:solidFill>
                  <a:srgbClr val="ffffff"/>
                </a:solidFill>
                <a:latin typeface="Arial"/>
                <a:ea typeface="DejaVu Sans"/>
              </a:rPr>
              <a:t>les </a:t>
            </a:r>
            <a:r>
              <a:rPr b="0" i="1" lang="fr-FR" sz="1050" spc="-1" strike="noStrike">
                <a:solidFill>
                  <a:srgbClr val="ffffff"/>
                </a:solidFill>
                <a:latin typeface="Arial"/>
                <a:ea typeface="DejaVu Sans"/>
              </a:rPr>
              <a:t>combinaisons</a:t>
            </a:r>
            <a:r>
              <a:rPr b="0" i="1" lang="fr-FR" sz="1050" spc="-52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i="1" lang="fr-FR" sz="1050" spc="-26" strike="noStrike">
                <a:solidFill>
                  <a:srgbClr val="ffffff"/>
                </a:solidFill>
                <a:latin typeface="Arial"/>
                <a:ea typeface="DejaVu Sans"/>
              </a:rPr>
              <a:t>de </a:t>
            </a:r>
            <a:r>
              <a:rPr b="0" i="1" lang="fr-FR" sz="1050" spc="-12" strike="noStrike">
                <a:solidFill>
                  <a:srgbClr val="ffffff"/>
                </a:solidFill>
                <a:latin typeface="Arial"/>
                <a:ea typeface="DejaVu Sans"/>
              </a:rPr>
              <a:t>paramètres)</a:t>
            </a: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  <a:p>
            <a:pPr marL="57960" indent="-58320">
              <a:lnSpc>
                <a:spcPct val="100000"/>
              </a:lnSpc>
              <a:buClr>
                <a:srgbClr val="ffffff"/>
              </a:buClr>
              <a:buSzPct val="90000"/>
              <a:buFont typeface="Symbol"/>
              <a:buChar char=""/>
              <a:tabLst>
                <a:tab algn="l" pos="58320"/>
              </a:tabLst>
            </a:pPr>
            <a:r>
              <a:rPr b="0" lang="fr-FR" sz="1050" spc="-1" strike="noStrike">
                <a:solidFill>
                  <a:srgbClr val="ffffff"/>
                </a:solidFill>
                <a:latin typeface="Arial"/>
                <a:ea typeface="DejaVu Sans"/>
              </a:rPr>
              <a:t>Jeu</a:t>
            </a:r>
            <a:r>
              <a:rPr b="0" lang="fr-FR" sz="1050" spc="-1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050" spc="-12" strike="noStrike">
                <a:solidFill>
                  <a:srgbClr val="ffffff"/>
                </a:solidFill>
                <a:latin typeface="Arial"/>
                <a:ea typeface="DejaVu Sans"/>
              </a:rPr>
              <a:t>training</a:t>
            </a: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  <a:p>
            <a:pPr marL="57960" indent="-58320">
              <a:lnSpc>
                <a:spcPct val="100000"/>
              </a:lnSpc>
              <a:spcBef>
                <a:spcPts val="11"/>
              </a:spcBef>
              <a:buClr>
                <a:srgbClr val="ffffff"/>
              </a:buClr>
              <a:buSzPct val="90000"/>
              <a:buFont typeface="Symbol"/>
              <a:buChar char=""/>
              <a:tabLst>
                <a:tab algn="l" pos="58320"/>
              </a:tabLst>
            </a:pPr>
            <a:r>
              <a:rPr b="0" lang="fr-FR" sz="1050" spc="-12" strike="noStrike">
                <a:solidFill>
                  <a:srgbClr val="ffffff"/>
                </a:solidFill>
                <a:latin typeface="Arial"/>
                <a:ea typeface="DejaVu Sans"/>
              </a:rPr>
              <a:t>Cross-validation</a:t>
            </a: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65" name="object 20"/>
          <p:cNvGrpSpPr/>
          <p:nvPr/>
        </p:nvGrpSpPr>
        <p:grpSpPr>
          <a:xfrm>
            <a:off x="6577920" y="2126880"/>
            <a:ext cx="2023200" cy="1370880"/>
            <a:chOff x="6577920" y="2126880"/>
            <a:chExt cx="2023200" cy="1370880"/>
          </a:xfrm>
        </p:grpSpPr>
        <p:sp>
          <p:nvSpPr>
            <p:cNvPr id="266" name="object 21"/>
            <p:cNvSpPr/>
            <p:nvPr/>
          </p:nvSpPr>
          <p:spPr>
            <a:xfrm>
              <a:off x="6577920" y="2634480"/>
              <a:ext cx="303840" cy="356040"/>
            </a:xfrm>
            <a:custGeom>
              <a:avLst/>
              <a:gdLst>
                <a:gd name="textAreaLeft" fmla="*/ 0 w 303840"/>
                <a:gd name="textAreaRight" fmla="*/ 306000 w 303840"/>
                <a:gd name="textAreaTop" fmla="*/ 0 h 356040"/>
                <a:gd name="textAreaBottom" fmla="*/ 358200 h 356040"/>
              </a:gdLst>
              <a:ahLst/>
              <a:rect l="textAreaLeft" t="textAreaTop" r="textAreaRight" b="textAreaBottom"/>
              <a:pathLst>
                <a:path w="306070" h="358139">
                  <a:moveTo>
                    <a:pt x="153034" y="0"/>
                  </a:moveTo>
                  <a:lnTo>
                    <a:pt x="153034" y="71500"/>
                  </a:lnTo>
                  <a:lnTo>
                    <a:pt x="0" y="71500"/>
                  </a:lnTo>
                  <a:lnTo>
                    <a:pt x="0" y="286257"/>
                  </a:lnTo>
                  <a:lnTo>
                    <a:pt x="153034" y="286257"/>
                  </a:lnTo>
                  <a:lnTo>
                    <a:pt x="153034" y="357758"/>
                  </a:lnTo>
                  <a:lnTo>
                    <a:pt x="305942" y="178815"/>
                  </a:lnTo>
                  <a:lnTo>
                    <a:pt x="153034" y="0"/>
                  </a:lnTo>
                  <a:close/>
                </a:path>
              </a:pathLst>
            </a:custGeom>
            <a:solidFill>
              <a:srgbClr val="c7cec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67" name="object 22"/>
            <p:cNvSpPr/>
            <p:nvPr/>
          </p:nvSpPr>
          <p:spPr>
            <a:xfrm>
              <a:off x="7010640" y="2126880"/>
              <a:ext cx="1590480" cy="1370880"/>
            </a:xfrm>
            <a:custGeom>
              <a:avLst/>
              <a:gdLst>
                <a:gd name="textAreaLeft" fmla="*/ 0 w 1590480"/>
                <a:gd name="textAreaRight" fmla="*/ 1592640 w 1590480"/>
                <a:gd name="textAreaTop" fmla="*/ 0 h 1370880"/>
                <a:gd name="textAreaBottom" fmla="*/ 1373040 h 1370880"/>
              </a:gdLst>
              <a:ahLst/>
              <a:rect l="textAreaLeft" t="textAreaTop" r="textAreaRight" b="textAreaBottom"/>
              <a:pathLst>
                <a:path w="1592579" h="1372870">
                  <a:moveTo>
                    <a:pt x="1455293" y="0"/>
                  </a:moveTo>
                  <a:lnTo>
                    <a:pt x="137287" y="0"/>
                  </a:lnTo>
                  <a:lnTo>
                    <a:pt x="93894" y="6999"/>
                  </a:lnTo>
                  <a:lnTo>
                    <a:pt x="56208" y="26489"/>
                  </a:lnTo>
                  <a:lnTo>
                    <a:pt x="26489" y="56208"/>
                  </a:lnTo>
                  <a:lnTo>
                    <a:pt x="6999" y="93894"/>
                  </a:lnTo>
                  <a:lnTo>
                    <a:pt x="0" y="137287"/>
                  </a:lnTo>
                  <a:lnTo>
                    <a:pt x="0" y="1235456"/>
                  </a:lnTo>
                  <a:lnTo>
                    <a:pt x="6999" y="1278848"/>
                  </a:lnTo>
                  <a:lnTo>
                    <a:pt x="26489" y="1316534"/>
                  </a:lnTo>
                  <a:lnTo>
                    <a:pt x="56208" y="1346253"/>
                  </a:lnTo>
                  <a:lnTo>
                    <a:pt x="93894" y="1365743"/>
                  </a:lnTo>
                  <a:lnTo>
                    <a:pt x="137287" y="1372743"/>
                  </a:lnTo>
                  <a:lnTo>
                    <a:pt x="1455293" y="1372743"/>
                  </a:lnTo>
                  <a:lnTo>
                    <a:pt x="1498685" y="1365743"/>
                  </a:lnTo>
                  <a:lnTo>
                    <a:pt x="1536371" y="1346253"/>
                  </a:lnTo>
                  <a:lnTo>
                    <a:pt x="1566090" y="1316534"/>
                  </a:lnTo>
                  <a:lnTo>
                    <a:pt x="1585580" y="1278848"/>
                  </a:lnTo>
                  <a:lnTo>
                    <a:pt x="1592579" y="1235456"/>
                  </a:lnTo>
                  <a:lnTo>
                    <a:pt x="1592579" y="137287"/>
                  </a:lnTo>
                  <a:lnTo>
                    <a:pt x="1585580" y="93894"/>
                  </a:lnTo>
                  <a:lnTo>
                    <a:pt x="1566090" y="56208"/>
                  </a:lnTo>
                  <a:lnTo>
                    <a:pt x="1536371" y="26489"/>
                  </a:lnTo>
                  <a:lnTo>
                    <a:pt x="1498685" y="6999"/>
                  </a:lnTo>
                  <a:lnTo>
                    <a:pt x="1455293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68" name="object 23"/>
            <p:cNvSpPr/>
            <p:nvPr/>
          </p:nvSpPr>
          <p:spPr>
            <a:xfrm>
              <a:off x="7010640" y="2126880"/>
              <a:ext cx="1590480" cy="1370880"/>
            </a:xfrm>
            <a:custGeom>
              <a:avLst/>
              <a:gdLst>
                <a:gd name="textAreaLeft" fmla="*/ 0 w 1590480"/>
                <a:gd name="textAreaRight" fmla="*/ 1592640 w 1590480"/>
                <a:gd name="textAreaTop" fmla="*/ 0 h 1370880"/>
                <a:gd name="textAreaBottom" fmla="*/ 1373040 h 1370880"/>
              </a:gdLst>
              <a:ahLst/>
              <a:rect l="textAreaLeft" t="textAreaTop" r="textAreaRight" b="textAreaBottom"/>
              <a:pathLst>
                <a:path w="1592579" h="1372870">
                  <a:moveTo>
                    <a:pt x="0" y="137287"/>
                  </a:moveTo>
                  <a:lnTo>
                    <a:pt x="6999" y="93894"/>
                  </a:lnTo>
                  <a:lnTo>
                    <a:pt x="26489" y="56208"/>
                  </a:lnTo>
                  <a:lnTo>
                    <a:pt x="56208" y="26489"/>
                  </a:lnTo>
                  <a:lnTo>
                    <a:pt x="93894" y="6999"/>
                  </a:lnTo>
                  <a:lnTo>
                    <a:pt x="137287" y="0"/>
                  </a:lnTo>
                  <a:lnTo>
                    <a:pt x="1455293" y="0"/>
                  </a:lnTo>
                  <a:lnTo>
                    <a:pt x="1498685" y="6999"/>
                  </a:lnTo>
                  <a:lnTo>
                    <a:pt x="1536371" y="26489"/>
                  </a:lnTo>
                  <a:lnTo>
                    <a:pt x="1566090" y="56208"/>
                  </a:lnTo>
                  <a:lnTo>
                    <a:pt x="1585580" y="93894"/>
                  </a:lnTo>
                  <a:lnTo>
                    <a:pt x="1592579" y="137287"/>
                  </a:lnTo>
                  <a:lnTo>
                    <a:pt x="1592579" y="1235456"/>
                  </a:lnTo>
                  <a:lnTo>
                    <a:pt x="1585580" y="1278848"/>
                  </a:lnTo>
                  <a:lnTo>
                    <a:pt x="1566090" y="1316534"/>
                  </a:lnTo>
                  <a:lnTo>
                    <a:pt x="1536371" y="1346253"/>
                  </a:lnTo>
                  <a:lnTo>
                    <a:pt x="1498685" y="1365743"/>
                  </a:lnTo>
                  <a:lnTo>
                    <a:pt x="1455293" y="1372743"/>
                  </a:lnTo>
                  <a:lnTo>
                    <a:pt x="137287" y="1372743"/>
                  </a:lnTo>
                  <a:lnTo>
                    <a:pt x="93894" y="1365743"/>
                  </a:lnTo>
                  <a:lnTo>
                    <a:pt x="56208" y="1346253"/>
                  </a:lnTo>
                  <a:lnTo>
                    <a:pt x="26489" y="1316534"/>
                  </a:lnTo>
                  <a:lnTo>
                    <a:pt x="6999" y="1278848"/>
                  </a:lnTo>
                  <a:lnTo>
                    <a:pt x="0" y="1235456"/>
                  </a:lnTo>
                  <a:lnTo>
                    <a:pt x="0" y="137287"/>
                  </a:lnTo>
                  <a:close/>
                </a:path>
              </a:pathLst>
            </a:custGeom>
            <a:noFill/>
            <a:ln w="2642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69" name="object 24"/>
          <p:cNvSpPr/>
          <p:nvPr/>
        </p:nvSpPr>
        <p:spPr>
          <a:xfrm>
            <a:off x="7097760" y="2401200"/>
            <a:ext cx="1416960" cy="77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2480" bIns="0" anchor="t">
            <a:spAutoFit/>
          </a:bodyPr>
          <a:p>
            <a:pPr marL="12240" algn="ctr">
              <a:lnSpc>
                <a:spcPct val="86000"/>
              </a:lnSpc>
              <a:spcBef>
                <a:spcPts val="334"/>
              </a:spcBef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Comparaison</a:t>
            </a:r>
            <a:r>
              <a:rPr b="0" lang="fr-FR" sz="1400" spc="-7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des 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modèles</a:t>
            </a:r>
            <a:r>
              <a:rPr b="0" lang="fr-FR" sz="1400" spc="-3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sur</a:t>
            </a:r>
            <a:r>
              <a:rPr b="0" lang="fr-FR" sz="1400" spc="-32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la 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RMSE</a:t>
            </a:r>
            <a:r>
              <a:rPr b="0" lang="fr-FR" sz="1400" spc="-4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de </a:t>
            </a:r>
            <a:r>
              <a:rPr b="0" lang="fr-FR" sz="1400" spc="-12" strike="noStrike">
                <a:solidFill>
                  <a:srgbClr val="ffffff"/>
                </a:solidFill>
                <a:latin typeface="Arial"/>
                <a:ea typeface="DejaVu Sans"/>
              </a:rPr>
              <a:t>validation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70" name="object 25"/>
          <p:cNvGrpSpPr/>
          <p:nvPr/>
        </p:nvGrpSpPr>
        <p:grpSpPr>
          <a:xfrm>
            <a:off x="3679200" y="3721320"/>
            <a:ext cx="1654560" cy="286200"/>
            <a:chOff x="3679200" y="3721320"/>
            <a:chExt cx="1654560" cy="286200"/>
          </a:xfrm>
        </p:grpSpPr>
        <p:sp>
          <p:nvSpPr>
            <p:cNvPr id="271" name="object 26"/>
            <p:cNvSpPr/>
            <p:nvPr/>
          </p:nvSpPr>
          <p:spPr>
            <a:xfrm>
              <a:off x="3679200" y="3721320"/>
              <a:ext cx="833400" cy="286200"/>
            </a:xfrm>
            <a:custGeom>
              <a:avLst/>
              <a:gdLst>
                <a:gd name="textAreaLeft" fmla="*/ 0 w 833400"/>
                <a:gd name="textAreaRight" fmla="*/ 835560 w 833400"/>
                <a:gd name="textAreaTop" fmla="*/ 0 h 286200"/>
                <a:gd name="textAreaBottom" fmla="*/ 288360 h 286200"/>
              </a:gdLst>
              <a:ahLst/>
              <a:rect l="textAreaLeft" t="textAreaTop" r="textAreaRight" b="textAreaBottom"/>
              <a:pathLst>
                <a:path w="835660" h="288289">
                  <a:moveTo>
                    <a:pt x="0" y="0"/>
                  </a:moveTo>
                  <a:lnTo>
                    <a:pt x="9778" y="125349"/>
                  </a:lnTo>
                  <a:lnTo>
                    <a:pt x="67310" y="125349"/>
                  </a:lnTo>
                  <a:lnTo>
                    <a:pt x="96681" y="144746"/>
                  </a:lnTo>
                  <a:lnTo>
                    <a:pt x="166564" y="180453"/>
                  </a:lnTo>
                  <a:lnTo>
                    <a:pt x="206639" y="196667"/>
                  </a:lnTo>
                  <a:lnTo>
                    <a:pt x="249846" y="211723"/>
                  </a:lnTo>
                  <a:lnTo>
                    <a:pt x="295968" y="225573"/>
                  </a:lnTo>
                  <a:lnTo>
                    <a:pt x="344788" y="238169"/>
                  </a:lnTo>
                  <a:lnTo>
                    <a:pt x="396087" y="249464"/>
                  </a:lnTo>
                  <a:lnTo>
                    <a:pt x="449648" y="259409"/>
                  </a:lnTo>
                  <a:lnTo>
                    <a:pt x="505253" y="267955"/>
                  </a:lnTo>
                  <a:lnTo>
                    <a:pt x="562684" y="275056"/>
                  </a:lnTo>
                  <a:lnTo>
                    <a:pt x="621724" y="280662"/>
                  </a:lnTo>
                  <a:lnTo>
                    <a:pt x="682156" y="284727"/>
                  </a:lnTo>
                  <a:lnTo>
                    <a:pt x="743761" y="287200"/>
                  </a:lnTo>
                  <a:lnTo>
                    <a:pt x="806323" y="288036"/>
                  </a:lnTo>
                  <a:lnTo>
                    <a:pt x="835406" y="288036"/>
                  </a:lnTo>
                  <a:lnTo>
                    <a:pt x="772844" y="287200"/>
                  </a:lnTo>
                  <a:lnTo>
                    <a:pt x="711239" y="284727"/>
                  </a:lnTo>
                  <a:lnTo>
                    <a:pt x="650807" y="280662"/>
                  </a:lnTo>
                  <a:lnTo>
                    <a:pt x="591767" y="275056"/>
                  </a:lnTo>
                  <a:lnTo>
                    <a:pt x="534336" y="267955"/>
                  </a:lnTo>
                  <a:lnTo>
                    <a:pt x="478731" y="259409"/>
                  </a:lnTo>
                  <a:lnTo>
                    <a:pt x="425170" y="249464"/>
                  </a:lnTo>
                  <a:lnTo>
                    <a:pt x="373871" y="238169"/>
                  </a:lnTo>
                  <a:lnTo>
                    <a:pt x="325051" y="225573"/>
                  </a:lnTo>
                  <a:lnTo>
                    <a:pt x="278929" y="211723"/>
                  </a:lnTo>
                  <a:lnTo>
                    <a:pt x="235722" y="196667"/>
                  </a:lnTo>
                  <a:lnTo>
                    <a:pt x="195647" y="180453"/>
                  </a:lnTo>
                  <a:lnTo>
                    <a:pt x="158922" y="163130"/>
                  </a:lnTo>
                  <a:lnTo>
                    <a:pt x="96392" y="125349"/>
                  </a:lnTo>
                  <a:lnTo>
                    <a:pt x="153797" y="1253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7c7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72" name="object 27"/>
            <p:cNvSpPr/>
            <p:nvPr/>
          </p:nvSpPr>
          <p:spPr>
            <a:xfrm>
              <a:off x="4500000" y="3721320"/>
              <a:ext cx="833400" cy="286200"/>
            </a:xfrm>
            <a:custGeom>
              <a:avLst/>
              <a:gdLst>
                <a:gd name="textAreaLeft" fmla="*/ 0 w 833400"/>
                <a:gd name="textAreaRight" fmla="*/ 835560 w 833400"/>
                <a:gd name="textAreaTop" fmla="*/ 0 h 286200"/>
                <a:gd name="textAreaBottom" fmla="*/ 288360 h 286200"/>
              </a:gdLst>
              <a:ahLst/>
              <a:rect l="textAreaLeft" t="textAreaTop" r="textAreaRight" b="textAreaBottom"/>
              <a:pathLst>
                <a:path w="835660" h="288289">
                  <a:moveTo>
                    <a:pt x="835279" y="0"/>
                  </a:moveTo>
                  <a:lnTo>
                    <a:pt x="806323" y="0"/>
                  </a:lnTo>
                  <a:lnTo>
                    <a:pt x="803380" y="24550"/>
                  </a:lnTo>
                  <a:lnTo>
                    <a:pt x="794711" y="48535"/>
                  </a:lnTo>
                  <a:lnTo>
                    <a:pt x="761138" y="94470"/>
                  </a:lnTo>
                  <a:lnTo>
                    <a:pt x="707491" y="137132"/>
                  </a:lnTo>
                  <a:lnTo>
                    <a:pt x="673731" y="157024"/>
                  </a:lnTo>
                  <a:lnTo>
                    <a:pt x="635661" y="175845"/>
                  </a:lnTo>
                  <a:lnTo>
                    <a:pt x="593517" y="193509"/>
                  </a:lnTo>
                  <a:lnTo>
                    <a:pt x="547536" y="209934"/>
                  </a:lnTo>
                  <a:lnTo>
                    <a:pt x="497954" y="225034"/>
                  </a:lnTo>
                  <a:lnTo>
                    <a:pt x="445007" y="238725"/>
                  </a:lnTo>
                  <a:lnTo>
                    <a:pt x="388931" y="250924"/>
                  </a:lnTo>
                  <a:lnTo>
                    <a:pt x="329963" y="261544"/>
                  </a:lnTo>
                  <a:lnTo>
                    <a:pt x="268338" y="270503"/>
                  </a:lnTo>
                  <a:lnTo>
                    <a:pt x="204294" y="277716"/>
                  </a:lnTo>
                  <a:lnTo>
                    <a:pt x="138065" y="283099"/>
                  </a:lnTo>
                  <a:lnTo>
                    <a:pt x="69888" y="286567"/>
                  </a:lnTo>
                  <a:lnTo>
                    <a:pt x="0" y="288036"/>
                  </a:lnTo>
                  <a:lnTo>
                    <a:pt x="81789" y="287080"/>
                  </a:lnTo>
                  <a:lnTo>
                    <a:pt x="147603" y="284264"/>
                  </a:lnTo>
                  <a:lnTo>
                    <a:pt x="211708" y="279660"/>
                  </a:lnTo>
                  <a:lnTo>
                    <a:pt x="273894" y="273344"/>
                  </a:lnTo>
                  <a:lnTo>
                    <a:pt x="333948" y="265390"/>
                  </a:lnTo>
                  <a:lnTo>
                    <a:pt x="391659" y="255871"/>
                  </a:lnTo>
                  <a:lnTo>
                    <a:pt x="446817" y="244863"/>
                  </a:lnTo>
                  <a:lnTo>
                    <a:pt x="499209" y="232440"/>
                  </a:lnTo>
                  <a:lnTo>
                    <a:pt x="548624" y="218675"/>
                  </a:lnTo>
                  <a:lnTo>
                    <a:pt x="594852" y="203644"/>
                  </a:lnTo>
                  <a:lnTo>
                    <a:pt x="637679" y="187420"/>
                  </a:lnTo>
                  <a:lnTo>
                    <a:pt x="676896" y="170078"/>
                  </a:lnTo>
                  <a:lnTo>
                    <a:pt x="712291" y="151692"/>
                  </a:lnTo>
                  <a:lnTo>
                    <a:pt x="770768" y="112085"/>
                  </a:lnTo>
                  <a:lnTo>
                    <a:pt x="811421" y="69194"/>
                  </a:lnTo>
                  <a:lnTo>
                    <a:pt x="832557" y="23613"/>
                  </a:lnTo>
                  <a:lnTo>
                    <a:pt x="835279" y="0"/>
                  </a:lnTo>
                  <a:close/>
                </a:path>
              </a:pathLst>
            </a:custGeom>
            <a:solidFill>
              <a:srgbClr val="55635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73" name="object 28"/>
            <p:cNvSpPr/>
            <p:nvPr/>
          </p:nvSpPr>
          <p:spPr>
            <a:xfrm>
              <a:off x="3679200" y="3721320"/>
              <a:ext cx="1654560" cy="286200"/>
            </a:xfrm>
            <a:custGeom>
              <a:avLst/>
              <a:gdLst>
                <a:gd name="textAreaLeft" fmla="*/ 0 w 1654560"/>
                <a:gd name="textAreaRight" fmla="*/ 1656720 w 1654560"/>
                <a:gd name="textAreaTop" fmla="*/ 0 h 286200"/>
                <a:gd name="textAreaBottom" fmla="*/ 288360 h 286200"/>
              </a:gdLst>
              <a:ahLst/>
              <a:rect l="textAreaLeft" t="textAreaTop" r="textAreaRight" b="textAreaBottom"/>
              <a:pathLst>
                <a:path w="1656714" h="288289">
                  <a:moveTo>
                    <a:pt x="820927" y="288036"/>
                  </a:moveTo>
                  <a:lnTo>
                    <a:pt x="890816" y="286567"/>
                  </a:lnTo>
                  <a:lnTo>
                    <a:pt x="958993" y="283099"/>
                  </a:lnTo>
                  <a:lnTo>
                    <a:pt x="1025222" y="277716"/>
                  </a:lnTo>
                  <a:lnTo>
                    <a:pt x="1089266" y="270503"/>
                  </a:lnTo>
                  <a:lnTo>
                    <a:pt x="1150891" y="261544"/>
                  </a:lnTo>
                  <a:lnTo>
                    <a:pt x="1209859" y="250924"/>
                  </a:lnTo>
                  <a:lnTo>
                    <a:pt x="1265935" y="238725"/>
                  </a:lnTo>
                  <a:lnTo>
                    <a:pt x="1318882" y="225034"/>
                  </a:lnTo>
                  <a:lnTo>
                    <a:pt x="1368464" y="209934"/>
                  </a:lnTo>
                  <a:lnTo>
                    <a:pt x="1414445" y="193509"/>
                  </a:lnTo>
                  <a:lnTo>
                    <a:pt x="1456589" y="175845"/>
                  </a:lnTo>
                  <a:lnTo>
                    <a:pt x="1494659" y="157024"/>
                  </a:lnTo>
                  <a:lnTo>
                    <a:pt x="1528419" y="137132"/>
                  </a:lnTo>
                  <a:lnTo>
                    <a:pt x="1582066" y="94470"/>
                  </a:lnTo>
                  <a:lnTo>
                    <a:pt x="1615639" y="48535"/>
                  </a:lnTo>
                  <a:lnTo>
                    <a:pt x="1627251" y="0"/>
                  </a:lnTo>
                  <a:lnTo>
                    <a:pt x="1656207" y="0"/>
                  </a:lnTo>
                  <a:lnTo>
                    <a:pt x="1645462" y="46702"/>
                  </a:lnTo>
                  <a:lnTo>
                    <a:pt x="1614356" y="91013"/>
                  </a:lnTo>
                  <a:lnTo>
                    <a:pt x="1564580" y="132336"/>
                  </a:lnTo>
                  <a:lnTo>
                    <a:pt x="1497824" y="170078"/>
                  </a:lnTo>
                  <a:lnTo>
                    <a:pt x="1458607" y="187420"/>
                  </a:lnTo>
                  <a:lnTo>
                    <a:pt x="1415780" y="203644"/>
                  </a:lnTo>
                  <a:lnTo>
                    <a:pt x="1369552" y="218675"/>
                  </a:lnTo>
                  <a:lnTo>
                    <a:pt x="1320137" y="232440"/>
                  </a:lnTo>
                  <a:lnTo>
                    <a:pt x="1267745" y="244863"/>
                  </a:lnTo>
                  <a:lnTo>
                    <a:pt x="1212587" y="255871"/>
                  </a:lnTo>
                  <a:lnTo>
                    <a:pt x="1154876" y="265390"/>
                  </a:lnTo>
                  <a:lnTo>
                    <a:pt x="1094822" y="273344"/>
                  </a:lnTo>
                  <a:lnTo>
                    <a:pt x="1032636" y="279660"/>
                  </a:lnTo>
                  <a:lnTo>
                    <a:pt x="968531" y="284264"/>
                  </a:lnTo>
                  <a:lnTo>
                    <a:pt x="902717" y="287080"/>
                  </a:lnTo>
                  <a:lnTo>
                    <a:pt x="835406" y="288036"/>
                  </a:lnTo>
                  <a:lnTo>
                    <a:pt x="806323" y="288036"/>
                  </a:lnTo>
                  <a:lnTo>
                    <a:pt x="743761" y="287200"/>
                  </a:lnTo>
                  <a:lnTo>
                    <a:pt x="682156" y="284727"/>
                  </a:lnTo>
                  <a:lnTo>
                    <a:pt x="621724" y="280662"/>
                  </a:lnTo>
                  <a:lnTo>
                    <a:pt x="562684" y="275056"/>
                  </a:lnTo>
                  <a:lnTo>
                    <a:pt x="505253" y="267955"/>
                  </a:lnTo>
                  <a:lnTo>
                    <a:pt x="449648" y="259409"/>
                  </a:lnTo>
                  <a:lnTo>
                    <a:pt x="396087" y="249464"/>
                  </a:lnTo>
                  <a:lnTo>
                    <a:pt x="344788" y="238169"/>
                  </a:lnTo>
                  <a:lnTo>
                    <a:pt x="295968" y="225573"/>
                  </a:lnTo>
                  <a:lnTo>
                    <a:pt x="249846" y="211723"/>
                  </a:lnTo>
                  <a:lnTo>
                    <a:pt x="206639" y="196667"/>
                  </a:lnTo>
                  <a:lnTo>
                    <a:pt x="166564" y="180453"/>
                  </a:lnTo>
                  <a:lnTo>
                    <a:pt x="129839" y="163130"/>
                  </a:lnTo>
                  <a:lnTo>
                    <a:pt x="67310" y="125349"/>
                  </a:lnTo>
                  <a:lnTo>
                    <a:pt x="9778" y="125349"/>
                  </a:lnTo>
                  <a:lnTo>
                    <a:pt x="0" y="0"/>
                  </a:lnTo>
                  <a:lnTo>
                    <a:pt x="153797" y="125349"/>
                  </a:lnTo>
                  <a:lnTo>
                    <a:pt x="96392" y="125349"/>
                  </a:lnTo>
                  <a:lnTo>
                    <a:pt x="125764" y="144746"/>
                  </a:lnTo>
                  <a:lnTo>
                    <a:pt x="195647" y="180453"/>
                  </a:lnTo>
                  <a:lnTo>
                    <a:pt x="235722" y="196667"/>
                  </a:lnTo>
                  <a:lnTo>
                    <a:pt x="278929" y="211723"/>
                  </a:lnTo>
                  <a:lnTo>
                    <a:pt x="325051" y="225573"/>
                  </a:lnTo>
                  <a:lnTo>
                    <a:pt x="373871" y="238169"/>
                  </a:lnTo>
                  <a:lnTo>
                    <a:pt x="425170" y="249464"/>
                  </a:lnTo>
                  <a:lnTo>
                    <a:pt x="478731" y="259409"/>
                  </a:lnTo>
                  <a:lnTo>
                    <a:pt x="534336" y="267955"/>
                  </a:lnTo>
                  <a:lnTo>
                    <a:pt x="591767" y="275056"/>
                  </a:lnTo>
                  <a:lnTo>
                    <a:pt x="650807" y="280662"/>
                  </a:lnTo>
                  <a:lnTo>
                    <a:pt x="711239" y="284727"/>
                  </a:lnTo>
                  <a:lnTo>
                    <a:pt x="772844" y="287200"/>
                  </a:lnTo>
                  <a:lnTo>
                    <a:pt x="835406" y="288036"/>
                  </a:lnTo>
                </a:path>
              </a:pathLst>
            </a:custGeom>
            <a:noFill/>
            <a:ln w="26424">
              <a:solidFill>
                <a:srgbClr val="6b766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74" name="object 29"/>
          <p:cNvSpPr/>
          <p:nvPr/>
        </p:nvSpPr>
        <p:spPr>
          <a:xfrm>
            <a:off x="3745080" y="4038840"/>
            <a:ext cx="141948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>
              <a:lnSpc>
                <a:spcPct val="100000"/>
              </a:lnSpc>
              <a:spcBef>
                <a:spcPts val="96"/>
              </a:spcBef>
              <a:tabLst>
                <a:tab algn="l" pos="0"/>
              </a:tabLst>
            </a:pPr>
            <a:r>
              <a:rPr b="0" lang="fr-FR" sz="1600" spc="-12" strike="noStrike">
                <a:solidFill>
                  <a:srgbClr val="46524b"/>
                </a:solidFill>
                <a:latin typeface="Arial"/>
                <a:ea typeface="DejaVu Sans"/>
              </a:rPr>
              <a:t>Affinage </a:t>
            </a:r>
            <a:r>
              <a:rPr b="0" lang="fr-FR" sz="1600" spc="-1" strike="noStrike">
                <a:solidFill>
                  <a:srgbClr val="46524b"/>
                </a:solidFill>
                <a:latin typeface="Arial"/>
                <a:ea typeface="DejaVu Sans"/>
              </a:rPr>
              <a:t>des</a:t>
            </a:r>
            <a:r>
              <a:rPr b="0" lang="fr-FR" sz="1600" spc="-35" strike="noStrike">
                <a:solidFill>
                  <a:srgbClr val="46524b"/>
                </a:solidFill>
                <a:latin typeface="Arial"/>
                <a:ea typeface="DejaVu Sans"/>
              </a:rPr>
              <a:t> </a:t>
            </a:r>
            <a:r>
              <a:rPr b="0" lang="fr-FR" sz="1600" spc="-12" strike="noStrike">
                <a:solidFill>
                  <a:srgbClr val="46524b"/>
                </a:solidFill>
                <a:latin typeface="Arial"/>
                <a:ea typeface="DejaVu Sans"/>
              </a:rPr>
              <a:t>paramètres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object 30"/>
          <p:cNvSpPr/>
          <p:nvPr/>
        </p:nvSpPr>
        <p:spPr>
          <a:xfrm>
            <a:off x="2359440" y="1300320"/>
            <a:ext cx="274536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>
              <a:lnSpc>
                <a:spcPct val="100000"/>
              </a:lnSpc>
              <a:spcBef>
                <a:spcPts val="99"/>
              </a:spcBef>
            </a:pPr>
            <a:r>
              <a:rPr b="0" lang="fr-FR" sz="1800" spc="-1" strike="noStrike">
                <a:solidFill>
                  <a:srgbClr val="46524b"/>
                </a:solidFill>
                <a:latin typeface="Arial"/>
                <a:ea typeface="DejaVu Sans"/>
              </a:rPr>
              <a:t>Pour</a:t>
            </a:r>
            <a:r>
              <a:rPr b="0" lang="fr-FR" sz="1800" spc="-21" strike="noStrike">
                <a:solidFill>
                  <a:srgbClr val="46524b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46524b"/>
                </a:solidFill>
                <a:latin typeface="Arial"/>
                <a:ea typeface="DejaVu Sans"/>
              </a:rPr>
              <a:t>chaque algorithme </a:t>
            </a:r>
            <a:r>
              <a:rPr b="0" lang="fr-FR" sz="1800" spc="-26" strike="noStrike">
                <a:solidFill>
                  <a:srgbClr val="46524b"/>
                </a:solidFill>
                <a:latin typeface="Arial"/>
                <a:ea typeface="DejaVu Sans"/>
              </a:rPr>
              <a:t>(*)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object 31"/>
          <p:cNvSpPr/>
          <p:nvPr/>
        </p:nvSpPr>
        <p:spPr>
          <a:xfrm>
            <a:off x="474480" y="5047200"/>
            <a:ext cx="7265160" cy="19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i="1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(*)</a:t>
            </a:r>
            <a:r>
              <a:rPr b="0" i="1" lang="fr-FR" sz="12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Modèles</a:t>
            </a:r>
            <a:r>
              <a:rPr b="0" i="1" lang="fr-FR" sz="12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entraînés</a:t>
            </a:r>
            <a:r>
              <a:rPr b="0" i="1" lang="fr-FR" sz="12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r>
              <a:rPr b="0" i="1" lang="fr-FR" sz="12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Elastic</a:t>
            </a:r>
            <a:r>
              <a:rPr b="0" i="1" lang="fr-FR" sz="12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Net</a:t>
            </a:r>
            <a:r>
              <a:rPr b="0" i="1" lang="fr-FR" sz="12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/</a:t>
            </a:r>
            <a:r>
              <a:rPr b="0" i="1" lang="fr-FR" sz="12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SVR</a:t>
            </a:r>
            <a:r>
              <a:rPr b="0" i="1" lang="fr-FR" sz="12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/</a:t>
            </a:r>
            <a:r>
              <a:rPr b="0" i="1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Random</a:t>
            </a:r>
            <a:r>
              <a:rPr b="0" i="1" lang="fr-FR" sz="12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Forest</a:t>
            </a:r>
            <a:r>
              <a:rPr b="0" i="1" lang="fr-FR" sz="12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Regressor</a:t>
            </a:r>
            <a:r>
              <a:rPr b="0" i="1" lang="fr-FR" sz="12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/</a:t>
            </a:r>
            <a:r>
              <a:rPr b="0" i="1" lang="fr-FR" sz="12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XGBoost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536040" y="525960"/>
            <a:ext cx="8462880" cy="122976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114" strike="noStrike">
                <a:solidFill>
                  <a:srgbClr val="d2523b"/>
                </a:solidFill>
                <a:latin typeface="Arial"/>
              </a:rPr>
              <a:t>Modèle</a:t>
            </a:r>
            <a:r>
              <a:rPr b="0" lang="fr-FR" sz="4000" spc="-165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14" strike="noStrike">
                <a:solidFill>
                  <a:srgbClr val="d2523b"/>
                </a:solidFill>
                <a:latin typeface="Arial"/>
              </a:rPr>
              <a:t>consommation</a:t>
            </a:r>
            <a:r>
              <a:rPr b="0" lang="fr-FR" sz="4000" spc="-177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" strike="noStrike">
                <a:solidFill>
                  <a:srgbClr val="d2523b"/>
                </a:solidFill>
                <a:latin typeface="Arial"/>
              </a:rPr>
              <a:t>:</a:t>
            </a:r>
            <a:r>
              <a:rPr b="0" lang="fr-FR" sz="4000" spc="-177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52" strike="noStrike">
                <a:solidFill>
                  <a:srgbClr val="d2523b"/>
                </a:solidFill>
                <a:latin typeface="Arial"/>
              </a:rPr>
              <a:t>paramètres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object 3"/>
          <p:cNvSpPr/>
          <p:nvPr/>
        </p:nvSpPr>
        <p:spPr>
          <a:xfrm>
            <a:off x="7700040" y="26640"/>
            <a:ext cx="22140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13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79" name="object 4"/>
          <p:cNvGraphicFramePr/>
          <p:nvPr/>
        </p:nvGraphicFramePr>
        <p:xfrm>
          <a:off x="101160" y="1410480"/>
          <a:ext cx="8711640" cy="3534840"/>
        </p:xfrm>
        <a:graphic>
          <a:graphicData uri="http://schemas.openxmlformats.org/drawingml/2006/table">
            <a:tbl>
              <a:tblPr/>
              <a:tblGrid>
                <a:gridCol w="2178000"/>
                <a:gridCol w="2178000"/>
                <a:gridCol w="2178000"/>
                <a:gridCol w="2178000"/>
              </a:tblGrid>
              <a:tr h="6404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Elastic</a:t>
                      </a:r>
                      <a:r>
                        <a:rPr b="1" lang="fr-FR" sz="1800" spc="-15" strike="noStrike">
                          <a:solidFill>
                            <a:srgbClr val="ffffff"/>
                          </a:solidFill>
                          <a:latin typeface="Arial"/>
                        </a:rPr>
                        <a:t> </a:t>
                      </a:r>
                      <a:r>
                        <a:rPr b="1" lang="fr-FR" sz="1800" spc="-26" strike="noStrike">
                          <a:solidFill>
                            <a:srgbClr val="ffffff"/>
                          </a:solidFill>
                          <a:latin typeface="Arial"/>
                        </a:rPr>
                        <a:t>Net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92a19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7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b="1" lang="fr-FR" sz="1800" spc="-26" strike="noStrike">
                          <a:solidFill>
                            <a:srgbClr val="ffffff"/>
                          </a:solidFill>
                          <a:latin typeface="Arial"/>
                        </a:rPr>
                        <a:t>SVR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92a19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7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b="1" lang="fr-FR" sz="1800" spc="-12" strike="noStrike">
                          <a:solidFill>
                            <a:srgbClr val="ffffff"/>
                          </a:solidFill>
                          <a:latin typeface="Arial"/>
                        </a:rPr>
                        <a:t>XGBoost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92a19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14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Random</a:t>
                      </a:r>
                      <a:r>
                        <a:rPr b="1" lang="fr-FR" sz="1800" spc="-15" strike="noStrike">
                          <a:solidFill>
                            <a:srgbClr val="ffffff"/>
                          </a:solidFill>
                          <a:latin typeface="Arial"/>
                        </a:rPr>
                        <a:t> </a:t>
                      </a:r>
                      <a:r>
                        <a:rPr b="1" lang="fr-FR" sz="1800" spc="-12" strike="noStrike">
                          <a:solidFill>
                            <a:srgbClr val="ffffff"/>
                          </a:solidFill>
                          <a:latin typeface="Arial"/>
                        </a:rPr>
                        <a:t>Forest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520" algn="ctr">
                        <a:lnSpc>
                          <a:spcPct val="100000"/>
                        </a:lnSpc>
                      </a:pPr>
                      <a:r>
                        <a:rPr b="1" lang="fr-FR" sz="1800" spc="-12" strike="noStrike">
                          <a:solidFill>
                            <a:srgbClr val="ffffff"/>
                          </a:solidFill>
                          <a:latin typeface="Arial"/>
                        </a:rPr>
                        <a:t>Regressor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92a199"/>
                    </a:solidFill>
                  </a:tcPr>
                </a:tc>
              </a:tr>
              <a:tr h="3654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ts val="2154"/>
                        </a:lnSpc>
                        <a:spcBef>
                          <a:spcPts val="315"/>
                        </a:spcBef>
                      </a:pP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Alpha : </a:t>
                      </a:r>
                      <a:r>
                        <a:rPr b="0" lang="fr-FR" sz="1800" spc="-12" strike="noStrike">
                          <a:solidFill>
                            <a:srgbClr val="292934"/>
                          </a:solidFill>
                          <a:latin typeface="Arial"/>
                        </a:rPr>
                        <a:t>[10</a:t>
                      </a:r>
                      <a:r>
                        <a:rPr b="0" lang="fr-FR" sz="1800" spc="-15" strike="noStrike" baseline="25000">
                          <a:solidFill>
                            <a:srgbClr val="292934"/>
                          </a:solidFill>
                          <a:latin typeface="Arial"/>
                        </a:rPr>
                        <a:t>-</a:t>
                      </a:r>
                      <a:r>
                        <a:rPr b="0" lang="fr-FR" sz="1800" spc="-1" strike="noStrike" baseline="25000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, </a:t>
                      </a:r>
                      <a:r>
                        <a:rPr b="0" lang="fr-FR" sz="1800" spc="-21" strike="noStrike">
                          <a:solidFill>
                            <a:srgbClr val="00af50"/>
                          </a:solidFill>
                          <a:latin typeface="Arial"/>
                        </a:rPr>
                        <a:t>10</a:t>
                      </a:r>
                      <a:r>
                        <a:rPr b="0" lang="fr-FR" sz="1800" spc="-32" strike="noStrike" baseline="25000">
                          <a:solidFill>
                            <a:srgbClr val="00af50"/>
                          </a:solidFill>
                          <a:latin typeface="Arial"/>
                        </a:rPr>
                        <a:t>-</a:t>
                      </a:r>
                      <a:r>
                        <a:rPr b="0" lang="fr-FR" sz="1800" spc="-38" strike="noStrike" baseline="25000">
                          <a:solidFill>
                            <a:srgbClr val="00af50"/>
                          </a:solidFill>
                          <a:latin typeface="Arial"/>
                        </a:rPr>
                        <a:t>3</a:t>
                      </a:r>
                      <a:r>
                        <a:rPr b="0" lang="fr-FR" sz="1800" spc="-26" strike="noStrike">
                          <a:solidFill>
                            <a:srgbClr val="292934"/>
                          </a:solidFill>
                          <a:latin typeface="Arial"/>
                        </a:rPr>
                        <a:t>,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dcdf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ts val="2154"/>
                        </a:lnSpc>
                        <a:spcBef>
                          <a:spcPts val="315"/>
                        </a:spcBef>
                      </a:pP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Gamma :</a:t>
                      </a:r>
                      <a:r>
                        <a:rPr b="0" lang="fr-FR" sz="1800" spc="-7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21" strike="noStrike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r>
                        <a:rPr b="0" lang="fr-FR" sz="1800" spc="-32" strike="noStrike" baseline="25000">
                          <a:solidFill>
                            <a:srgbClr val="292934"/>
                          </a:solidFill>
                          <a:latin typeface="Arial"/>
                        </a:rPr>
                        <a:t>-</a:t>
                      </a:r>
                      <a:r>
                        <a:rPr b="0" lang="fr-FR" sz="1800" spc="-15" strike="noStrike" baseline="25000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r>
                        <a:rPr b="0" lang="fr-FR" sz="1800" spc="-12" strike="noStrike">
                          <a:solidFill>
                            <a:srgbClr val="292934"/>
                          </a:solidFill>
                          <a:latin typeface="Arial"/>
                        </a:rPr>
                        <a:t>,10</a:t>
                      </a:r>
                      <a:r>
                        <a:rPr b="0" lang="fr-FR" sz="1800" spc="-15" strike="noStrike" baseline="25000">
                          <a:solidFill>
                            <a:srgbClr val="292934"/>
                          </a:solidFill>
                          <a:latin typeface="Arial"/>
                        </a:rPr>
                        <a:t>-</a:t>
                      </a:r>
                      <a:r>
                        <a:rPr b="0" lang="fr-FR" sz="1800" spc="-1" strike="noStrike" baseline="25000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r>
                        <a:rPr b="0" lang="fr-FR" sz="1800" spc="245" strike="noStrike" baseline="25000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52" strike="noStrike">
                          <a:solidFill>
                            <a:srgbClr val="292934"/>
                          </a:solidFill>
                          <a:latin typeface="Arial"/>
                        </a:rPr>
                        <a:t>,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dcdf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ts val="2154"/>
                        </a:lnSpc>
                        <a:spcBef>
                          <a:spcPts val="315"/>
                        </a:spcBef>
                      </a:pP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N_estimators</a:t>
                      </a:r>
                      <a:r>
                        <a:rPr b="0" lang="fr-FR" sz="1800" spc="-60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52" strike="noStrike">
                          <a:solidFill>
                            <a:srgbClr val="292934"/>
                          </a:solidFill>
                          <a:latin typeface="Arial"/>
                        </a:rPr>
                        <a:t>: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dcdf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1440" algn="ctr">
                        <a:lnSpc>
                          <a:spcPts val="2154"/>
                        </a:lnSpc>
                        <a:spcBef>
                          <a:spcPts val="315"/>
                        </a:spcBef>
                      </a:pP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N_estimators</a:t>
                      </a:r>
                      <a:r>
                        <a:rPr b="0" lang="fr-FR" sz="1800" spc="-26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:</a:t>
                      </a:r>
                      <a:r>
                        <a:rPr b="0" lang="fr-FR" sz="1800" spc="-35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21" strike="noStrike">
                          <a:solidFill>
                            <a:srgbClr val="292934"/>
                          </a:solidFill>
                          <a:latin typeface="Arial"/>
                        </a:rPr>
                        <a:t>[10,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dcdfde"/>
                    </a:solidFill>
                  </a:tcPr>
                </a:tc>
              </a:tr>
              <a:tr h="35352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ts val="2061"/>
                        </a:lnSpc>
                      </a:pP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...,</a:t>
                      </a:r>
                      <a:r>
                        <a:rPr b="0" lang="fr-FR" sz="1800" spc="-41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10,</a:t>
                      </a:r>
                      <a:r>
                        <a:rPr b="0" lang="fr-FR" sz="1800" spc="-12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21" strike="noStrike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r>
                        <a:rPr b="0" lang="fr-FR" sz="1800" spc="-32" strike="noStrike" baseline="25000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r>
                        <a:rPr b="0" lang="fr-FR" sz="1800" spc="-21" strike="noStrike">
                          <a:solidFill>
                            <a:srgbClr val="292934"/>
                          </a:solidFill>
                          <a:latin typeface="Arial"/>
                        </a:rPr>
                        <a:t>]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dcdf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ts val="2061"/>
                        </a:lnSpc>
                      </a:pP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... , </a:t>
                      </a:r>
                      <a:r>
                        <a:rPr b="0" lang="fr-FR" sz="1800" spc="-21" strike="noStrike">
                          <a:solidFill>
                            <a:srgbClr val="00af50"/>
                          </a:solidFill>
                          <a:latin typeface="Arial"/>
                        </a:rPr>
                        <a:t>10</a:t>
                      </a:r>
                      <a:r>
                        <a:rPr b="0" lang="fr-FR" sz="1800" spc="-32" strike="noStrike" baseline="25000">
                          <a:solidFill>
                            <a:srgbClr val="00af50"/>
                          </a:solidFill>
                          <a:latin typeface="Arial"/>
                        </a:rPr>
                        <a:t>-</a:t>
                      </a:r>
                      <a:r>
                        <a:rPr b="0" lang="fr-FR" sz="1800" spc="-75" strike="noStrike" baseline="25000">
                          <a:solidFill>
                            <a:srgbClr val="00af50"/>
                          </a:solidFill>
                          <a:latin typeface="Arial"/>
                        </a:rPr>
                        <a:t>1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dcdf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720" algn="ctr">
                        <a:lnSpc>
                          <a:spcPts val="2061"/>
                        </a:lnSpc>
                      </a:pP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[100,</a:t>
                      </a:r>
                      <a:r>
                        <a:rPr b="0" lang="fr-FR" sz="1800" spc="-46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500,</a:t>
                      </a:r>
                      <a:r>
                        <a:rPr b="0" lang="fr-FR" sz="1800" spc="-32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12" strike="noStrike">
                          <a:solidFill>
                            <a:srgbClr val="00af50"/>
                          </a:solidFill>
                          <a:latin typeface="Arial"/>
                        </a:rPr>
                        <a:t>1000</a:t>
                      </a:r>
                      <a:r>
                        <a:rPr b="0" lang="fr-FR" sz="1800" spc="-12" strike="noStrike">
                          <a:solidFill>
                            <a:srgbClr val="292934"/>
                          </a:solidFill>
                          <a:latin typeface="Arial"/>
                        </a:rPr>
                        <a:t>,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dcdf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1440" algn="ctr">
                        <a:lnSpc>
                          <a:spcPts val="2061"/>
                        </a:lnSpc>
                      </a:pP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50,</a:t>
                      </a:r>
                      <a:r>
                        <a:rPr b="0" lang="fr-FR" sz="1800" spc="-26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100,</a:t>
                      </a:r>
                      <a:r>
                        <a:rPr b="0" lang="fr-FR" sz="1800" spc="-32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300,</a:t>
                      </a:r>
                      <a:r>
                        <a:rPr b="0" lang="fr-FR" sz="1800" spc="-21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21" strike="noStrike">
                          <a:solidFill>
                            <a:srgbClr val="00af50"/>
                          </a:solidFill>
                          <a:latin typeface="Arial"/>
                        </a:rPr>
                        <a:t>500</a:t>
                      </a:r>
                      <a:r>
                        <a:rPr b="0" lang="fr-FR" sz="1800" spc="-21" strike="noStrike">
                          <a:solidFill>
                            <a:srgbClr val="292934"/>
                          </a:solidFill>
                          <a:latin typeface="Arial"/>
                        </a:rPr>
                        <a:t>]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dcdfde"/>
                    </a:solidFill>
                  </a:tcPr>
                </a:tc>
              </a:tr>
              <a:tr h="366120">
                <a:tc>
                  <a:txBody>
                    <a:bodyPr anchor="t">
                      <a:noAutofit/>
                    </a:bodyPr>
                    <a:p>
                      <a:endParaRPr b="0" lang="fr-FR" sz="1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cdf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fr-FR" sz="1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cdfde"/>
                    </a:solidFill>
                  </a:tcPr>
                </a:tc>
                <a:tc rowSpan="2">
                  <a:txBody>
                    <a:bodyPr anchor="t">
                      <a:noAutofit/>
                    </a:bodyPr>
                    <a:p>
                      <a:pPr algn="ctr">
                        <a:lnSpc>
                          <a:spcPts val="2064"/>
                        </a:lnSpc>
                      </a:pPr>
                      <a:r>
                        <a:rPr b="0" lang="fr-FR" sz="1800" spc="-12" strike="noStrike">
                          <a:solidFill>
                            <a:srgbClr val="292934"/>
                          </a:solidFill>
                          <a:latin typeface="Arial"/>
                        </a:rPr>
                        <a:t>2000]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dcdf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fr-FR" sz="1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cdfde"/>
                    </a:solidFill>
                  </a:tcPr>
                </a:tc>
              </a:tr>
              <a:tr h="3654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ts val="2154"/>
                        </a:lnSpc>
                        <a:spcBef>
                          <a:spcPts val="315"/>
                        </a:spcBef>
                      </a:pP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L1_ratio</a:t>
                      </a:r>
                      <a:r>
                        <a:rPr b="0" lang="fr-FR" sz="1800" spc="-21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:</a:t>
                      </a:r>
                      <a:r>
                        <a:rPr b="0" lang="fr-FR" sz="1800" spc="-15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[0.1,</a:t>
                      </a:r>
                      <a:r>
                        <a:rPr b="0" lang="fr-FR" sz="1800" spc="-32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21" strike="noStrike">
                          <a:solidFill>
                            <a:srgbClr val="292934"/>
                          </a:solidFill>
                          <a:latin typeface="Arial"/>
                        </a:rPr>
                        <a:t>0.2,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defe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ts val="2154"/>
                        </a:lnSpc>
                        <a:spcBef>
                          <a:spcPts val="315"/>
                        </a:spcBef>
                      </a:pP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Epsilon</a:t>
                      </a:r>
                      <a:r>
                        <a:rPr b="0" lang="fr-FR" sz="1800" spc="-12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:</a:t>
                      </a:r>
                      <a:r>
                        <a:rPr b="0" lang="fr-FR" sz="1800" spc="-7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12" strike="noStrike">
                          <a:solidFill>
                            <a:srgbClr val="292934"/>
                          </a:solidFill>
                          <a:latin typeface="Arial"/>
                        </a:rPr>
                        <a:t>[0.001,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defee"/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720" algn="ctr">
                        <a:lnSpc>
                          <a:spcPts val="2154"/>
                        </a:lnSpc>
                        <a:spcBef>
                          <a:spcPts val="315"/>
                        </a:spcBef>
                      </a:pP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Min_samples_leaf</a:t>
                      </a:r>
                      <a:r>
                        <a:rPr b="0" lang="fr-FR" sz="1800" spc="-46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52" strike="noStrike">
                          <a:solidFill>
                            <a:srgbClr val="292934"/>
                          </a:solidFill>
                          <a:latin typeface="Arial"/>
                        </a:rPr>
                        <a:t>: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defee"/>
                    </a:solidFill>
                  </a:tcPr>
                </a:tc>
              </a:tr>
              <a:tr h="366120">
                <a:tc>
                  <a:txBody>
                    <a:bodyPr anchor="t">
                      <a:noAutofit/>
                    </a:bodyPr>
                    <a:p>
                      <a:pPr marL="326520">
                        <a:lnSpc>
                          <a:spcPts val="2064"/>
                        </a:lnSpc>
                      </a:pP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0.3</a:t>
                      </a:r>
                      <a:r>
                        <a:rPr b="0" lang="fr-FR" sz="1800" spc="-46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...</a:t>
                      </a:r>
                      <a:r>
                        <a:rPr b="0" lang="fr-FR" sz="1800" spc="-1" strike="noStrike">
                          <a:solidFill>
                            <a:srgbClr val="00af50"/>
                          </a:solidFill>
                          <a:latin typeface="Arial"/>
                        </a:rPr>
                        <a:t>0.6</a:t>
                      </a: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....</a:t>
                      </a:r>
                      <a:r>
                        <a:rPr b="0" lang="fr-FR" sz="1800" spc="-32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26" strike="noStrike">
                          <a:solidFill>
                            <a:srgbClr val="292934"/>
                          </a:solidFill>
                          <a:latin typeface="Arial"/>
                        </a:rPr>
                        <a:t>0.9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defe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ts val="2064"/>
                        </a:lnSpc>
                      </a:pP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0.01,</a:t>
                      </a:r>
                      <a:r>
                        <a:rPr b="0" lang="fr-FR" sz="1800" spc="-35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1" strike="noStrike">
                          <a:solidFill>
                            <a:srgbClr val="00af50"/>
                          </a:solidFill>
                          <a:latin typeface="Arial"/>
                        </a:rPr>
                        <a:t>0.1</a:t>
                      </a: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,</a:t>
                      </a:r>
                      <a:r>
                        <a:rPr b="0" lang="fr-FR" sz="1800" spc="-21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26" strike="noStrike">
                          <a:solidFill>
                            <a:srgbClr val="292934"/>
                          </a:solidFill>
                          <a:latin typeface="Arial"/>
                        </a:rPr>
                        <a:t>1]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defe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fr-FR" sz="19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dcdf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1440" algn="ctr">
                        <a:lnSpc>
                          <a:spcPts val="2064"/>
                        </a:lnSpc>
                      </a:pP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[</a:t>
                      </a:r>
                      <a:r>
                        <a:rPr b="0" lang="fr-FR" sz="1800" spc="-1" strike="noStrike">
                          <a:solidFill>
                            <a:srgbClr val="00af50"/>
                          </a:solidFill>
                          <a:latin typeface="Arial"/>
                        </a:rPr>
                        <a:t>1</a:t>
                      </a: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,</a:t>
                      </a:r>
                      <a:r>
                        <a:rPr b="0" lang="fr-FR" sz="1800" spc="-26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3,</a:t>
                      </a:r>
                      <a:r>
                        <a:rPr b="0" lang="fr-FR" sz="1800" spc="-7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5,</a:t>
                      </a:r>
                      <a:r>
                        <a:rPr b="0" lang="fr-FR" sz="1800" spc="-12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26" strike="noStrike">
                          <a:solidFill>
                            <a:srgbClr val="292934"/>
                          </a:solidFill>
                          <a:latin typeface="Arial"/>
                        </a:rPr>
                        <a:t>10]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defee"/>
                    </a:solidFill>
                  </a:tcPr>
                </a:tc>
              </a:tr>
              <a:tr h="36612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ts val="2154"/>
                        </a:lnSpc>
                        <a:spcBef>
                          <a:spcPts val="320"/>
                        </a:spcBef>
                      </a:pPr>
                      <a:r>
                        <a:rPr b="0" lang="fr-FR" sz="1800" spc="-52" strike="noStrike">
                          <a:solidFill>
                            <a:srgbClr val="292934"/>
                          </a:solidFill>
                          <a:latin typeface="Arial"/>
                        </a:rPr>
                        <a:t>Tol</a:t>
                      </a:r>
                      <a:r>
                        <a:rPr b="0" lang="fr-FR" sz="1800" spc="-66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52" strike="noStrike">
                          <a:solidFill>
                            <a:srgbClr val="292934"/>
                          </a:solidFill>
                          <a:latin typeface="Arial"/>
                        </a:rPr>
                        <a:t>: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cdf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ts val="2154"/>
                        </a:lnSpc>
                        <a:spcBef>
                          <a:spcPts val="320"/>
                        </a:spcBef>
                      </a:pP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C</a:t>
                      </a:r>
                      <a:r>
                        <a:rPr b="0" lang="fr-FR" sz="1800" spc="-26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:</a:t>
                      </a:r>
                      <a:r>
                        <a:rPr b="0" lang="fr-FR" sz="1800" spc="-15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[0.001,</a:t>
                      </a:r>
                      <a:r>
                        <a:rPr b="0" lang="fr-FR" sz="1800" spc="-12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21" strike="noStrike">
                          <a:solidFill>
                            <a:srgbClr val="292934"/>
                          </a:solidFill>
                          <a:latin typeface="Arial"/>
                        </a:rPr>
                        <a:t>0.01,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cdf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fr-FR" sz="19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dcdf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1800" algn="ctr">
                        <a:lnSpc>
                          <a:spcPts val="2154"/>
                        </a:lnSpc>
                        <a:spcBef>
                          <a:spcPts val="320"/>
                        </a:spcBef>
                      </a:pP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Max_features</a:t>
                      </a:r>
                      <a:r>
                        <a:rPr b="0" lang="fr-FR" sz="1800" spc="-35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52" strike="noStrike">
                          <a:solidFill>
                            <a:srgbClr val="292934"/>
                          </a:solidFill>
                          <a:latin typeface="Arial"/>
                        </a:rPr>
                        <a:t>: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cdfde"/>
                    </a:solidFill>
                  </a:tcPr>
                </a:tc>
              </a:tr>
              <a:tr h="36612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ts val="2061"/>
                        </a:lnSpc>
                      </a:pPr>
                      <a:r>
                        <a:rPr b="0" lang="fr-FR" sz="1800" spc="-12" strike="noStrike">
                          <a:solidFill>
                            <a:srgbClr val="00af50"/>
                          </a:solidFill>
                          <a:latin typeface="Arial"/>
                        </a:rPr>
                        <a:t>[0.1</a:t>
                      </a:r>
                      <a:r>
                        <a:rPr b="0" lang="fr-FR" sz="1800" spc="-12" strike="noStrike">
                          <a:solidFill>
                            <a:srgbClr val="292934"/>
                          </a:solidFill>
                          <a:latin typeface="Arial"/>
                        </a:rPr>
                        <a:t>,0.01,0.001,0.0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dcdf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ts val="2061"/>
                        </a:lnSpc>
                      </a:pP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0.1,</a:t>
                      </a:r>
                      <a:r>
                        <a:rPr b="0" lang="fr-FR" sz="1800" spc="-26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1,</a:t>
                      </a:r>
                      <a:r>
                        <a:rPr b="0" lang="fr-FR" sz="1800" spc="-26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26" strike="noStrike">
                          <a:solidFill>
                            <a:srgbClr val="00af50"/>
                          </a:solidFill>
                          <a:latin typeface="Arial"/>
                        </a:rPr>
                        <a:t>10</a:t>
                      </a:r>
                      <a:r>
                        <a:rPr b="0" lang="fr-FR" sz="1800" spc="-26" strike="noStrike">
                          <a:solidFill>
                            <a:srgbClr val="292934"/>
                          </a:solidFill>
                          <a:latin typeface="Arial"/>
                        </a:rPr>
                        <a:t>]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dcdf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fr-FR" sz="17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dcdf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ts val="2061"/>
                        </a:lnSpc>
                      </a:pP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[auto,</a:t>
                      </a:r>
                      <a:r>
                        <a:rPr b="0" lang="fr-FR" sz="1800" spc="-12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12" strike="noStrike">
                          <a:solidFill>
                            <a:srgbClr val="00af50"/>
                          </a:solidFill>
                          <a:latin typeface="Arial"/>
                        </a:rPr>
                        <a:t>sqrt</a:t>
                      </a:r>
                      <a:r>
                        <a:rPr b="0" lang="fr-FR" sz="1800" spc="-12" strike="noStrike">
                          <a:solidFill>
                            <a:srgbClr val="292934"/>
                          </a:solidFill>
                          <a:latin typeface="Arial"/>
                        </a:rPr>
                        <a:t>]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dcdfde"/>
                    </a:solidFill>
                  </a:tcPr>
                </a:tc>
              </a:tr>
              <a:tr h="36612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ts val="2064"/>
                        </a:lnSpc>
                      </a:pPr>
                      <a:r>
                        <a:rPr b="0" lang="fr-FR" sz="1800" spc="-21" strike="noStrike">
                          <a:solidFill>
                            <a:srgbClr val="292934"/>
                          </a:solidFill>
                          <a:latin typeface="Arial"/>
                        </a:rPr>
                        <a:t>001]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cdf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fr-FR" sz="19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cdf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fr-FR" sz="19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cdf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fr-FR" sz="19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cdfde"/>
                    </a:solidFill>
                  </a:tcPr>
                </a:tc>
              </a:tr>
            </a:tbl>
          </a:graphicData>
        </a:graphic>
      </p:graphicFrame>
      <p:sp>
        <p:nvSpPr>
          <p:cNvPr id="280" name="object 5"/>
          <p:cNvSpPr/>
          <p:nvPr/>
        </p:nvSpPr>
        <p:spPr>
          <a:xfrm>
            <a:off x="402480" y="5225760"/>
            <a:ext cx="393300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fr-FR" sz="1800" spc="-1" strike="noStrike">
                <a:solidFill>
                  <a:srgbClr val="00af50"/>
                </a:solidFill>
                <a:latin typeface="Arial"/>
                <a:ea typeface="DejaVu Sans"/>
              </a:rPr>
              <a:t>Combinaison</a:t>
            </a:r>
            <a:r>
              <a:rPr b="0" lang="fr-FR" sz="1800" spc="-15" strike="noStrike">
                <a:solidFill>
                  <a:srgbClr val="00af50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af50"/>
                </a:solidFill>
                <a:latin typeface="Arial"/>
                <a:ea typeface="DejaVu Sans"/>
              </a:rPr>
              <a:t>optimale</a:t>
            </a:r>
            <a:r>
              <a:rPr b="0" lang="fr-FR" sz="1800" spc="-32" strike="noStrike">
                <a:solidFill>
                  <a:srgbClr val="00af50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af50"/>
                </a:solidFill>
                <a:latin typeface="Arial"/>
                <a:ea typeface="DejaVu Sans"/>
              </a:rPr>
              <a:t>des</a:t>
            </a:r>
            <a:r>
              <a:rPr b="0" lang="fr-FR" sz="1800" spc="-41" strike="noStrike">
                <a:solidFill>
                  <a:srgbClr val="00af50"/>
                </a:solidFill>
                <a:latin typeface="Arial"/>
                <a:ea typeface="DejaVu Sans"/>
              </a:rPr>
              <a:t> </a:t>
            </a:r>
            <a:r>
              <a:rPr b="0" lang="fr-FR" sz="1800" spc="-12" strike="noStrike">
                <a:solidFill>
                  <a:srgbClr val="00af50"/>
                </a:solidFill>
                <a:latin typeface="Arial"/>
                <a:ea typeface="DejaVu Sans"/>
              </a:rPr>
              <a:t>paramètres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object 9" descr=""/>
          <p:cNvPicPr/>
          <p:nvPr/>
        </p:nvPicPr>
        <p:blipFill>
          <a:blip r:embed="rId1"/>
          <a:stretch/>
        </p:blipFill>
        <p:spPr>
          <a:xfrm>
            <a:off x="3420000" y="480960"/>
            <a:ext cx="5686200" cy="2328840"/>
          </a:xfrm>
          <a:prstGeom prst="rect">
            <a:avLst/>
          </a:prstGeom>
          <a:ln w="0">
            <a:noFill/>
          </a:ln>
        </p:spPr>
      </p:pic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330120" y="282960"/>
            <a:ext cx="6328800" cy="98676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0" lang="fr-FR" sz="3200" spc="-100" strike="noStrike">
                <a:solidFill>
                  <a:srgbClr val="d2523b"/>
                </a:solidFill>
                <a:latin typeface="Arial"/>
              </a:rPr>
              <a:t>Complément</a:t>
            </a:r>
            <a:r>
              <a:rPr b="0" lang="fr-FR" sz="3200" spc="-216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200" spc="-1" strike="noStrike">
                <a:solidFill>
                  <a:srgbClr val="d2523b"/>
                </a:solidFill>
                <a:latin typeface="Arial"/>
              </a:rPr>
              <a:t>:</a:t>
            </a:r>
            <a:r>
              <a:rPr b="0" lang="fr-FR" sz="3200" spc="-177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200" spc="-86" strike="noStrike">
                <a:solidFill>
                  <a:srgbClr val="d2523b"/>
                </a:solidFill>
                <a:latin typeface="Arial"/>
              </a:rPr>
              <a:t>Pertinence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object 6"/>
          <p:cNvSpPr/>
          <p:nvPr/>
        </p:nvSpPr>
        <p:spPr>
          <a:xfrm>
            <a:off x="7700040" y="26640"/>
            <a:ext cx="22140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14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object 7"/>
          <p:cNvSpPr/>
          <p:nvPr/>
        </p:nvSpPr>
        <p:spPr>
          <a:xfrm>
            <a:off x="3816000" y="1128960"/>
            <a:ext cx="1438200" cy="1510560"/>
          </a:xfrm>
          <a:custGeom>
            <a:avLst/>
            <a:gdLst>
              <a:gd name="textAreaLeft" fmla="*/ 0 w 1438200"/>
              <a:gd name="textAreaRight" fmla="*/ 1440360 w 1438200"/>
              <a:gd name="textAreaTop" fmla="*/ 0 h 1510560"/>
              <a:gd name="textAreaBottom" fmla="*/ 1512720 h 1510560"/>
            </a:gdLst>
            <a:ahLst/>
            <a:rect l="textAreaLeft" t="textAreaTop" r="textAreaRight" b="textAreaBottom"/>
            <a:pathLst>
              <a:path w="1440179" h="1512570">
                <a:moveTo>
                  <a:pt x="0" y="1512189"/>
                </a:moveTo>
                <a:lnTo>
                  <a:pt x="1440180" y="1512189"/>
                </a:lnTo>
                <a:lnTo>
                  <a:pt x="1440180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noFill/>
          <a:ln w="26424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5" name="object 8"/>
          <p:cNvSpPr/>
          <p:nvPr/>
        </p:nvSpPr>
        <p:spPr>
          <a:xfrm>
            <a:off x="330120" y="770760"/>
            <a:ext cx="2910600" cy="430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fr-FR" sz="3200" spc="-75" strike="noStrike">
                <a:solidFill>
                  <a:srgbClr val="d2523b"/>
                </a:solidFill>
                <a:latin typeface="Arial"/>
                <a:ea typeface="DejaVu Sans"/>
              </a:rPr>
              <a:t>des</a:t>
            </a:r>
            <a:r>
              <a:rPr b="0" lang="fr-FR" sz="3200" spc="-165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0" lang="fr-FR" sz="3200" spc="-100" strike="noStrike">
                <a:solidFill>
                  <a:srgbClr val="d2523b"/>
                </a:solidFill>
                <a:latin typeface="Arial"/>
                <a:ea typeface="DejaVu Sans"/>
              </a:rPr>
              <a:t>variables</a:t>
            </a:r>
            <a:r>
              <a:rPr b="0" lang="fr-FR" sz="3200" spc="-191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0" lang="fr-FR" sz="3200" spc="-72" strike="noStrike">
                <a:solidFill>
                  <a:srgbClr val="d2523b"/>
                </a:solidFill>
                <a:latin typeface="Arial"/>
                <a:ea typeface="DejaVu Sans"/>
              </a:rPr>
              <a:t>par </a:t>
            </a:r>
            <a:r>
              <a:rPr b="0" lang="fr-FR" sz="3200" spc="-12" strike="noStrike">
                <a:solidFill>
                  <a:srgbClr val="d2523b"/>
                </a:solidFill>
                <a:latin typeface="Arial"/>
                <a:ea typeface="DejaVu Sans"/>
              </a:rPr>
              <a:t>permutation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TotalGHGEmissions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Boucle</a:t>
            </a:r>
            <a:r>
              <a:rPr b="1" lang="fr-FR" sz="1800" spc="-7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800" spc="-52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299160" indent="-286920">
              <a:lnSpc>
                <a:spcPct val="100000"/>
              </a:lnSpc>
              <a:buClr>
                <a:srgbClr val="292934"/>
              </a:buClr>
              <a:buFont typeface="Symbol"/>
              <a:buChar char=""/>
              <a:tabLst>
                <a:tab algn="l" pos="299160"/>
                <a:tab algn="l" pos="299880"/>
              </a:tabLst>
            </a:pP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Fit</a:t>
            </a:r>
            <a:r>
              <a:rPr b="0" lang="fr-FR" sz="18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modèle </a:t>
            </a:r>
            <a:r>
              <a:rPr b="0" lang="fr-FR" sz="1800" spc="-21" strike="noStrike">
                <a:solidFill>
                  <a:srgbClr val="292934"/>
                </a:solidFill>
                <a:latin typeface="Arial"/>
                <a:ea typeface="DejaVu Sans"/>
              </a:rPr>
              <a:t>avec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ensemble</a:t>
            </a:r>
            <a:r>
              <a:rPr b="0" lang="fr-FR" sz="18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26" strike="noStrike">
                <a:solidFill>
                  <a:srgbClr val="292934"/>
                </a:solidFill>
                <a:latin typeface="Arial"/>
                <a:ea typeface="DejaVu Sans"/>
              </a:rPr>
              <a:t>des </a:t>
            </a:r>
            <a:r>
              <a:rPr b="0" lang="fr-FR" sz="1800" spc="-12" strike="noStrike">
                <a:solidFill>
                  <a:srgbClr val="292934"/>
                </a:solidFill>
                <a:latin typeface="Arial"/>
                <a:ea typeface="DejaVu Sans"/>
              </a:rPr>
              <a:t>features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299160" indent="-286920" algn="just">
              <a:lnSpc>
                <a:spcPct val="100000"/>
              </a:lnSpc>
              <a:buClr>
                <a:srgbClr val="292934"/>
              </a:buClr>
              <a:buFont typeface="Symbol"/>
              <a:buChar char=""/>
              <a:tabLst>
                <a:tab algn="l" pos="299880"/>
              </a:tabLst>
            </a:pP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Permutation</a:t>
            </a:r>
            <a:r>
              <a:rPr b="0" lang="fr-FR" sz="18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2" strike="noStrike">
                <a:solidFill>
                  <a:srgbClr val="292934"/>
                </a:solidFill>
                <a:latin typeface="Arial"/>
                <a:ea typeface="DejaVu Sans"/>
              </a:rPr>
              <a:t>aléatoire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d’une</a:t>
            </a:r>
            <a:r>
              <a:rPr b="0" lang="fr-FR" sz="18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feature</a:t>
            </a:r>
            <a:r>
              <a:rPr b="0" lang="fr-FR" sz="18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(ou</a:t>
            </a:r>
            <a:r>
              <a:rPr b="0" lang="fr-FR" sz="1800" spc="-21" strike="noStrike">
                <a:solidFill>
                  <a:srgbClr val="292934"/>
                </a:solidFill>
                <a:latin typeface="Arial"/>
                <a:ea typeface="DejaVu Sans"/>
              </a:rPr>
              <a:t> bloc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8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feature</a:t>
            </a:r>
            <a:r>
              <a:rPr b="0" lang="fr-FR" sz="18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pré</a:t>
            </a:r>
            <a:r>
              <a:rPr b="0" lang="fr-FR" sz="1800" spc="-21" strike="noStrike">
                <a:solidFill>
                  <a:srgbClr val="292934"/>
                </a:solidFill>
                <a:latin typeface="Arial"/>
                <a:ea typeface="DejaVu Sans"/>
              </a:rPr>
              <a:t> OHE)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299160" indent="-286920" algn="just">
              <a:lnSpc>
                <a:spcPct val="100000"/>
              </a:lnSpc>
              <a:spcBef>
                <a:spcPts val="6"/>
              </a:spcBef>
              <a:buClr>
                <a:srgbClr val="292934"/>
              </a:buClr>
              <a:buFont typeface="Symbol"/>
              <a:buChar char=""/>
              <a:tabLst>
                <a:tab algn="l" pos="299880"/>
              </a:tabLst>
            </a:pP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Calcul</a:t>
            </a:r>
            <a:r>
              <a:rPr b="0" lang="fr-FR" sz="18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du</a:t>
            </a:r>
            <a:r>
              <a:rPr b="0" lang="fr-FR" sz="18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21" strike="noStrike">
                <a:solidFill>
                  <a:srgbClr val="292934"/>
                </a:solidFill>
                <a:latin typeface="Arial"/>
                <a:ea typeface="DejaVu Sans"/>
              </a:rPr>
              <a:t>score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299160" indent="-286920">
              <a:lnSpc>
                <a:spcPct val="100000"/>
              </a:lnSpc>
              <a:buClr>
                <a:srgbClr val="292934"/>
              </a:buClr>
              <a:buFont typeface="Symbol"/>
              <a:buChar char=""/>
              <a:tabLst>
                <a:tab algn="l" pos="299160"/>
                <a:tab algn="l" pos="299880"/>
              </a:tabLst>
            </a:pP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Suppression</a:t>
            </a:r>
            <a:r>
              <a:rPr b="0" lang="fr-FR" sz="18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8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26" strike="noStrike">
                <a:solidFill>
                  <a:srgbClr val="292934"/>
                </a:solidFill>
                <a:latin typeface="Arial"/>
                <a:ea typeface="DejaVu Sans"/>
              </a:rPr>
              <a:t>la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feature</a:t>
            </a:r>
            <a:r>
              <a:rPr b="0" lang="fr-FR" sz="18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qui</a:t>
            </a:r>
            <a:r>
              <a:rPr b="0" lang="fr-FR" sz="18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dégrade</a:t>
            </a:r>
            <a:r>
              <a:rPr b="0" lang="fr-FR" sz="18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26" strike="noStrike">
                <a:solidFill>
                  <a:srgbClr val="292934"/>
                </a:solidFill>
                <a:latin typeface="Arial"/>
                <a:ea typeface="DejaVu Sans"/>
              </a:rPr>
              <a:t>le </a:t>
            </a:r>
            <a:r>
              <a:rPr b="0" lang="fr-FR" sz="1800" spc="-1" strike="noStrike" u="sng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"/>
                <a:ea typeface="DejaVu Sans"/>
              </a:rPr>
              <a:t>moins</a:t>
            </a:r>
            <a:r>
              <a:rPr b="0" lang="fr-FR" sz="1800" spc="-21" strike="noStrike" u="sng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le</a:t>
            </a:r>
            <a:r>
              <a:rPr b="0" lang="fr-FR" sz="18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2" strike="noStrike">
                <a:solidFill>
                  <a:srgbClr val="292934"/>
                </a:solidFill>
                <a:latin typeface="Arial"/>
                <a:ea typeface="DejaVu Sans"/>
              </a:rPr>
              <a:t>score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299160" indent="-286920">
              <a:lnSpc>
                <a:spcPct val="100000"/>
              </a:lnSpc>
              <a:buClr>
                <a:srgbClr val="292934"/>
              </a:buClr>
              <a:buFont typeface="Symbol"/>
              <a:buChar char=""/>
              <a:tabLst>
                <a:tab algn="l" pos="299160"/>
                <a:tab algn="l" pos="299880"/>
              </a:tabLst>
            </a:pP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Calcul</a:t>
            </a:r>
            <a:r>
              <a:rPr b="0" lang="fr-FR" sz="18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2" strike="noStrike">
                <a:solidFill>
                  <a:srgbClr val="292934"/>
                </a:solidFill>
                <a:latin typeface="Arial"/>
                <a:ea typeface="DejaVu Sans"/>
              </a:rPr>
              <a:t>score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6" name="" descr=""/>
          <p:cNvPicPr/>
          <p:nvPr/>
        </p:nvPicPr>
        <p:blipFill>
          <a:blip r:embed="rId2"/>
          <a:stretch/>
        </p:blipFill>
        <p:spPr>
          <a:xfrm>
            <a:off x="3240000" y="2964240"/>
            <a:ext cx="5736240" cy="2615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object 2"/>
          <p:cNvSpPr/>
          <p:nvPr/>
        </p:nvSpPr>
        <p:spPr>
          <a:xfrm>
            <a:off x="7700040" y="26640"/>
            <a:ext cx="22140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15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536040" y="221040"/>
            <a:ext cx="8643240" cy="1854720"/>
          </a:xfrm>
          <a:prstGeom prst="rect">
            <a:avLst/>
          </a:prstGeom>
          <a:noFill/>
          <a:ln w="0">
            <a:noFill/>
          </a:ln>
        </p:spPr>
        <p:txBody>
          <a:bodyPr lIns="0" rIns="0" tIns="3168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2494"/>
              </a:spcBef>
              <a:buNone/>
              <a:tabLst>
                <a:tab algn="l" pos="0"/>
              </a:tabLst>
            </a:pPr>
            <a:r>
              <a:rPr b="0" lang="fr-FR" sz="4000" spc="-114" strike="noStrike">
                <a:solidFill>
                  <a:srgbClr val="d2523b"/>
                </a:solidFill>
                <a:latin typeface="Arial"/>
              </a:rPr>
              <a:t>Modèle</a:t>
            </a:r>
            <a:r>
              <a:rPr b="0" lang="fr-FR" sz="4000" spc="-17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11" strike="noStrike">
                <a:solidFill>
                  <a:srgbClr val="d2523b"/>
                </a:solidFill>
                <a:latin typeface="Arial"/>
              </a:rPr>
              <a:t>émissions</a:t>
            </a:r>
            <a:r>
              <a:rPr b="0" lang="fr-FR" sz="4000" spc="-185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" strike="noStrike">
                <a:solidFill>
                  <a:srgbClr val="d2523b"/>
                </a:solidFill>
                <a:latin typeface="Arial"/>
              </a:rPr>
              <a:t>:</a:t>
            </a:r>
            <a:r>
              <a:rPr b="0" lang="fr-FR" sz="4000" spc="-182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46" strike="noStrike">
                <a:solidFill>
                  <a:srgbClr val="d2523b"/>
                </a:solidFill>
                <a:latin typeface="Arial"/>
              </a:rPr>
              <a:t>démarche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  <a:p>
            <a:pPr marL="12600" indent="0">
              <a:lnSpc>
                <a:spcPct val="100000"/>
              </a:lnSpc>
              <a:spcBef>
                <a:spcPts val="845"/>
              </a:spcBef>
              <a:buNone/>
              <a:tabLst>
                <a:tab algn="l" pos="0"/>
              </a:tabLst>
            </a:pPr>
            <a:r>
              <a:rPr b="1" lang="fr-FR" sz="1400" spc="-1" strike="noStrike">
                <a:solidFill>
                  <a:srgbClr val="292934"/>
                </a:solidFill>
                <a:latin typeface="Arial"/>
              </a:rPr>
              <a:t>Idée:</a:t>
            </a:r>
            <a:r>
              <a:rPr b="1" lang="fr-FR" sz="1400" spc="-60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</a:rPr>
              <a:t>Faire</a:t>
            </a:r>
            <a:r>
              <a:rPr b="0" lang="fr-FR" sz="1400" spc="-35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</a:rPr>
              <a:t>un</a:t>
            </a:r>
            <a:r>
              <a:rPr b="0" lang="fr-FR" sz="1400" spc="-35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</a:rPr>
              <a:t>modèle</a:t>
            </a:r>
            <a:r>
              <a:rPr b="0" lang="fr-FR" sz="1400" spc="-41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</a:rPr>
              <a:t>simplifié</a:t>
            </a:r>
            <a:r>
              <a:rPr b="0" lang="fr-FR" sz="1400" spc="-46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</a:rPr>
              <a:t>à</a:t>
            </a:r>
            <a:r>
              <a:rPr b="0" lang="fr-FR" sz="1400" spc="-32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</a:rPr>
              <a:t>partir</a:t>
            </a:r>
            <a:r>
              <a:rPr b="0" lang="fr-FR" sz="1400" spc="-46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</a:rPr>
              <a:t>de</a:t>
            </a:r>
            <a:r>
              <a:rPr b="0" lang="fr-FR" sz="1400" spc="-35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</a:rPr>
              <a:t>la</a:t>
            </a:r>
            <a:r>
              <a:rPr b="0" lang="fr-FR" sz="1400" spc="-26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</a:rPr>
              <a:t>prédiction</a:t>
            </a:r>
            <a:r>
              <a:rPr b="0" lang="fr-FR" sz="1400" spc="-60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</a:rPr>
              <a:t>de</a:t>
            </a:r>
            <a:r>
              <a:rPr b="0" lang="fr-FR" sz="1400" spc="-35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1400" spc="-12" strike="noStrike">
                <a:solidFill>
                  <a:srgbClr val="292934"/>
                </a:solidFill>
                <a:latin typeface="Arial"/>
              </a:rPr>
              <a:t>consommation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object 4"/>
          <p:cNvSpPr/>
          <p:nvPr/>
        </p:nvSpPr>
        <p:spPr>
          <a:xfrm>
            <a:off x="536040" y="5083560"/>
            <a:ext cx="7019640" cy="43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95120" indent="-182160">
              <a:lnSpc>
                <a:spcPct val="100000"/>
              </a:lnSpc>
              <a:spcBef>
                <a:spcPts val="99"/>
              </a:spcBef>
              <a:buClr>
                <a:srgbClr val="92a199"/>
              </a:buClr>
              <a:buSzPct val="82000"/>
              <a:buFont typeface="Symbol"/>
              <a:buChar char=""/>
              <a:tabLst>
                <a:tab algn="l" pos="195120"/>
                <a:tab algn="l" pos="195480"/>
              </a:tabLst>
            </a:pP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Le</a:t>
            </a:r>
            <a:r>
              <a:rPr b="0" lang="fr-FR" sz="14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modèle</a:t>
            </a:r>
            <a:r>
              <a:rPr b="0" lang="fr-FR" sz="14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obtenu</a:t>
            </a:r>
            <a:r>
              <a:rPr b="0" lang="fr-FR" sz="1400" spc="-6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est</a:t>
            </a:r>
            <a:r>
              <a:rPr b="0" lang="fr-FR" sz="14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encore</a:t>
            </a:r>
            <a:r>
              <a:rPr b="0" lang="fr-FR" sz="14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plus</a:t>
            </a:r>
            <a:r>
              <a:rPr b="0" lang="fr-FR" sz="14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performant</a:t>
            </a:r>
            <a:r>
              <a:rPr b="0" lang="fr-FR" sz="14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que</a:t>
            </a:r>
            <a:r>
              <a:rPr b="0" lang="fr-FR" sz="14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le</a:t>
            </a:r>
            <a:r>
              <a:rPr b="0" lang="fr-FR" sz="14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modèle</a:t>
            </a:r>
            <a:r>
              <a:rPr b="0" lang="fr-FR" sz="14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étalon</a:t>
            </a:r>
            <a:r>
              <a:rPr b="0" lang="fr-FR" sz="14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et</a:t>
            </a:r>
            <a:r>
              <a:rPr b="0" lang="fr-FR" sz="14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peut</a:t>
            </a:r>
            <a:r>
              <a:rPr b="0" lang="fr-FR" sz="14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être</a:t>
            </a:r>
            <a:r>
              <a:rPr b="0" lang="fr-FR" sz="14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292934"/>
                </a:solidFill>
                <a:latin typeface="Arial"/>
                <a:ea typeface="DejaVu Sans"/>
              </a:rPr>
              <a:t>retenu.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90" name="object 5"/>
          <p:cNvGrpSpPr/>
          <p:nvPr/>
        </p:nvGrpSpPr>
        <p:grpSpPr>
          <a:xfrm>
            <a:off x="690120" y="1783440"/>
            <a:ext cx="1965600" cy="2865600"/>
            <a:chOff x="690120" y="1783440"/>
            <a:chExt cx="1965600" cy="2865600"/>
          </a:xfrm>
        </p:grpSpPr>
        <p:sp>
          <p:nvSpPr>
            <p:cNvPr id="291" name="object 6"/>
            <p:cNvSpPr/>
            <p:nvPr/>
          </p:nvSpPr>
          <p:spPr>
            <a:xfrm>
              <a:off x="690120" y="1783440"/>
              <a:ext cx="1965600" cy="2865600"/>
            </a:xfrm>
            <a:custGeom>
              <a:avLst/>
              <a:gdLst>
                <a:gd name="textAreaLeft" fmla="*/ 0 w 1965600"/>
                <a:gd name="textAreaRight" fmla="*/ 1967760 w 1965600"/>
                <a:gd name="textAreaTop" fmla="*/ 0 h 2865600"/>
                <a:gd name="textAreaBottom" fmla="*/ 2867760 h 2865600"/>
              </a:gdLst>
              <a:ahLst/>
              <a:rect l="textAreaLeft" t="textAreaTop" r="textAreaRight" b="textAreaBottom"/>
              <a:pathLst>
                <a:path w="1967864" h="2867660">
                  <a:moveTo>
                    <a:pt x="1770608" y="0"/>
                  </a:moveTo>
                  <a:lnTo>
                    <a:pt x="196735" y="0"/>
                  </a:lnTo>
                  <a:lnTo>
                    <a:pt x="151627" y="5192"/>
                  </a:lnTo>
                  <a:lnTo>
                    <a:pt x="110218" y="19983"/>
                  </a:lnTo>
                  <a:lnTo>
                    <a:pt x="73689" y="43197"/>
                  </a:lnTo>
                  <a:lnTo>
                    <a:pt x="43222" y="73655"/>
                  </a:lnTo>
                  <a:lnTo>
                    <a:pt x="19997" y="110180"/>
                  </a:lnTo>
                  <a:lnTo>
                    <a:pt x="5196" y="151595"/>
                  </a:lnTo>
                  <a:lnTo>
                    <a:pt x="0" y="196723"/>
                  </a:lnTo>
                  <a:lnTo>
                    <a:pt x="0" y="2670721"/>
                  </a:lnTo>
                  <a:lnTo>
                    <a:pt x="5196" y="2715828"/>
                  </a:lnTo>
                  <a:lnTo>
                    <a:pt x="19997" y="2757235"/>
                  </a:lnTo>
                  <a:lnTo>
                    <a:pt x="43222" y="2793761"/>
                  </a:lnTo>
                  <a:lnTo>
                    <a:pt x="73689" y="2824226"/>
                  </a:lnTo>
                  <a:lnTo>
                    <a:pt x="110218" y="2847449"/>
                  </a:lnTo>
                  <a:lnTo>
                    <a:pt x="151627" y="2862248"/>
                  </a:lnTo>
                  <a:lnTo>
                    <a:pt x="196735" y="2867444"/>
                  </a:lnTo>
                  <a:lnTo>
                    <a:pt x="1770608" y="2867444"/>
                  </a:lnTo>
                  <a:lnTo>
                    <a:pt x="1815695" y="2862248"/>
                  </a:lnTo>
                  <a:lnTo>
                    <a:pt x="1857095" y="2847449"/>
                  </a:lnTo>
                  <a:lnTo>
                    <a:pt x="1893622" y="2824226"/>
                  </a:lnTo>
                  <a:lnTo>
                    <a:pt x="1924094" y="2793761"/>
                  </a:lnTo>
                  <a:lnTo>
                    <a:pt x="1947325" y="2757235"/>
                  </a:lnTo>
                  <a:lnTo>
                    <a:pt x="1962132" y="2715828"/>
                  </a:lnTo>
                  <a:lnTo>
                    <a:pt x="1967331" y="2670721"/>
                  </a:lnTo>
                  <a:lnTo>
                    <a:pt x="1967331" y="196723"/>
                  </a:lnTo>
                  <a:lnTo>
                    <a:pt x="1962132" y="151595"/>
                  </a:lnTo>
                  <a:lnTo>
                    <a:pt x="1947325" y="110180"/>
                  </a:lnTo>
                  <a:lnTo>
                    <a:pt x="1924094" y="73655"/>
                  </a:lnTo>
                  <a:lnTo>
                    <a:pt x="1893622" y="43197"/>
                  </a:lnTo>
                  <a:lnTo>
                    <a:pt x="1857095" y="19983"/>
                  </a:lnTo>
                  <a:lnTo>
                    <a:pt x="1815695" y="5192"/>
                  </a:lnTo>
                  <a:lnTo>
                    <a:pt x="1770608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92" name="object 7"/>
            <p:cNvSpPr/>
            <p:nvPr/>
          </p:nvSpPr>
          <p:spPr>
            <a:xfrm>
              <a:off x="690120" y="1783440"/>
              <a:ext cx="1965600" cy="2865600"/>
            </a:xfrm>
            <a:custGeom>
              <a:avLst/>
              <a:gdLst>
                <a:gd name="textAreaLeft" fmla="*/ 0 w 1965600"/>
                <a:gd name="textAreaRight" fmla="*/ 1967760 w 1965600"/>
                <a:gd name="textAreaTop" fmla="*/ 0 h 2865600"/>
                <a:gd name="textAreaBottom" fmla="*/ 2867760 h 2865600"/>
              </a:gdLst>
              <a:ahLst/>
              <a:rect l="textAreaLeft" t="textAreaTop" r="textAreaRight" b="textAreaBottom"/>
              <a:pathLst>
                <a:path w="1967864" h="2867660">
                  <a:moveTo>
                    <a:pt x="0" y="196723"/>
                  </a:moveTo>
                  <a:lnTo>
                    <a:pt x="5196" y="151595"/>
                  </a:lnTo>
                  <a:lnTo>
                    <a:pt x="19997" y="110180"/>
                  </a:lnTo>
                  <a:lnTo>
                    <a:pt x="43222" y="73655"/>
                  </a:lnTo>
                  <a:lnTo>
                    <a:pt x="73689" y="43197"/>
                  </a:lnTo>
                  <a:lnTo>
                    <a:pt x="110218" y="19983"/>
                  </a:lnTo>
                  <a:lnTo>
                    <a:pt x="151627" y="5192"/>
                  </a:lnTo>
                  <a:lnTo>
                    <a:pt x="196735" y="0"/>
                  </a:lnTo>
                  <a:lnTo>
                    <a:pt x="1770608" y="0"/>
                  </a:lnTo>
                  <a:lnTo>
                    <a:pt x="1815695" y="5192"/>
                  </a:lnTo>
                  <a:lnTo>
                    <a:pt x="1857095" y="19983"/>
                  </a:lnTo>
                  <a:lnTo>
                    <a:pt x="1893622" y="43197"/>
                  </a:lnTo>
                  <a:lnTo>
                    <a:pt x="1924094" y="73655"/>
                  </a:lnTo>
                  <a:lnTo>
                    <a:pt x="1947325" y="110180"/>
                  </a:lnTo>
                  <a:lnTo>
                    <a:pt x="1962132" y="151595"/>
                  </a:lnTo>
                  <a:lnTo>
                    <a:pt x="1967331" y="196723"/>
                  </a:lnTo>
                  <a:lnTo>
                    <a:pt x="1967331" y="2670721"/>
                  </a:lnTo>
                  <a:lnTo>
                    <a:pt x="1962132" y="2715828"/>
                  </a:lnTo>
                  <a:lnTo>
                    <a:pt x="1947325" y="2757235"/>
                  </a:lnTo>
                  <a:lnTo>
                    <a:pt x="1924094" y="2793761"/>
                  </a:lnTo>
                  <a:lnTo>
                    <a:pt x="1893622" y="2824226"/>
                  </a:lnTo>
                  <a:lnTo>
                    <a:pt x="1857095" y="2847449"/>
                  </a:lnTo>
                  <a:lnTo>
                    <a:pt x="1815695" y="2862248"/>
                  </a:lnTo>
                  <a:lnTo>
                    <a:pt x="1770608" y="2867444"/>
                  </a:lnTo>
                  <a:lnTo>
                    <a:pt x="196735" y="2867444"/>
                  </a:lnTo>
                  <a:lnTo>
                    <a:pt x="151627" y="2862248"/>
                  </a:lnTo>
                  <a:lnTo>
                    <a:pt x="110218" y="2847449"/>
                  </a:lnTo>
                  <a:lnTo>
                    <a:pt x="73689" y="2824226"/>
                  </a:lnTo>
                  <a:lnTo>
                    <a:pt x="43222" y="2793761"/>
                  </a:lnTo>
                  <a:lnTo>
                    <a:pt x="19997" y="2757235"/>
                  </a:lnTo>
                  <a:lnTo>
                    <a:pt x="5196" y="2715828"/>
                  </a:lnTo>
                  <a:lnTo>
                    <a:pt x="0" y="2670721"/>
                  </a:lnTo>
                  <a:lnTo>
                    <a:pt x="0" y="196723"/>
                  </a:lnTo>
                  <a:close/>
                </a:path>
              </a:pathLst>
            </a:custGeom>
            <a:noFill/>
            <a:ln w="2642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93" name="object 8"/>
          <p:cNvSpPr/>
          <p:nvPr/>
        </p:nvSpPr>
        <p:spPr>
          <a:xfrm>
            <a:off x="788760" y="1850040"/>
            <a:ext cx="1476720" cy="62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3200" bIns="0" anchor="t">
            <a:spAutoFit/>
          </a:bodyPr>
          <a:p>
            <a:pPr marL="12600">
              <a:lnSpc>
                <a:spcPts val="1451"/>
              </a:lnSpc>
              <a:spcBef>
                <a:spcPts val="340"/>
              </a:spcBef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Entraînement</a:t>
            </a:r>
            <a:r>
              <a:rPr b="0" lang="fr-FR" sz="1400" spc="-60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21" strike="noStrike">
                <a:solidFill>
                  <a:srgbClr val="ffffff"/>
                </a:solidFill>
                <a:latin typeface="Arial"/>
                <a:ea typeface="DejaVu Sans"/>
              </a:rPr>
              <a:t>d’un 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modèle</a:t>
            </a:r>
            <a:r>
              <a:rPr b="0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«</a:t>
            </a:r>
            <a:r>
              <a:rPr b="0" lang="fr-FR" sz="1400" spc="-2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base</a:t>
            </a:r>
            <a:r>
              <a:rPr b="0" lang="fr-FR" sz="1400" spc="-1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52" strike="noStrike">
                <a:solidFill>
                  <a:srgbClr val="ffffff"/>
                </a:solidFill>
                <a:latin typeface="Arial"/>
                <a:ea typeface="DejaVu Sans"/>
              </a:rPr>
              <a:t>»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70560" indent="-58320">
              <a:lnSpc>
                <a:spcPct val="100000"/>
              </a:lnSpc>
              <a:spcBef>
                <a:spcPts val="380"/>
              </a:spcBef>
              <a:buClr>
                <a:srgbClr val="ffffff"/>
              </a:buClr>
              <a:buSzPct val="91000"/>
              <a:buFont typeface="Symbol"/>
              <a:buChar char=""/>
              <a:tabLst>
                <a:tab algn="l" pos="71280"/>
              </a:tabLst>
            </a:pP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Toutes</a:t>
            </a:r>
            <a:r>
              <a:rPr b="0" lang="fr-FR" sz="1100" spc="253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les</a:t>
            </a:r>
            <a:r>
              <a:rPr b="0" lang="fr-FR" sz="1100" spc="-1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features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object 9"/>
          <p:cNvSpPr/>
          <p:nvPr/>
        </p:nvSpPr>
        <p:spPr>
          <a:xfrm>
            <a:off x="788760" y="2633760"/>
            <a:ext cx="1621440" cy="47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720" bIns="0" anchor="t">
            <a:spAutoFit/>
          </a:bodyPr>
          <a:p>
            <a:pPr marL="70560" indent="-58320">
              <a:lnSpc>
                <a:spcPts val="1140"/>
              </a:lnSpc>
              <a:spcBef>
                <a:spcPts val="289"/>
              </a:spcBef>
              <a:buClr>
                <a:srgbClr val="ffffff"/>
              </a:buClr>
              <a:buSzPct val="91000"/>
              <a:buFont typeface="Symbol"/>
              <a:buChar char=""/>
              <a:tabLst>
                <a:tab algn="l" pos="71280"/>
              </a:tabLst>
            </a:pP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Random</a:t>
            </a:r>
            <a:r>
              <a:rPr b="0" lang="fr-FR" sz="1100" spc="-3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Forest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(optimisation</a:t>
            </a:r>
            <a:r>
              <a:rPr b="0" lang="fr-FR" sz="1100" spc="-5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paramètres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avec</a:t>
            </a:r>
            <a:r>
              <a:rPr b="0" lang="fr-FR" sz="1100" spc="-1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grid</a:t>
            </a:r>
            <a:r>
              <a:rPr b="0" lang="fr-FR" sz="1100" spc="-26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search</a:t>
            </a:r>
            <a:r>
              <a:rPr b="0" lang="fr-FR" sz="1100" spc="-2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26" strike="noStrike">
                <a:solidFill>
                  <a:srgbClr val="ffffff"/>
                </a:solidFill>
                <a:latin typeface="Arial"/>
                <a:ea typeface="DejaVu Sans"/>
              </a:rPr>
              <a:t>CV)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object 10"/>
          <p:cNvSpPr/>
          <p:nvPr/>
        </p:nvSpPr>
        <p:spPr>
          <a:xfrm>
            <a:off x="788760" y="3261600"/>
            <a:ext cx="1656000" cy="18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70560" indent="-58320">
              <a:lnSpc>
                <a:spcPct val="100000"/>
              </a:lnSpc>
              <a:spcBef>
                <a:spcPts val="105"/>
              </a:spcBef>
              <a:buClr>
                <a:srgbClr val="ffffff"/>
              </a:buClr>
              <a:buSzPct val="91000"/>
              <a:buFont typeface="Arial"/>
              <a:buChar char="•"/>
              <a:tabLst>
                <a:tab algn="l" pos="71280"/>
              </a:tabLst>
            </a:pPr>
            <a:r>
              <a:rPr b="1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RMSE</a:t>
            </a:r>
            <a:r>
              <a:rPr b="1" lang="fr-FR" sz="1100" spc="-26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=</a:t>
            </a:r>
            <a:r>
              <a:rPr b="1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 </a:t>
            </a:r>
            <a:r>
              <a:rPr b="1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?</a:t>
            </a:r>
            <a:r>
              <a:rPr b="1" lang="fr-FR" sz="1100" spc="-7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(jeu</a:t>
            </a:r>
            <a:r>
              <a:rPr b="0" lang="fr-FR" sz="1100" spc="-32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de</a:t>
            </a:r>
            <a:r>
              <a:rPr b="0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 test)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object 11"/>
          <p:cNvSpPr/>
          <p:nvPr/>
        </p:nvSpPr>
        <p:spPr>
          <a:xfrm>
            <a:off x="2854080" y="2973240"/>
            <a:ext cx="415080" cy="486000"/>
          </a:xfrm>
          <a:custGeom>
            <a:avLst/>
            <a:gdLst>
              <a:gd name="textAreaLeft" fmla="*/ 0 w 415080"/>
              <a:gd name="textAreaRight" fmla="*/ 417240 w 415080"/>
              <a:gd name="textAreaTop" fmla="*/ 0 h 486000"/>
              <a:gd name="textAreaBottom" fmla="*/ 488160 h 486000"/>
            </a:gdLst>
            <a:ahLst/>
            <a:rect l="textAreaLeft" t="textAreaTop" r="textAreaRight" b="textAreaBottom"/>
            <a:pathLst>
              <a:path w="417195" h="488314">
                <a:moveTo>
                  <a:pt x="208533" y="0"/>
                </a:moveTo>
                <a:lnTo>
                  <a:pt x="208533" y="97536"/>
                </a:lnTo>
                <a:lnTo>
                  <a:pt x="0" y="97536"/>
                </a:lnTo>
                <a:lnTo>
                  <a:pt x="0" y="390271"/>
                </a:lnTo>
                <a:lnTo>
                  <a:pt x="208533" y="390271"/>
                </a:lnTo>
                <a:lnTo>
                  <a:pt x="208533" y="487934"/>
                </a:lnTo>
                <a:lnTo>
                  <a:pt x="417067" y="243967"/>
                </a:lnTo>
                <a:lnTo>
                  <a:pt x="208533" y="0"/>
                </a:lnTo>
                <a:close/>
              </a:path>
            </a:pathLst>
          </a:custGeom>
          <a:solidFill>
            <a:srgbClr val="c7cec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297" name="object 12"/>
          <p:cNvGrpSpPr/>
          <p:nvPr/>
        </p:nvGrpSpPr>
        <p:grpSpPr>
          <a:xfrm>
            <a:off x="3444480" y="1793160"/>
            <a:ext cx="1965240" cy="2846520"/>
            <a:chOff x="3444480" y="1793160"/>
            <a:chExt cx="1965240" cy="2846520"/>
          </a:xfrm>
        </p:grpSpPr>
        <p:sp>
          <p:nvSpPr>
            <p:cNvPr id="298" name="object 13"/>
            <p:cNvSpPr/>
            <p:nvPr/>
          </p:nvSpPr>
          <p:spPr>
            <a:xfrm>
              <a:off x="3444480" y="1793160"/>
              <a:ext cx="1965240" cy="2846520"/>
            </a:xfrm>
            <a:custGeom>
              <a:avLst/>
              <a:gdLst>
                <a:gd name="textAreaLeft" fmla="*/ 0 w 1965240"/>
                <a:gd name="textAreaRight" fmla="*/ 1967400 w 1965240"/>
                <a:gd name="textAreaTop" fmla="*/ 0 h 2846520"/>
                <a:gd name="textAreaBottom" fmla="*/ 2848680 h 2846520"/>
              </a:gdLst>
              <a:ahLst/>
              <a:rect l="textAreaLeft" t="textAreaTop" r="textAreaRight" b="textAreaBottom"/>
              <a:pathLst>
                <a:path w="1967229" h="2848610">
                  <a:moveTo>
                    <a:pt x="1770507" y="0"/>
                  </a:moveTo>
                  <a:lnTo>
                    <a:pt x="196723" y="0"/>
                  </a:lnTo>
                  <a:lnTo>
                    <a:pt x="151595" y="5198"/>
                  </a:lnTo>
                  <a:lnTo>
                    <a:pt x="110180" y="20006"/>
                  </a:lnTo>
                  <a:lnTo>
                    <a:pt x="73655" y="43237"/>
                  </a:lnTo>
                  <a:lnTo>
                    <a:pt x="43197" y="73708"/>
                  </a:lnTo>
                  <a:lnTo>
                    <a:pt x="19983" y="110236"/>
                  </a:lnTo>
                  <a:lnTo>
                    <a:pt x="5192" y="151635"/>
                  </a:lnTo>
                  <a:lnTo>
                    <a:pt x="0" y="196723"/>
                  </a:lnTo>
                  <a:lnTo>
                    <a:pt x="0" y="2651633"/>
                  </a:lnTo>
                  <a:lnTo>
                    <a:pt x="5192" y="2696735"/>
                  </a:lnTo>
                  <a:lnTo>
                    <a:pt x="19983" y="2738139"/>
                  </a:lnTo>
                  <a:lnTo>
                    <a:pt x="43197" y="2774663"/>
                  </a:lnTo>
                  <a:lnTo>
                    <a:pt x="73655" y="2805126"/>
                  </a:lnTo>
                  <a:lnTo>
                    <a:pt x="110180" y="2828348"/>
                  </a:lnTo>
                  <a:lnTo>
                    <a:pt x="151595" y="2843147"/>
                  </a:lnTo>
                  <a:lnTo>
                    <a:pt x="196723" y="2848343"/>
                  </a:lnTo>
                  <a:lnTo>
                    <a:pt x="1770507" y="2848343"/>
                  </a:lnTo>
                  <a:lnTo>
                    <a:pt x="1815634" y="2843147"/>
                  </a:lnTo>
                  <a:lnTo>
                    <a:pt x="1857049" y="2828348"/>
                  </a:lnTo>
                  <a:lnTo>
                    <a:pt x="1893574" y="2805126"/>
                  </a:lnTo>
                  <a:lnTo>
                    <a:pt x="1924032" y="2774663"/>
                  </a:lnTo>
                  <a:lnTo>
                    <a:pt x="1947246" y="2738139"/>
                  </a:lnTo>
                  <a:lnTo>
                    <a:pt x="1962037" y="2696735"/>
                  </a:lnTo>
                  <a:lnTo>
                    <a:pt x="1967230" y="2651633"/>
                  </a:lnTo>
                  <a:lnTo>
                    <a:pt x="1967230" y="196723"/>
                  </a:lnTo>
                  <a:lnTo>
                    <a:pt x="1962037" y="151635"/>
                  </a:lnTo>
                  <a:lnTo>
                    <a:pt x="1947246" y="110236"/>
                  </a:lnTo>
                  <a:lnTo>
                    <a:pt x="1924032" y="73708"/>
                  </a:lnTo>
                  <a:lnTo>
                    <a:pt x="1893574" y="43237"/>
                  </a:lnTo>
                  <a:lnTo>
                    <a:pt x="1857049" y="20006"/>
                  </a:lnTo>
                  <a:lnTo>
                    <a:pt x="1815634" y="5198"/>
                  </a:lnTo>
                  <a:lnTo>
                    <a:pt x="1770507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99" name="object 14"/>
            <p:cNvSpPr/>
            <p:nvPr/>
          </p:nvSpPr>
          <p:spPr>
            <a:xfrm>
              <a:off x="3444480" y="1793160"/>
              <a:ext cx="1965240" cy="2846520"/>
            </a:xfrm>
            <a:custGeom>
              <a:avLst/>
              <a:gdLst>
                <a:gd name="textAreaLeft" fmla="*/ 0 w 1965240"/>
                <a:gd name="textAreaRight" fmla="*/ 1967400 w 1965240"/>
                <a:gd name="textAreaTop" fmla="*/ 0 h 2846520"/>
                <a:gd name="textAreaBottom" fmla="*/ 2848680 h 2846520"/>
              </a:gdLst>
              <a:ahLst/>
              <a:rect l="textAreaLeft" t="textAreaTop" r="textAreaRight" b="textAreaBottom"/>
              <a:pathLst>
                <a:path w="1967229" h="2848610">
                  <a:moveTo>
                    <a:pt x="0" y="196723"/>
                  </a:moveTo>
                  <a:lnTo>
                    <a:pt x="5192" y="151635"/>
                  </a:lnTo>
                  <a:lnTo>
                    <a:pt x="19983" y="110236"/>
                  </a:lnTo>
                  <a:lnTo>
                    <a:pt x="43197" y="73708"/>
                  </a:lnTo>
                  <a:lnTo>
                    <a:pt x="73655" y="43237"/>
                  </a:lnTo>
                  <a:lnTo>
                    <a:pt x="110180" y="20006"/>
                  </a:lnTo>
                  <a:lnTo>
                    <a:pt x="151595" y="5198"/>
                  </a:lnTo>
                  <a:lnTo>
                    <a:pt x="196723" y="0"/>
                  </a:lnTo>
                  <a:lnTo>
                    <a:pt x="1770507" y="0"/>
                  </a:lnTo>
                  <a:lnTo>
                    <a:pt x="1815634" y="5198"/>
                  </a:lnTo>
                  <a:lnTo>
                    <a:pt x="1857049" y="20006"/>
                  </a:lnTo>
                  <a:lnTo>
                    <a:pt x="1893574" y="43237"/>
                  </a:lnTo>
                  <a:lnTo>
                    <a:pt x="1924032" y="73708"/>
                  </a:lnTo>
                  <a:lnTo>
                    <a:pt x="1947246" y="110236"/>
                  </a:lnTo>
                  <a:lnTo>
                    <a:pt x="1962037" y="151635"/>
                  </a:lnTo>
                  <a:lnTo>
                    <a:pt x="1967230" y="196723"/>
                  </a:lnTo>
                  <a:lnTo>
                    <a:pt x="1967230" y="2651633"/>
                  </a:lnTo>
                  <a:lnTo>
                    <a:pt x="1962037" y="2696735"/>
                  </a:lnTo>
                  <a:lnTo>
                    <a:pt x="1947246" y="2738139"/>
                  </a:lnTo>
                  <a:lnTo>
                    <a:pt x="1924032" y="2774663"/>
                  </a:lnTo>
                  <a:lnTo>
                    <a:pt x="1893574" y="2805126"/>
                  </a:lnTo>
                  <a:lnTo>
                    <a:pt x="1857049" y="2828348"/>
                  </a:lnTo>
                  <a:lnTo>
                    <a:pt x="1815634" y="2843147"/>
                  </a:lnTo>
                  <a:lnTo>
                    <a:pt x="1770507" y="2848343"/>
                  </a:lnTo>
                  <a:lnTo>
                    <a:pt x="196723" y="2848343"/>
                  </a:lnTo>
                  <a:lnTo>
                    <a:pt x="151595" y="2843147"/>
                  </a:lnTo>
                  <a:lnTo>
                    <a:pt x="110180" y="2828348"/>
                  </a:lnTo>
                  <a:lnTo>
                    <a:pt x="73655" y="2805126"/>
                  </a:lnTo>
                  <a:lnTo>
                    <a:pt x="43197" y="2774663"/>
                  </a:lnTo>
                  <a:lnTo>
                    <a:pt x="19983" y="2738139"/>
                  </a:lnTo>
                  <a:lnTo>
                    <a:pt x="5192" y="2696735"/>
                  </a:lnTo>
                  <a:lnTo>
                    <a:pt x="0" y="2651633"/>
                  </a:lnTo>
                  <a:lnTo>
                    <a:pt x="0" y="196723"/>
                  </a:lnTo>
                  <a:close/>
                </a:path>
              </a:pathLst>
            </a:custGeom>
            <a:noFill/>
            <a:ln w="2642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300" name="object 15"/>
          <p:cNvSpPr/>
          <p:nvPr/>
        </p:nvSpPr>
        <p:spPr>
          <a:xfrm>
            <a:off x="3543120" y="1859760"/>
            <a:ext cx="1477440" cy="77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3200" bIns="0" anchor="t">
            <a:spAutoFit/>
          </a:bodyPr>
          <a:p>
            <a:pPr marL="12600">
              <a:lnSpc>
                <a:spcPts val="1451"/>
              </a:lnSpc>
              <a:spcBef>
                <a:spcPts val="340"/>
              </a:spcBef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Entraînement</a:t>
            </a:r>
            <a:r>
              <a:rPr b="0" lang="fr-FR" sz="1400" spc="-52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21" strike="noStrike">
                <a:solidFill>
                  <a:srgbClr val="ffffff"/>
                </a:solidFill>
                <a:latin typeface="Arial"/>
                <a:ea typeface="DejaVu Sans"/>
              </a:rPr>
              <a:t>d’un 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modèle</a:t>
            </a:r>
            <a:r>
              <a:rPr b="0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ffffff"/>
                </a:solidFill>
                <a:latin typeface="Arial"/>
                <a:ea typeface="DejaVu Sans"/>
              </a:rPr>
              <a:t>simplifié: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70560" indent="-58320">
              <a:lnSpc>
                <a:spcPts val="1140"/>
              </a:lnSpc>
              <a:spcBef>
                <a:spcPts val="564"/>
              </a:spcBef>
              <a:buClr>
                <a:srgbClr val="ffffff"/>
              </a:buClr>
              <a:buSzPct val="91000"/>
              <a:buFont typeface="Symbol"/>
              <a:buChar char=""/>
              <a:tabLst>
                <a:tab algn="l" pos="71280"/>
              </a:tabLst>
            </a:pP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Feature</a:t>
            </a:r>
            <a:r>
              <a:rPr b="0" lang="fr-FR" sz="1100" spc="-4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unique</a:t>
            </a:r>
            <a:r>
              <a:rPr b="0" lang="fr-FR" sz="1100" spc="-32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52" strike="noStrike">
                <a:solidFill>
                  <a:srgbClr val="ffffff"/>
                </a:solidFill>
                <a:latin typeface="Arial"/>
                <a:ea typeface="DejaVu Sans"/>
              </a:rPr>
              <a:t>: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consommation</a:t>
            </a:r>
            <a:r>
              <a:rPr b="0" lang="fr-FR" sz="1100" spc="-4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prédite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object 16"/>
          <p:cNvSpPr/>
          <p:nvPr/>
        </p:nvSpPr>
        <p:spPr>
          <a:xfrm>
            <a:off x="3543120" y="2787840"/>
            <a:ext cx="1622160" cy="46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360" bIns="0" anchor="t">
            <a:spAutoFit/>
          </a:bodyPr>
          <a:p>
            <a:pPr marL="70560" indent="-58320">
              <a:lnSpc>
                <a:spcPct val="86000"/>
              </a:lnSpc>
              <a:spcBef>
                <a:spcPts val="286"/>
              </a:spcBef>
              <a:buClr>
                <a:srgbClr val="ffffff"/>
              </a:buClr>
              <a:buSzPct val="91000"/>
              <a:buFont typeface="Symbol"/>
              <a:buChar char=""/>
              <a:tabLst>
                <a:tab algn="l" pos="71280"/>
              </a:tabLst>
            </a:pP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Random</a:t>
            </a:r>
            <a:r>
              <a:rPr b="0" lang="fr-FR" sz="1100" spc="-46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Forest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(optimisation</a:t>
            </a:r>
            <a:r>
              <a:rPr b="0" lang="fr-FR" sz="1100" spc="-52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paramètres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avec</a:t>
            </a:r>
            <a:r>
              <a:rPr b="0" lang="fr-FR" sz="1100" spc="-1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grid</a:t>
            </a:r>
            <a:r>
              <a:rPr b="0" lang="fr-FR" sz="1100" spc="-26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search</a:t>
            </a:r>
            <a:r>
              <a:rPr b="0" lang="fr-FR" sz="1100" spc="-2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26" strike="noStrike">
                <a:solidFill>
                  <a:srgbClr val="ffffff"/>
                </a:solidFill>
                <a:latin typeface="Arial"/>
                <a:ea typeface="DejaVu Sans"/>
              </a:rPr>
              <a:t>CV)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object 17"/>
          <p:cNvSpPr/>
          <p:nvPr/>
        </p:nvSpPr>
        <p:spPr>
          <a:xfrm>
            <a:off x="3543120" y="3414600"/>
            <a:ext cx="1308960" cy="32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720" bIns="0" anchor="t">
            <a:spAutoFit/>
          </a:bodyPr>
          <a:p>
            <a:pPr marL="70560" indent="-58320">
              <a:lnSpc>
                <a:spcPts val="1140"/>
              </a:lnSpc>
              <a:spcBef>
                <a:spcPts val="289"/>
              </a:spcBef>
              <a:buClr>
                <a:srgbClr val="ffffff"/>
              </a:buClr>
              <a:buSzPct val="91000"/>
              <a:buFont typeface="Arial"/>
              <a:buChar char="•"/>
              <a:tabLst>
                <a:tab algn="l" pos="71280"/>
              </a:tabLst>
            </a:pPr>
            <a:r>
              <a:rPr b="1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RMSE</a:t>
            </a:r>
            <a:r>
              <a:rPr b="1" lang="fr-FR" sz="1100" spc="-1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: </a:t>
            </a:r>
            <a:r>
              <a:rPr b="1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?</a:t>
            </a:r>
            <a:r>
              <a:rPr b="1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(jeu</a:t>
            </a:r>
            <a:r>
              <a:rPr b="0" lang="fr-FR" sz="1100" spc="-26" strike="noStrike">
                <a:solidFill>
                  <a:srgbClr val="ffffff"/>
                </a:solidFill>
                <a:latin typeface="Arial"/>
                <a:ea typeface="DejaVu Sans"/>
              </a:rPr>
              <a:t> de </a:t>
            </a:r>
            <a:r>
              <a:rPr b="0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validation)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object 18"/>
          <p:cNvSpPr/>
          <p:nvPr/>
        </p:nvSpPr>
        <p:spPr>
          <a:xfrm>
            <a:off x="5608440" y="2973240"/>
            <a:ext cx="415080" cy="486000"/>
          </a:xfrm>
          <a:custGeom>
            <a:avLst/>
            <a:gdLst>
              <a:gd name="textAreaLeft" fmla="*/ 0 w 415080"/>
              <a:gd name="textAreaRight" fmla="*/ 417240 w 415080"/>
              <a:gd name="textAreaTop" fmla="*/ 0 h 486000"/>
              <a:gd name="textAreaBottom" fmla="*/ 488160 h 486000"/>
            </a:gdLst>
            <a:ahLst/>
            <a:rect l="textAreaLeft" t="textAreaTop" r="textAreaRight" b="textAreaBottom"/>
            <a:pathLst>
              <a:path w="417195" h="488314">
                <a:moveTo>
                  <a:pt x="208533" y="0"/>
                </a:moveTo>
                <a:lnTo>
                  <a:pt x="208533" y="97536"/>
                </a:lnTo>
                <a:lnTo>
                  <a:pt x="0" y="97536"/>
                </a:lnTo>
                <a:lnTo>
                  <a:pt x="0" y="390271"/>
                </a:lnTo>
                <a:lnTo>
                  <a:pt x="208533" y="390271"/>
                </a:lnTo>
                <a:lnTo>
                  <a:pt x="208533" y="487934"/>
                </a:lnTo>
                <a:lnTo>
                  <a:pt x="417067" y="243967"/>
                </a:lnTo>
                <a:lnTo>
                  <a:pt x="208533" y="0"/>
                </a:lnTo>
                <a:close/>
              </a:path>
            </a:pathLst>
          </a:custGeom>
          <a:solidFill>
            <a:srgbClr val="c7cec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304" name="object 19"/>
          <p:cNvGrpSpPr/>
          <p:nvPr/>
        </p:nvGrpSpPr>
        <p:grpSpPr>
          <a:xfrm>
            <a:off x="6198480" y="1793160"/>
            <a:ext cx="1965600" cy="2846520"/>
            <a:chOff x="6198480" y="1793160"/>
            <a:chExt cx="1965600" cy="2846520"/>
          </a:xfrm>
        </p:grpSpPr>
        <p:sp>
          <p:nvSpPr>
            <p:cNvPr id="305" name="object 20"/>
            <p:cNvSpPr/>
            <p:nvPr/>
          </p:nvSpPr>
          <p:spPr>
            <a:xfrm>
              <a:off x="6198480" y="1793160"/>
              <a:ext cx="1965600" cy="2846520"/>
            </a:xfrm>
            <a:custGeom>
              <a:avLst/>
              <a:gdLst>
                <a:gd name="textAreaLeft" fmla="*/ 0 w 1965600"/>
                <a:gd name="textAreaRight" fmla="*/ 1967760 w 1965600"/>
                <a:gd name="textAreaTop" fmla="*/ 0 h 2846520"/>
                <a:gd name="textAreaBottom" fmla="*/ 2848680 h 2846520"/>
              </a:gdLst>
              <a:ahLst/>
              <a:rect l="textAreaLeft" t="textAreaTop" r="textAreaRight" b="textAreaBottom"/>
              <a:pathLst>
                <a:path w="1967865" h="2848610">
                  <a:moveTo>
                    <a:pt x="1770634" y="0"/>
                  </a:moveTo>
                  <a:lnTo>
                    <a:pt x="196723" y="0"/>
                  </a:lnTo>
                  <a:lnTo>
                    <a:pt x="151635" y="5198"/>
                  </a:lnTo>
                  <a:lnTo>
                    <a:pt x="110236" y="20006"/>
                  </a:lnTo>
                  <a:lnTo>
                    <a:pt x="73708" y="43237"/>
                  </a:lnTo>
                  <a:lnTo>
                    <a:pt x="43237" y="73708"/>
                  </a:lnTo>
                  <a:lnTo>
                    <a:pt x="20006" y="110236"/>
                  </a:lnTo>
                  <a:lnTo>
                    <a:pt x="5198" y="151635"/>
                  </a:lnTo>
                  <a:lnTo>
                    <a:pt x="0" y="196723"/>
                  </a:lnTo>
                  <a:lnTo>
                    <a:pt x="0" y="2651633"/>
                  </a:lnTo>
                  <a:lnTo>
                    <a:pt x="5198" y="2696735"/>
                  </a:lnTo>
                  <a:lnTo>
                    <a:pt x="20006" y="2738139"/>
                  </a:lnTo>
                  <a:lnTo>
                    <a:pt x="43237" y="2774663"/>
                  </a:lnTo>
                  <a:lnTo>
                    <a:pt x="73708" y="2805126"/>
                  </a:lnTo>
                  <a:lnTo>
                    <a:pt x="110236" y="2828348"/>
                  </a:lnTo>
                  <a:lnTo>
                    <a:pt x="151635" y="2843147"/>
                  </a:lnTo>
                  <a:lnTo>
                    <a:pt x="196723" y="2848343"/>
                  </a:lnTo>
                  <a:lnTo>
                    <a:pt x="1770634" y="2848343"/>
                  </a:lnTo>
                  <a:lnTo>
                    <a:pt x="1815721" y="2843147"/>
                  </a:lnTo>
                  <a:lnTo>
                    <a:pt x="1857120" y="2828348"/>
                  </a:lnTo>
                  <a:lnTo>
                    <a:pt x="1893648" y="2805126"/>
                  </a:lnTo>
                  <a:lnTo>
                    <a:pt x="1924119" y="2774663"/>
                  </a:lnTo>
                  <a:lnTo>
                    <a:pt x="1947350" y="2738139"/>
                  </a:lnTo>
                  <a:lnTo>
                    <a:pt x="1962158" y="2696735"/>
                  </a:lnTo>
                  <a:lnTo>
                    <a:pt x="1967357" y="2651633"/>
                  </a:lnTo>
                  <a:lnTo>
                    <a:pt x="1967357" y="196723"/>
                  </a:lnTo>
                  <a:lnTo>
                    <a:pt x="1962158" y="151635"/>
                  </a:lnTo>
                  <a:lnTo>
                    <a:pt x="1947350" y="110236"/>
                  </a:lnTo>
                  <a:lnTo>
                    <a:pt x="1924119" y="73708"/>
                  </a:lnTo>
                  <a:lnTo>
                    <a:pt x="1893648" y="43237"/>
                  </a:lnTo>
                  <a:lnTo>
                    <a:pt x="1857120" y="20006"/>
                  </a:lnTo>
                  <a:lnTo>
                    <a:pt x="1815721" y="5198"/>
                  </a:lnTo>
                  <a:lnTo>
                    <a:pt x="1770634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06" name="object 21"/>
            <p:cNvSpPr/>
            <p:nvPr/>
          </p:nvSpPr>
          <p:spPr>
            <a:xfrm>
              <a:off x="6198480" y="1793160"/>
              <a:ext cx="1965600" cy="2846520"/>
            </a:xfrm>
            <a:custGeom>
              <a:avLst/>
              <a:gdLst>
                <a:gd name="textAreaLeft" fmla="*/ 0 w 1965600"/>
                <a:gd name="textAreaRight" fmla="*/ 1967760 w 1965600"/>
                <a:gd name="textAreaTop" fmla="*/ 0 h 2846520"/>
                <a:gd name="textAreaBottom" fmla="*/ 2848680 h 2846520"/>
              </a:gdLst>
              <a:ahLst/>
              <a:rect l="textAreaLeft" t="textAreaTop" r="textAreaRight" b="textAreaBottom"/>
              <a:pathLst>
                <a:path w="1967865" h="2848610">
                  <a:moveTo>
                    <a:pt x="0" y="196723"/>
                  </a:moveTo>
                  <a:lnTo>
                    <a:pt x="5198" y="151635"/>
                  </a:lnTo>
                  <a:lnTo>
                    <a:pt x="20006" y="110236"/>
                  </a:lnTo>
                  <a:lnTo>
                    <a:pt x="43237" y="73708"/>
                  </a:lnTo>
                  <a:lnTo>
                    <a:pt x="73708" y="43237"/>
                  </a:lnTo>
                  <a:lnTo>
                    <a:pt x="110236" y="20006"/>
                  </a:lnTo>
                  <a:lnTo>
                    <a:pt x="151635" y="5198"/>
                  </a:lnTo>
                  <a:lnTo>
                    <a:pt x="196723" y="0"/>
                  </a:lnTo>
                  <a:lnTo>
                    <a:pt x="1770634" y="0"/>
                  </a:lnTo>
                  <a:lnTo>
                    <a:pt x="1815721" y="5198"/>
                  </a:lnTo>
                  <a:lnTo>
                    <a:pt x="1857120" y="20006"/>
                  </a:lnTo>
                  <a:lnTo>
                    <a:pt x="1893648" y="43237"/>
                  </a:lnTo>
                  <a:lnTo>
                    <a:pt x="1924119" y="73708"/>
                  </a:lnTo>
                  <a:lnTo>
                    <a:pt x="1947350" y="110236"/>
                  </a:lnTo>
                  <a:lnTo>
                    <a:pt x="1962158" y="151635"/>
                  </a:lnTo>
                  <a:lnTo>
                    <a:pt x="1967357" y="196723"/>
                  </a:lnTo>
                  <a:lnTo>
                    <a:pt x="1967357" y="2651633"/>
                  </a:lnTo>
                  <a:lnTo>
                    <a:pt x="1962158" y="2696735"/>
                  </a:lnTo>
                  <a:lnTo>
                    <a:pt x="1947350" y="2738139"/>
                  </a:lnTo>
                  <a:lnTo>
                    <a:pt x="1924119" y="2774663"/>
                  </a:lnTo>
                  <a:lnTo>
                    <a:pt x="1893648" y="2805126"/>
                  </a:lnTo>
                  <a:lnTo>
                    <a:pt x="1857120" y="2828348"/>
                  </a:lnTo>
                  <a:lnTo>
                    <a:pt x="1815721" y="2843147"/>
                  </a:lnTo>
                  <a:lnTo>
                    <a:pt x="1770634" y="2848343"/>
                  </a:lnTo>
                  <a:lnTo>
                    <a:pt x="196723" y="2848343"/>
                  </a:lnTo>
                  <a:lnTo>
                    <a:pt x="151635" y="2843147"/>
                  </a:lnTo>
                  <a:lnTo>
                    <a:pt x="110236" y="2828348"/>
                  </a:lnTo>
                  <a:lnTo>
                    <a:pt x="73708" y="2805126"/>
                  </a:lnTo>
                  <a:lnTo>
                    <a:pt x="43237" y="2774663"/>
                  </a:lnTo>
                  <a:lnTo>
                    <a:pt x="20006" y="2738139"/>
                  </a:lnTo>
                  <a:lnTo>
                    <a:pt x="5198" y="2696735"/>
                  </a:lnTo>
                  <a:lnTo>
                    <a:pt x="0" y="2651633"/>
                  </a:lnTo>
                  <a:lnTo>
                    <a:pt x="0" y="196723"/>
                  </a:lnTo>
                  <a:close/>
                </a:path>
              </a:pathLst>
            </a:custGeom>
            <a:noFill/>
            <a:ln w="2642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307" name="object 22"/>
          <p:cNvSpPr/>
          <p:nvPr/>
        </p:nvSpPr>
        <p:spPr>
          <a:xfrm>
            <a:off x="6272640" y="1859760"/>
            <a:ext cx="1742040" cy="91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3200" bIns="0" anchor="t">
            <a:spAutoFit/>
          </a:bodyPr>
          <a:p>
            <a:pPr marL="38160">
              <a:lnSpc>
                <a:spcPts val="1451"/>
              </a:lnSpc>
              <a:spcBef>
                <a:spcPts val="340"/>
              </a:spcBef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Entraînement</a:t>
            </a:r>
            <a:r>
              <a:rPr b="0" lang="fr-FR" sz="1400" spc="-5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d’un</a:t>
            </a:r>
            <a:r>
              <a:rPr b="0" lang="fr-FR" sz="1400" spc="-32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35" strike="noStrike">
                <a:solidFill>
                  <a:srgbClr val="ffffff"/>
                </a:solidFill>
                <a:latin typeface="Arial"/>
                <a:ea typeface="DejaVu Sans"/>
              </a:rPr>
              <a:t>2</a:t>
            </a:r>
            <a:r>
              <a:rPr b="0" lang="fr-FR" sz="1350" spc="-52" strike="noStrike" baseline="24000">
                <a:solidFill>
                  <a:srgbClr val="ffffff"/>
                </a:solidFill>
                <a:latin typeface="Arial"/>
                <a:ea typeface="DejaVu Sans"/>
              </a:rPr>
              <a:t>e 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modèle</a:t>
            </a:r>
            <a:r>
              <a:rPr b="0" lang="fr-FR" sz="1400" spc="-4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ffffff"/>
                </a:solidFill>
                <a:latin typeface="Arial"/>
                <a:ea typeface="DejaVu Sans"/>
              </a:rPr>
              <a:t>simplfié: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95760" indent="-58320">
              <a:lnSpc>
                <a:spcPts val="1140"/>
              </a:lnSpc>
              <a:spcBef>
                <a:spcPts val="564"/>
              </a:spcBef>
              <a:buClr>
                <a:srgbClr val="ffffff"/>
              </a:buClr>
              <a:buSzPct val="91000"/>
              <a:buFont typeface="Symbol"/>
              <a:buChar char=""/>
              <a:tabLst>
                <a:tab algn="l" pos="96480"/>
              </a:tabLst>
            </a:pPr>
            <a:r>
              <a:rPr b="0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Features:consommation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prédite</a:t>
            </a:r>
            <a:r>
              <a:rPr b="0" lang="fr-FR" sz="1100" spc="-2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+</a:t>
            </a:r>
            <a:r>
              <a:rPr b="0" lang="fr-FR" sz="1100" spc="-2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5</a:t>
            </a:r>
            <a:r>
              <a:rPr b="0" lang="fr-FR" sz="1100" spc="-1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features majeures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object 23"/>
          <p:cNvSpPr/>
          <p:nvPr/>
        </p:nvSpPr>
        <p:spPr>
          <a:xfrm>
            <a:off x="6297840" y="2932920"/>
            <a:ext cx="1621440" cy="32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720" bIns="0" anchor="t">
            <a:spAutoFit/>
          </a:bodyPr>
          <a:p>
            <a:pPr marL="70560" indent="-58320">
              <a:lnSpc>
                <a:spcPts val="1140"/>
              </a:lnSpc>
              <a:spcBef>
                <a:spcPts val="289"/>
              </a:spcBef>
              <a:buClr>
                <a:srgbClr val="ffffff"/>
              </a:buClr>
              <a:buSzPct val="91000"/>
              <a:buFont typeface="Symbol"/>
              <a:buChar char=""/>
              <a:tabLst>
                <a:tab algn="l" pos="71280"/>
              </a:tabLst>
            </a:pP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(optimisation</a:t>
            </a:r>
            <a:r>
              <a:rPr b="0" lang="fr-FR" sz="1100" spc="-5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paramètres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avec</a:t>
            </a:r>
            <a:r>
              <a:rPr b="0" lang="fr-FR" sz="1100" spc="-1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grid</a:t>
            </a:r>
            <a:r>
              <a:rPr b="0" lang="fr-FR" sz="1100" spc="-26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search</a:t>
            </a:r>
            <a:r>
              <a:rPr b="0" lang="fr-FR" sz="1100" spc="-2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26" strike="noStrike">
                <a:solidFill>
                  <a:srgbClr val="ffffff"/>
                </a:solidFill>
                <a:latin typeface="Arial"/>
                <a:ea typeface="DejaVu Sans"/>
              </a:rPr>
              <a:t>CV)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object 24"/>
          <p:cNvSpPr/>
          <p:nvPr/>
        </p:nvSpPr>
        <p:spPr>
          <a:xfrm>
            <a:off x="6297840" y="3414600"/>
            <a:ext cx="1230840" cy="32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720" bIns="0" anchor="t">
            <a:spAutoFit/>
          </a:bodyPr>
          <a:p>
            <a:pPr marL="70560" indent="-58320">
              <a:lnSpc>
                <a:spcPts val="1140"/>
              </a:lnSpc>
              <a:spcBef>
                <a:spcPts val="289"/>
              </a:spcBef>
              <a:buClr>
                <a:srgbClr val="ffffff"/>
              </a:buClr>
              <a:buSzPct val="91000"/>
              <a:buFont typeface="Arial"/>
              <a:buChar char="•"/>
              <a:tabLst>
                <a:tab algn="l" pos="71280"/>
              </a:tabLst>
            </a:pPr>
            <a:r>
              <a:rPr b="1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RMSE</a:t>
            </a:r>
            <a:r>
              <a:rPr b="1" lang="fr-FR" sz="1100" spc="-1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: </a:t>
            </a:r>
            <a:r>
              <a:rPr b="1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?</a:t>
            </a:r>
            <a:r>
              <a:rPr b="1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(jeu</a:t>
            </a:r>
            <a:r>
              <a:rPr b="0" lang="fr-FR" sz="1100" spc="-26" strike="noStrike">
                <a:solidFill>
                  <a:srgbClr val="ffffff"/>
                </a:solidFill>
                <a:latin typeface="Arial"/>
                <a:ea typeface="DejaVu Sans"/>
              </a:rPr>
              <a:t> de </a:t>
            </a:r>
            <a:r>
              <a:rPr b="0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validation)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object 2"/>
          <p:cNvSpPr/>
          <p:nvPr/>
        </p:nvSpPr>
        <p:spPr>
          <a:xfrm>
            <a:off x="801000" y="2264040"/>
            <a:ext cx="8019000" cy="147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fr-FR" sz="4800" spc="-1" strike="noStrike">
                <a:solidFill>
                  <a:srgbClr val="f3f1dc"/>
                </a:solidFill>
                <a:latin typeface="Arial"/>
                <a:ea typeface="DejaVu Sans"/>
              </a:rPr>
              <a:t>IV</a:t>
            </a:r>
            <a:r>
              <a:rPr b="0" lang="fr-FR" sz="4800" spc="-296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4800" spc="-151" strike="noStrike">
                <a:solidFill>
                  <a:srgbClr val="f3f1dc"/>
                </a:solidFill>
                <a:latin typeface="Arial"/>
                <a:ea typeface="DejaVu Sans"/>
              </a:rPr>
              <a:t>–PRÉSENTATION</a:t>
            </a:r>
            <a:r>
              <a:rPr b="0" lang="fr-FR" sz="4800" spc="-231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4800" spc="-35" strike="noStrike">
                <a:solidFill>
                  <a:srgbClr val="f3f1dc"/>
                </a:solidFill>
                <a:latin typeface="Arial"/>
                <a:ea typeface="DejaVu Sans"/>
              </a:rPr>
              <a:t>DU </a:t>
            </a:r>
            <a:r>
              <a:rPr b="0" lang="fr-FR" sz="4800" spc="-100" strike="noStrike">
                <a:solidFill>
                  <a:srgbClr val="f3f1dc"/>
                </a:solidFill>
                <a:latin typeface="Arial"/>
                <a:ea typeface="DejaVu Sans"/>
              </a:rPr>
              <a:t>MODÈLE</a:t>
            </a:r>
            <a:r>
              <a:rPr b="0" lang="fr-FR" sz="4800" spc="-216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4800" spc="-12" strike="noStrike">
                <a:solidFill>
                  <a:srgbClr val="f3f1dc"/>
                </a:solidFill>
                <a:latin typeface="Arial"/>
                <a:ea typeface="DejaVu Sans"/>
              </a:rPr>
              <a:t>FINAL </a:t>
            </a: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object 3"/>
          <p:cNvSpPr/>
          <p:nvPr/>
        </p:nvSpPr>
        <p:spPr>
          <a:xfrm>
            <a:off x="801000" y="3881880"/>
            <a:ext cx="528912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fr-FR" sz="2400" spc="-1" strike="noStrike">
                <a:solidFill>
                  <a:srgbClr val="ffc000"/>
                </a:solidFill>
                <a:latin typeface="Arial"/>
                <a:ea typeface="DejaVu Sans"/>
              </a:rPr>
              <a:t>ainsi</a:t>
            </a:r>
            <a:r>
              <a:rPr b="0" lang="fr-FR" sz="2400" spc="-21" strike="noStrike">
                <a:solidFill>
                  <a:srgbClr val="ffc000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ffc000"/>
                </a:solidFill>
                <a:latin typeface="Arial"/>
                <a:ea typeface="DejaVu Sans"/>
              </a:rPr>
              <a:t>que</a:t>
            </a:r>
            <a:r>
              <a:rPr b="0" lang="fr-FR" sz="2400" spc="-35" strike="noStrike">
                <a:solidFill>
                  <a:srgbClr val="ffc000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ffc000"/>
                </a:solidFill>
                <a:latin typeface="Arial"/>
                <a:ea typeface="DejaVu Sans"/>
              </a:rPr>
              <a:t>des</a:t>
            </a:r>
            <a:r>
              <a:rPr b="0" lang="fr-FR" sz="2400" spc="-32" strike="noStrike">
                <a:solidFill>
                  <a:srgbClr val="ffc000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ffc000"/>
                </a:solidFill>
                <a:latin typeface="Arial"/>
                <a:ea typeface="DejaVu Sans"/>
              </a:rPr>
              <a:t>améliorations </a:t>
            </a:r>
            <a:r>
              <a:rPr b="0" lang="fr-FR" sz="2400" spc="-12" strike="noStrike">
                <a:solidFill>
                  <a:srgbClr val="ffc000"/>
                </a:solidFill>
                <a:latin typeface="Arial"/>
                <a:ea typeface="DejaVu Sans"/>
              </a:rPr>
              <a:t>effectuées.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object 4"/>
          <p:cNvSpPr/>
          <p:nvPr/>
        </p:nvSpPr>
        <p:spPr>
          <a:xfrm>
            <a:off x="7700040" y="26640"/>
            <a:ext cx="22140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16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536760" y="2123280"/>
            <a:ext cx="8283240" cy="1804320"/>
          </a:xfrm>
          <a:prstGeom prst="rect">
            <a:avLst/>
          </a:prstGeom>
          <a:noFill/>
          <a:ln w="0">
            <a:noFill/>
          </a:ln>
        </p:spPr>
        <p:txBody>
          <a:bodyPr lIns="0" rIns="0" tIns="219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726"/>
              </a:spcBef>
              <a:buNone/>
              <a:tabLst>
                <a:tab algn="l" pos="0"/>
              </a:tabLst>
            </a:pPr>
            <a:r>
              <a:rPr b="0" lang="fr-FR" sz="4000" spc="-114" strike="noStrike">
                <a:solidFill>
                  <a:srgbClr val="d2523b"/>
                </a:solidFill>
                <a:latin typeface="Arial"/>
              </a:rPr>
              <a:t>1) Modèles</a:t>
            </a:r>
            <a:r>
              <a:rPr b="0" lang="fr-FR" sz="4000" spc="-140" strike="noStrike">
                <a:solidFill>
                  <a:srgbClr val="d2523b"/>
                </a:solidFill>
                <a:latin typeface="Arial"/>
              </a:rPr>
              <a:t> pour la </a:t>
            </a:r>
            <a:r>
              <a:rPr b="0" lang="fr-FR" sz="4000" spc="-52" strike="noStrike">
                <a:solidFill>
                  <a:srgbClr val="d2523b"/>
                </a:solidFill>
                <a:latin typeface="Arial"/>
              </a:rPr>
              <a:t>consommation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  <a:p>
            <a:pPr marL="4272120" indent="0">
              <a:lnSpc>
                <a:spcPct val="100000"/>
              </a:lnSpc>
              <a:spcBef>
                <a:spcPts val="734"/>
              </a:spcBef>
              <a:buNone/>
              <a:tabLst>
                <a:tab algn="l" pos="0"/>
              </a:tabLst>
            </a:pPr>
            <a:r>
              <a:rPr b="1" lang="fr-FR" sz="1800" spc="-1" strike="noStrike">
                <a:solidFill>
                  <a:srgbClr val="292934"/>
                </a:solidFill>
                <a:latin typeface="Arial"/>
              </a:rPr>
              <a:t>   </a:t>
            </a:r>
            <a:br>
              <a:rPr sz="1800"/>
            </a:br>
            <a:r>
              <a:rPr b="1" lang="fr-FR" sz="1800" spc="-1" strike="noStrike">
                <a:solidFill>
                  <a:srgbClr val="292934"/>
                </a:solidFill>
                <a:latin typeface="Arial"/>
              </a:rPr>
              <a:t>    </a:t>
            </a:r>
            <a:br>
              <a:rPr sz="1800"/>
            </a:br>
            <a:r>
              <a:rPr b="1" lang="fr-FR" sz="1800" spc="-1" strike="noStrike">
                <a:solidFill>
                  <a:srgbClr val="292934"/>
                </a:solidFill>
                <a:latin typeface="Arial"/>
              </a:rPr>
              <a:t>         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object 7"/>
          <p:cNvSpPr/>
          <p:nvPr/>
        </p:nvSpPr>
        <p:spPr>
          <a:xfrm>
            <a:off x="7700040" y="26640"/>
            <a:ext cx="22140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17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object 1" descr=""/>
          <p:cNvPicPr/>
          <p:nvPr/>
        </p:nvPicPr>
        <p:blipFill>
          <a:blip r:embed="rId1"/>
          <a:stretch/>
        </p:blipFill>
        <p:spPr>
          <a:xfrm>
            <a:off x="5194440" y="2130480"/>
            <a:ext cx="3293640" cy="1207440"/>
          </a:xfrm>
          <a:prstGeom prst="rect">
            <a:avLst/>
          </a:prstGeom>
          <a:ln w="0">
            <a:noFill/>
          </a:ln>
        </p:spPr>
      </p:pic>
      <p:grpSp>
        <p:nvGrpSpPr>
          <p:cNvPr id="316" name="object 68"/>
          <p:cNvGrpSpPr/>
          <p:nvPr/>
        </p:nvGrpSpPr>
        <p:grpSpPr>
          <a:xfrm>
            <a:off x="513000" y="1685880"/>
            <a:ext cx="4469040" cy="3012480"/>
            <a:chOff x="513000" y="1685880"/>
            <a:chExt cx="4469040" cy="3012480"/>
          </a:xfrm>
        </p:grpSpPr>
        <p:pic>
          <p:nvPicPr>
            <p:cNvPr id="317" name="object 69" descr=""/>
            <p:cNvPicPr/>
            <p:nvPr/>
          </p:nvPicPr>
          <p:blipFill>
            <a:blip r:embed="rId2"/>
            <a:stretch/>
          </p:blipFill>
          <p:spPr>
            <a:xfrm>
              <a:off x="513000" y="1685880"/>
              <a:ext cx="4469040" cy="2812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18" name="object 70"/>
            <p:cNvSpPr/>
            <p:nvPr/>
          </p:nvSpPr>
          <p:spPr>
            <a:xfrm>
              <a:off x="1091160" y="2386080"/>
              <a:ext cx="1731240" cy="2312280"/>
            </a:xfrm>
            <a:custGeom>
              <a:avLst/>
              <a:gdLst>
                <a:gd name="textAreaLeft" fmla="*/ 0 w 1731240"/>
                <a:gd name="textAreaRight" fmla="*/ 1733400 w 1731240"/>
                <a:gd name="textAreaTop" fmla="*/ 0 h 2312280"/>
                <a:gd name="textAreaBottom" fmla="*/ 2314440 h 2312280"/>
              </a:gdLst>
              <a:ahLst/>
              <a:rect l="textAreaLeft" t="textAreaTop" r="textAreaRight" b="textAreaBottom"/>
              <a:pathLst>
                <a:path w="1733550" h="2314575">
                  <a:moveTo>
                    <a:pt x="733374" y="1085849"/>
                  </a:moveTo>
                  <a:lnTo>
                    <a:pt x="733374" y="0"/>
                  </a:lnTo>
                  <a:lnTo>
                    <a:pt x="1733499" y="0"/>
                  </a:lnTo>
                  <a:lnTo>
                    <a:pt x="1733499" y="1095374"/>
                  </a:lnTo>
                  <a:lnTo>
                    <a:pt x="514299" y="2314549"/>
                  </a:lnTo>
                  <a:lnTo>
                    <a:pt x="0" y="1800225"/>
                  </a:lnTo>
                  <a:lnTo>
                    <a:pt x="733374" y="1085849"/>
                  </a:lnTo>
                  <a:close/>
                </a:path>
              </a:pathLst>
            </a:custGeom>
            <a:noFill/>
            <a:ln w="26424">
              <a:solidFill>
                <a:srgbClr val="c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536040" y="318960"/>
            <a:ext cx="8283240" cy="1804320"/>
          </a:xfrm>
          <a:prstGeom prst="rect">
            <a:avLst/>
          </a:prstGeom>
          <a:noFill/>
          <a:ln w="0">
            <a:noFill/>
          </a:ln>
        </p:spPr>
        <p:txBody>
          <a:bodyPr lIns="0" rIns="0" tIns="219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726"/>
              </a:spcBef>
              <a:buNone/>
              <a:tabLst>
                <a:tab algn="l" pos="0"/>
              </a:tabLst>
            </a:pPr>
            <a:r>
              <a:rPr b="0" lang="fr-FR" sz="4000" spc="-114" strike="noStrike">
                <a:solidFill>
                  <a:srgbClr val="d2523b"/>
                </a:solidFill>
                <a:latin typeface="Arial"/>
              </a:rPr>
              <a:t>1) Modèles</a:t>
            </a:r>
            <a:r>
              <a:rPr b="0" lang="fr-FR" sz="4000" spc="-140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14" strike="noStrike">
                <a:solidFill>
                  <a:srgbClr val="d2523b"/>
                </a:solidFill>
                <a:latin typeface="Arial"/>
              </a:rPr>
              <a:t>obtenus</a:t>
            </a:r>
            <a:r>
              <a:rPr b="0" lang="fr-FR" sz="4000" spc="-140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52" strike="noStrike">
                <a:solidFill>
                  <a:srgbClr val="d2523b"/>
                </a:solidFill>
                <a:latin typeface="Arial"/>
              </a:rPr>
              <a:t>(consommation)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  <a:p>
            <a:pPr marL="4272120" indent="0">
              <a:lnSpc>
                <a:spcPct val="100000"/>
              </a:lnSpc>
              <a:spcBef>
                <a:spcPts val="734"/>
              </a:spcBef>
              <a:buNone/>
              <a:tabLst>
                <a:tab algn="l" pos="0"/>
              </a:tabLst>
            </a:pPr>
            <a:r>
              <a:rPr b="1" lang="fr-FR" sz="1800" spc="-1" strike="noStrike">
                <a:solidFill>
                  <a:srgbClr val="292934"/>
                </a:solidFill>
                <a:latin typeface="Arial"/>
              </a:rPr>
              <a:t>   </a:t>
            </a:r>
            <a:br>
              <a:rPr sz="1800"/>
            </a:br>
            <a:r>
              <a:rPr b="1" lang="fr-FR" sz="1800" spc="-1" strike="noStrike">
                <a:solidFill>
                  <a:srgbClr val="292934"/>
                </a:solidFill>
                <a:latin typeface="Arial"/>
              </a:rPr>
              <a:t>    </a:t>
            </a:r>
            <a:br>
              <a:rPr sz="1800"/>
            </a:br>
            <a:r>
              <a:rPr b="1" lang="fr-FR" sz="1800" spc="-1" strike="noStrike">
                <a:solidFill>
                  <a:srgbClr val="292934"/>
                </a:solidFill>
                <a:latin typeface="Arial"/>
              </a:rPr>
              <a:t>          </a:t>
            </a:r>
            <a:r>
              <a:rPr b="1" lang="fr-FR" sz="1800" spc="-1" strike="noStrike">
                <a:solidFill>
                  <a:srgbClr val="292934"/>
                </a:solidFill>
                <a:latin typeface="Arial"/>
              </a:rPr>
              <a:t>Comparaison</a:t>
            </a:r>
            <a:r>
              <a:rPr b="1" lang="fr-FR" sz="1800" spc="-12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1" lang="fr-FR" sz="1800" spc="-1" strike="noStrike">
                <a:solidFill>
                  <a:srgbClr val="292934"/>
                </a:solidFill>
                <a:latin typeface="Arial"/>
              </a:rPr>
              <a:t>sur</a:t>
            </a:r>
            <a:r>
              <a:rPr b="1" lang="fr-FR" sz="1800" spc="-12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1" lang="fr-FR" sz="1800" spc="-1" strike="noStrike">
                <a:solidFill>
                  <a:srgbClr val="292934"/>
                </a:solidFill>
                <a:latin typeface="Arial"/>
              </a:rPr>
              <a:t>jeu</a:t>
            </a:r>
            <a:r>
              <a:rPr b="1" lang="fr-FR" sz="1800" spc="-15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1" lang="fr-FR" sz="1800" spc="-1" strike="noStrike">
                <a:solidFill>
                  <a:srgbClr val="292934"/>
                </a:solidFill>
                <a:latin typeface="Arial"/>
              </a:rPr>
              <a:t>de</a:t>
            </a:r>
            <a:r>
              <a:rPr b="1" lang="fr-FR" sz="1800" spc="-7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1" lang="fr-FR" sz="1800" spc="-21" strike="noStrike">
                <a:solidFill>
                  <a:srgbClr val="292934"/>
                </a:solidFill>
                <a:latin typeface="Arial"/>
              </a:rPr>
              <a:t>test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object 71"/>
          <p:cNvSpPr/>
          <p:nvPr/>
        </p:nvSpPr>
        <p:spPr>
          <a:xfrm>
            <a:off x="7700040" y="26640"/>
            <a:ext cx="22140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17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object 72"/>
          <p:cNvSpPr/>
          <p:nvPr/>
        </p:nvSpPr>
        <p:spPr>
          <a:xfrm>
            <a:off x="5220000" y="2640960"/>
            <a:ext cx="3249000" cy="214200"/>
          </a:xfrm>
          <a:custGeom>
            <a:avLst/>
            <a:gdLst>
              <a:gd name="textAreaLeft" fmla="*/ 0 w 3249000"/>
              <a:gd name="textAreaRight" fmla="*/ 3251160 w 3249000"/>
              <a:gd name="textAreaTop" fmla="*/ 0 h 214200"/>
              <a:gd name="textAreaBottom" fmla="*/ 216360 h 214200"/>
            </a:gdLst>
            <a:ahLst/>
            <a:rect l="textAreaLeft" t="textAreaTop" r="textAreaRight" b="textAreaBottom"/>
            <a:pathLst>
              <a:path w="3251200" h="216535">
                <a:moveTo>
                  <a:pt x="0" y="216026"/>
                </a:moveTo>
                <a:lnTo>
                  <a:pt x="3251073" y="216026"/>
                </a:lnTo>
                <a:lnTo>
                  <a:pt x="3251073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noFill/>
          <a:ln w="26424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22" name="object 73" descr=""/>
          <p:cNvPicPr/>
          <p:nvPr/>
        </p:nvPicPr>
        <p:blipFill>
          <a:blip r:embed="rId3"/>
          <a:stretch/>
        </p:blipFill>
        <p:spPr>
          <a:xfrm>
            <a:off x="5431320" y="3701160"/>
            <a:ext cx="2692800" cy="1988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536040" y="525960"/>
            <a:ext cx="7739640" cy="9648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114" strike="noStrike">
                <a:solidFill>
                  <a:srgbClr val="d2523b"/>
                </a:solidFill>
                <a:latin typeface="Arial"/>
              </a:rPr>
              <a:t>Modèle</a:t>
            </a:r>
            <a:r>
              <a:rPr b="0" lang="fr-FR" sz="4000" spc="-145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00" strike="noStrike">
                <a:solidFill>
                  <a:srgbClr val="d2523b"/>
                </a:solidFill>
                <a:latin typeface="Arial"/>
              </a:rPr>
              <a:t>final</a:t>
            </a:r>
            <a:r>
              <a:rPr b="0" lang="fr-FR" sz="4000" spc="-17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52" strike="noStrike">
                <a:solidFill>
                  <a:srgbClr val="d2523b"/>
                </a:solidFill>
                <a:latin typeface="Arial"/>
              </a:rPr>
              <a:t>: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object 9"/>
          <p:cNvSpPr/>
          <p:nvPr/>
        </p:nvSpPr>
        <p:spPr>
          <a:xfrm>
            <a:off x="536040" y="1359000"/>
            <a:ext cx="8463960" cy="37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95480" indent="-182880">
              <a:lnSpc>
                <a:spcPct val="100000"/>
              </a:lnSpc>
              <a:spcBef>
                <a:spcPts val="99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480"/>
              </a:tabLst>
            </a:pP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Prédiction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et</a:t>
            </a:r>
            <a:r>
              <a:rPr b="0" lang="fr-FR" sz="24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  <a:ea typeface="DejaVu Sans"/>
              </a:rPr>
              <a:t>limites pour la cible consommation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object 10"/>
          <p:cNvSpPr/>
          <p:nvPr/>
        </p:nvSpPr>
        <p:spPr>
          <a:xfrm>
            <a:off x="7700040" y="26640"/>
            <a:ext cx="22140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18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6" name="" descr=""/>
          <p:cNvPicPr/>
          <p:nvPr/>
        </p:nvPicPr>
        <p:blipFill>
          <a:blip r:embed="rId1"/>
          <a:stretch/>
        </p:blipFill>
        <p:spPr>
          <a:xfrm>
            <a:off x="36360" y="1914480"/>
            <a:ext cx="9143640" cy="3807720"/>
          </a:xfrm>
          <a:prstGeom prst="rect">
            <a:avLst/>
          </a:prstGeom>
          <a:ln w="0">
            <a:noFill/>
          </a:ln>
        </p:spPr>
      </p:pic>
      <p:sp>
        <p:nvSpPr>
          <p:cNvPr id="327" name=""/>
          <p:cNvSpPr/>
          <p:nvPr/>
        </p:nvSpPr>
        <p:spPr>
          <a:xfrm>
            <a:off x="3960000" y="3600000"/>
            <a:ext cx="1080000" cy="3600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36040" y="525960"/>
            <a:ext cx="7739640" cy="9648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92" strike="noStrike">
                <a:solidFill>
                  <a:srgbClr val="d2523b"/>
                </a:solidFill>
                <a:latin typeface="Arial"/>
              </a:rPr>
              <a:t>Sommaire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object 3"/>
          <p:cNvSpPr/>
          <p:nvPr/>
        </p:nvSpPr>
        <p:spPr>
          <a:xfrm>
            <a:off x="536040" y="1357200"/>
            <a:ext cx="5762880" cy="358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527760" indent="-515520">
              <a:lnSpc>
                <a:spcPct val="100000"/>
              </a:lnSpc>
              <a:spcBef>
                <a:spcPts val="96"/>
              </a:spcBef>
              <a:buClr>
                <a:srgbClr val="92a199"/>
              </a:buClr>
              <a:buSzPct val="84000"/>
              <a:buFont typeface="OpenSymbol"/>
              <a:buAutoNum type="romanUcPeriod"/>
              <a:tabLst>
                <a:tab algn="l" pos="527760"/>
                <a:tab algn="l" pos="528480"/>
              </a:tabLst>
            </a:pP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Présentation</a:t>
            </a:r>
            <a:r>
              <a:rPr b="0" lang="fr-FR" sz="2800" spc="-7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800" spc="-7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la</a:t>
            </a:r>
            <a:r>
              <a:rPr b="0" lang="fr-FR" sz="2800" spc="-7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2" strike="noStrike">
                <a:solidFill>
                  <a:srgbClr val="292934"/>
                </a:solidFill>
                <a:latin typeface="Arial"/>
                <a:ea typeface="DejaVu Sans"/>
              </a:rPr>
              <a:t>problématique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tabLst>
                <a:tab algn="l" pos="527760"/>
                <a:tab algn="l" pos="528480"/>
              </a:tabLst>
            </a:pPr>
            <a:endParaRPr b="0" lang="fr-FR" sz="4050" spc="-1" strike="noStrike">
              <a:solidFill>
                <a:srgbClr val="000000"/>
              </a:solidFill>
              <a:latin typeface="Arial"/>
            </a:endParaRPr>
          </a:p>
          <a:p>
            <a:pPr marL="527760" indent="-515520">
              <a:lnSpc>
                <a:spcPct val="100000"/>
              </a:lnSpc>
              <a:buClr>
                <a:srgbClr val="92a199"/>
              </a:buClr>
              <a:buSzPct val="84000"/>
              <a:buFont typeface="Arial"/>
              <a:buAutoNum type="romanUcPeriod"/>
              <a:tabLst>
                <a:tab algn="l" pos="527760"/>
                <a:tab algn="l" pos="528480"/>
              </a:tabLst>
            </a:pP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Préparation</a:t>
            </a:r>
            <a:r>
              <a:rPr b="0" lang="fr-FR" sz="28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du</a:t>
            </a:r>
            <a:r>
              <a:rPr b="0" lang="fr-FR" sz="28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jeu</a:t>
            </a:r>
            <a:r>
              <a:rPr b="0" lang="fr-FR" sz="28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8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2" strike="noStrike">
                <a:solidFill>
                  <a:srgbClr val="292934"/>
                </a:solidFill>
                <a:latin typeface="Arial"/>
                <a:ea typeface="DejaVu Sans"/>
              </a:rPr>
              <a:t>données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tabLst>
                <a:tab algn="l" pos="527760"/>
                <a:tab algn="l" pos="528480"/>
              </a:tabLst>
            </a:pPr>
            <a:endParaRPr b="0" lang="fr-FR" sz="4050" spc="-1" strike="noStrike">
              <a:solidFill>
                <a:srgbClr val="000000"/>
              </a:solidFill>
              <a:latin typeface="Arial"/>
            </a:endParaRPr>
          </a:p>
          <a:p>
            <a:pPr marL="527760" indent="-515520">
              <a:lnSpc>
                <a:spcPct val="100000"/>
              </a:lnSpc>
              <a:spcBef>
                <a:spcPts val="6"/>
              </a:spcBef>
              <a:buClr>
                <a:srgbClr val="92a199"/>
              </a:buClr>
              <a:buSzPct val="84000"/>
              <a:buFont typeface="Arial"/>
              <a:buAutoNum type="romanUcPeriod"/>
              <a:tabLst>
                <a:tab algn="l" pos="527760"/>
                <a:tab algn="l" pos="528480"/>
              </a:tabLst>
            </a:pP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Pistes</a:t>
            </a:r>
            <a:r>
              <a:rPr b="0" lang="fr-FR" sz="2800" spc="-6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8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2" strike="noStrike">
                <a:solidFill>
                  <a:srgbClr val="292934"/>
                </a:solidFill>
                <a:latin typeface="Arial"/>
                <a:ea typeface="DejaVu Sans"/>
              </a:rPr>
              <a:t>modélisations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tabLst>
                <a:tab algn="l" pos="527760"/>
                <a:tab algn="l" pos="528480"/>
              </a:tabLst>
            </a:pPr>
            <a:endParaRPr b="0" lang="fr-FR" sz="4050" spc="-1" strike="noStrike">
              <a:solidFill>
                <a:srgbClr val="000000"/>
              </a:solidFill>
              <a:latin typeface="Arial"/>
            </a:endParaRPr>
          </a:p>
          <a:p>
            <a:pPr marL="527760" indent="-515520">
              <a:lnSpc>
                <a:spcPct val="100000"/>
              </a:lnSpc>
              <a:buClr>
                <a:srgbClr val="92a199"/>
              </a:buClr>
              <a:buSzPct val="84000"/>
              <a:buFont typeface="Arial"/>
              <a:buAutoNum type="romanUcPeriod"/>
              <a:tabLst>
                <a:tab algn="l" pos="527760"/>
                <a:tab algn="l" pos="528480"/>
              </a:tabLst>
            </a:pP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Présentation</a:t>
            </a:r>
            <a:r>
              <a:rPr b="0" lang="fr-FR" sz="2800" spc="-9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du</a:t>
            </a:r>
            <a:r>
              <a:rPr b="0" lang="fr-FR" sz="2800" spc="-9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modèle</a:t>
            </a:r>
            <a:r>
              <a:rPr b="0" lang="fr-FR" sz="2800" spc="-7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2" strike="noStrike">
                <a:solidFill>
                  <a:srgbClr val="292934"/>
                </a:solidFill>
                <a:latin typeface="Arial"/>
                <a:ea typeface="DejaVu Sans"/>
              </a:rPr>
              <a:t>final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object 4"/>
          <p:cNvSpPr/>
          <p:nvPr/>
        </p:nvSpPr>
        <p:spPr>
          <a:xfrm>
            <a:off x="7700040" y="26640"/>
            <a:ext cx="12276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2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536760" y="2123280"/>
            <a:ext cx="8283240" cy="1804320"/>
          </a:xfrm>
          <a:prstGeom prst="rect">
            <a:avLst/>
          </a:prstGeom>
          <a:noFill/>
          <a:ln w="0">
            <a:noFill/>
          </a:ln>
        </p:spPr>
        <p:txBody>
          <a:bodyPr lIns="0" rIns="0" tIns="219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726"/>
              </a:spcBef>
              <a:buNone/>
              <a:tabLst>
                <a:tab algn="l" pos="0"/>
              </a:tabLst>
            </a:pPr>
            <a:r>
              <a:rPr b="0" lang="fr-FR" sz="4000" spc="-114" strike="noStrike">
                <a:solidFill>
                  <a:srgbClr val="d2523b"/>
                </a:solidFill>
                <a:latin typeface="Arial"/>
              </a:rPr>
              <a:t>2 ) Modèles</a:t>
            </a:r>
            <a:r>
              <a:rPr b="0" lang="fr-FR" sz="4000" spc="-140" strike="noStrike">
                <a:solidFill>
                  <a:srgbClr val="d2523b"/>
                </a:solidFill>
                <a:latin typeface="Arial"/>
              </a:rPr>
              <a:t> pour la </a:t>
            </a:r>
            <a:r>
              <a:rPr b="0" lang="fr-FR" sz="4000" spc="-52" strike="noStrike">
                <a:solidFill>
                  <a:srgbClr val="d2523b"/>
                </a:solidFill>
                <a:latin typeface="Arial"/>
              </a:rPr>
              <a:t>émission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  <a:p>
            <a:pPr marL="4272120" indent="0">
              <a:lnSpc>
                <a:spcPct val="100000"/>
              </a:lnSpc>
              <a:spcBef>
                <a:spcPts val="734"/>
              </a:spcBef>
              <a:buNone/>
              <a:tabLst>
                <a:tab algn="l" pos="0"/>
              </a:tabLst>
            </a:pPr>
            <a:r>
              <a:rPr b="1" lang="fr-FR" sz="1800" spc="-1" strike="noStrike">
                <a:solidFill>
                  <a:srgbClr val="292934"/>
                </a:solidFill>
                <a:latin typeface="Arial"/>
              </a:rPr>
              <a:t>   </a:t>
            </a:r>
            <a:br>
              <a:rPr sz="1800"/>
            </a:br>
            <a:r>
              <a:rPr b="1" lang="fr-FR" sz="1800" spc="-1" strike="noStrike">
                <a:solidFill>
                  <a:srgbClr val="292934"/>
                </a:solidFill>
                <a:latin typeface="Arial"/>
              </a:rPr>
              <a:t>    </a:t>
            </a:r>
            <a:br>
              <a:rPr sz="1800"/>
            </a:br>
            <a:r>
              <a:rPr b="1" lang="fr-FR" sz="1800" spc="-1" strike="noStrike">
                <a:solidFill>
                  <a:srgbClr val="292934"/>
                </a:solidFill>
                <a:latin typeface="Arial"/>
              </a:rPr>
              <a:t>         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object 74"/>
          <p:cNvSpPr/>
          <p:nvPr/>
        </p:nvSpPr>
        <p:spPr>
          <a:xfrm>
            <a:off x="7700040" y="26640"/>
            <a:ext cx="22140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17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536040" y="318960"/>
            <a:ext cx="8283240" cy="1804320"/>
          </a:xfrm>
          <a:prstGeom prst="rect">
            <a:avLst/>
          </a:prstGeom>
          <a:noFill/>
          <a:ln w="0">
            <a:noFill/>
          </a:ln>
        </p:spPr>
        <p:txBody>
          <a:bodyPr lIns="0" rIns="0" tIns="219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726"/>
              </a:spcBef>
              <a:buNone/>
              <a:tabLst>
                <a:tab algn="l" pos="0"/>
              </a:tabLst>
            </a:pPr>
            <a:r>
              <a:rPr b="0" lang="fr-FR" sz="4000" spc="-114" strike="noStrike">
                <a:solidFill>
                  <a:srgbClr val="d2523b"/>
                </a:solidFill>
                <a:latin typeface="Arial"/>
              </a:rPr>
              <a:t>1) Modèles</a:t>
            </a:r>
            <a:r>
              <a:rPr b="0" lang="fr-FR" sz="4000" spc="-140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14" strike="noStrike">
                <a:solidFill>
                  <a:srgbClr val="d2523b"/>
                </a:solidFill>
                <a:latin typeface="Arial"/>
              </a:rPr>
              <a:t>obtenus</a:t>
            </a:r>
            <a:r>
              <a:rPr b="0" lang="fr-FR" sz="4000" spc="-140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52" strike="noStrike">
                <a:solidFill>
                  <a:srgbClr val="d2523b"/>
                </a:solidFill>
                <a:latin typeface="Arial"/>
              </a:rPr>
              <a:t>(émission)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  <a:p>
            <a:pPr marL="4272120" indent="0">
              <a:lnSpc>
                <a:spcPct val="100000"/>
              </a:lnSpc>
              <a:spcBef>
                <a:spcPts val="734"/>
              </a:spcBef>
              <a:buNone/>
              <a:tabLst>
                <a:tab algn="l" pos="0"/>
              </a:tabLst>
            </a:pPr>
            <a:r>
              <a:rPr b="1" lang="fr-FR" sz="1800" spc="-1" strike="noStrike">
                <a:solidFill>
                  <a:srgbClr val="292934"/>
                </a:solidFill>
                <a:latin typeface="Arial"/>
                <a:ea typeface="Microsoft YaHei"/>
              </a:rPr>
              <a:t>   </a:t>
            </a:r>
            <a:br>
              <a:rPr sz="1800"/>
            </a:br>
            <a:r>
              <a:rPr b="1" lang="fr-FR" sz="1800" spc="-1" strike="noStrike">
                <a:solidFill>
                  <a:srgbClr val="292934"/>
                </a:solidFill>
                <a:latin typeface="Arial"/>
                <a:ea typeface="Microsoft YaHei"/>
              </a:rPr>
              <a:t>          </a:t>
            </a:r>
            <a:r>
              <a:rPr b="1" lang="fr-FR" sz="1800" spc="-1" strike="noStrike">
                <a:solidFill>
                  <a:srgbClr val="292934"/>
                </a:solidFill>
                <a:latin typeface="Arial"/>
              </a:rPr>
              <a:t>Comparaison</a:t>
            </a:r>
            <a:r>
              <a:rPr b="1" lang="fr-FR" sz="1800" spc="-12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1" lang="fr-FR" sz="1800" spc="-1" strike="noStrike">
                <a:solidFill>
                  <a:srgbClr val="292934"/>
                </a:solidFill>
                <a:latin typeface="Arial"/>
              </a:rPr>
              <a:t>sur</a:t>
            </a:r>
            <a:r>
              <a:rPr b="1" lang="fr-FR" sz="1800" spc="-12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1" lang="fr-FR" sz="1800" spc="-1" strike="noStrike">
                <a:solidFill>
                  <a:srgbClr val="292934"/>
                </a:solidFill>
                <a:latin typeface="Arial"/>
              </a:rPr>
              <a:t>jeu</a:t>
            </a:r>
            <a:r>
              <a:rPr b="1" lang="fr-FR" sz="1800" spc="-15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1" lang="fr-FR" sz="1800" spc="-1" strike="noStrike">
                <a:solidFill>
                  <a:srgbClr val="292934"/>
                </a:solidFill>
                <a:latin typeface="Arial"/>
              </a:rPr>
              <a:t>de</a:t>
            </a:r>
            <a:r>
              <a:rPr b="1" lang="fr-FR" sz="1800" spc="-7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1" lang="fr-FR" sz="1800" spc="-21" strike="noStrike">
                <a:solidFill>
                  <a:srgbClr val="292934"/>
                </a:solidFill>
                <a:latin typeface="Arial"/>
              </a:rPr>
              <a:t>test</a:t>
            </a:r>
            <a:br>
              <a:rPr sz="1800"/>
            </a:br>
            <a:r>
              <a:rPr b="1" lang="fr-FR" sz="1800" spc="-1" strike="noStrike">
                <a:solidFill>
                  <a:srgbClr val="292934"/>
                </a:solidFill>
                <a:latin typeface="Arial"/>
              </a:rPr>
              <a:t>         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1" name="object 75" descr=""/>
          <p:cNvPicPr/>
          <p:nvPr/>
        </p:nvPicPr>
        <p:blipFill>
          <a:blip r:embed="rId1"/>
          <a:stretch/>
        </p:blipFill>
        <p:spPr>
          <a:xfrm>
            <a:off x="5194440" y="1770480"/>
            <a:ext cx="3805560" cy="1207440"/>
          </a:xfrm>
          <a:prstGeom prst="rect">
            <a:avLst/>
          </a:prstGeom>
          <a:ln w="0">
            <a:noFill/>
          </a:ln>
        </p:spPr>
      </p:pic>
      <p:sp>
        <p:nvSpPr>
          <p:cNvPr id="332" name="object 79"/>
          <p:cNvSpPr/>
          <p:nvPr/>
        </p:nvSpPr>
        <p:spPr>
          <a:xfrm>
            <a:off x="7700040" y="26640"/>
            <a:ext cx="22140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17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3" name="object 83" descr=""/>
          <p:cNvPicPr/>
          <p:nvPr/>
        </p:nvPicPr>
        <p:blipFill>
          <a:blip r:embed="rId2"/>
          <a:stretch/>
        </p:blipFill>
        <p:spPr>
          <a:xfrm>
            <a:off x="5431320" y="3420000"/>
            <a:ext cx="3568680" cy="2269800"/>
          </a:xfrm>
          <a:prstGeom prst="rect">
            <a:avLst/>
          </a:prstGeom>
          <a:ln w="0">
            <a:noFill/>
          </a:ln>
        </p:spPr>
      </p:pic>
      <p:pic>
        <p:nvPicPr>
          <p:cNvPr id="334" name="" descr=""/>
          <p:cNvPicPr/>
          <p:nvPr/>
        </p:nvPicPr>
        <p:blipFill>
          <a:blip r:embed="rId3"/>
          <a:stretch/>
        </p:blipFill>
        <p:spPr>
          <a:xfrm>
            <a:off x="360000" y="1321560"/>
            <a:ext cx="3664080" cy="3538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536040" y="525960"/>
            <a:ext cx="7739640" cy="9648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114" strike="noStrike">
                <a:solidFill>
                  <a:srgbClr val="d2523b"/>
                </a:solidFill>
                <a:latin typeface="Arial"/>
              </a:rPr>
              <a:t>Modèle</a:t>
            </a:r>
            <a:r>
              <a:rPr b="0" lang="fr-FR" sz="4000" spc="-145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00" strike="noStrike">
                <a:solidFill>
                  <a:srgbClr val="d2523b"/>
                </a:solidFill>
                <a:latin typeface="Arial"/>
              </a:rPr>
              <a:t>final</a:t>
            </a:r>
            <a:r>
              <a:rPr b="0" lang="fr-FR" sz="4000" spc="-17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52" strike="noStrike">
                <a:solidFill>
                  <a:srgbClr val="d2523b"/>
                </a:solidFill>
                <a:latin typeface="Arial"/>
              </a:rPr>
              <a:t>: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object 81"/>
          <p:cNvSpPr/>
          <p:nvPr/>
        </p:nvSpPr>
        <p:spPr>
          <a:xfrm>
            <a:off x="536040" y="1359000"/>
            <a:ext cx="8103960" cy="37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95480" indent="-182880">
              <a:lnSpc>
                <a:spcPct val="100000"/>
              </a:lnSpc>
              <a:spcBef>
                <a:spcPts val="99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480"/>
              </a:tabLst>
            </a:pP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Prédiction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et</a:t>
            </a:r>
            <a:r>
              <a:rPr b="0" lang="fr-FR" sz="24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  <a:ea typeface="DejaVu Sans"/>
              </a:rPr>
              <a:t>limites pour la cible émission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object 82"/>
          <p:cNvSpPr/>
          <p:nvPr/>
        </p:nvSpPr>
        <p:spPr>
          <a:xfrm>
            <a:off x="7700040" y="26640"/>
            <a:ext cx="22140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18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8" name="" descr=""/>
          <p:cNvPicPr/>
          <p:nvPr/>
        </p:nvPicPr>
        <p:blipFill>
          <a:blip r:embed="rId1"/>
          <a:stretch/>
        </p:blipFill>
        <p:spPr>
          <a:xfrm>
            <a:off x="-36720" y="1973160"/>
            <a:ext cx="9143640" cy="3606840"/>
          </a:xfrm>
          <a:prstGeom prst="rect">
            <a:avLst/>
          </a:prstGeom>
          <a:ln w="0">
            <a:noFill/>
          </a:ln>
        </p:spPr>
      </p:pic>
      <p:sp>
        <p:nvSpPr>
          <p:cNvPr id="339" name=""/>
          <p:cNvSpPr/>
          <p:nvPr/>
        </p:nvSpPr>
        <p:spPr>
          <a:xfrm>
            <a:off x="3780000" y="3420000"/>
            <a:ext cx="720000" cy="36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536040" y="525960"/>
            <a:ext cx="7739640" cy="9648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111" strike="noStrike">
                <a:solidFill>
                  <a:srgbClr val="d2523b"/>
                </a:solidFill>
                <a:latin typeface="Arial"/>
              </a:rPr>
              <a:t>Intérêt</a:t>
            </a:r>
            <a:r>
              <a:rPr b="0" lang="fr-FR" sz="4000" spc="-17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80" strike="noStrike">
                <a:solidFill>
                  <a:srgbClr val="d2523b"/>
                </a:solidFill>
                <a:latin typeface="Arial"/>
              </a:rPr>
              <a:t>du</a:t>
            </a:r>
            <a:r>
              <a:rPr b="0" lang="fr-FR" sz="4000" spc="-165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20" strike="noStrike">
                <a:solidFill>
                  <a:srgbClr val="d2523b"/>
                </a:solidFill>
                <a:latin typeface="Arial"/>
              </a:rPr>
              <a:t>ENERGY</a:t>
            </a:r>
            <a:r>
              <a:rPr b="0" lang="fr-FR" sz="4000" spc="-236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85" strike="noStrike">
                <a:solidFill>
                  <a:srgbClr val="d2523b"/>
                </a:solidFill>
                <a:latin typeface="Arial"/>
              </a:rPr>
              <a:t>STAR</a:t>
            </a:r>
            <a:r>
              <a:rPr b="0" lang="fr-FR" sz="4000" spc="-160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2" strike="noStrike">
                <a:solidFill>
                  <a:srgbClr val="d2523b"/>
                </a:solidFill>
                <a:latin typeface="Arial"/>
              </a:rPr>
              <a:t>Score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/>
          </p:nvPr>
        </p:nvSpPr>
        <p:spPr>
          <a:xfrm>
            <a:off x="536040" y="1359000"/>
            <a:ext cx="8017920" cy="39088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95480" indent="-182880">
              <a:lnSpc>
                <a:spcPct val="100000"/>
              </a:lnSpc>
              <a:spcBef>
                <a:spcPts val="99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480"/>
              </a:tabLst>
            </a:pP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Feature</a:t>
            </a:r>
            <a:r>
              <a:rPr b="0" lang="fr-FR" sz="2400" spc="-26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traitée</a:t>
            </a:r>
            <a:r>
              <a:rPr b="0" lang="fr-FR" sz="2400" spc="-32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à</a:t>
            </a:r>
            <a:r>
              <a:rPr b="0" lang="fr-FR" sz="2400" spc="-15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part</a:t>
            </a:r>
            <a:r>
              <a:rPr b="0" lang="fr-FR" sz="2400" spc="-15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du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modèle initial (moins</a:t>
            </a:r>
            <a:r>
              <a:rPr b="0" lang="fr-FR" sz="2400" spc="-15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de</a:t>
            </a:r>
            <a:r>
              <a:rPr b="0" lang="fr-FR" sz="2400" spc="-21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</a:rPr>
              <a:t>données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19512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2400" spc="-12" strike="noStrike">
                <a:solidFill>
                  <a:srgbClr val="292934"/>
                </a:solidFill>
                <a:latin typeface="Arial"/>
              </a:rPr>
              <a:t>disponibles)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19512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480"/>
              </a:tabLst>
            </a:pP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Entraînement</a:t>
            </a:r>
            <a:r>
              <a:rPr b="0" lang="fr-FR" sz="2400" spc="-41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d’un modèle</a:t>
            </a:r>
            <a:r>
              <a:rPr b="0" lang="fr-FR" sz="2400" spc="-15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Random Forest</a:t>
            </a:r>
            <a:r>
              <a:rPr b="0" lang="fr-FR" sz="2400" spc="-21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</a:rPr>
              <a:t>Regressor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(grid</a:t>
            </a:r>
            <a:r>
              <a:rPr b="0" lang="fr-FR" sz="2400" spc="-7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search </a:t>
            </a:r>
            <a:r>
              <a:rPr b="0" lang="fr-FR" sz="2400" spc="-26" strike="noStrike">
                <a:solidFill>
                  <a:srgbClr val="292934"/>
                </a:solidFill>
                <a:latin typeface="Arial"/>
              </a:rPr>
              <a:t>CV)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195120" indent="-182880">
              <a:lnSpc>
                <a:spcPct val="100000"/>
              </a:lnSpc>
              <a:spcBef>
                <a:spcPts val="581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480"/>
              </a:tabLst>
            </a:pP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RMSE</a:t>
            </a:r>
            <a:r>
              <a:rPr b="0" lang="fr-FR" sz="2400" spc="-26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obtenue sur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jeu</a:t>
            </a:r>
            <a:r>
              <a:rPr b="0" lang="fr-FR" sz="2400" spc="-21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de test</a:t>
            </a:r>
            <a:r>
              <a:rPr b="0" lang="fr-FR" sz="2400" spc="-26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:</a:t>
            </a:r>
            <a:r>
              <a:rPr b="0" lang="fr-FR" sz="2400" spc="-26" strike="noStrike">
                <a:solidFill>
                  <a:srgbClr val="292934"/>
                </a:solidFill>
                <a:latin typeface="Arial"/>
              </a:rPr>
              <a:t> 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195120" indent="0">
              <a:lnSpc>
                <a:spcPct val="100000"/>
              </a:lnSpc>
              <a:spcBef>
                <a:spcPts val="581"/>
              </a:spcBef>
              <a:buNone/>
              <a:tabLst>
                <a:tab algn="l" pos="0"/>
              </a:tabLst>
            </a:pP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195480" indent="-182880">
              <a:lnSpc>
                <a:spcPct val="100000"/>
              </a:lnSpc>
              <a:buClr>
                <a:srgbClr val="92a199"/>
              </a:buClr>
              <a:buSzPct val="85000"/>
              <a:buFont typeface="Arial"/>
              <a:buChar char="•"/>
              <a:tabLst>
                <a:tab algn="l" pos="195480"/>
              </a:tabLst>
            </a:pP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Arbitrage</a:t>
            </a:r>
            <a:r>
              <a:rPr b="0" lang="fr-FR" sz="2400" spc="-7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à</a:t>
            </a:r>
            <a:r>
              <a:rPr b="0" lang="fr-FR" sz="2400" spc="-21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réaliser</a:t>
            </a:r>
            <a:r>
              <a:rPr b="0" lang="fr-FR" sz="2400" spc="4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52" strike="noStrike">
                <a:solidFill>
                  <a:srgbClr val="292934"/>
                </a:solidFill>
                <a:latin typeface="Arial"/>
              </a:rPr>
              <a:t>: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1" marL="469800" indent="-184320">
              <a:lnSpc>
                <a:spcPct val="100000"/>
              </a:lnSpc>
              <a:spcBef>
                <a:spcPts val="485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47052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</a:rPr>
              <a:t>fastidieux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</a:rPr>
              <a:t>à</a:t>
            </a:r>
            <a:r>
              <a:rPr b="0" lang="fr-FR" sz="2000" spc="-7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</a:rPr>
              <a:t>calculer</a:t>
            </a:r>
            <a:r>
              <a:rPr b="0" lang="fr-FR" sz="2000" spc="-35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</a:rPr>
              <a:t>/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</a:rPr>
              <a:t> complexité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1" marL="469800" indent="-184320">
              <a:lnSpc>
                <a:spcPct val="100000"/>
              </a:lnSpc>
              <a:spcBef>
                <a:spcPts val="479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47052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</a:rPr>
              <a:t>améliore</a:t>
            </a:r>
            <a:r>
              <a:rPr b="0" lang="fr-FR" sz="2000" spc="-55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</a:rPr>
              <a:t>la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</a:rPr>
              <a:t>performance</a:t>
            </a:r>
            <a:r>
              <a:rPr b="0" lang="fr-FR" sz="2000" spc="-66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</a:rPr>
              <a:t>faiblement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object 4"/>
          <p:cNvSpPr/>
          <p:nvPr/>
        </p:nvSpPr>
        <p:spPr>
          <a:xfrm>
            <a:off x="7700040" y="26640"/>
            <a:ext cx="22140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19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536040" y="525960"/>
            <a:ext cx="7739640" cy="9648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120" strike="noStrike">
                <a:solidFill>
                  <a:srgbClr val="d2523b"/>
                </a:solidFill>
                <a:latin typeface="Arial"/>
              </a:rPr>
              <a:t>Complément</a:t>
            </a:r>
            <a:r>
              <a:rPr b="0" lang="fr-FR" sz="4000" spc="-15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" strike="noStrike">
                <a:solidFill>
                  <a:srgbClr val="d2523b"/>
                </a:solidFill>
                <a:latin typeface="Arial"/>
              </a:rPr>
              <a:t>:</a:t>
            </a:r>
            <a:r>
              <a:rPr b="0" lang="fr-FR" sz="4000" spc="-182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11" strike="noStrike">
                <a:solidFill>
                  <a:srgbClr val="d2523b"/>
                </a:solidFill>
                <a:latin typeface="Arial"/>
              </a:rPr>
              <a:t>Modèle</a:t>
            </a:r>
            <a:r>
              <a:rPr b="0" lang="fr-FR" sz="4000" spc="-15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55" strike="noStrike">
                <a:solidFill>
                  <a:srgbClr val="d2523b"/>
                </a:solidFill>
                <a:latin typeface="Arial"/>
              </a:rPr>
              <a:t>d’ensemble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object 3"/>
          <p:cNvSpPr/>
          <p:nvPr/>
        </p:nvSpPr>
        <p:spPr>
          <a:xfrm>
            <a:off x="536040" y="1359000"/>
            <a:ext cx="464652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95480" indent="-182880">
              <a:lnSpc>
                <a:spcPct val="100000"/>
              </a:lnSpc>
              <a:spcBef>
                <a:spcPts val="99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480"/>
              </a:tabLst>
            </a:pP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Entrainement</a:t>
            </a:r>
            <a:r>
              <a:rPr b="0" lang="fr-FR" sz="24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d’un</a:t>
            </a:r>
            <a:r>
              <a:rPr b="0" lang="fr-FR" sz="24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modèle</a:t>
            </a:r>
            <a:r>
              <a:rPr b="0" lang="fr-FR" sz="24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  <a:ea typeface="DejaVu Sans"/>
              </a:rPr>
              <a:t>Ridge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object 4"/>
          <p:cNvSpPr/>
          <p:nvPr/>
        </p:nvSpPr>
        <p:spPr>
          <a:xfrm>
            <a:off x="7700040" y="26640"/>
            <a:ext cx="22140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20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46" name="object 5"/>
          <p:cNvGrpSpPr/>
          <p:nvPr/>
        </p:nvGrpSpPr>
        <p:grpSpPr>
          <a:xfrm>
            <a:off x="5990040" y="3270240"/>
            <a:ext cx="512280" cy="884880"/>
            <a:chOff x="5990040" y="3270240"/>
            <a:chExt cx="512280" cy="884880"/>
          </a:xfrm>
        </p:grpSpPr>
        <p:pic>
          <p:nvPicPr>
            <p:cNvPr id="347" name="object 6" descr=""/>
            <p:cNvPicPr/>
            <p:nvPr/>
          </p:nvPicPr>
          <p:blipFill>
            <a:blip r:embed="rId1"/>
            <a:stretch/>
          </p:blipFill>
          <p:spPr>
            <a:xfrm>
              <a:off x="6305760" y="3612960"/>
              <a:ext cx="196560" cy="196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48" name="object 7" descr=""/>
            <p:cNvPicPr/>
            <p:nvPr/>
          </p:nvPicPr>
          <p:blipFill>
            <a:blip r:embed="rId2"/>
            <a:stretch/>
          </p:blipFill>
          <p:spPr>
            <a:xfrm>
              <a:off x="5990040" y="3612960"/>
              <a:ext cx="196560" cy="196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49" name="object 8"/>
            <p:cNvSpPr/>
            <p:nvPr/>
          </p:nvSpPr>
          <p:spPr>
            <a:xfrm>
              <a:off x="6037920" y="3270240"/>
              <a:ext cx="170640" cy="170640"/>
            </a:xfrm>
            <a:custGeom>
              <a:avLst/>
              <a:gdLst>
                <a:gd name="textAreaLeft" fmla="*/ 0 w 170640"/>
                <a:gd name="textAreaRight" fmla="*/ 172800 w 170640"/>
                <a:gd name="textAreaTop" fmla="*/ 0 h 170640"/>
                <a:gd name="textAreaBottom" fmla="*/ 172800 h 170640"/>
              </a:gdLst>
              <a:ahLst/>
              <a:rect l="textAreaLeft" t="textAreaTop" r="textAreaRight" b="textAreaBottom"/>
              <a:pathLst>
                <a:path w="172720" h="172720">
                  <a:moveTo>
                    <a:pt x="86233" y="0"/>
                  </a:moveTo>
                  <a:lnTo>
                    <a:pt x="52667" y="6796"/>
                  </a:lnTo>
                  <a:lnTo>
                    <a:pt x="25257" y="25320"/>
                  </a:lnTo>
                  <a:lnTo>
                    <a:pt x="6776" y="52774"/>
                  </a:lnTo>
                  <a:lnTo>
                    <a:pt x="0" y="86360"/>
                  </a:lnTo>
                  <a:lnTo>
                    <a:pt x="6776" y="119925"/>
                  </a:lnTo>
                  <a:lnTo>
                    <a:pt x="25257" y="147335"/>
                  </a:lnTo>
                  <a:lnTo>
                    <a:pt x="52667" y="165816"/>
                  </a:lnTo>
                  <a:lnTo>
                    <a:pt x="86233" y="172593"/>
                  </a:lnTo>
                  <a:lnTo>
                    <a:pt x="119872" y="165816"/>
                  </a:lnTo>
                  <a:lnTo>
                    <a:pt x="147319" y="147335"/>
                  </a:lnTo>
                  <a:lnTo>
                    <a:pt x="165814" y="119925"/>
                  </a:lnTo>
                  <a:lnTo>
                    <a:pt x="172592" y="86360"/>
                  </a:lnTo>
                  <a:lnTo>
                    <a:pt x="165814" y="52774"/>
                  </a:lnTo>
                  <a:lnTo>
                    <a:pt x="147320" y="25320"/>
                  </a:lnTo>
                  <a:lnTo>
                    <a:pt x="119872" y="6796"/>
                  </a:lnTo>
                  <a:lnTo>
                    <a:pt x="86233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50" name="object 9"/>
            <p:cNvSpPr/>
            <p:nvPr/>
          </p:nvSpPr>
          <p:spPr>
            <a:xfrm>
              <a:off x="6037920" y="3270240"/>
              <a:ext cx="170640" cy="170640"/>
            </a:xfrm>
            <a:custGeom>
              <a:avLst/>
              <a:gdLst>
                <a:gd name="textAreaLeft" fmla="*/ 0 w 170640"/>
                <a:gd name="textAreaRight" fmla="*/ 172800 w 170640"/>
                <a:gd name="textAreaTop" fmla="*/ 0 h 170640"/>
                <a:gd name="textAreaBottom" fmla="*/ 172800 h 170640"/>
              </a:gdLst>
              <a:ahLst/>
              <a:rect l="textAreaLeft" t="textAreaTop" r="textAreaRight" b="textAreaBottom"/>
              <a:pathLst>
                <a:path w="172720" h="172720">
                  <a:moveTo>
                    <a:pt x="0" y="86360"/>
                  </a:moveTo>
                  <a:lnTo>
                    <a:pt x="6776" y="52774"/>
                  </a:lnTo>
                  <a:lnTo>
                    <a:pt x="25257" y="25320"/>
                  </a:lnTo>
                  <a:lnTo>
                    <a:pt x="52667" y="6796"/>
                  </a:lnTo>
                  <a:lnTo>
                    <a:pt x="86233" y="0"/>
                  </a:lnTo>
                  <a:lnTo>
                    <a:pt x="119872" y="6796"/>
                  </a:lnTo>
                  <a:lnTo>
                    <a:pt x="147320" y="25320"/>
                  </a:lnTo>
                  <a:lnTo>
                    <a:pt x="165814" y="52774"/>
                  </a:lnTo>
                  <a:lnTo>
                    <a:pt x="172592" y="86360"/>
                  </a:lnTo>
                  <a:lnTo>
                    <a:pt x="165814" y="119925"/>
                  </a:lnTo>
                  <a:lnTo>
                    <a:pt x="147319" y="147335"/>
                  </a:lnTo>
                  <a:lnTo>
                    <a:pt x="119872" y="165816"/>
                  </a:lnTo>
                  <a:lnTo>
                    <a:pt x="86233" y="172593"/>
                  </a:lnTo>
                  <a:lnTo>
                    <a:pt x="52667" y="165816"/>
                  </a:lnTo>
                  <a:lnTo>
                    <a:pt x="25257" y="147335"/>
                  </a:lnTo>
                  <a:lnTo>
                    <a:pt x="6776" y="119925"/>
                  </a:lnTo>
                  <a:lnTo>
                    <a:pt x="0" y="86360"/>
                  </a:lnTo>
                  <a:close/>
                </a:path>
              </a:pathLst>
            </a:custGeom>
            <a:noFill/>
            <a:ln w="26424">
              <a:solidFill>
                <a:srgbClr val="92a1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51" name="object 10"/>
            <p:cNvSpPr/>
            <p:nvPr/>
          </p:nvSpPr>
          <p:spPr>
            <a:xfrm>
              <a:off x="6192360" y="3425040"/>
              <a:ext cx="170640" cy="170640"/>
            </a:xfrm>
            <a:custGeom>
              <a:avLst/>
              <a:gdLst>
                <a:gd name="textAreaLeft" fmla="*/ 0 w 170640"/>
                <a:gd name="textAreaRight" fmla="*/ 172800 w 170640"/>
                <a:gd name="textAreaTop" fmla="*/ 0 h 170640"/>
                <a:gd name="textAreaBottom" fmla="*/ 172800 h 170640"/>
              </a:gdLst>
              <a:ahLst/>
              <a:rect l="textAreaLeft" t="textAreaTop" r="textAreaRight" b="textAreaBottom"/>
              <a:pathLst>
                <a:path w="172720" h="172720">
                  <a:moveTo>
                    <a:pt x="86233" y="0"/>
                  </a:moveTo>
                  <a:lnTo>
                    <a:pt x="52667" y="6776"/>
                  </a:lnTo>
                  <a:lnTo>
                    <a:pt x="25257" y="25257"/>
                  </a:lnTo>
                  <a:lnTo>
                    <a:pt x="6776" y="52667"/>
                  </a:lnTo>
                  <a:lnTo>
                    <a:pt x="0" y="86232"/>
                  </a:lnTo>
                  <a:lnTo>
                    <a:pt x="6776" y="119798"/>
                  </a:lnTo>
                  <a:lnTo>
                    <a:pt x="25257" y="147208"/>
                  </a:lnTo>
                  <a:lnTo>
                    <a:pt x="52667" y="165689"/>
                  </a:lnTo>
                  <a:lnTo>
                    <a:pt x="86233" y="172465"/>
                  </a:lnTo>
                  <a:lnTo>
                    <a:pt x="119798" y="165689"/>
                  </a:lnTo>
                  <a:lnTo>
                    <a:pt x="147208" y="147208"/>
                  </a:lnTo>
                  <a:lnTo>
                    <a:pt x="165689" y="119798"/>
                  </a:lnTo>
                  <a:lnTo>
                    <a:pt x="172466" y="86232"/>
                  </a:lnTo>
                  <a:lnTo>
                    <a:pt x="165689" y="52667"/>
                  </a:lnTo>
                  <a:lnTo>
                    <a:pt x="147208" y="25257"/>
                  </a:lnTo>
                  <a:lnTo>
                    <a:pt x="119798" y="6776"/>
                  </a:lnTo>
                  <a:lnTo>
                    <a:pt x="86233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52" name="object 11"/>
            <p:cNvSpPr/>
            <p:nvPr/>
          </p:nvSpPr>
          <p:spPr>
            <a:xfrm>
              <a:off x="6192360" y="3425040"/>
              <a:ext cx="170640" cy="170640"/>
            </a:xfrm>
            <a:custGeom>
              <a:avLst/>
              <a:gdLst>
                <a:gd name="textAreaLeft" fmla="*/ 0 w 170640"/>
                <a:gd name="textAreaRight" fmla="*/ 172800 w 170640"/>
                <a:gd name="textAreaTop" fmla="*/ 0 h 170640"/>
                <a:gd name="textAreaBottom" fmla="*/ 172800 h 170640"/>
              </a:gdLst>
              <a:ahLst/>
              <a:rect l="textAreaLeft" t="textAreaTop" r="textAreaRight" b="textAreaBottom"/>
              <a:pathLst>
                <a:path w="172720" h="172720">
                  <a:moveTo>
                    <a:pt x="0" y="86232"/>
                  </a:moveTo>
                  <a:lnTo>
                    <a:pt x="6776" y="52667"/>
                  </a:lnTo>
                  <a:lnTo>
                    <a:pt x="25257" y="25257"/>
                  </a:lnTo>
                  <a:lnTo>
                    <a:pt x="52667" y="6776"/>
                  </a:lnTo>
                  <a:lnTo>
                    <a:pt x="86233" y="0"/>
                  </a:lnTo>
                  <a:lnTo>
                    <a:pt x="119798" y="6776"/>
                  </a:lnTo>
                  <a:lnTo>
                    <a:pt x="147208" y="25257"/>
                  </a:lnTo>
                  <a:lnTo>
                    <a:pt x="165689" y="52667"/>
                  </a:lnTo>
                  <a:lnTo>
                    <a:pt x="172466" y="86232"/>
                  </a:lnTo>
                  <a:lnTo>
                    <a:pt x="165689" y="119798"/>
                  </a:lnTo>
                  <a:lnTo>
                    <a:pt x="147208" y="147208"/>
                  </a:lnTo>
                  <a:lnTo>
                    <a:pt x="119798" y="165689"/>
                  </a:lnTo>
                  <a:lnTo>
                    <a:pt x="86233" y="172465"/>
                  </a:lnTo>
                  <a:lnTo>
                    <a:pt x="52667" y="165689"/>
                  </a:lnTo>
                  <a:lnTo>
                    <a:pt x="25257" y="147208"/>
                  </a:lnTo>
                  <a:lnTo>
                    <a:pt x="6776" y="119798"/>
                  </a:lnTo>
                  <a:lnTo>
                    <a:pt x="0" y="86232"/>
                  </a:lnTo>
                  <a:close/>
                </a:path>
              </a:pathLst>
            </a:custGeom>
            <a:noFill/>
            <a:ln w="26424">
              <a:solidFill>
                <a:srgbClr val="92a1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53" name="object 12"/>
            <p:cNvSpPr/>
            <p:nvPr/>
          </p:nvSpPr>
          <p:spPr>
            <a:xfrm>
              <a:off x="6037920" y="3984480"/>
              <a:ext cx="170640" cy="170640"/>
            </a:xfrm>
            <a:custGeom>
              <a:avLst/>
              <a:gdLst>
                <a:gd name="textAreaLeft" fmla="*/ 0 w 170640"/>
                <a:gd name="textAreaRight" fmla="*/ 172800 w 170640"/>
                <a:gd name="textAreaTop" fmla="*/ 0 h 170640"/>
                <a:gd name="textAreaBottom" fmla="*/ 172800 h 170640"/>
              </a:gdLst>
              <a:ahLst/>
              <a:rect l="textAreaLeft" t="textAreaTop" r="textAreaRight" b="textAreaBottom"/>
              <a:pathLst>
                <a:path w="172720" h="172720">
                  <a:moveTo>
                    <a:pt x="86233" y="0"/>
                  </a:moveTo>
                  <a:lnTo>
                    <a:pt x="52667" y="6796"/>
                  </a:lnTo>
                  <a:lnTo>
                    <a:pt x="25257" y="25320"/>
                  </a:lnTo>
                  <a:lnTo>
                    <a:pt x="6776" y="52774"/>
                  </a:lnTo>
                  <a:lnTo>
                    <a:pt x="0" y="86360"/>
                  </a:lnTo>
                  <a:lnTo>
                    <a:pt x="6776" y="119925"/>
                  </a:lnTo>
                  <a:lnTo>
                    <a:pt x="25257" y="147335"/>
                  </a:lnTo>
                  <a:lnTo>
                    <a:pt x="52667" y="165816"/>
                  </a:lnTo>
                  <a:lnTo>
                    <a:pt x="86233" y="172593"/>
                  </a:lnTo>
                  <a:lnTo>
                    <a:pt x="119872" y="165816"/>
                  </a:lnTo>
                  <a:lnTo>
                    <a:pt x="147319" y="147335"/>
                  </a:lnTo>
                  <a:lnTo>
                    <a:pt x="165814" y="119925"/>
                  </a:lnTo>
                  <a:lnTo>
                    <a:pt x="172592" y="86360"/>
                  </a:lnTo>
                  <a:lnTo>
                    <a:pt x="165814" y="52774"/>
                  </a:lnTo>
                  <a:lnTo>
                    <a:pt x="147320" y="25320"/>
                  </a:lnTo>
                  <a:lnTo>
                    <a:pt x="119872" y="6796"/>
                  </a:lnTo>
                  <a:lnTo>
                    <a:pt x="86233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54" name="object 13"/>
            <p:cNvSpPr/>
            <p:nvPr/>
          </p:nvSpPr>
          <p:spPr>
            <a:xfrm>
              <a:off x="6037920" y="3984480"/>
              <a:ext cx="170640" cy="170640"/>
            </a:xfrm>
            <a:custGeom>
              <a:avLst/>
              <a:gdLst>
                <a:gd name="textAreaLeft" fmla="*/ 0 w 170640"/>
                <a:gd name="textAreaRight" fmla="*/ 172800 w 170640"/>
                <a:gd name="textAreaTop" fmla="*/ 0 h 170640"/>
                <a:gd name="textAreaBottom" fmla="*/ 172800 h 170640"/>
              </a:gdLst>
              <a:ahLst/>
              <a:rect l="textAreaLeft" t="textAreaTop" r="textAreaRight" b="textAreaBottom"/>
              <a:pathLst>
                <a:path w="172720" h="172720">
                  <a:moveTo>
                    <a:pt x="0" y="86360"/>
                  </a:moveTo>
                  <a:lnTo>
                    <a:pt x="6776" y="52774"/>
                  </a:lnTo>
                  <a:lnTo>
                    <a:pt x="25257" y="25320"/>
                  </a:lnTo>
                  <a:lnTo>
                    <a:pt x="52667" y="6796"/>
                  </a:lnTo>
                  <a:lnTo>
                    <a:pt x="86233" y="0"/>
                  </a:lnTo>
                  <a:lnTo>
                    <a:pt x="119872" y="6796"/>
                  </a:lnTo>
                  <a:lnTo>
                    <a:pt x="147320" y="25320"/>
                  </a:lnTo>
                  <a:lnTo>
                    <a:pt x="165814" y="52774"/>
                  </a:lnTo>
                  <a:lnTo>
                    <a:pt x="172592" y="86360"/>
                  </a:lnTo>
                  <a:lnTo>
                    <a:pt x="165814" y="119925"/>
                  </a:lnTo>
                  <a:lnTo>
                    <a:pt x="147319" y="147335"/>
                  </a:lnTo>
                  <a:lnTo>
                    <a:pt x="119872" y="165816"/>
                  </a:lnTo>
                  <a:lnTo>
                    <a:pt x="86233" y="172593"/>
                  </a:lnTo>
                  <a:lnTo>
                    <a:pt x="52667" y="165816"/>
                  </a:lnTo>
                  <a:lnTo>
                    <a:pt x="25257" y="147335"/>
                  </a:lnTo>
                  <a:lnTo>
                    <a:pt x="6776" y="119925"/>
                  </a:lnTo>
                  <a:lnTo>
                    <a:pt x="0" y="86360"/>
                  </a:lnTo>
                  <a:close/>
                </a:path>
              </a:pathLst>
            </a:custGeom>
            <a:noFill/>
            <a:ln w="26424">
              <a:solidFill>
                <a:srgbClr val="92a1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55" name="object 14"/>
            <p:cNvSpPr/>
            <p:nvPr/>
          </p:nvSpPr>
          <p:spPr>
            <a:xfrm>
              <a:off x="6202080" y="3830760"/>
              <a:ext cx="170640" cy="170640"/>
            </a:xfrm>
            <a:custGeom>
              <a:avLst/>
              <a:gdLst>
                <a:gd name="textAreaLeft" fmla="*/ 0 w 170640"/>
                <a:gd name="textAreaRight" fmla="*/ 172800 w 170640"/>
                <a:gd name="textAreaTop" fmla="*/ 0 h 170640"/>
                <a:gd name="textAreaBottom" fmla="*/ 172800 h 170640"/>
              </a:gdLst>
              <a:ahLst/>
              <a:rect l="textAreaLeft" t="textAreaTop" r="textAreaRight" b="textAreaBottom"/>
              <a:pathLst>
                <a:path w="172720" h="172720">
                  <a:moveTo>
                    <a:pt x="86360" y="0"/>
                  </a:moveTo>
                  <a:lnTo>
                    <a:pt x="52774" y="6776"/>
                  </a:lnTo>
                  <a:lnTo>
                    <a:pt x="25320" y="25257"/>
                  </a:lnTo>
                  <a:lnTo>
                    <a:pt x="6796" y="52667"/>
                  </a:lnTo>
                  <a:lnTo>
                    <a:pt x="0" y="86233"/>
                  </a:lnTo>
                  <a:lnTo>
                    <a:pt x="6796" y="119798"/>
                  </a:lnTo>
                  <a:lnTo>
                    <a:pt x="25320" y="147208"/>
                  </a:lnTo>
                  <a:lnTo>
                    <a:pt x="52774" y="165689"/>
                  </a:lnTo>
                  <a:lnTo>
                    <a:pt x="86360" y="172466"/>
                  </a:lnTo>
                  <a:lnTo>
                    <a:pt x="119925" y="165689"/>
                  </a:lnTo>
                  <a:lnTo>
                    <a:pt x="147335" y="147208"/>
                  </a:lnTo>
                  <a:lnTo>
                    <a:pt x="165816" y="119798"/>
                  </a:lnTo>
                  <a:lnTo>
                    <a:pt x="172593" y="86233"/>
                  </a:lnTo>
                  <a:lnTo>
                    <a:pt x="165816" y="52667"/>
                  </a:lnTo>
                  <a:lnTo>
                    <a:pt x="147335" y="25257"/>
                  </a:lnTo>
                  <a:lnTo>
                    <a:pt x="119925" y="6776"/>
                  </a:lnTo>
                  <a:lnTo>
                    <a:pt x="86360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56" name="object 15"/>
            <p:cNvSpPr/>
            <p:nvPr/>
          </p:nvSpPr>
          <p:spPr>
            <a:xfrm>
              <a:off x="6202080" y="3830760"/>
              <a:ext cx="170640" cy="170640"/>
            </a:xfrm>
            <a:custGeom>
              <a:avLst/>
              <a:gdLst>
                <a:gd name="textAreaLeft" fmla="*/ 0 w 170640"/>
                <a:gd name="textAreaRight" fmla="*/ 172800 w 170640"/>
                <a:gd name="textAreaTop" fmla="*/ 0 h 170640"/>
                <a:gd name="textAreaBottom" fmla="*/ 172800 h 170640"/>
              </a:gdLst>
              <a:ahLst/>
              <a:rect l="textAreaLeft" t="textAreaTop" r="textAreaRight" b="textAreaBottom"/>
              <a:pathLst>
                <a:path w="172720" h="172720">
                  <a:moveTo>
                    <a:pt x="0" y="86233"/>
                  </a:moveTo>
                  <a:lnTo>
                    <a:pt x="6796" y="52667"/>
                  </a:lnTo>
                  <a:lnTo>
                    <a:pt x="25320" y="25257"/>
                  </a:lnTo>
                  <a:lnTo>
                    <a:pt x="52774" y="6776"/>
                  </a:lnTo>
                  <a:lnTo>
                    <a:pt x="86360" y="0"/>
                  </a:lnTo>
                  <a:lnTo>
                    <a:pt x="119925" y="6776"/>
                  </a:lnTo>
                  <a:lnTo>
                    <a:pt x="147335" y="25257"/>
                  </a:lnTo>
                  <a:lnTo>
                    <a:pt x="165816" y="52667"/>
                  </a:lnTo>
                  <a:lnTo>
                    <a:pt x="172593" y="86233"/>
                  </a:lnTo>
                  <a:lnTo>
                    <a:pt x="165816" y="119798"/>
                  </a:lnTo>
                  <a:lnTo>
                    <a:pt x="147335" y="147208"/>
                  </a:lnTo>
                  <a:lnTo>
                    <a:pt x="119925" y="165689"/>
                  </a:lnTo>
                  <a:lnTo>
                    <a:pt x="86360" y="172466"/>
                  </a:lnTo>
                  <a:lnTo>
                    <a:pt x="52774" y="165689"/>
                  </a:lnTo>
                  <a:lnTo>
                    <a:pt x="25320" y="147208"/>
                  </a:lnTo>
                  <a:lnTo>
                    <a:pt x="6796" y="119798"/>
                  </a:lnTo>
                  <a:lnTo>
                    <a:pt x="0" y="86233"/>
                  </a:lnTo>
                  <a:close/>
                </a:path>
              </a:pathLst>
            </a:custGeom>
            <a:noFill/>
            <a:ln w="26424">
              <a:solidFill>
                <a:srgbClr val="92a1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pic>
        <p:nvPicPr>
          <p:cNvPr id="357" name="object 16" descr=""/>
          <p:cNvPicPr/>
          <p:nvPr/>
        </p:nvPicPr>
        <p:blipFill>
          <a:blip r:embed="rId3"/>
          <a:stretch/>
        </p:blipFill>
        <p:spPr>
          <a:xfrm>
            <a:off x="5675040" y="3612960"/>
            <a:ext cx="196560" cy="196560"/>
          </a:xfrm>
          <a:prstGeom prst="rect">
            <a:avLst/>
          </a:prstGeom>
          <a:ln w="0">
            <a:noFill/>
          </a:ln>
        </p:spPr>
      </p:pic>
      <p:pic>
        <p:nvPicPr>
          <p:cNvPr id="358" name="object 17" descr=""/>
          <p:cNvPicPr/>
          <p:nvPr/>
        </p:nvPicPr>
        <p:blipFill>
          <a:blip r:embed="rId4"/>
          <a:stretch/>
        </p:blipFill>
        <p:spPr>
          <a:xfrm>
            <a:off x="5359320" y="3612960"/>
            <a:ext cx="196560" cy="196560"/>
          </a:xfrm>
          <a:prstGeom prst="rect">
            <a:avLst/>
          </a:prstGeom>
          <a:ln w="0">
            <a:noFill/>
          </a:ln>
        </p:spPr>
      </p:pic>
      <p:pic>
        <p:nvPicPr>
          <p:cNvPr id="359" name="object 18" descr=""/>
          <p:cNvPicPr/>
          <p:nvPr/>
        </p:nvPicPr>
        <p:blipFill>
          <a:blip r:embed="rId5"/>
          <a:stretch/>
        </p:blipFill>
        <p:spPr>
          <a:xfrm>
            <a:off x="5043240" y="3612960"/>
            <a:ext cx="196920" cy="196560"/>
          </a:xfrm>
          <a:prstGeom prst="rect">
            <a:avLst/>
          </a:prstGeom>
          <a:ln w="0">
            <a:noFill/>
          </a:ln>
        </p:spPr>
      </p:pic>
      <p:grpSp>
        <p:nvGrpSpPr>
          <p:cNvPr id="360" name="object 19"/>
          <p:cNvGrpSpPr/>
          <p:nvPr/>
        </p:nvGrpSpPr>
        <p:grpSpPr>
          <a:xfrm>
            <a:off x="4568760" y="3539880"/>
            <a:ext cx="343440" cy="342720"/>
            <a:chOff x="4568760" y="3539880"/>
            <a:chExt cx="343440" cy="342720"/>
          </a:xfrm>
        </p:grpSpPr>
        <p:sp>
          <p:nvSpPr>
            <p:cNvPr id="361" name="object 20"/>
            <p:cNvSpPr/>
            <p:nvPr/>
          </p:nvSpPr>
          <p:spPr>
            <a:xfrm>
              <a:off x="4568760" y="3539880"/>
              <a:ext cx="343440" cy="342720"/>
            </a:xfrm>
            <a:custGeom>
              <a:avLst/>
              <a:gdLst>
                <a:gd name="textAreaLeft" fmla="*/ 0 w 343440"/>
                <a:gd name="textAreaRight" fmla="*/ 345600 w 343440"/>
                <a:gd name="textAreaTop" fmla="*/ 0 h 342720"/>
                <a:gd name="textAreaBottom" fmla="*/ 344880 h 342720"/>
              </a:gdLst>
              <a:ahLst/>
              <a:rect l="textAreaLeft" t="textAreaTop" r="textAreaRight" b="textAreaBottom"/>
              <a:pathLst>
                <a:path w="345439" h="344804">
                  <a:moveTo>
                    <a:pt x="172592" y="0"/>
                  </a:moveTo>
                  <a:lnTo>
                    <a:pt x="126691" y="6151"/>
                  </a:lnTo>
                  <a:lnTo>
                    <a:pt x="85456" y="23513"/>
                  </a:lnTo>
                  <a:lnTo>
                    <a:pt x="50530" y="50450"/>
                  </a:lnTo>
                  <a:lnTo>
                    <a:pt x="23551" y="85325"/>
                  </a:lnTo>
                  <a:lnTo>
                    <a:pt x="6161" y="126500"/>
                  </a:lnTo>
                  <a:lnTo>
                    <a:pt x="0" y="172339"/>
                  </a:lnTo>
                  <a:lnTo>
                    <a:pt x="6161" y="218133"/>
                  </a:lnTo>
                  <a:lnTo>
                    <a:pt x="23551" y="259296"/>
                  </a:lnTo>
                  <a:lnTo>
                    <a:pt x="50530" y="294179"/>
                  </a:lnTo>
                  <a:lnTo>
                    <a:pt x="85456" y="321135"/>
                  </a:lnTo>
                  <a:lnTo>
                    <a:pt x="126691" y="338517"/>
                  </a:lnTo>
                  <a:lnTo>
                    <a:pt x="172592" y="344678"/>
                  </a:lnTo>
                  <a:lnTo>
                    <a:pt x="218441" y="338517"/>
                  </a:lnTo>
                  <a:lnTo>
                    <a:pt x="259639" y="321135"/>
                  </a:lnTo>
                  <a:lnTo>
                    <a:pt x="294544" y="294179"/>
                  </a:lnTo>
                  <a:lnTo>
                    <a:pt x="321512" y="259296"/>
                  </a:lnTo>
                  <a:lnTo>
                    <a:pt x="338898" y="218133"/>
                  </a:lnTo>
                  <a:lnTo>
                    <a:pt x="345059" y="172339"/>
                  </a:lnTo>
                  <a:lnTo>
                    <a:pt x="338898" y="126500"/>
                  </a:lnTo>
                  <a:lnTo>
                    <a:pt x="321512" y="85325"/>
                  </a:lnTo>
                  <a:lnTo>
                    <a:pt x="294544" y="50450"/>
                  </a:lnTo>
                  <a:lnTo>
                    <a:pt x="259639" y="23513"/>
                  </a:lnTo>
                  <a:lnTo>
                    <a:pt x="218441" y="6151"/>
                  </a:lnTo>
                  <a:lnTo>
                    <a:pt x="172592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62" name="object 21"/>
            <p:cNvSpPr/>
            <p:nvPr/>
          </p:nvSpPr>
          <p:spPr>
            <a:xfrm>
              <a:off x="4568760" y="3539880"/>
              <a:ext cx="343440" cy="342720"/>
            </a:xfrm>
            <a:custGeom>
              <a:avLst/>
              <a:gdLst>
                <a:gd name="textAreaLeft" fmla="*/ 0 w 343440"/>
                <a:gd name="textAreaRight" fmla="*/ 345600 w 343440"/>
                <a:gd name="textAreaTop" fmla="*/ 0 h 342720"/>
                <a:gd name="textAreaBottom" fmla="*/ 344880 h 342720"/>
              </a:gdLst>
              <a:ahLst/>
              <a:rect l="textAreaLeft" t="textAreaTop" r="textAreaRight" b="textAreaBottom"/>
              <a:pathLst>
                <a:path w="345439" h="344804">
                  <a:moveTo>
                    <a:pt x="0" y="172339"/>
                  </a:moveTo>
                  <a:lnTo>
                    <a:pt x="6161" y="126500"/>
                  </a:lnTo>
                  <a:lnTo>
                    <a:pt x="23551" y="85325"/>
                  </a:lnTo>
                  <a:lnTo>
                    <a:pt x="50530" y="50450"/>
                  </a:lnTo>
                  <a:lnTo>
                    <a:pt x="85456" y="23513"/>
                  </a:lnTo>
                  <a:lnTo>
                    <a:pt x="126691" y="6151"/>
                  </a:lnTo>
                  <a:lnTo>
                    <a:pt x="172592" y="0"/>
                  </a:lnTo>
                  <a:lnTo>
                    <a:pt x="218441" y="6151"/>
                  </a:lnTo>
                  <a:lnTo>
                    <a:pt x="259639" y="23513"/>
                  </a:lnTo>
                  <a:lnTo>
                    <a:pt x="294544" y="50450"/>
                  </a:lnTo>
                  <a:lnTo>
                    <a:pt x="321512" y="85325"/>
                  </a:lnTo>
                  <a:lnTo>
                    <a:pt x="338898" y="126500"/>
                  </a:lnTo>
                  <a:lnTo>
                    <a:pt x="345059" y="172339"/>
                  </a:lnTo>
                  <a:lnTo>
                    <a:pt x="338898" y="218133"/>
                  </a:lnTo>
                  <a:lnTo>
                    <a:pt x="321512" y="259296"/>
                  </a:lnTo>
                  <a:lnTo>
                    <a:pt x="294544" y="294179"/>
                  </a:lnTo>
                  <a:lnTo>
                    <a:pt x="259639" y="321135"/>
                  </a:lnTo>
                  <a:lnTo>
                    <a:pt x="218441" y="338517"/>
                  </a:lnTo>
                  <a:lnTo>
                    <a:pt x="172592" y="344678"/>
                  </a:lnTo>
                  <a:lnTo>
                    <a:pt x="126691" y="338517"/>
                  </a:lnTo>
                  <a:lnTo>
                    <a:pt x="85456" y="321135"/>
                  </a:lnTo>
                  <a:lnTo>
                    <a:pt x="50530" y="294179"/>
                  </a:lnTo>
                  <a:lnTo>
                    <a:pt x="23551" y="259296"/>
                  </a:lnTo>
                  <a:lnTo>
                    <a:pt x="6161" y="218133"/>
                  </a:lnTo>
                  <a:lnTo>
                    <a:pt x="0" y="172339"/>
                  </a:lnTo>
                  <a:close/>
                </a:path>
              </a:pathLst>
            </a:custGeom>
            <a:noFill/>
            <a:ln w="26424">
              <a:solidFill>
                <a:srgbClr val="92a1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363" name="object 22"/>
          <p:cNvGrpSpPr/>
          <p:nvPr/>
        </p:nvGrpSpPr>
        <p:grpSpPr>
          <a:xfrm>
            <a:off x="2694240" y="2836800"/>
            <a:ext cx="1742760" cy="1742760"/>
            <a:chOff x="2694240" y="2836800"/>
            <a:chExt cx="1742760" cy="1742760"/>
          </a:xfrm>
        </p:grpSpPr>
        <p:sp>
          <p:nvSpPr>
            <p:cNvPr id="364" name="object 23"/>
            <p:cNvSpPr/>
            <p:nvPr/>
          </p:nvSpPr>
          <p:spPr>
            <a:xfrm>
              <a:off x="2694240" y="2836800"/>
              <a:ext cx="1742760" cy="1742760"/>
            </a:xfrm>
            <a:custGeom>
              <a:avLst/>
              <a:gdLst>
                <a:gd name="textAreaLeft" fmla="*/ 0 w 1742760"/>
                <a:gd name="textAreaRight" fmla="*/ 1744920 w 1742760"/>
                <a:gd name="textAreaTop" fmla="*/ 0 h 1742760"/>
                <a:gd name="textAreaBottom" fmla="*/ 1744920 h 1742760"/>
              </a:gdLst>
              <a:ahLst/>
              <a:rect l="textAreaLeft" t="textAreaTop" r="textAreaRight" b="textAreaBottom"/>
              <a:pathLst>
                <a:path w="1744979" h="1744979">
                  <a:moveTo>
                    <a:pt x="872362" y="0"/>
                  </a:moveTo>
                  <a:lnTo>
                    <a:pt x="824506" y="1290"/>
                  </a:lnTo>
                  <a:lnTo>
                    <a:pt x="777323" y="5118"/>
                  </a:lnTo>
                  <a:lnTo>
                    <a:pt x="730881" y="11416"/>
                  </a:lnTo>
                  <a:lnTo>
                    <a:pt x="685245" y="20118"/>
                  </a:lnTo>
                  <a:lnTo>
                    <a:pt x="640482" y="31158"/>
                  </a:lnTo>
                  <a:lnTo>
                    <a:pt x="596660" y="44469"/>
                  </a:lnTo>
                  <a:lnTo>
                    <a:pt x="553844" y="59984"/>
                  </a:lnTo>
                  <a:lnTo>
                    <a:pt x="512101" y="77638"/>
                  </a:lnTo>
                  <a:lnTo>
                    <a:pt x="471498" y="97363"/>
                  </a:lnTo>
                  <a:lnTo>
                    <a:pt x="432101" y="119093"/>
                  </a:lnTo>
                  <a:lnTo>
                    <a:pt x="393976" y="142761"/>
                  </a:lnTo>
                  <a:lnTo>
                    <a:pt x="357192" y="168302"/>
                  </a:lnTo>
                  <a:lnTo>
                    <a:pt x="321813" y="195648"/>
                  </a:lnTo>
                  <a:lnTo>
                    <a:pt x="287907" y="224734"/>
                  </a:lnTo>
                  <a:lnTo>
                    <a:pt x="255539" y="255492"/>
                  </a:lnTo>
                  <a:lnTo>
                    <a:pt x="224778" y="287856"/>
                  </a:lnTo>
                  <a:lnTo>
                    <a:pt x="195689" y="321760"/>
                  </a:lnTo>
                  <a:lnTo>
                    <a:pt x="168339" y="357137"/>
                  </a:lnTo>
                  <a:lnTo>
                    <a:pt x="142794" y="393920"/>
                  </a:lnTo>
                  <a:lnTo>
                    <a:pt x="119121" y="432044"/>
                  </a:lnTo>
                  <a:lnTo>
                    <a:pt x="97387" y="471442"/>
                  </a:lnTo>
                  <a:lnTo>
                    <a:pt x="77657" y="512046"/>
                  </a:lnTo>
                  <a:lnTo>
                    <a:pt x="60000" y="553791"/>
                  </a:lnTo>
                  <a:lnTo>
                    <a:pt x="44481" y="596611"/>
                  </a:lnTo>
                  <a:lnTo>
                    <a:pt x="31167" y="640438"/>
                  </a:lnTo>
                  <a:lnTo>
                    <a:pt x="20124" y="685207"/>
                  </a:lnTo>
                  <a:lnTo>
                    <a:pt x="11419" y="730850"/>
                  </a:lnTo>
                  <a:lnTo>
                    <a:pt x="5119" y="777301"/>
                  </a:lnTo>
                  <a:lnTo>
                    <a:pt x="1291" y="824494"/>
                  </a:lnTo>
                  <a:lnTo>
                    <a:pt x="0" y="872363"/>
                  </a:lnTo>
                  <a:lnTo>
                    <a:pt x="1291" y="920231"/>
                  </a:lnTo>
                  <a:lnTo>
                    <a:pt x="5119" y="967425"/>
                  </a:lnTo>
                  <a:lnTo>
                    <a:pt x="11419" y="1013877"/>
                  </a:lnTo>
                  <a:lnTo>
                    <a:pt x="20124" y="1059521"/>
                  </a:lnTo>
                  <a:lnTo>
                    <a:pt x="31167" y="1104291"/>
                  </a:lnTo>
                  <a:lnTo>
                    <a:pt x="44481" y="1148119"/>
                  </a:lnTo>
                  <a:lnTo>
                    <a:pt x="60000" y="1190941"/>
                  </a:lnTo>
                  <a:lnTo>
                    <a:pt x="77657" y="1232688"/>
                  </a:lnTo>
                  <a:lnTo>
                    <a:pt x="97387" y="1273294"/>
                  </a:lnTo>
                  <a:lnTo>
                    <a:pt x="119121" y="1312694"/>
                  </a:lnTo>
                  <a:lnTo>
                    <a:pt x="142794" y="1350820"/>
                  </a:lnTo>
                  <a:lnTo>
                    <a:pt x="168339" y="1387606"/>
                  </a:lnTo>
                  <a:lnTo>
                    <a:pt x="195689" y="1422986"/>
                  </a:lnTo>
                  <a:lnTo>
                    <a:pt x="224778" y="1456892"/>
                  </a:lnTo>
                  <a:lnTo>
                    <a:pt x="255539" y="1489259"/>
                  </a:lnTo>
                  <a:lnTo>
                    <a:pt x="287907" y="1520019"/>
                  </a:lnTo>
                  <a:lnTo>
                    <a:pt x="321813" y="1549107"/>
                  </a:lnTo>
                  <a:lnTo>
                    <a:pt x="357192" y="1576456"/>
                  </a:lnTo>
                  <a:lnTo>
                    <a:pt x="393976" y="1601999"/>
                  </a:lnTo>
                  <a:lnTo>
                    <a:pt x="432101" y="1625670"/>
                  </a:lnTo>
                  <a:lnTo>
                    <a:pt x="471498" y="1647402"/>
                  </a:lnTo>
                  <a:lnTo>
                    <a:pt x="512101" y="1667129"/>
                  </a:lnTo>
                  <a:lnTo>
                    <a:pt x="553844" y="1684785"/>
                  </a:lnTo>
                  <a:lnTo>
                    <a:pt x="596660" y="1700302"/>
                  </a:lnTo>
                  <a:lnTo>
                    <a:pt x="640482" y="1713614"/>
                  </a:lnTo>
                  <a:lnTo>
                    <a:pt x="685245" y="1724655"/>
                  </a:lnTo>
                  <a:lnTo>
                    <a:pt x="730881" y="1733358"/>
                  </a:lnTo>
                  <a:lnTo>
                    <a:pt x="777323" y="1739657"/>
                  </a:lnTo>
                  <a:lnTo>
                    <a:pt x="824506" y="1743485"/>
                  </a:lnTo>
                  <a:lnTo>
                    <a:pt x="872362" y="1744776"/>
                  </a:lnTo>
                  <a:lnTo>
                    <a:pt x="920231" y="1743485"/>
                  </a:lnTo>
                  <a:lnTo>
                    <a:pt x="967424" y="1739657"/>
                  </a:lnTo>
                  <a:lnTo>
                    <a:pt x="1013875" y="1733358"/>
                  </a:lnTo>
                  <a:lnTo>
                    <a:pt x="1059518" y="1724655"/>
                  </a:lnTo>
                  <a:lnTo>
                    <a:pt x="1104287" y="1713614"/>
                  </a:lnTo>
                  <a:lnTo>
                    <a:pt x="1148114" y="1700302"/>
                  </a:lnTo>
                  <a:lnTo>
                    <a:pt x="1190934" y="1684785"/>
                  </a:lnTo>
                  <a:lnTo>
                    <a:pt x="1232679" y="1667129"/>
                  </a:lnTo>
                  <a:lnTo>
                    <a:pt x="1273283" y="1647402"/>
                  </a:lnTo>
                  <a:lnTo>
                    <a:pt x="1312681" y="1625670"/>
                  </a:lnTo>
                  <a:lnTo>
                    <a:pt x="1350805" y="1601999"/>
                  </a:lnTo>
                  <a:lnTo>
                    <a:pt x="1387588" y="1576456"/>
                  </a:lnTo>
                  <a:lnTo>
                    <a:pt x="1422965" y="1549107"/>
                  </a:lnTo>
                  <a:lnTo>
                    <a:pt x="1456869" y="1520019"/>
                  </a:lnTo>
                  <a:lnTo>
                    <a:pt x="1489233" y="1489259"/>
                  </a:lnTo>
                  <a:lnTo>
                    <a:pt x="1519991" y="1456892"/>
                  </a:lnTo>
                  <a:lnTo>
                    <a:pt x="1549077" y="1422986"/>
                  </a:lnTo>
                  <a:lnTo>
                    <a:pt x="1576423" y="1387606"/>
                  </a:lnTo>
                  <a:lnTo>
                    <a:pt x="1601964" y="1350820"/>
                  </a:lnTo>
                  <a:lnTo>
                    <a:pt x="1625632" y="1312694"/>
                  </a:lnTo>
                  <a:lnTo>
                    <a:pt x="1647362" y="1273294"/>
                  </a:lnTo>
                  <a:lnTo>
                    <a:pt x="1667087" y="1232688"/>
                  </a:lnTo>
                  <a:lnTo>
                    <a:pt x="1684741" y="1190941"/>
                  </a:lnTo>
                  <a:lnTo>
                    <a:pt x="1700256" y="1148119"/>
                  </a:lnTo>
                  <a:lnTo>
                    <a:pt x="1713567" y="1104291"/>
                  </a:lnTo>
                  <a:lnTo>
                    <a:pt x="1724607" y="1059521"/>
                  </a:lnTo>
                  <a:lnTo>
                    <a:pt x="1733309" y="1013877"/>
                  </a:lnTo>
                  <a:lnTo>
                    <a:pt x="1739607" y="967425"/>
                  </a:lnTo>
                  <a:lnTo>
                    <a:pt x="1743435" y="920231"/>
                  </a:lnTo>
                  <a:lnTo>
                    <a:pt x="1744725" y="872363"/>
                  </a:lnTo>
                  <a:lnTo>
                    <a:pt x="1743435" y="824494"/>
                  </a:lnTo>
                  <a:lnTo>
                    <a:pt x="1739607" y="777301"/>
                  </a:lnTo>
                  <a:lnTo>
                    <a:pt x="1733309" y="730850"/>
                  </a:lnTo>
                  <a:lnTo>
                    <a:pt x="1724607" y="685207"/>
                  </a:lnTo>
                  <a:lnTo>
                    <a:pt x="1713567" y="640438"/>
                  </a:lnTo>
                  <a:lnTo>
                    <a:pt x="1700256" y="596611"/>
                  </a:lnTo>
                  <a:lnTo>
                    <a:pt x="1684741" y="553791"/>
                  </a:lnTo>
                  <a:lnTo>
                    <a:pt x="1667087" y="512046"/>
                  </a:lnTo>
                  <a:lnTo>
                    <a:pt x="1647362" y="471442"/>
                  </a:lnTo>
                  <a:lnTo>
                    <a:pt x="1625632" y="432044"/>
                  </a:lnTo>
                  <a:lnTo>
                    <a:pt x="1601964" y="393920"/>
                  </a:lnTo>
                  <a:lnTo>
                    <a:pt x="1576423" y="357137"/>
                  </a:lnTo>
                  <a:lnTo>
                    <a:pt x="1549077" y="321760"/>
                  </a:lnTo>
                  <a:lnTo>
                    <a:pt x="1519991" y="287856"/>
                  </a:lnTo>
                  <a:lnTo>
                    <a:pt x="1489233" y="255492"/>
                  </a:lnTo>
                  <a:lnTo>
                    <a:pt x="1456869" y="224734"/>
                  </a:lnTo>
                  <a:lnTo>
                    <a:pt x="1422965" y="195648"/>
                  </a:lnTo>
                  <a:lnTo>
                    <a:pt x="1387588" y="168302"/>
                  </a:lnTo>
                  <a:lnTo>
                    <a:pt x="1350805" y="142761"/>
                  </a:lnTo>
                  <a:lnTo>
                    <a:pt x="1312681" y="119093"/>
                  </a:lnTo>
                  <a:lnTo>
                    <a:pt x="1273283" y="97363"/>
                  </a:lnTo>
                  <a:lnTo>
                    <a:pt x="1232679" y="77638"/>
                  </a:lnTo>
                  <a:lnTo>
                    <a:pt x="1190934" y="59984"/>
                  </a:lnTo>
                  <a:lnTo>
                    <a:pt x="1148114" y="44469"/>
                  </a:lnTo>
                  <a:lnTo>
                    <a:pt x="1104287" y="31158"/>
                  </a:lnTo>
                  <a:lnTo>
                    <a:pt x="1059518" y="20118"/>
                  </a:lnTo>
                  <a:lnTo>
                    <a:pt x="1013875" y="11416"/>
                  </a:lnTo>
                  <a:lnTo>
                    <a:pt x="967424" y="5118"/>
                  </a:lnTo>
                  <a:lnTo>
                    <a:pt x="920231" y="1290"/>
                  </a:lnTo>
                  <a:lnTo>
                    <a:pt x="872362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65" name="object 24"/>
            <p:cNvSpPr/>
            <p:nvPr/>
          </p:nvSpPr>
          <p:spPr>
            <a:xfrm>
              <a:off x="2694240" y="2836800"/>
              <a:ext cx="1742760" cy="1742760"/>
            </a:xfrm>
            <a:custGeom>
              <a:avLst/>
              <a:gdLst>
                <a:gd name="textAreaLeft" fmla="*/ 0 w 1742760"/>
                <a:gd name="textAreaRight" fmla="*/ 1744920 w 1742760"/>
                <a:gd name="textAreaTop" fmla="*/ 0 h 1742760"/>
                <a:gd name="textAreaBottom" fmla="*/ 1744920 h 1742760"/>
              </a:gdLst>
              <a:ahLst/>
              <a:rect l="textAreaLeft" t="textAreaTop" r="textAreaRight" b="textAreaBottom"/>
              <a:pathLst>
                <a:path w="1744979" h="1744979">
                  <a:moveTo>
                    <a:pt x="0" y="872363"/>
                  </a:moveTo>
                  <a:lnTo>
                    <a:pt x="1291" y="824494"/>
                  </a:lnTo>
                  <a:lnTo>
                    <a:pt x="5119" y="777301"/>
                  </a:lnTo>
                  <a:lnTo>
                    <a:pt x="11419" y="730850"/>
                  </a:lnTo>
                  <a:lnTo>
                    <a:pt x="20124" y="685207"/>
                  </a:lnTo>
                  <a:lnTo>
                    <a:pt x="31167" y="640438"/>
                  </a:lnTo>
                  <a:lnTo>
                    <a:pt x="44481" y="596611"/>
                  </a:lnTo>
                  <a:lnTo>
                    <a:pt x="60000" y="553791"/>
                  </a:lnTo>
                  <a:lnTo>
                    <a:pt x="77657" y="512046"/>
                  </a:lnTo>
                  <a:lnTo>
                    <a:pt x="97387" y="471442"/>
                  </a:lnTo>
                  <a:lnTo>
                    <a:pt x="119121" y="432044"/>
                  </a:lnTo>
                  <a:lnTo>
                    <a:pt x="142794" y="393920"/>
                  </a:lnTo>
                  <a:lnTo>
                    <a:pt x="168339" y="357137"/>
                  </a:lnTo>
                  <a:lnTo>
                    <a:pt x="195689" y="321760"/>
                  </a:lnTo>
                  <a:lnTo>
                    <a:pt x="224778" y="287856"/>
                  </a:lnTo>
                  <a:lnTo>
                    <a:pt x="255539" y="255492"/>
                  </a:lnTo>
                  <a:lnTo>
                    <a:pt x="287907" y="224734"/>
                  </a:lnTo>
                  <a:lnTo>
                    <a:pt x="321813" y="195648"/>
                  </a:lnTo>
                  <a:lnTo>
                    <a:pt x="357192" y="168302"/>
                  </a:lnTo>
                  <a:lnTo>
                    <a:pt x="393976" y="142761"/>
                  </a:lnTo>
                  <a:lnTo>
                    <a:pt x="432101" y="119093"/>
                  </a:lnTo>
                  <a:lnTo>
                    <a:pt x="471498" y="97363"/>
                  </a:lnTo>
                  <a:lnTo>
                    <a:pt x="512101" y="77638"/>
                  </a:lnTo>
                  <a:lnTo>
                    <a:pt x="553844" y="59984"/>
                  </a:lnTo>
                  <a:lnTo>
                    <a:pt x="596660" y="44469"/>
                  </a:lnTo>
                  <a:lnTo>
                    <a:pt x="640482" y="31158"/>
                  </a:lnTo>
                  <a:lnTo>
                    <a:pt x="685245" y="20118"/>
                  </a:lnTo>
                  <a:lnTo>
                    <a:pt x="730881" y="11416"/>
                  </a:lnTo>
                  <a:lnTo>
                    <a:pt x="777323" y="5118"/>
                  </a:lnTo>
                  <a:lnTo>
                    <a:pt x="824506" y="1290"/>
                  </a:lnTo>
                  <a:lnTo>
                    <a:pt x="872362" y="0"/>
                  </a:lnTo>
                  <a:lnTo>
                    <a:pt x="920231" y="1290"/>
                  </a:lnTo>
                  <a:lnTo>
                    <a:pt x="967424" y="5118"/>
                  </a:lnTo>
                  <a:lnTo>
                    <a:pt x="1013875" y="11416"/>
                  </a:lnTo>
                  <a:lnTo>
                    <a:pt x="1059518" y="20118"/>
                  </a:lnTo>
                  <a:lnTo>
                    <a:pt x="1104287" y="31158"/>
                  </a:lnTo>
                  <a:lnTo>
                    <a:pt x="1148114" y="44469"/>
                  </a:lnTo>
                  <a:lnTo>
                    <a:pt x="1190934" y="59984"/>
                  </a:lnTo>
                  <a:lnTo>
                    <a:pt x="1232679" y="77638"/>
                  </a:lnTo>
                  <a:lnTo>
                    <a:pt x="1273283" y="97363"/>
                  </a:lnTo>
                  <a:lnTo>
                    <a:pt x="1312681" y="119093"/>
                  </a:lnTo>
                  <a:lnTo>
                    <a:pt x="1350805" y="142761"/>
                  </a:lnTo>
                  <a:lnTo>
                    <a:pt x="1387588" y="168302"/>
                  </a:lnTo>
                  <a:lnTo>
                    <a:pt x="1422965" y="195648"/>
                  </a:lnTo>
                  <a:lnTo>
                    <a:pt x="1456869" y="224734"/>
                  </a:lnTo>
                  <a:lnTo>
                    <a:pt x="1489233" y="255492"/>
                  </a:lnTo>
                  <a:lnTo>
                    <a:pt x="1519991" y="287856"/>
                  </a:lnTo>
                  <a:lnTo>
                    <a:pt x="1549077" y="321760"/>
                  </a:lnTo>
                  <a:lnTo>
                    <a:pt x="1576423" y="357137"/>
                  </a:lnTo>
                  <a:lnTo>
                    <a:pt x="1601964" y="393920"/>
                  </a:lnTo>
                  <a:lnTo>
                    <a:pt x="1625632" y="432044"/>
                  </a:lnTo>
                  <a:lnTo>
                    <a:pt x="1647362" y="471442"/>
                  </a:lnTo>
                  <a:lnTo>
                    <a:pt x="1667087" y="512046"/>
                  </a:lnTo>
                  <a:lnTo>
                    <a:pt x="1684741" y="553791"/>
                  </a:lnTo>
                  <a:lnTo>
                    <a:pt x="1700256" y="596611"/>
                  </a:lnTo>
                  <a:lnTo>
                    <a:pt x="1713567" y="640438"/>
                  </a:lnTo>
                  <a:lnTo>
                    <a:pt x="1724607" y="685207"/>
                  </a:lnTo>
                  <a:lnTo>
                    <a:pt x="1733309" y="730850"/>
                  </a:lnTo>
                  <a:lnTo>
                    <a:pt x="1739607" y="777301"/>
                  </a:lnTo>
                  <a:lnTo>
                    <a:pt x="1743435" y="824494"/>
                  </a:lnTo>
                  <a:lnTo>
                    <a:pt x="1744725" y="872363"/>
                  </a:lnTo>
                  <a:lnTo>
                    <a:pt x="1743435" y="920231"/>
                  </a:lnTo>
                  <a:lnTo>
                    <a:pt x="1739607" y="967425"/>
                  </a:lnTo>
                  <a:lnTo>
                    <a:pt x="1733309" y="1013877"/>
                  </a:lnTo>
                  <a:lnTo>
                    <a:pt x="1724607" y="1059521"/>
                  </a:lnTo>
                  <a:lnTo>
                    <a:pt x="1713567" y="1104291"/>
                  </a:lnTo>
                  <a:lnTo>
                    <a:pt x="1700256" y="1148119"/>
                  </a:lnTo>
                  <a:lnTo>
                    <a:pt x="1684741" y="1190941"/>
                  </a:lnTo>
                  <a:lnTo>
                    <a:pt x="1667087" y="1232688"/>
                  </a:lnTo>
                  <a:lnTo>
                    <a:pt x="1647362" y="1273294"/>
                  </a:lnTo>
                  <a:lnTo>
                    <a:pt x="1625632" y="1312694"/>
                  </a:lnTo>
                  <a:lnTo>
                    <a:pt x="1601964" y="1350820"/>
                  </a:lnTo>
                  <a:lnTo>
                    <a:pt x="1576423" y="1387606"/>
                  </a:lnTo>
                  <a:lnTo>
                    <a:pt x="1549077" y="1422986"/>
                  </a:lnTo>
                  <a:lnTo>
                    <a:pt x="1519991" y="1456892"/>
                  </a:lnTo>
                  <a:lnTo>
                    <a:pt x="1489233" y="1489259"/>
                  </a:lnTo>
                  <a:lnTo>
                    <a:pt x="1456869" y="1520019"/>
                  </a:lnTo>
                  <a:lnTo>
                    <a:pt x="1422965" y="1549107"/>
                  </a:lnTo>
                  <a:lnTo>
                    <a:pt x="1387588" y="1576456"/>
                  </a:lnTo>
                  <a:lnTo>
                    <a:pt x="1350805" y="1601999"/>
                  </a:lnTo>
                  <a:lnTo>
                    <a:pt x="1312681" y="1625670"/>
                  </a:lnTo>
                  <a:lnTo>
                    <a:pt x="1273283" y="1647402"/>
                  </a:lnTo>
                  <a:lnTo>
                    <a:pt x="1232679" y="1667129"/>
                  </a:lnTo>
                  <a:lnTo>
                    <a:pt x="1190934" y="1684785"/>
                  </a:lnTo>
                  <a:lnTo>
                    <a:pt x="1148114" y="1700302"/>
                  </a:lnTo>
                  <a:lnTo>
                    <a:pt x="1104287" y="1713614"/>
                  </a:lnTo>
                  <a:lnTo>
                    <a:pt x="1059518" y="1724655"/>
                  </a:lnTo>
                  <a:lnTo>
                    <a:pt x="1013875" y="1733358"/>
                  </a:lnTo>
                  <a:lnTo>
                    <a:pt x="967424" y="1739657"/>
                  </a:lnTo>
                  <a:lnTo>
                    <a:pt x="920231" y="1743485"/>
                  </a:lnTo>
                  <a:lnTo>
                    <a:pt x="872362" y="1744776"/>
                  </a:lnTo>
                  <a:lnTo>
                    <a:pt x="824506" y="1743485"/>
                  </a:lnTo>
                  <a:lnTo>
                    <a:pt x="777323" y="1739657"/>
                  </a:lnTo>
                  <a:lnTo>
                    <a:pt x="730881" y="1733358"/>
                  </a:lnTo>
                  <a:lnTo>
                    <a:pt x="685245" y="1724655"/>
                  </a:lnTo>
                  <a:lnTo>
                    <a:pt x="640482" y="1713614"/>
                  </a:lnTo>
                  <a:lnTo>
                    <a:pt x="596660" y="1700302"/>
                  </a:lnTo>
                  <a:lnTo>
                    <a:pt x="553844" y="1684785"/>
                  </a:lnTo>
                  <a:lnTo>
                    <a:pt x="512101" y="1667129"/>
                  </a:lnTo>
                  <a:lnTo>
                    <a:pt x="471498" y="1647402"/>
                  </a:lnTo>
                  <a:lnTo>
                    <a:pt x="432101" y="1625670"/>
                  </a:lnTo>
                  <a:lnTo>
                    <a:pt x="393976" y="1601999"/>
                  </a:lnTo>
                  <a:lnTo>
                    <a:pt x="357192" y="1576456"/>
                  </a:lnTo>
                  <a:lnTo>
                    <a:pt x="321813" y="1549107"/>
                  </a:lnTo>
                  <a:lnTo>
                    <a:pt x="287907" y="1520019"/>
                  </a:lnTo>
                  <a:lnTo>
                    <a:pt x="255539" y="1489259"/>
                  </a:lnTo>
                  <a:lnTo>
                    <a:pt x="224778" y="1456892"/>
                  </a:lnTo>
                  <a:lnTo>
                    <a:pt x="195689" y="1422986"/>
                  </a:lnTo>
                  <a:lnTo>
                    <a:pt x="168339" y="1387606"/>
                  </a:lnTo>
                  <a:lnTo>
                    <a:pt x="142794" y="1350820"/>
                  </a:lnTo>
                  <a:lnTo>
                    <a:pt x="119121" y="1312694"/>
                  </a:lnTo>
                  <a:lnTo>
                    <a:pt x="97387" y="1273294"/>
                  </a:lnTo>
                  <a:lnTo>
                    <a:pt x="77657" y="1232688"/>
                  </a:lnTo>
                  <a:lnTo>
                    <a:pt x="60000" y="1190941"/>
                  </a:lnTo>
                  <a:lnTo>
                    <a:pt x="44481" y="1148119"/>
                  </a:lnTo>
                  <a:lnTo>
                    <a:pt x="31167" y="1104291"/>
                  </a:lnTo>
                  <a:lnTo>
                    <a:pt x="20124" y="1059521"/>
                  </a:lnTo>
                  <a:lnTo>
                    <a:pt x="11419" y="1013877"/>
                  </a:lnTo>
                  <a:lnTo>
                    <a:pt x="5119" y="967425"/>
                  </a:lnTo>
                  <a:lnTo>
                    <a:pt x="1291" y="920231"/>
                  </a:lnTo>
                  <a:lnTo>
                    <a:pt x="0" y="872363"/>
                  </a:lnTo>
                  <a:close/>
                </a:path>
              </a:pathLst>
            </a:custGeom>
            <a:noFill/>
            <a:ln w="26424">
              <a:solidFill>
                <a:srgbClr val="92a1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366" name="object 25"/>
          <p:cNvSpPr/>
          <p:nvPr/>
        </p:nvSpPr>
        <p:spPr>
          <a:xfrm>
            <a:off x="2979000" y="3420000"/>
            <a:ext cx="1176480" cy="5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0760" bIns="0" anchor="t">
            <a:spAutoFit/>
          </a:bodyPr>
          <a:p>
            <a:pPr marL="12600" indent="278640">
              <a:lnSpc>
                <a:spcPts val="1871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fr-FR" sz="1800" spc="-12" strike="noStrike">
                <a:solidFill>
                  <a:srgbClr val="ffffff"/>
                </a:solidFill>
                <a:latin typeface="Arial"/>
                <a:ea typeface="DejaVu Sans"/>
              </a:rPr>
              <a:t>Ridge Regression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7" name="object 26" descr=""/>
          <p:cNvPicPr/>
          <p:nvPr/>
        </p:nvPicPr>
        <p:blipFill>
          <a:blip r:embed="rId6"/>
          <a:stretch/>
        </p:blipFill>
        <p:spPr>
          <a:xfrm>
            <a:off x="2211840" y="2268720"/>
            <a:ext cx="196920" cy="196560"/>
          </a:xfrm>
          <a:prstGeom prst="rect">
            <a:avLst/>
          </a:prstGeom>
          <a:ln w="0">
            <a:noFill/>
          </a:ln>
        </p:spPr>
      </p:pic>
      <p:pic>
        <p:nvPicPr>
          <p:cNvPr id="368" name="object 27" descr=""/>
          <p:cNvPicPr/>
          <p:nvPr/>
        </p:nvPicPr>
        <p:blipFill>
          <a:blip r:embed="rId7"/>
          <a:stretch/>
        </p:blipFill>
        <p:spPr>
          <a:xfrm>
            <a:off x="1856520" y="2268720"/>
            <a:ext cx="196560" cy="196560"/>
          </a:xfrm>
          <a:prstGeom prst="rect">
            <a:avLst/>
          </a:prstGeom>
          <a:ln w="0">
            <a:noFill/>
          </a:ln>
        </p:spPr>
      </p:pic>
      <p:pic>
        <p:nvPicPr>
          <p:cNvPr id="369" name="object 28" descr=""/>
          <p:cNvPicPr/>
          <p:nvPr/>
        </p:nvPicPr>
        <p:blipFill>
          <a:blip r:embed="rId8"/>
          <a:stretch/>
        </p:blipFill>
        <p:spPr>
          <a:xfrm>
            <a:off x="1500840" y="2268720"/>
            <a:ext cx="196920" cy="196560"/>
          </a:xfrm>
          <a:prstGeom prst="rect">
            <a:avLst/>
          </a:prstGeom>
          <a:ln w="0">
            <a:noFill/>
          </a:ln>
        </p:spPr>
      </p:pic>
      <p:pic>
        <p:nvPicPr>
          <p:cNvPr id="370" name="object 29" descr=""/>
          <p:cNvPicPr/>
          <p:nvPr/>
        </p:nvPicPr>
        <p:blipFill>
          <a:blip r:embed="rId9"/>
          <a:stretch/>
        </p:blipFill>
        <p:spPr>
          <a:xfrm>
            <a:off x="1145520" y="2268720"/>
            <a:ext cx="196560" cy="196560"/>
          </a:xfrm>
          <a:prstGeom prst="rect">
            <a:avLst/>
          </a:prstGeom>
          <a:ln w="0">
            <a:noFill/>
          </a:ln>
        </p:spPr>
      </p:pic>
      <p:pic>
        <p:nvPicPr>
          <p:cNvPr id="371" name="object 30" descr=""/>
          <p:cNvPicPr/>
          <p:nvPr/>
        </p:nvPicPr>
        <p:blipFill>
          <a:blip r:embed="rId10"/>
          <a:stretch/>
        </p:blipFill>
        <p:spPr>
          <a:xfrm>
            <a:off x="789480" y="2268720"/>
            <a:ext cx="196920" cy="196560"/>
          </a:xfrm>
          <a:prstGeom prst="rect">
            <a:avLst/>
          </a:prstGeom>
          <a:ln w="0">
            <a:noFill/>
          </a:ln>
        </p:spPr>
      </p:pic>
      <p:pic>
        <p:nvPicPr>
          <p:cNvPr id="372" name="object 31" descr=""/>
          <p:cNvPicPr/>
          <p:nvPr/>
        </p:nvPicPr>
        <p:blipFill>
          <a:blip r:embed="rId11"/>
          <a:stretch/>
        </p:blipFill>
        <p:spPr>
          <a:xfrm>
            <a:off x="434160" y="2268720"/>
            <a:ext cx="196920" cy="196560"/>
          </a:xfrm>
          <a:prstGeom prst="rect">
            <a:avLst/>
          </a:prstGeom>
          <a:ln w="0">
            <a:noFill/>
          </a:ln>
        </p:spPr>
      </p:pic>
      <p:grpSp>
        <p:nvGrpSpPr>
          <p:cNvPr id="373" name="object 32"/>
          <p:cNvGrpSpPr/>
          <p:nvPr/>
        </p:nvGrpSpPr>
        <p:grpSpPr>
          <a:xfrm>
            <a:off x="2210040" y="2382120"/>
            <a:ext cx="909000" cy="2815200"/>
            <a:chOff x="2210040" y="2382120"/>
            <a:chExt cx="909000" cy="2815200"/>
          </a:xfrm>
        </p:grpSpPr>
        <p:sp>
          <p:nvSpPr>
            <p:cNvPr id="374" name="object 33"/>
            <p:cNvSpPr/>
            <p:nvPr/>
          </p:nvSpPr>
          <p:spPr>
            <a:xfrm>
              <a:off x="2775600" y="2556360"/>
              <a:ext cx="343440" cy="342720"/>
            </a:xfrm>
            <a:custGeom>
              <a:avLst/>
              <a:gdLst>
                <a:gd name="textAreaLeft" fmla="*/ 0 w 343440"/>
                <a:gd name="textAreaRight" fmla="*/ 345600 w 343440"/>
                <a:gd name="textAreaTop" fmla="*/ 0 h 342720"/>
                <a:gd name="textAreaBottom" fmla="*/ 344880 h 342720"/>
              </a:gdLst>
              <a:ahLst/>
              <a:rect l="textAreaLeft" t="textAreaTop" r="textAreaRight" b="textAreaBottom"/>
              <a:pathLst>
                <a:path w="345439" h="344805">
                  <a:moveTo>
                    <a:pt x="172466" y="0"/>
                  </a:moveTo>
                  <a:lnTo>
                    <a:pt x="126617" y="6151"/>
                  </a:lnTo>
                  <a:lnTo>
                    <a:pt x="85419" y="23513"/>
                  </a:lnTo>
                  <a:lnTo>
                    <a:pt x="50514" y="50450"/>
                  </a:lnTo>
                  <a:lnTo>
                    <a:pt x="23546" y="85325"/>
                  </a:lnTo>
                  <a:lnTo>
                    <a:pt x="6160" y="126500"/>
                  </a:lnTo>
                  <a:lnTo>
                    <a:pt x="0" y="172338"/>
                  </a:lnTo>
                  <a:lnTo>
                    <a:pt x="6160" y="218133"/>
                  </a:lnTo>
                  <a:lnTo>
                    <a:pt x="23546" y="259296"/>
                  </a:lnTo>
                  <a:lnTo>
                    <a:pt x="50514" y="294179"/>
                  </a:lnTo>
                  <a:lnTo>
                    <a:pt x="85419" y="321135"/>
                  </a:lnTo>
                  <a:lnTo>
                    <a:pt x="126617" y="338517"/>
                  </a:lnTo>
                  <a:lnTo>
                    <a:pt x="172466" y="344677"/>
                  </a:lnTo>
                  <a:lnTo>
                    <a:pt x="218314" y="338517"/>
                  </a:lnTo>
                  <a:lnTo>
                    <a:pt x="259512" y="321135"/>
                  </a:lnTo>
                  <a:lnTo>
                    <a:pt x="294417" y="294179"/>
                  </a:lnTo>
                  <a:lnTo>
                    <a:pt x="321385" y="259296"/>
                  </a:lnTo>
                  <a:lnTo>
                    <a:pt x="338771" y="218133"/>
                  </a:lnTo>
                  <a:lnTo>
                    <a:pt x="344931" y="172338"/>
                  </a:lnTo>
                  <a:lnTo>
                    <a:pt x="338771" y="126500"/>
                  </a:lnTo>
                  <a:lnTo>
                    <a:pt x="321385" y="85325"/>
                  </a:lnTo>
                  <a:lnTo>
                    <a:pt x="294417" y="50450"/>
                  </a:lnTo>
                  <a:lnTo>
                    <a:pt x="259512" y="23513"/>
                  </a:lnTo>
                  <a:lnTo>
                    <a:pt x="218314" y="6151"/>
                  </a:lnTo>
                  <a:lnTo>
                    <a:pt x="172466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75" name="object 34"/>
            <p:cNvSpPr/>
            <p:nvPr/>
          </p:nvSpPr>
          <p:spPr>
            <a:xfrm>
              <a:off x="2775600" y="2556360"/>
              <a:ext cx="343440" cy="342720"/>
            </a:xfrm>
            <a:custGeom>
              <a:avLst/>
              <a:gdLst>
                <a:gd name="textAreaLeft" fmla="*/ 0 w 343440"/>
                <a:gd name="textAreaRight" fmla="*/ 345600 w 343440"/>
                <a:gd name="textAreaTop" fmla="*/ 0 h 342720"/>
                <a:gd name="textAreaBottom" fmla="*/ 344880 h 342720"/>
              </a:gdLst>
              <a:ahLst/>
              <a:rect l="textAreaLeft" t="textAreaTop" r="textAreaRight" b="textAreaBottom"/>
              <a:pathLst>
                <a:path w="345439" h="344805">
                  <a:moveTo>
                    <a:pt x="0" y="172338"/>
                  </a:moveTo>
                  <a:lnTo>
                    <a:pt x="6160" y="126500"/>
                  </a:lnTo>
                  <a:lnTo>
                    <a:pt x="23546" y="85325"/>
                  </a:lnTo>
                  <a:lnTo>
                    <a:pt x="50514" y="50450"/>
                  </a:lnTo>
                  <a:lnTo>
                    <a:pt x="85419" y="23513"/>
                  </a:lnTo>
                  <a:lnTo>
                    <a:pt x="126617" y="6151"/>
                  </a:lnTo>
                  <a:lnTo>
                    <a:pt x="172466" y="0"/>
                  </a:lnTo>
                  <a:lnTo>
                    <a:pt x="218314" y="6151"/>
                  </a:lnTo>
                  <a:lnTo>
                    <a:pt x="259512" y="23513"/>
                  </a:lnTo>
                  <a:lnTo>
                    <a:pt x="294417" y="50450"/>
                  </a:lnTo>
                  <a:lnTo>
                    <a:pt x="321385" y="85325"/>
                  </a:lnTo>
                  <a:lnTo>
                    <a:pt x="338771" y="126500"/>
                  </a:lnTo>
                  <a:lnTo>
                    <a:pt x="344931" y="172338"/>
                  </a:lnTo>
                  <a:lnTo>
                    <a:pt x="338771" y="218133"/>
                  </a:lnTo>
                  <a:lnTo>
                    <a:pt x="321385" y="259296"/>
                  </a:lnTo>
                  <a:lnTo>
                    <a:pt x="294417" y="294179"/>
                  </a:lnTo>
                  <a:lnTo>
                    <a:pt x="259512" y="321135"/>
                  </a:lnTo>
                  <a:lnTo>
                    <a:pt x="218314" y="338517"/>
                  </a:lnTo>
                  <a:lnTo>
                    <a:pt x="172466" y="344677"/>
                  </a:lnTo>
                  <a:lnTo>
                    <a:pt x="126617" y="338517"/>
                  </a:lnTo>
                  <a:lnTo>
                    <a:pt x="85419" y="321135"/>
                  </a:lnTo>
                  <a:lnTo>
                    <a:pt x="50514" y="294179"/>
                  </a:lnTo>
                  <a:lnTo>
                    <a:pt x="23546" y="259296"/>
                  </a:lnTo>
                  <a:lnTo>
                    <a:pt x="6160" y="218133"/>
                  </a:lnTo>
                  <a:lnTo>
                    <a:pt x="0" y="172338"/>
                  </a:lnTo>
                  <a:close/>
                </a:path>
              </a:pathLst>
            </a:custGeom>
            <a:noFill/>
            <a:ln w="26424">
              <a:solidFill>
                <a:srgbClr val="92a1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376" name="object 35" descr=""/>
            <p:cNvPicPr/>
            <p:nvPr/>
          </p:nvPicPr>
          <p:blipFill>
            <a:blip r:embed="rId12"/>
            <a:stretch/>
          </p:blipFill>
          <p:spPr>
            <a:xfrm>
              <a:off x="2567520" y="2382120"/>
              <a:ext cx="196920" cy="196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77" name="object 36"/>
            <p:cNvSpPr/>
            <p:nvPr/>
          </p:nvSpPr>
          <p:spPr>
            <a:xfrm>
              <a:off x="2320560" y="3096360"/>
              <a:ext cx="343440" cy="342720"/>
            </a:xfrm>
            <a:custGeom>
              <a:avLst/>
              <a:gdLst>
                <a:gd name="textAreaLeft" fmla="*/ 0 w 343440"/>
                <a:gd name="textAreaRight" fmla="*/ 345600 w 343440"/>
                <a:gd name="textAreaTop" fmla="*/ 0 h 342720"/>
                <a:gd name="textAreaBottom" fmla="*/ 344880 h 342720"/>
              </a:gdLst>
              <a:ahLst/>
              <a:rect l="textAreaLeft" t="textAreaTop" r="textAreaRight" b="textAreaBottom"/>
              <a:pathLst>
                <a:path w="345439" h="344804">
                  <a:moveTo>
                    <a:pt x="172466" y="0"/>
                  </a:moveTo>
                  <a:lnTo>
                    <a:pt x="126617" y="6151"/>
                  </a:lnTo>
                  <a:lnTo>
                    <a:pt x="85419" y="23513"/>
                  </a:lnTo>
                  <a:lnTo>
                    <a:pt x="50514" y="50450"/>
                  </a:lnTo>
                  <a:lnTo>
                    <a:pt x="23546" y="85325"/>
                  </a:lnTo>
                  <a:lnTo>
                    <a:pt x="6160" y="126500"/>
                  </a:lnTo>
                  <a:lnTo>
                    <a:pt x="0" y="172338"/>
                  </a:lnTo>
                  <a:lnTo>
                    <a:pt x="6160" y="218133"/>
                  </a:lnTo>
                  <a:lnTo>
                    <a:pt x="23546" y="259296"/>
                  </a:lnTo>
                  <a:lnTo>
                    <a:pt x="50514" y="294179"/>
                  </a:lnTo>
                  <a:lnTo>
                    <a:pt x="85419" y="321135"/>
                  </a:lnTo>
                  <a:lnTo>
                    <a:pt x="126617" y="338517"/>
                  </a:lnTo>
                  <a:lnTo>
                    <a:pt x="172466" y="344677"/>
                  </a:lnTo>
                  <a:lnTo>
                    <a:pt x="218323" y="338517"/>
                  </a:lnTo>
                  <a:lnTo>
                    <a:pt x="259545" y="321135"/>
                  </a:lnTo>
                  <a:lnTo>
                    <a:pt x="294481" y="294179"/>
                  </a:lnTo>
                  <a:lnTo>
                    <a:pt x="321479" y="259296"/>
                  </a:lnTo>
                  <a:lnTo>
                    <a:pt x="338888" y="218133"/>
                  </a:lnTo>
                  <a:lnTo>
                    <a:pt x="345059" y="172338"/>
                  </a:lnTo>
                  <a:lnTo>
                    <a:pt x="338888" y="126500"/>
                  </a:lnTo>
                  <a:lnTo>
                    <a:pt x="321479" y="85325"/>
                  </a:lnTo>
                  <a:lnTo>
                    <a:pt x="294481" y="50450"/>
                  </a:lnTo>
                  <a:lnTo>
                    <a:pt x="259545" y="23513"/>
                  </a:lnTo>
                  <a:lnTo>
                    <a:pt x="218323" y="6151"/>
                  </a:lnTo>
                  <a:lnTo>
                    <a:pt x="172466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78" name="object 37"/>
            <p:cNvSpPr/>
            <p:nvPr/>
          </p:nvSpPr>
          <p:spPr>
            <a:xfrm>
              <a:off x="2320560" y="3096360"/>
              <a:ext cx="343440" cy="342720"/>
            </a:xfrm>
            <a:custGeom>
              <a:avLst/>
              <a:gdLst>
                <a:gd name="textAreaLeft" fmla="*/ 0 w 343440"/>
                <a:gd name="textAreaRight" fmla="*/ 345600 w 343440"/>
                <a:gd name="textAreaTop" fmla="*/ 0 h 342720"/>
                <a:gd name="textAreaBottom" fmla="*/ 344880 h 342720"/>
              </a:gdLst>
              <a:ahLst/>
              <a:rect l="textAreaLeft" t="textAreaTop" r="textAreaRight" b="textAreaBottom"/>
              <a:pathLst>
                <a:path w="345439" h="344804">
                  <a:moveTo>
                    <a:pt x="0" y="172338"/>
                  </a:moveTo>
                  <a:lnTo>
                    <a:pt x="6160" y="126500"/>
                  </a:lnTo>
                  <a:lnTo>
                    <a:pt x="23546" y="85325"/>
                  </a:lnTo>
                  <a:lnTo>
                    <a:pt x="50514" y="50450"/>
                  </a:lnTo>
                  <a:lnTo>
                    <a:pt x="85419" y="23513"/>
                  </a:lnTo>
                  <a:lnTo>
                    <a:pt x="126617" y="6151"/>
                  </a:lnTo>
                  <a:lnTo>
                    <a:pt x="172466" y="0"/>
                  </a:lnTo>
                  <a:lnTo>
                    <a:pt x="218323" y="6151"/>
                  </a:lnTo>
                  <a:lnTo>
                    <a:pt x="259545" y="23513"/>
                  </a:lnTo>
                  <a:lnTo>
                    <a:pt x="294481" y="50450"/>
                  </a:lnTo>
                  <a:lnTo>
                    <a:pt x="321479" y="85325"/>
                  </a:lnTo>
                  <a:lnTo>
                    <a:pt x="338888" y="126500"/>
                  </a:lnTo>
                  <a:lnTo>
                    <a:pt x="345059" y="172338"/>
                  </a:lnTo>
                  <a:lnTo>
                    <a:pt x="338888" y="218133"/>
                  </a:lnTo>
                  <a:lnTo>
                    <a:pt x="321479" y="259296"/>
                  </a:lnTo>
                  <a:lnTo>
                    <a:pt x="294481" y="294179"/>
                  </a:lnTo>
                  <a:lnTo>
                    <a:pt x="259545" y="321135"/>
                  </a:lnTo>
                  <a:lnTo>
                    <a:pt x="218323" y="338517"/>
                  </a:lnTo>
                  <a:lnTo>
                    <a:pt x="172466" y="344677"/>
                  </a:lnTo>
                  <a:lnTo>
                    <a:pt x="126617" y="338517"/>
                  </a:lnTo>
                  <a:lnTo>
                    <a:pt x="85419" y="321135"/>
                  </a:lnTo>
                  <a:lnTo>
                    <a:pt x="50514" y="294179"/>
                  </a:lnTo>
                  <a:lnTo>
                    <a:pt x="23546" y="259296"/>
                  </a:lnTo>
                  <a:lnTo>
                    <a:pt x="6160" y="218133"/>
                  </a:lnTo>
                  <a:lnTo>
                    <a:pt x="0" y="172338"/>
                  </a:lnTo>
                  <a:close/>
                </a:path>
              </a:pathLst>
            </a:custGeom>
            <a:noFill/>
            <a:ln w="26424">
              <a:solidFill>
                <a:srgbClr val="92a1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79" name="object 38"/>
            <p:cNvSpPr/>
            <p:nvPr/>
          </p:nvSpPr>
          <p:spPr>
            <a:xfrm>
              <a:off x="2320560" y="3924720"/>
              <a:ext cx="343440" cy="342720"/>
            </a:xfrm>
            <a:custGeom>
              <a:avLst/>
              <a:gdLst>
                <a:gd name="textAreaLeft" fmla="*/ 0 w 343440"/>
                <a:gd name="textAreaRight" fmla="*/ 345600 w 343440"/>
                <a:gd name="textAreaTop" fmla="*/ 0 h 342720"/>
                <a:gd name="textAreaBottom" fmla="*/ 344880 h 342720"/>
              </a:gdLst>
              <a:ahLst/>
              <a:rect l="textAreaLeft" t="textAreaTop" r="textAreaRight" b="textAreaBottom"/>
              <a:pathLst>
                <a:path w="345439" h="344804">
                  <a:moveTo>
                    <a:pt x="172466" y="0"/>
                  </a:moveTo>
                  <a:lnTo>
                    <a:pt x="126617" y="6160"/>
                  </a:lnTo>
                  <a:lnTo>
                    <a:pt x="85419" y="23546"/>
                  </a:lnTo>
                  <a:lnTo>
                    <a:pt x="50514" y="50514"/>
                  </a:lnTo>
                  <a:lnTo>
                    <a:pt x="23546" y="85419"/>
                  </a:lnTo>
                  <a:lnTo>
                    <a:pt x="6160" y="126617"/>
                  </a:lnTo>
                  <a:lnTo>
                    <a:pt x="0" y="172465"/>
                  </a:lnTo>
                  <a:lnTo>
                    <a:pt x="6160" y="218260"/>
                  </a:lnTo>
                  <a:lnTo>
                    <a:pt x="23546" y="259423"/>
                  </a:lnTo>
                  <a:lnTo>
                    <a:pt x="50514" y="294306"/>
                  </a:lnTo>
                  <a:lnTo>
                    <a:pt x="85419" y="321262"/>
                  </a:lnTo>
                  <a:lnTo>
                    <a:pt x="126617" y="338644"/>
                  </a:lnTo>
                  <a:lnTo>
                    <a:pt x="172466" y="344804"/>
                  </a:lnTo>
                  <a:lnTo>
                    <a:pt x="218323" y="338644"/>
                  </a:lnTo>
                  <a:lnTo>
                    <a:pt x="259545" y="321262"/>
                  </a:lnTo>
                  <a:lnTo>
                    <a:pt x="294481" y="294306"/>
                  </a:lnTo>
                  <a:lnTo>
                    <a:pt x="321479" y="259423"/>
                  </a:lnTo>
                  <a:lnTo>
                    <a:pt x="338888" y="218260"/>
                  </a:lnTo>
                  <a:lnTo>
                    <a:pt x="345059" y="172465"/>
                  </a:lnTo>
                  <a:lnTo>
                    <a:pt x="338888" y="126617"/>
                  </a:lnTo>
                  <a:lnTo>
                    <a:pt x="321479" y="85419"/>
                  </a:lnTo>
                  <a:lnTo>
                    <a:pt x="294481" y="50514"/>
                  </a:lnTo>
                  <a:lnTo>
                    <a:pt x="259545" y="23546"/>
                  </a:lnTo>
                  <a:lnTo>
                    <a:pt x="218323" y="6160"/>
                  </a:lnTo>
                  <a:lnTo>
                    <a:pt x="172466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80" name="object 39"/>
            <p:cNvSpPr/>
            <p:nvPr/>
          </p:nvSpPr>
          <p:spPr>
            <a:xfrm>
              <a:off x="2320560" y="3924720"/>
              <a:ext cx="343440" cy="342720"/>
            </a:xfrm>
            <a:custGeom>
              <a:avLst/>
              <a:gdLst>
                <a:gd name="textAreaLeft" fmla="*/ 0 w 343440"/>
                <a:gd name="textAreaRight" fmla="*/ 345600 w 343440"/>
                <a:gd name="textAreaTop" fmla="*/ 0 h 342720"/>
                <a:gd name="textAreaBottom" fmla="*/ 344880 h 342720"/>
              </a:gdLst>
              <a:ahLst/>
              <a:rect l="textAreaLeft" t="textAreaTop" r="textAreaRight" b="textAreaBottom"/>
              <a:pathLst>
                <a:path w="345439" h="344804">
                  <a:moveTo>
                    <a:pt x="0" y="172465"/>
                  </a:moveTo>
                  <a:lnTo>
                    <a:pt x="6160" y="126617"/>
                  </a:lnTo>
                  <a:lnTo>
                    <a:pt x="23546" y="85419"/>
                  </a:lnTo>
                  <a:lnTo>
                    <a:pt x="50514" y="50514"/>
                  </a:lnTo>
                  <a:lnTo>
                    <a:pt x="85419" y="23546"/>
                  </a:lnTo>
                  <a:lnTo>
                    <a:pt x="126617" y="6160"/>
                  </a:lnTo>
                  <a:lnTo>
                    <a:pt x="172466" y="0"/>
                  </a:lnTo>
                  <a:lnTo>
                    <a:pt x="218323" y="6160"/>
                  </a:lnTo>
                  <a:lnTo>
                    <a:pt x="259545" y="23546"/>
                  </a:lnTo>
                  <a:lnTo>
                    <a:pt x="294481" y="50514"/>
                  </a:lnTo>
                  <a:lnTo>
                    <a:pt x="321479" y="85419"/>
                  </a:lnTo>
                  <a:lnTo>
                    <a:pt x="338888" y="126617"/>
                  </a:lnTo>
                  <a:lnTo>
                    <a:pt x="345059" y="172465"/>
                  </a:lnTo>
                  <a:lnTo>
                    <a:pt x="338888" y="218260"/>
                  </a:lnTo>
                  <a:lnTo>
                    <a:pt x="321479" y="259423"/>
                  </a:lnTo>
                  <a:lnTo>
                    <a:pt x="294481" y="294306"/>
                  </a:lnTo>
                  <a:lnTo>
                    <a:pt x="259545" y="321262"/>
                  </a:lnTo>
                  <a:lnTo>
                    <a:pt x="218323" y="338644"/>
                  </a:lnTo>
                  <a:lnTo>
                    <a:pt x="172466" y="344804"/>
                  </a:lnTo>
                  <a:lnTo>
                    <a:pt x="126617" y="338644"/>
                  </a:lnTo>
                  <a:lnTo>
                    <a:pt x="85419" y="321262"/>
                  </a:lnTo>
                  <a:lnTo>
                    <a:pt x="50514" y="294306"/>
                  </a:lnTo>
                  <a:lnTo>
                    <a:pt x="23546" y="259423"/>
                  </a:lnTo>
                  <a:lnTo>
                    <a:pt x="6160" y="218260"/>
                  </a:lnTo>
                  <a:lnTo>
                    <a:pt x="0" y="172465"/>
                  </a:lnTo>
                  <a:close/>
                </a:path>
              </a:pathLst>
            </a:custGeom>
            <a:noFill/>
            <a:ln w="26424">
              <a:solidFill>
                <a:srgbClr val="92a1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81" name="object 40"/>
            <p:cNvSpPr/>
            <p:nvPr/>
          </p:nvSpPr>
          <p:spPr>
            <a:xfrm>
              <a:off x="2775600" y="4520160"/>
              <a:ext cx="343440" cy="342720"/>
            </a:xfrm>
            <a:custGeom>
              <a:avLst/>
              <a:gdLst>
                <a:gd name="textAreaLeft" fmla="*/ 0 w 343440"/>
                <a:gd name="textAreaRight" fmla="*/ 345600 w 343440"/>
                <a:gd name="textAreaTop" fmla="*/ 0 h 342720"/>
                <a:gd name="textAreaBottom" fmla="*/ 344880 h 342720"/>
              </a:gdLst>
              <a:ahLst/>
              <a:rect l="textAreaLeft" t="textAreaTop" r="textAreaRight" b="textAreaBottom"/>
              <a:pathLst>
                <a:path w="345439" h="344804">
                  <a:moveTo>
                    <a:pt x="172466" y="0"/>
                  </a:moveTo>
                  <a:lnTo>
                    <a:pt x="126617" y="6156"/>
                  </a:lnTo>
                  <a:lnTo>
                    <a:pt x="85419" y="23531"/>
                  </a:lnTo>
                  <a:lnTo>
                    <a:pt x="50514" y="50480"/>
                  </a:lnTo>
                  <a:lnTo>
                    <a:pt x="23546" y="85362"/>
                  </a:lnTo>
                  <a:lnTo>
                    <a:pt x="6160" y="126534"/>
                  </a:lnTo>
                  <a:lnTo>
                    <a:pt x="0" y="172351"/>
                  </a:lnTo>
                  <a:lnTo>
                    <a:pt x="6160" y="218164"/>
                  </a:lnTo>
                  <a:lnTo>
                    <a:pt x="23546" y="259331"/>
                  </a:lnTo>
                  <a:lnTo>
                    <a:pt x="50514" y="294211"/>
                  </a:lnTo>
                  <a:lnTo>
                    <a:pt x="85419" y="321159"/>
                  </a:lnTo>
                  <a:lnTo>
                    <a:pt x="126617" y="338534"/>
                  </a:lnTo>
                  <a:lnTo>
                    <a:pt x="172466" y="344690"/>
                  </a:lnTo>
                  <a:lnTo>
                    <a:pt x="218314" y="338534"/>
                  </a:lnTo>
                  <a:lnTo>
                    <a:pt x="259512" y="321159"/>
                  </a:lnTo>
                  <a:lnTo>
                    <a:pt x="294417" y="294211"/>
                  </a:lnTo>
                  <a:lnTo>
                    <a:pt x="321385" y="259331"/>
                  </a:lnTo>
                  <a:lnTo>
                    <a:pt x="338771" y="218164"/>
                  </a:lnTo>
                  <a:lnTo>
                    <a:pt x="344931" y="172351"/>
                  </a:lnTo>
                  <a:lnTo>
                    <a:pt x="338771" y="126534"/>
                  </a:lnTo>
                  <a:lnTo>
                    <a:pt x="321385" y="85362"/>
                  </a:lnTo>
                  <a:lnTo>
                    <a:pt x="294417" y="50480"/>
                  </a:lnTo>
                  <a:lnTo>
                    <a:pt x="259512" y="23531"/>
                  </a:lnTo>
                  <a:lnTo>
                    <a:pt x="218314" y="6156"/>
                  </a:lnTo>
                  <a:lnTo>
                    <a:pt x="172466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82" name="object 41"/>
            <p:cNvSpPr/>
            <p:nvPr/>
          </p:nvSpPr>
          <p:spPr>
            <a:xfrm>
              <a:off x="2775600" y="4520160"/>
              <a:ext cx="343440" cy="342720"/>
            </a:xfrm>
            <a:custGeom>
              <a:avLst/>
              <a:gdLst>
                <a:gd name="textAreaLeft" fmla="*/ 0 w 343440"/>
                <a:gd name="textAreaRight" fmla="*/ 345600 w 343440"/>
                <a:gd name="textAreaTop" fmla="*/ 0 h 342720"/>
                <a:gd name="textAreaBottom" fmla="*/ 344880 h 342720"/>
              </a:gdLst>
              <a:ahLst/>
              <a:rect l="textAreaLeft" t="textAreaTop" r="textAreaRight" b="textAreaBottom"/>
              <a:pathLst>
                <a:path w="345439" h="344804">
                  <a:moveTo>
                    <a:pt x="0" y="172351"/>
                  </a:moveTo>
                  <a:lnTo>
                    <a:pt x="6160" y="126534"/>
                  </a:lnTo>
                  <a:lnTo>
                    <a:pt x="23546" y="85362"/>
                  </a:lnTo>
                  <a:lnTo>
                    <a:pt x="50514" y="50480"/>
                  </a:lnTo>
                  <a:lnTo>
                    <a:pt x="85419" y="23531"/>
                  </a:lnTo>
                  <a:lnTo>
                    <a:pt x="126617" y="6156"/>
                  </a:lnTo>
                  <a:lnTo>
                    <a:pt x="172466" y="0"/>
                  </a:lnTo>
                  <a:lnTo>
                    <a:pt x="218314" y="6156"/>
                  </a:lnTo>
                  <a:lnTo>
                    <a:pt x="259512" y="23531"/>
                  </a:lnTo>
                  <a:lnTo>
                    <a:pt x="294417" y="50480"/>
                  </a:lnTo>
                  <a:lnTo>
                    <a:pt x="321385" y="85362"/>
                  </a:lnTo>
                  <a:lnTo>
                    <a:pt x="338771" y="126534"/>
                  </a:lnTo>
                  <a:lnTo>
                    <a:pt x="344931" y="172351"/>
                  </a:lnTo>
                  <a:lnTo>
                    <a:pt x="338771" y="218164"/>
                  </a:lnTo>
                  <a:lnTo>
                    <a:pt x="321385" y="259331"/>
                  </a:lnTo>
                  <a:lnTo>
                    <a:pt x="294417" y="294211"/>
                  </a:lnTo>
                  <a:lnTo>
                    <a:pt x="259512" y="321159"/>
                  </a:lnTo>
                  <a:lnTo>
                    <a:pt x="218314" y="338534"/>
                  </a:lnTo>
                  <a:lnTo>
                    <a:pt x="172466" y="344690"/>
                  </a:lnTo>
                  <a:lnTo>
                    <a:pt x="126617" y="338534"/>
                  </a:lnTo>
                  <a:lnTo>
                    <a:pt x="85419" y="321159"/>
                  </a:lnTo>
                  <a:lnTo>
                    <a:pt x="50514" y="294211"/>
                  </a:lnTo>
                  <a:lnTo>
                    <a:pt x="23546" y="259331"/>
                  </a:lnTo>
                  <a:lnTo>
                    <a:pt x="6160" y="218164"/>
                  </a:lnTo>
                  <a:lnTo>
                    <a:pt x="0" y="172351"/>
                  </a:lnTo>
                  <a:close/>
                </a:path>
              </a:pathLst>
            </a:custGeom>
            <a:noFill/>
            <a:ln w="26424">
              <a:solidFill>
                <a:srgbClr val="92a1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383" name="object 42" descr=""/>
            <p:cNvPicPr/>
            <p:nvPr/>
          </p:nvPicPr>
          <p:blipFill>
            <a:blip r:embed="rId13"/>
            <a:stretch/>
          </p:blipFill>
          <p:spPr>
            <a:xfrm>
              <a:off x="2564640" y="4837680"/>
              <a:ext cx="196920" cy="196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84" name="object 43" descr=""/>
            <p:cNvPicPr/>
            <p:nvPr/>
          </p:nvPicPr>
          <p:blipFill>
            <a:blip r:embed="rId14"/>
            <a:stretch/>
          </p:blipFill>
          <p:spPr>
            <a:xfrm>
              <a:off x="2210040" y="5000400"/>
              <a:ext cx="196560" cy="1969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85" name="object 44"/>
          <p:cNvSpPr/>
          <p:nvPr/>
        </p:nvSpPr>
        <p:spPr>
          <a:xfrm>
            <a:off x="432360" y="2029320"/>
            <a:ext cx="1817280" cy="25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Modèle</a:t>
            </a:r>
            <a:r>
              <a:rPr b="1" lang="fr-FR" sz="16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Elastic</a:t>
            </a:r>
            <a:r>
              <a:rPr b="1" lang="fr-FR" sz="16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600" spc="-26" strike="noStrike">
                <a:solidFill>
                  <a:srgbClr val="292934"/>
                </a:solidFill>
                <a:latin typeface="Arial"/>
                <a:ea typeface="DejaVu Sans"/>
              </a:rPr>
              <a:t>Net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6" name="object 45" descr=""/>
          <p:cNvPicPr/>
          <p:nvPr/>
        </p:nvPicPr>
        <p:blipFill>
          <a:blip r:embed="rId15"/>
          <a:stretch/>
        </p:blipFill>
        <p:spPr>
          <a:xfrm>
            <a:off x="2021760" y="3153960"/>
            <a:ext cx="196560" cy="196560"/>
          </a:xfrm>
          <a:prstGeom prst="rect">
            <a:avLst/>
          </a:prstGeom>
          <a:ln w="0">
            <a:noFill/>
          </a:ln>
        </p:spPr>
      </p:pic>
      <p:pic>
        <p:nvPicPr>
          <p:cNvPr id="387" name="object 46" descr=""/>
          <p:cNvPicPr/>
          <p:nvPr/>
        </p:nvPicPr>
        <p:blipFill>
          <a:blip r:embed="rId16"/>
          <a:stretch/>
        </p:blipFill>
        <p:spPr>
          <a:xfrm>
            <a:off x="1693440" y="3153960"/>
            <a:ext cx="196920" cy="196560"/>
          </a:xfrm>
          <a:prstGeom prst="rect">
            <a:avLst/>
          </a:prstGeom>
          <a:ln w="0">
            <a:noFill/>
          </a:ln>
        </p:spPr>
      </p:pic>
      <p:pic>
        <p:nvPicPr>
          <p:cNvPr id="388" name="object 47" descr=""/>
          <p:cNvPicPr/>
          <p:nvPr/>
        </p:nvPicPr>
        <p:blipFill>
          <a:blip r:embed="rId17"/>
          <a:stretch/>
        </p:blipFill>
        <p:spPr>
          <a:xfrm>
            <a:off x="1366200" y="3153960"/>
            <a:ext cx="196560" cy="196560"/>
          </a:xfrm>
          <a:prstGeom prst="rect">
            <a:avLst/>
          </a:prstGeom>
          <a:ln w="0">
            <a:noFill/>
          </a:ln>
        </p:spPr>
      </p:pic>
      <p:pic>
        <p:nvPicPr>
          <p:cNvPr id="389" name="object 48" descr=""/>
          <p:cNvPicPr/>
          <p:nvPr/>
        </p:nvPicPr>
        <p:blipFill>
          <a:blip r:embed="rId18"/>
          <a:stretch/>
        </p:blipFill>
        <p:spPr>
          <a:xfrm>
            <a:off x="1038960" y="3153960"/>
            <a:ext cx="196920" cy="196560"/>
          </a:xfrm>
          <a:prstGeom prst="rect">
            <a:avLst/>
          </a:prstGeom>
          <a:ln w="0">
            <a:noFill/>
          </a:ln>
        </p:spPr>
      </p:pic>
      <p:pic>
        <p:nvPicPr>
          <p:cNvPr id="390" name="object 49" descr=""/>
          <p:cNvPicPr/>
          <p:nvPr/>
        </p:nvPicPr>
        <p:blipFill>
          <a:blip r:embed="rId19"/>
          <a:stretch/>
        </p:blipFill>
        <p:spPr>
          <a:xfrm>
            <a:off x="711000" y="3153960"/>
            <a:ext cx="196920" cy="196560"/>
          </a:xfrm>
          <a:prstGeom prst="rect">
            <a:avLst/>
          </a:prstGeom>
          <a:ln w="0">
            <a:noFill/>
          </a:ln>
        </p:spPr>
      </p:pic>
      <p:pic>
        <p:nvPicPr>
          <p:cNvPr id="391" name="object 50" descr=""/>
          <p:cNvPicPr/>
          <p:nvPr/>
        </p:nvPicPr>
        <p:blipFill>
          <a:blip r:embed="rId20"/>
          <a:stretch/>
        </p:blipFill>
        <p:spPr>
          <a:xfrm>
            <a:off x="383400" y="3153960"/>
            <a:ext cx="196920" cy="196560"/>
          </a:xfrm>
          <a:prstGeom prst="rect">
            <a:avLst/>
          </a:prstGeom>
          <a:ln w="0">
            <a:noFill/>
          </a:ln>
        </p:spPr>
      </p:pic>
      <p:sp>
        <p:nvSpPr>
          <p:cNvPr id="392" name="object 51"/>
          <p:cNvSpPr/>
          <p:nvPr/>
        </p:nvSpPr>
        <p:spPr>
          <a:xfrm>
            <a:off x="383040" y="2916000"/>
            <a:ext cx="1196640" cy="25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Modèle</a:t>
            </a:r>
            <a:r>
              <a:rPr b="1" lang="fr-FR" sz="16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600" spc="-26" strike="noStrike">
                <a:solidFill>
                  <a:srgbClr val="292934"/>
                </a:solidFill>
                <a:latin typeface="Arial"/>
                <a:ea typeface="DejaVu Sans"/>
              </a:rPr>
              <a:t>SVR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3" name="object 52" descr=""/>
          <p:cNvPicPr/>
          <p:nvPr/>
        </p:nvPicPr>
        <p:blipFill>
          <a:blip r:embed="rId21"/>
          <a:stretch/>
        </p:blipFill>
        <p:spPr>
          <a:xfrm>
            <a:off x="2021760" y="4116600"/>
            <a:ext cx="196560" cy="196560"/>
          </a:xfrm>
          <a:prstGeom prst="rect">
            <a:avLst/>
          </a:prstGeom>
          <a:ln w="0">
            <a:noFill/>
          </a:ln>
        </p:spPr>
      </p:pic>
      <p:pic>
        <p:nvPicPr>
          <p:cNvPr id="394" name="object 53" descr=""/>
          <p:cNvPicPr/>
          <p:nvPr/>
        </p:nvPicPr>
        <p:blipFill>
          <a:blip r:embed="rId22"/>
          <a:stretch/>
        </p:blipFill>
        <p:spPr>
          <a:xfrm>
            <a:off x="1693440" y="4116600"/>
            <a:ext cx="196920" cy="196560"/>
          </a:xfrm>
          <a:prstGeom prst="rect">
            <a:avLst/>
          </a:prstGeom>
          <a:ln w="0">
            <a:noFill/>
          </a:ln>
        </p:spPr>
      </p:pic>
      <p:pic>
        <p:nvPicPr>
          <p:cNvPr id="395" name="object 54" descr=""/>
          <p:cNvPicPr/>
          <p:nvPr/>
        </p:nvPicPr>
        <p:blipFill>
          <a:blip r:embed="rId23"/>
          <a:stretch/>
        </p:blipFill>
        <p:spPr>
          <a:xfrm>
            <a:off x="1366200" y="4116600"/>
            <a:ext cx="196560" cy="196560"/>
          </a:xfrm>
          <a:prstGeom prst="rect">
            <a:avLst/>
          </a:prstGeom>
          <a:ln w="0">
            <a:noFill/>
          </a:ln>
        </p:spPr>
      </p:pic>
      <p:pic>
        <p:nvPicPr>
          <p:cNvPr id="396" name="object 55" descr=""/>
          <p:cNvPicPr/>
          <p:nvPr/>
        </p:nvPicPr>
        <p:blipFill>
          <a:blip r:embed="rId24"/>
          <a:stretch/>
        </p:blipFill>
        <p:spPr>
          <a:xfrm>
            <a:off x="1038960" y="4116600"/>
            <a:ext cx="196920" cy="196560"/>
          </a:xfrm>
          <a:prstGeom prst="rect">
            <a:avLst/>
          </a:prstGeom>
          <a:ln w="0">
            <a:noFill/>
          </a:ln>
        </p:spPr>
      </p:pic>
      <p:pic>
        <p:nvPicPr>
          <p:cNvPr id="397" name="object 56" descr=""/>
          <p:cNvPicPr/>
          <p:nvPr/>
        </p:nvPicPr>
        <p:blipFill>
          <a:blip r:embed="rId25"/>
          <a:stretch/>
        </p:blipFill>
        <p:spPr>
          <a:xfrm>
            <a:off x="711000" y="4116600"/>
            <a:ext cx="196920" cy="196560"/>
          </a:xfrm>
          <a:prstGeom prst="rect">
            <a:avLst/>
          </a:prstGeom>
          <a:ln w="0">
            <a:noFill/>
          </a:ln>
        </p:spPr>
      </p:pic>
      <p:pic>
        <p:nvPicPr>
          <p:cNvPr id="398" name="object 57" descr=""/>
          <p:cNvPicPr/>
          <p:nvPr/>
        </p:nvPicPr>
        <p:blipFill>
          <a:blip r:embed="rId26"/>
          <a:stretch/>
        </p:blipFill>
        <p:spPr>
          <a:xfrm>
            <a:off x="383400" y="4116600"/>
            <a:ext cx="196920" cy="196560"/>
          </a:xfrm>
          <a:prstGeom prst="rect">
            <a:avLst/>
          </a:prstGeom>
          <a:ln w="0">
            <a:noFill/>
          </a:ln>
        </p:spPr>
      </p:pic>
      <p:sp>
        <p:nvSpPr>
          <p:cNvPr id="399" name="object 58"/>
          <p:cNvSpPr/>
          <p:nvPr/>
        </p:nvSpPr>
        <p:spPr>
          <a:xfrm>
            <a:off x="383040" y="3666600"/>
            <a:ext cx="1704240" cy="46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6440" bIns="0" anchor="t">
            <a:spAutoFit/>
          </a:bodyPr>
          <a:p>
            <a:pPr marL="12600">
              <a:lnSpc>
                <a:spcPts val="1661"/>
              </a:lnSpc>
              <a:spcBef>
                <a:spcPts val="366"/>
              </a:spcBef>
            </a:pPr>
            <a:r>
              <a:rPr b="1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Modèle</a:t>
            </a:r>
            <a:r>
              <a:rPr b="1" lang="fr-FR" sz="16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600" spc="-12" strike="noStrike">
                <a:solidFill>
                  <a:srgbClr val="292934"/>
                </a:solidFill>
                <a:latin typeface="Arial"/>
                <a:ea typeface="DejaVu Sans"/>
              </a:rPr>
              <a:t>Random </a:t>
            </a:r>
            <a:r>
              <a:rPr b="1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Forest</a:t>
            </a:r>
            <a:r>
              <a:rPr b="1" lang="fr-FR" sz="16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600" spc="-12" strike="noStrike">
                <a:solidFill>
                  <a:srgbClr val="292934"/>
                </a:solidFill>
                <a:latin typeface="Arial"/>
                <a:ea typeface="DejaVu Sans"/>
              </a:rPr>
              <a:t>Regressor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0" name="object 59" descr=""/>
          <p:cNvPicPr/>
          <p:nvPr/>
        </p:nvPicPr>
        <p:blipFill>
          <a:blip r:embed="rId27"/>
          <a:stretch/>
        </p:blipFill>
        <p:spPr>
          <a:xfrm>
            <a:off x="1854360" y="5000400"/>
            <a:ext cx="196920" cy="196920"/>
          </a:xfrm>
          <a:prstGeom prst="rect">
            <a:avLst/>
          </a:prstGeom>
          <a:ln w="0">
            <a:noFill/>
          </a:ln>
        </p:spPr>
      </p:pic>
      <p:pic>
        <p:nvPicPr>
          <p:cNvPr id="401" name="object 60" descr=""/>
          <p:cNvPicPr/>
          <p:nvPr/>
        </p:nvPicPr>
        <p:blipFill>
          <a:blip r:embed="rId28"/>
          <a:stretch/>
        </p:blipFill>
        <p:spPr>
          <a:xfrm>
            <a:off x="1499760" y="5000400"/>
            <a:ext cx="196560" cy="196920"/>
          </a:xfrm>
          <a:prstGeom prst="rect">
            <a:avLst/>
          </a:prstGeom>
          <a:ln w="0">
            <a:noFill/>
          </a:ln>
        </p:spPr>
      </p:pic>
      <p:pic>
        <p:nvPicPr>
          <p:cNvPr id="402" name="object 61" descr=""/>
          <p:cNvPicPr/>
          <p:nvPr/>
        </p:nvPicPr>
        <p:blipFill>
          <a:blip r:embed="rId29"/>
          <a:stretch/>
        </p:blipFill>
        <p:spPr>
          <a:xfrm>
            <a:off x="1144800" y="5000400"/>
            <a:ext cx="196920" cy="196920"/>
          </a:xfrm>
          <a:prstGeom prst="rect">
            <a:avLst/>
          </a:prstGeom>
          <a:ln w="0">
            <a:noFill/>
          </a:ln>
        </p:spPr>
      </p:pic>
      <p:pic>
        <p:nvPicPr>
          <p:cNvPr id="403" name="object 62" descr=""/>
          <p:cNvPicPr/>
          <p:nvPr/>
        </p:nvPicPr>
        <p:blipFill>
          <a:blip r:embed="rId30"/>
          <a:stretch/>
        </p:blipFill>
        <p:spPr>
          <a:xfrm>
            <a:off x="789480" y="5000400"/>
            <a:ext cx="196920" cy="196920"/>
          </a:xfrm>
          <a:prstGeom prst="rect">
            <a:avLst/>
          </a:prstGeom>
          <a:ln w="0">
            <a:noFill/>
          </a:ln>
        </p:spPr>
      </p:pic>
      <p:pic>
        <p:nvPicPr>
          <p:cNvPr id="404" name="object 63" descr=""/>
          <p:cNvPicPr/>
          <p:nvPr/>
        </p:nvPicPr>
        <p:blipFill>
          <a:blip r:embed="rId31"/>
          <a:stretch/>
        </p:blipFill>
        <p:spPr>
          <a:xfrm>
            <a:off x="434880" y="5000400"/>
            <a:ext cx="196920" cy="196920"/>
          </a:xfrm>
          <a:prstGeom prst="rect">
            <a:avLst/>
          </a:prstGeom>
          <a:ln w="0">
            <a:noFill/>
          </a:ln>
        </p:spPr>
      </p:pic>
      <p:sp>
        <p:nvSpPr>
          <p:cNvPr id="405" name="object 64"/>
          <p:cNvSpPr/>
          <p:nvPr/>
        </p:nvSpPr>
        <p:spPr>
          <a:xfrm>
            <a:off x="432360" y="4755600"/>
            <a:ext cx="1791000" cy="25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Modèle</a:t>
            </a:r>
            <a:r>
              <a:rPr b="1" lang="fr-FR" sz="16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600" spc="-12" strike="noStrike">
                <a:solidFill>
                  <a:srgbClr val="292934"/>
                </a:solidFill>
                <a:latin typeface="Arial"/>
                <a:ea typeface="DejaVu Sans"/>
              </a:rPr>
              <a:t>XGBOOST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object 65"/>
          <p:cNvSpPr/>
          <p:nvPr/>
        </p:nvSpPr>
        <p:spPr>
          <a:xfrm>
            <a:off x="7020360" y="3073320"/>
            <a:ext cx="1438200" cy="894960"/>
          </a:xfrm>
          <a:prstGeom prst="rect">
            <a:avLst/>
          </a:prstGeom>
          <a:solidFill>
            <a:srgbClr val="92a199"/>
          </a:solidFill>
          <a:ln w="26424">
            <a:solidFill>
              <a:srgbClr val="6b766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 anchor="t">
            <a:spAutoFit/>
          </a:bodyPr>
          <a:p>
            <a:pPr>
              <a:lnSpc>
                <a:spcPct val="100000"/>
              </a:lnSpc>
              <a:spcBef>
                <a:spcPts val="31"/>
              </a:spcBef>
            </a:pPr>
            <a:endParaRPr b="0" lang="fr-FR" sz="2250" spc="-1" strike="noStrike">
              <a:solidFill>
                <a:srgbClr val="000000"/>
              </a:solidFill>
              <a:latin typeface="Arial"/>
            </a:endParaRPr>
          </a:p>
          <a:p>
            <a:pPr marL="448200" indent="-235080">
              <a:lnSpc>
                <a:spcPct val="100000"/>
              </a:lnSpc>
              <a:tabLst>
                <a:tab algn="l" pos="0"/>
              </a:tabLst>
            </a:pPr>
            <a:r>
              <a:rPr b="0" lang="fr-FR" sz="1800" spc="-12" strike="noStrike">
                <a:solidFill>
                  <a:srgbClr val="ffffff"/>
                </a:solidFill>
                <a:latin typeface="Arial"/>
                <a:ea typeface="DejaVu Sans"/>
              </a:rPr>
              <a:t>Prédiction finale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object 66"/>
          <p:cNvSpPr/>
          <p:nvPr/>
        </p:nvSpPr>
        <p:spPr>
          <a:xfrm>
            <a:off x="6668280" y="4397400"/>
            <a:ext cx="211104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RMSE_test=</a:t>
            </a:r>
            <a:r>
              <a:rPr b="1" lang="fr-FR" sz="1800" spc="-12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8" name="object 67" descr=""/>
          <p:cNvPicPr/>
          <p:nvPr/>
        </p:nvPicPr>
        <p:blipFill>
          <a:blip r:embed="rId32"/>
          <a:stretch/>
        </p:blipFill>
        <p:spPr>
          <a:xfrm>
            <a:off x="5580000" y="1105560"/>
            <a:ext cx="3490200" cy="1858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2057760" y="2264040"/>
            <a:ext cx="5115960" cy="22046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90108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fr-FR" sz="4800" spc="-72" strike="noStrike">
                <a:solidFill>
                  <a:srgbClr val="f3f1dc"/>
                </a:solidFill>
                <a:latin typeface="Arial"/>
              </a:rPr>
              <a:t>MERCI</a:t>
            </a:r>
            <a:r>
              <a:rPr b="0" lang="fr-FR" sz="4800" spc="-276" strike="noStrike">
                <a:solidFill>
                  <a:srgbClr val="f3f1dc"/>
                </a:solidFill>
                <a:latin typeface="Arial"/>
              </a:rPr>
              <a:t> </a:t>
            </a:r>
            <a:r>
              <a:rPr b="0" lang="fr-FR" sz="4800" spc="-1" strike="noStrike">
                <a:solidFill>
                  <a:srgbClr val="f3f1dc"/>
                </a:solidFill>
                <a:latin typeface="Arial"/>
              </a:rPr>
              <a:t>DE</a:t>
            </a:r>
            <a:r>
              <a:rPr b="0" lang="fr-FR" sz="4800" spc="-287" strike="noStrike">
                <a:solidFill>
                  <a:srgbClr val="f3f1dc"/>
                </a:solidFill>
                <a:latin typeface="Arial"/>
              </a:rPr>
              <a:t> </a:t>
            </a:r>
            <a:r>
              <a:rPr b="0" lang="fr-FR" sz="4800" spc="-80" strike="noStrike">
                <a:solidFill>
                  <a:srgbClr val="f3f1dc"/>
                </a:solidFill>
                <a:latin typeface="Arial"/>
              </a:rPr>
              <a:t>VOTRE </a:t>
            </a:r>
            <a:r>
              <a:rPr b="0" lang="fr-FR" sz="4800" spc="-32" strike="noStrike">
                <a:solidFill>
                  <a:srgbClr val="f3f1dc"/>
                </a:solidFill>
                <a:latin typeface="Arial"/>
              </a:rPr>
              <a:t>ATTENTION</a:t>
            </a: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object 3"/>
          <p:cNvSpPr/>
          <p:nvPr/>
        </p:nvSpPr>
        <p:spPr>
          <a:xfrm>
            <a:off x="7700040" y="26640"/>
            <a:ext cx="22140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21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object 2"/>
          <p:cNvSpPr/>
          <p:nvPr/>
        </p:nvSpPr>
        <p:spPr>
          <a:xfrm>
            <a:off x="801000" y="2311920"/>
            <a:ext cx="7657200" cy="74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fr-FR" sz="4800" spc="-1" strike="noStrike">
                <a:solidFill>
                  <a:srgbClr val="f3f1dc"/>
                </a:solidFill>
                <a:latin typeface="Arial"/>
                <a:ea typeface="DejaVu Sans"/>
              </a:rPr>
              <a:t>I</a:t>
            </a:r>
            <a:r>
              <a:rPr b="0" lang="fr-FR" sz="4800" spc="-202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4800" spc="-1" strike="noStrike">
                <a:solidFill>
                  <a:srgbClr val="f3f1dc"/>
                </a:solidFill>
                <a:latin typeface="Arial"/>
                <a:ea typeface="DejaVu Sans"/>
              </a:rPr>
              <a:t>-</a:t>
            </a:r>
            <a:r>
              <a:rPr b="0" lang="fr-FR" sz="4800" spc="-197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4800" spc="-120" strike="noStrike">
                <a:solidFill>
                  <a:srgbClr val="f3f1dc"/>
                </a:solidFill>
                <a:latin typeface="Arial"/>
                <a:ea typeface="DejaVu Sans"/>
              </a:rPr>
              <a:t>PROBLÉMATIQUE</a:t>
            </a: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object 3"/>
          <p:cNvSpPr/>
          <p:nvPr/>
        </p:nvSpPr>
        <p:spPr>
          <a:xfrm>
            <a:off x="801000" y="3808800"/>
            <a:ext cx="4342680" cy="121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10000"/>
              </a:lnSpc>
              <a:spcBef>
                <a:spcPts val="99"/>
              </a:spcBef>
            </a:pPr>
            <a:r>
              <a:rPr b="0" lang="fr-FR" sz="2400" spc="-1" strike="noStrike">
                <a:solidFill>
                  <a:srgbClr val="f3f1dc"/>
                </a:solidFill>
                <a:latin typeface="Arial"/>
                <a:ea typeface="DejaVu Sans"/>
              </a:rPr>
              <a:t>Rappel de</a:t>
            </a:r>
            <a:r>
              <a:rPr b="0" lang="fr-FR" sz="2400" spc="-32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f3f1dc"/>
                </a:solidFill>
                <a:latin typeface="Arial"/>
                <a:ea typeface="DejaVu Sans"/>
              </a:rPr>
              <a:t>la</a:t>
            </a:r>
            <a:r>
              <a:rPr b="0" lang="fr-FR" sz="2400" spc="-35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2400" spc="-12" strike="noStrike">
                <a:solidFill>
                  <a:srgbClr val="f3f1dc"/>
                </a:solidFill>
                <a:latin typeface="Arial"/>
                <a:ea typeface="DejaVu Sans"/>
              </a:rPr>
              <a:t>problématique Interprétation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89"/>
              </a:spcBef>
            </a:pPr>
            <a:r>
              <a:rPr b="0" lang="fr-FR" sz="2400" spc="-1" strike="noStrike">
                <a:solidFill>
                  <a:srgbClr val="f3f1dc"/>
                </a:solidFill>
                <a:latin typeface="Arial"/>
                <a:ea typeface="DejaVu Sans"/>
              </a:rPr>
              <a:t>Pistes</a:t>
            </a:r>
            <a:r>
              <a:rPr b="0" lang="fr-FR" sz="2400" spc="-21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f3f1dc"/>
                </a:solidFill>
                <a:latin typeface="Arial"/>
                <a:ea typeface="DejaVu Sans"/>
              </a:rPr>
              <a:t>de</a:t>
            </a:r>
            <a:r>
              <a:rPr b="0" lang="fr-FR" sz="2400" spc="-12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f3f1dc"/>
                </a:solidFill>
                <a:latin typeface="Arial"/>
                <a:ea typeface="DejaVu Sans"/>
              </a:rPr>
              <a:t>recherche </a:t>
            </a:r>
            <a:r>
              <a:rPr b="0" lang="fr-FR" sz="2400" spc="-12" strike="noStrike">
                <a:solidFill>
                  <a:srgbClr val="f3f1dc"/>
                </a:solidFill>
                <a:latin typeface="Arial"/>
                <a:ea typeface="DejaVu Sans"/>
              </a:rPr>
              <a:t>envisagées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object 4"/>
          <p:cNvSpPr/>
          <p:nvPr/>
        </p:nvSpPr>
        <p:spPr>
          <a:xfrm>
            <a:off x="7700040" y="26640"/>
            <a:ext cx="12276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3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36040" y="525960"/>
            <a:ext cx="7739640" cy="9651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fr-FR" sz="3600" spc="-100" strike="noStrike">
                <a:solidFill>
                  <a:srgbClr val="d2523b"/>
                </a:solidFill>
                <a:latin typeface="Arial"/>
              </a:rPr>
              <a:t>Présentation</a:t>
            </a:r>
            <a:r>
              <a:rPr b="0" lang="fr-FR" sz="3600" spc="-21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600" spc="-52" strike="noStrike">
                <a:solidFill>
                  <a:srgbClr val="d2523b"/>
                </a:solidFill>
                <a:latin typeface="Arial"/>
              </a:rPr>
              <a:t>de</a:t>
            </a:r>
            <a:r>
              <a:rPr b="0" lang="fr-FR" sz="3600" spc="-17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600" spc="-52" strike="noStrike">
                <a:solidFill>
                  <a:srgbClr val="d2523b"/>
                </a:solidFill>
                <a:latin typeface="Arial"/>
              </a:rPr>
              <a:t>la</a:t>
            </a:r>
            <a:r>
              <a:rPr b="0" lang="fr-FR" sz="3600" spc="-17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600" spc="-92" strike="noStrike">
                <a:solidFill>
                  <a:srgbClr val="d2523b"/>
                </a:solidFill>
                <a:latin typeface="Arial"/>
              </a:rPr>
              <a:t>problématique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object 3"/>
          <p:cNvSpPr/>
          <p:nvPr/>
        </p:nvSpPr>
        <p:spPr>
          <a:xfrm>
            <a:off x="536040" y="1321920"/>
            <a:ext cx="7916400" cy="354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960" bIns="0" anchor="t">
            <a:spAutoFit/>
          </a:bodyPr>
          <a:p>
            <a:pPr marL="195120" indent="-182880">
              <a:lnSpc>
                <a:spcPct val="90000"/>
              </a:lnSpc>
              <a:spcBef>
                <a:spcPts val="386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480"/>
              </a:tabLst>
            </a:pP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Données</a:t>
            </a:r>
            <a:r>
              <a:rPr b="0" lang="fr-FR" sz="24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4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consommation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disponibles</a:t>
            </a:r>
            <a:r>
              <a:rPr b="0" lang="fr-FR" sz="2400" spc="18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pour</a:t>
            </a:r>
            <a:r>
              <a:rPr b="0" lang="fr-FR" sz="2400" spc="-26" strike="noStrike">
                <a:solidFill>
                  <a:srgbClr val="292934"/>
                </a:solidFill>
                <a:latin typeface="Arial"/>
                <a:ea typeface="DejaVu Sans"/>
              </a:rPr>
              <a:t> les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bâtiments</a:t>
            </a:r>
            <a:r>
              <a:rPr b="0" lang="fr-FR" sz="24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4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la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ville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4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Seattle</a:t>
            </a:r>
            <a:r>
              <a:rPr b="0" lang="fr-FR" sz="24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pour</a:t>
            </a:r>
            <a:r>
              <a:rPr b="0" lang="fr-FR" sz="24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l’année</a:t>
            </a:r>
            <a:r>
              <a:rPr b="0" lang="fr-FR" sz="24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21" strike="noStrike">
                <a:solidFill>
                  <a:srgbClr val="292934"/>
                </a:solidFill>
                <a:latin typeface="Arial"/>
                <a:ea typeface="DejaVu Sans"/>
              </a:rPr>
              <a:t>2016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195120" indent="-182880">
              <a:lnSpc>
                <a:spcPts val="2591"/>
              </a:lnSpc>
              <a:spcBef>
                <a:spcPts val="615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480"/>
              </a:tabLst>
            </a:pP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Coût</a:t>
            </a:r>
            <a:r>
              <a:rPr b="0" lang="fr-FR" sz="24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important</a:t>
            </a:r>
            <a:r>
              <a:rPr b="0" lang="fr-FR" sz="24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d’obtention</a:t>
            </a:r>
            <a:r>
              <a:rPr b="0" lang="fr-FR" sz="24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24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relevés</a:t>
            </a:r>
            <a:r>
              <a:rPr b="0" lang="fr-FR" sz="24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/</a:t>
            </a:r>
            <a:r>
              <a:rPr b="0" lang="fr-FR" sz="24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fastidieuses</a:t>
            </a:r>
            <a:r>
              <a:rPr b="0" lang="fr-FR" sz="24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52" strike="noStrike">
                <a:solidFill>
                  <a:srgbClr val="292934"/>
                </a:solidFill>
                <a:latin typeface="Arial"/>
                <a:ea typeface="DejaVu Sans"/>
              </a:rPr>
              <a:t>à 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  <a:ea typeface="DejaVu Sans"/>
              </a:rPr>
              <a:t>collecter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1"/>
              </a:spcBef>
              <a:tabLst>
                <a:tab algn="l" pos="195480"/>
              </a:tabLst>
            </a:pPr>
            <a:endParaRPr b="0" lang="fr-FR" sz="2950" spc="-1" strike="noStrike">
              <a:solidFill>
                <a:srgbClr val="000000"/>
              </a:solidFill>
              <a:latin typeface="Arial"/>
            </a:endParaRPr>
          </a:p>
          <a:p>
            <a:pPr marL="195480" indent="-182880">
              <a:lnSpc>
                <a:spcPct val="100000"/>
              </a:lnSpc>
              <a:buClr>
                <a:srgbClr val="92a199"/>
              </a:buClr>
              <a:buSzPct val="85000"/>
              <a:buFont typeface="Arial"/>
              <a:buChar char="•"/>
              <a:tabLst>
                <a:tab algn="l" pos="195480"/>
              </a:tabLst>
            </a:pP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La</a:t>
            </a:r>
            <a:r>
              <a:rPr b="0" lang="fr-FR" sz="24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mission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52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1" marL="469800" indent="-183600">
              <a:lnSpc>
                <a:spcPts val="2160"/>
              </a:lnSpc>
              <a:spcBef>
                <a:spcPts val="519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47052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Prédire</a:t>
            </a:r>
            <a:r>
              <a:rPr b="0" lang="fr-FR" sz="20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les</a:t>
            </a:r>
            <a:r>
              <a:rPr b="0" lang="fr-FR" sz="20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émissions</a:t>
            </a:r>
            <a:r>
              <a:rPr b="0" lang="fr-FR" sz="20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CO2</a:t>
            </a:r>
            <a:r>
              <a:rPr b="0" lang="fr-FR" sz="2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et</a:t>
            </a:r>
            <a:r>
              <a:rPr b="0" lang="fr-FR" sz="2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la</a:t>
            </a:r>
            <a:r>
              <a:rPr b="0" lang="fr-FR" sz="20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consommation</a:t>
            </a:r>
            <a:r>
              <a:rPr b="0" lang="fr-FR" sz="20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totale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d’énergie </a:t>
            </a:r>
            <a:r>
              <a:rPr b="0" lang="fr-FR" sz="2000" spc="-1" strike="noStrike" u="sng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"/>
                <a:ea typeface="DejaVu Sans"/>
              </a:rPr>
              <a:t>sans</a:t>
            </a:r>
            <a:r>
              <a:rPr b="0" lang="fr-FR" sz="2000" spc="-35" strike="noStrike" u="sng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"/>
                <a:ea typeface="DejaVu Sans"/>
              </a:rPr>
              <a:t> </a:t>
            </a:r>
            <a:r>
              <a:rPr b="0" lang="fr-FR" sz="2000" spc="-1" strike="noStrike" u="sng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"/>
                <a:ea typeface="DejaVu Sans"/>
              </a:rPr>
              <a:t>les</a:t>
            </a:r>
            <a:r>
              <a:rPr b="0" lang="fr-FR" sz="2000" spc="-26" strike="noStrike" u="sng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"/>
                <a:ea typeface="DejaVu Sans"/>
              </a:rPr>
              <a:t> </a:t>
            </a:r>
            <a:r>
              <a:rPr b="0" lang="fr-FR" sz="2000" spc="-1" strike="noStrike" u="sng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"/>
                <a:ea typeface="DejaVu Sans"/>
              </a:rPr>
              <a:t>relevés</a:t>
            </a:r>
            <a:r>
              <a:rPr b="0" lang="fr-FR" sz="2000" spc="-26" strike="noStrike" u="sng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"/>
                <a:ea typeface="DejaVu Sans"/>
              </a:rPr>
              <a:t> </a:t>
            </a:r>
            <a:r>
              <a:rPr b="0" lang="fr-FR" sz="2000" spc="-12" strike="noStrike" u="sng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"/>
                <a:ea typeface="DejaVu Sans"/>
              </a:rPr>
              <a:t>annuels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1" marL="469800" indent="-184320">
              <a:lnSpc>
                <a:spcPct val="100000"/>
              </a:lnSpc>
              <a:spcBef>
                <a:spcPts val="210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47052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Evaluer</a:t>
            </a:r>
            <a:r>
              <a:rPr b="0" lang="fr-FR" sz="20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l’intérêt</a:t>
            </a:r>
            <a:r>
              <a:rPr b="0" lang="fr-FR" sz="20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000" spc="-6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l’ENERGY</a:t>
            </a:r>
            <a:r>
              <a:rPr b="0" lang="fr-FR" sz="2000" spc="-7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STAR</a:t>
            </a:r>
            <a:r>
              <a:rPr b="0" lang="fr-FR" sz="20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Score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1" marL="469800" indent="-184320">
              <a:lnSpc>
                <a:spcPct val="100000"/>
              </a:lnSpc>
              <a:spcBef>
                <a:spcPts val="241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47052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Mettre</a:t>
            </a:r>
            <a:r>
              <a:rPr b="0" lang="fr-FR" sz="20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en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place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un</a:t>
            </a:r>
            <a:r>
              <a:rPr b="0" lang="fr-FR" sz="2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modèle</a:t>
            </a:r>
            <a:r>
              <a:rPr b="0" lang="fr-FR" sz="2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prédiction</a:t>
            </a:r>
            <a:r>
              <a:rPr b="0" lang="fr-FR" sz="20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réutilisable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0" name="object 4" descr=""/>
          <p:cNvPicPr/>
          <p:nvPr/>
        </p:nvPicPr>
        <p:blipFill>
          <a:blip r:embed="rId1"/>
          <a:stretch/>
        </p:blipFill>
        <p:spPr>
          <a:xfrm>
            <a:off x="7255800" y="624960"/>
            <a:ext cx="1581480" cy="458280"/>
          </a:xfrm>
          <a:prstGeom prst="rect">
            <a:avLst/>
          </a:prstGeom>
          <a:ln w="0">
            <a:noFill/>
          </a:ln>
        </p:spPr>
      </p:pic>
      <p:sp>
        <p:nvSpPr>
          <p:cNvPr id="191" name="object 5"/>
          <p:cNvSpPr/>
          <p:nvPr/>
        </p:nvSpPr>
        <p:spPr>
          <a:xfrm>
            <a:off x="7700040" y="26640"/>
            <a:ext cx="12276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4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36040" y="525960"/>
            <a:ext cx="7739640" cy="9651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fr-FR" sz="3600" spc="-100" strike="noStrike">
                <a:solidFill>
                  <a:srgbClr val="d2523b"/>
                </a:solidFill>
                <a:latin typeface="Arial"/>
              </a:rPr>
              <a:t>Interprétation</a:t>
            </a:r>
            <a:r>
              <a:rPr b="0" lang="fr-FR" sz="3600" spc="-205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600" spc="-52" strike="noStrike">
                <a:solidFill>
                  <a:srgbClr val="d2523b"/>
                </a:solidFill>
                <a:latin typeface="Arial"/>
              </a:rPr>
              <a:t>de</a:t>
            </a:r>
            <a:r>
              <a:rPr b="0" lang="fr-FR" sz="3600" spc="-17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600" spc="-55" strike="noStrike">
                <a:solidFill>
                  <a:srgbClr val="d2523b"/>
                </a:solidFill>
                <a:latin typeface="Arial"/>
              </a:rPr>
              <a:t>la</a:t>
            </a:r>
            <a:r>
              <a:rPr b="0" lang="fr-FR" sz="3600" spc="-177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600" spc="-92" strike="noStrike">
                <a:solidFill>
                  <a:srgbClr val="d2523b"/>
                </a:solidFill>
                <a:latin typeface="Arial"/>
              </a:rPr>
              <a:t>problématique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object 3"/>
          <p:cNvSpPr/>
          <p:nvPr/>
        </p:nvSpPr>
        <p:spPr>
          <a:xfrm>
            <a:off x="536040" y="1285920"/>
            <a:ext cx="8053560" cy="400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5680" bIns="0" anchor="t">
            <a:spAutoFit/>
          </a:bodyPr>
          <a:p>
            <a:pPr marL="1954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480"/>
              </a:tabLst>
            </a:pPr>
            <a:r>
              <a:rPr b="0" lang="fr-FR" sz="2400" spc="-12" strike="noStrike">
                <a:solidFill>
                  <a:srgbClr val="292934"/>
                </a:solidFill>
                <a:latin typeface="Arial"/>
                <a:ea typeface="DejaVu Sans"/>
              </a:rPr>
              <a:t>Prévision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1" marL="469800" indent="-183600">
              <a:lnSpc>
                <a:spcPct val="100000"/>
              </a:lnSpc>
              <a:spcBef>
                <a:spcPts val="485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47052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Features:</a:t>
            </a:r>
            <a:r>
              <a:rPr b="0" lang="fr-FR" sz="2000" spc="-7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caractéristiques</a:t>
            </a:r>
            <a:r>
              <a:rPr b="0" lang="fr-FR" sz="2000" spc="-7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intrinsèques</a:t>
            </a:r>
            <a:r>
              <a:rPr b="0" lang="fr-FR" sz="20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2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bâtiments</a:t>
            </a:r>
            <a:r>
              <a:rPr b="0" lang="fr-FR" sz="20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(hors consommations)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1" marL="469800" indent="-184320">
              <a:lnSpc>
                <a:spcPct val="100000"/>
              </a:lnSpc>
              <a:spcBef>
                <a:spcPts val="479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47052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Données</a:t>
            </a:r>
            <a:r>
              <a:rPr b="0" lang="fr-FR" sz="2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à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prédire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2" marL="744120" indent="-183600">
              <a:lnSpc>
                <a:spcPct val="100000"/>
              </a:lnSpc>
              <a:spcBef>
                <a:spcPts val="439"/>
              </a:spcBef>
              <a:buClr>
                <a:srgbClr val="92a199"/>
              </a:buClr>
              <a:buSzPct val="89000"/>
              <a:buFont typeface="Symbol"/>
              <a:buChar char=""/>
              <a:tabLst>
                <a:tab algn="l" pos="744840"/>
              </a:tabLst>
            </a:pP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Consommation</a:t>
            </a:r>
            <a:r>
              <a:rPr b="0" lang="fr-FR" sz="18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totale</a:t>
            </a:r>
            <a:r>
              <a:rPr b="0" lang="fr-FR" sz="18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18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bâtiments</a:t>
            </a:r>
            <a:r>
              <a:rPr b="0" lang="fr-FR" sz="18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800" spc="-12" strike="noStrike">
                <a:solidFill>
                  <a:srgbClr val="00afef"/>
                </a:solidFill>
                <a:latin typeface="Arial"/>
                <a:ea typeface="DejaVu Sans"/>
              </a:rPr>
              <a:t>SiteEnergyUseWN(kBtu)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744120" indent="-183600">
              <a:lnSpc>
                <a:spcPct val="100000"/>
              </a:lnSpc>
              <a:spcBef>
                <a:spcPts val="434"/>
              </a:spcBef>
              <a:buClr>
                <a:srgbClr val="92a199"/>
              </a:buClr>
              <a:buSzPct val="89000"/>
              <a:buFont typeface="Symbol"/>
              <a:buChar char=""/>
              <a:tabLst>
                <a:tab algn="l" pos="744840"/>
              </a:tabLst>
            </a:pP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Emissions</a:t>
            </a:r>
            <a:r>
              <a:rPr b="0" lang="fr-FR" sz="18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totales</a:t>
            </a:r>
            <a:r>
              <a:rPr b="0" lang="fr-FR" sz="18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18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bâtiments</a:t>
            </a:r>
            <a:r>
              <a:rPr b="0" lang="fr-FR" sz="18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800" spc="-12" strike="noStrike">
                <a:solidFill>
                  <a:srgbClr val="00afef"/>
                </a:solidFill>
                <a:latin typeface="Arial"/>
                <a:ea typeface="DejaVu Sans"/>
              </a:rPr>
              <a:t>TotalGHGEmissions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927000">
              <a:lnSpc>
                <a:spcPct val="100000"/>
              </a:lnSpc>
              <a:spcBef>
                <a:spcPts val="471"/>
              </a:spcBef>
              <a:tabLst>
                <a:tab algn="l" pos="744840"/>
              </a:tabLst>
            </a:pPr>
            <a:r>
              <a:rPr b="0" i="1" lang="fr-FR" sz="2000" spc="-1" strike="noStrike">
                <a:solidFill>
                  <a:srgbClr val="00afef"/>
                </a:solidFill>
                <a:latin typeface="Arial"/>
                <a:ea typeface="DejaVu Sans"/>
              </a:rPr>
              <a:t>=&gt;</a:t>
            </a:r>
            <a:r>
              <a:rPr b="0" i="1" lang="fr-FR" sz="2000" spc="-26" strike="noStrike">
                <a:solidFill>
                  <a:srgbClr val="00afef"/>
                </a:solidFill>
                <a:latin typeface="Arial"/>
                <a:ea typeface="DejaVu Sans"/>
              </a:rPr>
              <a:t> </a:t>
            </a:r>
            <a:r>
              <a:rPr b="0" i="1" lang="fr-FR" sz="2000" spc="-1" strike="noStrike">
                <a:solidFill>
                  <a:srgbClr val="00afef"/>
                </a:solidFill>
                <a:latin typeface="Arial"/>
                <a:ea typeface="DejaVu Sans"/>
              </a:rPr>
              <a:t>2</a:t>
            </a:r>
            <a:r>
              <a:rPr b="0" i="1" lang="fr-FR" sz="2000" spc="-21" strike="noStrike">
                <a:solidFill>
                  <a:srgbClr val="00afef"/>
                </a:solidFill>
                <a:latin typeface="Arial"/>
                <a:ea typeface="DejaVu Sans"/>
              </a:rPr>
              <a:t> </a:t>
            </a:r>
            <a:r>
              <a:rPr b="0" i="1" lang="fr-FR" sz="2000" spc="-1" strike="noStrike">
                <a:solidFill>
                  <a:srgbClr val="00afef"/>
                </a:solidFill>
                <a:latin typeface="Arial"/>
                <a:ea typeface="DejaVu Sans"/>
              </a:rPr>
              <a:t>modèles</a:t>
            </a:r>
            <a:r>
              <a:rPr b="0" i="1" lang="fr-FR" sz="2000" spc="-21" strike="noStrike">
                <a:solidFill>
                  <a:srgbClr val="00afef"/>
                </a:solidFill>
                <a:latin typeface="Arial"/>
                <a:ea typeface="DejaVu Sans"/>
              </a:rPr>
              <a:t> </a:t>
            </a:r>
            <a:r>
              <a:rPr b="0" i="1" lang="fr-FR" sz="2000" spc="-12" strike="noStrike">
                <a:solidFill>
                  <a:srgbClr val="00afef"/>
                </a:solidFill>
                <a:latin typeface="Arial"/>
                <a:ea typeface="DejaVu Sans"/>
              </a:rPr>
              <a:t>différents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927000">
              <a:lnSpc>
                <a:spcPct val="100000"/>
              </a:lnSpc>
              <a:spcBef>
                <a:spcPts val="6"/>
              </a:spcBef>
              <a:tabLst>
                <a:tab algn="l" pos="744840"/>
              </a:tabLst>
            </a:pP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  <a:p>
            <a:pPr marL="195480" indent="-182880">
              <a:lnSpc>
                <a:spcPct val="100000"/>
              </a:lnSpc>
              <a:buClr>
                <a:srgbClr val="92a199"/>
              </a:buClr>
              <a:buSzPct val="85000"/>
              <a:buFont typeface="Symbol"/>
              <a:buChar char=""/>
              <a:tabLst>
                <a:tab algn="l" pos="195480"/>
              </a:tabLst>
            </a:pP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ENERGY</a:t>
            </a:r>
            <a:r>
              <a:rPr b="0" lang="fr-FR" sz="2400" spc="-1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21" strike="noStrike">
                <a:solidFill>
                  <a:srgbClr val="292934"/>
                </a:solidFill>
                <a:latin typeface="Arial"/>
                <a:ea typeface="DejaVu Sans"/>
              </a:rPr>
              <a:t>STAR</a:t>
            </a:r>
            <a:r>
              <a:rPr b="0" lang="fr-FR" sz="2400" spc="-7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Score</a:t>
            </a:r>
            <a:r>
              <a:rPr b="0" lang="fr-FR" sz="2400" spc="-8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52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1" marL="469800" indent="-184320">
              <a:lnSpc>
                <a:spcPct val="100000"/>
              </a:lnSpc>
              <a:spcBef>
                <a:spcPts val="485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47052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Comparaison</a:t>
            </a:r>
            <a:r>
              <a:rPr b="0" lang="fr-FR" sz="20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0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son</a:t>
            </a:r>
            <a:r>
              <a:rPr b="0" lang="fr-FR" sz="20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intérêt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en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essayant</a:t>
            </a:r>
            <a:r>
              <a:rPr b="0" lang="fr-FR" sz="20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modéliser</a:t>
            </a:r>
            <a:r>
              <a:rPr b="0" lang="fr-FR" sz="20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avec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et</a:t>
            </a:r>
            <a:r>
              <a:rPr b="0" lang="fr-FR" sz="20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21" strike="noStrike">
                <a:solidFill>
                  <a:srgbClr val="292934"/>
                </a:solidFill>
                <a:latin typeface="Arial"/>
                <a:ea typeface="DejaVu Sans"/>
              </a:rPr>
              <a:t>sans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object 4"/>
          <p:cNvSpPr/>
          <p:nvPr/>
        </p:nvSpPr>
        <p:spPr>
          <a:xfrm>
            <a:off x="7700040" y="26640"/>
            <a:ext cx="12276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5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5" name="object 5" descr=""/>
          <p:cNvPicPr/>
          <p:nvPr/>
        </p:nvPicPr>
        <p:blipFill>
          <a:blip r:embed="rId1"/>
          <a:stretch/>
        </p:blipFill>
        <p:spPr>
          <a:xfrm>
            <a:off x="7255800" y="624960"/>
            <a:ext cx="1581480" cy="45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object 2"/>
          <p:cNvSpPr/>
          <p:nvPr/>
        </p:nvSpPr>
        <p:spPr>
          <a:xfrm>
            <a:off x="801000" y="2264040"/>
            <a:ext cx="7413480" cy="147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fr-FR" sz="4800" spc="-1" strike="noStrike">
                <a:solidFill>
                  <a:srgbClr val="f3f1dc"/>
                </a:solidFill>
                <a:latin typeface="Arial"/>
                <a:ea typeface="DejaVu Sans"/>
              </a:rPr>
              <a:t>II</a:t>
            </a:r>
            <a:r>
              <a:rPr b="0" lang="fr-FR" sz="4800" spc="-270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4800" spc="-1" strike="noStrike">
                <a:solidFill>
                  <a:srgbClr val="f3f1dc"/>
                </a:solidFill>
                <a:latin typeface="Arial"/>
                <a:ea typeface="DejaVu Sans"/>
              </a:rPr>
              <a:t>–</a:t>
            </a:r>
            <a:r>
              <a:rPr b="0" lang="fr-FR" sz="4800" spc="-222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4800" spc="-165" strike="noStrike">
                <a:solidFill>
                  <a:srgbClr val="f3f1dc"/>
                </a:solidFill>
                <a:latin typeface="Arial"/>
                <a:ea typeface="DejaVu Sans"/>
              </a:rPr>
              <a:t>PRÉPARATION</a:t>
            </a:r>
            <a:r>
              <a:rPr b="0" lang="fr-FR" sz="4800" spc="-231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4800" spc="-1" strike="noStrike">
                <a:solidFill>
                  <a:srgbClr val="f3f1dc"/>
                </a:solidFill>
                <a:latin typeface="Arial"/>
                <a:ea typeface="DejaVu Sans"/>
              </a:rPr>
              <a:t>DU</a:t>
            </a:r>
            <a:r>
              <a:rPr b="0" lang="fr-FR" sz="4800" spc="-250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4800" spc="-60" strike="noStrike">
                <a:solidFill>
                  <a:srgbClr val="f3f1dc"/>
                </a:solidFill>
                <a:latin typeface="Arial"/>
                <a:ea typeface="DejaVu Sans"/>
              </a:rPr>
              <a:t>JEU </a:t>
            </a:r>
            <a:r>
              <a:rPr b="0" lang="fr-FR" sz="4800" spc="-12" strike="noStrike">
                <a:solidFill>
                  <a:srgbClr val="f3f1dc"/>
                </a:solidFill>
                <a:latin typeface="Arial"/>
                <a:ea typeface="DejaVu Sans"/>
              </a:rPr>
              <a:t>DE</a:t>
            </a:r>
            <a:r>
              <a:rPr b="0" lang="fr-FR" sz="4800" spc="-321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4800" spc="-12" strike="noStrike">
                <a:solidFill>
                  <a:srgbClr val="f3f1dc"/>
                </a:solidFill>
                <a:latin typeface="Arial"/>
                <a:ea typeface="DejaVu Sans"/>
              </a:rPr>
              <a:t>DONNÉES</a:t>
            </a: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object 3"/>
          <p:cNvSpPr/>
          <p:nvPr/>
        </p:nvSpPr>
        <p:spPr>
          <a:xfrm>
            <a:off x="801000" y="3808800"/>
            <a:ext cx="2749320" cy="12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960" bIns="0" anchor="t">
            <a:spAutoFit/>
          </a:bodyPr>
          <a:p>
            <a:pPr marL="12600">
              <a:lnSpc>
                <a:spcPct val="100000"/>
              </a:lnSpc>
              <a:spcBef>
                <a:spcPts val="386"/>
              </a:spcBef>
            </a:pPr>
            <a:r>
              <a:rPr b="0" lang="fr-FR" sz="2400" spc="-12" strike="noStrike">
                <a:solidFill>
                  <a:srgbClr val="f3f1dc"/>
                </a:solidFill>
                <a:latin typeface="Arial"/>
                <a:ea typeface="DejaVu Sans"/>
              </a:rPr>
              <a:t>Cleaning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3169"/>
              </a:lnSpc>
              <a:spcBef>
                <a:spcPts val="99"/>
              </a:spcBef>
            </a:pPr>
            <a:r>
              <a:rPr b="0" lang="fr-FR" sz="2400" spc="-1" strike="noStrike">
                <a:solidFill>
                  <a:srgbClr val="f3f1dc"/>
                </a:solidFill>
                <a:latin typeface="Arial"/>
                <a:ea typeface="DejaVu Sans"/>
              </a:rPr>
              <a:t>Feature</a:t>
            </a:r>
            <a:r>
              <a:rPr b="0" lang="fr-FR" sz="2400" spc="-7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2400" spc="-12" strike="noStrike">
                <a:solidFill>
                  <a:srgbClr val="f3f1dc"/>
                </a:solidFill>
                <a:latin typeface="Arial"/>
                <a:ea typeface="DejaVu Sans"/>
              </a:rPr>
              <a:t>engineering Exploration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object 4"/>
          <p:cNvSpPr/>
          <p:nvPr/>
        </p:nvSpPr>
        <p:spPr>
          <a:xfrm>
            <a:off x="7700040" y="26640"/>
            <a:ext cx="12276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6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536040" y="525960"/>
            <a:ext cx="7739640" cy="9648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92" strike="noStrike">
                <a:solidFill>
                  <a:srgbClr val="d2523b"/>
                </a:solidFill>
                <a:latin typeface="Arial"/>
              </a:rPr>
              <a:t>Cleaning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object 3"/>
          <p:cNvSpPr/>
          <p:nvPr/>
        </p:nvSpPr>
        <p:spPr>
          <a:xfrm>
            <a:off x="258120" y="1308600"/>
            <a:ext cx="6372720" cy="279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Défauts</a:t>
            </a:r>
            <a:r>
              <a:rPr b="1" lang="fr-FR" sz="17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» du</a:t>
            </a:r>
            <a:r>
              <a:rPr b="1" lang="fr-FR" sz="17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jeu de données</a:t>
            </a:r>
            <a:r>
              <a:rPr b="1" lang="fr-FR" sz="17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700" spc="-12" strike="noStrike">
                <a:solidFill>
                  <a:srgbClr val="292934"/>
                </a:solidFill>
                <a:latin typeface="Arial"/>
                <a:ea typeface="DejaVu Sans"/>
              </a:rPr>
              <a:t>initial: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 marL="195480" indent="-182880">
              <a:lnSpc>
                <a:spcPts val="1834"/>
              </a:lnSpc>
              <a:buClr>
                <a:srgbClr val="92a199"/>
              </a:buClr>
              <a:buSzPct val="85000"/>
              <a:buFont typeface="Symbol"/>
              <a:buChar char=""/>
              <a:tabLst>
                <a:tab algn="l" pos="195480"/>
              </a:tabLst>
            </a:pPr>
            <a:r>
              <a:rPr b="0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 marL="195480" indent="-182880">
              <a:lnSpc>
                <a:spcPts val="1834"/>
              </a:lnSpc>
              <a:buClr>
                <a:srgbClr val="92a199"/>
              </a:buClr>
              <a:buSzPct val="85000"/>
              <a:buFont typeface="Symbol"/>
              <a:buChar char=""/>
              <a:tabLst>
                <a:tab algn="l" pos="195480"/>
              </a:tabLst>
            </a:pPr>
            <a:r>
              <a:rPr b="0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NaN</a:t>
            </a:r>
            <a:r>
              <a:rPr b="0" lang="fr-FR" sz="17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700" spc="-52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160">
              <a:lnSpc>
                <a:spcPts val="1511"/>
              </a:lnSpc>
              <a:buClr>
                <a:srgbClr val="92a199"/>
              </a:buClr>
              <a:buSzPct val="82000"/>
              <a:buFont typeface="Symbol"/>
              <a:buChar char=""/>
              <a:tabLst>
                <a:tab algn="l" pos="469440"/>
                <a:tab algn="l" pos="469800"/>
              </a:tabLst>
            </a:pP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complétion</a:t>
            </a:r>
            <a:r>
              <a:rPr b="0" lang="fr-FR" sz="1400" spc="-7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14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valeurs</a:t>
            </a:r>
            <a:r>
              <a:rPr b="0" lang="fr-FR" sz="14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292934"/>
                </a:solidFill>
                <a:latin typeface="Arial"/>
                <a:ea typeface="DejaVu Sans"/>
              </a:rPr>
              <a:t>manquantes</a:t>
            </a:r>
            <a:r>
              <a:rPr b="0" lang="fr-FR" sz="14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quand</a:t>
            </a:r>
            <a:r>
              <a:rPr b="0" lang="fr-FR" sz="14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applicable</a:t>
            </a:r>
            <a:r>
              <a:rPr b="0" lang="fr-FR" sz="1400" spc="-6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(e.g.</a:t>
            </a:r>
            <a:r>
              <a:rPr b="0" lang="fr-FR" sz="14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292934"/>
                </a:solidFill>
                <a:latin typeface="Arial"/>
                <a:ea typeface="DejaVu Sans"/>
              </a:rPr>
              <a:t>catégories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469800">
              <a:lnSpc>
                <a:spcPts val="1511"/>
              </a:lnSpc>
              <a:tabLst>
                <a:tab algn="l" pos="469440"/>
                <a:tab algn="l" pos="469800"/>
              </a:tabLst>
            </a:pP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«</a:t>
            </a:r>
            <a:r>
              <a:rPr b="0" lang="fr-FR" sz="14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unknown</a:t>
            </a:r>
            <a:r>
              <a:rPr b="0" lang="fr-FR" sz="14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26" strike="noStrike">
                <a:solidFill>
                  <a:srgbClr val="292934"/>
                </a:solidFill>
                <a:latin typeface="Arial"/>
                <a:ea typeface="DejaVu Sans"/>
              </a:rPr>
              <a:t>»)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160">
              <a:lnSpc>
                <a:spcPts val="1511"/>
              </a:lnSpc>
              <a:buClr>
                <a:srgbClr val="92a199"/>
              </a:buClr>
              <a:buSzPct val="82000"/>
              <a:buFont typeface="Symbol"/>
              <a:buChar char=""/>
              <a:tabLst>
                <a:tab algn="l" pos="469440"/>
                <a:tab algn="l" pos="469800"/>
              </a:tabLst>
            </a:pP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Suppression</a:t>
            </a:r>
            <a:r>
              <a:rPr b="0" lang="fr-FR" sz="14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14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292934"/>
                </a:solidFill>
                <a:latin typeface="Arial"/>
                <a:ea typeface="DejaVu Sans"/>
              </a:rPr>
              <a:t>observations</a:t>
            </a:r>
            <a:r>
              <a:rPr b="0" lang="fr-FR" sz="14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pour</a:t>
            </a:r>
            <a:r>
              <a:rPr b="0" lang="fr-FR" sz="14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lesquelles</a:t>
            </a:r>
            <a:r>
              <a:rPr b="0" lang="fr-FR" sz="14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on</a:t>
            </a:r>
            <a:r>
              <a:rPr b="0" lang="fr-FR" sz="14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a</a:t>
            </a:r>
            <a:r>
              <a:rPr b="0" lang="fr-FR" sz="14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beaucoup</a:t>
            </a:r>
            <a:r>
              <a:rPr b="0" lang="fr-FR" sz="14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4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NaN</a:t>
            </a:r>
            <a:r>
              <a:rPr b="0" lang="fr-FR" sz="1400" spc="-21" strike="noStrike">
                <a:solidFill>
                  <a:srgbClr val="292934"/>
                </a:solidFill>
                <a:latin typeface="Arial"/>
                <a:ea typeface="DejaVu Sans"/>
              </a:rPr>
              <a:t> pour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469800">
              <a:lnSpc>
                <a:spcPts val="1511"/>
              </a:lnSpc>
              <a:tabLst>
                <a:tab algn="l" pos="469440"/>
                <a:tab algn="l" pos="469800"/>
              </a:tabLst>
            </a:pP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conserver</a:t>
            </a:r>
            <a:r>
              <a:rPr b="0" lang="fr-FR" sz="1400" spc="-7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un</a:t>
            </a:r>
            <a:r>
              <a:rPr b="0" lang="fr-FR" sz="14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maximum</a:t>
            </a:r>
            <a:r>
              <a:rPr b="0" lang="fr-FR" sz="14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4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292934"/>
                </a:solidFill>
                <a:latin typeface="Arial"/>
                <a:ea typeface="DejaVu Sans"/>
              </a:rPr>
              <a:t>features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469800">
              <a:lnSpc>
                <a:spcPct val="100000"/>
              </a:lnSpc>
              <a:spcBef>
                <a:spcPts val="14"/>
              </a:spcBef>
              <a:tabLst>
                <a:tab algn="l" pos="469440"/>
                <a:tab algn="l" pos="469800"/>
              </a:tabLst>
            </a:pPr>
            <a:endParaRPr b="0" lang="fr-FR" sz="1450" spc="-1" strike="noStrike">
              <a:solidFill>
                <a:srgbClr val="000000"/>
              </a:solidFill>
              <a:latin typeface="Arial"/>
            </a:endParaRPr>
          </a:p>
          <a:p>
            <a:pPr marL="195480" indent="-182880">
              <a:lnSpc>
                <a:spcPct val="100000"/>
              </a:lnSpc>
              <a:buClr>
                <a:srgbClr val="92a199"/>
              </a:buClr>
              <a:buSzPct val="85000"/>
              <a:buFont typeface="Arial"/>
              <a:buChar char="•"/>
              <a:tabLst>
                <a:tab algn="l" pos="195480"/>
              </a:tabLst>
            </a:pPr>
            <a:r>
              <a:rPr b="0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Suppression</a:t>
            </a:r>
            <a:r>
              <a:rPr b="0" lang="fr-FR" sz="17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17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outliers</a:t>
            </a:r>
            <a:r>
              <a:rPr b="0" lang="fr-FR" sz="17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700" spc="-52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160">
              <a:lnSpc>
                <a:spcPct val="100000"/>
              </a:lnSpc>
              <a:buClr>
                <a:srgbClr val="92a199"/>
              </a:buClr>
              <a:buSzPct val="82000"/>
              <a:buFont typeface="Symbol"/>
              <a:buChar char=""/>
              <a:tabLst>
                <a:tab algn="l" pos="469440"/>
                <a:tab algn="l" pos="469800"/>
              </a:tabLst>
            </a:pP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Outliers</a:t>
            </a:r>
            <a:r>
              <a:rPr b="0" lang="fr-FR" sz="14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univariés</a:t>
            </a:r>
            <a:r>
              <a:rPr b="0" lang="fr-FR" sz="14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(1%</a:t>
            </a:r>
            <a:r>
              <a:rPr b="0" lang="fr-FR" sz="14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292934"/>
                </a:solidFill>
                <a:latin typeface="Arial"/>
                <a:ea typeface="DejaVu Sans"/>
              </a:rPr>
              <a:t>extreme)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160">
              <a:lnSpc>
                <a:spcPct val="100000"/>
              </a:lnSpc>
              <a:buClr>
                <a:srgbClr val="92a199"/>
              </a:buClr>
              <a:buSzPct val="82000"/>
              <a:buFont typeface="Symbol"/>
              <a:buChar char=""/>
              <a:tabLst>
                <a:tab algn="l" pos="469440"/>
                <a:tab algn="l" pos="469800"/>
              </a:tabLst>
            </a:pP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Outliers</a:t>
            </a:r>
            <a:r>
              <a:rPr b="0" lang="fr-FR" sz="1400" spc="-7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multivariés</a:t>
            </a:r>
            <a:r>
              <a:rPr b="0" lang="fr-FR" sz="14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(distance</a:t>
            </a:r>
            <a:r>
              <a:rPr b="0" lang="fr-FR" sz="14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aux</a:t>
            </a:r>
            <a:r>
              <a:rPr b="0" lang="fr-FR" sz="14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5</a:t>
            </a:r>
            <a:r>
              <a:rPr b="0" lang="fr-FR" sz="14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plus</a:t>
            </a:r>
            <a:r>
              <a:rPr b="0" lang="fr-FR" sz="14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proches</a:t>
            </a:r>
            <a:r>
              <a:rPr b="0" lang="fr-FR" sz="14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voisins</a:t>
            </a:r>
            <a:r>
              <a:rPr b="0" lang="fr-FR" sz="14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/</a:t>
            </a:r>
            <a:r>
              <a:rPr b="0" lang="fr-FR" sz="14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1</a:t>
            </a:r>
            <a:r>
              <a:rPr b="0" lang="fr-FR" sz="14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%</a:t>
            </a:r>
            <a:r>
              <a:rPr b="0" lang="fr-FR" sz="1400" spc="-12" strike="noStrike">
                <a:solidFill>
                  <a:srgbClr val="292934"/>
                </a:solidFill>
                <a:latin typeface="Arial"/>
                <a:ea typeface="DejaVu Sans"/>
              </a:rPr>
              <a:t> extreme)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1511"/>
              </a:lnSpc>
              <a:tabLst>
                <a:tab algn="l" pos="469440"/>
                <a:tab algn="l" pos="46980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object 4"/>
          <p:cNvSpPr/>
          <p:nvPr/>
        </p:nvSpPr>
        <p:spPr>
          <a:xfrm>
            <a:off x="7700040" y="26640"/>
            <a:ext cx="12276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7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2" name="object 5" descr=""/>
          <p:cNvPicPr/>
          <p:nvPr/>
        </p:nvPicPr>
        <p:blipFill>
          <a:blip r:embed="rId1"/>
          <a:stretch/>
        </p:blipFill>
        <p:spPr>
          <a:xfrm>
            <a:off x="7568640" y="624960"/>
            <a:ext cx="1465920" cy="2631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object 2"/>
          <p:cNvGrpSpPr/>
          <p:nvPr/>
        </p:nvGrpSpPr>
        <p:grpSpPr>
          <a:xfrm>
            <a:off x="6732360" y="3721320"/>
            <a:ext cx="2251440" cy="1942200"/>
            <a:chOff x="6732360" y="3721320"/>
            <a:chExt cx="2251440" cy="1942200"/>
          </a:xfrm>
        </p:grpSpPr>
        <p:sp>
          <p:nvSpPr>
            <p:cNvPr id="204" name="object 3"/>
            <p:cNvSpPr/>
            <p:nvPr/>
          </p:nvSpPr>
          <p:spPr>
            <a:xfrm>
              <a:off x="6732360" y="3721320"/>
              <a:ext cx="2251440" cy="1942200"/>
            </a:xfrm>
            <a:custGeom>
              <a:avLst/>
              <a:gdLst>
                <a:gd name="textAreaLeft" fmla="*/ 0 w 2251440"/>
                <a:gd name="textAreaRight" fmla="*/ 2253600 w 2251440"/>
                <a:gd name="textAreaTop" fmla="*/ 0 h 1942200"/>
                <a:gd name="textAreaBottom" fmla="*/ 1944360 h 1942200"/>
              </a:gdLst>
              <a:ahLst/>
              <a:rect l="textAreaLeft" t="textAreaTop" r="textAreaRight" b="textAreaBottom"/>
              <a:pathLst>
                <a:path w="2253615" h="1944370">
                  <a:moveTo>
                    <a:pt x="2253614" y="0"/>
                  </a:moveTo>
                  <a:lnTo>
                    <a:pt x="0" y="0"/>
                  </a:lnTo>
                  <a:lnTo>
                    <a:pt x="0" y="1944242"/>
                  </a:lnTo>
                  <a:lnTo>
                    <a:pt x="2253614" y="1944242"/>
                  </a:lnTo>
                  <a:lnTo>
                    <a:pt x="2253614" y="0"/>
                  </a:lnTo>
                  <a:close/>
                </a:path>
              </a:pathLst>
            </a:custGeom>
            <a:solidFill>
              <a:srgbClr val="d3dad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05" name="object 4"/>
            <p:cNvSpPr/>
            <p:nvPr/>
          </p:nvSpPr>
          <p:spPr>
            <a:xfrm>
              <a:off x="6732360" y="3721320"/>
              <a:ext cx="2251440" cy="1942200"/>
            </a:xfrm>
            <a:custGeom>
              <a:avLst/>
              <a:gdLst>
                <a:gd name="textAreaLeft" fmla="*/ 0 w 2251440"/>
                <a:gd name="textAreaRight" fmla="*/ 2253600 w 2251440"/>
                <a:gd name="textAreaTop" fmla="*/ 0 h 1942200"/>
                <a:gd name="textAreaBottom" fmla="*/ 1944360 h 1942200"/>
              </a:gdLst>
              <a:ahLst/>
              <a:rect l="textAreaLeft" t="textAreaTop" r="textAreaRight" b="textAreaBottom"/>
              <a:pathLst>
                <a:path w="2253615" h="1944370">
                  <a:moveTo>
                    <a:pt x="0" y="1944242"/>
                  </a:moveTo>
                  <a:lnTo>
                    <a:pt x="2253614" y="1944242"/>
                  </a:lnTo>
                  <a:lnTo>
                    <a:pt x="2253614" y="0"/>
                  </a:lnTo>
                  <a:lnTo>
                    <a:pt x="0" y="0"/>
                  </a:lnTo>
                  <a:lnTo>
                    <a:pt x="0" y="1944242"/>
                  </a:lnTo>
                  <a:close/>
                </a:path>
              </a:pathLst>
            </a:custGeom>
            <a:noFill/>
            <a:ln w="9525">
              <a:solidFill>
                <a:srgbClr val="92a1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06" name="object 5"/>
            <p:cNvSpPr/>
            <p:nvPr/>
          </p:nvSpPr>
          <p:spPr>
            <a:xfrm>
              <a:off x="7668720" y="3793680"/>
              <a:ext cx="1186560" cy="848160"/>
            </a:xfrm>
            <a:custGeom>
              <a:avLst/>
              <a:gdLst>
                <a:gd name="textAreaLeft" fmla="*/ 0 w 1186560"/>
                <a:gd name="textAreaRight" fmla="*/ 1188720 w 1186560"/>
                <a:gd name="textAreaTop" fmla="*/ 0 h 848160"/>
                <a:gd name="textAreaBottom" fmla="*/ 850320 h 848160"/>
              </a:gdLst>
              <a:ahLst/>
              <a:rect l="textAreaLeft" t="textAreaTop" r="textAreaRight" b="textAreaBottom"/>
              <a:pathLst>
                <a:path w="1188720" h="850264">
                  <a:moveTo>
                    <a:pt x="1046987" y="0"/>
                  </a:moveTo>
                  <a:lnTo>
                    <a:pt x="141731" y="0"/>
                  </a:lnTo>
                  <a:lnTo>
                    <a:pt x="96950" y="7216"/>
                  </a:lnTo>
                  <a:lnTo>
                    <a:pt x="58046" y="27314"/>
                  </a:lnTo>
                  <a:lnTo>
                    <a:pt x="27358" y="57963"/>
                  </a:lnTo>
                  <a:lnTo>
                    <a:pt x="7229" y="96836"/>
                  </a:lnTo>
                  <a:lnTo>
                    <a:pt x="0" y="141604"/>
                  </a:lnTo>
                  <a:lnTo>
                    <a:pt x="0" y="708342"/>
                  </a:lnTo>
                  <a:lnTo>
                    <a:pt x="7229" y="753129"/>
                  </a:lnTo>
                  <a:lnTo>
                    <a:pt x="27358" y="792025"/>
                  </a:lnTo>
                  <a:lnTo>
                    <a:pt x="58046" y="822698"/>
                  </a:lnTo>
                  <a:lnTo>
                    <a:pt x="96950" y="842812"/>
                  </a:lnTo>
                  <a:lnTo>
                    <a:pt x="141731" y="850036"/>
                  </a:lnTo>
                  <a:lnTo>
                    <a:pt x="1046987" y="850036"/>
                  </a:lnTo>
                  <a:lnTo>
                    <a:pt x="1091756" y="842812"/>
                  </a:lnTo>
                  <a:lnTo>
                    <a:pt x="1130629" y="822698"/>
                  </a:lnTo>
                  <a:lnTo>
                    <a:pt x="1161278" y="792025"/>
                  </a:lnTo>
                  <a:lnTo>
                    <a:pt x="1181376" y="753129"/>
                  </a:lnTo>
                  <a:lnTo>
                    <a:pt x="1188592" y="708342"/>
                  </a:lnTo>
                  <a:lnTo>
                    <a:pt x="1188592" y="141604"/>
                  </a:lnTo>
                  <a:lnTo>
                    <a:pt x="1181376" y="96836"/>
                  </a:lnTo>
                  <a:lnTo>
                    <a:pt x="1161278" y="57963"/>
                  </a:lnTo>
                  <a:lnTo>
                    <a:pt x="1130629" y="27314"/>
                  </a:lnTo>
                  <a:lnTo>
                    <a:pt x="1091756" y="7216"/>
                  </a:lnTo>
                  <a:lnTo>
                    <a:pt x="1046987" y="0"/>
                  </a:lnTo>
                  <a:close/>
                </a:path>
              </a:pathLst>
            </a:custGeom>
            <a:solidFill>
              <a:srgbClr val="dcdfde">
                <a:alpha val="9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07" name="object 6"/>
            <p:cNvSpPr/>
            <p:nvPr/>
          </p:nvSpPr>
          <p:spPr>
            <a:xfrm>
              <a:off x="7668720" y="3793680"/>
              <a:ext cx="1186560" cy="848160"/>
            </a:xfrm>
            <a:custGeom>
              <a:avLst/>
              <a:gdLst>
                <a:gd name="textAreaLeft" fmla="*/ 0 w 1186560"/>
                <a:gd name="textAreaRight" fmla="*/ 1188720 w 1186560"/>
                <a:gd name="textAreaTop" fmla="*/ 0 h 848160"/>
                <a:gd name="textAreaBottom" fmla="*/ 850320 h 848160"/>
              </a:gdLst>
              <a:ahLst/>
              <a:rect l="textAreaLeft" t="textAreaTop" r="textAreaRight" b="textAreaBottom"/>
              <a:pathLst>
                <a:path w="1188720" h="850264">
                  <a:moveTo>
                    <a:pt x="0" y="141604"/>
                  </a:moveTo>
                  <a:lnTo>
                    <a:pt x="7229" y="96836"/>
                  </a:lnTo>
                  <a:lnTo>
                    <a:pt x="27358" y="57963"/>
                  </a:lnTo>
                  <a:lnTo>
                    <a:pt x="58046" y="27314"/>
                  </a:lnTo>
                  <a:lnTo>
                    <a:pt x="96950" y="7216"/>
                  </a:lnTo>
                  <a:lnTo>
                    <a:pt x="141731" y="0"/>
                  </a:lnTo>
                  <a:lnTo>
                    <a:pt x="1046987" y="0"/>
                  </a:lnTo>
                  <a:lnTo>
                    <a:pt x="1091756" y="7216"/>
                  </a:lnTo>
                  <a:lnTo>
                    <a:pt x="1130629" y="27314"/>
                  </a:lnTo>
                  <a:lnTo>
                    <a:pt x="1161278" y="57963"/>
                  </a:lnTo>
                  <a:lnTo>
                    <a:pt x="1181376" y="96836"/>
                  </a:lnTo>
                  <a:lnTo>
                    <a:pt x="1188592" y="141604"/>
                  </a:lnTo>
                  <a:lnTo>
                    <a:pt x="1188592" y="708342"/>
                  </a:lnTo>
                  <a:lnTo>
                    <a:pt x="1181376" y="753129"/>
                  </a:lnTo>
                  <a:lnTo>
                    <a:pt x="1161278" y="792025"/>
                  </a:lnTo>
                  <a:lnTo>
                    <a:pt x="1130629" y="822698"/>
                  </a:lnTo>
                  <a:lnTo>
                    <a:pt x="1091756" y="842812"/>
                  </a:lnTo>
                  <a:lnTo>
                    <a:pt x="1046987" y="850036"/>
                  </a:lnTo>
                  <a:lnTo>
                    <a:pt x="141731" y="850036"/>
                  </a:lnTo>
                  <a:lnTo>
                    <a:pt x="96950" y="842812"/>
                  </a:lnTo>
                  <a:lnTo>
                    <a:pt x="58046" y="822698"/>
                  </a:lnTo>
                  <a:lnTo>
                    <a:pt x="27358" y="792025"/>
                  </a:lnTo>
                  <a:lnTo>
                    <a:pt x="7229" y="753129"/>
                  </a:lnTo>
                  <a:lnTo>
                    <a:pt x="0" y="708342"/>
                  </a:lnTo>
                  <a:lnTo>
                    <a:pt x="0" y="141604"/>
                  </a:lnTo>
                  <a:close/>
                </a:path>
              </a:pathLst>
            </a:custGeom>
            <a:noFill/>
            <a:ln w="2642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536040" y="525960"/>
            <a:ext cx="8462880" cy="122976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111" strike="noStrike">
                <a:solidFill>
                  <a:srgbClr val="d2523b"/>
                </a:solidFill>
                <a:latin typeface="Arial"/>
              </a:rPr>
              <a:t>Feature</a:t>
            </a:r>
            <a:r>
              <a:rPr b="0" lang="fr-FR" sz="4000" spc="-17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80" strike="noStrike">
                <a:solidFill>
                  <a:srgbClr val="d2523b"/>
                </a:solidFill>
                <a:latin typeface="Arial"/>
              </a:rPr>
              <a:t>engineering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object 8"/>
          <p:cNvSpPr/>
          <p:nvPr/>
        </p:nvSpPr>
        <p:spPr>
          <a:xfrm>
            <a:off x="536040" y="1117440"/>
            <a:ext cx="6549840" cy="202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2200" bIns="0" anchor="t">
            <a:spAutoFit/>
          </a:bodyPr>
          <a:p>
            <a:pPr marL="12600">
              <a:lnSpc>
                <a:spcPct val="100000"/>
              </a:lnSpc>
              <a:spcBef>
                <a:spcPts val="408"/>
              </a:spcBef>
            </a:pPr>
            <a:r>
              <a:rPr b="1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Idées</a:t>
            </a:r>
            <a:r>
              <a:rPr b="1" lang="fr-FR" sz="13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300" spc="-12" strike="noStrike">
                <a:solidFill>
                  <a:srgbClr val="292934"/>
                </a:solidFill>
                <a:latin typeface="Arial"/>
                <a:ea typeface="DejaVu Sans"/>
              </a:rPr>
              <a:t>écartées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marL="195120" indent="-182160">
              <a:lnSpc>
                <a:spcPct val="100000"/>
              </a:lnSpc>
              <a:spcBef>
                <a:spcPts val="295"/>
              </a:spcBef>
              <a:buClr>
                <a:srgbClr val="92a199"/>
              </a:buClr>
              <a:buSzPct val="83000"/>
              <a:buFont typeface="Symbol"/>
              <a:buChar char=""/>
              <a:tabLst>
                <a:tab algn="l" pos="195120"/>
                <a:tab algn="l" pos="195480"/>
              </a:tabLst>
            </a:pP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Features</a:t>
            </a:r>
            <a:r>
              <a:rPr b="0" lang="fr-FR" sz="12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liées</a:t>
            </a:r>
            <a:r>
              <a:rPr b="0" lang="fr-FR" sz="12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à</a:t>
            </a:r>
            <a:r>
              <a:rPr b="0" lang="fr-FR" sz="12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la proportion</a:t>
            </a:r>
            <a:r>
              <a:rPr b="0" lang="fr-FR" sz="12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12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sources</a:t>
            </a:r>
            <a:r>
              <a:rPr b="0" lang="fr-FR" sz="12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d’énergie</a:t>
            </a:r>
            <a:r>
              <a:rPr b="0" lang="fr-FR" sz="12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(coûteux</a:t>
            </a:r>
            <a:r>
              <a:rPr b="0" lang="fr-FR" sz="12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à obtenir</a:t>
            </a:r>
            <a:r>
              <a:rPr b="0" lang="fr-FR" sz="12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pour</a:t>
            </a:r>
            <a:r>
              <a:rPr b="0" lang="fr-FR" sz="12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futures</a:t>
            </a:r>
            <a:r>
              <a:rPr b="0" lang="fr-FR" sz="12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données)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95120" indent="-182160">
              <a:lnSpc>
                <a:spcPct val="100000"/>
              </a:lnSpc>
              <a:spcBef>
                <a:spcPts val="289"/>
              </a:spcBef>
              <a:buClr>
                <a:srgbClr val="92a199"/>
              </a:buClr>
              <a:buSzPct val="83000"/>
              <a:buFont typeface="Symbol"/>
              <a:buChar char=""/>
              <a:tabLst>
                <a:tab algn="l" pos="195120"/>
                <a:tab algn="l" pos="195480"/>
              </a:tabLst>
            </a:pP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Utilisation</a:t>
            </a:r>
            <a:r>
              <a:rPr b="0" lang="fr-FR" sz="12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du</a:t>
            </a:r>
            <a:r>
              <a:rPr b="0" lang="fr-FR" sz="12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Energy</a:t>
            </a:r>
            <a:r>
              <a:rPr b="0" lang="fr-FR" sz="12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Star</a:t>
            </a:r>
            <a:r>
              <a:rPr b="0" lang="fr-FR" sz="12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score</a:t>
            </a:r>
            <a:r>
              <a:rPr b="0" lang="fr-FR" sz="12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(mis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2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côté</a:t>
            </a:r>
            <a:r>
              <a:rPr b="0" lang="fr-FR" sz="12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pour</a:t>
            </a:r>
            <a:r>
              <a:rPr b="0" lang="fr-FR" sz="12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analyse</a:t>
            </a:r>
            <a:r>
              <a:rPr b="0" lang="fr-FR" sz="12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ultérieure)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714"/>
              </a:spcBef>
              <a:tabLst>
                <a:tab algn="l" pos="195120"/>
                <a:tab algn="l" pos="195480"/>
              </a:tabLst>
            </a:pPr>
            <a:r>
              <a:rPr b="1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Idées</a:t>
            </a:r>
            <a:r>
              <a:rPr b="1" lang="fr-FR" sz="13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300" spc="-12" strike="noStrike">
                <a:solidFill>
                  <a:srgbClr val="292934"/>
                </a:solidFill>
                <a:latin typeface="Arial"/>
                <a:ea typeface="DejaVu Sans"/>
              </a:rPr>
              <a:t>retenues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marL="195120" indent="-182160">
              <a:lnSpc>
                <a:spcPct val="100000"/>
              </a:lnSpc>
              <a:spcBef>
                <a:spcPts val="289"/>
              </a:spcBef>
              <a:buClr>
                <a:srgbClr val="92a199"/>
              </a:buClr>
              <a:buSzPct val="83000"/>
              <a:buFont typeface="Symbol"/>
              <a:buChar char=""/>
              <a:tabLst>
                <a:tab algn="l" pos="195120"/>
                <a:tab algn="l" pos="195480"/>
              </a:tabLst>
            </a:pP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Suppression</a:t>
            </a:r>
            <a:r>
              <a:rPr b="0" lang="fr-FR" sz="1200" spc="-6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12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features</a:t>
            </a:r>
            <a:r>
              <a:rPr b="0" lang="fr-FR" sz="12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2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consommation</a:t>
            </a:r>
            <a:r>
              <a:rPr b="0" lang="fr-FR" sz="12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(ormis</a:t>
            </a:r>
            <a:r>
              <a:rPr b="0" lang="fr-FR" sz="12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les</a:t>
            </a:r>
            <a:r>
              <a:rPr b="0" lang="fr-FR" sz="12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2</a:t>
            </a:r>
            <a:r>
              <a:rPr b="0" lang="fr-FR" sz="12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features</a:t>
            </a:r>
            <a:r>
              <a:rPr b="0" lang="fr-FR" sz="12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qu’on</a:t>
            </a:r>
            <a:r>
              <a:rPr b="0" lang="fr-FR" sz="12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cherche</a:t>
            </a:r>
            <a:r>
              <a:rPr b="0" lang="fr-FR" sz="12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à 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prédire)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95120" indent="-182160">
              <a:lnSpc>
                <a:spcPct val="100000"/>
              </a:lnSpc>
              <a:spcBef>
                <a:spcPts val="1080"/>
              </a:spcBef>
              <a:buClr>
                <a:srgbClr val="92a199"/>
              </a:buClr>
              <a:buSzPct val="83000"/>
              <a:buFont typeface="Symbol"/>
              <a:buChar char=""/>
              <a:tabLst>
                <a:tab algn="l" pos="195120"/>
                <a:tab algn="l" pos="195480"/>
              </a:tabLst>
            </a:pP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Catégorisation</a:t>
            </a:r>
            <a:r>
              <a:rPr b="0" lang="fr-FR" sz="12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12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données</a:t>
            </a:r>
            <a:r>
              <a:rPr b="0" lang="fr-FR" sz="12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pour</a:t>
            </a:r>
            <a:r>
              <a:rPr b="0" lang="fr-FR" sz="12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certaines</a:t>
            </a:r>
            <a:r>
              <a:rPr b="0" lang="fr-FR" sz="12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colonnes</a:t>
            </a:r>
            <a:r>
              <a:rPr b="0" lang="fr-FR" sz="12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(usage)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95120" indent="-182160">
              <a:lnSpc>
                <a:spcPct val="100000"/>
              </a:lnSpc>
              <a:spcBef>
                <a:spcPts val="1094"/>
              </a:spcBef>
              <a:buClr>
                <a:srgbClr val="92a199"/>
              </a:buClr>
              <a:buSzPct val="83000"/>
              <a:buFont typeface="Symbol"/>
              <a:buChar char=""/>
              <a:tabLst>
                <a:tab algn="l" pos="195120"/>
                <a:tab algn="l" pos="195480"/>
              </a:tabLst>
            </a:pP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One</a:t>
            </a:r>
            <a:r>
              <a:rPr b="0" lang="fr-FR" sz="12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Hot</a:t>
            </a:r>
            <a:r>
              <a:rPr b="0" lang="fr-FR" sz="12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Encoding</a:t>
            </a:r>
            <a:r>
              <a:rPr b="0" lang="fr-FR" sz="12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r>
              <a:rPr b="0" lang="fr-FR" sz="12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Transformation</a:t>
            </a:r>
            <a:r>
              <a:rPr b="0" lang="fr-FR" sz="12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d’une</a:t>
            </a:r>
            <a:r>
              <a:rPr b="0" lang="fr-FR" sz="12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feature</a:t>
            </a:r>
            <a:r>
              <a:rPr b="0" lang="fr-FR" sz="12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avec</a:t>
            </a:r>
            <a:r>
              <a:rPr b="0" lang="fr-FR" sz="12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n catégories</a:t>
            </a:r>
            <a:r>
              <a:rPr b="0" lang="fr-FR" sz="12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en</a:t>
            </a:r>
            <a:r>
              <a:rPr b="0" lang="fr-FR" sz="12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n</a:t>
            </a:r>
            <a:r>
              <a:rPr b="0" lang="fr-FR" sz="12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features</a:t>
            </a:r>
            <a:r>
              <a:rPr b="0" lang="fr-FR" sz="12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booléennes.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object 9"/>
          <p:cNvSpPr/>
          <p:nvPr/>
        </p:nvSpPr>
        <p:spPr>
          <a:xfrm>
            <a:off x="536040" y="3120120"/>
            <a:ext cx="5220720" cy="143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960" bIns="0" anchor="t">
            <a:spAutoFit/>
          </a:bodyPr>
          <a:p>
            <a:pPr marL="195120" indent="-182160">
              <a:lnSpc>
                <a:spcPct val="100000"/>
              </a:lnSpc>
              <a:spcBef>
                <a:spcPts val="386"/>
              </a:spcBef>
              <a:buClr>
                <a:srgbClr val="92a199"/>
              </a:buClr>
              <a:buSzPct val="83000"/>
              <a:buFont typeface="Symbol"/>
              <a:buChar char=""/>
              <a:tabLst>
                <a:tab algn="l" pos="195120"/>
                <a:tab algn="l" pos="195480"/>
              </a:tabLst>
            </a:pP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Suppression</a:t>
            </a:r>
            <a:r>
              <a:rPr b="0" lang="fr-FR" sz="12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2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colonnes</a:t>
            </a:r>
            <a:r>
              <a:rPr b="0" lang="fr-FR" sz="12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non</a:t>
            </a:r>
            <a:r>
              <a:rPr b="0" lang="fr-FR" sz="12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pertinentes</a:t>
            </a:r>
            <a:r>
              <a:rPr b="0" lang="fr-FR" sz="12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pour</a:t>
            </a:r>
            <a:r>
              <a:rPr b="0" lang="fr-FR" sz="12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notre</a:t>
            </a:r>
            <a:r>
              <a:rPr b="0" lang="fr-FR" sz="12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modèle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1" marL="469800" indent="-184320">
              <a:lnSpc>
                <a:spcPct val="100000"/>
              </a:lnSpc>
              <a:spcBef>
                <a:spcPts val="289"/>
              </a:spcBef>
              <a:buClr>
                <a:srgbClr val="92a199"/>
              </a:buClr>
              <a:buSzPct val="83000"/>
              <a:buFont typeface="Symbol"/>
              <a:buChar char=""/>
              <a:tabLst>
                <a:tab algn="l" pos="469800"/>
                <a:tab algn="l" pos="470520"/>
              </a:tabLst>
            </a:pP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Données</a:t>
            </a:r>
            <a:r>
              <a:rPr b="0" lang="fr-FR" sz="12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sans</a:t>
            </a:r>
            <a:r>
              <a:rPr b="0" lang="fr-FR" sz="12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catégorisation</a:t>
            </a:r>
            <a:r>
              <a:rPr b="0" lang="fr-FR" sz="12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possible</a:t>
            </a:r>
            <a:r>
              <a:rPr b="0" lang="fr-FR" sz="12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(Comment)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1" marL="469800" indent="-184320">
              <a:lnSpc>
                <a:spcPct val="100000"/>
              </a:lnSpc>
              <a:spcBef>
                <a:spcPts val="289"/>
              </a:spcBef>
              <a:buClr>
                <a:srgbClr val="92a199"/>
              </a:buClr>
              <a:buSzPct val="83000"/>
              <a:buFont typeface="Symbol"/>
              <a:buChar char=""/>
              <a:tabLst>
                <a:tab algn="l" pos="469800"/>
                <a:tab algn="l" pos="470520"/>
              </a:tabLst>
            </a:pP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Données</a:t>
            </a:r>
            <a:r>
              <a:rPr b="0" lang="fr-FR" sz="12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avec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une</a:t>
            </a:r>
            <a:r>
              <a:rPr b="0" lang="fr-FR" sz="12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unique</a:t>
            </a:r>
            <a:r>
              <a:rPr b="0" lang="fr-FR" sz="12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information</a:t>
            </a:r>
            <a:r>
              <a:rPr b="0" lang="fr-FR" sz="12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(exemple</a:t>
            </a:r>
            <a:r>
              <a:rPr b="0" lang="fr-FR" sz="12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r>
              <a:rPr b="0" lang="fr-FR" sz="12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State)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1" marL="469800" indent="-184320">
              <a:lnSpc>
                <a:spcPct val="100000"/>
              </a:lnSpc>
              <a:spcBef>
                <a:spcPts val="295"/>
              </a:spcBef>
              <a:buClr>
                <a:srgbClr val="92a199"/>
              </a:buClr>
              <a:buSzPct val="83000"/>
              <a:buFont typeface="Symbol"/>
              <a:buChar char=""/>
              <a:tabLst>
                <a:tab algn="l" pos="469800"/>
                <a:tab algn="l" pos="470520"/>
              </a:tabLst>
            </a:pP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Données</a:t>
            </a:r>
            <a:r>
              <a:rPr b="0" lang="fr-FR" sz="12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sans</a:t>
            </a:r>
            <a:r>
              <a:rPr b="0" lang="fr-FR" sz="12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information</a:t>
            </a:r>
            <a:r>
              <a:rPr b="0" lang="fr-FR" sz="12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pertinente</a:t>
            </a:r>
            <a:r>
              <a:rPr b="0" lang="fr-FR" sz="12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pour</a:t>
            </a:r>
            <a:r>
              <a:rPr b="0" lang="fr-FR" sz="12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le</a:t>
            </a:r>
            <a:r>
              <a:rPr b="0" lang="fr-FR" sz="12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modèle</a:t>
            </a:r>
            <a:r>
              <a:rPr b="0" lang="fr-FR" sz="12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(voir 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exemples)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2" marL="744120" indent="-183600">
              <a:lnSpc>
                <a:spcPct val="100000"/>
              </a:lnSpc>
              <a:spcBef>
                <a:spcPts val="235"/>
              </a:spcBef>
              <a:buClr>
                <a:srgbClr val="92a199"/>
              </a:buClr>
              <a:buSzPct val="90000"/>
              <a:buFont typeface="Symbol"/>
              <a:buChar char=""/>
              <a:tabLst>
                <a:tab algn="l" pos="744120"/>
                <a:tab algn="l" pos="744840"/>
              </a:tabLst>
            </a:pP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DefaultData</a:t>
            </a:r>
            <a:r>
              <a:rPr b="0" lang="fr-FR" sz="1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r>
              <a:rPr b="0" lang="fr-FR" sz="10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sens</a:t>
            </a:r>
            <a:r>
              <a:rPr b="0" lang="fr-FR" sz="10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0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la</a:t>
            </a:r>
            <a:r>
              <a:rPr b="0" lang="fr-FR" sz="10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feature</a:t>
            </a:r>
            <a:r>
              <a:rPr b="0" lang="fr-FR" sz="10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non</a:t>
            </a:r>
            <a:r>
              <a:rPr b="0" lang="fr-FR" sz="10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expliqué</a:t>
            </a:r>
            <a:r>
              <a:rPr b="0" lang="fr-FR" sz="10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+</a:t>
            </a: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 booléen</a:t>
            </a:r>
            <a:r>
              <a:rPr b="0" lang="fr-FR" sz="10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avec</a:t>
            </a: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 beaucoup</a:t>
            </a:r>
            <a:r>
              <a:rPr b="0" lang="fr-FR" sz="10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0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26" strike="noStrike">
                <a:solidFill>
                  <a:srgbClr val="292934"/>
                </a:solidFill>
                <a:latin typeface="Arial"/>
                <a:ea typeface="DejaVu Sans"/>
              </a:rPr>
              <a:t>NaN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  <a:p>
            <a:pPr lvl="2" marL="744120" indent="-183600">
              <a:lnSpc>
                <a:spcPct val="100000"/>
              </a:lnSpc>
              <a:spcBef>
                <a:spcPts val="241"/>
              </a:spcBef>
              <a:buClr>
                <a:srgbClr val="92a199"/>
              </a:buClr>
              <a:buSzPct val="90000"/>
              <a:buFont typeface="Symbol"/>
              <a:buChar char=""/>
              <a:tabLst>
                <a:tab algn="l" pos="744120"/>
                <a:tab algn="l" pos="744840"/>
              </a:tabLst>
            </a:pP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SPD</a:t>
            </a:r>
            <a:r>
              <a:rPr b="0" lang="fr-FR" sz="10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Beats</a:t>
            </a:r>
            <a:r>
              <a:rPr b="0" lang="fr-FR" sz="10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r>
              <a:rPr b="0" lang="fr-FR" sz="10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informations</a:t>
            </a:r>
            <a:r>
              <a:rPr b="0" lang="fr-FR" sz="10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non</a:t>
            </a:r>
            <a:r>
              <a:rPr b="0" lang="fr-FR" sz="1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utiles à</a:t>
            </a:r>
            <a:r>
              <a:rPr b="0" lang="fr-FR" sz="10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la</a:t>
            </a:r>
            <a:r>
              <a:rPr b="0" lang="fr-FR" sz="10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problématique</a:t>
            </a:r>
            <a:r>
              <a:rPr b="0" lang="fr-FR" sz="1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+</a:t>
            </a: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 beaucoup</a:t>
            </a:r>
            <a:r>
              <a:rPr b="0" lang="fr-FR" sz="1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26" strike="noStrike">
                <a:solidFill>
                  <a:srgbClr val="292934"/>
                </a:solidFill>
                <a:latin typeface="Arial"/>
                <a:ea typeface="DejaVu Sans"/>
              </a:rPr>
              <a:t>NaN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  <a:p>
            <a:pPr lvl="2" marL="744120" indent="-183600">
              <a:lnSpc>
                <a:spcPct val="100000"/>
              </a:lnSpc>
              <a:spcBef>
                <a:spcPts val="241"/>
              </a:spcBef>
              <a:buClr>
                <a:srgbClr val="92a199"/>
              </a:buClr>
              <a:buSzPct val="90000"/>
              <a:buFont typeface="Symbol"/>
              <a:buChar char=""/>
              <a:tabLst>
                <a:tab algn="l" pos="744120"/>
                <a:tab algn="l" pos="744840"/>
              </a:tabLst>
            </a:pP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Features</a:t>
            </a:r>
            <a:r>
              <a:rPr b="0" lang="fr-FR" sz="10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redondantes</a:t>
            </a:r>
            <a:r>
              <a:rPr b="0" lang="fr-FR" sz="10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(address</a:t>
            </a:r>
            <a:r>
              <a:rPr b="0" lang="fr-FR" sz="1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/</a:t>
            </a:r>
            <a:r>
              <a:rPr b="0" lang="fr-FR" sz="1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zipcode</a:t>
            </a:r>
            <a:r>
              <a:rPr b="0" lang="fr-FR" sz="10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remplacées</a:t>
            </a:r>
            <a:r>
              <a:rPr b="0" lang="fr-FR" sz="10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par</a:t>
            </a:r>
            <a:r>
              <a:rPr b="0" lang="fr-FR" sz="1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latitude</a:t>
            </a:r>
            <a:r>
              <a:rPr b="0" lang="fr-FR" sz="10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et</a:t>
            </a:r>
            <a:r>
              <a:rPr b="0" lang="fr-FR" sz="10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longitude)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object 10"/>
          <p:cNvSpPr/>
          <p:nvPr/>
        </p:nvSpPr>
        <p:spPr>
          <a:xfrm>
            <a:off x="536040" y="4611960"/>
            <a:ext cx="3052800" cy="19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95120" indent="-182160">
              <a:lnSpc>
                <a:spcPct val="100000"/>
              </a:lnSpc>
              <a:spcBef>
                <a:spcPts val="99"/>
              </a:spcBef>
              <a:buClr>
                <a:srgbClr val="92a199"/>
              </a:buClr>
              <a:buSzPct val="83000"/>
              <a:buFont typeface="Symbol"/>
              <a:buChar char=""/>
              <a:tabLst>
                <a:tab algn="l" pos="195120"/>
                <a:tab algn="l" pos="195480"/>
              </a:tabLst>
            </a:pP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Log2-transformation</a:t>
            </a:r>
            <a:r>
              <a:rPr b="0" lang="fr-FR" sz="12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variable</a:t>
            </a:r>
            <a:r>
              <a:rPr b="0" lang="fr-FR" sz="12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de 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prédiction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object 11"/>
          <p:cNvSpPr/>
          <p:nvPr/>
        </p:nvSpPr>
        <p:spPr>
          <a:xfrm>
            <a:off x="7700040" y="26640"/>
            <a:ext cx="12276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8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3" name="object 12" descr=""/>
          <p:cNvPicPr/>
          <p:nvPr/>
        </p:nvPicPr>
        <p:blipFill>
          <a:blip r:embed="rId1"/>
          <a:stretch/>
        </p:blipFill>
        <p:spPr>
          <a:xfrm>
            <a:off x="5393520" y="5017320"/>
            <a:ext cx="832680" cy="657720"/>
          </a:xfrm>
          <a:prstGeom prst="rect">
            <a:avLst/>
          </a:prstGeom>
          <a:ln w="0">
            <a:noFill/>
          </a:ln>
        </p:spPr>
      </p:pic>
      <p:grpSp>
        <p:nvGrpSpPr>
          <p:cNvPr id="214" name="object 13"/>
          <p:cNvGrpSpPr/>
          <p:nvPr/>
        </p:nvGrpSpPr>
        <p:grpSpPr>
          <a:xfrm>
            <a:off x="4025160" y="5038560"/>
            <a:ext cx="1294200" cy="627840"/>
            <a:chOff x="4025160" y="5038560"/>
            <a:chExt cx="1294200" cy="627840"/>
          </a:xfrm>
        </p:grpSpPr>
        <p:pic>
          <p:nvPicPr>
            <p:cNvPr id="215" name="object 14" descr=""/>
            <p:cNvPicPr/>
            <p:nvPr/>
          </p:nvPicPr>
          <p:blipFill>
            <a:blip r:embed="rId2"/>
            <a:stretch/>
          </p:blipFill>
          <p:spPr>
            <a:xfrm>
              <a:off x="4025160" y="5038560"/>
              <a:ext cx="893160" cy="627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16" name="object 15"/>
            <p:cNvSpPr/>
            <p:nvPr/>
          </p:nvSpPr>
          <p:spPr>
            <a:xfrm>
              <a:off x="4961520" y="5292000"/>
              <a:ext cx="357840" cy="141840"/>
            </a:xfrm>
            <a:custGeom>
              <a:avLst/>
              <a:gdLst>
                <a:gd name="textAreaLeft" fmla="*/ 0 w 357840"/>
                <a:gd name="textAreaRight" fmla="*/ 360000 w 357840"/>
                <a:gd name="textAreaTop" fmla="*/ 0 h 141840"/>
                <a:gd name="textAreaBottom" fmla="*/ 144000 h 141840"/>
              </a:gdLst>
              <a:ahLst/>
              <a:rect l="textAreaLeft" t="textAreaTop" r="textAreaRight" b="textAreaBottom"/>
              <a:pathLst>
                <a:path w="360045" h="144145">
                  <a:moveTo>
                    <a:pt x="288035" y="0"/>
                  </a:moveTo>
                  <a:lnTo>
                    <a:pt x="288035" y="36004"/>
                  </a:lnTo>
                  <a:lnTo>
                    <a:pt x="0" y="36004"/>
                  </a:lnTo>
                  <a:lnTo>
                    <a:pt x="0" y="108013"/>
                  </a:lnTo>
                  <a:lnTo>
                    <a:pt x="288035" y="108013"/>
                  </a:lnTo>
                  <a:lnTo>
                    <a:pt x="288035" y="144018"/>
                  </a:lnTo>
                  <a:lnTo>
                    <a:pt x="360044" y="72009"/>
                  </a:lnTo>
                  <a:lnTo>
                    <a:pt x="288035" y="0"/>
                  </a:lnTo>
                  <a:close/>
                </a:path>
              </a:pathLst>
            </a:custGeom>
            <a:solidFill>
              <a:srgbClr val="2929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17" name="object 16"/>
            <p:cNvSpPr/>
            <p:nvPr/>
          </p:nvSpPr>
          <p:spPr>
            <a:xfrm>
              <a:off x="4961520" y="5292000"/>
              <a:ext cx="357840" cy="141840"/>
            </a:xfrm>
            <a:custGeom>
              <a:avLst/>
              <a:gdLst>
                <a:gd name="textAreaLeft" fmla="*/ 0 w 357840"/>
                <a:gd name="textAreaRight" fmla="*/ 360000 w 357840"/>
                <a:gd name="textAreaTop" fmla="*/ 0 h 141840"/>
                <a:gd name="textAreaBottom" fmla="*/ 144000 h 141840"/>
              </a:gdLst>
              <a:ahLst/>
              <a:rect l="textAreaLeft" t="textAreaTop" r="textAreaRight" b="textAreaBottom"/>
              <a:pathLst>
                <a:path w="360045" h="144145">
                  <a:moveTo>
                    <a:pt x="0" y="36004"/>
                  </a:moveTo>
                  <a:lnTo>
                    <a:pt x="288035" y="36004"/>
                  </a:lnTo>
                  <a:lnTo>
                    <a:pt x="288035" y="0"/>
                  </a:lnTo>
                  <a:lnTo>
                    <a:pt x="360044" y="72009"/>
                  </a:lnTo>
                  <a:lnTo>
                    <a:pt x="288035" y="144018"/>
                  </a:lnTo>
                  <a:lnTo>
                    <a:pt x="288035" y="108013"/>
                  </a:lnTo>
                  <a:lnTo>
                    <a:pt x="0" y="108013"/>
                  </a:lnTo>
                  <a:lnTo>
                    <a:pt x="0" y="36004"/>
                  </a:lnTo>
                  <a:close/>
                </a:path>
              </a:pathLst>
            </a:custGeom>
            <a:noFill/>
            <a:ln w="26424">
              <a:solidFill>
                <a:srgbClr val="29293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18" name="object 17"/>
          <p:cNvSpPr/>
          <p:nvPr/>
        </p:nvSpPr>
        <p:spPr>
          <a:xfrm>
            <a:off x="7719120" y="3803760"/>
            <a:ext cx="1050120" cy="69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14480" indent="-114480">
              <a:lnSpc>
                <a:spcPct val="100000"/>
              </a:lnSpc>
              <a:spcBef>
                <a:spcPts val="99"/>
              </a:spcBef>
              <a:buClr>
                <a:srgbClr val="292934"/>
              </a:buClr>
              <a:buFont typeface="Symbol"/>
              <a:buChar char=""/>
              <a:tabLst>
                <a:tab algn="l" pos="114480"/>
              </a:tabLst>
            </a:pP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5748</a:t>
            </a:r>
            <a:r>
              <a:rPr b="0" lang="fr-FR" sz="12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lignes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14480" indent="-114480">
              <a:lnSpc>
                <a:spcPts val="1344"/>
              </a:lnSpc>
              <a:spcBef>
                <a:spcPts val="11"/>
              </a:spcBef>
              <a:buClr>
                <a:srgbClr val="292934"/>
              </a:buClr>
              <a:buFont typeface="Symbol"/>
              <a:buChar char=""/>
              <a:tabLst>
                <a:tab algn="l" pos="114480"/>
              </a:tabLst>
            </a:pP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24</a:t>
            </a:r>
            <a:r>
              <a:rPr b="0" lang="fr-FR" sz="12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colonnes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ts val="1239"/>
              </a:lnSpc>
              <a:spcBef>
                <a:spcPts val="116"/>
              </a:spcBef>
              <a:tabLst>
                <a:tab algn="l" pos="114480"/>
              </a:tabLst>
            </a:pP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(3</a:t>
            </a:r>
            <a:r>
              <a:rPr b="0" lang="fr-FR" sz="12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variables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 prédiction)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19" name="object 18"/>
          <p:cNvGrpSpPr/>
          <p:nvPr/>
        </p:nvGrpSpPr>
        <p:grpSpPr>
          <a:xfrm>
            <a:off x="6876360" y="3793680"/>
            <a:ext cx="790200" cy="848160"/>
            <a:chOff x="6876360" y="3793680"/>
            <a:chExt cx="790200" cy="848160"/>
          </a:xfrm>
        </p:grpSpPr>
        <p:sp>
          <p:nvSpPr>
            <p:cNvPr id="220" name="object 19"/>
            <p:cNvSpPr/>
            <p:nvPr/>
          </p:nvSpPr>
          <p:spPr>
            <a:xfrm>
              <a:off x="6876360" y="3793680"/>
              <a:ext cx="790200" cy="848160"/>
            </a:xfrm>
            <a:custGeom>
              <a:avLst/>
              <a:gdLst>
                <a:gd name="textAreaLeft" fmla="*/ 0 w 790200"/>
                <a:gd name="textAreaRight" fmla="*/ 792360 w 790200"/>
                <a:gd name="textAreaTop" fmla="*/ 0 h 848160"/>
                <a:gd name="textAreaBottom" fmla="*/ 850320 h 848160"/>
              </a:gdLst>
              <a:ahLst/>
              <a:rect l="textAreaLeft" t="textAreaTop" r="textAreaRight" b="textAreaBottom"/>
              <a:pathLst>
                <a:path w="792479" h="850264">
                  <a:moveTo>
                    <a:pt x="660272" y="0"/>
                  </a:moveTo>
                  <a:lnTo>
                    <a:pt x="132079" y="0"/>
                  </a:lnTo>
                  <a:lnTo>
                    <a:pt x="90302" y="6725"/>
                  </a:lnTo>
                  <a:lnTo>
                    <a:pt x="54041" y="25460"/>
                  </a:lnTo>
                  <a:lnTo>
                    <a:pt x="25460" y="54041"/>
                  </a:lnTo>
                  <a:lnTo>
                    <a:pt x="6725" y="90302"/>
                  </a:lnTo>
                  <a:lnTo>
                    <a:pt x="0" y="132079"/>
                  </a:lnTo>
                  <a:lnTo>
                    <a:pt x="0" y="717956"/>
                  </a:lnTo>
                  <a:lnTo>
                    <a:pt x="6725" y="759705"/>
                  </a:lnTo>
                  <a:lnTo>
                    <a:pt x="25460" y="795962"/>
                  </a:lnTo>
                  <a:lnTo>
                    <a:pt x="54041" y="824553"/>
                  </a:lnTo>
                  <a:lnTo>
                    <a:pt x="90302" y="843303"/>
                  </a:lnTo>
                  <a:lnTo>
                    <a:pt x="132079" y="850036"/>
                  </a:lnTo>
                  <a:lnTo>
                    <a:pt x="660272" y="850036"/>
                  </a:lnTo>
                  <a:lnTo>
                    <a:pt x="702050" y="843303"/>
                  </a:lnTo>
                  <a:lnTo>
                    <a:pt x="738311" y="824553"/>
                  </a:lnTo>
                  <a:lnTo>
                    <a:pt x="766892" y="795962"/>
                  </a:lnTo>
                  <a:lnTo>
                    <a:pt x="785627" y="759705"/>
                  </a:lnTo>
                  <a:lnTo>
                    <a:pt x="792352" y="717956"/>
                  </a:lnTo>
                  <a:lnTo>
                    <a:pt x="792352" y="132079"/>
                  </a:lnTo>
                  <a:lnTo>
                    <a:pt x="785627" y="90302"/>
                  </a:lnTo>
                  <a:lnTo>
                    <a:pt x="766892" y="54041"/>
                  </a:lnTo>
                  <a:lnTo>
                    <a:pt x="738311" y="25460"/>
                  </a:lnTo>
                  <a:lnTo>
                    <a:pt x="702050" y="6725"/>
                  </a:lnTo>
                  <a:lnTo>
                    <a:pt x="660272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21" name="object 20"/>
            <p:cNvSpPr/>
            <p:nvPr/>
          </p:nvSpPr>
          <p:spPr>
            <a:xfrm>
              <a:off x="6876360" y="3793680"/>
              <a:ext cx="790200" cy="848160"/>
            </a:xfrm>
            <a:custGeom>
              <a:avLst/>
              <a:gdLst>
                <a:gd name="textAreaLeft" fmla="*/ 0 w 790200"/>
                <a:gd name="textAreaRight" fmla="*/ 792360 w 790200"/>
                <a:gd name="textAreaTop" fmla="*/ 0 h 848160"/>
                <a:gd name="textAreaBottom" fmla="*/ 850320 h 848160"/>
              </a:gdLst>
              <a:ahLst/>
              <a:rect l="textAreaLeft" t="textAreaTop" r="textAreaRight" b="textAreaBottom"/>
              <a:pathLst>
                <a:path w="792479" h="850264">
                  <a:moveTo>
                    <a:pt x="0" y="132079"/>
                  </a:moveTo>
                  <a:lnTo>
                    <a:pt x="6725" y="90302"/>
                  </a:lnTo>
                  <a:lnTo>
                    <a:pt x="25460" y="54041"/>
                  </a:lnTo>
                  <a:lnTo>
                    <a:pt x="54041" y="25460"/>
                  </a:lnTo>
                  <a:lnTo>
                    <a:pt x="90302" y="6725"/>
                  </a:lnTo>
                  <a:lnTo>
                    <a:pt x="132079" y="0"/>
                  </a:lnTo>
                  <a:lnTo>
                    <a:pt x="660272" y="0"/>
                  </a:lnTo>
                  <a:lnTo>
                    <a:pt x="702050" y="6725"/>
                  </a:lnTo>
                  <a:lnTo>
                    <a:pt x="738311" y="25460"/>
                  </a:lnTo>
                  <a:lnTo>
                    <a:pt x="766892" y="54041"/>
                  </a:lnTo>
                  <a:lnTo>
                    <a:pt x="785627" y="90302"/>
                  </a:lnTo>
                  <a:lnTo>
                    <a:pt x="792352" y="132079"/>
                  </a:lnTo>
                  <a:lnTo>
                    <a:pt x="792352" y="717956"/>
                  </a:lnTo>
                  <a:lnTo>
                    <a:pt x="785627" y="759705"/>
                  </a:lnTo>
                  <a:lnTo>
                    <a:pt x="766892" y="795962"/>
                  </a:lnTo>
                  <a:lnTo>
                    <a:pt x="738311" y="824553"/>
                  </a:lnTo>
                  <a:lnTo>
                    <a:pt x="702050" y="843303"/>
                  </a:lnTo>
                  <a:lnTo>
                    <a:pt x="660272" y="850036"/>
                  </a:lnTo>
                  <a:lnTo>
                    <a:pt x="132079" y="850036"/>
                  </a:lnTo>
                  <a:lnTo>
                    <a:pt x="90302" y="843303"/>
                  </a:lnTo>
                  <a:lnTo>
                    <a:pt x="54041" y="824553"/>
                  </a:lnTo>
                  <a:lnTo>
                    <a:pt x="25460" y="795962"/>
                  </a:lnTo>
                  <a:lnTo>
                    <a:pt x="6725" y="759705"/>
                  </a:lnTo>
                  <a:lnTo>
                    <a:pt x="0" y="717956"/>
                  </a:lnTo>
                  <a:lnTo>
                    <a:pt x="0" y="132079"/>
                  </a:lnTo>
                  <a:close/>
                </a:path>
              </a:pathLst>
            </a:custGeom>
            <a:noFill/>
            <a:ln w="2642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22" name="object 21"/>
          <p:cNvSpPr/>
          <p:nvPr/>
        </p:nvSpPr>
        <p:spPr>
          <a:xfrm>
            <a:off x="7012800" y="3819600"/>
            <a:ext cx="532440" cy="75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640" bIns="0" anchor="t">
            <a:spAutoFit/>
          </a:bodyPr>
          <a:p>
            <a:pPr algn="ctr">
              <a:lnSpc>
                <a:spcPct val="86000"/>
              </a:lnSpc>
              <a:spcBef>
                <a:spcPts val="281"/>
              </a:spcBef>
            </a:pP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Jeu</a:t>
            </a:r>
            <a:r>
              <a:rPr b="0" lang="fr-FR" sz="1100" spc="-2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final </a:t>
            </a:r>
            <a:r>
              <a:rPr b="0" i="1" lang="fr-FR" sz="1100" spc="-21" strike="noStrike">
                <a:solidFill>
                  <a:srgbClr val="ffffff"/>
                </a:solidFill>
                <a:latin typeface="Arial"/>
                <a:ea typeface="DejaVu Sans"/>
              </a:rPr>
              <a:t>sans </a:t>
            </a:r>
            <a:r>
              <a:rPr b="0" i="1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Energy </a:t>
            </a:r>
            <a:r>
              <a:rPr b="0" i="1" lang="fr-FR" sz="1100" spc="-21" strike="noStrike">
                <a:solidFill>
                  <a:srgbClr val="ffffff"/>
                </a:solidFill>
                <a:latin typeface="Arial"/>
                <a:ea typeface="DejaVu Sans"/>
              </a:rPr>
              <a:t>Star </a:t>
            </a:r>
            <a:r>
              <a:rPr b="0" i="1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Score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3" name="object 22"/>
          <p:cNvGrpSpPr/>
          <p:nvPr/>
        </p:nvGrpSpPr>
        <p:grpSpPr>
          <a:xfrm>
            <a:off x="7668720" y="4728600"/>
            <a:ext cx="1186560" cy="848160"/>
            <a:chOff x="7668720" y="4728600"/>
            <a:chExt cx="1186560" cy="848160"/>
          </a:xfrm>
        </p:grpSpPr>
        <p:sp>
          <p:nvSpPr>
            <p:cNvPr id="224" name="object 23"/>
            <p:cNvSpPr/>
            <p:nvPr/>
          </p:nvSpPr>
          <p:spPr>
            <a:xfrm>
              <a:off x="7668720" y="4728600"/>
              <a:ext cx="1186560" cy="848160"/>
            </a:xfrm>
            <a:custGeom>
              <a:avLst/>
              <a:gdLst>
                <a:gd name="textAreaLeft" fmla="*/ 0 w 1186560"/>
                <a:gd name="textAreaRight" fmla="*/ 1188720 w 1186560"/>
                <a:gd name="textAreaTop" fmla="*/ 0 h 848160"/>
                <a:gd name="textAreaBottom" fmla="*/ 850320 h 848160"/>
              </a:gdLst>
              <a:ahLst/>
              <a:rect l="textAreaLeft" t="textAreaTop" r="textAreaRight" b="textAreaBottom"/>
              <a:pathLst>
                <a:path w="1188720" h="850264">
                  <a:moveTo>
                    <a:pt x="1046987" y="0"/>
                  </a:moveTo>
                  <a:lnTo>
                    <a:pt x="141731" y="0"/>
                  </a:lnTo>
                  <a:lnTo>
                    <a:pt x="96950" y="7223"/>
                  </a:lnTo>
                  <a:lnTo>
                    <a:pt x="58046" y="27337"/>
                  </a:lnTo>
                  <a:lnTo>
                    <a:pt x="27358" y="58007"/>
                  </a:lnTo>
                  <a:lnTo>
                    <a:pt x="7229" y="96900"/>
                  </a:lnTo>
                  <a:lnTo>
                    <a:pt x="0" y="141681"/>
                  </a:lnTo>
                  <a:lnTo>
                    <a:pt x="0" y="708405"/>
                  </a:lnTo>
                  <a:lnTo>
                    <a:pt x="7229" y="753186"/>
                  </a:lnTo>
                  <a:lnTo>
                    <a:pt x="27358" y="792079"/>
                  </a:lnTo>
                  <a:lnTo>
                    <a:pt x="58046" y="822749"/>
                  </a:lnTo>
                  <a:lnTo>
                    <a:pt x="96950" y="842863"/>
                  </a:lnTo>
                  <a:lnTo>
                    <a:pt x="141731" y="850087"/>
                  </a:lnTo>
                  <a:lnTo>
                    <a:pt x="1046987" y="850087"/>
                  </a:lnTo>
                  <a:lnTo>
                    <a:pt x="1091756" y="842863"/>
                  </a:lnTo>
                  <a:lnTo>
                    <a:pt x="1130629" y="822749"/>
                  </a:lnTo>
                  <a:lnTo>
                    <a:pt x="1161278" y="792079"/>
                  </a:lnTo>
                  <a:lnTo>
                    <a:pt x="1181376" y="753186"/>
                  </a:lnTo>
                  <a:lnTo>
                    <a:pt x="1188592" y="708405"/>
                  </a:lnTo>
                  <a:lnTo>
                    <a:pt x="1188592" y="141681"/>
                  </a:lnTo>
                  <a:lnTo>
                    <a:pt x="1181376" y="96900"/>
                  </a:lnTo>
                  <a:lnTo>
                    <a:pt x="1161278" y="58007"/>
                  </a:lnTo>
                  <a:lnTo>
                    <a:pt x="1130629" y="27337"/>
                  </a:lnTo>
                  <a:lnTo>
                    <a:pt x="1091756" y="7223"/>
                  </a:lnTo>
                  <a:lnTo>
                    <a:pt x="1046987" y="0"/>
                  </a:lnTo>
                  <a:close/>
                </a:path>
              </a:pathLst>
            </a:custGeom>
            <a:solidFill>
              <a:srgbClr val="dcdfde">
                <a:alpha val="9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25" name="object 24"/>
            <p:cNvSpPr/>
            <p:nvPr/>
          </p:nvSpPr>
          <p:spPr>
            <a:xfrm>
              <a:off x="7668720" y="4728600"/>
              <a:ext cx="1186560" cy="848160"/>
            </a:xfrm>
            <a:custGeom>
              <a:avLst/>
              <a:gdLst>
                <a:gd name="textAreaLeft" fmla="*/ 0 w 1186560"/>
                <a:gd name="textAreaRight" fmla="*/ 1188720 w 1186560"/>
                <a:gd name="textAreaTop" fmla="*/ 0 h 848160"/>
                <a:gd name="textAreaBottom" fmla="*/ 850320 h 848160"/>
              </a:gdLst>
              <a:ahLst/>
              <a:rect l="textAreaLeft" t="textAreaTop" r="textAreaRight" b="textAreaBottom"/>
              <a:pathLst>
                <a:path w="1188720" h="850264">
                  <a:moveTo>
                    <a:pt x="0" y="141681"/>
                  </a:moveTo>
                  <a:lnTo>
                    <a:pt x="7229" y="96900"/>
                  </a:lnTo>
                  <a:lnTo>
                    <a:pt x="27358" y="58007"/>
                  </a:lnTo>
                  <a:lnTo>
                    <a:pt x="58046" y="27337"/>
                  </a:lnTo>
                  <a:lnTo>
                    <a:pt x="96950" y="7223"/>
                  </a:lnTo>
                  <a:lnTo>
                    <a:pt x="141731" y="0"/>
                  </a:lnTo>
                  <a:lnTo>
                    <a:pt x="1046987" y="0"/>
                  </a:lnTo>
                  <a:lnTo>
                    <a:pt x="1091756" y="7223"/>
                  </a:lnTo>
                  <a:lnTo>
                    <a:pt x="1130629" y="27337"/>
                  </a:lnTo>
                  <a:lnTo>
                    <a:pt x="1161278" y="58007"/>
                  </a:lnTo>
                  <a:lnTo>
                    <a:pt x="1181376" y="96900"/>
                  </a:lnTo>
                  <a:lnTo>
                    <a:pt x="1188592" y="141681"/>
                  </a:lnTo>
                  <a:lnTo>
                    <a:pt x="1188592" y="708405"/>
                  </a:lnTo>
                  <a:lnTo>
                    <a:pt x="1181376" y="753186"/>
                  </a:lnTo>
                  <a:lnTo>
                    <a:pt x="1161278" y="792079"/>
                  </a:lnTo>
                  <a:lnTo>
                    <a:pt x="1130629" y="822749"/>
                  </a:lnTo>
                  <a:lnTo>
                    <a:pt x="1091756" y="842863"/>
                  </a:lnTo>
                  <a:lnTo>
                    <a:pt x="1046987" y="850087"/>
                  </a:lnTo>
                  <a:lnTo>
                    <a:pt x="141731" y="850087"/>
                  </a:lnTo>
                  <a:lnTo>
                    <a:pt x="96950" y="842863"/>
                  </a:lnTo>
                  <a:lnTo>
                    <a:pt x="58046" y="822749"/>
                  </a:lnTo>
                  <a:lnTo>
                    <a:pt x="27358" y="792079"/>
                  </a:lnTo>
                  <a:lnTo>
                    <a:pt x="7229" y="753186"/>
                  </a:lnTo>
                  <a:lnTo>
                    <a:pt x="0" y="708405"/>
                  </a:lnTo>
                  <a:lnTo>
                    <a:pt x="0" y="141681"/>
                  </a:lnTo>
                  <a:close/>
                </a:path>
              </a:pathLst>
            </a:custGeom>
            <a:noFill/>
            <a:ln w="2642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26" name="object 25"/>
          <p:cNvSpPr/>
          <p:nvPr/>
        </p:nvSpPr>
        <p:spPr>
          <a:xfrm>
            <a:off x="7719120" y="4738680"/>
            <a:ext cx="1050120" cy="69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14480" indent="-114480">
              <a:lnSpc>
                <a:spcPct val="100000"/>
              </a:lnSpc>
              <a:spcBef>
                <a:spcPts val="99"/>
              </a:spcBef>
              <a:buClr>
                <a:srgbClr val="292934"/>
              </a:buClr>
              <a:buFont typeface="Symbol"/>
              <a:buChar char=""/>
              <a:tabLst>
                <a:tab algn="l" pos="114480"/>
              </a:tabLst>
            </a:pP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4289</a:t>
            </a:r>
            <a:r>
              <a:rPr b="0" lang="fr-FR" sz="12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lignes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14480" indent="-114480">
              <a:lnSpc>
                <a:spcPts val="1344"/>
              </a:lnSpc>
              <a:spcBef>
                <a:spcPts val="14"/>
              </a:spcBef>
              <a:buClr>
                <a:srgbClr val="292934"/>
              </a:buClr>
              <a:buFont typeface="Symbol"/>
              <a:buChar char=""/>
              <a:tabLst>
                <a:tab algn="l" pos="114480"/>
              </a:tabLst>
            </a:pP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25</a:t>
            </a:r>
            <a:r>
              <a:rPr b="0" lang="fr-FR" sz="12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colonnes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ts val="1239"/>
              </a:lnSpc>
              <a:spcBef>
                <a:spcPts val="111"/>
              </a:spcBef>
              <a:tabLst>
                <a:tab algn="l" pos="114480"/>
              </a:tabLst>
            </a:pP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(3</a:t>
            </a:r>
            <a:r>
              <a:rPr b="0" lang="fr-FR" sz="12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variables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 prédiction)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7" name="object 26"/>
          <p:cNvGrpSpPr/>
          <p:nvPr/>
        </p:nvGrpSpPr>
        <p:grpSpPr>
          <a:xfrm>
            <a:off x="6876360" y="4728600"/>
            <a:ext cx="790200" cy="848160"/>
            <a:chOff x="6876360" y="4728600"/>
            <a:chExt cx="790200" cy="848160"/>
          </a:xfrm>
        </p:grpSpPr>
        <p:sp>
          <p:nvSpPr>
            <p:cNvPr id="228" name="object 27"/>
            <p:cNvSpPr/>
            <p:nvPr/>
          </p:nvSpPr>
          <p:spPr>
            <a:xfrm>
              <a:off x="6876360" y="4728600"/>
              <a:ext cx="790200" cy="848160"/>
            </a:xfrm>
            <a:custGeom>
              <a:avLst/>
              <a:gdLst>
                <a:gd name="textAreaLeft" fmla="*/ 0 w 790200"/>
                <a:gd name="textAreaRight" fmla="*/ 792360 w 790200"/>
                <a:gd name="textAreaTop" fmla="*/ 0 h 848160"/>
                <a:gd name="textAreaBottom" fmla="*/ 850320 h 848160"/>
              </a:gdLst>
              <a:ahLst/>
              <a:rect l="textAreaLeft" t="textAreaTop" r="textAreaRight" b="textAreaBottom"/>
              <a:pathLst>
                <a:path w="792479" h="850264">
                  <a:moveTo>
                    <a:pt x="660272" y="0"/>
                  </a:moveTo>
                  <a:lnTo>
                    <a:pt x="132079" y="0"/>
                  </a:lnTo>
                  <a:lnTo>
                    <a:pt x="90302" y="6733"/>
                  </a:lnTo>
                  <a:lnTo>
                    <a:pt x="54041" y="25482"/>
                  </a:lnTo>
                  <a:lnTo>
                    <a:pt x="25460" y="54073"/>
                  </a:lnTo>
                  <a:lnTo>
                    <a:pt x="6725" y="90331"/>
                  </a:lnTo>
                  <a:lnTo>
                    <a:pt x="0" y="132079"/>
                  </a:lnTo>
                  <a:lnTo>
                    <a:pt x="0" y="718007"/>
                  </a:lnTo>
                  <a:lnTo>
                    <a:pt x="6725" y="759755"/>
                  </a:lnTo>
                  <a:lnTo>
                    <a:pt x="25460" y="796013"/>
                  </a:lnTo>
                  <a:lnTo>
                    <a:pt x="54041" y="824604"/>
                  </a:lnTo>
                  <a:lnTo>
                    <a:pt x="90302" y="843353"/>
                  </a:lnTo>
                  <a:lnTo>
                    <a:pt x="132079" y="850087"/>
                  </a:lnTo>
                  <a:lnTo>
                    <a:pt x="660272" y="850087"/>
                  </a:lnTo>
                  <a:lnTo>
                    <a:pt x="702050" y="843353"/>
                  </a:lnTo>
                  <a:lnTo>
                    <a:pt x="738311" y="824604"/>
                  </a:lnTo>
                  <a:lnTo>
                    <a:pt x="766892" y="796013"/>
                  </a:lnTo>
                  <a:lnTo>
                    <a:pt x="785627" y="759755"/>
                  </a:lnTo>
                  <a:lnTo>
                    <a:pt x="792352" y="718007"/>
                  </a:lnTo>
                  <a:lnTo>
                    <a:pt x="792352" y="132079"/>
                  </a:lnTo>
                  <a:lnTo>
                    <a:pt x="785627" y="90331"/>
                  </a:lnTo>
                  <a:lnTo>
                    <a:pt x="766892" y="54073"/>
                  </a:lnTo>
                  <a:lnTo>
                    <a:pt x="738311" y="25482"/>
                  </a:lnTo>
                  <a:lnTo>
                    <a:pt x="702050" y="6733"/>
                  </a:lnTo>
                  <a:lnTo>
                    <a:pt x="660272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29" name="object 28"/>
            <p:cNvSpPr/>
            <p:nvPr/>
          </p:nvSpPr>
          <p:spPr>
            <a:xfrm>
              <a:off x="6876360" y="4728600"/>
              <a:ext cx="790200" cy="848160"/>
            </a:xfrm>
            <a:custGeom>
              <a:avLst/>
              <a:gdLst>
                <a:gd name="textAreaLeft" fmla="*/ 0 w 790200"/>
                <a:gd name="textAreaRight" fmla="*/ 792360 w 790200"/>
                <a:gd name="textAreaTop" fmla="*/ 0 h 848160"/>
                <a:gd name="textAreaBottom" fmla="*/ 850320 h 848160"/>
              </a:gdLst>
              <a:ahLst/>
              <a:rect l="textAreaLeft" t="textAreaTop" r="textAreaRight" b="textAreaBottom"/>
              <a:pathLst>
                <a:path w="792479" h="850264">
                  <a:moveTo>
                    <a:pt x="0" y="132079"/>
                  </a:moveTo>
                  <a:lnTo>
                    <a:pt x="6725" y="90331"/>
                  </a:lnTo>
                  <a:lnTo>
                    <a:pt x="25460" y="54073"/>
                  </a:lnTo>
                  <a:lnTo>
                    <a:pt x="54041" y="25482"/>
                  </a:lnTo>
                  <a:lnTo>
                    <a:pt x="90302" y="6733"/>
                  </a:lnTo>
                  <a:lnTo>
                    <a:pt x="132079" y="0"/>
                  </a:lnTo>
                  <a:lnTo>
                    <a:pt x="660272" y="0"/>
                  </a:lnTo>
                  <a:lnTo>
                    <a:pt x="702050" y="6733"/>
                  </a:lnTo>
                  <a:lnTo>
                    <a:pt x="738311" y="25482"/>
                  </a:lnTo>
                  <a:lnTo>
                    <a:pt x="766892" y="54073"/>
                  </a:lnTo>
                  <a:lnTo>
                    <a:pt x="785627" y="90331"/>
                  </a:lnTo>
                  <a:lnTo>
                    <a:pt x="792352" y="132079"/>
                  </a:lnTo>
                  <a:lnTo>
                    <a:pt x="792352" y="718007"/>
                  </a:lnTo>
                  <a:lnTo>
                    <a:pt x="785627" y="759755"/>
                  </a:lnTo>
                  <a:lnTo>
                    <a:pt x="766892" y="796013"/>
                  </a:lnTo>
                  <a:lnTo>
                    <a:pt x="738311" y="824604"/>
                  </a:lnTo>
                  <a:lnTo>
                    <a:pt x="702050" y="843353"/>
                  </a:lnTo>
                  <a:lnTo>
                    <a:pt x="660272" y="850087"/>
                  </a:lnTo>
                  <a:lnTo>
                    <a:pt x="132079" y="850087"/>
                  </a:lnTo>
                  <a:lnTo>
                    <a:pt x="90302" y="843353"/>
                  </a:lnTo>
                  <a:lnTo>
                    <a:pt x="54041" y="824604"/>
                  </a:lnTo>
                  <a:lnTo>
                    <a:pt x="25460" y="796013"/>
                  </a:lnTo>
                  <a:lnTo>
                    <a:pt x="6725" y="759755"/>
                  </a:lnTo>
                  <a:lnTo>
                    <a:pt x="0" y="718007"/>
                  </a:lnTo>
                  <a:lnTo>
                    <a:pt x="0" y="132079"/>
                  </a:lnTo>
                  <a:close/>
                </a:path>
              </a:pathLst>
            </a:custGeom>
            <a:noFill/>
            <a:ln w="2642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30" name="object 29"/>
          <p:cNvSpPr/>
          <p:nvPr/>
        </p:nvSpPr>
        <p:spPr>
          <a:xfrm>
            <a:off x="7012800" y="4754880"/>
            <a:ext cx="53244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720" bIns="0" anchor="t">
            <a:spAutoFit/>
          </a:bodyPr>
          <a:p>
            <a:pPr algn="ctr">
              <a:lnSpc>
                <a:spcPts val="1140"/>
              </a:lnSpc>
              <a:spcBef>
                <a:spcPts val="289"/>
              </a:spcBef>
            </a:pP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Jeu</a:t>
            </a:r>
            <a:r>
              <a:rPr b="0" lang="fr-FR" sz="1100" spc="-2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final </a:t>
            </a:r>
            <a:r>
              <a:rPr b="0" i="1" lang="fr-FR" sz="1100" spc="-21" strike="noStrike">
                <a:solidFill>
                  <a:srgbClr val="ffffff"/>
                </a:solidFill>
                <a:latin typeface="Arial"/>
                <a:ea typeface="DejaVu Sans"/>
              </a:rPr>
              <a:t>avec </a:t>
            </a:r>
            <a:r>
              <a:rPr b="0" i="1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Energy </a:t>
            </a:r>
            <a:r>
              <a:rPr b="0" i="1" lang="fr-FR" sz="1100" spc="-21" strike="noStrike">
                <a:solidFill>
                  <a:srgbClr val="ffffff"/>
                </a:solidFill>
                <a:latin typeface="Arial"/>
                <a:ea typeface="DejaVu Sans"/>
              </a:rPr>
              <a:t>Star </a:t>
            </a:r>
            <a:r>
              <a:rPr b="0" i="1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Score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object 2"/>
          <p:cNvSpPr/>
          <p:nvPr/>
        </p:nvSpPr>
        <p:spPr>
          <a:xfrm>
            <a:off x="0" y="360"/>
            <a:ext cx="9141840" cy="302760"/>
          </a:xfrm>
          <a:custGeom>
            <a:avLst/>
            <a:gdLst>
              <a:gd name="textAreaLeft" fmla="*/ 0 w 9141840"/>
              <a:gd name="textAreaRight" fmla="*/ 9144000 w 9141840"/>
              <a:gd name="textAreaTop" fmla="*/ 0 h 302760"/>
              <a:gd name="textAreaBottom" fmla="*/ 304920 h 302760"/>
            </a:gdLst>
            <a:ahLst/>
            <a:rect l="textAreaLeft" t="textAreaTop" r="textAreaRight" b="textAreaBottom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107280" y="346680"/>
            <a:ext cx="2441160" cy="9648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92" strike="noStrike">
                <a:solidFill>
                  <a:srgbClr val="d2523b"/>
                </a:solidFill>
                <a:latin typeface="Arial"/>
              </a:rPr>
              <a:t>Exploration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object 4"/>
          <p:cNvSpPr/>
          <p:nvPr/>
        </p:nvSpPr>
        <p:spPr>
          <a:xfrm>
            <a:off x="7700040" y="26640"/>
            <a:ext cx="12276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9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4" name="object 5" descr=""/>
          <p:cNvPicPr/>
          <p:nvPr/>
        </p:nvPicPr>
        <p:blipFill>
          <a:blip r:embed="rId1"/>
          <a:stretch/>
        </p:blipFill>
        <p:spPr>
          <a:xfrm>
            <a:off x="251640" y="877680"/>
            <a:ext cx="4265280" cy="2235600"/>
          </a:xfrm>
          <a:prstGeom prst="rect">
            <a:avLst/>
          </a:prstGeom>
          <a:ln w="0">
            <a:noFill/>
          </a:ln>
        </p:spPr>
      </p:pic>
      <p:pic>
        <p:nvPicPr>
          <p:cNvPr id="235" name="object 6" descr=""/>
          <p:cNvPicPr/>
          <p:nvPr/>
        </p:nvPicPr>
        <p:blipFill>
          <a:blip r:embed="rId2"/>
          <a:stretch/>
        </p:blipFill>
        <p:spPr>
          <a:xfrm>
            <a:off x="370080" y="3209760"/>
            <a:ext cx="4111560" cy="2162520"/>
          </a:xfrm>
          <a:prstGeom prst="rect">
            <a:avLst/>
          </a:prstGeom>
          <a:ln w="0">
            <a:noFill/>
          </a:ln>
        </p:spPr>
      </p:pic>
      <p:pic>
        <p:nvPicPr>
          <p:cNvPr id="236" name="object 7" descr=""/>
          <p:cNvPicPr/>
          <p:nvPr/>
        </p:nvPicPr>
        <p:blipFill>
          <a:blip r:embed="rId3"/>
          <a:stretch/>
        </p:blipFill>
        <p:spPr>
          <a:xfrm>
            <a:off x="4880520" y="918360"/>
            <a:ext cx="4050360" cy="2179080"/>
          </a:xfrm>
          <a:prstGeom prst="rect">
            <a:avLst/>
          </a:prstGeom>
          <a:ln w="0">
            <a:noFill/>
          </a:ln>
        </p:spPr>
      </p:pic>
      <p:pic>
        <p:nvPicPr>
          <p:cNvPr id="237" name="object 8" descr=""/>
          <p:cNvPicPr/>
          <p:nvPr/>
        </p:nvPicPr>
        <p:blipFill>
          <a:blip r:embed="rId4"/>
          <a:stretch/>
        </p:blipFill>
        <p:spPr>
          <a:xfrm>
            <a:off x="4808520" y="3300120"/>
            <a:ext cx="4118760" cy="2166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10810</TotalTime>
  <Application>LibreOffice/7.5.1.2$Windows_X86_64 LibreOffice_project/fcbaee479e84c6cd81291587d2ee68cba099e129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2023-05-08T09:14:09Z</dcterms:created>
  <dc:creator>Vincent Koussouros</dc:creator>
  <dc:description/>
  <dc:language>fr-FR</dc:language>
  <cp:lastModifiedBy/>
  <dcterms:modified xsi:type="dcterms:W3CDTF">2023-06-30T10:56:00Z</dcterms:modified>
  <cp:revision>18</cp:revision>
  <dc:subject/>
  <dc:title>Projet 4 – Anticipez les besoins en consommation électrique de bâtiments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2019-12-27T00:00:00Z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2023-05-08T00:00:00Z</vt:filetime>
  </property>
  <property fmtid="{D5CDD505-2E9C-101B-9397-08002B2CF9AE}" pid="5" name="PresentationFormat">
    <vt:lpwstr>On-screen Show (4:3)</vt:lpwstr>
  </property>
  <property fmtid="{D5CDD505-2E9C-101B-9397-08002B2CF9AE}" pid="6" name="Producer">
    <vt:lpwstr>Microsoft® PowerPoint® 2010</vt:lpwstr>
  </property>
</Properties>
</file>