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media/image1.png" ContentType="image/png"/>
  <Override PartName="/ppt/media/image2.png" ContentType="image/png"/>
  <Override PartName="/ppt/media/image3.jpeg" ContentType="image/jpeg"/>
  <Override PartName="/ppt/media/image11.png" ContentType="image/png"/>
  <Override PartName="/ppt/media/image6.png" ContentType="image/png"/>
  <Override PartName="/ppt/media/image4.png" ContentType="image/png"/>
  <Override PartName="/ppt/media/image10.png" ContentType="image/png"/>
  <Override PartName="/ppt/media/image5.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5715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50BA2E7-1FF5-4D88-BB6B-17C1CFC5F76C}"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0"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F87C478-6C8F-4983-9B2B-807F175F7017}"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29DB78B-0144-46F3-B74D-3D78407D35C9}"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8"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1"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3"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13A1187-75ED-4327-9F63-6424C1E0826A}"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F6CA2C3-992E-4ACA-9DAC-AFE0FE9CB244}"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1"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F7CFB10-FFD7-4EF1-BD3A-74E77B3FF89F}"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3"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6153A2F-FD06-4C37-8F8A-0FADE8E5828F}"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5"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6"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56C7296-8DB6-4BE0-A9FF-408930D634AA}"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6ED7CBF-A740-4D6D-B229-ED7B54F7198A}"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5647200-8207-4770-B79C-F7EC7E78739A}"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0"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1"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2"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D28F1EF-DCB7-4B98-88CC-BB2BCB6B77C9}"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DAF4E16-F4E6-4D62-9CB4-2A4DC570957F}"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4"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5"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6"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AF6FC6A-A046-40F8-9A90-7E3382FF550D}"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8"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9"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0"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4158DEC-A536-4649-AEC1-229BC6E25496}"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98E90E0-87EA-481F-869E-69061E693CB6}"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5"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6"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7"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8"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3C974DF-FBAF-4355-B065-D568C70B17DC}"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0"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1"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2"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3"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4"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5"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AE1CF7A-D316-45AC-BC0B-B240C8D40B73}"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C4416BC-F69C-4294-8253-13171E4B96C5}" type="slidenum">
              <a:t>&lt;#&gt;</a:t>
            </a:fld>
          </a:p>
        </p:txBody>
      </p:sp>
      <p:sp>
        <p:nvSpPr>
          <p:cNvPr id="4" name="PlaceHolder 3"/>
          <p:cNvSpPr>
            <a:spLocks noGrp="1"/>
          </p:cNvSpPr>
          <p:nvPr>
            <p:ph type="dt" idx="9"/>
          </p:nvPr>
        </p:nvSpPr>
        <p:spPr/>
        <p:txBody>
          <a:bodyPr/>
          <a:p>
            <a:r>
              <a:rPr lang="fr-F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7"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738D3AF-DD5B-435A-B098-414ED82AE071}"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9"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DECBD9A-4F3B-47CF-80DB-97B3BE4AE20A}"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1"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2"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937FF5D-4575-4709-8AAB-F1945923AD1F}"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2195C1F-1C9E-4DF0-B9FF-25D81BA20ED3}"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2034FE6-C74C-4F3F-9D7A-0DE732D458D1}"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28F9A76-3CB6-402D-AC23-352AE0725E1E}"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6"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7"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8"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4294BA0-36A4-43D8-9BE8-BC76C5374E7D}"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0"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1"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2"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CED138D-C021-4C29-A915-067885E304C3}"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4"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5"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6"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6905FD8-1047-4815-95E6-FCF9D8E923F8}"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8"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9"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9F22DA5-D1F3-42B0-B9F7-ADB2A1CBDC23}"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1"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2"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3"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4"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8C61E926-EB12-44FF-BFD3-50FF9E435BDA}" type="slidenum">
              <a:t>&lt;#&gt;</a:t>
            </a:fld>
          </a:p>
        </p:txBody>
      </p:sp>
      <p:sp>
        <p:nvSpPr>
          <p:cNvPr id="9" name="PlaceHolder 8"/>
          <p:cNvSpPr>
            <a:spLocks noGrp="1"/>
          </p:cNvSpPr>
          <p:nvPr>
            <p:ph type="dt" idx="9"/>
          </p:nvPr>
        </p:nvSpPr>
        <p:spPr/>
        <p:txBody>
          <a:bodyPr/>
          <a:p>
            <a:r>
              <a:rPr lang="fr-F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6"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7"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8"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9"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30"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31"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AEED2E9-E9B3-470E-BEC4-226CEBEE5C2E}" type="slidenum">
              <a:t>&lt;#&gt;</a:t>
            </a:fld>
          </a:p>
        </p:txBody>
      </p:sp>
      <p:sp>
        <p:nvSpPr>
          <p:cNvPr id="11" name="PlaceHolder 10"/>
          <p:cNvSpPr>
            <a:spLocks noGrp="1"/>
          </p:cNvSpPr>
          <p:nvPr>
            <p:ph type="dt" idx="9"/>
          </p:nvPr>
        </p:nvSpPr>
        <p:spPr/>
        <p:txBody>
          <a:bodyPr/>
          <a:p>
            <a:r>
              <a:rPr lang="fr-F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582A489-6FB7-454A-89A7-756032B4F779}" type="slidenum">
              <a:t>&lt;#&gt;</a:t>
            </a:fld>
          </a:p>
        </p:txBody>
      </p:sp>
      <p:sp>
        <p:nvSpPr>
          <p:cNvPr id="4" name="PlaceHolder 3"/>
          <p:cNvSpPr>
            <a:spLocks noGrp="1"/>
          </p:cNvSpPr>
          <p:nvPr>
            <p:ph type="dt" idx="12"/>
          </p:nvPr>
        </p:nvSpPr>
        <p:spPr/>
        <p:txBody>
          <a:bodyPr/>
          <a:p>
            <a:r>
              <a:rPr lang="fr-F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3"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33C94F2-DDEE-429D-9776-59C8DB1FC0D0}"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5"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2763959-03ED-4198-A499-F80F01364AA8}"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9894BB4-D107-4983-8AB0-9833F84208CD}"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7"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8"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43AE70A6-C2B8-498E-8119-C487246620C7}"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5704D9D-A5FB-4FE9-ACCE-FD88D1F598AA}"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6C3F9EF-929D-46A6-9F77-C091D6A018FC}"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2"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3"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4"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54EEDD6B-C0BF-4CAC-A6B0-1DCF348206E2}"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6"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7"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8"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6B5D971-4ABA-4C68-8E0A-3A4226C62127}"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0"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1"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2"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907D79A-8862-48EB-9DEE-27A658D9AC16}"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4"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5"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9CC47B92-1F25-489A-A92D-031CD2AEC719}"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7"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8"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9"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0"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895906CA-1708-44F2-90FE-9CA9198C74DE}" type="slidenum">
              <a:t>&lt;#&gt;</a:t>
            </a:fld>
          </a:p>
        </p:txBody>
      </p:sp>
      <p:sp>
        <p:nvSpPr>
          <p:cNvPr id="9" name="PlaceHolder 8"/>
          <p:cNvSpPr>
            <a:spLocks noGrp="1"/>
          </p:cNvSpPr>
          <p:nvPr>
            <p:ph type="dt" idx="12"/>
          </p:nvPr>
        </p:nvSpPr>
        <p:spPr/>
        <p:txBody>
          <a:bodyPr/>
          <a:p>
            <a:r>
              <a:rPr lang="fr-F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2"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3"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4"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5"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6"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7"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1364AE74-856F-47D1-AB1D-7025A916143B}" type="slidenum">
              <a:t>&lt;#&gt;</a:t>
            </a:fld>
          </a:p>
        </p:txBody>
      </p:sp>
      <p:sp>
        <p:nvSpPr>
          <p:cNvPr id="11" name="PlaceHolder 10"/>
          <p:cNvSpPr>
            <a:spLocks noGrp="1"/>
          </p:cNvSpPr>
          <p:nvPr>
            <p:ph type="dt" idx="12"/>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D87D819-E333-4099-A009-7FB424EDD14F}"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48D9BD0-41F1-4B3C-93FD-FC892C1E8D9B}"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8"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0"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054C478-490E-435F-B59C-7EEFF5D0CD94}"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4"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476D4F3-E7E1-4724-898A-3BD8DD3BCA11}"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6"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7"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8"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3A89F72-F19A-4C8E-8E19-D3B0710C6FBF}"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hidden="1"/>
          <p:cNvSpPr/>
          <p:nvPr/>
        </p:nvSpPr>
        <p:spPr>
          <a:xfrm>
            <a:off x="0" y="360"/>
            <a:ext cx="9141120" cy="302040"/>
          </a:xfrm>
          <a:custGeom>
            <a:avLst/>
            <a:gdLst>
              <a:gd name="textAreaLeft" fmla="*/ 0 w 9141120"/>
              <a:gd name="textAreaRight" fmla="*/ 9144000 w 9141120"/>
              <a:gd name="textAreaTop" fmla="*/ 0 h 302040"/>
              <a:gd name="textAreaBottom" fmla="*/ 304920 h 30204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 name="bg object 16"/>
          <p:cNvSpPr/>
          <p:nvPr/>
        </p:nvSpPr>
        <p:spPr>
          <a:xfrm>
            <a:off x="0" y="360"/>
            <a:ext cx="9141120" cy="302040"/>
          </a:xfrm>
          <a:custGeom>
            <a:avLst/>
            <a:gdLst>
              <a:gd name="textAreaLeft" fmla="*/ 0 w 9141120"/>
              <a:gd name="textAreaRight" fmla="*/ 9144000 w 9141120"/>
              <a:gd name="textAreaTop" fmla="*/ 0 h 302040"/>
              <a:gd name="textAreaBottom" fmla="*/ 304920 h 30204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 name="bg object 17"/>
          <p:cNvSpPr/>
          <p:nvPr/>
        </p:nvSpPr>
        <p:spPr>
          <a:xfrm>
            <a:off x="685800" y="2831760"/>
            <a:ext cx="7845840" cy="360"/>
          </a:xfrm>
          <a:custGeom>
            <a:avLst/>
            <a:gdLst>
              <a:gd name="textAreaLeft" fmla="*/ 0 w 7845840"/>
              <a:gd name="textAreaRight" fmla="*/ 7848720 w 7845840"/>
              <a:gd name="textAreaTop" fmla="*/ 0 h 360"/>
              <a:gd name="textAreaBottom" fmla="*/ 46080 h 360"/>
            </a:gdLst>
            <a:ahLst/>
            <a:rect l="textAreaLeft" t="textAreaTop" r="textAreaRight" b="textAreaBottom"/>
            <a:pathLst>
              <a:path w="7848600" h="1269">
                <a:moveTo>
                  <a:pt x="0" y="0"/>
                </a:moveTo>
                <a:lnTo>
                  <a:pt x="7848600" y="1269"/>
                </a:lnTo>
              </a:path>
            </a:pathLst>
          </a:custGeom>
          <a:noFill/>
          <a:ln w="19050">
            <a:solidFill>
              <a:srgbClr val="d2523b"/>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 name="PlaceHolder 1"/>
          <p:cNvSpPr>
            <a:spLocks noGrp="1"/>
          </p:cNvSpPr>
          <p:nvPr>
            <p:ph type="ftr" idx="1"/>
          </p:nvPr>
        </p:nvSpPr>
        <p:spPr>
          <a:xfrm>
            <a:off x="3108960" y="5314680"/>
            <a:ext cx="2923200" cy="28296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 name="PlaceHolder 2"/>
          <p:cNvSpPr>
            <a:spLocks noGrp="1"/>
          </p:cNvSpPr>
          <p:nvPr>
            <p:ph type="sldNum" idx="2"/>
          </p:nvPr>
        </p:nvSpPr>
        <p:spPr>
          <a:xfrm>
            <a:off x="6583680" y="5314680"/>
            <a:ext cx="2100240" cy="28296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56B209EF-5875-4DFE-B4A2-6993F0536ABE}"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5" name="PlaceHolder 3"/>
          <p:cNvSpPr>
            <a:spLocks noGrp="1"/>
          </p:cNvSpPr>
          <p:nvPr>
            <p:ph type="dt" idx="3"/>
          </p:nvPr>
        </p:nvSpPr>
        <p:spPr>
          <a:xfrm>
            <a:off x="457200" y="5314680"/>
            <a:ext cx="2100240" cy="28296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6"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7"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bg object 16"/>
          <p:cNvSpPr/>
          <p:nvPr/>
        </p:nvSpPr>
        <p:spPr>
          <a:xfrm>
            <a:off x="0" y="360"/>
            <a:ext cx="9141120" cy="302040"/>
          </a:xfrm>
          <a:custGeom>
            <a:avLst/>
            <a:gdLst>
              <a:gd name="textAreaLeft" fmla="*/ 0 w 9141120"/>
              <a:gd name="textAreaRight" fmla="*/ 9144000 w 9141120"/>
              <a:gd name="textAreaTop" fmla="*/ 0 h 302040"/>
              <a:gd name="textAreaBottom" fmla="*/ 304920 h 30204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45" name="PlaceHolder 1"/>
          <p:cNvSpPr>
            <a:spLocks noGrp="1"/>
          </p:cNvSpPr>
          <p:nvPr>
            <p:ph type="ftr" idx="4"/>
          </p:nvPr>
        </p:nvSpPr>
        <p:spPr>
          <a:xfrm>
            <a:off x="3108960" y="5314680"/>
            <a:ext cx="2923200" cy="28296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6" name="PlaceHolder 2"/>
          <p:cNvSpPr>
            <a:spLocks noGrp="1"/>
          </p:cNvSpPr>
          <p:nvPr>
            <p:ph type="sldNum" idx="5"/>
          </p:nvPr>
        </p:nvSpPr>
        <p:spPr>
          <a:xfrm>
            <a:off x="6583680" y="5314680"/>
            <a:ext cx="2100240" cy="28296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6911751A-E864-4068-ACBB-610D0E17A082}"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47" name="PlaceHolder 3"/>
          <p:cNvSpPr>
            <a:spLocks noGrp="1"/>
          </p:cNvSpPr>
          <p:nvPr>
            <p:ph type="dt" idx="6"/>
          </p:nvPr>
        </p:nvSpPr>
        <p:spPr>
          <a:xfrm>
            <a:off x="457200" y="5314680"/>
            <a:ext cx="2100240" cy="28296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48"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49"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bg object 16" hidden="1"/>
          <p:cNvSpPr/>
          <p:nvPr/>
        </p:nvSpPr>
        <p:spPr>
          <a:xfrm>
            <a:off x="0" y="360"/>
            <a:ext cx="9141120" cy="302040"/>
          </a:xfrm>
          <a:custGeom>
            <a:avLst/>
            <a:gdLst>
              <a:gd name="textAreaLeft" fmla="*/ 0 w 9141120"/>
              <a:gd name="textAreaRight" fmla="*/ 9144000 w 9141120"/>
              <a:gd name="textAreaTop" fmla="*/ 0 h 302040"/>
              <a:gd name="textAreaBottom" fmla="*/ 304920 h 30204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7" name="bg object 16"/>
          <p:cNvSpPr/>
          <p:nvPr/>
        </p:nvSpPr>
        <p:spPr>
          <a:xfrm>
            <a:off x="0" y="374040"/>
            <a:ext cx="9141120" cy="5338080"/>
          </a:xfrm>
          <a:custGeom>
            <a:avLst/>
            <a:gdLst>
              <a:gd name="textAreaLeft" fmla="*/ 0 w 9141120"/>
              <a:gd name="textAreaRight" fmla="*/ 9144000 w 9141120"/>
              <a:gd name="textAreaTop" fmla="*/ 0 h 5338080"/>
              <a:gd name="textAreaBottom" fmla="*/ 5340960 h 533808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8" name="bg object 17"/>
          <p:cNvSpPr/>
          <p:nvPr/>
        </p:nvSpPr>
        <p:spPr>
          <a:xfrm>
            <a:off x="0" y="304560"/>
            <a:ext cx="9141120" cy="66960"/>
          </a:xfrm>
          <a:custGeom>
            <a:avLst/>
            <a:gdLst>
              <a:gd name="textAreaLeft" fmla="*/ 0 w 9141120"/>
              <a:gd name="textAreaRight" fmla="*/ 9144000 w 9141120"/>
              <a:gd name="textAreaTop" fmla="*/ 0 h 66960"/>
              <a:gd name="textAreaBottom" fmla="*/ 69840 h 6696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9" name="bg object 18"/>
          <p:cNvSpPr/>
          <p:nvPr/>
        </p:nvSpPr>
        <p:spPr>
          <a:xfrm>
            <a:off x="0" y="360"/>
            <a:ext cx="9141120" cy="302040"/>
          </a:xfrm>
          <a:custGeom>
            <a:avLst/>
            <a:gdLst>
              <a:gd name="textAreaLeft" fmla="*/ 0 w 9141120"/>
              <a:gd name="textAreaRight" fmla="*/ 9144000 w 9141120"/>
              <a:gd name="textAreaTop" fmla="*/ 0 h 302040"/>
              <a:gd name="textAreaBottom" fmla="*/ 304920 h 30204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90" name="bg object 19"/>
          <p:cNvSpPr/>
          <p:nvPr/>
        </p:nvSpPr>
        <p:spPr>
          <a:xfrm>
            <a:off x="731520" y="3832560"/>
            <a:ext cx="7845840" cy="360"/>
          </a:xfrm>
          <a:custGeom>
            <a:avLst/>
            <a:gdLst>
              <a:gd name="textAreaLeft" fmla="*/ 0 w 7845840"/>
              <a:gd name="textAreaRight" fmla="*/ 7848720 w 7845840"/>
              <a:gd name="textAreaTop" fmla="*/ 0 h 360"/>
              <a:gd name="textAreaBottom" fmla="*/ 4608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91" name="PlaceHolder 1"/>
          <p:cNvSpPr>
            <a:spLocks noGrp="1"/>
          </p:cNvSpPr>
          <p:nvPr>
            <p:ph type="ftr" idx="7"/>
          </p:nvPr>
        </p:nvSpPr>
        <p:spPr>
          <a:xfrm>
            <a:off x="3108960" y="5314680"/>
            <a:ext cx="2923200" cy="28296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92" name="PlaceHolder 2"/>
          <p:cNvSpPr>
            <a:spLocks noGrp="1"/>
          </p:cNvSpPr>
          <p:nvPr>
            <p:ph type="sldNum" idx="8"/>
          </p:nvPr>
        </p:nvSpPr>
        <p:spPr>
          <a:xfrm>
            <a:off x="6583680" y="5314680"/>
            <a:ext cx="2100240" cy="28296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694DBE82-992F-4AD7-A33E-3609250E0AE3}"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93" name="PlaceHolder 3"/>
          <p:cNvSpPr>
            <a:spLocks noGrp="1"/>
          </p:cNvSpPr>
          <p:nvPr>
            <p:ph type="dt" idx="9"/>
          </p:nvPr>
        </p:nvSpPr>
        <p:spPr>
          <a:xfrm>
            <a:off x="457200" y="5314680"/>
            <a:ext cx="2100240" cy="28296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94"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95"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bg object 16" hidden="1"/>
          <p:cNvSpPr/>
          <p:nvPr/>
        </p:nvSpPr>
        <p:spPr>
          <a:xfrm>
            <a:off x="0" y="360"/>
            <a:ext cx="9141120" cy="302040"/>
          </a:xfrm>
          <a:custGeom>
            <a:avLst/>
            <a:gdLst>
              <a:gd name="textAreaLeft" fmla="*/ 0 w 9141120"/>
              <a:gd name="textAreaRight" fmla="*/ 9144000 w 9141120"/>
              <a:gd name="textAreaTop" fmla="*/ 0 h 302040"/>
              <a:gd name="textAreaBottom" fmla="*/ 304920 h 30204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3" name="bg object 16"/>
          <p:cNvSpPr/>
          <p:nvPr/>
        </p:nvSpPr>
        <p:spPr>
          <a:xfrm>
            <a:off x="0" y="374040"/>
            <a:ext cx="9141120" cy="5338080"/>
          </a:xfrm>
          <a:custGeom>
            <a:avLst/>
            <a:gdLst>
              <a:gd name="textAreaLeft" fmla="*/ 0 w 9141120"/>
              <a:gd name="textAreaRight" fmla="*/ 9144000 w 9141120"/>
              <a:gd name="textAreaTop" fmla="*/ 0 h 5338080"/>
              <a:gd name="textAreaBottom" fmla="*/ 5340960 h 533808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4" name="bg object 17"/>
          <p:cNvSpPr/>
          <p:nvPr/>
        </p:nvSpPr>
        <p:spPr>
          <a:xfrm>
            <a:off x="0" y="304560"/>
            <a:ext cx="9141120" cy="66960"/>
          </a:xfrm>
          <a:custGeom>
            <a:avLst/>
            <a:gdLst>
              <a:gd name="textAreaLeft" fmla="*/ 0 w 9141120"/>
              <a:gd name="textAreaRight" fmla="*/ 9144000 w 9141120"/>
              <a:gd name="textAreaTop" fmla="*/ 0 h 66960"/>
              <a:gd name="textAreaBottom" fmla="*/ 69840 h 6696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5" name="bg object 18"/>
          <p:cNvSpPr/>
          <p:nvPr/>
        </p:nvSpPr>
        <p:spPr>
          <a:xfrm>
            <a:off x="0" y="360"/>
            <a:ext cx="9141120" cy="302040"/>
          </a:xfrm>
          <a:custGeom>
            <a:avLst/>
            <a:gdLst>
              <a:gd name="textAreaLeft" fmla="*/ 0 w 9141120"/>
              <a:gd name="textAreaRight" fmla="*/ 9144000 w 9141120"/>
              <a:gd name="textAreaTop" fmla="*/ 0 h 302040"/>
              <a:gd name="textAreaBottom" fmla="*/ 304920 h 30204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6" name="bg object 19"/>
          <p:cNvSpPr/>
          <p:nvPr/>
        </p:nvSpPr>
        <p:spPr>
          <a:xfrm>
            <a:off x="731520" y="3832560"/>
            <a:ext cx="7845840" cy="360"/>
          </a:xfrm>
          <a:custGeom>
            <a:avLst/>
            <a:gdLst>
              <a:gd name="textAreaLeft" fmla="*/ 0 w 7845840"/>
              <a:gd name="textAreaRight" fmla="*/ 7848720 w 7845840"/>
              <a:gd name="textAreaTop" fmla="*/ 0 h 360"/>
              <a:gd name="textAreaBottom" fmla="*/ 4608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7" name="PlaceHolder 1"/>
          <p:cNvSpPr>
            <a:spLocks noGrp="1"/>
          </p:cNvSpPr>
          <p:nvPr>
            <p:ph type="ftr" idx="10"/>
          </p:nvPr>
        </p:nvSpPr>
        <p:spPr>
          <a:xfrm>
            <a:off x="3108960" y="5314680"/>
            <a:ext cx="2923200" cy="28296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38" name="PlaceHolder 2"/>
          <p:cNvSpPr>
            <a:spLocks noGrp="1"/>
          </p:cNvSpPr>
          <p:nvPr>
            <p:ph type="sldNum" idx="11"/>
          </p:nvPr>
        </p:nvSpPr>
        <p:spPr>
          <a:xfrm>
            <a:off x="6583680" y="5314680"/>
            <a:ext cx="2100240" cy="28296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B7C7C72A-809B-491C-85F5-370533ADA9EC}"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139" name="PlaceHolder 3"/>
          <p:cNvSpPr>
            <a:spLocks noGrp="1"/>
          </p:cNvSpPr>
          <p:nvPr>
            <p:ph type="dt" idx="12"/>
          </p:nvPr>
        </p:nvSpPr>
        <p:spPr>
          <a:xfrm>
            <a:off x="457200" y="5314680"/>
            <a:ext cx="2100240" cy="28296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140"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41"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764640" y="848160"/>
            <a:ext cx="7706520" cy="1838520"/>
          </a:xfrm>
          <a:prstGeom prst="rect">
            <a:avLst/>
          </a:prstGeom>
          <a:noFill/>
          <a:ln w="0">
            <a:noFill/>
          </a:ln>
        </p:spPr>
        <p:txBody>
          <a:bodyPr lIns="0" rIns="0" tIns="12240" bIns="0" anchor="t">
            <a:noAutofit/>
          </a:bodyPr>
          <a:p>
            <a:pPr marL="12600" indent="0" algn="just">
              <a:lnSpc>
                <a:spcPct val="100000"/>
              </a:lnSpc>
              <a:spcBef>
                <a:spcPts val="96"/>
              </a:spcBef>
              <a:buNone/>
              <a:tabLst>
                <a:tab algn="l" pos="0"/>
              </a:tabLst>
            </a:pPr>
            <a:r>
              <a:rPr b="0" lang="fr-FR" sz="4000" spc="-1" strike="noStrike">
                <a:solidFill>
                  <a:srgbClr val="d2523b"/>
                </a:solidFill>
                <a:latin typeface="Arial"/>
              </a:rPr>
              <a:t>PROJET</a:t>
            </a:r>
            <a:r>
              <a:rPr b="0" lang="fr-FR" sz="4000" spc="687" strike="noStrike">
                <a:solidFill>
                  <a:srgbClr val="d2523b"/>
                </a:solidFill>
                <a:latin typeface="Arial"/>
              </a:rPr>
              <a:t> </a:t>
            </a:r>
            <a:r>
              <a:rPr b="0" lang="fr-FR" sz="4000" spc="-1" strike="noStrike">
                <a:solidFill>
                  <a:srgbClr val="d2523b"/>
                </a:solidFill>
                <a:latin typeface="Arial"/>
              </a:rPr>
              <a:t>4</a:t>
            </a:r>
            <a:r>
              <a:rPr b="0" lang="fr-FR" sz="4000" spc="732" strike="noStrike">
                <a:solidFill>
                  <a:srgbClr val="d2523b"/>
                </a:solidFill>
                <a:latin typeface="Arial"/>
              </a:rPr>
              <a:t> </a:t>
            </a:r>
            <a:r>
              <a:rPr b="0" lang="fr-FR" sz="4000" spc="-1" strike="noStrike">
                <a:solidFill>
                  <a:srgbClr val="d2523b"/>
                </a:solidFill>
                <a:latin typeface="Arial"/>
              </a:rPr>
              <a:t>–</a:t>
            </a:r>
            <a:r>
              <a:rPr b="0" lang="fr-FR" sz="4000" spc="752" strike="noStrike">
                <a:solidFill>
                  <a:srgbClr val="d2523b"/>
                </a:solidFill>
                <a:latin typeface="Arial"/>
              </a:rPr>
              <a:t> </a:t>
            </a:r>
            <a:r>
              <a:rPr b="0" lang="fr-FR" sz="4000" spc="-1" strike="noStrike">
                <a:solidFill>
                  <a:srgbClr val="d2523b"/>
                </a:solidFill>
                <a:latin typeface="Arial"/>
              </a:rPr>
              <a:t>«</a:t>
            </a:r>
            <a:r>
              <a:rPr b="0" lang="fr-FR" sz="4000" spc="758" strike="noStrike">
                <a:solidFill>
                  <a:srgbClr val="d2523b"/>
                </a:solidFill>
                <a:latin typeface="Arial"/>
              </a:rPr>
              <a:t> </a:t>
            </a:r>
            <a:r>
              <a:rPr b="0" lang="fr-FR" sz="4000" spc="-1" strike="noStrike">
                <a:solidFill>
                  <a:srgbClr val="d2523b"/>
                </a:solidFill>
                <a:latin typeface="Arial"/>
              </a:rPr>
              <a:t>ANTICIPEZ</a:t>
            </a:r>
            <a:r>
              <a:rPr b="0" lang="fr-FR" sz="4000" spc="732" strike="noStrike">
                <a:solidFill>
                  <a:srgbClr val="d2523b"/>
                </a:solidFill>
                <a:latin typeface="Arial"/>
              </a:rPr>
              <a:t> </a:t>
            </a:r>
            <a:r>
              <a:rPr b="0" lang="fr-FR" sz="4000" spc="-26" strike="noStrike">
                <a:solidFill>
                  <a:srgbClr val="d2523b"/>
                </a:solidFill>
                <a:latin typeface="Arial"/>
              </a:rPr>
              <a:t>LES </a:t>
            </a:r>
            <a:r>
              <a:rPr b="0" lang="fr-FR" sz="4000" spc="-1" strike="noStrike">
                <a:solidFill>
                  <a:srgbClr val="d2523b"/>
                </a:solidFill>
                <a:latin typeface="Arial"/>
              </a:rPr>
              <a:t>BESOINS</a:t>
            </a:r>
            <a:r>
              <a:rPr b="0" lang="fr-FR" sz="4000" spc="49" strike="noStrike">
                <a:solidFill>
                  <a:srgbClr val="d2523b"/>
                </a:solidFill>
                <a:latin typeface="Arial"/>
              </a:rPr>
              <a:t>  </a:t>
            </a:r>
            <a:r>
              <a:rPr b="0" lang="fr-FR" sz="4000" spc="-1" strike="noStrike">
                <a:solidFill>
                  <a:srgbClr val="d2523b"/>
                </a:solidFill>
                <a:latin typeface="Arial"/>
              </a:rPr>
              <a:t>EN</a:t>
            </a:r>
            <a:r>
              <a:rPr b="0" lang="fr-FR" sz="4000" spc="52" strike="noStrike">
                <a:solidFill>
                  <a:srgbClr val="d2523b"/>
                </a:solidFill>
                <a:latin typeface="Arial"/>
              </a:rPr>
              <a:t>  </a:t>
            </a:r>
            <a:r>
              <a:rPr b="0" lang="fr-FR" sz="4000" spc="-106" strike="noStrike">
                <a:solidFill>
                  <a:srgbClr val="d2523b"/>
                </a:solidFill>
                <a:latin typeface="Arial"/>
              </a:rPr>
              <a:t>CONSOMMATION </a:t>
            </a:r>
            <a:r>
              <a:rPr b="0" lang="fr-FR" sz="4000" spc="-114" strike="noStrike">
                <a:solidFill>
                  <a:srgbClr val="d2523b"/>
                </a:solidFill>
                <a:latin typeface="Arial"/>
              </a:rPr>
              <a:t>ÉLECTRIQUE</a:t>
            </a:r>
            <a:r>
              <a:rPr b="0" lang="fr-FR" sz="4000" spc="-222" strike="noStrike">
                <a:solidFill>
                  <a:srgbClr val="d2523b"/>
                </a:solidFill>
                <a:latin typeface="Arial"/>
              </a:rPr>
              <a:t> </a:t>
            </a:r>
            <a:r>
              <a:rPr b="0" lang="fr-FR" sz="4000" spc="-80" strike="noStrike">
                <a:solidFill>
                  <a:srgbClr val="d2523b"/>
                </a:solidFill>
                <a:latin typeface="Arial"/>
              </a:rPr>
              <a:t>DE</a:t>
            </a:r>
            <a:r>
              <a:rPr b="0" lang="fr-FR" sz="4000" spc="-197" strike="noStrike">
                <a:solidFill>
                  <a:srgbClr val="d2523b"/>
                </a:solidFill>
                <a:latin typeface="Arial"/>
              </a:rPr>
              <a:t> </a:t>
            </a:r>
            <a:r>
              <a:rPr b="0" lang="fr-FR" sz="4000" spc="-114" strike="noStrike">
                <a:solidFill>
                  <a:srgbClr val="d2523b"/>
                </a:solidFill>
                <a:latin typeface="Arial"/>
              </a:rPr>
              <a:t>BÂTIMENTS</a:t>
            </a:r>
            <a:r>
              <a:rPr b="0" lang="fr-FR" sz="4000" spc="-222" strike="noStrike">
                <a:solidFill>
                  <a:srgbClr val="d2523b"/>
                </a:solidFill>
                <a:latin typeface="Arial"/>
              </a:rPr>
              <a:t> </a:t>
            </a:r>
            <a:r>
              <a:rPr b="0" lang="fr-FR" sz="4000" spc="-52" strike="noStrike">
                <a:solidFill>
                  <a:srgbClr val="d2523b"/>
                </a:solidFill>
                <a:latin typeface="Arial"/>
              </a:rPr>
              <a:t>»</a:t>
            </a:r>
            <a:endParaRPr b="0" lang="fr-FR" sz="4000" spc="-1" strike="noStrike">
              <a:solidFill>
                <a:srgbClr val="000000"/>
              </a:solidFill>
              <a:latin typeface="Arial"/>
            </a:endParaRPr>
          </a:p>
        </p:txBody>
      </p:sp>
      <p:sp>
        <p:nvSpPr>
          <p:cNvPr id="179" name="PlaceHolder 2"/>
          <p:cNvSpPr>
            <a:spLocks noGrp="1"/>
          </p:cNvSpPr>
          <p:nvPr>
            <p:ph type="subTitle"/>
          </p:nvPr>
        </p:nvSpPr>
        <p:spPr>
          <a:xfrm>
            <a:off x="764640" y="2873520"/>
            <a:ext cx="2925720" cy="2525760"/>
          </a:xfrm>
          <a:prstGeom prst="rect">
            <a:avLst/>
          </a:prstGeom>
          <a:noFill/>
          <a:ln w="0">
            <a:noFill/>
          </a:ln>
        </p:spPr>
        <p:txBody>
          <a:bodyPr lIns="0" rIns="0" tIns="12240" bIns="0" anchor="t">
            <a:noAutofit/>
          </a:bodyPr>
          <a:p>
            <a:pPr marL="12600" indent="0">
              <a:lnSpc>
                <a:spcPct val="120000"/>
              </a:lnSpc>
              <a:spcBef>
                <a:spcPts val="96"/>
              </a:spcBef>
              <a:buNone/>
              <a:tabLst>
                <a:tab algn="l" pos="0"/>
              </a:tabLst>
            </a:pPr>
            <a:r>
              <a:rPr b="0" lang="fr-FR" sz="2400" spc="-1" strike="noStrike">
                <a:solidFill>
                  <a:srgbClr val="56566d"/>
                </a:solidFill>
                <a:latin typeface="Arial"/>
              </a:rPr>
              <a:t>Soutenance</a:t>
            </a:r>
            <a:r>
              <a:rPr b="0" lang="fr-FR" sz="2400" spc="4" strike="noStrike">
                <a:solidFill>
                  <a:srgbClr val="56566d"/>
                </a:solidFill>
                <a:latin typeface="Arial"/>
              </a:rPr>
              <a:t> </a:t>
            </a:r>
            <a:r>
              <a:rPr b="0" lang="fr-FR" sz="2400" spc="-1" strike="noStrike">
                <a:solidFill>
                  <a:srgbClr val="56566d"/>
                </a:solidFill>
                <a:latin typeface="Arial"/>
              </a:rPr>
              <a:t>de</a:t>
            </a:r>
            <a:r>
              <a:rPr b="0" lang="fr-FR" sz="2400" spc="-7" strike="noStrike">
                <a:solidFill>
                  <a:srgbClr val="56566d"/>
                </a:solidFill>
                <a:latin typeface="Arial"/>
              </a:rPr>
              <a:t> </a:t>
            </a:r>
            <a:r>
              <a:rPr b="0" lang="fr-FR" sz="2400" spc="-12" strike="noStrike">
                <a:solidFill>
                  <a:srgbClr val="56566d"/>
                </a:solidFill>
                <a:latin typeface="Arial"/>
              </a:rPr>
              <a:t>projet </a:t>
            </a:r>
            <a:r>
              <a:rPr b="0" lang="fr-FR" sz="2400" spc="-21" strike="noStrike">
                <a:solidFill>
                  <a:srgbClr val="56566d"/>
                </a:solidFill>
                <a:latin typeface="Arial"/>
              </a:rPr>
              <a:t>2023</a:t>
            </a:r>
            <a:endParaRPr b="0" lang="fr-FR" sz="2400" spc="-1" strike="noStrike">
              <a:solidFill>
                <a:srgbClr val="000000"/>
              </a:solidFill>
              <a:latin typeface="Arial"/>
            </a:endParaRPr>
          </a:p>
        </p:txBody>
      </p:sp>
      <p:pic>
        <p:nvPicPr>
          <p:cNvPr id="180" name="object 4" descr=""/>
          <p:cNvPicPr/>
          <p:nvPr/>
        </p:nvPicPr>
        <p:blipFill>
          <a:blip r:embed="rId1"/>
          <a:stretch/>
        </p:blipFill>
        <p:spPr>
          <a:xfrm>
            <a:off x="8100360" y="4585320"/>
            <a:ext cx="717120" cy="717120"/>
          </a:xfrm>
          <a:prstGeom prst="rect">
            <a:avLst/>
          </a:prstGeom>
          <a:ln w="0">
            <a:noFill/>
          </a:ln>
        </p:spPr>
      </p:pic>
      <p:sp>
        <p:nvSpPr>
          <p:cNvPr id="181" name="object 5"/>
          <p:cNvSpPr/>
          <p:nvPr/>
        </p:nvSpPr>
        <p:spPr>
          <a:xfrm>
            <a:off x="7700040" y="26640"/>
            <a:ext cx="122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7"/>
          <p:cNvSpPr/>
          <p:nvPr/>
        </p:nvSpPr>
        <p:spPr>
          <a:xfrm>
            <a:off x="146520" y="346680"/>
            <a:ext cx="8852760" cy="964080"/>
          </a:xfrm>
          <a:prstGeom prst="rect">
            <a:avLst/>
          </a:prstGeom>
          <a:noFill/>
          <a:ln w="0">
            <a:noFill/>
          </a:ln>
        </p:spPr>
        <p:style>
          <a:lnRef idx="0"/>
          <a:fillRef idx="0"/>
          <a:effectRef idx="0"/>
          <a:fontRef idx="minor"/>
        </p:style>
        <p:txBody>
          <a:bodyPr lIns="0" rIns="0" tIns="12240" bIns="0" anchor="t">
            <a:noAutofit/>
          </a:bodyPr>
          <a:p>
            <a:pPr marL="12600">
              <a:lnSpc>
                <a:spcPct val="100000"/>
              </a:lnSpc>
              <a:spcBef>
                <a:spcPts val="96"/>
              </a:spcBef>
              <a:tabLst>
                <a:tab algn="l" pos="0"/>
              </a:tabLst>
            </a:pPr>
            <a:r>
              <a:rPr b="0" lang="fr-FR" sz="4000" spc="-92" strike="noStrike">
                <a:solidFill>
                  <a:srgbClr val="d2523b"/>
                </a:solidFill>
                <a:latin typeface="Arial"/>
                <a:ea typeface="DejaVu Sans"/>
              </a:rPr>
              <a:t>Exploration</a:t>
            </a:r>
            <a:br>
              <a:rPr sz="4000"/>
            </a:br>
            <a:r>
              <a:rPr b="0" lang="fr-FR" sz="3200" spc="-92" strike="noStrike">
                <a:solidFill>
                  <a:srgbClr val="d2523b"/>
                </a:solidFill>
                <a:latin typeface="Arial"/>
                <a:ea typeface="DejaVu Sans"/>
              </a:rPr>
              <a:t>Transformation en log de SiteEnergyUse(kBtu)</a:t>
            </a:r>
            <a:endParaRPr b="0" lang="fr-FR" sz="3200" spc="-1" strike="noStrike">
              <a:solidFill>
                <a:srgbClr val="000000"/>
              </a:solidFill>
              <a:latin typeface="Arial"/>
            </a:endParaRPr>
          </a:p>
        </p:txBody>
      </p:sp>
      <p:pic>
        <p:nvPicPr>
          <p:cNvPr id="239" name="" descr=""/>
          <p:cNvPicPr/>
          <p:nvPr/>
        </p:nvPicPr>
        <p:blipFill>
          <a:blip r:embed="rId1"/>
          <a:stretch/>
        </p:blipFill>
        <p:spPr>
          <a:xfrm>
            <a:off x="168120" y="1800000"/>
            <a:ext cx="4043160" cy="3239280"/>
          </a:xfrm>
          <a:prstGeom prst="rect">
            <a:avLst/>
          </a:prstGeom>
          <a:ln w="0">
            <a:noFill/>
          </a:ln>
        </p:spPr>
      </p:pic>
      <p:pic>
        <p:nvPicPr>
          <p:cNvPr id="240" name="" descr=""/>
          <p:cNvPicPr/>
          <p:nvPr/>
        </p:nvPicPr>
        <p:blipFill>
          <a:blip r:embed="rId2"/>
          <a:stretch/>
        </p:blipFill>
        <p:spPr>
          <a:xfrm>
            <a:off x="4492080" y="1764000"/>
            <a:ext cx="4507200" cy="3095280"/>
          </a:xfrm>
          <a:prstGeom prst="rect">
            <a:avLst/>
          </a:prstGeom>
          <a:ln w="0">
            <a:noFill/>
          </a:ln>
        </p:spPr>
      </p:pic>
      <p:sp>
        <p:nvSpPr>
          <p:cNvPr id="241" name=""/>
          <p:cNvSpPr/>
          <p:nvPr/>
        </p:nvSpPr>
        <p:spPr>
          <a:xfrm>
            <a:off x="3960000" y="3420000"/>
            <a:ext cx="539280" cy="539280"/>
          </a:xfrm>
          <a:prstGeom prst="rightArrow">
            <a:avLst>
              <a:gd name="adj1" fmla="val 50000"/>
              <a:gd name="adj2" fmla="val 25000"/>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pPr>
              <a:lnSpc>
                <a:spcPct val="100000"/>
              </a:lnSpc>
            </a:pPr>
            <a:endParaRPr b="0" lang="fr-FR" sz="1800" spc="-1" strike="noStrike">
              <a:solidFill>
                <a:srgbClr val="000000"/>
              </a:solidFill>
              <a:latin typeface="Arial"/>
              <a:ea typeface="DejaVu Sans"/>
            </a:endParaRPr>
          </a:p>
        </p:txBody>
      </p:sp>
      <p:sp>
        <p:nvSpPr>
          <p:cNvPr id="242" name=""/>
          <p:cNvSpPr/>
          <p:nvPr/>
        </p:nvSpPr>
        <p:spPr>
          <a:xfrm>
            <a:off x="43920" y="5081400"/>
            <a:ext cx="895536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La variable log permet de normaliser ma variable cible et me permet de mettre en loi normal ce qui est plus facile a modéliser.</a:t>
            </a:r>
            <a:endParaRPr b="0" lang="fr-FR" sz="1800" spc="-1" strike="noStrike">
              <a:solidFill>
                <a:srgbClr val="000000"/>
              </a:solidFill>
              <a:latin typeface="Arial"/>
            </a:endParaRPr>
          </a:p>
          <a:p>
            <a:pPr>
              <a:lnSpc>
                <a:spcPct val="100000"/>
              </a:lnSpc>
            </a:pP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 descr=""/>
          <p:cNvPicPr/>
          <p:nvPr/>
        </p:nvPicPr>
        <p:blipFill>
          <a:blip r:embed="rId1"/>
          <a:stretch/>
        </p:blipFill>
        <p:spPr>
          <a:xfrm>
            <a:off x="168120" y="1260000"/>
            <a:ext cx="4043160" cy="3690720"/>
          </a:xfrm>
          <a:prstGeom prst="rect">
            <a:avLst/>
          </a:prstGeom>
          <a:ln w="0">
            <a:noFill/>
          </a:ln>
        </p:spPr>
      </p:pic>
      <p:pic>
        <p:nvPicPr>
          <p:cNvPr id="244" name="" descr=""/>
          <p:cNvPicPr/>
          <p:nvPr/>
        </p:nvPicPr>
        <p:blipFill>
          <a:blip r:embed="rId2"/>
          <a:stretch/>
        </p:blipFill>
        <p:spPr>
          <a:xfrm>
            <a:off x="4492080" y="1260000"/>
            <a:ext cx="4507200" cy="3756600"/>
          </a:xfrm>
          <a:prstGeom prst="rect">
            <a:avLst/>
          </a:prstGeom>
          <a:ln w="0">
            <a:noFill/>
          </a:ln>
        </p:spPr>
      </p:pic>
      <p:sp>
        <p:nvSpPr>
          <p:cNvPr id="245" name="PlaceHolder 8"/>
          <p:cNvSpPr/>
          <p:nvPr/>
        </p:nvSpPr>
        <p:spPr>
          <a:xfrm>
            <a:off x="146520" y="346680"/>
            <a:ext cx="8852760" cy="964080"/>
          </a:xfrm>
          <a:prstGeom prst="rect">
            <a:avLst/>
          </a:prstGeom>
          <a:noFill/>
          <a:ln w="0">
            <a:noFill/>
          </a:ln>
        </p:spPr>
        <p:style>
          <a:lnRef idx="0"/>
          <a:fillRef idx="0"/>
          <a:effectRef idx="0"/>
          <a:fontRef idx="minor"/>
        </p:style>
        <p:txBody>
          <a:bodyPr lIns="0" rIns="0" tIns="12240" bIns="0" anchor="t">
            <a:noAutofit/>
          </a:bodyPr>
          <a:p>
            <a:pPr marL="12600">
              <a:lnSpc>
                <a:spcPct val="100000"/>
              </a:lnSpc>
              <a:spcBef>
                <a:spcPts val="96"/>
              </a:spcBef>
              <a:tabLst>
                <a:tab algn="l" pos="0"/>
              </a:tabLst>
            </a:pPr>
            <a:r>
              <a:rPr b="0" lang="fr-FR" sz="4000" spc="-92" strike="noStrike">
                <a:solidFill>
                  <a:srgbClr val="d2523b"/>
                </a:solidFill>
                <a:latin typeface="Arial"/>
                <a:ea typeface="DejaVu Sans"/>
              </a:rPr>
              <a:t>Exploration</a:t>
            </a:r>
            <a:br>
              <a:rPr sz="4000"/>
            </a:br>
            <a:r>
              <a:rPr b="0" lang="fr-FR" sz="3200" spc="-92" strike="noStrike">
                <a:solidFill>
                  <a:srgbClr val="d2523b"/>
                </a:solidFill>
                <a:latin typeface="Arial"/>
                <a:ea typeface="DejaVu Sans"/>
              </a:rPr>
              <a:t>Transformation en log de TotalGHGEmissions</a:t>
            </a:r>
            <a:endParaRPr b="0" lang="fr-FR" sz="3200" spc="-1" strike="noStrike">
              <a:solidFill>
                <a:srgbClr val="000000"/>
              </a:solidFill>
              <a:latin typeface="Arial"/>
            </a:endParaRPr>
          </a:p>
        </p:txBody>
      </p:sp>
      <p:sp>
        <p:nvSpPr>
          <p:cNvPr id="246" name=""/>
          <p:cNvSpPr/>
          <p:nvPr/>
        </p:nvSpPr>
        <p:spPr>
          <a:xfrm>
            <a:off x="3960000" y="2700000"/>
            <a:ext cx="539280" cy="539280"/>
          </a:xfrm>
          <a:prstGeom prst="rightArrow">
            <a:avLst>
              <a:gd name="adj1" fmla="val 50000"/>
              <a:gd name="adj2" fmla="val 25000"/>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pPr>
              <a:lnSpc>
                <a:spcPct val="100000"/>
              </a:lnSpc>
            </a:pPr>
            <a:endParaRPr b="0" lang="fr-FR" sz="1800" spc="-1" strike="noStrike">
              <a:solidFill>
                <a:srgbClr val="000000"/>
              </a:solidFill>
              <a:latin typeface="Arial"/>
              <a:ea typeface="DejaVu Sans"/>
            </a:endParaRPr>
          </a:p>
        </p:txBody>
      </p:sp>
      <p:sp>
        <p:nvSpPr>
          <p:cNvPr id="247" name=""/>
          <p:cNvSpPr/>
          <p:nvPr/>
        </p:nvSpPr>
        <p:spPr>
          <a:xfrm>
            <a:off x="219960" y="5028120"/>
            <a:ext cx="848412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000000"/>
                </a:solidFill>
                <a:latin typeface="Arial"/>
                <a:ea typeface="DejaVu Sans"/>
              </a:rPr>
              <a:t>On transforme la variable en log afin de suivre une loi normal ( plus facile de modéliser une loi normal qu'une autre ), la loi normale c'est la courbe en cloche ( gaussienne) ou les données se repartissent autour d'un pic central.</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8" name="object 2"/>
          <p:cNvSpPr/>
          <p:nvPr/>
        </p:nvSpPr>
        <p:spPr>
          <a:xfrm>
            <a:off x="0" y="360"/>
            <a:ext cx="9141120" cy="302040"/>
          </a:xfrm>
          <a:custGeom>
            <a:avLst/>
            <a:gdLst>
              <a:gd name="textAreaLeft" fmla="*/ 0 w 9141120"/>
              <a:gd name="textAreaRight" fmla="*/ 9144000 w 9141120"/>
              <a:gd name="textAreaTop" fmla="*/ 0 h 302040"/>
              <a:gd name="textAreaBottom" fmla="*/ 304920 h 30204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49" name="object 3"/>
          <p:cNvSpPr/>
          <p:nvPr/>
        </p:nvSpPr>
        <p:spPr>
          <a:xfrm>
            <a:off x="5580000" y="204120"/>
            <a:ext cx="3317400" cy="987840"/>
          </a:xfrm>
          <a:prstGeom prst="rect">
            <a:avLst/>
          </a:prstGeom>
          <a:noFill/>
          <a:ln w="0">
            <a:noFill/>
          </a:ln>
        </p:spPr>
        <p:style>
          <a:lnRef idx="0"/>
          <a:fillRef idx="0"/>
          <a:effectRef idx="0"/>
          <a:fontRef idx="minor"/>
        </p:style>
        <p:txBody>
          <a:bodyPr lIns="0" rIns="0" tIns="13320" bIns="0" anchor="t">
            <a:spAutoFit/>
          </a:bodyPr>
          <a:p>
            <a:pPr marL="64080" indent="-52200">
              <a:lnSpc>
                <a:spcPct val="100000"/>
              </a:lnSpc>
              <a:spcBef>
                <a:spcPts val="105"/>
              </a:spcBef>
              <a:tabLst>
                <a:tab algn="l" pos="0"/>
              </a:tabLst>
            </a:pPr>
            <a:r>
              <a:rPr b="0" lang="fr-FR" sz="3200" spc="-100" strike="noStrike">
                <a:solidFill>
                  <a:srgbClr val="d2523b"/>
                </a:solidFill>
                <a:latin typeface="Arial"/>
                <a:ea typeface="DejaVu Sans"/>
              </a:rPr>
              <a:t>Exploration</a:t>
            </a:r>
            <a:r>
              <a:rPr b="0" lang="fr-FR" sz="3200" spc="-177" strike="noStrike">
                <a:solidFill>
                  <a:srgbClr val="d2523b"/>
                </a:solidFill>
                <a:latin typeface="Arial"/>
                <a:ea typeface="DejaVu Sans"/>
              </a:rPr>
              <a:t> </a:t>
            </a:r>
            <a:r>
              <a:rPr b="0" lang="fr-FR" sz="3200" spc="-52" strike="noStrike">
                <a:solidFill>
                  <a:srgbClr val="d2523b"/>
                </a:solidFill>
                <a:latin typeface="Arial"/>
                <a:ea typeface="DejaVu Sans"/>
              </a:rPr>
              <a:t>: </a:t>
            </a:r>
            <a:r>
              <a:rPr b="0" lang="fr-FR" sz="3200" spc="-100" strike="noStrike">
                <a:solidFill>
                  <a:srgbClr val="d2523b"/>
                </a:solidFill>
                <a:latin typeface="Arial"/>
                <a:ea typeface="DejaVu Sans"/>
              </a:rPr>
              <a:t>Corrélations</a:t>
            </a:r>
            <a:endParaRPr b="0" lang="fr-FR" sz="3200" spc="-1" strike="noStrike">
              <a:solidFill>
                <a:srgbClr val="000000"/>
              </a:solidFill>
              <a:latin typeface="Arial"/>
            </a:endParaRPr>
          </a:p>
        </p:txBody>
      </p:sp>
      <p:sp>
        <p:nvSpPr>
          <p:cNvPr id="250" name="object 4"/>
          <p:cNvSpPr/>
          <p:nvPr/>
        </p:nvSpPr>
        <p:spPr>
          <a:xfrm>
            <a:off x="4520160" y="1185840"/>
            <a:ext cx="326520" cy="181800"/>
          </a:xfrm>
          <a:prstGeom prst="rect">
            <a:avLst/>
          </a:prstGeom>
          <a:noFill/>
          <a:ln w="0">
            <a:noFill/>
          </a:ln>
        </p:spPr>
        <p:style>
          <a:lnRef idx="0"/>
          <a:fillRef idx="0"/>
          <a:effectRef idx="0"/>
          <a:fontRef idx="minor"/>
        </p:style>
        <p:txBody>
          <a:bodyPr lIns="0" rIns="0" tIns="0" bIns="0" anchor="t">
            <a:spAutoFit/>
          </a:bodyPr>
          <a:p>
            <a:pPr>
              <a:lnSpc>
                <a:spcPts val="1434"/>
              </a:lnSpc>
            </a:pPr>
            <a:r>
              <a:rPr b="1" lang="fr-FR" sz="1300" spc="-26" strike="noStrike">
                <a:solidFill>
                  <a:srgbClr val="292934"/>
                </a:solidFill>
                <a:latin typeface="Arial"/>
                <a:ea typeface="DejaVu Sans"/>
              </a:rPr>
              <a:t>XXX</a:t>
            </a:r>
            <a:endParaRPr b="0" lang="fr-FR" sz="1300" spc="-1" strike="noStrike">
              <a:solidFill>
                <a:srgbClr val="000000"/>
              </a:solidFill>
              <a:latin typeface="Arial"/>
            </a:endParaRPr>
          </a:p>
        </p:txBody>
      </p:sp>
      <p:sp>
        <p:nvSpPr>
          <p:cNvPr id="251" name="object 5"/>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10</a:t>
            </a:r>
            <a:endParaRPr b="0" lang="fr-FR" sz="1400" spc="-1" strike="noStrike">
              <a:solidFill>
                <a:srgbClr val="000000"/>
              </a:solidFill>
              <a:latin typeface="Arial"/>
            </a:endParaRPr>
          </a:p>
        </p:txBody>
      </p:sp>
      <p:pic>
        <p:nvPicPr>
          <p:cNvPr id="252" name="object 6" descr=""/>
          <p:cNvPicPr/>
          <p:nvPr/>
        </p:nvPicPr>
        <p:blipFill>
          <a:blip r:embed="rId1"/>
          <a:stretch/>
        </p:blipFill>
        <p:spPr>
          <a:xfrm>
            <a:off x="0" y="378720"/>
            <a:ext cx="5586480" cy="5297760"/>
          </a:xfrm>
          <a:prstGeom prst="rect">
            <a:avLst/>
          </a:prstGeom>
          <a:ln w="0">
            <a:noFill/>
          </a:ln>
        </p:spPr>
      </p:pic>
      <p:sp>
        <p:nvSpPr>
          <p:cNvPr id="253" name="object 7"/>
          <p:cNvSpPr/>
          <p:nvPr/>
        </p:nvSpPr>
        <p:spPr>
          <a:xfrm>
            <a:off x="5587920" y="1117440"/>
            <a:ext cx="3270600" cy="1398240"/>
          </a:xfrm>
          <a:prstGeom prst="rect">
            <a:avLst/>
          </a:prstGeom>
          <a:noFill/>
          <a:ln w="0">
            <a:noFill/>
          </a:ln>
        </p:spPr>
        <p:style>
          <a:lnRef idx="0"/>
          <a:fillRef idx="0"/>
          <a:effectRef idx="0"/>
          <a:fontRef idx="minor"/>
        </p:style>
        <p:txBody>
          <a:bodyPr lIns="0" rIns="0" tIns="52200" bIns="0" anchor="t">
            <a:spAutoFit/>
          </a:bodyPr>
          <a:p>
            <a:pPr marL="12600">
              <a:lnSpc>
                <a:spcPct val="100000"/>
              </a:lnSpc>
              <a:spcBef>
                <a:spcPts val="408"/>
              </a:spcBef>
            </a:pPr>
            <a:r>
              <a:rPr b="1" lang="fr-FR" sz="1300" spc="-1" strike="noStrike">
                <a:solidFill>
                  <a:srgbClr val="292934"/>
                </a:solidFill>
                <a:latin typeface="Arial"/>
                <a:ea typeface="DejaVu Sans"/>
              </a:rPr>
              <a:t>Points</a:t>
            </a:r>
            <a:r>
              <a:rPr b="1" lang="fr-FR" sz="1300" spc="-21" strike="noStrike">
                <a:solidFill>
                  <a:srgbClr val="292934"/>
                </a:solidFill>
                <a:latin typeface="Arial"/>
                <a:ea typeface="DejaVu Sans"/>
              </a:rPr>
              <a:t> </a:t>
            </a:r>
            <a:r>
              <a:rPr b="1" lang="fr-FR" sz="1300" spc="-12" strike="noStrike">
                <a:solidFill>
                  <a:srgbClr val="292934"/>
                </a:solidFill>
                <a:latin typeface="Arial"/>
                <a:ea typeface="DejaVu Sans"/>
              </a:rPr>
              <a:t>Majeurs:</a:t>
            </a:r>
            <a:endParaRPr b="0" lang="fr-FR" sz="1300" spc="-1" strike="noStrike">
              <a:solidFill>
                <a:srgbClr val="000000"/>
              </a:solidFill>
              <a:latin typeface="Arial"/>
            </a:endParaRPr>
          </a:p>
          <a:p>
            <a:pPr marL="12600">
              <a:lnSpc>
                <a:spcPct val="100000"/>
              </a:lnSpc>
              <a:spcBef>
                <a:spcPts val="315"/>
              </a:spcBef>
            </a:pPr>
            <a:r>
              <a:rPr b="0" lang="fr-FR" sz="1300" spc="-1" strike="noStrike" u="sng">
                <a:solidFill>
                  <a:srgbClr val="292934"/>
                </a:solidFill>
                <a:uFill>
                  <a:solidFill>
                    <a:srgbClr val="292934"/>
                  </a:solidFill>
                </a:uFill>
                <a:latin typeface="Arial"/>
                <a:ea typeface="DejaVu Sans"/>
              </a:rPr>
              <a:t>Consommation:</a:t>
            </a:r>
            <a:r>
              <a:rPr b="0" lang="fr-FR" sz="1300" spc="-32" strike="noStrike">
                <a:solidFill>
                  <a:srgbClr val="292934"/>
                </a:solidFill>
                <a:latin typeface="Arial"/>
                <a:ea typeface="DejaVu Sans"/>
              </a:rPr>
              <a:t> </a:t>
            </a:r>
            <a:r>
              <a:rPr b="0" lang="fr-FR" sz="1300" spc="-1" strike="noStrike">
                <a:solidFill>
                  <a:srgbClr val="292934"/>
                </a:solidFill>
                <a:latin typeface="Arial"/>
                <a:ea typeface="DejaVu Sans"/>
              </a:rPr>
              <a:t>Corrélation</a:t>
            </a:r>
            <a:r>
              <a:rPr b="0" lang="fr-FR" sz="1300" spc="-46" strike="noStrike">
                <a:solidFill>
                  <a:srgbClr val="292934"/>
                </a:solidFill>
                <a:latin typeface="Arial"/>
                <a:ea typeface="DejaVu Sans"/>
              </a:rPr>
              <a:t> </a:t>
            </a:r>
            <a:r>
              <a:rPr b="0" lang="fr-FR" sz="1300" spc="-1" strike="noStrike">
                <a:solidFill>
                  <a:srgbClr val="292934"/>
                </a:solidFill>
                <a:latin typeface="Arial"/>
                <a:ea typeface="DejaVu Sans"/>
              </a:rPr>
              <a:t>importante</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de</a:t>
            </a:r>
            <a:r>
              <a:rPr b="0" lang="fr-FR" sz="1300" spc="-66" strike="noStrike">
                <a:solidFill>
                  <a:srgbClr val="292934"/>
                </a:solidFill>
                <a:latin typeface="Arial"/>
                <a:ea typeface="DejaVu Sans"/>
              </a:rPr>
              <a:t> </a:t>
            </a:r>
            <a:r>
              <a:rPr b="0" lang="fr-FR" sz="1300" spc="-26" strike="noStrike">
                <a:solidFill>
                  <a:srgbClr val="292934"/>
                </a:solidFill>
                <a:latin typeface="Arial"/>
                <a:ea typeface="DejaVu Sans"/>
              </a:rPr>
              <a:t>la </a:t>
            </a:r>
            <a:r>
              <a:rPr b="0" lang="fr-FR" sz="1300" spc="-12" strike="noStrike">
                <a:solidFill>
                  <a:srgbClr val="292934"/>
                </a:solidFill>
                <a:latin typeface="Arial"/>
                <a:ea typeface="DejaVu Sans"/>
              </a:rPr>
              <a:t>avec:</a:t>
            </a:r>
            <a:endParaRPr b="0" lang="fr-FR" sz="1300" spc="-1" strike="noStrike">
              <a:solidFill>
                <a:srgbClr val="000000"/>
              </a:solidFill>
              <a:latin typeface="Arial"/>
            </a:endParaRPr>
          </a:p>
          <a:p>
            <a:pPr marL="195480" indent="-183600">
              <a:lnSpc>
                <a:spcPct val="100000"/>
              </a:lnSpc>
              <a:spcBef>
                <a:spcPts val="315"/>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Electricity,</a:t>
            </a:r>
            <a:endParaRPr b="0" lang="fr-FR" sz="1300" spc="-1" strike="noStrike">
              <a:solidFill>
                <a:srgbClr val="000000"/>
              </a:solidFill>
              <a:latin typeface="Arial"/>
            </a:endParaRPr>
          </a:p>
          <a:p>
            <a:pPr marL="195480" indent="-183600">
              <a:lnSpc>
                <a:spcPct val="100000"/>
              </a:lnSpc>
              <a:spcBef>
                <a:spcPts val="309"/>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NaturalGas,</a:t>
            </a:r>
            <a:endParaRPr b="0" lang="fr-FR" sz="1300" spc="-1" strike="noStrike">
              <a:solidFill>
                <a:srgbClr val="000000"/>
              </a:solidFill>
              <a:latin typeface="Arial"/>
            </a:endParaRPr>
          </a:p>
          <a:p>
            <a:pPr marL="195480" indent="-183600">
              <a:lnSpc>
                <a:spcPct val="100000"/>
              </a:lnSpc>
              <a:spcBef>
                <a:spcPts val="309"/>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TotalGhGEmission</a:t>
            </a:r>
            <a:endParaRPr b="0" lang="fr-FR" sz="1300" spc="-1" strike="noStrike">
              <a:solidFill>
                <a:srgbClr val="000000"/>
              </a:solidFill>
              <a:latin typeface="Arial"/>
            </a:endParaRPr>
          </a:p>
        </p:txBody>
      </p:sp>
      <p:sp>
        <p:nvSpPr>
          <p:cNvPr id="254" name="object 8"/>
          <p:cNvSpPr/>
          <p:nvPr/>
        </p:nvSpPr>
        <p:spPr>
          <a:xfrm>
            <a:off x="5587920" y="2782800"/>
            <a:ext cx="3351960" cy="264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fr-FR" sz="1300" spc="-1" strike="noStrike" u="sng">
                <a:solidFill>
                  <a:srgbClr val="292934"/>
                </a:solidFill>
                <a:uFill>
                  <a:solidFill>
                    <a:srgbClr val="292934"/>
                  </a:solidFill>
                </a:uFill>
                <a:latin typeface="Arial"/>
                <a:ea typeface="DejaVu Sans"/>
              </a:rPr>
              <a:t>Emissions:</a:t>
            </a:r>
            <a:r>
              <a:rPr b="0" lang="fr-FR" sz="1300" spc="-60" strike="noStrike">
                <a:solidFill>
                  <a:srgbClr val="292934"/>
                </a:solidFill>
                <a:latin typeface="Arial"/>
                <a:ea typeface="DejaVu Sans"/>
              </a:rPr>
              <a:t> </a:t>
            </a:r>
            <a:r>
              <a:rPr b="0" lang="fr-FR" sz="1300" spc="-1" strike="noStrike">
                <a:solidFill>
                  <a:srgbClr val="292934"/>
                </a:solidFill>
                <a:latin typeface="Arial"/>
                <a:ea typeface="DejaVu Sans"/>
              </a:rPr>
              <a:t>Mêmes</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corrélations</a:t>
            </a:r>
            <a:r>
              <a:rPr b="0" lang="fr-FR" sz="1300" spc="-46" strike="noStrike">
                <a:solidFill>
                  <a:srgbClr val="292934"/>
                </a:solidFill>
                <a:latin typeface="Arial"/>
                <a:ea typeface="DejaVu Sans"/>
              </a:rPr>
              <a:t> </a:t>
            </a:r>
            <a:r>
              <a:rPr b="0" lang="fr-FR" sz="1300" spc="-12" strike="noStrike">
                <a:solidFill>
                  <a:srgbClr val="292934"/>
                </a:solidFill>
                <a:latin typeface="Arial"/>
                <a:ea typeface="DejaVu Sans"/>
              </a:rPr>
              <a:t>(dans </a:t>
            </a:r>
            <a:r>
              <a:rPr b="0" lang="fr-FR" sz="1300" spc="-1" strike="noStrike">
                <a:solidFill>
                  <a:srgbClr val="292934"/>
                </a:solidFill>
                <a:latin typeface="Arial"/>
                <a:ea typeface="DejaVu Sans"/>
              </a:rPr>
              <a:t>moindre</a:t>
            </a:r>
            <a:r>
              <a:rPr b="0" lang="fr-FR" sz="1300" spc="-12" strike="noStrike">
                <a:solidFill>
                  <a:srgbClr val="292934"/>
                </a:solidFill>
                <a:latin typeface="Arial"/>
                <a:ea typeface="DejaVu Sans"/>
              </a:rPr>
              <a:t> </a:t>
            </a:r>
            <a:r>
              <a:rPr b="0" lang="fr-FR" sz="1300" spc="-1" strike="noStrike">
                <a:solidFill>
                  <a:srgbClr val="292934"/>
                </a:solidFill>
                <a:latin typeface="Arial"/>
                <a:ea typeface="DejaVu Sans"/>
              </a:rPr>
              <a:t>mesure)</a:t>
            </a:r>
            <a:r>
              <a:rPr b="0" lang="fr-FR" sz="1300" spc="-7" strike="noStrike">
                <a:solidFill>
                  <a:srgbClr val="292934"/>
                </a:solidFill>
                <a:latin typeface="Arial"/>
                <a:ea typeface="DejaVu Sans"/>
              </a:rPr>
              <a:t> </a:t>
            </a:r>
            <a:r>
              <a:rPr b="0" lang="fr-FR" sz="1300" spc="-1" strike="noStrike">
                <a:solidFill>
                  <a:srgbClr val="292934"/>
                </a:solidFill>
                <a:latin typeface="Arial"/>
                <a:ea typeface="DejaVu Sans"/>
              </a:rPr>
              <a:t>+</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corrélation</a:t>
            </a:r>
            <a:r>
              <a:rPr b="0" lang="fr-FR" sz="1300" spc="-12" strike="noStrike">
                <a:solidFill>
                  <a:srgbClr val="292934"/>
                </a:solidFill>
                <a:latin typeface="Arial"/>
                <a:ea typeface="DejaVu Sans"/>
              </a:rPr>
              <a:t> importante </a:t>
            </a:r>
            <a:r>
              <a:rPr b="0" lang="fr-FR" sz="1300" spc="-1" strike="noStrike">
                <a:solidFill>
                  <a:srgbClr val="292934"/>
                </a:solidFill>
                <a:latin typeface="Arial"/>
                <a:ea typeface="DejaVu Sans"/>
              </a:rPr>
              <a:t>avec</a:t>
            </a:r>
            <a:r>
              <a:rPr b="0" lang="fr-FR" sz="1300" spc="-15" strike="noStrike">
                <a:solidFill>
                  <a:srgbClr val="292934"/>
                </a:solidFill>
                <a:latin typeface="Arial"/>
                <a:ea typeface="DejaVu Sans"/>
              </a:rPr>
              <a:t> </a:t>
            </a:r>
            <a:r>
              <a:rPr b="0" lang="fr-FR" sz="1300" spc="-1" strike="noStrike">
                <a:solidFill>
                  <a:srgbClr val="292934"/>
                </a:solidFill>
                <a:latin typeface="Arial"/>
                <a:ea typeface="DejaVu Sans"/>
              </a:rPr>
              <a:t>la</a:t>
            </a:r>
            <a:r>
              <a:rPr b="0" lang="fr-FR" sz="1300" spc="-32" strike="noStrike">
                <a:solidFill>
                  <a:srgbClr val="292934"/>
                </a:solidFill>
                <a:latin typeface="Arial"/>
                <a:ea typeface="DejaVu Sans"/>
              </a:rPr>
              <a:t> </a:t>
            </a:r>
            <a:r>
              <a:rPr b="0" lang="fr-FR" sz="1300" spc="-12" strike="noStrike">
                <a:solidFill>
                  <a:srgbClr val="292934"/>
                </a:solidFill>
                <a:latin typeface="Arial"/>
                <a:ea typeface="DejaVu Sans"/>
              </a:rPr>
              <a:t>consommation</a:t>
            </a:r>
            <a:endParaRPr b="0" lang="fr-FR" sz="1300" spc="-1" strike="noStrike">
              <a:solidFill>
                <a:srgbClr val="000000"/>
              </a:solidFill>
              <a:latin typeface="Arial"/>
            </a:endParaRPr>
          </a:p>
          <a:p>
            <a:pPr marL="12600">
              <a:lnSpc>
                <a:spcPct val="100000"/>
              </a:lnSpc>
            </a:pPr>
            <a:endParaRPr b="0" lang="fr-FR" sz="1900" spc="-1" strike="noStrike">
              <a:solidFill>
                <a:srgbClr val="000000"/>
              </a:solidFill>
              <a:latin typeface="Arial"/>
            </a:endParaRPr>
          </a:p>
          <a:p>
            <a:pPr marL="12600">
              <a:lnSpc>
                <a:spcPct val="100000"/>
              </a:lnSpc>
            </a:pPr>
            <a:r>
              <a:rPr b="1" lang="fr-FR" sz="1300" spc="-1" strike="noStrike">
                <a:solidFill>
                  <a:srgbClr val="292934"/>
                </a:solidFill>
                <a:latin typeface="Arial"/>
                <a:ea typeface="DejaVu Sans"/>
              </a:rPr>
              <a:t>Autres</a:t>
            </a:r>
            <a:r>
              <a:rPr b="1" lang="fr-FR" sz="1300" spc="-21" strike="noStrike">
                <a:solidFill>
                  <a:srgbClr val="292934"/>
                </a:solidFill>
                <a:latin typeface="Arial"/>
                <a:ea typeface="DejaVu Sans"/>
              </a:rPr>
              <a:t> </a:t>
            </a:r>
            <a:r>
              <a:rPr b="1" lang="fr-FR" sz="1300" spc="-1" strike="noStrike">
                <a:solidFill>
                  <a:srgbClr val="292934"/>
                </a:solidFill>
                <a:latin typeface="Arial"/>
                <a:ea typeface="DejaVu Sans"/>
              </a:rPr>
              <a:t>points</a:t>
            </a:r>
            <a:r>
              <a:rPr b="1" lang="fr-FR" sz="1300" spc="-41" strike="noStrike">
                <a:solidFill>
                  <a:srgbClr val="292934"/>
                </a:solidFill>
                <a:latin typeface="Arial"/>
                <a:ea typeface="DejaVu Sans"/>
              </a:rPr>
              <a:t> </a:t>
            </a:r>
            <a:r>
              <a:rPr b="1" lang="fr-FR" sz="1300" spc="-12" strike="noStrike">
                <a:solidFill>
                  <a:srgbClr val="292934"/>
                </a:solidFill>
                <a:latin typeface="Arial"/>
                <a:ea typeface="DejaVu Sans"/>
              </a:rPr>
              <a:t>notables:</a:t>
            </a:r>
            <a:endParaRPr b="0" lang="fr-FR" sz="1300" spc="-1" strike="noStrike">
              <a:solidFill>
                <a:srgbClr val="000000"/>
              </a:solidFill>
              <a:latin typeface="Arial"/>
            </a:endParaRPr>
          </a:p>
          <a:p>
            <a:pPr marL="195480" indent="-183600">
              <a:lnSpc>
                <a:spcPct val="100000"/>
              </a:lnSpc>
              <a:spcBef>
                <a:spcPts val="315"/>
              </a:spcBef>
              <a:buClr>
                <a:srgbClr val="92a199"/>
              </a:buClr>
              <a:buSzPct val="85000"/>
              <a:buFont typeface="Symbol"/>
              <a:buChar char=""/>
              <a:tabLst>
                <a:tab algn="l" pos="195480"/>
                <a:tab algn="l" pos="196200"/>
              </a:tabLst>
            </a:pPr>
            <a:r>
              <a:rPr b="0" lang="fr-FR" sz="1300" spc="-1" strike="noStrike">
                <a:solidFill>
                  <a:srgbClr val="292934"/>
                </a:solidFill>
                <a:latin typeface="Arial"/>
                <a:ea typeface="DejaVu Sans"/>
              </a:rPr>
              <a:t>Corrélation</a:t>
            </a:r>
            <a:r>
              <a:rPr b="0" lang="fr-FR" sz="1300" spc="-66" strike="noStrike">
                <a:solidFill>
                  <a:srgbClr val="292934"/>
                </a:solidFill>
                <a:latin typeface="Arial"/>
                <a:ea typeface="DejaVu Sans"/>
              </a:rPr>
              <a:t> </a:t>
            </a:r>
            <a:r>
              <a:rPr b="0" lang="fr-FR" sz="1300" spc="-1" strike="noStrike">
                <a:solidFill>
                  <a:srgbClr val="292934"/>
                </a:solidFill>
                <a:latin typeface="Arial"/>
                <a:ea typeface="DejaVu Sans"/>
              </a:rPr>
              <a:t>importante</a:t>
            </a:r>
            <a:r>
              <a:rPr b="0" lang="fr-FR" sz="1300" spc="-41" strike="noStrike">
                <a:solidFill>
                  <a:srgbClr val="292934"/>
                </a:solidFill>
                <a:latin typeface="Arial"/>
                <a:ea typeface="DejaVu Sans"/>
              </a:rPr>
              <a:t> </a:t>
            </a:r>
            <a:r>
              <a:rPr b="0" lang="fr-FR" sz="1300" spc="-12" strike="noStrike">
                <a:solidFill>
                  <a:srgbClr val="292934"/>
                </a:solidFill>
                <a:latin typeface="Arial"/>
                <a:ea typeface="DejaVu Sans"/>
              </a:rPr>
              <a:t>entre</a:t>
            </a:r>
            <a:endParaRPr b="0" lang="fr-FR" sz="1300" spc="-1" strike="noStrike">
              <a:solidFill>
                <a:srgbClr val="000000"/>
              </a:solidFill>
              <a:latin typeface="Arial"/>
            </a:endParaRPr>
          </a:p>
          <a:p>
            <a:pPr lvl="1" marL="469800" indent="-183600">
              <a:lnSpc>
                <a:spcPct val="100000"/>
              </a:lnSpc>
              <a:spcBef>
                <a:spcPts val="230"/>
              </a:spcBef>
              <a:buClr>
                <a:srgbClr val="92a199"/>
              </a:buClr>
              <a:buSzPct val="83000"/>
              <a:buFont typeface="Symbol"/>
              <a:buChar char=""/>
              <a:tabLst>
                <a:tab algn="l" pos="469800"/>
                <a:tab algn="l" pos="470520"/>
              </a:tabLst>
            </a:pPr>
            <a:r>
              <a:rPr b="0" lang="fr-FR" sz="900" spc="-1" strike="noStrike">
                <a:solidFill>
                  <a:srgbClr val="292934"/>
                </a:solidFill>
                <a:latin typeface="Arial"/>
                <a:ea typeface="DejaVu Sans"/>
              </a:rPr>
              <a:t>NumberOfFloor</a:t>
            </a:r>
            <a:r>
              <a:rPr b="0" lang="fr-FR" sz="900" spc="-21"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15" strike="noStrike">
                <a:solidFill>
                  <a:srgbClr val="292934"/>
                </a:solidFill>
                <a:latin typeface="Arial"/>
                <a:ea typeface="DejaVu Sans"/>
              </a:rPr>
              <a:t> </a:t>
            </a:r>
            <a:r>
              <a:rPr b="0" lang="fr-FR" sz="900" spc="-12" strike="noStrike">
                <a:solidFill>
                  <a:srgbClr val="292934"/>
                </a:solidFill>
                <a:latin typeface="Arial"/>
                <a:ea typeface="DejaVu Sans"/>
              </a:rPr>
              <a:t>PropertyGFABuildings</a:t>
            </a:r>
            <a:endParaRPr b="0" lang="fr-FR" sz="900" spc="-1" strike="noStrike">
              <a:solidFill>
                <a:srgbClr val="000000"/>
              </a:solidFill>
              <a:latin typeface="Arial"/>
            </a:endParaRPr>
          </a:p>
          <a:p>
            <a:pPr lvl="1" marL="469800" indent="-183600">
              <a:lnSpc>
                <a:spcPct val="100000"/>
              </a:lnSpc>
              <a:spcBef>
                <a:spcPts val="215"/>
              </a:spcBef>
              <a:buClr>
                <a:srgbClr val="92a199"/>
              </a:buClr>
              <a:buSzPct val="83000"/>
              <a:buFont typeface="Symbol"/>
              <a:buChar char=""/>
              <a:tabLst>
                <a:tab algn="l" pos="469800"/>
                <a:tab algn="l" pos="470520"/>
              </a:tabLst>
            </a:pPr>
            <a:r>
              <a:rPr b="0" lang="fr-FR" sz="900" spc="-12" strike="noStrike">
                <a:solidFill>
                  <a:srgbClr val="292934"/>
                </a:solidFill>
                <a:latin typeface="Arial"/>
                <a:ea typeface="DejaVu Sans"/>
              </a:rPr>
              <a:t>PropertyGFABuildings</a:t>
            </a:r>
            <a:r>
              <a:rPr b="0" lang="fr-FR" sz="900" spc="-21"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21" strike="noStrike">
                <a:solidFill>
                  <a:srgbClr val="292934"/>
                </a:solidFill>
                <a:latin typeface="Arial"/>
                <a:ea typeface="DejaVu Sans"/>
              </a:rPr>
              <a:t> Second</a:t>
            </a:r>
            <a:r>
              <a:rPr b="0" lang="fr-FR" sz="900" spc="-12" strike="noStrike">
                <a:solidFill>
                  <a:srgbClr val="292934"/>
                </a:solidFill>
                <a:latin typeface="Arial"/>
                <a:ea typeface="DejaVu Sans"/>
              </a:rPr>
              <a:t>LargestPropertyUseTypeGFA</a:t>
            </a:r>
            <a:endParaRPr b="0" lang="fr-FR" sz="900" spc="-1" strike="noStrike">
              <a:solidFill>
                <a:srgbClr val="000000"/>
              </a:solidFill>
              <a:latin typeface="Arial"/>
            </a:endParaRPr>
          </a:p>
          <a:p>
            <a:pPr lvl="1" marL="469800" indent="-183600">
              <a:lnSpc>
                <a:spcPct val="100000"/>
              </a:lnSpc>
              <a:spcBef>
                <a:spcPts val="215"/>
              </a:spcBef>
              <a:buClr>
                <a:srgbClr val="92a199"/>
              </a:buClr>
              <a:buSzPct val="83000"/>
              <a:buFont typeface="Symbol"/>
              <a:buChar char=""/>
              <a:tabLst>
                <a:tab algn="l" pos="469800"/>
                <a:tab algn="l" pos="470520"/>
              </a:tabLst>
            </a:pPr>
            <a:r>
              <a:rPr b="0" lang="fr-FR" sz="900" spc="-12" strike="noStrike">
                <a:solidFill>
                  <a:srgbClr val="292934"/>
                </a:solidFill>
                <a:latin typeface="Arial"/>
                <a:ea typeface="DejaVu Sans"/>
              </a:rPr>
              <a:t>Electricity</a:t>
            </a:r>
            <a:r>
              <a:rPr b="0" lang="fr-FR" sz="900" spc="38"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89" strike="noStrike">
                <a:solidFill>
                  <a:srgbClr val="292934"/>
                </a:solidFill>
                <a:latin typeface="Arial"/>
                <a:ea typeface="DejaVu Sans"/>
              </a:rPr>
              <a:t> </a:t>
            </a:r>
            <a:r>
              <a:rPr b="0" lang="fr-FR" sz="900" spc="-12" strike="noStrike">
                <a:solidFill>
                  <a:srgbClr val="292934"/>
                </a:solidFill>
                <a:latin typeface="Arial"/>
                <a:ea typeface="DejaVu Sans"/>
              </a:rPr>
              <a:t>PropertyFGABuilding(s)</a:t>
            </a:r>
            <a:endParaRPr b="0" lang="fr-FR" sz="900" spc="-1" strike="noStrike">
              <a:solidFill>
                <a:srgbClr val="000000"/>
              </a:solidFill>
              <a:latin typeface="Arial"/>
            </a:endParaRPr>
          </a:p>
          <a:p>
            <a:pPr>
              <a:lnSpc>
                <a:spcPct val="100000"/>
              </a:lnSpc>
              <a:tabLst>
                <a:tab algn="l" pos="469800"/>
                <a:tab algn="l" pos="470520"/>
              </a:tabLst>
            </a:pPr>
            <a:endParaRPr b="0" lang="fr-FR" sz="1000" spc="-1" strike="noStrike">
              <a:solidFill>
                <a:srgbClr val="000000"/>
              </a:solidFill>
              <a:latin typeface="Arial"/>
            </a:endParaRPr>
          </a:p>
          <a:p>
            <a:pPr>
              <a:lnSpc>
                <a:spcPct val="100000"/>
              </a:lnSpc>
              <a:spcBef>
                <a:spcPts val="45"/>
              </a:spcBef>
              <a:tabLst>
                <a:tab algn="l" pos="469800"/>
                <a:tab algn="l" pos="470520"/>
              </a:tabLst>
            </a:pPr>
            <a:endParaRPr b="0" lang="fr-FR" sz="850" spc="-1" strike="noStrike">
              <a:solidFill>
                <a:srgbClr val="000000"/>
              </a:solidFill>
              <a:latin typeface="Arial"/>
            </a:endParaRPr>
          </a:p>
          <a:p>
            <a:pPr marL="195480" indent="-183600">
              <a:lnSpc>
                <a:spcPct val="100000"/>
              </a:lnSpc>
              <a:buClr>
                <a:srgbClr val="92a199"/>
              </a:buClr>
              <a:buSzPct val="85000"/>
              <a:buFont typeface="Symbol"/>
              <a:buChar char=""/>
              <a:tabLst>
                <a:tab algn="l" pos="195480"/>
                <a:tab algn="l" pos="196200"/>
              </a:tabLst>
            </a:pPr>
            <a:r>
              <a:rPr b="0" lang="fr-FR" sz="1300" spc="-1" strike="noStrike">
                <a:solidFill>
                  <a:srgbClr val="292934"/>
                </a:solidFill>
                <a:latin typeface="Arial"/>
                <a:ea typeface="DejaVu Sans"/>
              </a:rPr>
              <a:t>Energy</a:t>
            </a:r>
            <a:r>
              <a:rPr b="0" lang="fr-FR" sz="1300" spc="-12" strike="noStrike">
                <a:solidFill>
                  <a:srgbClr val="292934"/>
                </a:solidFill>
                <a:latin typeface="Arial"/>
                <a:ea typeface="DejaVu Sans"/>
              </a:rPr>
              <a:t> </a:t>
            </a:r>
            <a:r>
              <a:rPr b="0" lang="fr-FR" sz="1300" spc="-1" strike="noStrike">
                <a:solidFill>
                  <a:srgbClr val="292934"/>
                </a:solidFill>
                <a:latin typeface="Arial"/>
                <a:ea typeface="DejaVu Sans"/>
              </a:rPr>
              <a:t>Star</a:t>
            </a:r>
            <a:r>
              <a:rPr b="0" lang="fr-FR" sz="1300" spc="-15" strike="noStrike">
                <a:solidFill>
                  <a:srgbClr val="292934"/>
                </a:solidFill>
                <a:latin typeface="Arial"/>
                <a:ea typeface="DejaVu Sans"/>
              </a:rPr>
              <a:t> </a:t>
            </a:r>
            <a:r>
              <a:rPr b="0" lang="fr-FR" sz="1300" spc="-1" strike="noStrike">
                <a:solidFill>
                  <a:srgbClr val="292934"/>
                </a:solidFill>
                <a:latin typeface="Arial"/>
                <a:ea typeface="DejaVu Sans"/>
              </a:rPr>
              <a:t>Score</a:t>
            </a:r>
            <a:r>
              <a:rPr b="0" lang="fr-FR" sz="1300" spc="-7" strike="noStrike">
                <a:solidFill>
                  <a:srgbClr val="292934"/>
                </a:solidFill>
                <a:latin typeface="Arial"/>
                <a:ea typeface="DejaVu Sans"/>
              </a:rPr>
              <a:t> </a:t>
            </a:r>
            <a:r>
              <a:rPr b="0" lang="fr-FR" sz="1300" spc="-1" strike="noStrike">
                <a:solidFill>
                  <a:srgbClr val="292934"/>
                </a:solidFill>
                <a:latin typeface="Arial"/>
                <a:ea typeface="DejaVu Sans"/>
              </a:rPr>
              <a:t>:</a:t>
            </a:r>
            <a:r>
              <a:rPr b="0" lang="fr-FR" sz="1300" spc="-32" strike="noStrike">
                <a:solidFill>
                  <a:srgbClr val="292934"/>
                </a:solidFill>
                <a:latin typeface="Arial"/>
                <a:ea typeface="DejaVu Sans"/>
              </a:rPr>
              <a:t> </a:t>
            </a:r>
            <a:r>
              <a:rPr b="0" lang="fr-FR" sz="1300" spc="-1" strike="noStrike">
                <a:solidFill>
                  <a:srgbClr val="292934"/>
                </a:solidFill>
                <a:latin typeface="Arial"/>
                <a:ea typeface="DejaVu Sans"/>
              </a:rPr>
              <a:t>pas</a:t>
            </a:r>
            <a:r>
              <a:rPr b="0" lang="fr-FR" sz="1300" spc="-21" strike="noStrike">
                <a:solidFill>
                  <a:srgbClr val="292934"/>
                </a:solidFill>
                <a:latin typeface="Arial"/>
                <a:ea typeface="DejaVu Sans"/>
              </a:rPr>
              <a:t> </a:t>
            </a:r>
            <a:r>
              <a:rPr b="0" lang="fr-FR" sz="1300" spc="-1" strike="noStrike">
                <a:solidFill>
                  <a:srgbClr val="292934"/>
                </a:solidFill>
                <a:latin typeface="Arial"/>
                <a:ea typeface="DejaVu Sans"/>
              </a:rPr>
              <a:t>de</a:t>
            </a:r>
            <a:r>
              <a:rPr b="0" lang="fr-FR" sz="1300" spc="-21" strike="noStrike">
                <a:solidFill>
                  <a:srgbClr val="292934"/>
                </a:solidFill>
                <a:latin typeface="Arial"/>
                <a:ea typeface="DejaVu Sans"/>
              </a:rPr>
              <a:t> </a:t>
            </a:r>
            <a:r>
              <a:rPr b="0" lang="fr-FR" sz="1300" spc="-12" strike="noStrike">
                <a:solidFill>
                  <a:srgbClr val="292934"/>
                </a:solidFill>
                <a:latin typeface="Arial"/>
                <a:ea typeface="DejaVu Sans"/>
              </a:rPr>
              <a:t>corrélation notable</a:t>
            </a:r>
            <a:endParaRPr b="0" lang="fr-F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01000" y="2264040"/>
            <a:ext cx="6037920" cy="241452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4800" spc="-41" strike="noStrike">
                <a:solidFill>
                  <a:srgbClr val="f3f1dc"/>
                </a:solidFill>
                <a:latin typeface="Arial"/>
              </a:rPr>
              <a:t>III</a:t>
            </a:r>
            <a:r>
              <a:rPr b="0" lang="fr-FR" sz="4800" spc="-236" strike="noStrike">
                <a:solidFill>
                  <a:srgbClr val="f3f1dc"/>
                </a:solidFill>
                <a:latin typeface="Arial"/>
              </a:rPr>
              <a:t> </a:t>
            </a:r>
            <a:r>
              <a:rPr b="0" lang="fr-FR" sz="4800" spc="-1" strike="noStrike">
                <a:solidFill>
                  <a:srgbClr val="f3f1dc"/>
                </a:solidFill>
                <a:latin typeface="Arial"/>
              </a:rPr>
              <a:t>–</a:t>
            </a:r>
            <a:r>
              <a:rPr b="0" lang="fr-FR" sz="4800" spc="-216" strike="noStrike">
                <a:solidFill>
                  <a:srgbClr val="f3f1dc"/>
                </a:solidFill>
                <a:latin typeface="Arial"/>
              </a:rPr>
              <a:t> </a:t>
            </a:r>
            <a:r>
              <a:rPr b="0" lang="fr-FR" sz="4800" spc="-86" strike="noStrike">
                <a:solidFill>
                  <a:srgbClr val="f3f1dc"/>
                </a:solidFill>
                <a:latin typeface="Arial"/>
              </a:rPr>
              <a:t>PISTES</a:t>
            </a:r>
            <a:r>
              <a:rPr b="0" lang="fr-FR" sz="4800" spc="-245" strike="noStrike">
                <a:solidFill>
                  <a:srgbClr val="f3f1dc"/>
                </a:solidFill>
                <a:latin typeface="Arial"/>
              </a:rPr>
              <a:t> </a:t>
            </a:r>
            <a:r>
              <a:rPr b="0" lang="fr-FR" sz="4800" spc="-26" strike="noStrike">
                <a:solidFill>
                  <a:srgbClr val="f3f1dc"/>
                </a:solidFill>
                <a:latin typeface="Arial"/>
              </a:rPr>
              <a:t>DE </a:t>
            </a:r>
            <a:r>
              <a:rPr b="0" lang="fr-FR" sz="4800" spc="-126" strike="noStrike">
                <a:solidFill>
                  <a:srgbClr val="f3f1dc"/>
                </a:solidFill>
                <a:latin typeface="Arial"/>
              </a:rPr>
              <a:t>MODÉLISATIONS</a:t>
            </a:r>
            <a:br>
              <a:rPr sz="4800"/>
            </a:br>
            <a:endParaRPr b="0" lang="fr-FR" sz="4800" spc="-1" strike="noStrike">
              <a:solidFill>
                <a:srgbClr val="000000"/>
              </a:solidFill>
              <a:latin typeface="Arial"/>
            </a:endParaRPr>
          </a:p>
        </p:txBody>
      </p:sp>
      <p:sp>
        <p:nvSpPr>
          <p:cNvPr id="256" name="object 3"/>
          <p:cNvSpPr/>
          <p:nvPr/>
        </p:nvSpPr>
        <p:spPr>
          <a:xfrm>
            <a:off x="7700040" y="26640"/>
            <a:ext cx="203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52" strike="noStrike">
                <a:solidFill>
                  <a:srgbClr val="ffffff"/>
                </a:solidFill>
                <a:latin typeface="Arial"/>
                <a:ea typeface="DejaVu Sans"/>
              </a:rPr>
              <a:t>11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7" name="object 2"/>
          <p:cNvGrpSpPr/>
          <p:nvPr/>
        </p:nvGrpSpPr>
        <p:grpSpPr>
          <a:xfrm>
            <a:off x="2267640" y="1272960"/>
            <a:ext cx="4692240" cy="3597480"/>
            <a:chOff x="2267640" y="1272960"/>
            <a:chExt cx="4692240" cy="3597480"/>
          </a:xfrm>
        </p:grpSpPr>
        <p:sp>
          <p:nvSpPr>
            <p:cNvPr id="258" name="object 3"/>
            <p:cNvSpPr/>
            <p:nvPr/>
          </p:nvSpPr>
          <p:spPr>
            <a:xfrm>
              <a:off x="2267640" y="1272960"/>
              <a:ext cx="4692240" cy="3597480"/>
            </a:xfrm>
            <a:custGeom>
              <a:avLst/>
              <a:gdLst>
                <a:gd name="textAreaLeft" fmla="*/ 0 w 4692240"/>
                <a:gd name="textAreaRight" fmla="*/ 4695120 w 4692240"/>
                <a:gd name="textAreaTop" fmla="*/ 0 h 3597480"/>
                <a:gd name="textAreaBottom" fmla="*/ 3600360 h 3597480"/>
              </a:gdLst>
              <a:ahLst/>
              <a:rect l="textAreaLeft" t="textAreaTop" r="textAreaRight" b="textAreaBottom"/>
              <a:pathLst>
                <a:path w="4695190" h="3600450">
                  <a:moveTo>
                    <a:pt x="4695063" y="0"/>
                  </a:moveTo>
                  <a:lnTo>
                    <a:pt x="0" y="0"/>
                  </a:lnTo>
                  <a:lnTo>
                    <a:pt x="0" y="3600450"/>
                  </a:lnTo>
                  <a:lnTo>
                    <a:pt x="4695063" y="3600450"/>
                  </a:lnTo>
                  <a:lnTo>
                    <a:pt x="4695063" y="0"/>
                  </a:lnTo>
                  <a:close/>
                </a:path>
              </a:pathLst>
            </a:custGeom>
            <a:solidFill>
              <a:srgbClr val="e9ebe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59" name="object 4"/>
            <p:cNvSpPr/>
            <p:nvPr/>
          </p:nvSpPr>
          <p:spPr>
            <a:xfrm>
              <a:off x="2267640" y="1272960"/>
              <a:ext cx="4692240" cy="3597480"/>
            </a:xfrm>
            <a:custGeom>
              <a:avLst/>
              <a:gdLst>
                <a:gd name="textAreaLeft" fmla="*/ 0 w 4692240"/>
                <a:gd name="textAreaRight" fmla="*/ 4695120 w 4692240"/>
                <a:gd name="textAreaTop" fmla="*/ 0 h 3597480"/>
                <a:gd name="textAreaBottom" fmla="*/ 3600360 h 3597480"/>
              </a:gdLst>
              <a:ahLst/>
              <a:rect l="textAreaLeft" t="textAreaTop" r="textAreaRight" b="textAreaBottom"/>
              <a:pathLst>
                <a:path w="4695190" h="3600450">
                  <a:moveTo>
                    <a:pt x="0" y="3600450"/>
                  </a:moveTo>
                  <a:lnTo>
                    <a:pt x="4695063" y="3600450"/>
                  </a:lnTo>
                  <a:lnTo>
                    <a:pt x="4695063" y="0"/>
                  </a:lnTo>
                  <a:lnTo>
                    <a:pt x="0" y="0"/>
                  </a:lnTo>
                  <a:lnTo>
                    <a:pt x="0" y="3600450"/>
                  </a:lnTo>
                  <a:close/>
                </a:path>
              </a:pathLst>
            </a:custGeom>
            <a:noFill/>
            <a:ln w="9525">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0" name="object 5"/>
            <p:cNvSpPr/>
            <p:nvPr/>
          </p:nvSpPr>
          <p:spPr>
            <a:xfrm>
              <a:off x="2271600" y="2634480"/>
              <a:ext cx="303120" cy="355320"/>
            </a:xfrm>
            <a:custGeom>
              <a:avLst/>
              <a:gdLst>
                <a:gd name="textAreaLeft" fmla="*/ 0 w 303120"/>
                <a:gd name="textAreaRight" fmla="*/ 306000 w 303120"/>
                <a:gd name="textAreaTop" fmla="*/ 0 h 355320"/>
                <a:gd name="textAreaBottom" fmla="*/ 358200 h 355320"/>
              </a:gdLst>
              <a:ahLst/>
              <a:rect l="textAreaLeft" t="textAreaTop" r="textAreaRight" b="textAreaBottom"/>
              <a:pathLst>
                <a:path w="306069" h="358139">
                  <a:moveTo>
                    <a:pt x="152907" y="0"/>
                  </a:moveTo>
                  <a:lnTo>
                    <a:pt x="152907" y="71500"/>
                  </a:lnTo>
                  <a:lnTo>
                    <a:pt x="0" y="71500"/>
                  </a:lnTo>
                  <a:lnTo>
                    <a:pt x="0" y="286257"/>
                  </a:lnTo>
                  <a:lnTo>
                    <a:pt x="152907" y="286257"/>
                  </a:lnTo>
                  <a:lnTo>
                    <a:pt x="152907" y="357758"/>
                  </a:lnTo>
                  <a:lnTo>
                    <a:pt x="305815" y="178815"/>
                  </a:lnTo>
                  <a:lnTo>
                    <a:pt x="152907"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1" name="object 6"/>
            <p:cNvSpPr/>
            <p:nvPr/>
          </p:nvSpPr>
          <p:spPr>
            <a:xfrm>
              <a:off x="2704320" y="2126880"/>
              <a:ext cx="1440000" cy="1370160"/>
            </a:xfrm>
            <a:custGeom>
              <a:avLst/>
              <a:gdLst>
                <a:gd name="textAreaLeft" fmla="*/ 0 w 1440000"/>
                <a:gd name="textAreaRight" fmla="*/ 1442880 w 1440000"/>
                <a:gd name="textAreaTop" fmla="*/ 0 h 1370160"/>
                <a:gd name="textAreaBottom" fmla="*/ 1373040 h 1370160"/>
              </a:gdLst>
              <a:ahLst/>
              <a:rect l="textAreaLeft" t="textAreaTop" r="textAreaRight" b="textAreaBottom"/>
              <a:pathLst>
                <a:path w="1442720" h="1372870">
                  <a:moveTo>
                    <a:pt x="1305306" y="0"/>
                  </a:moveTo>
                  <a:lnTo>
                    <a:pt x="137160" y="0"/>
                  </a:lnTo>
                  <a:lnTo>
                    <a:pt x="93780" y="6999"/>
                  </a:lnTo>
                  <a:lnTo>
                    <a:pt x="56125" y="26489"/>
                  </a:lnTo>
                  <a:lnTo>
                    <a:pt x="26444" y="56208"/>
                  </a:lnTo>
                  <a:lnTo>
                    <a:pt x="6986" y="93894"/>
                  </a:lnTo>
                  <a:lnTo>
                    <a:pt x="0" y="137287"/>
                  </a:lnTo>
                  <a:lnTo>
                    <a:pt x="0" y="1235456"/>
                  </a:lnTo>
                  <a:lnTo>
                    <a:pt x="6986" y="1278848"/>
                  </a:lnTo>
                  <a:lnTo>
                    <a:pt x="26444" y="1316534"/>
                  </a:lnTo>
                  <a:lnTo>
                    <a:pt x="56125" y="1346253"/>
                  </a:lnTo>
                  <a:lnTo>
                    <a:pt x="93780" y="1365743"/>
                  </a:lnTo>
                  <a:lnTo>
                    <a:pt x="137160" y="1372743"/>
                  </a:lnTo>
                  <a:lnTo>
                    <a:pt x="1305306" y="1372743"/>
                  </a:lnTo>
                  <a:lnTo>
                    <a:pt x="1348698" y="1365743"/>
                  </a:lnTo>
                  <a:lnTo>
                    <a:pt x="1386384" y="1346253"/>
                  </a:lnTo>
                  <a:lnTo>
                    <a:pt x="1416103" y="1316534"/>
                  </a:lnTo>
                  <a:lnTo>
                    <a:pt x="1435593" y="1278848"/>
                  </a:lnTo>
                  <a:lnTo>
                    <a:pt x="1442592" y="1235456"/>
                  </a:lnTo>
                  <a:lnTo>
                    <a:pt x="1442592" y="137287"/>
                  </a:lnTo>
                  <a:lnTo>
                    <a:pt x="1435593" y="93894"/>
                  </a:lnTo>
                  <a:lnTo>
                    <a:pt x="1416103" y="56208"/>
                  </a:lnTo>
                  <a:lnTo>
                    <a:pt x="1386384" y="26489"/>
                  </a:lnTo>
                  <a:lnTo>
                    <a:pt x="1348698" y="6999"/>
                  </a:lnTo>
                  <a:lnTo>
                    <a:pt x="130530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2" name="object 7"/>
            <p:cNvSpPr/>
            <p:nvPr/>
          </p:nvSpPr>
          <p:spPr>
            <a:xfrm>
              <a:off x="2704320" y="2126880"/>
              <a:ext cx="1440000" cy="1370160"/>
            </a:xfrm>
            <a:custGeom>
              <a:avLst/>
              <a:gdLst>
                <a:gd name="textAreaLeft" fmla="*/ 0 w 1440000"/>
                <a:gd name="textAreaRight" fmla="*/ 1442880 w 1440000"/>
                <a:gd name="textAreaTop" fmla="*/ 0 h 1370160"/>
                <a:gd name="textAreaBottom" fmla="*/ 1373040 h 1370160"/>
              </a:gdLst>
              <a:ahLst/>
              <a:rect l="textAreaLeft" t="textAreaTop" r="textAreaRight" b="textAreaBottom"/>
              <a:pathLst>
                <a:path w="1442720" h="1372870">
                  <a:moveTo>
                    <a:pt x="0" y="137287"/>
                  </a:moveTo>
                  <a:lnTo>
                    <a:pt x="6986" y="93894"/>
                  </a:lnTo>
                  <a:lnTo>
                    <a:pt x="26444" y="56208"/>
                  </a:lnTo>
                  <a:lnTo>
                    <a:pt x="56125" y="26489"/>
                  </a:lnTo>
                  <a:lnTo>
                    <a:pt x="93780" y="6999"/>
                  </a:lnTo>
                  <a:lnTo>
                    <a:pt x="137160" y="0"/>
                  </a:lnTo>
                  <a:lnTo>
                    <a:pt x="1305306" y="0"/>
                  </a:lnTo>
                  <a:lnTo>
                    <a:pt x="1348698" y="6999"/>
                  </a:lnTo>
                  <a:lnTo>
                    <a:pt x="1386384" y="26489"/>
                  </a:lnTo>
                  <a:lnTo>
                    <a:pt x="1416103" y="56208"/>
                  </a:lnTo>
                  <a:lnTo>
                    <a:pt x="1435593" y="93894"/>
                  </a:lnTo>
                  <a:lnTo>
                    <a:pt x="1442592" y="137287"/>
                  </a:lnTo>
                  <a:lnTo>
                    <a:pt x="1442592" y="1235456"/>
                  </a:lnTo>
                  <a:lnTo>
                    <a:pt x="1435593" y="1278848"/>
                  </a:lnTo>
                  <a:lnTo>
                    <a:pt x="1416103" y="1316534"/>
                  </a:lnTo>
                  <a:lnTo>
                    <a:pt x="1386384" y="1346253"/>
                  </a:lnTo>
                  <a:lnTo>
                    <a:pt x="1348698" y="1365743"/>
                  </a:lnTo>
                  <a:lnTo>
                    <a:pt x="1305306" y="1372743"/>
                  </a:lnTo>
                  <a:lnTo>
                    <a:pt x="137160" y="1372743"/>
                  </a:lnTo>
                  <a:lnTo>
                    <a:pt x="93780" y="1365743"/>
                  </a:lnTo>
                  <a:lnTo>
                    <a:pt x="56125" y="1346253"/>
                  </a:lnTo>
                  <a:lnTo>
                    <a:pt x="26444" y="1316534"/>
                  </a:lnTo>
                  <a:lnTo>
                    <a:pt x="6986"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63" name="PlaceHolder 1"/>
          <p:cNvSpPr>
            <a:spLocks noGrp="1"/>
          </p:cNvSpPr>
          <p:nvPr>
            <p:ph type="title"/>
          </p:nvPr>
        </p:nvSpPr>
        <p:spPr>
          <a:xfrm>
            <a:off x="536040" y="525960"/>
            <a:ext cx="7738920" cy="96408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65" strike="noStrike">
                <a:solidFill>
                  <a:srgbClr val="d2523b"/>
                </a:solidFill>
                <a:latin typeface="Arial"/>
              </a:rPr>
              <a:t> </a:t>
            </a:r>
            <a:r>
              <a:rPr b="0" lang="fr-FR" sz="4000" spc="-1" strike="noStrike">
                <a:solidFill>
                  <a:srgbClr val="d2523b"/>
                </a:solidFill>
                <a:latin typeface="Arial"/>
              </a:rPr>
              <a:t>:</a:t>
            </a:r>
            <a:r>
              <a:rPr b="0" lang="fr-FR" sz="4000" spc="-177" strike="noStrike">
                <a:solidFill>
                  <a:srgbClr val="d2523b"/>
                </a:solidFill>
                <a:latin typeface="Arial"/>
              </a:rPr>
              <a:t> </a:t>
            </a:r>
            <a:r>
              <a:rPr b="0" lang="fr-FR" sz="4000" spc="-35" strike="noStrike">
                <a:solidFill>
                  <a:srgbClr val="d2523b"/>
                </a:solidFill>
                <a:latin typeface="Arial"/>
              </a:rPr>
              <a:t>démarche</a:t>
            </a:r>
            <a:endParaRPr b="0" lang="fr-FR" sz="4000" spc="-1" strike="noStrike">
              <a:solidFill>
                <a:srgbClr val="000000"/>
              </a:solidFill>
              <a:latin typeface="Arial"/>
            </a:endParaRPr>
          </a:p>
        </p:txBody>
      </p:sp>
      <p:sp>
        <p:nvSpPr>
          <p:cNvPr id="264" name="object 9"/>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12</a:t>
            </a:r>
            <a:endParaRPr b="0" lang="fr-FR" sz="1400" spc="-1" strike="noStrike">
              <a:solidFill>
                <a:srgbClr val="000000"/>
              </a:solidFill>
              <a:latin typeface="Arial"/>
            </a:endParaRPr>
          </a:p>
        </p:txBody>
      </p:sp>
      <p:grpSp>
        <p:nvGrpSpPr>
          <p:cNvPr id="265" name="object 10"/>
          <p:cNvGrpSpPr/>
          <p:nvPr/>
        </p:nvGrpSpPr>
        <p:grpSpPr>
          <a:xfrm>
            <a:off x="684720" y="2126880"/>
            <a:ext cx="1440000" cy="1370160"/>
            <a:chOff x="684720" y="2126880"/>
            <a:chExt cx="1440000" cy="1370160"/>
          </a:xfrm>
        </p:grpSpPr>
        <p:sp>
          <p:nvSpPr>
            <p:cNvPr id="266" name="object 11"/>
            <p:cNvSpPr/>
            <p:nvPr/>
          </p:nvSpPr>
          <p:spPr>
            <a:xfrm>
              <a:off x="684720" y="2126880"/>
              <a:ext cx="1440000" cy="1370160"/>
            </a:xfrm>
            <a:custGeom>
              <a:avLst/>
              <a:gdLst>
                <a:gd name="textAreaLeft" fmla="*/ 0 w 1440000"/>
                <a:gd name="textAreaRight" fmla="*/ 1442880 w 1440000"/>
                <a:gd name="textAreaTop" fmla="*/ 0 h 1370160"/>
                <a:gd name="textAreaBottom" fmla="*/ 1373040 h 1370160"/>
              </a:gdLst>
              <a:ahLst/>
              <a:rect l="textAreaLeft" t="textAreaTop" r="textAreaRight" b="textAreaBottom"/>
              <a:pathLst>
                <a:path w="1442720" h="1372870">
                  <a:moveTo>
                    <a:pt x="1305356" y="0"/>
                  </a:moveTo>
                  <a:lnTo>
                    <a:pt x="137274" y="0"/>
                  </a:lnTo>
                  <a:lnTo>
                    <a:pt x="93888" y="6999"/>
                  </a:lnTo>
                  <a:lnTo>
                    <a:pt x="56205" y="26489"/>
                  </a:lnTo>
                  <a:lnTo>
                    <a:pt x="26488" y="56208"/>
                  </a:lnTo>
                  <a:lnTo>
                    <a:pt x="6999" y="93894"/>
                  </a:lnTo>
                  <a:lnTo>
                    <a:pt x="0" y="137287"/>
                  </a:lnTo>
                  <a:lnTo>
                    <a:pt x="0" y="1235456"/>
                  </a:lnTo>
                  <a:lnTo>
                    <a:pt x="6999" y="1278848"/>
                  </a:lnTo>
                  <a:lnTo>
                    <a:pt x="26488" y="1316534"/>
                  </a:lnTo>
                  <a:lnTo>
                    <a:pt x="56205" y="1346253"/>
                  </a:lnTo>
                  <a:lnTo>
                    <a:pt x="93888" y="1365743"/>
                  </a:lnTo>
                  <a:lnTo>
                    <a:pt x="137274" y="1372743"/>
                  </a:lnTo>
                  <a:lnTo>
                    <a:pt x="1305356" y="1372743"/>
                  </a:lnTo>
                  <a:lnTo>
                    <a:pt x="1348749" y="1365743"/>
                  </a:lnTo>
                  <a:lnTo>
                    <a:pt x="1386435" y="1346253"/>
                  </a:lnTo>
                  <a:lnTo>
                    <a:pt x="1416154" y="1316534"/>
                  </a:lnTo>
                  <a:lnTo>
                    <a:pt x="1435644" y="1278848"/>
                  </a:lnTo>
                  <a:lnTo>
                    <a:pt x="1442643" y="1235456"/>
                  </a:lnTo>
                  <a:lnTo>
                    <a:pt x="1442643" y="137287"/>
                  </a:lnTo>
                  <a:lnTo>
                    <a:pt x="1435644" y="93894"/>
                  </a:lnTo>
                  <a:lnTo>
                    <a:pt x="1416154" y="56208"/>
                  </a:lnTo>
                  <a:lnTo>
                    <a:pt x="1386435" y="26489"/>
                  </a:lnTo>
                  <a:lnTo>
                    <a:pt x="1348749" y="6999"/>
                  </a:lnTo>
                  <a:lnTo>
                    <a:pt x="130535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7" name="object 12"/>
            <p:cNvSpPr/>
            <p:nvPr/>
          </p:nvSpPr>
          <p:spPr>
            <a:xfrm>
              <a:off x="684720" y="2126880"/>
              <a:ext cx="1440000" cy="1370160"/>
            </a:xfrm>
            <a:custGeom>
              <a:avLst/>
              <a:gdLst>
                <a:gd name="textAreaLeft" fmla="*/ 0 w 1440000"/>
                <a:gd name="textAreaRight" fmla="*/ 1442880 w 1440000"/>
                <a:gd name="textAreaTop" fmla="*/ 0 h 1370160"/>
                <a:gd name="textAreaBottom" fmla="*/ 1373040 h 1370160"/>
              </a:gdLst>
              <a:ahLst/>
              <a:rect l="textAreaLeft" t="textAreaTop" r="textAreaRight" b="textAreaBottom"/>
              <a:pathLst>
                <a:path w="1442720" h="1372870">
                  <a:moveTo>
                    <a:pt x="0" y="137287"/>
                  </a:moveTo>
                  <a:lnTo>
                    <a:pt x="6999" y="93894"/>
                  </a:lnTo>
                  <a:lnTo>
                    <a:pt x="26488" y="56208"/>
                  </a:lnTo>
                  <a:lnTo>
                    <a:pt x="56205" y="26489"/>
                  </a:lnTo>
                  <a:lnTo>
                    <a:pt x="93888" y="6999"/>
                  </a:lnTo>
                  <a:lnTo>
                    <a:pt x="137274" y="0"/>
                  </a:lnTo>
                  <a:lnTo>
                    <a:pt x="1305356" y="0"/>
                  </a:lnTo>
                  <a:lnTo>
                    <a:pt x="1348749" y="6999"/>
                  </a:lnTo>
                  <a:lnTo>
                    <a:pt x="1386435" y="26489"/>
                  </a:lnTo>
                  <a:lnTo>
                    <a:pt x="1416154" y="56208"/>
                  </a:lnTo>
                  <a:lnTo>
                    <a:pt x="1435644" y="93894"/>
                  </a:lnTo>
                  <a:lnTo>
                    <a:pt x="1442643" y="137287"/>
                  </a:lnTo>
                  <a:lnTo>
                    <a:pt x="1442643" y="1235456"/>
                  </a:lnTo>
                  <a:lnTo>
                    <a:pt x="1435644" y="1278848"/>
                  </a:lnTo>
                  <a:lnTo>
                    <a:pt x="1416154" y="1316534"/>
                  </a:lnTo>
                  <a:lnTo>
                    <a:pt x="1386435" y="1346253"/>
                  </a:lnTo>
                  <a:lnTo>
                    <a:pt x="1348749" y="1365743"/>
                  </a:lnTo>
                  <a:lnTo>
                    <a:pt x="1305356" y="1372743"/>
                  </a:lnTo>
                  <a:lnTo>
                    <a:pt x="137274" y="1372743"/>
                  </a:lnTo>
                  <a:lnTo>
                    <a:pt x="93888" y="1365743"/>
                  </a:lnTo>
                  <a:lnTo>
                    <a:pt x="56205" y="1346253"/>
                  </a:lnTo>
                  <a:lnTo>
                    <a:pt x="26488"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68" name="object 13"/>
          <p:cNvSpPr/>
          <p:nvPr/>
        </p:nvSpPr>
        <p:spPr>
          <a:xfrm>
            <a:off x="819000" y="2312640"/>
            <a:ext cx="1170720" cy="952920"/>
          </a:xfrm>
          <a:prstGeom prst="rect">
            <a:avLst/>
          </a:prstGeom>
          <a:noFill/>
          <a:ln w="0">
            <a:noFill/>
          </a:ln>
        </p:spPr>
        <p:style>
          <a:lnRef idx="0"/>
          <a:fillRef idx="0"/>
          <a:effectRef idx="0"/>
          <a:fontRef idx="minor"/>
        </p:style>
        <p:txBody>
          <a:bodyPr lIns="0" rIns="0" tIns="13320" bIns="0" anchor="t">
            <a:spAutoFit/>
          </a:bodyPr>
          <a:p>
            <a:pPr algn="ctr">
              <a:lnSpc>
                <a:spcPts val="1565"/>
              </a:lnSpc>
              <a:spcBef>
                <a:spcPts val="105"/>
              </a:spcBef>
            </a:pPr>
            <a:r>
              <a:rPr b="0" lang="fr-FR" sz="1400" spc="-1" strike="noStrike">
                <a:solidFill>
                  <a:srgbClr val="ffffff"/>
                </a:solidFill>
                <a:latin typeface="Arial"/>
                <a:ea typeface="DejaVu Sans"/>
              </a:rPr>
              <a:t>Séparation</a:t>
            </a:r>
            <a:r>
              <a:rPr b="0" lang="fr-FR" sz="1400" spc="-60" strike="noStrike">
                <a:solidFill>
                  <a:srgbClr val="ffffff"/>
                </a:solidFill>
                <a:latin typeface="Arial"/>
                <a:ea typeface="DejaVu Sans"/>
              </a:rPr>
              <a:t> </a:t>
            </a:r>
            <a:r>
              <a:rPr b="0" lang="fr-FR" sz="1400" spc="-26" strike="noStrike">
                <a:solidFill>
                  <a:srgbClr val="ffffff"/>
                </a:solidFill>
                <a:latin typeface="Arial"/>
                <a:ea typeface="DejaVu Sans"/>
              </a:rPr>
              <a:t>jeu</a:t>
            </a:r>
            <a:endParaRPr b="0" lang="fr-FR" sz="1400" spc="-1" strike="noStrike">
              <a:solidFill>
                <a:srgbClr val="000000"/>
              </a:solidFill>
              <a:latin typeface="Arial"/>
            </a:endParaRPr>
          </a:p>
          <a:p>
            <a:pPr algn="ctr">
              <a:lnSpc>
                <a:spcPts val="1565"/>
              </a:lnSpc>
            </a:pPr>
            <a:r>
              <a:rPr b="0" lang="fr-FR" sz="1400" spc="-1" strike="noStrike">
                <a:solidFill>
                  <a:srgbClr val="ffffff"/>
                </a:solidFill>
                <a:latin typeface="Arial"/>
                <a:ea typeface="DejaVu Sans"/>
              </a:rPr>
              <a:t>de</a:t>
            </a:r>
            <a:r>
              <a:rPr b="0" lang="fr-FR" sz="1400" spc="-26" strike="noStrike">
                <a:solidFill>
                  <a:srgbClr val="ffffff"/>
                </a:solidFill>
                <a:latin typeface="Arial"/>
                <a:ea typeface="DejaVu Sans"/>
              </a:rPr>
              <a:t> </a:t>
            </a:r>
            <a:r>
              <a:rPr b="0" lang="fr-FR" sz="1400" spc="-12" strike="noStrike">
                <a:solidFill>
                  <a:srgbClr val="ffffff"/>
                </a:solidFill>
                <a:latin typeface="Arial"/>
                <a:ea typeface="DejaVu Sans"/>
              </a:rPr>
              <a:t>données</a:t>
            </a:r>
            <a:endParaRPr b="0" lang="fr-FR" sz="1400" spc="-1" strike="noStrike">
              <a:solidFill>
                <a:srgbClr val="000000"/>
              </a:solidFill>
              <a:latin typeface="Arial"/>
            </a:endParaRPr>
          </a:p>
          <a:p>
            <a:pPr marL="242640" indent="-1440" algn="ctr">
              <a:lnSpc>
                <a:spcPct val="86000"/>
              </a:lnSpc>
              <a:spcBef>
                <a:spcPts val="564"/>
              </a:spcBef>
              <a:tabLst>
                <a:tab algn="l" pos="0"/>
              </a:tabLst>
            </a:pPr>
            <a:r>
              <a:rPr b="0" i="1" lang="fr-FR" sz="1200" spc="-12" strike="noStrike">
                <a:solidFill>
                  <a:srgbClr val="ffffff"/>
                </a:solidFill>
                <a:latin typeface="Arial"/>
                <a:ea typeface="DejaVu Sans"/>
              </a:rPr>
              <a:t>train/ validation/ </a:t>
            </a:r>
            <a:r>
              <a:rPr b="0" i="1" lang="fr-FR" sz="1200" spc="-21" strike="noStrike">
                <a:solidFill>
                  <a:srgbClr val="ffffff"/>
                </a:solidFill>
                <a:latin typeface="Arial"/>
                <a:ea typeface="DejaVu Sans"/>
              </a:rPr>
              <a:t>test</a:t>
            </a:r>
            <a:endParaRPr b="0" lang="fr-FR" sz="1200" spc="-1" strike="noStrike">
              <a:solidFill>
                <a:srgbClr val="000000"/>
              </a:solidFill>
              <a:latin typeface="Arial"/>
            </a:endParaRPr>
          </a:p>
        </p:txBody>
      </p:sp>
      <p:sp>
        <p:nvSpPr>
          <p:cNvPr id="269" name="object 14"/>
          <p:cNvSpPr/>
          <p:nvPr/>
        </p:nvSpPr>
        <p:spPr>
          <a:xfrm>
            <a:off x="2842560" y="2585520"/>
            <a:ext cx="1177560" cy="411480"/>
          </a:xfrm>
          <a:prstGeom prst="rect">
            <a:avLst/>
          </a:prstGeom>
          <a:noFill/>
          <a:ln w="0">
            <a:noFill/>
          </a:ln>
        </p:spPr>
        <p:style>
          <a:lnRef idx="0"/>
          <a:fillRef idx="0"/>
          <a:effectRef idx="0"/>
          <a:fontRef idx="minor"/>
        </p:style>
        <p:txBody>
          <a:bodyPr lIns="0" rIns="0" tIns="43200" bIns="0" anchor="t">
            <a:spAutoFit/>
          </a:bodyPr>
          <a:p>
            <a:pPr marL="9000" indent="-9360">
              <a:lnSpc>
                <a:spcPts val="1451"/>
              </a:lnSpc>
              <a:spcBef>
                <a:spcPts val="340"/>
              </a:spcBef>
              <a:tabLst>
                <a:tab algn="l" pos="0"/>
              </a:tabLst>
            </a:pPr>
            <a:r>
              <a:rPr b="0" lang="fr-FR" sz="1400" spc="-1" strike="noStrike">
                <a:solidFill>
                  <a:srgbClr val="ffffff"/>
                </a:solidFill>
                <a:latin typeface="Arial"/>
                <a:ea typeface="DejaVu Sans"/>
              </a:rPr>
              <a:t>Définition</a:t>
            </a:r>
            <a:r>
              <a:rPr b="0" lang="fr-FR" sz="1400" spc="-55" strike="noStrike">
                <a:solidFill>
                  <a:srgbClr val="ffffff"/>
                </a:solidFill>
                <a:latin typeface="Arial"/>
                <a:ea typeface="DejaVu Sans"/>
              </a:rPr>
              <a:t> </a:t>
            </a:r>
            <a:r>
              <a:rPr b="0" lang="fr-FR" sz="1400" spc="-12" strike="noStrike">
                <a:solidFill>
                  <a:srgbClr val="ffffff"/>
                </a:solidFill>
                <a:latin typeface="Arial"/>
                <a:ea typeface="DejaVu Sans"/>
              </a:rPr>
              <a:t>grille </a:t>
            </a:r>
            <a:r>
              <a:rPr b="0" lang="fr-FR" sz="1400" spc="-1" strike="noStrike">
                <a:solidFill>
                  <a:srgbClr val="ffffff"/>
                </a:solidFill>
                <a:latin typeface="Arial"/>
                <a:ea typeface="DejaVu Sans"/>
              </a:rPr>
              <a:t>de</a:t>
            </a:r>
            <a:r>
              <a:rPr b="0" lang="fr-FR" sz="1400" spc="-15" strike="noStrike">
                <a:solidFill>
                  <a:srgbClr val="ffffff"/>
                </a:solidFill>
                <a:latin typeface="Arial"/>
                <a:ea typeface="DejaVu Sans"/>
              </a:rPr>
              <a:t> </a:t>
            </a:r>
            <a:r>
              <a:rPr b="0" lang="fr-FR" sz="1400" spc="-12" strike="noStrike">
                <a:solidFill>
                  <a:srgbClr val="ffffff"/>
                </a:solidFill>
                <a:latin typeface="Arial"/>
                <a:ea typeface="DejaVu Sans"/>
              </a:rPr>
              <a:t>paramètres</a:t>
            </a:r>
            <a:endParaRPr b="0" lang="fr-FR" sz="1400" spc="-1" strike="noStrike">
              <a:solidFill>
                <a:srgbClr val="000000"/>
              </a:solidFill>
              <a:latin typeface="Arial"/>
            </a:endParaRPr>
          </a:p>
        </p:txBody>
      </p:sp>
      <p:grpSp>
        <p:nvGrpSpPr>
          <p:cNvPr id="270" name="object 15"/>
          <p:cNvGrpSpPr/>
          <p:nvPr/>
        </p:nvGrpSpPr>
        <p:grpSpPr>
          <a:xfrm>
            <a:off x="4291200" y="2126880"/>
            <a:ext cx="2139840" cy="1370160"/>
            <a:chOff x="4291200" y="2126880"/>
            <a:chExt cx="2139840" cy="1370160"/>
          </a:xfrm>
        </p:grpSpPr>
        <p:sp>
          <p:nvSpPr>
            <p:cNvPr id="271" name="object 16"/>
            <p:cNvSpPr/>
            <p:nvPr/>
          </p:nvSpPr>
          <p:spPr>
            <a:xfrm>
              <a:off x="4291200" y="2634480"/>
              <a:ext cx="303120" cy="355320"/>
            </a:xfrm>
            <a:custGeom>
              <a:avLst/>
              <a:gdLst>
                <a:gd name="textAreaLeft" fmla="*/ 0 w 303120"/>
                <a:gd name="textAreaRight" fmla="*/ 306000 w 303120"/>
                <a:gd name="textAreaTop" fmla="*/ 0 h 355320"/>
                <a:gd name="textAreaBottom" fmla="*/ 358200 h 355320"/>
              </a:gdLst>
              <a:ahLst/>
              <a:rect l="textAreaLeft" t="textAreaTop" r="textAreaRight" b="textAreaBottom"/>
              <a:pathLst>
                <a:path w="306070" h="358139">
                  <a:moveTo>
                    <a:pt x="152908" y="0"/>
                  </a:moveTo>
                  <a:lnTo>
                    <a:pt x="152908" y="71500"/>
                  </a:lnTo>
                  <a:lnTo>
                    <a:pt x="0" y="71500"/>
                  </a:lnTo>
                  <a:lnTo>
                    <a:pt x="0" y="286257"/>
                  </a:lnTo>
                  <a:lnTo>
                    <a:pt x="152908" y="286257"/>
                  </a:lnTo>
                  <a:lnTo>
                    <a:pt x="152908" y="357758"/>
                  </a:lnTo>
                  <a:lnTo>
                    <a:pt x="305816" y="178815"/>
                  </a:lnTo>
                  <a:lnTo>
                    <a:pt x="152908"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2" name="object 17"/>
            <p:cNvSpPr/>
            <p:nvPr/>
          </p:nvSpPr>
          <p:spPr>
            <a:xfrm>
              <a:off x="4723920" y="2126880"/>
              <a:ext cx="1707120" cy="1370160"/>
            </a:xfrm>
            <a:custGeom>
              <a:avLst/>
              <a:gdLst>
                <a:gd name="textAreaLeft" fmla="*/ 0 w 1707120"/>
                <a:gd name="textAreaRight" fmla="*/ 1710000 w 1707120"/>
                <a:gd name="textAreaTop" fmla="*/ 0 h 1370160"/>
                <a:gd name="textAreaBottom" fmla="*/ 1373040 h 1370160"/>
              </a:gdLst>
              <a:ahLst/>
              <a:rect l="textAreaLeft" t="textAreaTop" r="textAreaRight" b="textAreaBottom"/>
              <a:pathLst>
                <a:path w="1710054" h="1372870">
                  <a:moveTo>
                    <a:pt x="1572641" y="0"/>
                  </a:moveTo>
                  <a:lnTo>
                    <a:pt x="137287" y="0"/>
                  </a:lnTo>
                  <a:lnTo>
                    <a:pt x="93894" y="6999"/>
                  </a:lnTo>
                  <a:lnTo>
                    <a:pt x="56208" y="26489"/>
                  </a:lnTo>
                  <a:lnTo>
                    <a:pt x="26489" y="56208"/>
                  </a:lnTo>
                  <a:lnTo>
                    <a:pt x="6999" y="93894"/>
                  </a:lnTo>
                  <a:lnTo>
                    <a:pt x="0" y="137287"/>
                  </a:lnTo>
                  <a:lnTo>
                    <a:pt x="0" y="1235456"/>
                  </a:lnTo>
                  <a:lnTo>
                    <a:pt x="6999" y="1278848"/>
                  </a:lnTo>
                  <a:lnTo>
                    <a:pt x="26489" y="1316534"/>
                  </a:lnTo>
                  <a:lnTo>
                    <a:pt x="56208" y="1346253"/>
                  </a:lnTo>
                  <a:lnTo>
                    <a:pt x="93894" y="1365743"/>
                  </a:lnTo>
                  <a:lnTo>
                    <a:pt x="137287" y="1372743"/>
                  </a:lnTo>
                  <a:lnTo>
                    <a:pt x="1572641" y="1372743"/>
                  </a:lnTo>
                  <a:lnTo>
                    <a:pt x="1616033" y="1365743"/>
                  </a:lnTo>
                  <a:lnTo>
                    <a:pt x="1653719" y="1346253"/>
                  </a:lnTo>
                  <a:lnTo>
                    <a:pt x="1683438" y="1316534"/>
                  </a:lnTo>
                  <a:lnTo>
                    <a:pt x="1702928" y="1278848"/>
                  </a:lnTo>
                  <a:lnTo>
                    <a:pt x="1709928" y="1235456"/>
                  </a:lnTo>
                  <a:lnTo>
                    <a:pt x="1709928" y="137287"/>
                  </a:lnTo>
                  <a:lnTo>
                    <a:pt x="1702928" y="93894"/>
                  </a:lnTo>
                  <a:lnTo>
                    <a:pt x="1683438" y="56208"/>
                  </a:lnTo>
                  <a:lnTo>
                    <a:pt x="1653719" y="26489"/>
                  </a:lnTo>
                  <a:lnTo>
                    <a:pt x="1616033" y="6999"/>
                  </a:lnTo>
                  <a:lnTo>
                    <a:pt x="1572641"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3" name="object 18"/>
            <p:cNvSpPr/>
            <p:nvPr/>
          </p:nvSpPr>
          <p:spPr>
            <a:xfrm>
              <a:off x="4723920" y="2126880"/>
              <a:ext cx="1707120" cy="1370160"/>
            </a:xfrm>
            <a:custGeom>
              <a:avLst/>
              <a:gdLst>
                <a:gd name="textAreaLeft" fmla="*/ 0 w 1707120"/>
                <a:gd name="textAreaRight" fmla="*/ 1710000 w 1707120"/>
                <a:gd name="textAreaTop" fmla="*/ 0 h 1370160"/>
                <a:gd name="textAreaBottom" fmla="*/ 1373040 h 1370160"/>
              </a:gdLst>
              <a:ahLst/>
              <a:rect l="textAreaLeft" t="textAreaTop" r="textAreaRight" b="textAreaBottom"/>
              <a:pathLst>
                <a:path w="1710054" h="1372870">
                  <a:moveTo>
                    <a:pt x="0" y="137287"/>
                  </a:moveTo>
                  <a:lnTo>
                    <a:pt x="6999" y="93894"/>
                  </a:lnTo>
                  <a:lnTo>
                    <a:pt x="26489" y="56208"/>
                  </a:lnTo>
                  <a:lnTo>
                    <a:pt x="56208" y="26489"/>
                  </a:lnTo>
                  <a:lnTo>
                    <a:pt x="93894" y="6999"/>
                  </a:lnTo>
                  <a:lnTo>
                    <a:pt x="137287" y="0"/>
                  </a:lnTo>
                  <a:lnTo>
                    <a:pt x="1572641" y="0"/>
                  </a:lnTo>
                  <a:lnTo>
                    <a:pt x="1616033" y="6999"/>
                  </a:lnTo>
                  <a:lnTo>
                    <a:pt x="1653719" y="26489"/>
                  </a:lnTo>
                  <a:lnTo>
                    <a:pt x="1683438" y="56208"/>
                  </a:lnTo>
                  <a:lnTo>
                    <a:pt x="1702928" y="93894"/>
                  </a:lnTo>
                  <a:lnTo>
                    <a:pt x="1709928" y="137287"/>
                  </a:lnTo>
                  <a:lnTo>
                    <a:pt x="1709928" y="1235456"/>
                  </a:lnTo>
                  <a:lnTo>
                    <a:pt x="1702928" y="1278848"/>
                  </a:lnTo>
                  <a:lnTo>
                    <a:pt x="1683438" y="1316534"/>
                  </a:lnTo>
                  <a:lnTo>
                    <a:pt x="1653719" y="1346253"/>
                  </a:lnTo>
                  <a:lnTo>
                    <a:pt x="1616033" y="1365743"/>
                  </a:lnTo>
                  <a:lnTo>
                    <a:pt x="1572641" y="1372743"/>
                  </a:lnTo>
                  <a:lnTo>
                    <a:pt x="137287" y="1372743"/>
                  </a:lnTo>
                  <a:lnTo>
                    <a:pt x="93894" y="1365743"/>
                  </a:lnTo>
                  <a:lnTo>
                    <a:pt x="56208" y="1346253"/>
                  </a:lnTo>
                  <a:lnTo>
                    <a:pt x="26489"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74" name="object 19"/>
          <p:cNvSpPr/>
          <p:nvPr/>
        </p:nvSpPr>
        <p:spPr>
          <a:xfrm>
            <a:off x="4818240" y="2176200"/>
            <a:ext cx="1403640" cy="1216440"/>
          </a:xfrm>
          <a:prstGeom prst="rect">
            <a:avLst/>
          </a:prstGeom>
          <a:noFill/>
          <a:ln w="0">
            <a:noFill/>
          </a:ln>
        </p:spPr>
        <p:style>
          <a:lnRef idx="0"/>
          <a:fillRef idx="0"/>
          <a:effectRef idx="0"/>
          <a:fontRef idx="minor"/>
        </p:style>
        <p:txBody>
          <a:bodyPr lIns="0" rIns="0" tIns="43200" bIns="0" anchor="t">
            <a:spAutoFit/>
          </a:bodyPr>
          <a:p>
            <a:pPr>
              <a:lnSpc>
                <a:spcPts val="1451"/>
              </a:lnSpc>
              <a:spcBef>
                <a:spcPts val="340"/>
              </a:spcBef>
            </a:pPr>
            <a:r>
              <a:rPr b="0" lang="fr-FR" sz="1400" spc="-1" strike="noStrike">
                <a:solidFill>
                  <a:srgbClr val="ffffff"/>
                </a:solidFill>
                <a:latin typeface="Arial"/>
                <a:ea typeface="DejaVu Sans"/>
              </a:rPr>
              <a:t>Entrainement</a:t>
            </a:r>
            <a:r>
              <a:rPr b="0" lang="fr-FR" sz="1400" spc="-52" strike="noStrike">
                <a:solidFill>
                  <a:srgbClr val="ffffff"/>
                </a:solidFill>
                <a:latin typeface="Arial"/>
                <a:ea typeface="DejaVu Sans"/>
              </a:rPr>
              <a:t> </a:t>
            </a:r>
            <a:r>
              <a:rPr b="0" lang="fr-FR" sz="1400" spc="-26" strike="noStrike">
                <a:solidFill>
                  <a:srgbClr val="ffffff"/>
                </a:solidFill>
                <a:latin typeface="Arial"/>
                <a:ea typeface="DejaVu Sans"/>
              </a:rPr>
              <a:t>des </a:t>
            </a:r>
            <a:r>
              <a:rPr b="0" lang="fr-FR" sz="1400" spc="-12" strike="noStrike">
                <a:solidFill>
                  <a:srgbClr val="ffffff"/>
                </a:solidFill>
                <a:latin typeface="Arial"/>
                <a:ea typeface="DejaVu Sans"/>
              </a:rPr>
              <a:t>modèles</a:t>
            </a:r>
            <a:endParaRPr b="0" lang="fr-FR" sz="1400" spc="-1" strike="noStrike">
              <a:solidFill>
                <a:srgbClr val="000000"/>
              </a:solidFill>
              <a:latin typeface="Arial"/>
            </a:endParaRPr>
          </a:p>
          <a:p>
            <a:pPr marL="57960" indent="-58320">
              <a:lnSpc>
                <a:spcPct val="86000"/>
              </a:lnSpc>
              <a:spcBef>
                <a:spcPts val="570"/>
              </a:spcBef>
              <a:buClr>
                <a:srgbClr val="ffffff"/>
              </a:buClr>
              <a:buSzPct val="90000"/>
              <a:buFont typeface="Symbol"/>
              <a:buChar char=""/>
              <a:tabLst>
                <a:tab algn="l" pos="58320"/>
              </a:tabLst>
            </a:pPr>
            <a:r>
              <a:rPr b="0" lang="fr-FR" sz="1050" spc="-1" strike="noStrike">
                <a:solidFill>
                  <a:srgbClr val="ffffff"/>
                </a:solidFill>
                <a:latin typeface="Arial"/>
                <a:ea typeface="DejaVu Sans"/>
              </a:rPr>
              <a:t>N</a:t>
            </a:r>
            <a:r>
              <a:rPr b="0" lang="fr-FR" sz="1050" spc="-32" strike="noStrike">
                <a:solidFill>
                  <a:srgbClr val="ffffff"/>
                </a:solidFill>
                <a:latin typeface="Arial"/>
                <a:ea typeface="DejaVu Sans"/>
              </a:rPr>
              <a:t> </a:t>
            </a:r>
            <a:r>
              <a:rPr b="0" lang="fr-FR" sz="1050" spc="-1" strike="noStrike">
                <a:solidFill>
                  <a:srgbClr val="ffffff"/>
                </a:solidFill>
                <a:latin typeface="Arial"/>
                <a:ea typeface="DejaVu Sans"/>
              </a:rPr>
              <a:t>modèles</a:t>
            </a:r>
            <a:r>
              <a:rPr b="0" lang="fr-FR" sz="1050" spc="-41" strike="noStrike">
                <a:solidFill>
                  <a:srgbClr val="ffffff"/>
                </a:solidFill>
                <a:latin typeface="Arial"/>
                <a:ea typeface="DejaVu Sans"/>
              </a:rPr>
              <a:t> </a:t>
            </a:r>
            <a:r>
              <a:rPr b="0" i="1" lang="fr-FR" sz="1050" spc="-1" strike="noStrike">
                <a:solidFill>
                  <a:srgbClr val="ffffff"/>
                </a:solidFill>
                <a:latin typeface="Arial"/>
                <a:ea typeface="DejaVu Sans"/>
              </a:rPr>
              <a:t>(toutes</a:t>
            </a:r>
            <a:r>
              <a:rPr b="0" i="1" lang="fr-FR" sz="1050" spc="-32" strike="noStrike">
                <a:solidFill>
                  <a:srgbClr val="ffffff"/>
                </a:solidFill>
                <a:latin typeface="Arial"/>
                <a:ea typeface="DejaVu Sans"/>
              </a:rPr>
              <a:t> </a:t>
            </a:r>
            <a:r>
              <a:rPr b="0" i="1" lang="fr-FR" sz="1050" spc="-26" strike="noStrike">
                <a:solidFill>
                  <a:srgbClr val="ffffff"/>
                </a:solidFill>
                <a:latin typeface="Arial"/>
                <a:ea typeface="DejaVu Sans"/>
              </a:rPr>
              <a:t>les </a:t>
            </a:r>
            <a:r>
              <a:rPr b="0" i="1" lang="fr-FR" sz="1050" spc="-1" strike="noStrike">
                <a:solidFill>
                  <a:srgbClr val="ffffff"/>
                </a:solidFill>
                <a:latin typeface="Arial"/>
                <a:ea typeface="DejaVu Sans"/>
              </a:rPr>
              <a:t>combinaisons</a:t>
            </a:r>
            <a:r>
              <a:rPr b="0" i="1" lang="fr-FR" sz="1050" spc="-52" strike="noStrike">
                <a:solidFill>
                  <a:srgbClr val="ffffff"/>
                </a:solidFill>
                <a:latin typeface="Arial"/>
                <a:ea typeface="DejaVu Sans"/>
              </a:rPr>
              <a:t> </a:t>
            </a:r>
            <a:r>
              <a:rPr b="0" i="1" lang="fr-FR" sz="1050" spc="-26" strike="noStrike">
                <a:solidFill>
                  <a:srgbClr val="ffffff"/>
                </a:solidFill>
                <a:latin typeface="Arial"/>
                <a:ea typeface="DejaVu Sans"/>
              </a:rPr>
              <a:t>de </a:t>
            </a:r>
            <a:r>
              <a:rPr b="0" i="1" lang="fr-FR" sz="1050" spc="-12" strike="noStrike">
                <a:solidFill>
                  <a:srgbClr val="ffffff"/>
                </a:solidFill>
                <a:latin typeface="Arial"/>
                <a:ea typeface="DejaVu Sans"/>
              </a:rPr>
              <a:t>paramètres)</a:t>
            </a:r>
            <a:endParaRPr b="0" lang="fr-FR" sz="1050" spc="-1" strike="noStrike">
              <a:solidFill>
                <a:srgbClr val="000000"/>
              </a:solidFill>
              <a:latin typeface="Arial"/>
            </a:endParaRPr>
          </a:p>
          <a:p>
            <a:pPr marL="57960" indent="-58320">
              <a:lnSpc>
                <a:spcPct val="100000"/>
              </a:lnSpc>
              <a:buClr>
                <a:srgbClr val="ffffff"/>
              </a:buClr>
              <a:buSzPct val="90000"/>
              <a:buFont typeface="Symbol"/>
              <a:buChar char=""/>
              <a:tabLst>
                <a:tab algn="l" pos="58320"/>
              </a:tabLst>
            </a:pPr>
            <a:r>
              <a:rPr b="0" lang="fr-FR" sz="1050" spc="-1" strike="noStrike">
                <a:solidFill>
                  <a:srgbClr val="ffffff"/>
                </a:solidFill>
                <a:latin typeface="Arial"/>
                <a:ea typeface="DejaVu Sans"/>
              </a:rPr>
              <a:t>Jeu</a:t>
            </a:r>
            <a:r>
              <a:rPr b="0" lang="fr-FR" sz="1050" spc="-15" strike="noStrike">
                <a:solidFill>
                  <a:srgbClr val="ffffff"/>
                </a:solidFill>
                <a:latin typeface="Arial"/>
                <a:ea typeface="DejaVu Sans"/>
              </a:rPr>
              <a:t> </a:t>
            </a:r>
            <a:r>
              <a:rPr b="0" lang="fr-FR" sz="1050" spc="-12" strike="noStrike">
                <a:solidFill>
                  <a:srgbClr val="ffffff"/>
                </a:solidFill>
                <a:latin typeface="Arial"/>
                <a:ea typeface="DejaVu Sans"/>
              </a:rPr>
              <a:t>training</a:t>
            </a:r>
            <a:endParaRPr b="0" lang="fr-FR" sz="1050" spc="-1" strike="noStrike">
              <a:solidFill>
                <a:srgbClr val="000000"/>
              </a:solidFill>
              <a:latin typeface="Arial"/>
            </a:endParaRPr>
          </a:p>
          <a:p>
            <a:pPr marL="57960" indent="-58320">
              <a:lnSpc>
                <a:spcPct val="100000"/>
              </a:lnSpc>
              <a:spcBef>
                <a:spcPts val="11"/>
              </a:spcBef>
              <a:buClr>
                <a:srgbClr val="ffffff"/>
              </a:buClr>
              <a:buSzPct val="90000"/>
              <a:buFont typeface="Symbol"/>
              <a:buChar char=""/>
              <a:tabLst>
                <a:tab algn="l" pos="58320"/>
              </a:tabLst>
            </a:pPr>
            <a:r>
              <a:rPr b="0" lang="fr-FR" sz="1050" spc="-12" strike="noStrike">
                <a:solidFill>
                  <a:srgbClr val="ffffff"/>
                </a:solidFill>
                <a:latin typeface="Arial"/>
                <a:ea typeface="DejaVu Sans"/>
              </a:rPr>
              <a:t>Cross-validation</a:t>
            </a:r>
            <a:endParaRPr b="0" lang="fr-FR" sz="1050" spc="-1" strike="noStrike">
              <a:solidFill>
                <a:srgbClr val="000000"/>
              </a:solidFill>
              <a:latin typeface="Arial"/>
            </a:endParaRPr>
          </a:p>
        </p:txBody>
      </p:sp>
      <p:grpSp>
        <p:nvGrpSpPr>
          <p:cNvPr id="275" name="object 20"/>
          <p:cNvGrpSpPr/>
          <p:nvPr/>
        </p:nvGrpSpPr>
        <p:grpSpPr>
          <a:xfrm>
            <a:off x="6577920" y="2126880"/>
            <a:ext cx="2022480" cy="1370160"/>
            <a:chOff x="6577920" y="2126880"/>
            <a:chExt cx="2022480" cy="1370160"/>
          </a:xfrm>
        </p:grpSpPr>
        <p:sp>
          <p:nvSpPr>
            <p:cNvPr id="276" name="object 21"/>
            <p:cNvSpPr/>
            <p:nvPr/>
          </p:nvSpPr>
          <p:spPr>
            <a:xfrm>
              <a:off x="6577920" y="2634480"/>
              <a:ext cx="303120" cy="355320"/>
            </a:xfrm>
            <a:custGeom>
              <a:avLst/>
              <a:gdLst>
                <a:gd name="textAreaLeft" fmla="*/ 0 w 303120"/>
                <a:gd name="textAreaRight" fmla="*/ 306000 w 303120"/>
                <a:gd name="textAreaTop" fmla="*/ 0 h 355320"/>
                <a:gd name="textAreaBottom" fmla="*/ 358200 h 355320"/>
              </a:gdLst>
              <a:ahLst/>
              <a:rect l="textAreaLeft" t="textAreaTop" r="textAreaRight" b="textAreaBottom"/>
              <a:pathLst>
                <a:path w="306070" h="358139">
                  <a:moveTo>
                    <a:pt x="153034" y="0"/>
                  </a:moveTo>
                  <a:lnTo>
                    <a:pt x="153034" y="71500"/>
                  </a:lnTo>
                  <a:lnTo>
                    <a:pt x="0" y="71500"/>
                  </a:lnTo>
                  <a:lnTo>
                    <a:pt x="0" y="286257"/>
                  </a:lnTo>
                  <a:lnTo>
                    <a:pt x="153034" y="286257"/>
                  </a:lnTo>
                  <a:lnTo>
                    <a:pt x="153034" y="357758"/>
                  </a:lnTo>
                  <a:lnTo>
                    <a:pt x="305942" y="178815"/>
                  </a:lnTo>
                  <a:lnTo>
                    <a:pt x="153034"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7" name="object 22"/>
            <p:cNvSpPr/>
            <p:nvPr/>
          </p:nvSpPr>
          <p:spPr>
            <a:xfrm>
              <a:off x="7010640" y="2126880"/>
              <a:ext cx="1589760" cy="1370160"/>
            </a:xfrm>
            <a:custGeom>
              <a:avLst/>
              <a:gdLst>
                <a:gd name="textAreaLeft" fmla="*/ 0 w 1589760"/>
                <a:gd name="textAreaRight" fmla="*/ 1592640 w 1589760"/>
                <a:gd name="textAreaTop" fmla="*/ 0 h 1370160"/>
                <a:gd name="textAreaBottom" fmla="*/ 1373040 h 1370160"/>
              </a:gdLst>
              <a:ahLst/>
              <a:rect l="textAreaLeft" t="textAreaTop" r="textAreaRight" b="textAreaBottom"/>
              <a:pathLst>
                <a:path w="1592579" h="1372870">
                  <a:moveTo>
                    <a:pt x="1455293" y="0"/>
                  </a:moveTo>
                  <a:lnTo>
                    <a:pt x="137287" y="0"/>
                  </a:lnTo>
                  <a:lnTo>
                    <a:pt x="93894" y="6999"/>
                  </a:lnTo>
                  <a:lnTo>
                    <a:pt x="56208" y="26489"/>
                  </a:lnTo>
                  <a:lnTo>
                    <a:pt x="26489" y="56208"/>
                  </a:lnTo>
                  <a:lnTo>
                    <a:pt x="6999" y="93894"/>
                  </a:lnTo>
                  <a:lnTo>
                    <a:pt x="0" y="137287"/>
                  </a:lnTo>
                  <a:lnTo>
                    <a:pt x="0" y="1235456"/>
                  </a:lnTo>
                  <a:lnTo>
                    <a:pt x="6999" y="1278848"/>
                  </a:lnTo>
                  <a:lnTo>
                    <a:pt x="26489" y="1316534"/>
                  </a:lnTo>
                  <a:lnTo>
                    <a:pt x="56208" y="1346253"/>
                  </a:lnTo>
                  <a:lnTo>
                    <a:pt x="93894" y="1365743"/>
                  </a:lnTo>
                  <a:lnTo>
                    <a:pt x="137287" y="1372743"/>
                  </a:lnTo>
                  <a:lnTo>
                    <a:pt x="1455293" y="1372743"/>
                  </a:lnTo>
                  <a:lnTo>
                    <a:pt x="1498685" y="1365743"/>
                  </a:lnTo>
                  <a:lnTo>
                    <a:pt x="1536371" y="1346253"/>
                  </a:lnTo>
                  <a:lnTo>
                    <a:pt x="1566090" y="1316534"/>
                  </a:lnTo>
                  <a:lnTo>
                    <a:pt x="1585580" y="1278848"/>
                  </a:lnTo>
                  <a:lnTo>
                    <a:pt x="1592579" y="1235456"/>
                  </a:lnTo>
                  <a:lnTo>
                    <a:pt x="1592579" y="137287"/>
                  </a:lnTo>
                  <a:lnTo>
                    <a:pt x="1585580" y="93894"/>
                  </a:lnTo>
                  <a:lnTo>
                    <a:pt x="1566090" y="56208"/>
                  </a:lnTo>
                  <a:lnTo>
                    <a:pt x="1536371" y="26489"/>
                  </a:lnTo>
                  <a:lnTo>
                    <a:pt x="1498685" y="6999"/>
                  </a:lnTo>
                  <a:lnTo>
                    <a:pt x="1455293"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8" name="object 23"/>
            <p:cNvSpPr/>
            <p:nvPr/>
          </p:nvSpPr>
          <p:spPr>
            <a:xfrm>
              <a:off x="7010640" y="2126880"/>
              <a:ext cx="1589760" cy="1370160"/>
            </a:xfrm>
            <a:custGeom>
              <a:avLst/>
              <a:gdLst>
                <a:gd name="textAreaLeft" fmla="*/ 0 w 1589760"/>
                <a:gd name="textAreaRight" fmla="*/ 1592640 w 1589760"/>
                <a:gd name="textAreaTop" fmla="*/ 0 h 1370160"/>
                <a:gd name="textAreaBottom" fmla="*/ 1373040 h 1370160"/>
              </a:gdLst>
              <a:ahLst/>
              <a:rect l="textAreaLeft" t="textAreaTop" r="textAreaRight" b="textAreaBottom"/>
              <a:pathLst>
                <a:path w="1592579" h="1372870">
                  <a:moveTo>
                    <a:pt x="0" y="137287"/>
                  </a:moveTo>
                  <a:lnTo>
                    <a:pt x="6999" y="93894"/>
                  </a:lnTo>
                  <a:lnTo>
                    <a:pt x="26489" y="56208"/>
                  </a:lnTo>
                  <a:lnTo>
                    <a:pt x="56208" y="26489"/>
                  </a:lnTo>
                  <a:lnTo>
                    <a:pt x="93894" y="6999"/>
                  </a:lnTo>
                  <a:lnTo>
                    <a:pt x="137287" y="0"/>
                  </a:lnTo>
                  <a:lnTo>
                    <a:pt x="1455293" y="0"/>
                  </a:lnTo>
                  <a:lnTo>
                    <a:pt x="1498685" y="6999"/>
                  </a:lnTo>
                  <a:lnTo>
                    <a:pt x="1536371" y="26489"/>
                  </a:lnTo>
                  <a:lnTo>
                    <a:pt x="1566090" y="56208"/>
                  </a:lnTo>
                  <a:lnTo>
                    <a:pt x="1585580" y="93894"/>
                  </a:lnTo>
                  <a:lnTo>
                    <a:pt x="1592579" y="137287"/>
                  </a:lnTo>
                  <a:lnTo>
                    <a:pt x="1592579" y="1235456"/>
                  </a:lnTo>
                  <a:lnTo>
                    <a:pt x="1585580" y="1278848"/>
                  </a:lnTo>
                  <a:lnTo>
                    <a:pt x="1566090" y="1316534"/>
                  </a:lnTo>
                  <a:lnTo>
                    <a:pt x="1536371" y="1346253"/>
                  </a:lnTo>
                  <a:lnTo>
                    <a:pt x="1498685" y="1365743"/>
                  </a:lnTo>
                  <a:lnTo>
                    <a:pt x="1455293" y="1372743"/>
                  </a:lnTo>
                  <a:lnTo>
                    <a:pt x="137287" y="1372743"/>
                  </a:lnTo>
                  <a:lnTo>
                    <a:pt x="93894" y="1365743"/>
                  </a:lnTo>
                  <a:lnTo>
                    <a:pt x="56208" y="1346253"/>
                  </a:lnTo>
                  <a:lnTo>
                    <a:pt x="26489"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79" name="object 24"/>
          <p:cNvSpPr/>
          <p:nvPr/>
        </p:nvSpPr>
        <p:spPr>
          <a:xfrm>
            <a:off x="7097760" y="2401200"/>
            <a:ext cx="1416240" cy="408600"/>
          </a:xfrm>
          <a:prstGeom prst="rect">
            <a:avLst/>
          </a:prstGeom>
          <a:noFill/>
          <a:ln w="0">
            <a:noFill/>
          </a:ln>
        </p:spPr>
        <p:style>
          <a:lnRef idx="0"/>
          <a:fillRef idx="0"/>
          <a:effectRef idx="0"/>
          <a:fontRef idx="minor"/>
        </p:style>
        <p:txBody>
          <a:bodyPr lIns="0" rIns="0" tIns="42480" bIns="0" anchor="t">
            <a:spAutoFit/>
          </a:bodyPr>
          <a:p>
            <a:pPr marL="12240" algn="ctr">
              <a:lnSpc>
                <a:spcPct val="86000"/>
              </a:lnSpc>
              <a:spcBef>
                <a:spcPts val="334"/>
              </a:spcBef>
            </a:pPr>
            <a:r>
              <a:rPr b="0" lang="fr-FR" sz="1400" spc="-1" strike="noStrike">
                <a:solidFill>
                  <a:srgbClr val="ffffff"/>
                </a:solidFill>
                <a:latin typeface="Arial"/>
                <a:ea typeface="DejaVu Sans"/>
              </a:rPr>
              <a:t>Comparaison</a:t>
            </a:r>
            <a:r>
              <a:rPr b="0" lang="fr-FR" sz="1400" spc="-75" strike="noStrike">
                <a:solidFill>
                  <a:srgbClr val="ffffff"/>
                </a:solidFill>
                <a:latin typeface="Arial"/>
                <a:ea typeface="DejaVu Sans"/>
              </a:rPr>
              <a:t> </a:t>
            </a:r>
            <a:r>
              <a:rPr b="0" lang="fr-FR" sz="1400" spc="-26" strike="noStrike">
                <a:solidFill>
                  <a:srgbClr val="ffffff"/>
                </a:solidFill>
                <a:latin typeface="Arial"/>
                <a:ea typeface="DejaVu Sans"/>
              </a:rPr>
              <a:t>des </a:t>
            </a:r>
            <a:r>
              <a:rPr b="0" lang="fr-FR" sz="1400" spc="-1" strike="noStrike">
                <a:solidFill>
                  <a:srgbClr val="ffffff"/>
                </a:solidFill>
                <a:latin typeface="Arial"/>
                <a:ea typeface="DejaVu Sans"/>
              </a:rPr>
              <a:t>modèles</a:t>
            </a:r>
            <a:r>
              <a:rPr b="0" lang="fr-FR" sz="1400" spc="-35" strike="noStrike">
                <a:solidFill>
                  <a:srgbClr val="ffffff"/>
                </a:solidFill>
                <a:latin typeface="Arial"/>
                <a:ea typeface="DejaVu Sans"/>
              </a:rPr>
              <a:t> </a:t>
            </a:r>
            <a:endParaRPr b="0" lang="fr-FR" sz="1400" spc="-1" strike="noStrike">
              <a:solidFill>
                <a:srgbClr val="000000"/>
              </a:solidFill>
              <a:latin typeface="Arial"/>
            </a:endParaRPr>
          </a:p>
        </p:txBody>
      </p:sp>
      <p:grpSp>
        <p:nvGrpSpPr>
          <p:cNvPr id="280" name="object 25"/>
          <p:cNvGrpSpPr/>
          <p:nvPr/>
        </p:nvGrpSpPr>
        <p:grpSpPr>
          <a:xfrm>
            <a:off x="3679200" y="3721320"/>
            <a:ext cx="1653840" cy="285480"/>
            <a:chOff x="3679200" y="3721320"/>
            <a:chExt cx="1653840" cy="285480"/>
          </a:xfrm>
        </p:grpSpPr>
        <p:sp>
          <p:nvSpPr>
            <p:cNvPr id="281" name="object 26"/>
            <p:cNvSpPr/>
            <p:nvPr/>
          </p:nvSpPr>
          <p:spPr>
            <a:xfrm>
              <a:off x="3679200" y="3721320"/>
              <a:ext cx="832680" cy="285480"/>
            </a:xfrm>
            <a:custGeom>
              <a:avLst/>
              <a:gdLst>
                <a:gd name="textAreaLeft" fmla="*/ 0 w 832680"/>
                <a:gd name="textAreaRight" fmla="*/ 835560 w 832680"/>
                <a:gd name="textAreaTop" fmla="*/ 0 h 285480"/>
                <a:gd name="textAreaBottom" fmla="*/ 288360 h 285480"/>
              </a:gdLst>
              <a:ahLst/>
              <a:rect l="textAreaLeft" t="textAreaTop" r="textAreaRight" b="textAreaBottom"/>
              <a:pathLst>
                <a:path w="835660" h="288289">
                  <a:moveTo>
                    <a:pt x="0" y="0"/>
                  </a:moveTo>
                  <a:lnTo>
                    <a:pt x="9778" y="125349"/>
                  </a:lnTo>
                  <a:lnTo>
                    <a:pt x="67310" y="125349"/>
                  </a:lnTo>
                  <a:lnTo>
                    <a:pt x="96681" y="144746"/>
                  </a:lnTo>
                  <a:lnTo>
                    <a:pt x="166564" y="180453"/>
                  </a:lnTo>
                  <a:lnTo>
                    <a:pt x="206639" y="196667"/>
                  </a:lnTo>
                  <a:lnTo>
                    <a:pt x="249846" y="211723"/>
                  </a:lnTo>
                  <a:lnTo>
                    <a:pt x="295968" y="225573"/>
                  </a:lnTo>
                  <a:lnTo>
                    <a:pt x="344788" y="238169"/>
                  </a:lnTo>
                  <a:lnTo>
                    <a:pt x="396087" y="249464"/>
                  </a:lnTo>
                  <a:lnTo>
                    <a:pt x="449648" y="259409"/>
                  </a:lnTo>
                  <a:lnTo>
                    <a:pt x="505253" y="267955"/>
                  </a:lnTo>
                  <a:lnTo>
                    <a:pt x="562684" y="275056"/>
                  </a:lnTo>
                  <a:lnTo>
                    <a:pt x="621724" y="280662"/>
                  </a:lnTo>
                  <a:lnTo>
                    <a:pt x="682156" y="284727"/>
                  </a:lnTo>
                  <a:lnTo>
                    <a:pt x="743761" y="287200"/>
                  </a:lnTo>
                  <a:lnTo>
                    <a:pt x="806323" y="288036"/>
                  </a:lnTo>
                  <a:lnTo>
                    <a:pt x="835406" y="288036"/>
                  </a:lnTo>
                  <a:lnTo>
                    <a:pt x="772844" y="287200"/>
                  </a:lnTo>
                  <a:lnTo>
                    <a:pt x="711239" y="284727"/>
                  </a:lnTo>
                  <a:lnTo>
                    <a:pt x="650807" y="280662"/>
                  </a:lnTo>
                  <a:lnTo>
                    <a:pt x="591767" y="275056"/>
                  </a:lnTo>
                  <a:lnTo>
                    <a:pt x="534336" y="267955"/>
                  </a:lnTo>
                  <a:lnTo>
                    <a:pt x="478731" y="259409"/>
                  </a:lnTo>
                  <a:lnTo>
                    <a:pt x="425170" y="249464"/>
                  </a:lnTo>
                  <a:lnTo>
                    <a:pt x="373871" y="238169"/>
                  </a:lnTo>
                  <a:lnTo>
                    <a:pt x="325051" y="225573"/>
                  </a:lnTo>
                  <a:lnTo>
                    <a:pt x="278929" y="211723"/>
                  </a:lnTo>
                  <a:lnTo>
                    <a:pt x="235722" y="196667"/>
                  </a:lnTo>
                  <a:lnTo>
                    <a:pt x="195647" y="180453"/>
                  </a:lnTo>
                  <a:lnTo>
                    <a:pt x="158922" y="163130"/>
                  </a:lnTo>
                  <a:lnTo>
                    <a:pt x="96392" y="125349"/>
                  </a:lnTo>
                  <a:lnTo>
                    <a:pt x="153797" y="125349"/>
                  </a:lnTo>
                  <a:lnTo>
                    <a:pt x="0" y="0"/>
                  </a:lnTo>
                  <a:close/>
                </a:path>
              </a:pathLst>
            </a:custGeom>
            <a:solidFill>
              <a:srgbClr val="6b7c71"/>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82" name="object 27"/>
            <p:cNvSpPr/>
            <p:nvPr/>
          </p:nvSpPr>
          <p:spPr>
            <a:xfrm>
              <a:off x="4500000" y="3721320"/>
              <a:ext cx="832680" cy="285480"/>
            </a:xfrm>
            <a:custGeom>
              <a:avLst/>
              <a:gdLst>
                <a:gd name="textAreaLeft" fmla="*/ 0 w 832680"/>
                <a:gd name="textAreaRight" fmla="*/ 835560 w 832680"/>
                <a:gd name="textAreaTop" fmla="*/ 0 h 285480"/>
                <a:gd name="textAreaBottom" fmla="*/ 288360 h 285480"/>
              </a:gdLst>
              <a:ahLst/>
              <a:rect l="textAreaLeft" t="textAreaTop" r="textAreaRight" b="textAreaBottom"/>
              <a:pathLst>
                <a:path w="835660" h="288289">
                  <a:moveTo>
                    <a:pt x="835279" y="0"/>
                  </a:moveTo>
                  <a:lnTo>
                    <a:pt x="806323" y="0"/>
                  </a:lnTo>
                  <a:lnTo>
                    <a:pt x="803380" y="24550"/>
                  </a:lnTo>
                  <a:lnTo>
                    <a:pt x="794711" y="48535"/>
                  </a:lnTo>
                  <a:lnTo>
                    <a:pt x="761138" y="94470"/>
                  </a:lnTo>
                  <a:lnTo>
                    <a:pt x="707491" y="137132"/>
                  </a:lnTo>
                  <a:lnTo>
                    <a:pt x="673731" y="157024"/>
                  </a:lnTo>
                  <a:lnTo>
                    <a:pt x="635661" y="175845"/>
                  </a:lnTo>
                  <a:lnTo>
                    <a:pt x="593517" y="193509"/>
                  </a:lnTo>
                  <a:lnTo>
                    <a:pt x="547536" y="209934"/>
                  </a:lnTo>
                  <a:lnTo>
                    <a:pt x="497954" y="225034"/>
                  </a:lnTo>
                  <a:lnTo>
                    <a:pt x="445007" y="238725"/>
                  </a:lnTo>
                  <a:lnTo>
                    <a:pt x="388931" y="250924"/>
                  </a:lnTo>
                  <a:lnTo>
                    <a:pt x="329963" y="261544"/>
                  </a:lnTo>
                  <a:lnTo>
                    <a:pt x="268338" y="270503"/>
                  </a:lnTo>
                  <a:lnTo>
                    <a:pt x="204294" y="277716"/>
                  </a:lnTo>
                  <a:lnTo>
                    <a:pt x="138065" y="283099"/>
                  </a:lnTo>
                  <a:lnTo>
                    <a:pt x="69888" y="286567"/>
                  </a:lnTo>
                  <a:lnTo>
                    <a:pt x="0" y="288036"/>
                  </a:lnTo>
                  <a:lnTo>
                    <a:pt x="81789" y="287080"/>
                  </a:lnTo>
                  <a:lnTo>
                    <a:pt x="147603" y="284264"/>
                  </a:lnTo>
                  <a:lnTo>
                    <a:pt x="211708" y="279660"/>
                  </a:lnTo>
                  <a:lnTo>
                    <a:pt x="273894" y="273344"/>
                  </a:lnTo>
                  <a:lnTo>
                    <a:pt x="333948" y="265390"/>
                  </a:lnTo>
                  <a:lnTo>
                    <a:pt x="391659" y="255871"/>
                  </a:lnTo>
                  <a:lnTo>
                    <a:pt x="446817" y="244863"/>
                  </a:lnTo>
                  <a:lnTo>
                    <a:pt x="499209" y="232440"/>
                  </a:lnTo>
                  <a:lnTo>
                    <a:pt x="548624" y="218675"/>
                  </a:lnTo>
                  <a:lnTo>
                    <a:pt x="594852" y="203644"/>
                  </a:lnTo>
                  <a:lnTo>
                    <a:pt x="637679" y="187420"/>
                  </a:lnTo>
                  <a:lnTo>
                    <a:pt x="676896" y="170078"/>
                  </a:lnTo>
                  <a:lnTo>
                    <a:pt x="712291" y="151692"/>
                  </a:lnTo>
                  <a:lnTo>
                    <a:pt x="770768" y="112085"/>
                  </a:lnTo>
                  <a:lnTo>
                    <a:pt x="811421" y="69194"/>
                  </a:lnTo>
                  <a:lnTo>
                    <a:pt x="832557" y="23613"/>
                  </a:lnTo>
                  <a:lnTo>
                    <a:pt x="835279" y="0"/>
                  </a:lnTo>
                  <a:close/>
                </a:path>
              </a:pathLst>
            </a:custGeom>
            <a:solidFill>
              <a:srgbClr val="55635c"/>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83" name="object 28"/>
            <p:cNvSpPr/>
            <p:nvPr/>
          </p:nvSpPr>
          <p:spPr>
            <a:xfrm>
              <a:off x="3679200" y="3721320"/>
              <a:ext cx="1653840" cy="285480"/>
            </a:xfrm>
            <a:custGeom>
              <a:avLst/>
              <a:gdLst>
                <a:gd name="textAreaLeft" fmla="*/ 0 w 1653840"/>
                <a:gd name="textAreaRight" fmla="*/ 1656720 w 1653840"/>
                <a:gd name="textAreaTop" fmla="*/ 0 h 285480"/>
                <a:gd name="textAreaBottom" fmla="*/ 288360 h 285480"/>
              </a:gdLst>
              <a:ahLst/>
              <a:rect l="textAreaLeft" t="textAreaTop" r="textAreaRight" b="textAreaBottom"/>
              <a:pathLst>
                <a:path w="1656714" h="288289">
                  <a:moveTo>
                    <a:pt x="820927" y="288036"/>
                  </a:moveTo>
                  <a:lnTo>
                    <a:pt x="890816" y="286567"/>
                  </a:lnTo>
                  <a:lnTo>
                    <a:pt x="958993" y="283099"/>
                  </a:lnTo>
                  <a:lnTo>
                    <a:pt x="1025222" y="277716"/>
                  </a:lnTo>
                  <a:lnTo>
                    <a:pt x="1089266" y="270503"/>
                  </a:lnTo>
                  <a:lnTo>
                    <a:pt x="1150891" y="261544"/>
                  </a:lnTo>
                  <a:lnTo>
                    <a:pt x="1209859" y="250924"/>
                  </a:lnTo>
                  <a:lnTo>
                    <a:pt x="1265935" y="238725"/>
                  </a:lnTo>
                  <a:lnTo>
                    <a:pt x="1318882" y="225034"/>
                  </a:lnTo>
                  <a:lnTo>
                    <a:pt x="1368464" y="209934"/>
                  </a:lnTo>
                  <a:lnTo>
                    <a:pt x="1414445" y="193509"/>
                  </a:lnTo>
                  <a:lnTo>
                    <a:pt x="1456589" y="175845"/>
                  </a:lnTo>
                  <a:lnTo>
                    <a:pt x="1494659" y="157024"/>
                  </a:lnTo>
                  <a:lnTo>
                    <a:pt x="1528419" y="137132"/>
                  </a:lnTo>
                  <a:lnTo>
                    <a:pt x="1582066" y="94470"/>
                  </a:lnTo>
                  <a:lnTo>
                    <a:pt x="1615639" y="48535"/>
                  </a:lnTo>
                  <a:lnTo>
                    <a:pt x="1627251" y="0"/>
                  </a:lnTo>
                  <a:lnTo>
                    <a:pt x="1656207" y="0"/>
                  </a:lnTo>
                  <a:lnTo>
                    <a:pt x="1645462" y="46702"/>
                  </a:lnTo>
                  <a:lnTo>
                    <a:pt x="1614356" y="91013"/>
                  </a:lnTo>
                  <a:lnTo>
                    <a:pt x="1564580" y="132336"/>
                  </a:lnTo>
                  <a:lnTo>
                    <a:pt x="1497824" y="170078"/>
                  </a:lnTo>
                  <a:lnTo>
                    <a:pt x="1458607" y="187420"/>
                  </a:lnTo>
                  <a:lnTo>
                    <a:pt x="1415780" y="203644"/>
                  </a:lnTo>
                  <a:lnTo>
                    <a:pt x="1369552" y="218675"/>
                  </a:lnTo>
                  <a:lnTo>
                    <a:pt x="1320137" y="232440"/>
                  </a:lnTo>
                  <a:lnTo>
                    <a:pt x="1267745" y="244863"/>
                  </a:lnTo>
                  <a:lnTo>
                    <a:pt x="1212587" y="255871"/>
                  </a:lnTo>
                  <a:lnTo>
                    <a:pt x="1154876" y="265390"/>
                  </a:lnTo>
                  <a:lnTo>
                    <a:pt x="1094822" y="273344"/>
                  </a:lnTo>
                  <a:lnTo>
                    <a:pt x="1032636" y="279660"/>
                  </a:lnTo>
                  <a:lnTo>
                    <a:pt x="968531" y="284264"/>
                  </a:lnTo>
                  <a:lnTo>
                    <a:pt x="902717" y="287080"/>
                  </a:lnTo>
                  <a:lnTo>
                    <a:pt x="835406" y="288036"/>
                  </a:lnTo>
                  <a:lnTo>
                    <a:pt x="806323" y="288036"/>
                  </a:lnTo>
                  <a:lnTo>
                    <a:pt x="743761" y="287200"/>
                  </a:lnTo>
                  <a:lnTo>
                    <a:pt x="682156" y="284727"/>
                  </a:lnTo>
                  <a:lnTo>
                    <a:pt x="621724" y="280662"/>
                  </a:lnTo>
                  <a:lnTo>
                    <a:pt x="562684" y="275056"/>
                  </a:lnTo>
                  <a:lnTo>
                    <a:pt x="505253" y="267955"/>
                  </a:lnTo>
                  <a:lnTo>
                    <a:pt x="449648" y="259409"/>
                  </a:lnTo>
                  <a:lnTo>
                    <a:pt x="396087" y="249464"/>
                  </a:lnTo>
                  <a:lnTo>
                    <a:pt x="344788" y="238169"/>
                  </a:lnTo>
                  <a:lnTo>
                    <a:pt x="295968" y="225573"/>
                  </a:lnTo>
                  <a:lnTo>
                    <a:pt x="249846" y="211723"/>
                  </a:lnTo>
                  <a:lnTo>
                    <a:pt x="206639" y="196667"/>
                  </a:lnTo>
                  <a:lnTo>
                    <a:pt x="166564" y="180453"/>
                  </a:lnTo>
                  <a:lnTo>
                    <a:pt x="129839" y="163130"/>
                  </a:lnTo>
                  <a:lnTo>
                    <a:pt x="67310" y="125349"/>
                  </a:lnTo>
                  <a:lnTo>
                    <a:pt x="9778" y="125349"/>
                  </a:lnTo>
                  <a:lnTo>
                    <a:pt x="0" y="0"/>
                  </a:lnTo>
                  <a:lnTo>
                    <a:pt x="153797" y="125349"/>
                  </a:lnTo>
                  <a:lnTo>
                    <a:pt x="96392" y="125349"/>
                  </a:lnTo>
                  <a:lnTo>
                    <a:pt x="125764" y="144746"/>
                  </a:lnTo>
                  <a:lnTo>
                    <a:pt x="195647" y="180453"/>
                  </a:lnTo>
                  <a:lnTo>
                    <a:pt x="235722" y="196667"/>
                  </a:lnTo>
                  <a:lnTo>
                    <a:pt x="278929" y="211723"/>
                  </a:lnTo>
                  <a:lnTo>
                    <a:pt x="325051" y="225573"/>
                  </a:lnTo>
                  <a:lnTo>
                    <a:pt x="373871" y="238169"/>
                  </a:lnTo>
                  <a:lnTo>
                    <a:pt x="425170" y="249464"/>
                  </a:lnTo>
                  <a:lnTo>
                    <a:pt x="478731" y="259409"/>
                  </a:lnTo>
                  <a:lnTo>
                    <a:pt x="534336" y="267955"/>
                  </a:lnTo>
                  <a:lnTo>
                    <a:pt x="591767" y="275056"/>
                  </a:lnTo>
                  <a:lnTo>
                    <a:pt x="650807" y="280662"/>
                  </a:lnTo>
                  <a:lnTo>
                    <a:pt x="711239" y="284727"/>
                  </a:lnTo>
                  <a:lnTo>
                    <a:pt x="772844" y="287200"/>
                  </a:lnTo>
                  <a:lnTo>
                    <a:pt x="835406" y="288036"/>
                  </a:lnTo>
                </a:path>
              </a:pathLst>
            </a:custGeom>
            <a:noFill/>
            <a:ln w="26424">
              <a:solidFill>
                <a:srgbClr val="6b766e"/>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84" name="object 29"/>
          <p:cNvSpPr/>
          <p:nvPr/>
        </p:nvSpPr>
        <p:spPr>
          <a:xfrm>
            <a:off x="3745080" y="4038840"/>
            <a:ext cx="1418760" cy="498600"/>
          </a:xfrm>
          <a:prstGeom prst="rect">
            <a:avLst/>
          </a:prstGeom>
          <a:noFill/>
          <a:ln w="0">
            <a:noFill/>
          </a:ln>
        </p:spPr>
        <p:style>
          <a:lnRef idx="0"/>
          <a:fillRef idx="0"/>
          <a:effectRef idx="0"/>
          <a:fontRef idx="minor"/>
        </p:style>
        <p:txBody>
          <a:bodyPr lIns="0" rIns="0" tIns="12240" bIns="0" anchor="t">
            <a:spAutoFit/>
          </a:bodyPr>
          <a:p>
            <a:pPr>
              <a:lnSpc>
                <a:spcPct val="100000"/>
              </a:lnSpc>
              <a:spcBef>
                <a:spcPts val="96"/>
              </a:spcBef>
              <a:tabLst>
                <a:tab algn="l" pos="0"/>
              </a:tabLst>
            </a:pPr>
            <a:r>
              <a:rPr b="0" lang="fr-FR" sz="1600" spc="-12" strike="noStrike">
                <a:solidFill>
                  <a:srgbClr val="46524b"/>
                </a:solidFill>
                <a:latin typeface="Arial"/>
                <a:ea typeface="DejaVu Sans"/>
              </a:rPr>
              <a:t>Affinage </a:t>
            </a:r>
            <a:r>
              <a:rPr b="0" lang="fr-FR" sz="1600" spc="-1" strike="noStrike">
                <a:solidFill>
                  <a:srgbClr val="46524b"/>
                </a:solidFill>
                <a:latin typeface="Arial"/>
                <a:ea typeface="DejaVu Sans"/>
              </a:rPr>
              <a:t>des</a:t>
            </a:r>
            <a:r>
              <a:rPr b="0" lang="fr-FR" sz="1600" spc="-35" strike="noStrike">
                <a:solidFill>
                  <a:srgbClr val="46524b"/>
                </a:solidFill>
                <a:latin typeface="Arial"/>
                <a:ea typeface="DejaVu Sans"/>
              </a:rPr>
              <a:t> </a:t>
            </a:r>
            <a:r>
              <a:rPr b="0" lang="fr-FR" sz="1600" spc="-12" strike="noStrike">
                <a:solidFill>
                  <a:srgbClr val="46524b"/>
                </a:solidFill>
                <a:latin typeface="Arial"/>
                <a:ea typeface="DejaVu Sans"/>
              </a:rPr>
              <a:t>paramètres</a:t>
            </a:r>
            <a:endParaRPr b="0" lang="fr-FR" sz="1600" spc="-1" strike="noStrike">
              <a:solidFill>
                <a:srgbClr val="000000"/>
              </a:solidFill>
              <a:latin typeface="Arial"/>
            </a:endParaRPr>
          </a:p>
        </p:txBody>
      </p:sp>
      <p:sp>
        <p:nvSpPr>
          <p:cNvPr id="285" name="object 30"/>
          <p:cNvSpPr/>
          <p:nvPr/>
        </p:nvSpPr>
        <p:spPr>
          <a:xfrm>
            <a:off x="2359440" y="1300320"/>
            <a:ext cx="2744640" cy="286560"/>
          </a:xfrm>
          <a:prstGeom prst="rect">
            <a:avLst/>
          </a:prstGeom>
          <a:noFill/>
          <a:ln w="0">
            <a:noFill/>
          </a:ln>
        </p:spPr>
        <p:style>
          <a:lnRef idx="0"/>
          <a:fillRef idx="0"/>
          <a:effectRef idx="0"/>
          <a:fontRef idx="minor"/>
        </p:style>
        <p:txBody>
          <a:bodyPr lIns="0" rIns="0" tIns="12600" bIns="0" anchor="t">
            <a:spAutoFit/>
          </a:bodyPr>
          <a:p>
            <a:pPr>
              <a:lnSpc>
                <a:spcPct val="100000"/>
              </a:lnSpc>
              <a:spcBef>
                <a:spcPts val="99"/>
              </a:spcBef>
            </a:pPr>
            <a:r>
              <a:rPr b="0" lang="fr-FR" sz="1800" spc="-1" strike="noStrike">
                <a:solidFill>
                  <a:srgbClr val="46524b"/>
                </a:solidFill>
                <a:latin typeface="Arial"/>
                <a:ea typeface="DejaVu Sans"/>
              </a:rPr>
              <a:t>Pour</a:t>
            </a:r>
            <a:r>
              <a:rPr b="0" lang="fr-FR" sz="1800" spc="-21" strike="noStrike">
                <a:solidFill>
                  <a:srgbClr val="46524b"/>
                </a:solidFill>
                <a:latin typeface="Arial"/>
                <a:ea typeface="DejaVu Sans"/>
              </a:rPr>
              <a:t> </a:t>
            </a:r>
            <a:r>
              <a:rPr b="0" lang="fr-FR" sz="1800" spc="-1" strike="noStrike">
                <a:solidFill>
                  <a:srgbClr val="46524b"/>
                </a:solidFill>
                <a:latin typeface="Arial"/>
                <a:ea typeface="DejaVu Sans"/>
              </a:rPr>
              <a:t>chaque algorithme </a:t>
            </a:r>
            <a:r>
              <a:rPr b="0" lang="fr-FR" sz="1800" spc="-26" strike="noStrike">
                <a:solidFill>
                  <a:srgbClr val="46524b"/>
                </a:solidFill>
                <a:latin typeface="Arial"/>
                <a:ea typeface="DejaVu Sans"/>
              </a:rPr>
              <a:t>(*)</a:t>
            </a:r>
            <a:endParaRPr b="0" lang="fr-FR" sz="1800" spc="-1" strike="noStrike">
              <a:solidFill>
                <a:srgbClr val="000000"/>
              </a:solidFill>
              <a:latin typeface="Arial"/>
            </a:endParaRPr>
          </a:p>
        </p:txBody>
      </p:sp>
      <p:sp>
        <p:nvSpPr>
          <p:cNvPr id="286" name="object 31"/>
          <p:cNvSpPr/>
          <p:nvPr/>
        </p:nvSpPr>
        <p:spPr>
          <a:xfrm>
            <a:off x="474480" y="5047200"/>
            <a:ext cx="726444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i="1" lang="fr-FR" sz="1200" spc="-1" strike="noStrike">
                <a:solidFill>
                  <a:srgbClr val="292934"/>
                </a:solidFill>
                <a:latin typeface="Arial"/>
                <a:ea typeface="DejaVu Sans"/>
              </a:rPr>
              <a:t>(*)</a:t>
            </a:r>
            <a:r>
              <a:rPr b="0" i="1" lang="fr-FR" sz="1200" spc="-35" strike="noStrike">
                <a:solidFill>
                  <a:srgbClr val="292934"/>
                </a:solidFill>
                <a:latin typeface="Arial"/>
                <a:ea typeface="DejaVu Sans"/>
              </a:rPr>
              <a:t> </a:t>
            </a:r>
            <a:r>
              <a:rPr b="0" i="1" lang="fr-FR" sz="1200" spc="-1" strike="noStrike">
                <a:solidFill>
                  <a:srgbClr val="292934"/>
                </a:solidFill>
                <a:latin typeface="Arial"/>
                <a:ea typeface="DejaVu Sans"/>
              </a:rPr>
              <a:t>Modèles</a:t>
            </a:r>
            <a:r>
              <a:rPr b="0" i="1" lang="fr-FR" sz="1200" spc="-55" strike="noStrike">
                <a:solidFill>
                  <a:srgbClr val="292934"/>
                </a:solidFill>
                <a:latin typeface="Arial"/>
                <a:ea typeface="DejaVu Sans"/>
              </a:rPr>
              <a:t> </a:t>
            </a:r>
            <a:r>
              <a:rPr b="0" i="1" lang="fr-FR" sz="1200" spc="-1" strike="noStrike">
                <a:solidFill>
                  <a:srgbClr val="292934"/>
                </a:solidFill>
                <a:latin typeface="Arial"/>
                <a:ea typeface="DejaVu Sans"/>
              </a:rPr>
              <a:t>entraînés</a:t>
            </a:r>
            <a:r>
              <a:rPr b="0" i="1" lang="fr-FR" sz="1200" spc="-55"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7" strike="noStrike">
                <a:solidFill>
                  <a:srgbClr val="292934"/>
                </a:solidFill>
                <a:latin typeface="Arial"/>
                <a:ea typeface="DejaVu Sans"/>
              </a:rPr>
              <a:t> </a:t>
            </a:r>
            <a:r>
              <a:rPr b="0" i="1" lang="fr-FR" sz="1200" spc="-1" strike="noStrike">
                <a:solidFill>
                  <a:srgbClr val="292934"/>
                </a:solidFill>
                <a:latin typeface="Arial"/>
                <a:ea typeface="DejaVu Sans"/>
              </a:rPr>
              <a:t>Elastic</a:t>
            </a:r>
            <a:r>
              <a:rPr b="0" i="1" lang="fr-FR" sz="1200" spc="-46" strike="noStrike">
                <a:solidFill>
                  <a:srgbClr val="292934"/>
                </a:solidFill>
                <a:latin typeface="Arial"/>
                <a:ea typeface="DejaVu Sans"/>
              </a:rPr>
              <a:t> </a:t>
            </a:r>
            <a:r>
              <a:rPr b="0" i="1" lang="fr-FR" sz="1200" spc="-1" strike="noStrike">
                <a:solidFill>
                  <a:srgbClr val="292934"/>
                </a:solidFill>
                <a:latin typeface="Arial"/>
                <a:ea typeface="DejaVu Sans"/>
              </a:rPr>
              <a:t>Net</a:t>
            </a:r>
            <a:r>
              <a:rPr b="0" i="1" lang="fr-FR" sz="1200" spc="-26"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21" strike="noStrike">
                <a:solidFill>
                  <a:srgbClr val="292934"/>
                </a:solidFill>
                <a:latin typeface="Arial"/>
                <a:ea typeface="DejaVu Sans"/>
              </a:rPr>
              <a:t> </a:t>
            </a:r>
            <a:r>
              <a:rPr b="0" i="1" lang="fr-FR" sz="1200" spc="-1" strike="noStrike">
                <a:solidFill>
                  <a:srgbClr val="292934"/>
                </a:solidFill>
                <a:latin typeface="Arial"/>
                <a:ea typeface="DejaVu Sans"/>
              </a:rPr>
              <a:t>SVR</a:t>
            </a:r>
            <a:r>
              <a:rPr b="0" i="1" lang="fr-FR" sz="1200" spc="-35"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12" strike="noStrike">
                <a:solidFill>
                  <a:srgbClr val="292934"/>
                </a:solidFill>
                <a:latin typeface="Arial"/>
                <a:ea typeface="DejaVu Sans"/>
              </a:rPr>
              <a:t> </a:t>
            </a:r>
            <a:r>
              <a:rPr b="0" i="1" lang="fr-FR" sz="1200" spc="-1" strike="noStrike">
                <a:solidFill>
                  <a:srgbClr val="292934"/>
                </a:solidFill>
                <a:latin typeface="Arial"/>
                <a:ea typeface="DejaVu Sans"/>
              </a:rPr>
              <a:t>Random</a:t>
            </a:r>
            <a:r>
              <a:rPr b="0" i="1" lang="fr-FR" sz="1200" spc="-52" strike="noStrike">
                <a:solidFill>
                  <a:srgbClr val="292934"/>
                </a:solidFill>
                <a:latin typeface="Arial"/>
                <a:ea typeface="DejaVu Sans"/>
              </a:rPr>
              <a:t> </a:t>
            </a:r>
            <a:r>
              <a:rPr b="0" i="1" lang="fr-FR" sz="1200" spc="-1" strike="noStrike">
                <a:solidFill>
                  <a:srgbClr val="292934"/>
                </a:solidFill>
                <a:latin typeface="Arial"/>
                <a:ea typeface="DejaVu Sans"/>
              </a:rPr>
              <a:t>Forest</a:t>
            </a:r>
            <a:r>
              <a:rPr b="0" i="1" lang="fr-FR" sz="1200" spc="-32" strike="noStrike">
                <a:solidFill>
                  <a:srgbClr val="292934"/>
                </a:solidFill>
                <a:latin typeface="Arial"/>
                <a:ea typeface="DejaVu Sans"/>
              </a:rPr>
              <a:t> </a:t>
            </a:r>
            <a:r>
              <a:rPr b="0" i="1" lang="fr-FR" sz="1200" spc="-1" strike="noStrike">
                <a:solidFill>
                  <a:srgbClr val="292934"/>
                </a:solidFill>
                <a:latin typeface="Arial"/>
                <a:ea typeface="DejaVu Sans"/>
              </a:rPr>
              <a:t>Regressor</a:t>
            </a:r>
            <a:r>
              <a:rPr b="0" i="1" lang="fr-FR" sz="1200" spc="-52"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32" strike="noStrike">
                <a:solidFill>
                  <a:srgbClr val="292934"/>
                </a:solidFill>
                <a:latin typeface="Arial"/>
                <a:ea typeface="DejaVu Sans"/>
              </a:rPr>
              <a:t> </a:t>
            </a:r>
            <a:r>
              <a:rPr b="0" i="1" lang="fr-FR" sz="1200" spc="-12" strike="noStrike">
                <a:solidFill>
                  <a:srgbClr val="292934"/>
                </a:solidFill>
                <a:latin typeface="Arial"/>
                <a:ea typeface="DejaVu Sans"/>
              </a:rPr>
              <a:t>XGBoost</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536040" y="525960"/>
            <a:ext cx="8462160" cy="12290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65" strike="noStrike">
                <a:solidFill>
                  <a:srgbClr val="d2523b"/>
                </a:solidFill>
                <a:latin typeface="Arial"/>
              </a:rPr>
              <a:t> </a:t>
            </a:r>
            <a:r>
              <a:rPr b="0" lang="fr-FR" sz="4000" spc="-1" strike="noStrike">
                <a:solidFill>
                  <a:srgbClr val="d2523b"/>
                </a:solidFill>
                <a:latin typeface="Arial"/>
              </a:rPr>
              <a:t>:</a:t>
            </a:r>
            <a:r>
              <a:rPr b="0" lang="fr-FR" sz="4000" spc="-177" strike="noStrike">
                <a:solidFill>
                  <a:srgbClr val="d2523b"/>
                </a:solidFill>
                <a:latin typeface="Arial"/>
              </a:rPr>
              <a:t> </a:t>
            </a:r>
            <a:r>
              <a:rPr b="0" lang="fr-FR" sz="4000" spc="-52" strike="noStrike">
                <a:solidFill>
                  <a:srgbClr val="d2523b"/>
                </a:solidFill>
                <a:latin typeface="Arial"/>
              </a:rPr>
              <a:t>paramètres</a:t>
            </a:r>
            <a:endParaRPr b="0" lang="fr-FR" sz="4000" spc="-1" strike="noStrike">
              <a:solidFill>
                <a:srgbClr val="000000"/>
              </a:solidFill>
              <a:latin typeface="Arial"/>
            </a:endParaRPr>
          </a:p>
        </p:txBody>
      </p:sp>
      <p:sp>
        <p:nvSpPr>
          <p:cNvPr id="288" name="object 3"/>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13</a:t>
            </a:r>
            <a:endParaRPr b="0" lang="fr-FR" sz="1400" spc="-1" strike="noStrike">
              <a:solidFill>
                <a:srgbClr val="000000"/>
              </a:solidFill>
              <a:latin typeface="Arial"/>
            </a:endParaRPr>
          </a:p>
        </p:txBody>
      </p:sp>
      <p:graphicFrame>
        <p:nvGraphicFramePr>
          <p:cNvPr id="289" name="object 4"/>
          <p:cNvGraphicFramePr/>
          <p:nvPr/>
        </p:nvGraphicFramePr>
        <p:xfrm>
          <a:off x="101160" y="1410480"/>
          <a:ext cx="8711640" cy="3600720"/>
        </p:xfrm>
        <a:graphic>
          <a:graphicData uri="http://schemas.openxmlformats.org/drawingml/2006/table">
            <a:tbl>
              <a:tblPr/>
              <a:tblGrid>
                <a:gridCol w="2178000"/>
                <a:gridCol w="2178000"/>
                <a:gridCol w="2178000"/>
                <a:gridCol w="2178000"/>
              </a:tblGrid>
              <a:tr h="640440">
                <a:tc>
                  <a:txBody>
                    <a:bodyPr anchor="t">
                      <a:noAutofit/>
                    </a:bodyPr>
                    <a:p>
                      <a:pPr algn="ctr">
                        <a:lnSpc>
                          <a:spcPct val="100000"/>
                        </a:lnSpc>
                        <a:spcBef>
                          <a:spcPts val="315"/>
                        </a:spcBef>
                      </a:pPr>
                      <a:r>
                        <a:rPr b="1" lang="fr-FR" sz="1800" spc="-1" strike="noStrike">
                          <a:solidFill>
                            <a:srgbClr val="ffffff"/>
                          </a:solidFill>
                          <a:latin typeface="Arial"/>
                        </a:rPr>
                        <a:t>Elastic</a:t>
                      </a:r>
                      <a:r>
                        <a:rPr b="1" lang="fr-FR" sz="1800" spc="-15" strike="noStrike">
                          <a:solidFill>
                            <a:srgbClr val="ffffff"/>
                          </a:solidFill>
                          <a:latin typeface="Arial"/>
                        </a:rPr>
                        <a:t> </a:t>
                      </a:r>
                      <a:r>
                        <a:rPr b="1" lang="fr-FR" sz="1800" spc="-26" strike="noStrike">
                          <a:solidFill>
                            <a:srgbClr val="ffffff"/>
                          </a:solidFill>
                          <a:latin typeface="Arial"/>
                        </a:rPr>
                        <a:t>Net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720" algn="ctr">
                        <a:lnSpc>
                          <a:spcPct val="100000"/>
                        </a:lnSpc>
                        <a:spcBef>
                          <a:spcPts val="315"/>
                        </a:spcBef>
                      </a:pPr>
                      <a:r>
                        <a:rPr b="1" lang="fr-FR" sz="1800" spc="-26" strike="noStrike">
                          <a:solidFill>
                            <a:srgbClr val="ffffff"/>
                          </a:solidFill>
                          <a:latin typeface="Arial"/>
                        </a:rPr>
                        <a:t>SVR</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720" algn="ctr">
                        <a:lnSpc>
                          <a:spcPct val="100000"/>
                        </a:lnSpc>
                        <a:spcBef>
                          <a:spcPts val="315"/>
                        </a:spcBef>
                      </a:pPr>
                      <a:r>
                        <a:rPr b="1" lang="fr-FR" sz="1800" spc="-12" strike="noStrike">
                          <a:solidFill>
                            <a:srgbClr val="ffffff"/>
                          </a:solidFill>
                          <a:latin typeface="Arial"/>
                        </a:rPr>
                        <a:t>XGBoost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1440" algn="ctr">
                        <a:lnSpc>
                          <a:spcPct val="100000"/>
                        </a:lnSpc>
                        <a:spcBef>
                          <a:spcPts val="315"/>
                        </a:spcBef>
                      </a:pPr>
                      <a:r>
                        <a:rPr b="1" lang="fr-FR" sz="1800" spc="-1" strike="noStrike">
                          <a:solidFill>
                            <a:srgbClr val="ffffff"/>
                          </a:solidFill>
                          <a:latin typeface="Arial"/>
                        </a:rPr>
                        <a:t>Random</a:t>
                      </a:r>
                      <a:r>
                        <a:rPr b="1" lang="fr-FR" sz="1800" spc="-15" strike="noStrike">
                          <a:solidFill>
                            <a:srgbClr val="ffffff"/>
                          </a:solidFill>
                          <a:latin typeface="Arial"/>
                        </a:rPr>
                        <a:t> </a:t>
                      </a:r>
                      <a:r>
                        <a:rPr b="1" lang="fr-FR" sz="1800" spc="-12" strike="noStrike">
                          <a:solidFill>
                            <a:srgbClr val="ffffff"/>
                          </a:solidFill>
                          <a:latin typeface="Arial"/>
                        </a:rPr>
                        <a:t>Forest</a:t>
                      </a:r>
                      <a:endParaRPr b="0" lang="fr-FR" sz="1800" spc="-1" strike="noStrike">
                        <a:solidFill>
                          <a:srgbClr val="000000"/>
                        </a:solidFill>
                        <a:latin typeface="Arial"/>
                      </a:endParaRPr>
                    </a:p>
                    <a:p>
                      <a:pPr marL="2520" algn="ctr">
                        <a:lnSpc>
                          <a:spcPct val="100000"/>
                        </a:lnSpc>
                      </a:pPr>
                      <a:r>
                        <a:rPr b="1" lang="fr-FR" sz="1800" spc="-12" strike="noStrike">
                          <a:solidFill>
                            <a:srgbClr val="ffffff"/>
                          </a:solidFill>
                          <a:latin typeface="Arial"/>
                        </a:rPr>
                        <a:t>Regressor</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r>
              <a:tr h="365400">
                <a:tc>
                  <a:txBody>
                    <a:bodyPr anchor="t">
                      <a:noAutofit/>
                    </a:bodyPr>
                    <a:p>
                      <a:pPr algn="ctr">
                        <a:lnSpc>
                          <a:spcPts val="2154"/>
                        </a:lnSpc>
                        <a:spcBef>
                          <a:spcPts val="315"/>
                        </a:spcBef>
                      </a:pPr>
                      <a:r>
                        <a:rPr b="0" lang="fr-FR" sz="1800" spc="-1" strike="noStrike">
                          <a:solidFill>
                            <a:srgbClr val="292934"/>
                          </a:solidFill>
                          <a:latin typeface="Arial"/>
                        </a:rPr>
                        <a:t>Alpha : </a:t>
                      </a:r>
                      <a:r>
                        <a:rPr b="0" lang="fr-FR" sz="1800" spc="-12" strike="noStrike">
                          <a:solidFill>
                            <a:srgbClr val="292934"/>
                          </a:solidFill>
                          <a:latin typeface="Arial"/>
                        </a:rPr>
                        <a:t>[10</a:t>
                      </a:r>
                      <a:r>
                        <a:rPr b="0" lang="fr-FR" sz="1800" spc="-15" strike="noStrike" baseline="25000">
                          <a:solidFill>
                            <a:srgbClr val="292934"/>
                          </a:solidFill>
                          <a:latin typeface="Arial"/>
                        </a:rPr>
                        <a:t>-</a:t>
                      </a:r>
                      <a:r>
                        <a:rPr b="0" lang="fr-FR" sz="1800" spc="-1" strike="noStrike" baseline="25000">
                          <a:solidFill>
                            <a:srgbClr val="292934"/>
                          </a:solidFill>
                          <a:latin typeface="Arial"/>
                        </a:rPr>
                        <a:t>4</a:t>
                      </a:r>
                      <a:r>
                        <a:rPr b="0" lang="fr-FR" sz="1800" spc="-1" strike="noStrike">
                          <a:solidFill>
                            <a:srgbClr val="292934"/>
                          </a:solidFill>
                          <a:latin typeface="Arial"/>
                        </a:rPr>
                        <a:t>, </a:t>
                      </a:r>
                      <a:r>
                        <a:rPr b="0" lang="fr-FR" sz="1800" spc="-21" strike="noStrike">
                          <a:solidFill>
                            <a:srgbClr val="00af50"/>
                          </a:solidFill>
                          <a:latin typeface="Arial"/>
                        </a:rPr>
                        <a:t>10</a:t>
                      </a:r>
                      <a:r>
                        <a:rPr b="0" lang="fr-FR" sz="1800" spc="-32" strike="noStrike" baseline="25000">
                          <a:solidFill>
                            <a:srgbClr val="00af50"/>
                          </a:solidFill>
                          <a:latin typeface="Arial"/>
                        </a:rPr>
                        <a:t>-</a:t>
                      </a:r>
                      <a:r>
                        <a:rPr b="0" lang="fr-FR" sz="1800" spc="-38" strike="noStrike" baseline="25000">
                          <a:solidFill>
                            <a:srgbClr val="00af50"/>
                          </a:solidFill>
                          <a:latin typeface="Arial"/>
                        </a:rPr>
                        <a:t>3</a:t>
                      </a:r>
                      <a:r>
                        <a:rPr b="0" lang="fr-FR" sz="1800" spc="-26"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algn="ctr">
                        <a:lnSpc>
                          <a:spcPts val="2154"/>
                        </a:lnSpc>
                        <a:spcBef>
                          <a:spcPts val="315"/>
                        </a:spcBef>
                      </a:pPr>
                      <a:r>
                        <a:rPr b="0" lang="fr-FR" sz="1800" spc="-1" strike="noStrike">
                          <a:solidFill>
                            <a:srgbClr val="292934"/>
                          </a:solidFill>
                          <a:latin typeface="Arial"/>
                        </a:rPr>
                        <a:t>Gamma :</a:t>
                      </a:r>
                      <a:r>
                        <a:rPr b="0" lang="fr-FR" sz="1800" spc="-7" strike="noStrike">
                          <a:solidFill>
                            <a:srgbClr val="292934"/>
                          </a:solidFill>
                          <a:latin typeface="Arial"/>
                        </a:rPr>
                        <a:t> </a:t>
                      </a:r>
                      <a:r>
                        <a:rPr b="0" lang="fr-FR" sz="1800" spc="-21" strike="noStrike">
                          <a:solidFill>
                            <a:srgbClr val="292934"/>
                          </a:solidFill>
                          <a:latin typeface="Arial"/>
                        </a:rPr>
                        <a:t>10</a:t>
                      </a:r>
                      <a:r>
                        <a:rPr b="0" lang="fr-FR" sz="1800" spc="-32" strike="noStrike" baseline="25000">
                          <a:solidFill>
                            <a:srgbClr val="292934"/>
                          </a:solidFill>
                          <a:latin typeface="Arial"/>
                        </a:rPr>
                        <a:t>-</a:t>
                      </a:r>
                      <a:r>
                        <a:rPr b="0" lang="fr-FR" sz="1800" spc="-15" strike="noStrike" baseline="25000">
                          <a:solidFill>
                            <a:srgbClr val="292934"/>
                          </a:solidFill>
                          <a:latin typeface="Arial"/>
                        </a:rPr>
                        <a:t>8</a:t>
                      </a:r>
                      <a:r>
                        <a:rPr b="0" lang="fr-FR" sz="1800" spc="-12" strike="noStrike">
                          <a:solidFill>
                            <a:srgbClr val="292934"/>
                          </a:solidFill>
                          <a:latin typeface="Arial"/>
                        </a:rPr>
                        <a:t>,10</a:t>
                      </a:r>
                      <a:r>
                        <a:rPr b="0" lang="fr-FR" sz="1800" spc="-15" strike="noStrike" baseline="25000">
                          <a:solidFill>
                            <a:srgbClr val="292934"/>
                          </a:solidFill>
                          <a:latin typeface="Arial"/>
                        </a:rPr>
                        <a:t>-</a:t>
                      </a:r>
                      <a:r>
                        <a:rPr b="0" lang="fr-FR" sz="1800" spc="-1" strike="noStrike" baseline="25000">
                          <a:solidFill>
                            <a:srgbClr val="292934"/>
                          </a:solidFill>
                          <a:latin typeface="Arial"/>
                        </a:rPr>
                        <a:t>7</a:t>
                      </a:r>
                      <a:r>
                        <a:rPr b="0" lang="fr-FR" sz="1800" spc="239" strike="noStrike" baseline="25000">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algn="ctr">
                        <a:lnSpc>
                          <a:spcPts val="2154"/>
                        </a:lnSpc>
                        <a:spcBef>
                          <a:spcPts val="315"/>
                        </a:spcBef>
                      </a:pPr>
                      <a:r>
                        <a:rPr b="0" lang="fr-FR" sz="1800" spc="-1" strike="noStrike">
                          <a:solidFill>
                            <a:srgbClr val="292934"/>
                          </a:solidFill>
                          <a:latin typeface="Arial"/>
                        </a:rPr>
                        <a:t>N_estimators</a:t>
                      </a:r>
                      <a:r>
                        <a:rPr b="0" lang="fr-FR" sz="1800" spc="-60"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marL="1440" algn="ctr">
                        <a:lnSpc>
                          <a:spcPts val="2154"/>
                        </a:lnSpc>
                        <a:spcBef>
                          <a:spcPts val="315"/>
                        </a:spcBef>
                      </a:pPr>
                      <a:r>
                        <a:rPr b="0" lang="fr-FR" sz="1800" spc="-1" strike="noStrike">
                          <a:solidFill>
                            <a:srgbClr val="292934"/>
                          </a:solidFill>
                          <a:latin typeface="Arial"/>
                        </a:rPr>
                        <a:t>N_estimators</a:t>
                      </a:r>
                      <a:r>
                        <a:rPr b="0" lang="fr-FR" sz="1800" spc="-26" strike="noStrike">
                          <a:solidFill>
                            <a:srgbClr val="292934"/>
                          </a:solidFill>
                          <a:latin typeface="Arial"/>
                        </a:rPr>
                        <a:t> </a:t>
                      </a:r>
                      <a:r>
                        <a:rPr b="0" lang="fr-FR" sz="1800" spc="-1" strike="noStrike">
                          <a:solidFill>
                            <a:srgbClr val="292934"/>
                          </a:solidFill>
                          <a:latin typeface="Arial"/>
                        </a:rPr>
                        <a:t>:</a:t>
                      </a:r>
                      <a:r>
                        <a:rPr b="0" lang="fr-FR" sz="1800" spc="-35" strike="noStrike">
                          <a:solidFill>
                            <a:srgbClr val="292934"/>
                          </a:solidFill>
                          <a:latin typeface="Arial"/>
                        </a:rPr>
                        <a:t> </a:t>
                      </a:r>
                      <a:r>
                        <a:rPr b="0" lang="fr-FR" sz="1800" spc="-21" strike="noStrike">
                          <a:solidFill>
                            <a:srgbClr val="292934"/>
                          </a:solidFill>
                          <a:latin typeface="Arial"/>
                        </a:rPr>
                        <a:t>[10,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r>
              <a:tr h="353520">
                <a:tc>
                  <a:txBody>
                    <a:bodyPr anchor="t">
                      <a:noAutofit/>
                    </a:bodyPr>
                    <a:p>
                      <a:pPr algn="ctr">
                        <a:lnSpc>
                          <a:spcPts val="2061"/>
                        </a:lnSpc>
                      </a:pPr>
                      <a:r>
                        <a:rPr b="0" lang="fr-FR" sz="1800" spc="-1" strike="noStrike">
                          <a:solidFill>
                            <a:srgbClr val="292934"/>
                          </a:solidFill>
                          <a:latin typeface="Arial"/>
                        </a:rPr>
                        <a:t>...,</a:t>
                      </a:r>
                      <a:r>
                        <a:rPr b="0" lang="fr-FR" sz="1800" spc="-41" strike="noStrike">
                          <a:solidFill>
                            <a:srgbClr val="292934"/>
                          </a:solidFill>
                          <a:latin typeface="Arial"/>
                        </a:rPr>
                        <a:t> </a:t>
                      </a:r>
                      <a:r>
                        <a:rPr b="0" lang="fr-FR" sz="1800" spc="-1" strike="noStrike">
                          <a:solidFill>
                            <a:srgbClr val="292934"/>
                          </a:solidFill>
                          <a:latin typeface="Arial"/>
                        </a:rPr>
                        <a:t>10,</a:t>
                      </a:r>
                      <a:r>
                        <a:rPr b="0" lang="fr-FR" sz="1800" spc="-12" strike="noStrike">
                          <a:solidFill>
                            <a:srgbClr val="292934"/>
                          </a:solidFill>
                          <a:latin typeface="Arial"/>
                        </a:rPr>
                        <a:t> </a:t>
                      </a:r>
                      <a:r>
                        <a:rPr b="0" lang="fr-FR" sz="1800" spc="-21" strike="noStrike">
                          <a:solidFill>
                            <a:srgbClr val="292934"/>
                          </a:solidFill>
                          <a:latin typeface="Arial"/>
                        </a:rPr>
                        <a:t>10</a:t>
                      </a:r>
                      <a:r>
                        <a:rPr b="0" lang="fr-FR" sz="1800" spc="-32" strike="noStrike" baseline="25000">
                          <a:solidFill>
                            <a:srgbClr val="292934"/>
                          </a:solidFill>
                          <a:latin typeface="Arial"/>
                        </a:rPr>
                        <a:t>2</a:t>
                      </a:r>
                      <a:r>
                        <a:rPr b="0" lang="fr-FR" sz="1800" spc="-21"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 , </a:t>
                      </a:r>
                      <a:r>
                        <a:rPr b="0" lang="fr-FR" sz="1800" spc="-21" strike="noStrike">
                          <a:solidFill>
                            <a:srgbClr val="00af50"/>
                          </a:solidFill>
                          <a:latin typeface="Arial"/>
                        </a:rPr>
                        <a:t>10</a:t>
                      </a:r>
                      <a:r>
                        <a:rPr b="0" lang="fr-FR" sz="1800" spc="-32" strike="noStrike" baseline="25000">
                          <a:solidFill>
                            <a:srgbClr val="00af50"/>
                          </a:solidFill>
                          <a:latin typeface="Arial"/>
                        </a:rPr>
                        <a:t>-</a:t>
                      </a:r>
                      <a:r>
                        <a:rPr b="0" lang="fr-FR" sz="1800" spc="-75" strike="noStrike" baseline="25000">
                          <a:solidFill>
                            <a:srgbClr val="00af50"/>
                          </a:solidFill>
                          <a:latin typeface="Arial"/>
                        </a:rPr>
                        <a:t>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720" algn="ctr">
                        <a:lnSpc>
                          <a:spcPts val="2061"/>
                        </a:lnSpc>
                      </a:pPr>
                      <a:r>
                        <a:rPr b="0" lang="fr-FR" sz="1800" spc="-1" strike="noStrike">
                          <a:solidFill>
                            <a:srgbClr val="292934"/>
                          </a:solidFill>
                          <a:latin typeface="Arial"/>
                        </a:rPr>
                        <a:t>[100,</a:t>
                      </a:r>
                      <a:r>
                        <a:rPr b="0" lang="fr-FR" sz="1800" spc="-46" strike="noStrike">
                          <a:solidFill>
                            <a:srgbClr val="292934"/>
                          </a:solidFill>
                          <a:latin typeface="Arial"/>
                        </a:rPr>
                        <a:t> </a:t>
                      </a:r>
                      <a:r>
                        <a:rPr b="0" lang="fr-FR" sz="1800" spc="-1" strike="noStrike">
                          <a:solidFill>
                            <a:srgbClr val="292934"/>
                          </a:solidFill>
                          <a:latin typeface="Arial"/>
                        </a:rPr>
                        <a:t>500,</a:t>
                      </a:r>
                      <a:r>
                        <a:rPr b="0" lang="fr-FR" sz="1800" spc="-32" strike="noStrike">
                          <a:solidFill>
                            <a:srgbClr val="292934"/>
                          </a:solidFill>
                          <a:latin typeface="Arial"/>
                        </a:rPr>
                        <a:t> </a:t>
                      </a:r>
                      <a:r>
                        <a:rPr b="0" lang="fr-FR" sz="1800" spc="-12" strike="noStrike">
                          <a:solidFill>
                            <a:srgbClr val="00af50"/>
                          </a:solidFill>
                          <a:latin typeface="Arial"/>
                        </a:rPr>
                        <a:t>1000</a:t>
                      </a:r>
                      <a:r>
                        <a:rPr b="0" lang="fr-FR" sz="1800" spc="-1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440" algn="ctr">
                        <a:lnSpc>
                          <a:spcPts val="2061"/>
                        </a:lnSpc>
                      </a:pPr>
                      <a:r>
                        <a:rPr b="0" lang="fr-FR" sz="1800" spc="-1" strike="noStrike">
                          <a:solidFill>
                            <a:srgbClr val="292934"/>
                          </a:solidFill>
                          <a:latin typeface="Arial"/>
                        </a:rPr>
                        <a:t>50,</a:t>
                      </a:r>
                      <a:r>
                        <a:rPr b="0" lang="fr-FR" sz="1800" spc="-26" strike="noStrike">
                          <a:solidFill>
                            <a:srgbClr val="292934"/>
                          </a:solidFill>
                          <a:latin typeface="Arial"/>
                        </a:rPr>
                        <a:t> </a:t>
                      </a:r>
                      <a:r>
                        <a:rPr b="0" lang="fr-FR" sz="1800" spc="-1" strike="noStrike">
                          <a:solidFill>
                            <a:srgbClr val="292934"/>
                          </a:solidFill>
                          <a:latin typeface="Arial"/>
                        </a:rPr>
                        <a:t>100,</a:t>
                      </a:r>
                      <a:r>
                        <a:rPr b="0" lang="fr-FR" sz="1800" spc="-32" strike="noStrike">
                          <a:solidFill>
                            <a:srgbClr val="292934"/>
                          </a:solidFill>
                          <a:latin typeface="Arial"/>
                        </a:rPr>
                        <a:t> </a:t>
                      </a:r>
                      <a:r>
                        <a:rPr b="0" lang="fr-FR" sz="1800" spc="-1" strike="noStrike">
                          <a:solidFill>
                            <a:srgbClr val="292934"/>
                          </a:solidFill>
                          <a:latin typeface="Arial"/>
                        </a:rPr>
                        <a:t>300,</a:t>
                      </a:r>
                      <a:r>
                        <a:rPr b="0" lang="fr-FR" sz="1800" spc="-21" strike="noStrike">
                          <a:solidFill>
                            <a:srgbClr val="292934"/>
                          </a:solidFill>
                          <a:latin typeface="Arial"/>
                        </a:rPr>
                        <a:t> </a:t>
                      </a:r>
                      <a:r>
                        <a:rPr b="0" lang="fr-FR" sz="1800" spc="-21" strike="noStrike">
                          <a:solidFill>
                            <a:srgbClr val="00af50"/>
                          </a:solidFill>
                          <a:latin typeface="Arial"/>
                        </a:rPr>
                        <a:t>500</a:t>
                      </a:r>
                      <a:r>
                        <a:rPr b="0" lang="fr-FR" sz="1800" spc="-21"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r>
              <a:tr h="366120">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rowSpan="2">
                  <a:txBody>
                    <a:bodyPr anchor="t">
                      <a:noAutofit/>
                    </a:bodyPr>
                    <a:p>
                      <a:pPr algn="ctr">
                        <a:lnSpc>
                          <a:spcPts val="2064"/>
                        </a:lnSpc>
                      </a:pPr>
                      <a:r>
                        <a:rPr b="0" lang="fr-FR" sz="1800" spc="-12" strike="noStrike">
                          <a:solidFill>
                            <a:srgbClr val="292934"/>
                          </a:solidFill>
                          <a:latin typeface="Arial"/>
                        </a:rPr>
                        <a:t>2000]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r>
              <a:tr h="365400">
                <a:tc>
                  <a:txBody>
                    <a:bodyPr anchor="t">
                      <a:noAutofit/>
                    </a:bodyPr>
                    <a:p>
                      <a:pPr algn="ctr">
                        <a:lnSpc>
                          <a:spcPts val="2154"/>
                        </a:lnSpc>
                        <a:spcBef>
                          <a:spcPts val="315"/>
                        </a:spcBef>
                      </a:pPr>
                      <a:r>
                        <a:rPr b="0" lang="fr-FR" sz="1800" spc="-1" strike="noStrike">
                          <a:solidFill>
                            <a:srgbClr val="292934"/>
                          </a:solidFill>
                          <a:latin typeface="Arial"/>
                        </a:rPr>
                        <a:t>L1_ratio</a:t>
                      </a:r>
                      <a:r>
                        <a:rPr b="0" lang="fr-FR" sz="1800" spc="-21" strike="noStrike">
                          <a:solidFill>
                            <a:srgbClr val="292934"/>
                          </a:solidFill>
                          <a:latin typeface="Arial"/>
                        </a:rPr>
                        <a:t> </a:t>
                      </a:r>
                      <a:r>
                        <a:rPr b="0" lang="fr-FR" sz="1800" spc="-1" strike="noStrike">
                          <a:solidFill>
                            <a:srgbClr val="292934"/>
                          </a:solidFill>
                          <a:latin typeface="Arial"/>
                        </a:rPr>
                        <a:t>:</a:t>
                      </a:r>
                      <a:r>
                        <a:rPr b="0" lang="fr-FR" sz="1800" spc="-15" strike="noStrike">
                          <a:solidFill>
                            <a:srgbClr val="292934"/>
                          </a:solidFill>
                          <a:latin typeface="Arial"/>
                        </a:rPr>
                        <a:t> </a:t>
                      </a:r>
                      <a:r>
                        <a:rPr b="0" lang="fr-FR" sz="1800" spc="-1" strike="noStrike">
                          <a:solidFill>
                            <a:srgbClr val="292934"/>
                          </a:solidFill>
                          <a:latin typeface="Arial"/>
                        </a:rPr>
                        <a:t>[0.1,</a:t>
                      </a:r>
                      <a:r>
                        <a:rPr b="0" lang="fr-FR" sz="1800" spc="-32" strike="noStrike">
                          <a:solidFill>
                            <a:srgbClr val="292934"/>
                          </a:solidFill>
                          <a:latin typeface="Arial"/>
                        </a:rPr>
                        <a:t> </a:t>
                      </a:r>
                      <a:r>
                        <a:rPr b="0" lang="fr-FR" sz="1800" spc="-21" strike="noStrike">
                          <a:solidFill>
                            <a:srgbClr val="292934"/>
                          </a:solidFill>
                          <a:latin typeface="Arial"/>
                        </a:rPr>
                        <a:t>0.2,</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c>
                  <a:txBody>
                    <a:bodyPr anchor="t">
                      <a:noAutofit/>
                    </a:bodyPr>
                    <a:p>
                      <a:pPr algn="ctr">
                        <a:lnSpc>
                          <a:spcPts val="2154"/>
                        </a:lnSpc>
                        <a:spcBef>
                          <a:spcPts val="315"/>
                        </a:spcBef>
                      </a:pPr>
                      <a:r>
                        <a:rPr b="0" lang="fr-FR" sz="1800" spc="-1" strike="noStrike">
                          <a:solidFill>
                            <a:srgbClr val="292934"/>
                          </a:solidFill>
                          <a:latin typeface="Arial"/>
                        </a:rPr>
                        <a:t>Epsilon</a:t>
                      </a:r>
                      <a:r>
                        <a:rPr b="0" lang="fr-FR" sz="1800" spc="-12" strike="noStrike">
                          <a:solidFill>
                            <a:srgbClr val="292934"/>
                          </a:solidFill>
                          <a:latin typeface="Arial"/>
                        </a:rPr>
                        <a:t> </a:t>
                      </a:r>
                      <a:r>
                        <a:rPr b="0" lang="fr-FR" sz="1800" spc="-1" strike="noStrike">
                          <a:solidFill>
                            <a:srgbClr val="292934"/>
                          </a:solidFill>
                          <a:latin typeface="Arial"/>
                        </a:rPr>
                        <a:t>:</a:t>
                      </a:r>
                      <a:r>
                        <a:rPr b="0" lang="fr-FR" sz="1800" spc="-7" strike="noStrike">
                          <a:solidFill>
                            <a:srgbClr val="292934"/>
                          </a:solidFill>
                          <a:latin typeface="Arial"/>
                        </a:rPr>
                        <a:t> </a:t>
                      </a:r>
                      <a:r>
                        <a:rPr b="0" lang="fr-FR" sz="1800" spc="-12" strike="noStrike">
                          <a:solidFill>
                            <a:srgbClr val="292934"/>
                          </a:solidFill>
                          <a:latin typeface="Arial"/>
                        </a:rPr>
                        <a:t>[0.001,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c vMerge="1">
                  <a:txBody>
                    <a:bodyPr lIns="90000" rIns="90000" tIns="45000" bIns="45000" anchor="t">
                      <a:noAutofit/>
                    </a:bodyPr>
                    <a:p>
                      <a:endParaRPr b="0" lang="fr-FR"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pPr marL="720" algn="ctr">
                        <a:lnSpc>
                          <a:spcPts val="2154"/>
                        </a:lnSpc>
                        <a:spcBef>
                          <a:spcPts val="315"/>
                        </a:spcBef>
                      </a:pPr>
                      <a:r>
                        <a:rPr b="0" lang="fr-FR" sz="1800" spc="-1" strike="noStrike">
                          <a:solidFill>
                            <a:srgbClr val="292934"/>
                          </a:solidFill>
                          <a:latin typeface="Arial"/>
                        </a:rPr>
                        <a:t>Min_samples_leaf</a:t>
                      </a:r>
                      <a:r>
                        <a:rPr b="0" lang="fr-FR" sz="1800" spc="-46"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r>
              <a:tr h="366120">
                <a:tc>
                  <a:txBody>
                    <a:bodyPr anchor="t">
                      <a:noAutofit/>
                    </a:bodyPr>
                    <a:p>
                      <a:pPr marL="326520">
                        <a:lnSpc>
                          <a:spcPts val="2064"/>
                        </a:lnSpc>
                      </a:pPr>
                      <a:r>
                        <a:rPr b="0" lang="fr-FR" sz="1800" spc="-1" strike="noStrike">
                          <a:solidFill>
                            <a:srgbClr val="292934"/>
                          </a:solidFill>
                          <a:latin typeface="Arial"/>
                        </a:rPr>
                        <a:t>0.3</a:t>
                      </a:r>
                      <a:r>
                        <a:rPr b="0" lang="fr-FR" sz="1800" spc="-46" strike="noStrike">
                          <a:solidFill>
                            <a:srgbClr val="292934"/>
                          </a:solidFill>
                          <a:latin typeface="Arial"/>
                        </a:rPr>
                        <a:t> </a:t>
                      </a:r>
                      <a:r>
                        <a:rPr b="0" lang="fr-FR" sz="1800" spc="-1" strike="noStrike">
                          <a:solidFill>
                            <a:srgbClr val="292934"/>
                          </a:solidFill>
                          <a:latin typeface="Arial"/>
                        </a:rPr>
                        <a:t>...</a:t>
                      </a:r>
                      <a:r>
                        <a:rPr b="0" lang="fr-FR" sz="1800" spc="-1" strike="noStrike">
                          <a:solidFill>
                            <a:srgbClr val="00af50"/>
                          </a:solidFill>
                          <a:latin typeface="Arial"/>
                        </a:rPr>
                        <a:t>0.6</a:t>
                      </a:r>
                      <a:r>
                        <a:rPr b="0" lang="fr-FR" sz="1800" spc="-1" strike="noStrike">
                          <a:solidFill>
                            <a:srgbClr val="292934"/>
                          </a:solidFill>
                          <a:latin typeface="Arial"/>
                        </a:rPr>
                        <a:t>....</a:t>
                      </a:r>
                      <a:r>
                        <a:rPr b="0" lang="fr-FR" sz="1800" spc="-32" strike="noStrike">
                          <a:solidFill>
                            <a:srgbClr val="292934"/>
                          </a:solidFill>
                          <a:latin typeface="Arial"/>
                        </a:rPr>
                        <a:t> </a:t>
                      </a:r>
                      <a:r>
                        <a:rPr b="0" lang="fr-FR" sz="1800" spc="-26" strike="noStrike">
                          <a:solidFill>
                            <a:srgbClr val="292934"/>
                          </a:solidFill>
                          <a:latin typeface="Arial"/>
                        </a:rPr>
                        <a:t>0.9</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c>
                  <a:txBody>
                    <a:bodyPr anchor="t">
                      <a:noAutofit/>
                    </a:bodyPr>
                    <a:p>
                      <a:pPr algn="ctr">
                        <a:lnSpc>
                          <a:spcPts val="2064"/>
                        </a:lnSpc>
                      </a:pPr>
                      <a:r>
                        <a:rPr b="0" lang="fr-FR" sz="1800" spc="-1" strike="noStrike">
                          <a:solidFill>
                            <a:srgbClr val="292934"/>
                          </a:solidFill>
                          <a:latin typeface="Arial"/>
                        </a:rPr>
                        <a:t>0.01,</a:t>
                      </a:r>
                      <a:r>
                        <a:rPr b="0" lang="fr-FR" sz="1800" spc="-35" strike="noStrike">
                          <a:solidFill>
                            <a:srgbClr val="292934"/>
                          </a:solidFill>
                          <a:latin typeface="Arial"/>
                        </a:rPr>
                        <a:t> </a:t>
                      </a:r>
                      <a:r>
                        <a:rPr b="0" lang="fr-FR" sz="1800" spc="-1" strike="noStrike">
                          <a:solidFill>
                            <a:srgbClr val="00af50"/>
                          </a:solidFill>
                          <a:latin typeface="Arial"/>
                        </a:rPr>
                        <a:t>0.1</a:t>
                      </a:r>
                      <a:r>
                        <a:rPr b="0" lang="fr-FR" sz="1800" spc="-1" strike="noStrike">
                          <a:solidFill>
                            <a:srgbClr val="292934"/>
                          </a:solidFill>
                          <a:latin typeface="Arial"/>
                        </a:rPr>
                        <a:t>,</a:t>
                      </a:r>
                      <a:r>
                        <a:rPr b="0" lang="fr-FR" sz="1800" spc="-21" strike="noStrike">
                          <a:solidFill>
                            <a:srgbClr val="292934"/>
                          </a:solidFill>
                          <a:latin typeface="Arial"/>
                        </a:rPr>
                        <a:t> </a:t>
                      </a:r>
                      <a:r>
                        <a:rPr b="0" lang="fr-FR" sz="1800" spc="-26" strike="noStrike">
                          <a:solidFill>
                            <a:srgbClr val="292934"/>
                          </a:solidFill>
                          <a:latin typeface="Arial"/>
                        </a:rPr>
                        <a:t>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440" algn="ctr">
                        <a:lnSpc>
                          <a:spcPts val="2064"/>
                        </a:lnSpc>
                      </a:pPr>
                      <a:r>
                        <a:rPr b="0" lang="fr-FR" sz="1800" spc="-1" strike="noStrike">
                          <a:solidFill>
                            <a:srgbClr val="292934"/>
                          </a:solidFill>
                          <a:latin typeface="Arial"/>
                        </a:rPr>
                        <a:t>[</a:t>
                      </a:r>
                      <a:r>
                        <a:rPr b="0" lang="fr-FR" sz="1800" spc="-1" strike="noStrike">
                          <a:solidFill>
                            <a:srgbClr val="00af50"/>
                          </a:solidFill>
                          <a:latin typeface="Arial"/>
                        </a:rPr>
                        <a:t>1</a:t>
                      </a:r>
                      <a:r>
                        <a:rPr b="0" lang="fr-FR" sz="1800" spc="-1" strike="noStrike">
                          <a:solidFill>
                            <a:srgbClr val="292934"/>
                          </a:solidFill>
                          <a:latin typeface="Arial"/>
                        </a:rPr>
                        <a:t>,</a:t>
                      </a:r>
                      <a:r>
                        <a:rPr b="0" lang="fr-FR" sz="1800" spc="-26" strike="noStrike">
                          <a:solidFill>
                            <a:srgbClr val="292934"/>
                          </a:solidFill>
                          <a:latin typeface="Arial"/>
                        </a:rPr>
                        <a:t> </a:t>
                      </a:r>
                      <a:r>
                        <a:rPr b="0" lang="fr-FR" sz="1800" spc="-1" strike="noStrike">
                          <a:solidFill>
                            <a:srgbClr val="292934"/>
                          </a:solidFill>
                          <a:latin typeface="Arial"/>
                        </a:rPr>
                        <a:t>3,</a:t>
                      </a:r>
                      <a:r>
                        <a:rPr b="0" lang="fr-FR" sz="1800" spc="-7" strike="noStrike">
                          <a:solidFill>
                            <a:srgbClr val="292934"/>
                          </a:solidFill>
                          <a:latin typeface="Arial"/>
                        </a:rPr>
                        <a:t> </a:t>
                      </a:r>
                      <a:r>
                        <a:rPr b="0" lang="fr-FR" sz="1800" spc="-1" strike="noStrike">
                          <a:solidFill>
                            <a:srgbClr val="292934"/>
                          </a:solidFill>
                          <a:latin typeface="Arial"/>
                        </a:rPr>
                        <a:t>5,</a:t>
                      </a:r>
                      <a:r>
                        <a:rPr b="0" lang="fr-FR" sz="1800" spc="-12" strike="noStrike">
                          <a:solidFill>
                            <a:srgbClr val="292934"/>
                          </a:solidFill>
                          <a:latin typeface="Arial"/>
                        </a:rPr>
                        <a:t> </a:t>
                      </a:r>
                      <a:r>
                        <a:rPr b="0" lang="fr-FR" sz="1800" spc="-26" strike="noStrike">
                          <a:solidFill>
                            <a:srgbClr val="292934"/>
                          </a:solidFill>
                          <a:latin typeface="Arial"/>
                        </a:rPr>
                        <a:t>10]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r>
              <a:tr h="366120">
                <a:tc>
                  <a:txBody>
                    <a:bodyPr anchor="t">
                      <a:noAutofit/>
                    </a:bodyPr>
                    <a:p>
                      <a:pPr algn="ctr">
                        <a:lnSpc>
                          <a:spcPts val="2154"/>
                        </a:lnSpc>
                        <a:spcBef>
                          <a:spcPts val="320"/>
                        </a:spcBef>
                      </a:pPr>
                      <a:r>
                        <a:rPr b="0" lang="fr-FR" sz="1800" spc="-52" strike="noStrike">
                          <a:solidFill>
                            <a:srgbClr val="292934"/>
                          </a:solidFill>
                          <a:latin typeface="Arial"/>
                        </a:rPr>
                        <a:t>Tol</a:t>
                      </a:r>
                      <a:r>
                        <a:rPr b="0" lang="fr-FR" sz="1800" spc="-66"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c>
                  <a:txBody>
                    <a:bodyPr anchor="t">
                      <a:noAutofit/>
                    </a:bodyPr>
                    <a:p>
                      <a:pPr algn="ctr">
                        <a:lnSpc>
                          <a:spcPts val="2154"/>
                        </a:lnSpc>
                        <a:spcBef>
                          <a:spcPts val="320"/>
                        </a:spcBef>
                      </a:pPr>
                      <a:r>
                        <a:rPr b="0" lang="fr-FR" sz="1800" spc="-1" strike="noStrike">
                          <a:solidFill>
                            <a:srgbClr val="292934"/>
                          </a:solidFill>
                          <a:latin typeface="Arial"/>
                        </a:rPr>
                        <a:t>C</a:t>
                      </a:r>
                      <a:r>
                        <a:rPr b="0" lang="fr-FR" sz="1800" spc="-26" strike="noStrike">
                          <a:solidFill>
                            <a:srgbClr val="292934"/>
                          </a:solidFill>
                          <a:latin typeface="Arial"/>
                        </a:rPr>
                        <a:t> </a:t>
                      </a:r>
                      <a:r>
                        <a:rPr b="0" lang="fr-FR" sz="1800" spc="-1" strike="noStrike">
                          <a:solidFill>
                            <a:srgbClr val="292934"/>
                          </a:solidFill>
                          <a:latin typeface="Arial"/>
                        </a:rPr>
                        <a:t>:</a:t>
                      </a:r>
                      <a:r>
                        <a:rPr b="0" lang="fr-FR" sz="1800" spc="-15" strike="noStrike">
                          <a:solidFill>
                            <a:srgbClr val="292934"/>
                          </a:solidFill>
                          <a:latin typeface="Arial"/>
                        </a:rPr>
                        <a:t> </a:t>
                      </a:r>
                      <a:r>
                        <a:rPr b="0" lang="fr-FR" sz="1800" spc="-1" strike="noStrike">
                          <a:solidFill>
                            <a:srgbClr val="292934"/>
                          </a:solidFill>
                          <a:latin typeface="Arial"/>
                        </a:rPr>
                        <a:t>[0.001,</a:t>
                      </a:r>
                      <a:r>
                        <a:rPr b="0" lang="fr-FR" sz="1800" spc="-12" strike="noStrike">
                          <a:solidFill>
                            <a:srgbClr val="292934"/>
                          </a:solidFill>
                          <a:latin typeface="Arial"/>
                        </a:rPr>
                        <a:t> </a:t>
                      </a:r>
                      <a:r>
                        <a:rPr b="0" lang="fr-FR" sz="1800" spc="-21" strike="noStrike">
                          <a:solidFill>
                            <a:srgbClr val="292934"/>
                          </a:solidFill>
                          <a:latin typeface="Arial"/>
                        </a:rPr>
                        <a:t>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800" algn="ctr">
                        <a:lnSpc>
                          <a:spcPts val="2154"/>
                        </a:lnSpc>
                        <a:spcBef>
                          <a:spcPts val="320"/>
                        </a:spcBef>
                      </a:pPr>
                      <a:r>
                        <a:rPr b="0" lang="fr-FR" sz="1800" spc="-1" strike="noStrike">
                          <a:solidFill>
                            <a:srgbClr val="292934"/>
                          </a:solidFill>
                          <a:latin typeface="Arial"/>
                        </a:rPr>
                        <a:t>Max_features</a:t>
                      </a:r>
                      <a:r>
                        <a:rPr b="0" lang="fr-FR" sz="1800" spc="-35"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r>
              <a:tr h="366120">
                <a:tc>
                  <a:txBody>
                    <a:bodyPr anchor="t">
                      <a:noAutofit/>
                    </a:bodyPr>
                    <a:p>
                      <a:pPr algn="ctr">
                        <a:lnSpc>
                          <a:spcPts val="2061"/>
                        </a:lnSpc>
                      </a:pPr>
                      <a:r>
                        <a:rPr b="0" lang="fr-FR" sz="1800" spc="-12" strike="noStrike">
                          <a:solidFill>
                            <a:srgbClr val="00af50"/>
                          </a:solidFill>
                          <a:latin typeface="Arial"/>
                        </a:rPr>
                        <a:t>[0.1</a:t>
                      </a:r>
                      <a:r>
                        <a:rPr b="0" lang="fr-FR" sz="1800" spc="-12" strike="noStrike">
                          <a:solidFill>
                            <a:srgbClr val="292934"/>
                          </a:solidFill>
                          <a:latin typeface="Arial"/>
                        </a:rPr>
                        <a:t>,0.01,0.001,0.0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0.1,</a:t>
                      </a:r>
                      <a:r>
                        <a:rPr b="0" lang="fr-FR" sz="1800" spc="-26" strike="noStrike">
                          <a:solidFill>
                            <a:srgbClr val="292934"/>
                          </a:solidFill>
                          <a:latin typeface="Arial"/>
                        </a:rPr>
                        <a:t> </a:t>
                      </a:r>
                      <a:r>
                        <a:rPr b="0" lang="fr-FR" sz="1800" spc="-1" strike="noStrike">
                          <a:solidFill>
                            <a:srgbClr val="292934"/>
                          </a:solidFill>
                          <a:latin typeface="Arial"/>
                        </a:rPr>
                        <a:t>1,</a:t>
                      </a:r>
                      <a:r>
                        <a:rPr b="0" lang="fr-FR" sz="1800" spc="-26" strike="noStrike">
                          <a:solidFill>
                            <a:srgbClr val="292934"/>
                          </a:solidFill>
                          <a:latin typeface="Arial"/>
                        </a:rPr>
                        <a:t> </a:t>
                      </a:r>
                      <a:r>
                        <a:rPr b="0" lang="fr-FR" sz="1800" spc="-26" strike="noStrike">
                          <a:solidFill>
                            <a:srgbClr val="00af50"/>
                          </a:solidFill>
                          <a:latin typeface="Arial"/>
                        </a:rPr>
                        <a:t>10</a:t>
                      </a:r>
                      <a:r>
                        <a:rPr b="0" lang="fr-FR" sz="1800" spc="-26"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endParaRPr b="0" lang="fr-FR" sz="17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[auto,</a:t>
                      </a:r>
                      <a:r>
                        <a:rPr b="0" lang="fr-FR" sz="1800" spc="-12" strike="noStrike">
                          <a:solidFill>
                            <a:srgbClr val="292934"/>
                          </a:solidFill>
                          <a:latin typeface="Arial"/>
                        </a:rPr>
                        <a:t> </a:t>
                      </a:r>
                      <a:r>
                        <a:rPr b="0" lang="fr-FR" sz="1800" spc="-12" strike="noStrike">
                          <a:solidFill>
                            <a:srgbClr val="00af50"/>
                          </a:solidFill>
                          <a:latin typeface="Arial"/>
                        </a:rPr>
                        <a:t>sqrt</a:t>
                      </a:r>
                      <a:r>
                        <a:rPr b="0" lang="fr-FR" sz="1800" spc="-1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r>
              <a:tr h="366120">
                <a:tc>
                  <a:txBody>
                    <a:bodyPr anchor="t">
                      <a:noAutofit/>
                    </a:bodyPr>
                    <a:p>
                      <a:pPr algn="ctr">
                        <a:lnSpc>
                          <a:spcPts val="2064"/>
                        </a:lnSpc>
                      </a:pPr>
                      <a:r>
                        <a:rPr b="0" lang="fr-FR" sz="1800" spc="-21" strike="noStrike">
                          <a:solidFill>
                            <a:srgbClr val="292934"/>
                          </a:solidFill>
                          <a:latin typeface="Arial"/>
                        </a:rPr>
                        <a:t>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r>
            </a:tbl>
          </a:graphicData>
        </a:graphic>
      </p:graphicFrame>
      <p:sp>
        <p:nvSpPr>
          <p:cNvPr id="290" name="object 5"/>
          <p:cNvSpPr/>
          <p:nvPr/>
        </p:nvSpPr>
        <p:spPr>
          <a:xfrm>
            <a:off x="402480" y="5225760"/>
            <a:ext cx="393228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1800" spc="-1" strike="noStrike">
                <a:solidFill>
                  <a:srgbClr val="00af50"/>
                </a:solidFill>
                <a:latin typeface="Arial"/>
                <a:ea typeface="DejaVu Sans"/>
              </a:rPr>
              <a:t>Combinaison</a:t>
            </a:r>
            <a:r>
              <a:rPr b="0" lang="fr-FR" sz="1800" spc="-15" strike="noStrike">
                <a:solidFill>
                  <a:srgbClr val="00af50"/>
                </a:solidFill>
                <a:latin typeface="Arial"/>
                <a:ea typeface="DejaVu Sans"/>
              </a:rPr>
              <a:t> </a:t>
            </a:r>
            <a:r>
              <a:rPr b="0" lang="fr-FR" sz="1800" spc="-1" strike="noStrike">
                <a:solidFill>
                  <a:srgbClr val="00af50"/>
                </a:solidFill>
                <a:latin typeface="Arial"/>
                <a:ea typeface="DejaVu Sans"/>
              </a:rPr>
              <a:t>optimale</a:t>
            </a:r>
            <a:r>
              <a:rPr b="0" lang="fr-FR" sz="1800" spc="-32" strike="noStrike">
                <a:solidFill>
                  <a:srgbClr val="00af50"/>
                </a:solidFill>
                <a:latin typeface="Arial"/>
                <a:ea typeface="DejaVu Sans"/>
              </a:rPr>
              <a:t> </a:t>
            </a:r>
            <a:r>
              <a:rPr b="0" lang="fr-FR" sz="1800" spc="-1" strike="noStrike">
                <a:solidFill>
                  <a:srgbClr val="00af50"/>
                </a:solidFill>
                <a:latin typeface="Arial"/>
                <a:ea typeface="DejaVu Sans"/>
              </a:rPr>
              <a:t>des</a:t>
            </a:r>
            <a:r>
              <a:rPr b="0" lang="fr-FR" sz="1800" spc="-41" strike="noStrike">
                <a:solidFill>
                  <a:srgbClr val="00af50"/>
                </a:solidFill>
                <a:latin typeface="Arial"/>
                <a:ea typeface="DejaVu Sans"/>
              </a:rPr>
              <a:t> </a:t>
            </a:r>
            <a:r>
              <a:rPr b="0" lang="fr-FR" sz="1800" spc="-12" strike="noStrike">
                <a:solidFill>
                  <a:srgbClr val="00af50"/>
                </a:solidFill>
                <a:latin typeface="Arial"/>
                <a:ea typeface="DejaVu Sans"/>
              </a:rPr>
              <a:t>paramètres</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object 2"/>
          <p:cNvSpPr/>
          <p:nvPr/>
        </p:nvSpPr>
        <p:spPr>
          <a:xfrm>
            <a:off x="801000" y="2264040"/>
            <a:ext cx="801828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IV</a:t>
            </a:r>
            <a:r>
              <a:rPr b="0" lang="fr-FR" sz="4800" spc="-296" strike="noStrike">
                <a:solidFill>
                  <a:srgbClr val="f3f1dc"/>
                </a:solidFill>
                <a:latin typeface="Arial"/>
                <a:ea typeface="DejaVu Sans"/>
              </a:rPr>
              <a:t> </a:t>
            </a:r>
            <a:r>
              <a:rPr b="0" lang="fr-FR" sz="4800" spc="-151" strike="noStrike">
                <a:solidFill>
                  <a:srgbClr val="f3f1dc"/>
                </a:solidFill>
                <a:latin typeface="Arial"/>
                <a:ea typeface="DejaVu Sans"/>
              </a:rPr>
              <a:t>–PRÉSENTATION</a:t>
            </a:r>
            <a:r>
              <a:rPr b="0" lang="fr-FR" sz="4800" spc="-231" strike="noStrike">
                <a:solidFill>
                  <a:srgbClr val="f3f1dc"/>
                </a:solidFill>
                <a:latin typeface="Arial"/>
                <a:ea typeface="DejaVu Sans"/>
              </a:rPr>
              <a:t> </a:t>
            </a:r>
            <a:r>
              <a:rPr b="0" lang="fr-FR" sz="4800" spc="-35" strike="noStrike">
                <a:solidFill>
                  <a:srgbClr val="f3f1dc"/>
                </a:solidFill>
                <a:latin typeface="Arial"/>
                <a:ea typeface="DejaVu Sans"/>
              </a:rPr>
              <a:t>DU </a:t>
            </a:r>
            <a:r>
              <a:rPr b="0" lang="fr-FR" sz="4800" spc="-100" strike="noStrike">
                <a:solidFill>
                  <a:srgbClr val="f3f1dc"/>
                </a:solidFill>
                <a:latin typeface="Arial"/>
                <a:ea typeface="DejaVu Sans"/>
              </a:rPr>
              <a:t>MODÈLE</a:t>
            </a:r>
            <a:r>
              <a:rPr b="0" lang="fr-FR" sz="4800" spc="-216" strike="noStrike">
                <a:solidFill>
                  <a:srgbClr val="f3f1dc"/>
                </a:solidFill>
                <a:latin typeface="Arial"/>
                <a:ea typeface="DejaVu Sans"/>
              </a:rPr>
              <a:t> </a:t>
            </a:r>
            <a:r>
              <a:rPr b="0" lang="fr-FR" sz="4800" spc="-12" strike="noStrike">
                <a:solidFill>
                  <a:srgbClr val="f3f1dc"/>
                </a:solidFill>
                <a:latin typeface="Arial"/>
                <a:ea typeface="DejaVu Sans"/>
              </a:rPr>
              <a:t>FINAL </a:t>
            </a:r>
            <a:endParaRPr b="0" lang="fr-FR" sz="4800" spc="-1" strike="noStrike">
              <a:solidFill>
                <a:srgbClr val="000000"/>
              </a:solidFill>
              <a:latin typeface="Arial"/>
            </a:endParaRPr>
          </a:p>
        </p:txBody>
      </p:sp>
      <p:sp>
        <p:nvSpPr>
          <p:cNvPr id="292" name="object 3"/>
          <p:cNvSpPr/>
          <p:nvPr/>
        </p:nvSpPr>
        <p:spPr>
          <a:xfrm>
            <a:off x="801000" y="3881880"/>
            <a:ext cx="528840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2400" spc="-1" strike="noStrike">
                <a:solidFill>
                  <a:srgbClr val="ffc000"/>
                </a:solidFill>
                <a:latin typeface="Arial"/>
                <a:ea typeface="DejaVu Sans"/>
              </a:rPr>
              <a:t>ainsi</a:t>
            </a:r>
            <a:r>
              <a:rPr b="0" lang="fr-FR" sz="2400" spc="-21" strike="noStrike">
                <a:solidFill>
                  <a:srgbClr val="ffc000"/>
                </a:solidFill>
                <a:latin typeface="Arial"/>
                <a:ea typeface="DejaVu Sans"/>
              </a:rPr>
              <a:t> </a:t>
            </a:r>
            <a:r>
              <a:rPr b="0" lang="fr-FR" sz="2400" spc="-1" strike="noStrike">
                <a:solidFill>
                  <a:srgbClr val="ffc000"/>
                </a:solidFill>
                <a:latin typeface="Arial"/>
                <a:ea typeface="DejaVu Sans"/>
              </a:rPr>
              <a:t>que</a:t>
            </a:r>
            <a:r>
              <a:rPr b="0" lang="fr-FR" sz="2400" spc="-35" strike="noStrike">
                <a:solidFill>
                  <a:srgbClr val="ffc000"/>
                </a:solidFill>
                <a:latin typeface="Arial"/>
                <a:ea typeface="DejaVu Sans"/>
              </a:rPr>
              <a:t> </a:t>
            </a:r>
            <a:r>
              <a:rPr b="0" lang="fr-FR" sz="2400" spc="-1" strike="noStrike">
                <a:solidFill>
                  <a:srgbClr val="ffc000"/>
                </a:solidFill>
                <a:latin typeface="Arial"/>
                <a:ea typeface="DejaVu Sans"/>
              </a:rPr>
              <a:t>des</a:t>
            </a:r>
            <a:r>
              <a:rPr b="0" lang="fr-FR" sz="2400" spc="-32" strike="noStrike">
                <a:solidFill>
                  <a:srgbClr val="ffc000"/>
                </a:solidFill>
                <a:latin typeface="Arial"/>
                <a:ea typeface="DejaVu Sans"/>
              </a:rPr>
              <a:t> </a:t>
            </a:r>
            <a:r>
              <a:rPr b="0" lang="fr-FR" sz="2400" spc="-1" strike="noStrike">
                <a:solidFill>
                  <a:srgbClr val="ffc000"/>
                </a:solidFill>
                <a:latin typeface="Arial"/>
                <a:ea typeface="DejaVu Sans"/>
              </a:rPr>
              <a:t>améliorations </a:t>
            </a:r>
            <a:r>
              <a:rPr b="0" lang="fr-FR" sz="2400" spc="-12" strike="noStrike">
                <a:solidFill>
                  <a:srgbClr val="ffc000"/>
                </a:solidFill>
                <a:latin typeface="Arial"/>
                <a:ea typeface="DejaVu Sans"/>
              </a:rPr>
              <a:t>effectuées.</a:t>
            </a:r>
            <a:endParaRPr b="0" lang="fr-FR" sz="2400" spc="-1" strike="noStrike">
              <a:solidFill>
                <a:srgbClr val="000000"/>
              </a:solidFill>
              <a:latin typeface="Arial"/>
            </a:endParaRPr>
          </a:p>
        </p:txBody>
      </p:sp>
      <p:sp>
        <p:nvSpPr>
          <p:cNvPr id="293" name="object 4"/>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16</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536760" y="2123280"/>
            <a:ext cx="8282520" cy="180360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pour la </a:t>
            </a:r>
            <a:r>
              <a:rPr b="0" lang="fr-FR" sz="4000" spc="-52" strike="noStrike">
                <a:solidFill>
                  <a:srgbClr val="d2523b"/>
                </a:solidFill>
                <a:latin typeface="Arial"/>
              </a:rPr>
              <a:t>consommation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sp>
        <p:nvSpPr>
          <p:cNvPr id="295" name="object 7"/>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6" name="object 1" descr=""/>
          <p:cNvPicPr/>
          <p:nvPr/>
        </p:nvPicPr>
        <p:blipFill>
          <a:blip r:embed="rId1"/>
          <a:stretch/>
        </p:blipFill>
        <p:spPr>
          <a:xfrm>
            <a:off x="5040000" y="1528920"/>
            <a:ext cx="3292920" cy="1206720"/>
          </a:xfrm>
          <a:prstGeom prst="rect">
            <a:avLst/>
          </a:prstGeom>
          <a:ln w="0">
            <a:noFill/>
          </a:ln>
        </p:spPr>
      </p:pic>
      <p:sp>
        <p:nvSpPr>
          <p:cNvPr id="297" name="PlaceHolder 1"/>
          <p:cNvSpPr>
            <a:spLocks noGrp="1"/>
          </p:cNvSpPr>
          <p:nvPr>
            <p:ph type="title"/>
          </p:nvPr>
        </p:nvSpPr>
        <p:spPr>
          <a:xfrm>
            <a:off x="536040" y="318960"/>
            <a:ext cx="8282520" cy="180360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a:t>
            </a:r>
            <a:r>
              <a:rPr b="0" lang="fr-FR" sz="4000" spc="-114" strike="noStrike">
                <a:solidFill>
                  <a:srgbClr val="d2523b"/>
                </a:solidFill>
                <a:latin typeface="Arial"/>
              </a:rPr>
              <a:t>obtenus</a:t>
            </a:r>
            <a:r>
              <a:rPr b="0" lang="fr-FR" sz="4000" spc="-140" strike="noStrike">
                <a:solidFill>
                  <a:srgbClr val="d2523b"/>
                </a:solidFill>
                <a:latin typeface="Arial"/>
              </a:rPr>
              <a:t> </a:t>
            </a:r>
            <a:r>
              <a:rPr b="0" lang="fr-FR" sz="4000" spc="-52" strike="noStrike">
                <a:solidFill>
                  <a:srgbClr val="d2523b"/>
                </a:solidFill>
                <a:latin typeface="Arial"/>
              </a:rPr>
              <a:t>(consommation)</a:t>
            </a:r>
            <a:r>
              <a:rPr b="1" lang="fr-FR" sz="1800" spc="-1" strike="noStrike">
                <a:solidFill>
                  <a:srgbClr val="292934"/>
                </a:solidFill>
                <a:latin typeface="Arial"/>
              </a:rPr>
              <a:t>    </a:t>
            </a:r>
            <a:br>
              <a:rPr sz="1800"/>
            </a:b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Comparaison</a:t>
            </a:r>
            <a:r>
              <a:rPr b="1" lang="fr-FR" sz="1800" spc="-12" strike="noStrike">
                <a:solidFill>
                  <a:srgbClr val="292934"/>
                </a:solidFill>
                <a:latin typeface="Arial"/>
              </a:rPr>
              <a:t> </a:t>
            </a:r>
            <a:r>
              <a:rPr b="1" lang="fr-FR" sz="1800" spc="-1" strike="noStrike">
                <a:solidFill>
                  <a:srgbClr val="292934"/>
                </a:solidFill>
                <a:latin typeface="Arial"/>
              </a:rPr>
              <a:t>sur</a:t>
            </a:r>
            <a:r>
              <a:rPr b="1" lang="fr-FR" sz="1800" spc="-12" strike="noStrike">
                <a:solidFill>
                  <a:srgbClr val="292934"/>
                </a:solidFill>
                <a:latin typeface="Arial"/>
              </a:rPr>
              <a:t> </a:t>
            </a:r>
            <a:r>
              <a:rPr b="1" lang="fr-FR" sz="1800" spc="-1" strike="noStrike">
                <a:solidFill>
                  <a:srgbClr val="292934"/>
                </a:solidFill>
                <a:latin typeface="Arial"/>
              </a:rPr>
              <a:t>jeu</a:t>
            </a:r>
            <a:r>
              <a:rPr b="1" lang="fr-FR" sz="1800" spc="-15" strike="noStrike">
                <a:solidFill>
                  <a:srgbClr val="292934"/>
                </a:solidFill>
                <a:latin typeface="Arial"/>
              </a:rPr>
              <a:t> </a:t>
            </a:r>
            <a:r>
              <a:rPr b="1" lang="fr-FR" sz="1800" spc="-1" strike="noStrike">
                <a:solidFill>
                  <a:srgbClr val="292934"/>
                </a:solidFill>
                <a:latin typeface="Arial"/>
              </a:rPr>
              <a:t>de</a:t>
            </a:r>
            <a:r>
              <a:rPr b="1" lang="fr-FR" sz="1800" spc="-7" strike="noStrike">
                <a:solidFill>
                  <a:srgbClr val="292934"/>
                </a:solidFill>
                <a:latin typeface="Arial"/>
              </a:rPr>
              <a:t> </a:t>
            </a:r>
            <a:r>
              <a:rPr b="1" lang="fr-FR" sz="1800" spc="-21" strike="noStrike">
                <a:solidFill>
                  <a:srgbClr val="292934"/>
                </a:solidFill>
                <a:latin typeface="Arial"/>
              </a:rPr>
              <a:t>test</a:t>
            </a:r>
            <a:endParaRPr b="0" lang="fr-FR" sz="1800" spc="-1" strike="noStrike">
              <a:solidFill>
                <a:srgbClr val="000000"/>
              </a:solidFill>
              <a:latin typeface="Arial"/>
            </a:endParaRPr>
          </a:p>
        </p:txBody>
      </p:sp>
      <p:sp>
        <p:nvSpPr>
          <p:cNvPr id="298" name="object 71"/>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
        <p:nvSpPr>
          <p:cNvPr id="299" name="object 72"/>
          <p:cNvSpPr/>
          <p:nvPr/>
        </p:nvSpPr>
        <p:spPr>
          <a:xfrm>
            <a:off x="5004000" y="2424960"/>
            <a:ext cx="3248280" cy="213480"/>
          </a:xfrm>
          <a:custGeom>
            <a:avLst/>
            <a:gdLst>
              <a:gd name="textAreaLeft" fmla="*/ 0 w 3248280"/>
              <a:gd name="textAreaRight" fmla="*/ 3251160 w 3248280"/>
              <a:gd name="textAreaTop" fmla="*/ 0 h 213480"/>
              <a:gd name="textAreaBottom" fmla="*/ 216360 h 213480"/>
            </a:gdLst>
            <a:ahLst/>
            <a:rect l="textAreaLeft" t="textAreaTop" r="textAreaRight" b="textAreaBottom"/>
            <a:pathLst>
              <a:path w="3251200" h="216535">
                <a:moveTo>
                  <a:pt x="0" y="216026"/>
                </a:moveTo>
                <a:lnTo>
                  <a:pt x="3251073" y="216026"/>
                </a:lnTo>
                <a:lnTo>
                  <a:pt x="3251073" y="0"/>
                </a:lnTo>
                <a:lnTo>
                  <a:pt x="0" y="0"/>
                </a:lnTo>
                <a:lnTo>
                  <a:pt x="0" y="216026"/>
                </a:lnTo>
                <a:close/>
              </a:path>
            </a:pathLst>
          </a:custGeom>
          <a:noFill/>
          <a:ln w="26424">
            <a:solidFill>
              <a:srgbClr val="c00000"/>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pic>
        <p:nvPicPr>
          <p:cNvPr id="300" name="object 73" descr=""/>
          <p:cNvPicPr/>
          <p:nvPr/>
        </p:nvPicPr>
        <p:blipFill>
          <a:blip r:embed="rId2"/>
          <a:stretch/>
        </p:blipFill>
        <p:spPr>
          <a:xfrm>
            <a:off x="396000" y="4032000"/>
            <a:ext cx="3419280" cy="1549080"/>
          </a:xfrm>
          <a:prstGeom prst="rect">
            <a:avLst/>
          </a:prstGeom>
          <a:ln w="0">
            <a:noFill/>
          </a:ln>
        </p:spPr>
      </p:pic>
      <p:pic>
        <p:nvPicPr>
          <p:cNvPr id="301" name="" descr=""/>
          <p:cNvPicPr/>
          <p:nvPr/>
        </p:nvPicPr>
        <p:blipFill>
          <a:blip r:embed="rId3"/>
          <a:stretch/>
        </p:blipFill>
        <p:spPr>
          <a:xfrm>
            <a:off x="370800" y="1185840"/>
            <a:ext cx="3768480" cy="2774160"/>
          </a:xfrm>
          <a:prstGeom prst="rect">
            <a:avLst/>
          </a:prstGeom>
          <a:ln w="0">
            <a:noFill/>
          </a:ln>
        </p:spPr>
      </p:pic>
      <p:sp>
        <p:nvSpPr>
          <p:cNvPr id="302" name=""/>
          <p:cNvSpPr/>
          <p:nvPr/>
        </p:nvSpPr>
        <p:spPr>
          <a:xfrm>
            <a:off x="4680000" y="3420000"/>
            <a:ext cx="359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rPr>
              <a:t>Au vu des résultats, le choix est XGBoost</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536040" y="525960"/>
            <a:ext cx="7738920" cy="96408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45" strike="noStrike">
                <a:solidFill>
                  <a:srgbClr val="d2523b"/>
                </a:solidFill>
                <a:latin typeface="Arial"/>
              </a:rPr>
              <a:t> </a:t>
            </a:r>
            <a:r>
              <a:rPr b="0" lang="fr-FR" sz="4000" spc="-100" strike="noStrike">
                <a:solidFill>
                  <a:srgbClr val="d2523b"/>
                </a:solidFill>
                <a:latin typeface="Arial"/>
              </a:rPr>
              <a:t>final</a:t>
            </a:r>
            <a:r>
              <a:rPr b="0" lang="fr-FR" sz="4000" spc="-171" strike="noStrike">
                <a:solidFill>
                  <a:srgbClr val="d2523b"/>
                </a:solidFill>
                <a:latin typeface="Arial"/>
              </a:rPr>
              <a:t> </a:t>
            </a:r>
            <a:r>
              <a:rPr b="0" lang="fr-FR" sz="4000" spc="-52" strike="noStrike">
                <a:solidFill>
                  <a:srgbClr val="d2523b"/>
                </a:solidFill>
                <a:latin typeface="Arial"/>
              </a:rPr>
              <a:t>: </a:t>
            </a:r>
            <a:endParaRPr b="0" lang="fr-FR" sz="4000" spc="-1" strike="noStrike">
              <a:solidFill>
                <a:srgbClr val="000000"/>
              </a:solidFill>
              <a:latin typeface="Arial"/>
            </a:endParaRPr>
          </a:p>
        </p:txBody>
      </p:sp>
      <p:sp>
        <p:nvSpPr>
          <p:cNvPr id="304" name="object 9"/>
          <p:cNvSpPr/>
          <p:nvPr/>
        </p:nvSpPr>
        <p:spPr>
          <a:xfrm>
            <a:off x="536040" y="1359000"/>
            <a:ext cx="8463240" cy="378000"/>
          </a:xfrm>
          <a:prstGeom prst="rect">
            <a:avLst/>
          </a:prstGeom>
          <a:noFill/>
          <a:ln w="0">
            <a:noFill/>
          </a:ln>
        </p:spPr>
        <p:style>
          <a:lnRef idx="0"/>
          <a:fillRef idx="0"/>
          <a:effectRef idx="0"/>
          <a:fontRef idx="minor"/>
        </p:style>
        <p:txBody>
          <a:bodyPr lIns="0" rIns="0" tIns="12600" bIns="0" anchor="t">
            <a:sp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ea typeface="DejaVu Sans"/>
              </a:rPr>
              <a:t>Prédiction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et</a:t>
            </a:r>
            <a:r>
              <a:rPr b="0" lang="fr-FR" sz="2400" spc="-32" strike="noStrike">
                <a:solidFill>
                  <a:srgbClr val="292934"/>
                </a:solidFill>
                <a:latin typeface="Arial"/>
                <a:ea typeface="DejaVu Sans"/>
              </a:rPr>
              <a:t> </a:t>
            </a:r>
            <a:r>
              <a:rPr b="0" lang="fr-FR" sz="2400" spc="-12" strike="noStrike">
                <a:solidFill>
                  <a:srgbClr val="292934"/>
                </a:solidFill>
                <a:latin typeface="Arial"/>
                <a:ea typeface="DejaVu Sans"/>
              </a:rPr>
              <a:t>limites pour la cible consommation</a:t>
            </a:r>
            <a:endParaRPr b="0" lang="fr-FR" sz="2400" spc="-1" strike="noStrike">
              <a:solidFill>
                <a:srgbClr val="000000"/>
              </a:solidFill>
              <a:latin typeface="Arial"/>
            </a:endParaRPr>
          </a:p>
        </p:txBody>
      </p:sp>
      <p:sp>
        <p:nvSpPr>
          <p:cNvPr id="305" name="object 10"/>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18</a:t>
            </a:r>
            <a:endParaRPr b="0" lang="fr-FR" sz="1400" spc="-1" strike="noStrike">
              <a:solidFill>
                <a:srgbClr val="000000"/>
              </a:solidFill>
              <a:latin typeface="Arial"/>
            </a:endParaRPr>
          </a:p>
        </p:txBody>
      </p:sp>
      <p:pic>
        <p:nvPicPr>
          <p:cNvPr id="306" name="" descr=""/>
          <p:cNvPicPr/>
          <p:nvPr/>
        </p:nvPicPr>
        <p:blipFill>
          <a:blip r:embed="rId1"/>
          <a:stretch/>
        </p:blipFill>
        <p:spPr>
          <a:xfrm>
            <a:off x="2117880" y="1980000"/>
            <a:ext cx="4399920" cy="32594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536040" y="525960"/>
            <a:ext cx="7738920" cy="96408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Sommaire</a:t>
            </a:r>
            <a:endParaRPr b="0" lang="fr-FR" sz="4000" spc="-1" strike="noStrike">
              <a:solidFill>
                <a:srgbClr val="000000"/>
              </a:solidFill>
              <a:latin typeface="Arial"/>
            </a:endParaRPr>
          </a:p>
        </p:txBody>
      </p:sp>
      <p:sp>
        <p:nvSpPr>
          <p:cNvPr id="183" name="object 3"/>
          <p:cNvSpPr/>
          <p:nvPr/>
        </p:nvSpPr>
        <p:spPr>
          <a:xfrm>
            <a:off x="536040" y="1357200"/>
            <a:ext cx="5762160" cy="3588120"/>
          </a:xfrm>
          <a:prstGeom prst="rect">
            <a:avLst/>
          </a:prstGeom>
          <a:noFill/>
          <a:ln w="0">
            <a:noFill/>
          </a:ln>
        </p:spPr>
        <p:style>
          <a:lnRef idx="0"/>
          <a:fillRef idx="0"/>
          <a:effectRef idx="0"/>
          <a:fontRef idx="minor"/>
        </p:style>
        <p:txBody>
          <a:bodyPr lIns="0" rIns="0" tIns="12240" bIns="0" anchor="t">
            <a:spAutoFit/>
          </a:bodyPr>
          <a:p>
            <a:pPr marL="527760" indent="-515520">
              <a:lnSpc>
                <a:spcPct val="100000"/>
              </a:lnSpc>
              <a:spcBef>
                <a:spcPts val="96"/>
              </a:spcBef>
              <a:buClr>
                <a:srgbClr val="92a199"/>
              </a:buClr>
              <a:buSzPct val="84000"/>
              <a:buFont typeface="OpenSymbol"/>
              <a:buAutoNum type="romanUcPeriod"/>
              <a:tabLst>
                <a:tab algn="l" pos="527760"/>
                <a:tab algn="l" pos="528480"/>
              </a:tabLst>
            </a:pPr>
            <a:r>
              <a:rPr b="0" lang="fr-FR" sz="2800" spc="-1" strike="noStrike">
                <a:solidFill>
                  <a:srgbClr val="292934"/>
                </a:solidFill>
                <a:latin typeface="Arial"/>
                <a:ea typeface="DejaVu Sans"/>
              </a:rPr>
              <a:t>Présentation</a:t>
            </a:r>
            <a:r>
              <a:rPr b="0" lang="fr-FR" sz="2800" spc="-75"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72" strike="noStrike">
                <a:solidFill>
                  <a:srgbClr val="292934"/>
                </a:solidFill>
                <a:latin typeface="Arial"/>
                <a:ea typeface="DejaVu Sans"/>
              </a:rPr>
              <a:t> </a:t>
            </a:r>
            <a:r>
              <a:rPr b="0" lang="fr-FR" sz="2800" spc="-1" strike="noStrike">
                <a:solidFill>
                  <a:srgbClr val="292934"/>
                </a:solidFill>
                <a:latin typeface="Arial"/>
                <a:ea typeface="DejaVu Sans"/>
              </a:rPr>
              <a:t>la</a:t>
            </a:r>
            <a:r>
              <a:rPr b="0" lang="fr-FR" sz="2800" spc="-72" strike="noStrike">
                <a:solidFill>
                  <a:srgbClr val="292934"/>
                </a:solidFill>
                <a:latin typeface="Arial"/>
                <a:ea typeface="DejaVu Sans"/>
              </a:rPr>
              <a:t> </a:t>
            </a:r>
            <a:r>
              <a:rPr b="0" lang="fr-FR" sz="2800" spc="-12" strike="noStrike">
                <a:solidFill>
                  <a:srgbClr val="292934"/>
                </a:solidFill>
                <a:latin typeface="Arial"/>
                <a:ea typeface="DejaVu Sans"/>
              </a:rPr>
              <a:t>problématique</a:t>
            </a:r>
            <a:endParaRPr b="0" lang="fr-FR" sz="2800" spc="-1" strike="noStrike">
              <a:solidFill>
                <a:srgbClr val="000000"/>
              </a:solidFill>
              <a:latin typeface="Arial"/>
            </a:endParaRPr>
          </a:p>
          <a:p>
            <a:pPr>
              <a:lnSpc>
                <a:spcPct val="100000"/>
              </a:lnSpc>
              <a:spcBef>
                <a:spcPts val="51"/>
              </a:spcBef>
              <a:tabLst>
                <a:tab algn="l" pos="527760"/>
                <a:tab algn="l" pos="528480"/>
              </a:tabLst>
            </a:pPr>
            <a:endParaRPr b="0" lang="fr-FR" sz="4050" spc="-1" strike="noStrike">
              <a:solidFill>
                <a:srgbClr val="000000"/>
              </a:solidFill>
              <a:latin typeface="Arial"/>
            </a:endParaRPr>
          </a:p>
          <a:p>
            <a:pPr marL="527760" indent="-515520">
              <a:lnSpc>
                <a:spcPct val="100000"/>
              </a:lnSpc>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Préparation</a:t>
            </a:r>
            <a:r>
              <a:rPr b="0" lang="fr-FR" sz="2800" spc="-52" strike="noStrike">
                <a:solidFill>
                  <a:srgbClr val="292934"/>
                </a:solidFill>
                <a:latin typeface="Arial"/>
                <a:ea typeface="DejaVu Sans"/>
              </a:rPr>
              <a:t> </a:t>
            </a:r>
            <a:r>
              <a:rPr b="0" lang="fr-FR" sz="2800" spc="-1" strike="noStrike">
                <a:solidFill>
                  <a:srgbClr val="292934"/>
                </a:solidFill>
                <a:latin typeface="Arial"/>
                <a:ea typeface="DejaVu Sans"/>
              </a:rPr>
              <a:t>du</a:t>
            </a:r>
            <a:r>
              <a:rPr b="0" lang="fr-FR" sz="2800" spc="-55" strike="noStrike">
                <a:solidFill>
                  <a:srgbClr val="292934"/>
                </a:solidFill>
                <a:latin typeface="Arial"/>
                <a:ea typeface="DejaVu Sans"/>
              </a:rPr>
              <a:t> </a:t>
            </a:r>
            <a:r>
              <a:rPr b="0" lang="fr-FR" sz="2800" spc="-1" strike="noStrike">
                <a:solidFill>
                  <a:srgbClr val="292934"/>
                </a:solidFill>
                <a:latin typeface="Arial"/>
                <a:ea typeface="DejaVu Sans"/>
              </a:rPr>
              <a:t>jeu</a:t>
            </a:r>
            <a:r>
              <a:rPr b="0" lang="fr-FR" sz="2800" spc="-66"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66" strike="noStrike">
                <a:solidFill>
                  <a:srgbClr val="292934"/>
                </a:solidFill>
                <a:latin typeface="Arial"/>
                <a:ea typeface="DejaVu Sans"/>
              </a:rPr>
              <a:t> </a:t>
            </a:r>
            <a:r>
              <a:rPr b="0" lang="fr-FR" sz="2800" spc="-12" strike="noStrike">
                <a:solidFill>
                  <a:srgbClr val="292934"/>
                </a:solidFill>
                <a:latin typeface="Arial"/>
                <a:ea typeface="DejaVu Sans"/>
              </a:rPr>
              <a:t>données</a:t>
            </a:r>
            <a:endParaRPr b="0" lang="fr-FR" sz="2800" spc="-1" strike="noStrike">
              <a:solidFill>
                <a:srgbClr val="000000"/>
              </a:solidFill>
              <a:latin typeface="Arial"/>
            </a:endParaRPr>
          </a:p>
          <a:p>
            <a:pPr>
              <a:lnSpc>
                <a:spcPct val="100000"/>
              </a:lnSpc>
              <a:spcBef>
                <a:spcPts val="45"/>
              </a:spcBef>
              <a:tabLst>
                <a:tab algn="l" pos="527760"/>
                <a:tab algn="l" pos="528480"/>
              </a:tabLst>
            </a:pPr>
            <a:endParaRPr b="0" lang="fr-FR" sz="4050" spc="-1" strike="noStrike">
              <a:solidFill>
                <a:srgbClr val="000000"/>
              </a:solidFill>
              <a:latin typeface="Arial"/>
            </a:endParaRPr>
          </a:p>
          <a:p>
            <a:pPr marL="527760" indent="-515520">
              <a:lnSpc>
                <a:spcPct val="100000"/>
              </a:lnSpc>
              <a:spcBef>
                <a:spcPts val="6"/>
              </a:spcBef>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Pistes</a:t>
            </a:r>
            <a:r>
              <a:rPr b="0" lang="fr-FR" sz="2800" spc="-60"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52" strike="noStrike">
                <a:solidFill>
                  <a:srgbClr val="292934"/>
                </a:solidFill>
                <a:latin typeface="Arial"/>
                <a:ea typeface="DejaVu Sans"/>
              </a:rPr>
              <a:t> </a:t>
            </a:r>
            <a:r>
              <a:rPr b="0" lang="fr-FR" sz="2800" spc="-12" strike="noStrike">
                <a:solidFill>
                  <a:srgbClr val="292934"/>
                </a:solidFill>
                <a:latin typeface="Arial"/>
                <a:ea typeface="DejaVu Sans"/>
              </a:rPr>
              <a:t>modélisations</a:t>
            </a:r>
            <a:endParaRPr b="0" lang="fr-FR" sz="2800" spc="-1" strike="noStrike">
              <a:solidFill>
                <a:srgbClr val="000000"/>
              </a:solidFill>
              <a:latin typeface="Arial"/>
            </a:endParaRPr>
          </a:p>
          <a:p>
            <a:pPr>
              <a:lnSpc>
                <a:spcPct val="100000"/>
              </a:lnSpc>
              <a:spcBef>
                <a:spcPts val="45"/>
              </a:spcBef>
              <a:tabLst>
                <a:tab algn="l" pos="527760"/>
                <a:tab algn="l" pos="528480"/>
              </a:tabLst>
            </a:pPr>
            <a:endParaRPr b="0" lang="fr-FR" sz="4050" spc="-1" strike="noStrike">
              <a:solidFill>
                <a:srgbClr val="000000"/>
              </a:solidFill>
              <a:latin typeface="Arial"/>
            </a:endParaRPr>
          </a:p>
          <a:p>
            <a:pPr marL="527760" indent="-515520">
              <a:lnSpc>
                <a:spcPct val="100000"/>
              </a:lnSpc>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Présentation</a:t>
            </a:r>
            <a:r>
              <a:rPr b="0" lang="fr-FR" sz="2800" spc="-97" strike="noStrike">
                <a:solidFill>
                  <a:srgbClr val="292934"/>
                </a:solidFill>
                <a:latin typeface="Arial"/>
                <a:ea typeface="DejaVu Sans"/>
              </a:rPr>
              <a:t> </a:t>
            </a:r>
            <a:r>
              <a:rPr b="0" lang="fr-FR" sz="2800" spc="-1" strike="noStrike">
                <a:solidFill>
                  <a:srgbClr val="292934"/>
                </a:solidFill>
                <a:latin typeface="Arial"/>
                <a:ea typeface="DejaVu Sans"/>
              </a:rPr>
              <a:t>du</a:t>
            </a:r>
            <a:r>
              <a:rPr b="0" lang="fr-FR" sz="2800" spc="-92" strike="noStrike">
                <a:solidFill>
                  <a:srgbClr val="292934"/>
                </a:solidFill>
                <a:latin typeface="Arial"/>
                <a:ea typeface="DejaVu Sans"/>
              </a:rPr>
              <a:t> </a:t>
            </a:r>
            <a:r>
              <a:rPr b="0" lang="fr-FR" sz="2800" spc="-1" strike="noStrike">
                <a:solidFill>
                  <a:srgbClr val="292934"/>
                </a:solidFill>
                <a:latin typeface="Arial"/>
                <a:ea typeface="DejaVu Sans"/>
              </a:rPr>
              <a:t>modèle</a:t>
            </a:r>
            <a:r>
              <a:rPr b="0" lang="fr-FR" sz="2800" spc="-75" strike="noStrike">
                <a:solidFill>
                  <a:srgbClr val="292934"/>
                </a:solidFill>
                <a:latin typeface="Arial"/>
                <a:ea typeface="DejaVu Sans"/>
              </a:rPr>
              <a:t> </a:t>
            </a:r>
            <a:r>
              <a:rPr b="0" lang="fr-FR" sz="2800" spc="-12" strike="noStrike">
                <a:solidFill>
                  <a:srgbClr val="292934"/>
                </a:solidFill>
                <a:latin typeface="Arial"/>
                <a:ea typeface="DejaVu Sans"/>
              </a:rPr>
              <a:t>final</a:t>
            </a:r>
            <a:endParaRPr b="0" lang="fr-FR" sz="2800" spc="-1" strike="noStrike">
              <a:solidFill>
                <a:srgbClr val="000000"/>
              </a:solidFill>
              <a:latin typeface="Arial"/>
            </a:endParaRPr>
          </a:p>
        </p:txBody>
      </p:sp>
      <p:sp>
        <p:nvSpPr>
          <p:cNvPr id="184" name="object 4"/>
          <p:cNvSpPr/>
          <p:nvPr/>
        </p:nvSpPr>
        <p:spPr>
          <a:xfrm>
            <a:off x="7700040" y="26640"/>
            <a:ext cx="122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2</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536760" y="2123280"/>
            <a:ext cx="8282520" cy="180360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2 ) Modèles</a:t>
            </a:r>
            <a:r>
              <a:rPr b="0" lang="fr-FR" sz="4000" spc="-140" strike="noStrike">
                <a:solidFill>
                  <a:srgbClr val="d2523b"/>
                </a:solidFill>
                <a:latin typeface="Arial"/>
              </a:rPr>
              <a:t> pour la </a:t>
            </a:r>
            <a:r>
              <a:rPr b="0" lang="fr-FR" sz="4000" spc="-52" strike="noStrike">
                <a:solidFill>
                  <a:srgbClr val="d2523b"/>
                </a:solidFill>
                <a:latin typeface="Arial"/>
              </a:rPr>
              <a:t>émission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sp>
        <p:nvSpPr>
          <p:cNvPr id="308" name="object 74"/>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536040" y="318960"/>
            <a:ext cx="8282520" cy="180360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a:t>
            </a:r>
            <a:r>
              <a:rPr b="0" lang="fr-FR" sz="4000" spc="-114" strike="noStrike">
                <a:solidFill>
                  <a:srgbClr val="d2523b"/>
                </a:solidFill>
                <a:latin typeface="Arial"/>
              </a:rPr>
              <a:t>obtenus</a:t>
            </a:r>
            <a:r>
              <a:rPr b="0" lang="fr-FR" sz="4000" spc="-140" strike="noStrike">
                <a:solidFill>
                  <a:srgbClr val="d2523b"/>
                </a:solidFill>
                <a:latin typeface="Arial"/>
              </a:rPr>
              <a:t> </a:t>
            </a:r>
            <a:r>
              <a:rPr b="0" lang="fr-FR" sz="4000" spc="-52" strike="noStrike">
                <a:solidFill>
                  <a:srgbClr val="d2523b"/>
                </a:solidFill>
                <a:latin typeface="Arial"/>
              </a:rPr>
              <a:t>(émission)</a:t>
            </a:r>
            <a:r>
              <a:rPr b="1" lang="fr-FR" sz="1800" spc="-1" strike="noStrike">
                <a:solidFill>
                  <a:srgbClr val="292934"/>
                </a:solidFill>
                <a:latin typeface="Arial"/>
                <a:ea typeface="Microsoft YaHei"/>
              </a:rPr>
              <a:t>   </a:t>
            </a:r>
            <a:br>
              <a:rPr sz="1800"/>
            </a:b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Comparaison</a:t>
            </a:r>
            <a:r>
              <a:rPr b="1" lang="fr-FR" sz="1800" spc="-12" strike="noStrike">
                <a:solidFill>
                  <a:srgbClr val="292934"/>
                </a:solidFill>
                <a:latin typeface="Arial"/>
                <a:ea typeface="Microsoft YaHei"/>
              </a:rPr>
              <a:t> </a:t>
            </a:r>
            <a:r>
              <a:rPr b="1" lang="fr-FR" sz="1800" spc="-1" strike="noStrike">
                <a:solidFill>
                  <a:srgbClr val="292934"/>
                </a:solidFill>
                <a:latin typeface="Arial"/>
                <a:ea typeface="Microsoft YaHei"/>
              </a:rPr>
              <a:t>sur</a:t>
            </a:r>
            <a:r>
              <a:rPr b="1" lang="fr-FR" sz="1800" spc="-12" strike="noStrike">
                <a:solidFill>
                  <a:srgbClr val="292934"/>
                </a:solidFill>
                <a:latin typeface="Arial"/>
                <a:ea typeface="Microsoft YaHei"/>
              </a:rPr>
              <a:t> </a:t>
            </a:r>
            <a:r>
              <a:rPr b="1" lang="fr-FR" sz="1800" spc="-1" strike="noStrike">
                <a:solidFill>
                  <a:srgbClr val="292934"/>
                </a:solidFill>
                <a:latin typeface="Arial"/>
                <a:ea typeface="Microsoft YaHei"/>
              </a:rPr>
              <a:t>jeu</a:t>
            </a:r>
            <a:r>
              <a:rPr b="1" lang="fr-FR" sz="1800" spc="-15" strike="noStrike">
                <a:solidFill>
                  <a:srgbClr val="292934"/>
                </a:solidFill>
                <a:latin typeface="Arial"/>
                <a:ea typeface="Microsoft YaHei"/>
              </a:rPr>
              <a:t> </a:t>
            </a:r>
            <a:r>
              <a:rPr b="1" lang="fr-FR" sz="1800" spc="-1" strike="noStrike">
                <a:solidFill>
                  <a:srgbClr val="292934"/>
                </a:solidFill>
                <a:latin typeface="Arial"/>
                <a:ea typeface="Microsoft YaHei"/>
              </a:rPr>
              <a:t>de</a:t>
            </a:r>
            <a:r>
              <a:rPr b="1" lang="fr-FR" sz="1800" spc="-7" strike="noStrike">
                <a:solidFill>
                  <a:srgbClr val="292934"/>
                </a:solidFill>
                <a:latin typeface="Arial"/>
                <a:ea typeface="Microsoft YaHei"/>
              </a:rPr>
              <a:t> </a:t>
            </a:r>
            <a:r>
              <a:rPr b="1" lang="fr-FR" sz="1800" spc="-21" strike="noStrike">
                <a:solidFill>
                  <a:srgbClr val="292934"/>
                </a:solidFill>
                <a:latin typeface="Arial"/>
                <a:ea typeface="Microsoft YaHei"/>
              </a:rPr>
              <a:t>test</a:t>
            </a:r>
            <a:br>
              <a:rPr sz="1800"/>
            </a:br>
            <a:r>
              <a:rPr b="1" lang="fr-FR" sz="1800" spc="-1" strike="noStrike">
                <a:solidFill>
                  <a:srgbClr val="292934"/>
                </a:solidFill>
                <a:latin typeface="Arial"/>
                <a:ea typeface="Microsoft YaHei"/>
              </a:rPr>
              <a:t>          </a:t>
            </a:r>
            <a:endParaRPr b="0" lang="fr-FR" sz="1800" spc="-1" strike="noStrike">
              <a:solidFill>
                <a:srgbClr val="000000"/>
              </a:solidFill>
              <a:latin typeface="Arial"/>
            </a:endParaRPr>
          </a:p>
        </p:txBody>
      </p:sp>
      <p:pic>
        <p:nvPicPr>
          <p:cNvPr id="310" name="object 75" descr=""/>
          <p:cNvPicPr/>
          <p:nvPr/>
        </p:nvPicPr>
        <p:blipFill>
          <a:blip r:embed="rId1"/>
          <a:stretch/>
        </p:blipFill>
        <p:spPr>
          <a:xfrm>
            <a:off x="5194440" y="1770480"/>
            <a:ext cx="3804840" cy="1206720"/>
          </a:xfrm>
          <a:prstGeom prst="rect">
            <a:avLst/>
          </a:prstGeom>
          <a:ln w="0">
            <a:noFill/>
          </a:ln>
        </p:spPr>
      </p:pic>
      <p:sp>
        <p:nvSpPr>
          <p:cNvPr id="311" name="object 79"/>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pic>
        <p:nvPicPr>
          <p:cNvPr id="312" name="object 83" descr=""/>
          <p:cNvPicPr/>
          <p:nvPr/>
        </p:nvPicPr>
        <p:blipFill>
          <a:blip r:embed="rId2"/>
          <a:stretch/>
        </p:blipFill>
        <p:spPr>
          <a:xfrm>
            <a:off x="5431320" y="3420000"/>
            <a:ext cx="3567960" cy="2269080"/>
          </a:xfrm>
          <a:prstGeom prst="rect">
            <a:avLst/>
          </a:prstGeom>
          <a:ln w="0">
            <a:noFill/>
          </a:ln>
        </p:spPr>
      </p:pic>
      <p:pic>
        <p:nvPicPr>
          <p:cNvPr id="313" name="" descr=""/>
          <p:cNvPicPr/>
          <p:nvPr/>
        </p:nvPicPr>
        <p:blipFill>
          <a:blip r:embed="rId3"/>
          <a:stretch/>
        </p:blipFill>
        <p:spPr>
          <a:xfrm>
            <a:off x="360000" y="1188000"/>
            <a:ext cx="4319640" cy="3671640"/>
          </a:xfrm>
          <a:prstGeom prst="rect">
            <a:avLst/>
          </a:prstGeom>
          <a:ln w="0">
            <a:noFill/>
          </a:ln>
        </p:spPr>
      </p:pic>
      <p:sp>
        <p:nvSpPr>
          <p:cNvPr id="314" name="object 32"/>
          <p:cNvSpPr/>
          <p:nvPr/>
        </p:nvSpPr>
        <p:spPr>
          <a:xfrm rot="21574800">
            <a:off x="5156640" y="2673720"/>
            <a:ext cx="3805200" cy="213480"/>
          </a:xfrm>
          <a:custGeom>
            <a:avLst/>
            <a:gdLst>
              <a:gd name="textAreaLeft" fmla="*/ 0 w 3805200"/>
              <a:gd name="textAreaRight" fmla="*/ 3808080 w 3805200"/>
              <a:gd name="textAreaTop" fmla="*/ 0 h 213480"/>
              <a:gd name="textAreaBottom" fmla="*/ 216360 h 213480"/>
            </a:gdLst>
            <a:ahLst/>
            <a:rect l="textAreaLeft" t="textAreaTop" r="textAreaRight" b="textAreaBottom"/>
            <a:pathLst>
              <a:path w="3251200" h="216535">
                <a:moveTo>
                  <a:pt x="0" y="216026"/>
                </a:moveTo>
                <a:lnTo>
                  <a:pt x="3251073" y="216026"/>
                </a:lnTo>
                <a:lnTo>
                  <a:pt x="3251073" y="0"/>
                </a:lnTo>
                <a:lnTo>
                  <a:pt x="0" y="0"/>
                </a:lnTo>
                <a:lnTo>
                  <a:pt x="0" y="216026"/>
                </a:lnTo>
                <a:close/>
              </a:path>
            </a:pathLst>
          </a:custGeom>
          <a:noFill/>
          <a:ln w="26424">
            <a:solidFill>
              <a:srgbClr val="c00000"/>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536040" y="525960"/>
            <a:ext cx="7738920" cy="96408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45" strike="noStrike">
                <a:solidFill>
                  <a:srgbClr val="d2523b"/>
                </a:solidFill>
                <a:latin typeface="Arial"/>
              </a:rPr>
              <a:t> </a:t>
            </a:r>
            <a:r>
              <a:rPr b="0" lang="fr-FR" sz="4000" spc="-100" strike="noStrike">
                <a:solidFill>
                  <a:srgbClr val="d2523b"/>
                </a:solidFill>
                <a:latin typeface="Arial"/>
              </a:rPr>
              <a:t>final</a:t>
            </a:r>
            <a:r>
              <a:rPr b="0" lang="fr-FR" sz="4000" spc="-171" strike="noStrike">
                <a:solidFill>
                  <a:srgbClr val="d2523b"/>
                </a:solidFill>
                <a:latin typeface="Arial"/>
              </a:rPr>
              <a:t> </a:t>
            </a:r>
            <a:r>
              <a:rPr b="0" lang="fr-FR" sz="4000" spc="-52" strike="noStrike">
                <a:solidFill>
                  <a:srgbClr val="d2523b"/>
                </a:solidFill>
                <a:latin typeface="Arial"/>
              </a:rPr>
              <a:t>:</a:t>
            </a:r>
            <a:endParaRPr b="0" lang="fr-FR" sz="4000" spc="-1" strike="noStrike">
              <a:solidFill>
                <a:srgbClr val="000000"/>
              </a:solidFill>
              <a:latin typeface="Arial"/>
            </a:endParaRPr>
          </a:p>
        </p:txBody>
      </p:sp>
      <p:pic>
        <p:nvPicPr>
          <p:cNvPr id="316" name="" descr=""/>
          <p:cNvPicPr/>
          <p:nvPr/>
        </p:nvPicPr>
        <p:blipFill>
          <a:blip r:embed="rId1"/>
          <a:stretch/>
        </p:blipFill>
        <p:spPr>
          <a:xfrm>
            <a:off x="288000" y="1958400"/>
            <a:ext cx="4751640" cy="3621240"/>
          </a:xfrm>
          <a:prstGeom prst="rect">
            <a:avLst/>
          </a:prstGeom>
          <a:ln w="0">
            <a:noFill/>
          </a:ln>
        </p:spPr>
      </p:pic>
      <p:sp>
        <p:nvSpPr>
          <p:cNvPr id="317" name="object 81"/>
          <p:cNvSpPr/>
          <p:nvPr/>
        </p:nvSpPr>
        <p:spPr>
          <a:xfrm>
            <a:off x="536040" y="1359000"/>
            <a:ext cx="8103240" cy="378000"/>
          </a:xfrm>
          <a:prstGeom prst="rect">
            <a:avLst/>
          </a:prstGeom>
          <a:noFill/>
          <a:ln w="0">
            <a:noFill/>
          </a:ln>
        </p:spPr>
        <p:style>
          <a:lnRef idx="0"/>
          <a:fillRef idx="0"/>
          <a:effectRef idx="0"/>
          <a:fontRef idx="minor"/>
        </p:style>
        <p:txBody>
          <a:bodyPr lIns="0" rIns="0" tIns="12600" bIns="0" anchor="t">
            <a:sp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ea typeface="DejaVu Sans"/>
              </a:rPr>
              <a:t>Prédiction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et</a:t>
            </a:r>
            <a:r>
              <a:rPr b="0" lang="fr-FR" sz="2400" spc="-32" strike="noStrike">
                <a:solidFill>
                  <a:srgbClr val="292934"/>
                </a:solidFill>
                <a:latin typeface="Arial"/>
                <a:ea typeface="DejaVu Sans"/>
              </a:rPr>
              <a:t> </a:t>
            </a:r>
            <a:r>
              <a:rPr b="0" lang="fr-FR" sz="2400" spc="-12" strike="noStrike">
                <a:solidFill>
                  <a:srgbClr val="292934"/>
                </a:solidFill>
                <a:latin typeface="Arial"/>
                <a:ea typeface="DejaVu Sans"/>
              </a:rPr>
              <a:t>limites pour la cible émission</a:t>
            </a:r>
            <a:endParaRPr b="0" lang="fr-FR" sz="2400" spc="-1" strike="noStrike">
              <a:solidFill>
                <a:srgbClr val="000000"/>
              </a:solidFill>
              <a:latin typeface="Arial"/>
            </a:endParaRPr>
          </a:p>
        </p:txBody>
      </p:sp>
      <p:sp>
        <p:nvSpPr>
          <p:cNvPr id="318" name="object 82"/>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18</a:t>
            </a:r>
            <a:endParaRPr b="0" lang="fr-FR" sz="1400" spc="-1" strike="noStrike">
              <a:solidFill>
                <a:srgbClr val="000000"/>
              </a:solidFill>
              <a:latin typeface="Arial"/>
            </a:endParaRPr>
          </a:p>
        </p:txBody>
      </p:sp>
      <p:sp>
        <p:nvSpPr>
          <p:cNvPr id="319" name=""/>
          <p:cNvSpPr/>
          <p:nvPr/>
        </p:nvSpPr>
        <p:spPr>
          <a:xfrm>
            <a:off x="5400000" y="1980000"/>
            <a:ext cx="3419280" cy="1625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000000"/>
                </a:solidFill>
                <a:latin typeface="Arial"/>
                <a:ea typeface="DejaVu Sans"/>
              </a:rPr>
              <a:t>le graphique de comparaison y et y_prediction en valeurs réelles est un outil précieux pour évaluer, interpréter et communiquer les performances d'un modèle de prédiction. Il permet de visualiser les écarts, d'évaluer l'exactitude, d'identifier les tendances et de vérifier les hypothèses du modèle.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536040" y="525960"/>
            <a:ext cx="7738920" cy="96408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Intérêt</a:t>
            </a:r>
            <a:r>
              <a:rPr b="0" lang="fr-FR" sz="4000" spc="-171" strike="noStrike">
                <a:solidFill>
                  <a:srgbClr val="d2523b"/>
                </a:solidFill>
                <a:latin typeface="Arial"/>
              </a:rPr>
              <a:t> </a:t>
            </a:r>
            <a:r>
              <a:rPr b="0" lang="fr-FR" sz="4000" spc="-80" strike="noStrike">
                <a:solidFill>
                  <a:srgbClr val="d2523b"/>
                </a:solidFill>
                <a:latin typeface="Arial"/>
              </a:rPr>
              <a:t>du</a:t>
            </a:r>
            <a:r>
              <a:rPr b="0" lang="fr-FR" sz="4000" spc="-165" strike="noStrike">
                <a:solidFill>
                  <a:srgbClr val="d2523b"/>
                </a:solidFill>
                <a:latin typeface="Arial"/>
              </a:rPr>
              <a:t> </a:t>
            </a:r>
            <a:r>
              <a:rPr b="0" lang="fr-FR" sz="4000" spc="-120" strike="noStrike">
                <a:solidFill>
                  <a:srgbClr val="d2523b"/>
                </a:solidFill>
                <a:latin typeface="Arial"/>
              </a:rPr>
              <a:t>ENERGY</a:t>
            </a:r>
            <a:r>
              <a:rPr b="0" lang="fr-FR" sz="4000" spc="-236" strike="noStrike">
                <a:solidFill>
                  <a:srgbClr val="d2523b"/>
                </a:solidFill>
                <a:latin typeface="Arial"/>
              </a:rPr>
              <a:t> </a:t>
            </a:r>
            <a:r>
              <a:rPr b="0" lang="fr-FR" sz="4000" spc="-185" strike="noStrike">
                <a:solidFill>
                  <a:srgbClr val="d2523b"/>
                </a:solidFill>
                <a:latin typeface="Arial"/>
              </a:rPr>
              <a:t>STAR</a:t>
            </a:r>
            <a:r>
              <a:rPr b="0" lang="fr-FR" sz="4000" spc="-160" strike="noStrike">
                <a:solidFill>
                  <a:srgbClr val="d2523b"/>
                </a:solidFill>
                <a:latin typeface="Arial"/>
              </a:rPr>
              <a:t> </a:t>
            </a:r>
            <a:r>
              <a:rPr b="0" lang="fr-FR" sz="4000" spc="-12" strike="noStrike">
                <a:solidFill>
                  <a:srgbClr val="d2523b"/>
                </a:solidFill>
                <a:latin typeface="Arial"/>
              </a:rPr>
              <a:t>Score</a:t>
            </a:r>
            <a:endParaRPr b="0" lang="fr-FR" sz="4000" spc="-1" strike="noStrike">
              <a:solidFill>
                <a:srgbClr val="000000"/>
              </a:solidFill>
              <a:latin typeface="Arial"/>
            </a:endParaRPr>
          </a:p>
        </p:txBody>
      </p:sp>
      <p:sp>
        <p:nvSpPr>
          <p:cNvPr id="321" name="PlaceHolder 2"/>
          <p:cNvSpPr>
            <a:spLocks noGrp="1"/>
          </p:cNvSpPr>
          <p:nvPr>
            <p:ph/>
          </p:nvPr>
        </p:nvSpPr>
        <p:spPr>
          <a:xfrm>
            <a:off x="536040" y="1359000"/>
            <a:ext cx="8017200" cy="3908160"/>
          </a:xfrm>
          <a:prstGeom prst="rect">
            <a:avLst/>
          </a:prstGeom>
          <a:noFill/>
          <a:ln w="0">
            <a:noFill/>
          </a:ln>
        </p:spPr>
        <p:txBody>
          <a:bodyPr lIns="0" rIns="0" tIns="12600" bIns="0" anchor="t">
            <a:no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rPr>
              <a:t>Feature</a:t>
            </a:r>
            <a:r>
              <a:rPr b="0" lang="fr-FR" sz="2400" spc="-26" strike="noStrike">
                <a:solidFill>
                  <a:srgbClr val="292934"/>
                </a:solidFill>
                <a:latin typeface="Arial"/>
              </a:rPr>
              <a:t> </a:t>
            </a:r>
            <a:r>
              <a:rPr b="0" lang="fr-FR" sz="2400" spc="-1" strike="noStrike">
                <a:solidFill>
                  <a:srgbClr val="292934"/>
                </a:solidFill>
                <a:latin typeface="Arial"/>
              </a:rPr>
              <a:t>traitée</a:t>
            </a:r>
            <a:r>
              <a:rPr b="0" lang="fr-FR" sz="2400" spc="-32" strike="noStrike">
                <a:solidFill>
                  <a:srgbClr val="292934"/>
                </a:solidFill>
                <a:latin typeface="Arial"/>
              </a:rPr>
              <a:t> </a:t>
            </a:r>
            <a:r>
              <a:rPr b="0" lang="fr-FR" sz="2400" spc="-1" strike="noStrike">
                <a:solidFill>
                  <a:srgbClr val="292934"/>
                </a:solidFill>
                <a:latin typeface="Arial"/>
              </a:rPr>
              <a:t>à</a:t>
            </a:r>
            <a:r>
              <a:rPr b="0" lang="fr-FR" sz="2400" spc="-15" strike="noStrike">
                <a:solidFill>
                  <a:srgbClr val="292934"/>
                </a:solidFill>
                <a:latin typeface="Arial"/>
              </a:rPr>
              <a:t> </a:t>
            </a:r>
            <a:r>
              <a:rPr b="0" lang="fr-FR" sz="2400" spc="-1" strike="noStrike">
                <a:solidFill>
                  <a:srgbClr val="292934"/>
                </a:solidFill>
                <a:latin typeface="Arial"/>
              </a:rPr>
              <a:t>part</a:t>
            </a:r>
            <a:r>
              <a:rPr b="0" lang="fr-FR" sz="2400" spc="-15" strike="noStrike">
                <a:solidFill>
                  <a:srgbClr val="292934"/>
                </a:solidFill>
                <a:latin typeface="Arial"/>
              </a:rPr>
              <a:t> </a:t>
            </a:r>
            <a:r>
              <a:rPr b="0" lang="fr-FR" sz="2400" spc="-1" strike="noStrike">
                <a:solidFill>
                  <a:srgbClr val="292934"/>
                </a:solidFill>
                <a:latin typeface="Arial"/>
              </a:rPr>
              <a:t>du</a:t>
            </a:r>
            <a:r>
              <a:rPr b="0" lang="fr-FR" sz="2400" spc="-12" strike="noStrike">
                <a:solidFill>
                  <a:srgbClr val="292934"/>
                </a:solidFill>
                <a:latin typeface="Arial"/>
              </a:rPr>
              <a:t> </a:t>
            </a:r>
            <a:r>
              <a:rPr b="0" lang="fr-FR" sz="2400" spc="-1" strike="noStrike">
                <a:solidFill>
                  <a:srgbClr val="292934"/>
                </a:solidFill>
                <a:latin typeface="Arial"/>
              </a:rPr>
              <a:t>modèle initial (moins</a:t>
            </a:r>
            <a:r>
              <a:rPr b="0" lang="fr-FR" sz="2400" spc="-15" strike="noStrike">
                <a:solidFill>
                  <a:srgbClr val="292934"/>
                </a:solidFill>
                <a:latin typeface="Arial"/>
              </a:rPr>
              <a:t> </a:t>
            </a:r>
            <a:r>
              <a:rPr b="0" lang="fr-FR" sz="2400" spc="-1" strike="noStrike">
                <a:solidFill>
                  <a:srgbClr val="292934"/>
                </a:solidFill>
                <a:latin typeface="Arial"/>
              </a:rPr>
              <a:t>de</a:t>
            </a:r>
            <a:r>
              <a:rPr b="0" lang="fr-FR" sz="2400" spc="-21" strike="noStrike">
                <a:solidFill>
                  <a:srgbClr val="292934"/>
                </a:solidFill>
                <a:latin typeface="Arial"/>
              </a:rPr>
              <a:t> </a:t>
            </a:r>
            <a:r>
              <a:rPr b="0" lang="fr-FR" sz="2400" spc="-12" strike="noStrike">
                <a:solidFill>
                  <a:srgbClr val="292934"/>
                </a:solidFill>
                <a:latin typeface="Arial"/>
              </a:rPr>
              <a:t>données</a:t>
            </a:r>
            <a:endParaRPr b="0" lang="fr-FR" sz="2400" spc="-1" strike="noStrike">
              <a:solidFill>
                <a:srgbClr val="000000"/>
              </a:solidFill>
              <a:latin typeface="Arial"/>
            </a:endParaRPr>
          </a:p>
          <a:p>
            <a:pPr marL="195120" indent="0">
              <a:lnSpc>
                <a:spcPct val="100000"/>
              </a:lnSpc>
              <a:buNone/>
              <a:tabLst>
                <a:tab algn="l" pos="0"/>
              </a:tabLst>
            </a:pPr>
            <a:r>
              <a:rPr b="0" lang="fr-FR" sz="2400" spc="-12" strike="noStrike">
                <a:solidFill>
                  <a:srgbClr val="292934"/>
                </a:solidFill>
                <a:latin typeface="Arial"/>
              </a:rPr>
              <a:t>disponibles)</a:t>
            </a:r>
            <a:endParaRPr b="0" lang="fr-FR" sz="2400" spc="-1" strike="noStrike">
              <a:solidFill>
                <a:srgbClr val="000000"/>
              </a:solidFill>
              <a:latin typeface="Arial"/>
            </a:endParaRPr>
          </a:p>
          <a:p>
            <a:pPr marL="195120" indent="-182880">
              <a:lnSpc>
                <a:spcPct val="100000"/>
              </a:lnSpc>
              <a:spcBef>
                <a:spcPts val="575"/>
              </a:spcBef>
              <a:buClr>
                <a:srgbClr val="92a199"/>
              </a:buClr>
              <a:buSzPct val="85000"/>
              <a:buFont typeface="Symbol"/>
              <a:buChar char=""/>
              <a:tabLst>
                <a:tab algn="l" pos="195480"/>
              </a:tabLst>
            </a:pPr>
            <a:r>
              <a:rPr b="0" lang="fr-FR" sz="2400" spc="-1" strike="noStrike">
                <a:solidFill>
                  <a:srgbClr val="292934"/>
                </a:solidFill>
                <a:latin typeface="Arial"/>
              </a:rPr>
              <a:t>Entraînement</a:t>
            </a:r>
            <a:r>
              <a:rPr b="0" lang="fr-FR" sz="2400" spc="-41" strike="noStrike">
                <a:solidFill>
                  <a:srgbClr val="292934"/>
                </a:solidFill>
                <a:latin typeface="Arial"/>
              </a:rPr>
              <a:t> </a:t>
            </a:r>
            <a:r>
              <a:rPr b="0" lang="fr-FR" sz="2400" spc="-1" strike="noStrike">
                <a:solidFill>
                  <a:srgbClr val="292934"/>
                </a:solidFill>
                <a:latin typeface="Arial"/>
              </a:rPr>
              <a:t>d’un modèle</a:t>
            </a:r>
            <a:r>
              <a:rPr b="0" lang="fr-FR" sz="2400" spc="-15" strike="noStrike">
                <a:solidFill>
                  <a:srgbClr val="292934"/>
                </a:solidFill>
                <a:latin typeface="Arial"/>
              </a:rPr>
              <a:t> XGBOOST</a:t>
            </a:r>
            <a:r>
              <a:rPr b="0" lang="fr-FR" sz="2400" spc="-12" strike="noStrike">
                <a:solidFill>
                  <a:srgbClr val="292934"/>
                </a:solidFill>
                <a:latin typeface="Arial"/>
              </a:rPr>
              <a:t> </a:t>
            </a:r>
            <a:r>
              <a:rPr b="0" lang="fr-FR" sz="2400" spc="-1" strike="noStrike">
                <a:solidFill>
                  <a:srgbClr val="292934"/>
                </a:solidFill>
                <a:latin typeface="Arial"/>
              </a:rPr>
              <a:t>(grid</a:t>
            </a:r>
            <a:r>
              <a:rPr b="0" lang="fr-FR" sz="2400" spc="-7" strike="noStrike">
                <a:solidFill>
                  <a:srgbClr val="292934"/>
                </a:solidFill>
                <a:latin typeface="Arial"/>
              </a:rPr>
              <a:t> </a:t>
            </a:r>
            <a:r>
              <a:rPr b="0" lang="fr-FR" sz="2400" spc="-1" strike="noStrike">
                <a:solidFill>
                  <a:srgbClr val="292934"/>
                </a:solidFill>
                <a:latin typeface="Arial"/>
              </a:rPr>
              <a:t>search </a:t>
            </a:r>
            <a:r>
              <a:rPr b="0" lang="fr-FR" sz="2400" spc="-26" strike="noStrike">
                <a:solidFill>
                  <a:srgbClr val="292934"/>
                </a:solidFill>
                <a:latin typeface="Arial"/>
              </a:rPr>
              <a:t>CV)</a:t>
            </a:r>
            <a:endParaRPr b="0" lang="fr-FR" sz="2400" spc="-1" strike="noStrike">
              <a:solidFill>
                <a:srgbClr val="000000"/>
              </a:solidFill>
              <a:latin typeface="Arial"/>
            </a:endParaRPr>
          </a:p>
          <a:p>
            <a:pPr marL="195120" indent="0">
              <a:lnSpc>
                <a:spcPct val="100000"/>
              </a:lnSpc>
              <a:spcBef>
                <a:spcPts val="581"/>
              </a:spcBef>
              <a:buNone/>
              <a:tabLst>
                <a:tab algn="l" pos="0"/>
              </a:tabLst>
            </a:pPr>
            <a:endParaRPr b="0" lang="fr-FR" sz="240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2400" spc="-1" strike="noStrike">
                <a:solidFill>
                  <a:srgbClr val="292934"/>
                </a:solidFill>
                <a:latin typeface="Arial"/>
              </a:rPr>
              <a:t>Arbitrage</a:t>
            </a:r>
            <a:r>
              <a:rPr b="0" lang="fr-FR" sz="2400" spc="-7" strike="noStrike">
                <a:solidFill>
                  <a:srgbClr val="292934"/>
                </a:solidFill>
                <a:latin typeface="Arial"/>
              </a:rPr>
              <a:t> </a:t>
            </a:r>
            <a:r>
              <a:rPr b="0" lang="fr-FR" sz="2400" spc="-1" strike="noStrike">
                <a:solidFill>
                  <a:srgbClr val="292934"/>
                </a:solidFill>
                <a:latin typeface="Arial"/>
              </a:rPr>
              <a:t>à</a:t>
            </a:r>
            <a:r>
              <a:rPr b="0" lang="fr-FR" sz="2400" spc="-21" strike="noStrike">
                <a:solidFill>
                  <a:srgbClr val="292934"/>
                </a:solidFill>
                <a:latin typeface="Arial"/>
              </a:rPr>
              <a:t> </a:t>
            </a:r>
            <a:r>
              <a:rPr b="0" lang="fr-FR" sz="2400" spc="-1" strike="noStrike">
                <a:solidFill>
                  <a:srgbClr val="292934"/>
                </a:solidFill>
                <a:latin typeface="Arial"/>
              </a:rPr>
              <a:t>réaliser </a:t>
            </a:r>
            <a:r>
              <a:rPr b="0" lang="fr-FR" sz="2400" spc="-52" strike="noStrike">
                <a:solidFill>
                  <a:srgbClr val="292934"/>
                </a:solidFill>
                <a:latin typeface="Arial"/>
              </a:rPr>
              <a:t>:</a:t>
            </a:r>
            <a:endParaRPr b="0" lang="fr-FR" sz="2400" spc="-1" strike="noStrike">
              <a:solidFill>
                <a:srgbClr val="000000"/>
              </a:solidFill>
              <a:latin typeface="Arial"/>
            </a:endParaRPr>
          </a:p>
          <a:p>
            <a:pPr lvl="1" marL="469800" indent="-18432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rPr>
              <a:t>fastidieux</a:t>
            </a:r>
            <a:r>
              <a:rPr b="0" lang="fr-FR" sz="2000" spc="-26" strike="noStrike">
                <a:solidFill>
                  <a:srgbClr val="292934"/>
                </a:solidFill>
                <a:latin typeface="Arial"/>
              </a:rPr>
              <a:t> </a:t>
            </a:r>
            <a:r>
              <a:rPr b="0" lang="fr-FR" sz="2000" spc="-1" strike="noStrike">
                <a:solidFill>
                  <a:srgbClr val="292934"/>
                </a:solidFill>
                <a:latin typeface="Arial"/>
              </a:rPr>
              <a:t>à</a:t>
            </a:r>
            <a:r>
              <a:rPr b="0" lang="fr-FR" sz="2000" spc="-7" strike="noStrike">
                <a:solidFill>
                  <a:srgbClr val="292934"/>
                </a:solidFill>
                <a:latin typeface="Arial"/>
              </a:rPr>
              <a:t> </a:t>
            </a:r>
            <a:r>
              <a:rPr b="0" lang="fr-FR" sz="2000" spc="-1" strike="noStrike">
                <a:solidFill>
                  <a:srgbClr val="292934"/>
                </a:solidFill>
                <a:latin typeface="Arial"/>
              </a:rPr>
              <a:t>calculer</a:t>
            </a:r>
            <a:r>
              <a:rPr b="0" lang="fr-FR" sz="2000" spc="-35" strike="noStrike">
                <a:solidFill>
                  <a:srgbClr val="292934"/>
                </a:solidFill>
                <a:latin typeface="Arial"/>
              </a:rPr>
              <a:t> </a:t>
            </a:r>
            <a:r>
              <a:rPr b="0" lang="fr-FR" sz="2000" spc="-1" strike="noStrike">
                <a:solidFill>
                  <a:srgbClr val="292934"/>
                </a:solidFill>
                <a:latin typeface="Arial"/>
              </a:rPr>
              <a:t>/</a:t>
            </a:r>
            <a:r>
              <a:rPr b="0" lang="fr-FR" sz="2000" spc="-12" strike="noStrike">
                <a:solidFill>
                  <a:srgbClr val="292934"/>
                </a:solidFill>
                <a:latin typeface="Arial"/>
              </a:rPr>
              <a:t> complexité</a:t>
            </a:r>
            <a:endParaRPr b="0" lang="fr-FR" sz="2000" spc="-1" strike="noStrike">
              <a:solidFill>
                <a:srgbClr val="000000"/>
              </a:solidFill>
              <a:latin typeface="Arial"/>
            </a:endParaRPr>
          </a:p>
          <a:p>
            <a:pPr lvl="1" marL="469800" indent="-184320">
              <a:lnSpc>
                <a:spcPct val="100000"/>
              </a:lnSpc>
              <a:spcBef>
                <a:spcPts val="479"/>
              </a:spcBef>
              <a:buClr>
                <a:srgbClr val="92a199"/>
              </a:buClr>
              <a:buSzPct val="85000"/>
              <a:buFont typeface="Symbol"/>
              <a:buChar char=""/>
              <a:tabLst>
                <a:tab algn="l" pos="470520"/>
              </a:tabLst>
            </a:pPr>
            <a:r>
              <a:rPr b="0" lang="fr-FR" sz="2000" spc="-1" strike="noStrike">
                <a:solidFill>
                  <a:srgbClr val="292934"/>
                </a:solidFill>
                <a:latin typeface="Arial"/>
              </a:rPr>
              <a:t>La</a:t>
            </a:r>
            <a:r>
              <a:rPr b="0" lang="fr-FR" sz="2000" spc="-26" strike="noStrike">
                <a:solidFill>
                  <a:srgbClr val="292934"/>
                </a:solidFill>
                <a:latin typeface="Arial"/>
              </a:rPr>
              <a:t> </a:t>
            </a:r>
            <a:r>
              <a:rPr b="0" lang="fr-FR" sz="2000" spc="-1" strike="noStrike">
                <a:solidFill>
                  <a:srgbClr val="292934"/>
                </a:solidFill>
                <a:latin typeface="Arial"/>
              </a:rPr>
              <a:t>performance</a:t>
            </a:r>
            <a:r>
              <a:rPr b="0" lang="fr-FR" sz="2000" spc="-66" strike="noStrike">
                <a:solidFill>
                  <a:srgbClr val="292934"/>
                </a:solidFill>
                <a:latin typeface="Arial"/>
              </a:rPr>
              <a:t> change</a:t>
            </a:r>
            <a:endParaRPr b="0" lang="fr-FR" sz="2000" spc="-1" strike="noStrike">
              <a:solidFill>
                <a:srgbClr val="000000"/>
              </a:solidFill>
              <a:latin typeface="Arial"/>
            </a:endParaRPr>
          </a:p>
          <a:p>
            <a:pPr marL="469800" indent="0">
              <a:lnSpc>
                <a:spcPct val="100000"/>
              </a:lnSpc>
              <a:spcBef>
                <a:spcPts val="479"/>
              </a:spcBef>
              <a:buNone/>
              <a:tabLst>
                <a:tab algn="l" pos="0"/>
              </a:tabLst>
            </a:pPr>
            <a:r>
              <a:rPr b="0" lang="fr-FR" sz="2000" spc="-12" strike="noStrike">
                <a:solidFill>
                  <a:srgbClr val="292934"/>
                </a:solidFill>
                <a:latin typeface="Arial"/>
              </a:rPr>
              <a:t>faiblement</a:t>
            </a:r>
            <a:endParaRPr b="0" lang="fr-FR" sz="2000" spc="-1" strike="noStrike">
              <a:solidFill>
                <a:srgbClr val="000000"/>
              </a:solidFill>
              <a:latin typeface="Arial"/>
            </a:endParaRPr>
          </a:p>
        </p:txBody>
      </p:sp>
      <p:sp>
        <p:nvSpPr>
          <p:cNvPr id="322" name="object 4"/>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19</a:t>
            </a:r>
            <a:endParaRPr b="0" lang="fr-FR" sz="1400" spc="-1" strike="noStrike">
              <a:solidFill>
                <a:srgbClr val="000000"/>
              </a:solidFill>
              <a:latin typeface="Arial"/>
            </a:endParaRPr>
          </a:p>
        </p:txBody>
      </p:sp>
      <p:pic>
        <p:nvPicPr>
          <p:cNvPr id="323" name="" descr=""/>
          <p:cNvPicPr/>
          <p:nvPr/>
        </p:nvPicPr>
        <p:blipFill>
          <a:blip r:embed="rId1"/>
          <a:stretch/>
        </p:blipFill>
        <p:spPr>
          <a:xfrm>
            <a:off x="4860000" y="2520000"/>
            <a:ext cx="4139640" cy="31413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2057760" y="2264040"/>
            <a:ext cx="5115240" cy="2203920"/>
          </a:xfrm>
          <a:prstGeom prst="rect">
            <a:avLst/>
          </a:prstGeom>
          <a:noFill/>
          <a:ln w="0">
            <a:noFill/>
          </a:ln>
        </p:spPr>
        <p:txBody>
          <a:bodyPr lIns="0" rIns="0" tIns="12600" bIns="0" anchor="t">
            <a:noAutofit/>
          </a:bodyPr>
          <a:p>
            <a:pPr marL="901080" indent="0">
              <a:lnSpc>
                <a:spcPct val="100000"/>
              </a:lnSpc>
              <a:spcBef>
                <a:spcPts val="99"/>
              </a:spcBef>
              <a:buNone/>
              <a:tabLst>
                <a:tab algn="l" pos="0"/>
              </a:tabLst>
            </a:pPr>
            <a:r>
              <a:rPr b="0" lang="fr-FR" sz="4800" spc="-72" strike="noStrike">
                <a:solidFill>
                  <a:srgbClr val="f3f1dc"/>
                </a:solidFill>
                <a:latin typeface="Arial"/>
              </a:rPr>
              <a:t>MERCI</a:t>
            </a:r>
            <a:r>
              <a:rPr b="0" lang="fr-FR" sz="4800" spc="-276" strike="noStrike">
                <a:solidFill>
                  <a:srgbClr val="f3f1dc"/>
                </a:solidFill>
                <a:latin typeface="Arial"/>
              </a:rPr>
              <a:t> </a:t>
            </a:r>
            <a:r>
              <a:rPr b="0" lang="fr-FR" sz="4800" spc="-1" strike="noStrike">
                <a:solidFill>
                  <a:srgbClr val="f3f1dc"/>
                </a:solidFill>
                <a:latin typeface="Arial"/>
              </a:rPr>
              <a:t>DE</a:t>
            </a:r>
            <a:r>
              <a:rPr b="0" lang="fr-FR" sz="4800" spc="-287" strike="noStrike">
                <a:solidFill>
                  <a:srgbClr val="f3f1dc"/>
                </a:solidFill>
                <a:latin typeface="Arial"/>
              </a:rPr>
              <a:t> </a:t>
            </a:r>
            <a:r>
              <a:rPr b="0" lang="fr-FR" sz="4800" spc="-80" strike="noStrike">
                <a:solidFill>
                  <a:srgbClr val="f3f1dc"/>
                </a:solidFill>
                <a:latin typeface="Arial"/>
              </a:rPr>
              <a:t>VOTRE </a:t>
            </a:r>
            <a:r>
              <a:rPr b="0" lang="fr-FR" sz="4800" spc="-32" strike="noStrike">
                <a:solidFill>
                  <a:srgbClr val="f3f1dc"/>
                </a:solidFill>
                <a:latin typeface="Arial"/>
              </a:rPr>
              <a:t>ATTENTION</a:t>
            </a:r>
            <a:endParaRPr b="0" lang="fr-FR" sz="4800" spc="-1" strike="noStrike">
              <a:solidFill>
                <a:srgbClr val="000000"/>
              </a:solidFill>
              <a:latin typeface="Arial"/>
            </a:endParaRPr>
          </a:p>
        </p:txBody>
      </p:sp>
      <p:sp>
        <p:nvSpPr>
          <p:cNvPr id="325" name="object 3"/>
          <p:cNvSpPr/>
          <p:nvPr/>
        </p:nvSpPr>
        <p:spPr>
          <a:xfrm>
            <a:off x="7700040" y="26640"/>
            <a:ext cx="2206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21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object 2"/>
          <p:cNvSpPr/>
          <p:nvPr/>
        </p:nvSpPr>
        <p:spPr>
          <a:xfrm>
            <a:off x="801000" y="2311920"/>
            <a:ext cx="7656480" cy="743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a:t>
            </a:r>
            <a:r>
              <a:rPr b="0" lang="fr-FR" sz="4800" spc="-202"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197" strike="noStrike">
                <a:solidFill>
                  <a:srgbClr val="f3f1dc"/>
                </a:solidFill>
                <a:latin typeface="Arial"/>
                <a:ea typeface="DejaVu Sans"/>
              </a:rPr>
              <a:t> </a:t>
            </a:r>
            <a:r>
              <a:rPr b="0" lang="fr-FR" sz="4800" spc="-120" strike="noStrike">
                <a:solidFill>
                  <a:srgbClr val="f3f1dc"/>
                </a:solidFill>
                <a:latin typeface="Arial"/>
                <a:ea typeface="DejaVu Sans"/>
              </a:rPr>
              <a:t>PROBLÉMATIQUE</a:t>
            </a:r>
            <a:endParaRPr b="0" lang="fr-FR" sz="4800" spc="-1" strike="noStrike">
              <a:solidFill>
                <a:srgbClr val="000000"/>
              </a:solidFill>
              <a:latin typeface="Arial"/>
            </a:endParaRPr>
          </a:p>
        </p:txBody>
      </p:sp>
      <p:sp>
        <p:nvSpPr>
          <p:cNvPr id="186" name="object 3"/>
          <p:cNvSpPr/>
          <p:nvPr/>
        </p:nvSpPr>
        <p:spPr>
          <a:xfrm>
            <a:off x="801000" y="3808800"/>
            <a:ext cx="4341960" cy="1218960"/>
          </a:xfrm>
          <a:prstGeom prst="rect">
            <a:avLst/>
          </a:prstGeom>
          <a:noFill/>
          <a:ln w="0">
            <a:noFill/>
          </a:ln>
        </p:spPr>
        <p:style>
          <a:lnRef idx="0"/>
          <a:fillRef idx="0"/>
          <a:effectRef idx="0"/>
          <a:fontRef idx="minor"/>
        </p:style>
        <p:txBody>
          <a:bodyPr lIns="0" rIns="0" tIns="12600" bIns="0" anchor="t">
            <a:spAutoFit/>
          </a:bodyPr>
          <a:p>
            <a:pPr marL="12600">
              <a:lnSpc>
                <a:spcPct val="110000"/>
              </a:lnSpc>
              <a:spcBef>
                <a:spcPts val="99"/>
              </a:spcBef>
            </a:pPr>
            <a:r>
              <a:rPr b="0" lang="fr-FR" sz="2400" spc="-1" strike="noStrike">
                <a:solidFill>
                  <a:srgbClr val="f3f1dc"/>
                </a:solidFill>
                <a:latin typeface="Arial"/>
                <a:ea typeface="DejaVu Sans"/>
              </a:rPr>
              <a:t>Rappel de</a:t>
            </a:r>
            <a:r>
              <a:rPr b="0" lang="fr-FR" sz="2400" spc="-32" strike="noStrike">
                <a:solidFill>
                  <a:srgbClr val="f3f1dc"/>
                </a:solidFill>
                <a:latin typeface="Arial"/>
                <a:ea typeface="DejaVu Sans"/>
              </a:rPr>
              <a:t> </a:t>
            </a:r>
            <a:r>
              <a:rPr b="0" lang="fr-FR" sz="2400" spc="-1" strike="noStrike">
                <a:solidFill>
                  <a:srgbClr val="f3f1dc"/>
                </a:solidFill>
                <a:latin typeface="Arial"/>
                <a:ea typeface="DejaVu Sans"/>
              </a:rPr>
              <a:t>la</a:t>
            </a:r>
            <a:r>
              <a:rPr b="0" lang="fr-FR" sz="2400" spc="-35" strike="noStrike">
                <a:solidFill>
                  <a:srgbClr val="f3f1dc"/>
                </a:solidFill>
                <a:latin typeface="Arial"/>
                <a:ea typeface="DejaVu Sans"/>
              </a:rPr>
              <a:t> </a:t>
            </a:r>
            <a:r>
              <a:rPr b="0" lang="fr-FR" sz="2400" spc="-12" strike="noStrike">
                <a:solidFill>
                  <a:srgbClr val="f3f1dc"/>
                </a:solidFill>
                <a:latin typeface="Arial"/>
                <a:ea typeface="DejaVu Sans"/>
              </a:rPr>
              <a:t>problématique Interprétation</a:t>
            </a:r>
            <a:endParaRPr b="0" lang="fr-FR" sz="2400" spc="-1" strike="noStrike">
              <a:solidFill>
                <a:srgbClr val="000000"/>
              </a:solidFill>
              <a:latin typeface="Arial"/>
            </a:endParaRPr>
          </a:p>
          <a:p>
            <a:pPr marL="12600">
              <a:lnSpc>
                <a:spcPct val="100000"/>
              </a:lnSpc>
              <a:spcBef>
                <a:spcPts val="289"/>
              </a:spcBef>
            </a:pPr>
            <a:r>
              <a:rPr b="0" lang="fr-FR" sz="2400" spc="-1" strike="noStrike">
                <a:solidFill>
                  <a:srgbClr val="f3f1dc"/>
                </a:solidFill>
                <a:latin typeface="Arial"/>
                <a:ea typeface="DejaVu Sans"/>
              </a:rPr>
              <a:t>Pistes</a:t>
            </a:r>
            <a:r>
              <a:rPr b="0" lang="fr-FR" sz="2400" spc="-21" strike="noStrike">
                <a:solidFill>
                  <a:srgbClr val="f3f1dc"/>
                </a:solidFill>
                <a:latin typeface="Arial"/>
                <a:ea typeface="DejaVu Sans"/>
              </a:rPr>
              <a:t> </a:t>
            </a:r>
            <a:r>
              <a:rPr b="0" lang="fr-FR" sz="2400" spc="-1" strike="noStrike">
                <a:solidFill>
                  <a:srgbClr val="f3f1dc"/>
                </a:solidFill>
                <a:latin typeface="Arial"/>
                <a:ea typeface="DejaVu Sans"/>
              </a:rPr>
              <a:t>de</a:t>
            </a:r>
            <a:r>
              <a:rPr b="0" lang="fr-FR" sz="2400" spc="-12" strike="noStrike">
                <a:solidFill>
                  <a:srgbClr val="f3f1dc"/>
                </a:solidFill>
                <a:latin typeface="Arial"/>
                <a:ea typeface="DejaVu Sans"/>
              </a:rPr>
              <a:t> </a:t>
            </a:r>
            <a:r>
              <a:rPr b="0" lang="fr-FR" sz="2400" spc="-1" strike="noStrike">
                <a:solidFill>
                  <a:srgbClr val="f3f1dc"/>
                </a:solidFill>
                <a:latin typeface="Arial"/>
                <a:ea typeface="DejaVu Sans"/>
              </a:rPr>
              <a:t>recherche </a:t>
            </a:r>
            <a:r>
              <a:rPr b="0" lang="fr-FR" sz="2400" spc="-12" strike="noStrike">
                <a:solidFill>
                  <a:srgbClr val="f3f1dc"/>
                </a:solidFill>
                <a:latin typeface="Arial"/>
                <a:ea typeface="DejaVu Sans"/>
              </a:rPr>
              <a:t>envisagées</a:t>
            </a:r>
            <a:endParaRPr b="0" lang="fr-FR" sz="2400" spc="-1" strike="noStrike">
              <a:solidFill>
                <a:srgbClr val="000000"/>
              </a:solidFill>
              <a:latin typeface="Arial"/>
            </a:endParaRPr>
          </a:p>
        </p:txBody>
      </p:sp>
      <p:sp>
        <p:nvSpPr>
          <p:cNvPr id="187" name="object 4"/>
          <p:cNvSpPr/>
          <p:nvPr/>
        </p:nvSpPr>
        <p:spPr>
          <a:xfrm>
            <a:off x="7700040" y="26640"/>
            <a:ext cx="122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3</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36040" y="525960"/>
            <a:ext cx="7738920" cy="9644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Présentation</a:t>
            </a:r>
            <a:r>
              <a:rPr b="0" lang="fr-FR" sz="3600" spc="-211" strike="noStrike">
                <a:solidFill>
                  <a:srgbClr val="d2523b"/>
                </a:solidFill>
                <a:latin typeface="Arial"/>
              </a:rPr>
              <a:t> </a:t>
            </a:r>
            <a:r>
              <a:rPr b="0" lang="fr-FR" sz="3600" spc="-52" strike="noStrike">
                <a:solidFill>
                  <a:srgbClr val="d2523b"/>
                </a:solidFill>
                <a:latin typeface="Arial"/>
              </a:rPr>
              <a:t>de</a:t>
            </a:r>
            <a:r>
              <a:rPr b="0" lang="fr-FR" sz="3600" spc="-171" strike="noStrike">
                <a:solidFill>
                  <a:srgbClr val="d2523b"/>
                </a:solidFill>
                <a:latin typeface="Arial"/>
              </a:rPr>
              <a:t> </a:t>
            </a:r>
            <a:r>
              <a:rPr b="0" lang="fr-FR" sz="3600" spc="-52" strike="noStrike">
                <a:solidFill>
                  <a:srgbClr val="d2523b"/>
                </a:solidFill>
                <a:latin typeface="Arial"/>
              </a:rPr>
              <a:t>la</a:t>
            </a:r>
            <a:r>
              <a:rPr b="0" lang="fr-FR" sz="3600" spc="-171" strike="noStrike">
                <a:solidFill>
                  <a:srgbClr val="d2523b"/>
                </a:solidFill>
                <a:latin typeface="Arial"/>
              </a:rPr>
              <a:t> </a:t>
            </a:r>
            <a:r>
              <a:rPr b="0" lang="fr-FR" sz="3600" spc="-92" strike="noStrike">
                <a:solidFill>
                  <a:srgbClr val="d2523b"/>
                </a:solidFill>
                <a:latin typeface="Arial"/>
              </a:rPr>
              <a:t>problématique</a:t>
            </a:r>
            <a:endParaRPr b="0" lang="fr-FR" sz="3600" spc="-1" strike="noStrike">
              <a:solidFill>
                <a:srgbClr val="000000"/>
              </a:solidFill>
              <a:latin typeface="Arial"/>
            </a:endParaRPr>
          </a:p>
        </p:txBody>
      </p:sp>
      <p:sp>
        <p:nvSpPr>
          <p:cNvPr id="189" name="object 3"/>
          <p:cNvSpPr/>
          <p:nvPr/>
        </p:nvSpPr>
        <p:spPr>
          <a:xfrm>
            <a:off x="536040" y="1321920"/>
            <a:ext cx="7915680" cy="3543840"/>
          </a:xfrm>
          <a:prstGeom prst="rect">
            <a:avLst/>
          </a:prstGeom>
          <a:noFill/>
          <a:ln w="0">
            <a:noFill/>
          </a:ln>
        </p:spPr>
        <p:style>
          <a:lnRef idx="0"/>
          <a:fillRef idx="0"/>
          <a:effectRef idx="0"/>
          <a:fontRef idx="minor"/>
        </p:style>
        <p:txBody>
          <a:bodyPr lIns="0" rIns="0" tIns="48960" bIns="0" anchor="t">
            <a:spAutoFit/>
          </a:bodyPr>
          <a:p>
            <a:pPr marL="195120" indent="-182880">
              <a:lnSpc>
                <a:spcPct val="90000"/>
              </a:lnSpc>
              <a:spcBef>
                <a:spcPts val="386"/>
              </a:spcBef>
              <a:buClr>
                <a:srgbClr val="92a199"/>
              </a:buClr>
              <a:buSzPct val="85000"/>
              <a:buFont typeface="Symbol"/>
              <a:buChar char=""/>
              <a:tabLst>
                <a:tab algn="l" pos="195480"/>
              </a:tabLst>
            </a:pPr>
            <a:r>
              <a:rPr b="0" lang="fr-FR" sz="2400" spc="-1" strike="noStrike">
                <a:solidFill>
                  <a:srgbClr val="292934"/>
                </a:solidFill>
                <a:latin typeface="Arial"/>
                <a:ea typeface="DejaVu Sans"/>
              </a:rPr>
              <a:t>Données</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consommation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disponibles</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pour</a:t>
            </a:r>
            <a:r>
              <a:rPr b="0" lang="fr-FR" sz="2400" spc="-26" strike="noStrike">
                <a:solidFill>
                  <a:srgbClr val="292934"/>
                </a:solidFill>
                <a:latin typeface="Arial"/>
                <a:ea typeface="DejaVu Sans"/>
              </a:rPr>
              <a:t> les </a:t>
            </a:r>
            <a:r>
              <a:rPr b="0" lang="fr-FR" sz="2400" spc="-1" strike="noStrike">
                <a:solidFill>
                  <a:srgbClr val="292934"/>
                </a:solidFill>
                <a:latin typeface="Arial"/>
                <a:ea typeface="DejaVu Sans"/>
              </a:rPr>
              <a:t>bâtiments</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la</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ville</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Seattle</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pour</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l’année</a:t>
            </a:r>
            <a:r>
              <a:rPr b="0" lang="fr-FR" sz="2400" spc="-15" strike="noStrike">
                <a:solidFill>
                  <a:srgbClr val="292934"/>
                </a:solidFill>
                <a:latin typeface="Arial"/>
                <a:ea typeface="DejaVu Sans"/>
              </a:rPr>
              <a:t> </a:t>
            </a:r>
            <a:r>
              <a:rPr b="0" lang="fr-FR" sz="2400" spc="-21" strike="noStrike">
                <a:solidFill>
                  <a:srgbClr val="292934"/>
                </a:solidFill>
                <a:latin typeface="Arial"/>
                <a:ea typeface="DejaVu Sans"/>
              </a:rPr>
              <a:t>2016</a:t>
            </a:r>
            <a:endParaRPr b="0" lang="fr-FR" sz="2400" spc="-1" strike="noStrike">
              <a:solidFill>
                <a:srgbClr val="000000"/>
              </a:solidFill>
              <a:latin typeface="Arial"/>
            </a:endParaRPr>
          </a:p>
          <a:p>
            <a:pPr marL="195120" indent="-182880">
              <a:lnSpc>
                <a:spcPts val="2591"/>
              </a:lnSpc>
              <a:spcBef>
                <a:spcPts val="615"/>
              </a:spcBef>
              <a:buClr>
                <a:srgbClr val="92a199"/>
              </a:buClr>
              <a:buSzPct val="85000"/>
              <a:buFont typeface="Symbol"/>
              <a:buChar char=""/>
              <a:tabLst>
                <a:tab algn="l" pos="195480"/>
              </a:tabLst>
            </a:pPr>
            <a:r>
              <a:rPr b="0" lang="fr-FR" sz="2400" spc="-1" strike="noStrike">
                <a:solidFill>
                  <a:srgbClr val="292934"/>
                </a:solidFill>
                <a:latin typeface="Arial"/>
                <a:ea typeface="DejaVu Sans"/>
              </a:rPr>
              <a:t>Coût</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important</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d’obtention</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des</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relevés</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fastidieuses</a:t>
            </a:r>
            <a:r>
              <a:rPr b="0" lang="fr-FR" sz="2400" spc="-15" strike="noStrike">
                <a:solidFill>
                  <a:srgbClr val="292934"/>
                </a:solidFill>
                <a:latin typeface="Arial"/>
                <a:ea typeface="DejaVu Sans"/>
              </a:rPr>
              <a:t> </a:t>
            </a:r>
            <a:r>
              <a:rPr b="0" lang="fr-FR" sz="2400" spc="-52" strike="noStrike">
                <a:solidFill>
                  <a:srgbClr val="292934"/>
                </a:solidFill>
                <a:latin typeface="Arial"/>
                <a:ea typeface="DejaVu Sans"/>
              </a:rPr>
              <a:t>à </a:t>
            </a:r>
            <a:r>
              <a:rPr b="0" lang="fr-FR" sz="2400" spc="-12" strike="noStrike">
                <a:solidFill>
                  <a:srgbClr val="292934"/>
                </a:solidFill>
                <a:latin typeface="Arial"/>
                <a:ea typeface="DejaVu Sans"/>
              </a:rPr>
              <a:t>collecter</a:t>
            </a:r>
            <a:endParaRPr b="0" lang="fr-FR" sz="2400" spc="-1" strike="noStrike">
              <a:solidFill>
                <a:srgbClr val="000000"/>
              </a:solidFill>
              <a:latin typeface="Arial"/>
            </a:endParaRPr>
          </a:p>
          <a:p>
            <a:pPr>
              <a:lnSpc>
                <a:spcPct val="100000"/>
              </a:lnSpc>
              <a:spcBef>
                <a:spcPts val="31"/>
              </a:spcBef>
              <a:tabLst>
                <a:tab algn="l" pos="195480"/>
              </a:tabLst>
            </a:pPr>
            <a:endParaRPr b="0" lang="fr-FR" sz="295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2400" spc="-1" strike="noStrike">
                <a:solidFill>
                  <a:srgbClr val="292934"/>
                </a:solidFill>
                <a:latin typeface="Arial"/>
                <a:ea typeface="DejaVu Sans"/>
              </a:rPr>
              <a:t>La</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mission</a:t>
            </a:r>
            <a:r>
              <a:rPr b="0" lang="fr-FR" sz="2400" spc="-12" strike="noStrike">
                <a:solidFill>
                  <a:srgbClr val="292934"/>
                </a:solidFill>
                <a:latin typeface="Arial"/>
                <a:ea typeface="DejaVu Sans"/>
              </a:rPr>
              <a:t> </a:t>
            </a:r>
            <a:r>
              <a:rPr b="0" lang="fr-FR" sz="2400" spc="-52" strike="noStrike">
                <a:solidFill>
                  <a:srgbClr val="292934"/>
                </a:solidFill>
                <a:latin typeface="Arial"/>
                <a:ea typeface="DejaVu Sans"/>
              </a:rPr>
              <a:t>:</a:t>
            </a:r>
            <a:endParaRPr b="0" lang="fr-FR" sz="2400" spc="-1" strike="noStrike">
              <a:solidFill>
                <a:srgbClr val="000000"/>
              </a:solidFill>
              <a:latin typeface="Arial"/>
            </a:endParaRPr>
          </a:p>
          <a:p>
            <a:pPr lvl="1" marL="469800" indent="-183600">
              <a:lnSpc>
                <a:spcPts val="2160"/>
              </a:lnSpc>
              <a:spcBef>
                <a:spcPts val="519"/>
              </a:spcBef>
              <a:buClr>
                <a:srgbClr val="92a199"/>
              </a:buClr>
              <a:buSzPct val="85000"/>
              <a:buFont typeface="Symbol"/>
              <a:buChar char=""/>
              <a:tabLst>
                <a:tab algn="l" pos="470520"/>
              </a:tabLst>
            </a:pPr>
            <a:r>
              <a:rPr b="0" lang="fr-FR" sz="2000" spc="-1" strike="noStrike">
                <a:solidFill>
                  <a:srgbClr val="292934"/>
                </a:solidFill>
                <a:latin typeface="Arial"/>
                <a:ea typeface="DejaVu Sans"/>
              </a:rPr>
              <a:t>Prédire</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les</a:t>
            </a:r>
            <a:r>
              <a:rPr b="0" lang="fr-FR" sz="2000" spc="-7" strike="noStrike">
                <a:solidFill>
                  <a:srgbClr val="292934"/>
                </a:solidFill>
                <a:latin typeface="Arial"/>
                <a:ea typeface="DejaVu Sans"/>
              </a:rPr>
              <a:t> </a:t>
            </a:r>
            <a:r>
              <a:rPr b="0" lang="fr-FR" sz="2000" spc="-1" strike="noStrike">
                <a:solidFill>
                  <a:srgbClr val="292934"/>
                </a:solidFill>
                <a:latin typeface="Arial"/>
                <a:ea typeface="DejaVu Sans"/>
              </a:rPr>
              <a:t>émissions</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CO2</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et</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la</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consommation</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totale</a:t>
            </a:r>
            <a:r>
              <a:rPr b="0" lang="fr-FR" sz="2000" spc="-26" strike="noStrike">
                <a:solidFill>
                  <a:srgbClr val="292934"/>
                </a:solidFill>
                <a:latin typeface="Arial"/>
                <a:ea typeface="DejaVu Sans"/>
              </a:rPr>
              <a:t> </a:t>
            </a:r>
            <a:r>
              <a:rPr b="0" lang="fr-FR" sz="2000" spc="-12" strike="noStrike">
                <a:solidFill>
                  <a:srgbClr val="292934"/>
                </a:solidFill>
                <a:latin typeface="Arial"/>
                <a:ea typeface="DejaVu Sans"/>
              </a:rPr>
              <a:t>d’énergie </a:t>
            </a:r>
            <a:r>
              <a:rPr b="0" lang="fr-FR" sz="2000" spc="-1" strike="noStrike" u="sng">
                <a:solidFill>
                  <a:srgbClr val="292934"/>
                </a:solidFill>
                <a:uFill>
                  <a:solidFill>
                    <a:srgbClr val="292934"/>
                  </a:solidFill>
                </a:uFill>
                <a:latin typeface="Arial"/>
                <a:ea typeface="DejaVu Sans"/>
              </a:rPr>
              <a:t>sans</a:t>
            </a:r>
            <a:r>
              <a:rPr b="0" lang="fr-FR" sz="2000" spc="-35" strike="noStrike" u="sng">
                <a:solidFill>
                  <a:srgbClr val="292934"/>
                </a:solidFill>
                <a:uFill>
                  <a:solidFill>
                    <a:srgbClr val="292934"/>
                  </a:solidFill>
                </a:uFill>
                <a:latin typeface="Arial"/>
                <a:ea typeface="DejaVu Sans"/>
              </a:rPr>
              <a:t> </a:t>
            </a:r>
            <a:r>
              <a:rPr b="0" lang="fr-FR" sz="2000" spc="-1" strike="noStrike" u="sng">
                <a:solidFill>
                  <a:srgbClr val="292934"/>
                </a:solidFill>
                <a:uFill>
                  <a:solidFill>
                    <a:srgbClr val="292934"/>
                  </a:solidFill>
                </a:uFill>
                <a:latin typeface="Arial"/>
                <a:ea typeface="DejaVu Sans"/>
              </a:rPr>
              <a:t>les</a:t>
            </a:r>
            <a:r>
              <a:rPr b="0" lang="fr-FR" sz="2000" spc="-26" strike="noStrike" u="sng">
                <a:solidFill>
                  <a:srgbClr val="292934"/>
                </a:solidFill>
                <a:uFill>
                  <a:solidFill>
                    <a:srgbClr val="292934"/>
                  </a:solidFill>
                </a:uFill>
                <a:latin typeface="Arial"/>
                <a:ea typeface="DejaVu Sans"/>
              </a:rPr>
              <a:t> </a:t>
            </a:r>
            <a:r>
              <a:rPr b="0" lang="fr-FR" sz="2000" spc="-1" strike="noStrike" u="sng">
                <a:solidFill>
                  <a:srgbClr val="292934"/>
                </a:solidFill>
                <a:uFill>
                  <a:solidFill>
                    <a:srgbClr val="292934"/>
                  </a:solidFill>
                </a:uFill>
                <a:latin typeface="Arial"/>
                <a:ea typeface="DejaVu Sans"/>
              </a:rPr>
              <a:t>relevés</a:t>
            </a:r>
            <a:r>
              <a:rPr b="0" lang="fr-FR" sz="2000" spc="-26" strike="noStrike" u="sng">
                <a:solidFill>
                  <a:srgbClr val="292934"/>
                </a:solidFill>
                <a:uFill>
                  <a:solidFill>
                    <a:srgbClr val="292934"/>
                  </a:solidFill>
                </a:uFill>
                <a:latin typeface="Arial"/>
                <a:ea typeface="DejaVu Sans"/>
              </a:rPr>
              <a:t> </a:t>
            </a:r>
            <a:r>
              <a:rPr b="0" lang="fr-FR" sz="2000" spc="-12" strike="noStrike" u="sng">
                <a:solidFill>
                  <a:srgbClr val="292934"/>
                </a:solidFill>
                <a:uFill>
                  <a:solidFill>
                    <a:srgbClr val="292934"/>
                  </a:solidFill>
                </a:uFill>
                <a:latin typeface="Arial"/>
                <a:ea typeface="DejaVu Sans"/>
              </a:rPr>
              <a:t>annuels</a:t>
            </a:r>
            <a:endParaRPr b="0" lang="fr-FR" sz="2000" spc="-1" strike="noStrike">
              <a:solidFill>
                <a:srgbClr val="000000"/>
              </a:solidFill>
              <a:latin typeface="Arial"/>
            </a:endParaRPr>
          </a:p>
          <a:p>
            <a:pPr lvl="1" marL="469800" indent="-184320">
              <a:lnSpc>
                <a:spcPct val="100000"/>
              </a:lnSpc>
              <a:spcBef>
                <a:spcPts val="210"/>
              </a:spcBef>
              <a:buClr>
                <a:srgbClr val="92a199"/>
              </a:buClr>
              <a:buSzPct val="85000"/>
              <a:buFont typeface="Symbol"/>
              <a:buChar char=""/>
              <a:tabLst>
                <a:tab algn="l" pos="470520"/>
              </a:tabLst>
            </a:pPr>
            <a:r>
              <a:rPr b="0" lang="fr-FR" sz="2000" spc="-1" strike="noStrike">
                <a:solidFill>
                  <a:srgbClr val="292934"/>
                </a:solidFill>
                <a:latin typeface="Arial"/>
                <a:ea typeface="DejaVu Sans"/>
              </a:rPr>
              <a:t>Evaluer</a:t>
            </a:r>
            <a:r>
              <a:rPr b="0" lang="fr-FR" sz="2000" spc="-66" strike="noStrike">
                <a:solidFill>
                  <a:srgbClr val="292934"/>
                </a:solidFill>
                <a:latin typeface="Arial"/>
                <a:ea typeface="DejaVu Sans"/>
              </a:rPr>
              <a:t> </a:t>
            </a:r>
            <a:r>
              <a:rPr b="0" lang="fr-FR" sz="2000" spc="-1" strike="noStrike">
                <a:solidFill>
                  <a:srgbClr val="292934"/>
                </a:solidFill>
                <a:latin typeface="Arial"/>
                <a:ea typeface="DejaVu Sans"/>
              </a:rPr>
              <a:t>l’intérêt</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60" strike="noStrike">
                <a:solidFill>
                  <a:srgbClr val="292934"/>
                </a:solidFill>
                <a:latin typeface="Arial"/>
                <a:ea typeface="DejaVu Sans"/>
              </a:rPr>
              <a:t> </a:t>
            </a:r>
            <a:r>
              <a:rPr b="0" lang="fr-FR" sz="2000" spc="-1" strike="noStrike">
                <a:solidFill>
                  <a:srgbClr val="292934"/>
                </a:solidFill>
                <a:latin typeface="Arial"/>
                <a:ea typeface="DejaVu Sans"/>
              </a:rPr>
              <a:t>l’ENERGY</a:t>
            </a:r>
            <a:r>
              <a:rPr b="0" lang="fr-FR" sz="2000" spc="-75" strike="noStrike">
                <a:solidFill>
                  <a:srgbClr val="292934"/>
                </a:solidFill>
                <a:latin typeface="Arial"/>
                <a:ea typeface="DejaVu Sans"/>
              </a:rPr>
              <a:t> </a:t>
            </a:r>
            <a:r>
              <a:rPr b="0" lang="fr-FR" sz="2000" spc="-12" strike="noStrike">
                <a:solidFill>
                  <a:srgbClr val="292934"/>
                </a:solidFill>
                <a:latin typeface="Arial"/>
                <a:ea typeface="DejaVu Sans"/>
              </a:rPr>
              <a:t>STAR</a:t>
            </a:r>
            <a:r>
              <a:rPr b="0" lang="fr-FR" sz="2000" spc="-46" strike="noStrike">
                <a:solidFill>
                  <a:srgbClr val="292934"/>
                </a:solidFill>
                <a:latin typeface="Arial"/>
                <a:ea typeface="DejaVu Sans"/>
              </a:rPr>
              <a:t> </a:t>
            </a:r>
            <a:r>
              <a:rPr b="0" lang="fr-FR" sz="2000" spc="-12" strike="noStrike">
                <a:solidFill>
                  <a:srgbClr val="292934"/>
                </a:solidFill>
                <a:latin typeface="Arial"/>
                <a:ea typeface="DejaVu Sans"/>
              </a:rPr>
              <a:t>Score</a:t>
            </a:r>
            <a:endParaRPr b="0" lang="fr-FR" sz="2000" spc="-1" strike="noStrike">
              <a:solidFill>
                <a:srgbClr val="000000"/>
              </a:solidFill>
              <a:latin typeface="Arial"/>
            </a:endParaRPr>
          </a:p>
          <a:p>
            <a:pPr lvl="1" marL="469800" indent="-184320">
              <a:lnSpc>
                <a:spcPct val="100000"/>
              </a:lnSpc>
              <a:spcBef>
                <a:spcPts val="241"/>
              </a:spcBef>
              <a:buClr>
                <a:srgbClr val="92a199"/>
              </a:buClr>
              <a:buSzPct val="85000"/>
              <a:buFont typeface="Symbol"/>
              <a:buChar char=""/>
              <a:tabLst>
                <a:tab algn="l" pos="470520"/>
              </a:tabLst>
            </a:pPr>
            <a:r>
              <a:rPr b="0" lang="fr-FR" sz="2000" spc="-1" strike="noStrike">
                <a:solidFill>
                  <a:srgbClr val="292934"/>
                </a:solidFill>
                <a:latin typeface="Arial"/>
                <a:ea typeface="DejaVu Sans"/>
              </a:rPr>
              <a:t>Mettre</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en</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place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un</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modèle</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prédiction</a:t>
            </a:r>
            <a:r>
              <a:rPr b="0" lang="fr-FR" sz="2000" spc="-41" strike="noStrike">
                <a:solidFill>
                  <a:srgbClr val="292934"/>
                </a:solidFill>
                <a:latin typeface="Arial"/>
                <a:ea typeface="DejaVu Sans"/>
              </a:rPr>
              <a:t> </a:t>
            </a:r>
            <a:r>
              <a:rPr b="0" lang="fr-FR" sz="2000" spc="-12" strike="noStrike">
                <a:solidFill>
                  <a:srgbClr val="292934"/>
                </a:solidFill>
                <a:latin typeface="Arial"/>
                <a:ea typeface="DejaVu Sans"/>
              </a:rPr>
              <a:t>réutilisable</a:t>
            </a:r>
            <a:endParaRPr b="0" lang="fr-FR" sz="2000" spc="-1" strike="noStrike">
              <a:solidFill>
                <a:srgbClr val="000000"/>
              </a:solidFill>
              <a:latin typeface="Arial"/>
            </a:endParaRPr>
          </a:p>
        </p:txBody>
      </p:sp>
      <p:pic>
        <p:nvPicPr>
          <p:cNvPr id="190" name="object 4" descr=""/>
          <p:cNvPicPr/>
          <p:nvPr/>
        </p:nvPicPr>
        <p:blipFill>
          <a:blip r:embed="rId1"/>
          <a:stretch/>
        </p:blipFill>
        <p:spPr>
          <a:xfrm>
            <a:off x="7255800" y="624960"/>
            <a:ext cx="1580760" cy="457560"/>
          </a:xfrm>
          <a:prstGeom prst="rect">
            <a:avLst/>
          </a:prstGeom>
          <a:ln w="0">
            <a:noFill/>
          </a:ln>
        </p:spPr>
      </p:pic>
      <p:sp>
        <p:nvSpPr>
          <p:cNvPr id="191" name="object 5"/>
          <p:cNvSpPr/>
          <p:nvPr/>
        </p:nvSpPr>
        <p:spPr>
          <a:xfrm>
            <a:off x="7700040" y="26640"/>
            <a:ext cx="122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4</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36040" y="525960"/>
            <a:ext cx="7738920" cy="9644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Interprétation</a:t>
            </a:r>
            <a:r>
              <a:rPr b="0" lang="fr-FR" sz="3600" spc="-205" strike="noStrike">
                <a:solidFill>
                  <a:srgbClr val="d2523b"/>
                </a:solidFill>
                <a:latin typeface="Arial"/>
              </a:rPr>
              <a:t> </a:t>
            </a:r>
            <a:r>
              <a:rPr b="0" lang="fr-FR" sz="3600" spc="-52" strike="noStrike">
                <a:solidFill>
                  <a:srgbClr val="d2523b"/>
                </a:solidFill>
                <a:latin typeface="Arial"/>
              </a:rPr>
              <a:t>de</a:t>
            </a:r>
            <a:r>
              <a:rPr b="0" lang="fr-FR" sz="3600" spc="-171" strike="noStrike">
                <a:solidFill>
                  <a:srgbClr val="d2523b"/>
                </a:solidFill>
                <a:latin typeface="Arial"/>
              </a:rPr>
              <a:t> </a:t>
            </a:r>
            <a:r>
              <a:rPr b="0" lang="fr-FR" sz="3600" spc="-55" strike="noStrike">
                <a:solidFill>
                  <a:srgbClr val="d2523b"/>
                </a:solidFill>
                <a:latin typeface="Arial"/>
              </a:rPr>
              <a:t>la</a:t>
            </a:r>
            <a:r>
              <a:rPr b="0" lang="fr-FR" sz="3600" spc="-177" strike="noStrike">
                <a:solidFill>
                  <a:srgbClr val="d2523b"/>
                </a:solidFill>
                <a:latin typeface="Arial"/>
              </a:rPr>
              <a:t> </a:t>
            </a:r>
            <a:r>
              <a:rPr b="0" lang="fr-FR" sz="3600" spc="-92" strike="noStrike">
                <a:solidFill>
                  <a:srgbClr val="d2523b"/>
                </a:solidFill>
                <a:latin typeface="Arial"/>
              </a:rPr>
              <a:t>problématique</a:t>
            </a:r>
            <a:endParaRPr b="0" lang="fr-FR" sz="3600" spc="-1" strike="noStrike">
              <a:solidFill>
                <a:srgbClr val="000000"/>
              </a:solidFill>
              <a:latin typeface="Arial"/>
            </a:endParaRPr>
          </a:p>
        </p:txBody>
      </p:sp>
      <p:sp>
        <p:nvSpPr>
          <p:cNvPr id="193" name="object 3"/>
          <p:cNvSpPr/>
          <p:nvPr/>
        </p:nvSpPr>
        <p:spPr>
          <a:xfrm>
            <a:off x="536040" y="1285920"/>
            <a:ext cx="8052840" cy="4007160"/>
          </a:xfrm>
          <a:prstGeom prst="rect">
            <a:avLst/>
          </a:prstGeom>
          <a:noFill/>
          <a:ln w="0">
            <a:noFill/>
          </a:ln>
        </p:spPr>
        <p:style>
          <a:lnRef idx="0"/>
          <a:fillRef idx="0"/>
          <a:effectRef idx="0"/>
          <a:fontRef idx="minor"/>
        </p:style>
        <p:txBody>
          <a:bodyPr lIns="0" rIns="0" tIns="85680" bIns="0" anchor="t">
            <a:spAutoFit/>
          </a:bodyPr>
          <a:p>
            <a:pPr marL="195480" indent="-182880">
              <a:lnSpc>
                <a:spcPct val="100000"/>
              </a:lnSpc>
              <a:spcBef>
                <a:spcPts val="675"/>
              </a:spcBef>
              <a:buClr>
                <a:srgbClr val="92a199"/>
              </a:buClr>
              <a:buSzPct val="85000"/>
              <a:buFont typeface="Symbol"/>
              <a:buChar char=""/>
              <a:tabLst>
                <a:tab algn="l" pos="195480"/>
              </a:tabLst>
            </a:pPr>
            <a:r>
              <a:rPr b="0" lang="fr-FR" sz="2400" spc="-12" strike="noStrike">
                <a:solidFill>
                  <a:srgbClr val="292934"/>
                </a:solidFill>
                <a:latin typeface="Arial"/>
                <a:ea typeface="DejaVu Sans"/>
              </a:rPr>
              <a:t>Prévision</a:t>
            </a:r>
            <a:endParaRPr b="0" lang="fr-FR" sz="2400" spc="-1" strike="noStrike">
              <a:solidFill>
                <a:srgbClr val="000000"/>
              </a:solidFill>
              <a:latin typeface="Arial"/>
            </a:endParaRPr>
          </a:p>
          <a:p>
            <a:pPr lvl="1" marL="469800" indent="-18360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ea typeface="DejaVu Sans"/>
              </a:rPr>
              <a:t>Features:</a:t>
            </a:r>
            <a:r>
              <a:rPr b="0" lang="fr-FR" sz="2000" spc="-72" strike="noStrike">
                <a:solidFill>
                  <a:srgbClr val="292934"/>
                </a:solidFill>
                <a:latin typeface="Arial"/>
                <a:ea typeface="DejaVu Sans"/>
              </a:rPr>
              <a:t> </a:t>
            </a:r>
            <a:r>
              <a:rPr b="0" lang="fr-FR" sz="2000" spc="-1" strike="noStrike">
                <a:solidFill>
                  <a:srgbClr val="292934"/>
                </a:solidFill>
                <a:latin typeface="Arial"/>
                <a:ea typeface="DejaVu Sans"/>
              </a:rPr>
              <a:t>caractéristiques</a:t>
            </a:r>
            <a:r>
              <a:rPr b="0" lang="fr-FR" sz="2000" spc="-72" strike="noStrike">
                <a:solidFill>
                  <a:srgbClr val="292934"/>
                </a:solidFill>
                <a:latin typeface="Arial"/>
                <a:ea typeface="DejaVu Sans"/>
              </a:rPr>
              <a:t> </a:t>
            </a:r>
            <a:r>
              <a:rPr b="0" lang="fr-FR" sz="2000" spc="-1" strike="noStrike">
                <a:solidFill>
                  <a:srgbClr val="292934"/>
                </a:solidFill>
                <a:latin typeface="Arial"/>
                <a:ea typeface="DejaVu Sans"/>
              </a:rPr>
              <a:t>intrinsèques</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des</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bâtiments</a:t>
            </a:r>
            <a:r>
              <a:rPr b="0" lang="fr-FR" sz="2000" spc="-46" strike="noStrike">
                <a:solidFill>
                  <a:srgbClr val="292934"/>
                </a:solidFill>
                <a:latin typeface="Arial"/>
                <a:ea typeface="DejaVu Sans"/>
              </a:rPr>
              <a:t> </a:t>
            </a:r>
            <a:r>
              <a:rPr b="0" lang="fr-FR" sz="2000" spc="-12" strike="noStrike">
                <a:solidFill>
                  <a:srgbClr val="292934"/>
                </a:solidFill>
                <a:latin typeface="Arial"/>
                <a:ea typeface="DejaVu Sans"/>
              </a:rPr>
              <a:t>(hors consommations)</a:t>
            </a:r>
            <a:endParaRPr b="0" lang="fr-FR" sz="2000" spc="-1" strike="noStrike">
              <a:solidFill>
                <a:srgbClr val="000000"/>
              </a:solidFill>
              <a:latin typeface="Arial"/>
            </a:endParaRPr>
          </a:p>
          <a:p>
            <a:pPr lvl="1" marL="469800" indent="-184320">
              <a:lnSpc>
                <a:spcPct val="100000"/>
              </a:lnSpc>
              <a:spcBef>
                <a:spcPts val="479"/>
              </a:spcBef>
              <a:buClr>
                <a:srgbClr val="92a199"/>
              </a:buClr>
              <a:buSzPct val="85000"/>
              <a:buFont typeface="Symbol"/>
              <a:buChar char=""/>
              <a:tabLst>
                <a:tab algn="l" pos="470520"/>
              </a:tabLst>
            </a:pPr>
            <a:r>
              <a:rPr b="0" lang="fr-FR" sz="2000" spc="-1" strike="noStrike">
                <a:solidFill>
                  <a:srgbClr val="292934"/>
                </a:solidFill>
                <a:latin typeface="Arial"/>
                <a:ea typeface="DejaVu Sans"/>
              </a:rPr>
              <a:t>Données</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à</a:t>
            </a:r>
            <a:r>
              <a:rPr b="0" lang="fr-FR" sz="2000" spc="-26" strike="noStrike">
                <a:solidFill>
                  <a:srgbClr val="292934"/>
                </a:solidFill>
                <a:latin typeface="Arial"/>
                <a:ea typeface="DejaVu Sans"/>
              </a:rPr>
              <a:t> </a:t>
            </a:r>
            <a:r>
              <a:rPr b="0" lang="fr-FR" sz="2000" spc="-12" strike="noStrike">
                <a:solidFill>
                  <a:srgbClr val="292934"/>
                </a:solidFill>
                <a:latin typeface="Arial"/>
                <a:ea typeface="DejaVu Sans"/>
              </a:rPr>
              <a:t>prédire</a:t>
            </a:r>
            <a:endParaRPr b="0" lang="fr-FR" sz="2000" spc="-1" strike="noStrike">
              <a:solidFill>
                <a:srgbClr val="000000"/>
              </a:solidFill>
              <a:latin typeface="Arial"/>
            </a:endParaRPr>
          </a:p>
          <a:p>
            <a:pPr lvl="2" marL="744120" indent="-183600">
              <a:lnSpc>
                <a:spcPct val="100000"/>
              </a:lnSpc>
              <a:spcBef>
                <a:spcPts val="439"/>
              </a:spcBef>
              <a:buClr>
                <a:srgbClr val="92a199"/>
              </a:buClr>
              <a:buSzPct val="89000"/>
              <a:buFont typeface="Symbol"/>
              <a:buChar char=""/>
              <a:tabLst>
                <a:tab algn="l" pos="744840"/>
              </a:tabLst>
            </a:pPr>
            <a:r>
              <a:rPr b="0" lang="fr-FR" sz="1800" spc="-1" strike="noStrike">
                <a:solidFill>
                  <a:srgbClr val="292934"/>
                </a:solidFill>
                <a:latin typeface="Arial"/>
                <a:ea typeface="DejaVu Sans"/>
              </a:rPr>
              <a:t>Consommation</a:t>
            </a:r>
            <a:r>
              <a:rPr b="0" lang="fr-FR" sz="1800" spc="-12" strike="noStrike">
                <a:solidFill>
                  <a:srgbClr val="292934"/>
                </a:solidFill>
                <a:latin typeface="Arial"/>
                <a:ea typeface="DejaVu Sans"/>
              </a:rPr>
              <a:t> </a:t>
            </a:r>
            <a:r>
              <a:rPr b="0" lang="fr-FR" sz="1800" spc="-1" strike="noStrike">
                <a:solidFill>
                  <a:srgbClr val="292934"/>
                </a:solidFill>
                <a:latin typeface="Arial"/>
                <a:ea typeface="DejaVu Sans"/>
              </a:rPr>
              <a:t>totale</a:t>
            </a:r>
            <a:r>
              <a:rPr b="0" lang="fr-FR" sz="1800" spc="-32" strike="noStrike">
                <a:solidFill>
                  <a:srgbClr val="292934"/>
                </a:solidFill>
                <a:latin typeface="Arial"/>
                <a:ea typeface="DejaVu Sans"/>
              </a:rPr>
              <a:t> </a:t>
            </a:r>
            <a:r>
              <a:rPr b="0" lang="fr-FR" sz="1800" spc="-1" strike="noStrike">
                <a:solidFill>
                  <a:srgbClr val="292934"/>
                </a:solidFill>
                <a:latin typeface="Arial"/>
                <a:ea typeface="DejaVu Sans"/>
              </a:rPr>
              <a:t>des</a:t>
            </a:r>
            <a:r>
              <a:rPr b="0" lang="fr-FR" sz="1800" spc="-15" strike="noStrike">
                <a:solidFill>
                  <a:srgbClr val="292934"/>
                </a:solidFill>
                <a:latin typeface="Arial"/>
                <a:ea typeface="DejaVu Sans"/>
              </a:rPr>
              <a:t> </a:t>
            </a:r>
            <a:r>
              <a:rPr b="0" lang="fr-FR" sz="1800" spc="-1" strike="noStrike">
                <a:solidFill>
                  <a:srgbClr val="292934"/>
                </a:solidFill>
                <a:latin typeface="Arial"/>
                <a:ea typeface="DejaVu Sans"/>
              </a:rPr>
              <a:t>bâtiments</a:t>
            </a:r>
            <a:r>
              <a:rPr b="0" lang="fr-FR" sz="1800" spc="-26" strike="noStrike">
                <a:solidFill>
                  <a:srgbClr val="292934"/>
                </a:solidFill>
                <a:latin typeface="Arial"/>
                <a:ea typeface="DejaVu Sans"/>
              </a:rPr>
              <a:t> </a:t>
            </a:r>
            <a:r>
              <a:rPr b="0" i="1" lang="fr-FR" sz="1800" spc="-12" strike="noStrike">
                <a:solidFill>
                  <a:srgbClr val="00afef"/>
                </a:solidFill>
                <a:latin typeface="Arial"/>
                <a:ea typeface="DejaVu Sans"/>
              </a:rPr>
              <a:t>SiteEnergyUse(kBtu)</a:t>
            </a:r>
            <a:endParaRPr b="0" lang="fr-FR" sz="1800" spc="-1" strike="noStrike">
              <a:solidFill>
                <a:srgbClr val="000000"/>
              </a:solidFill>
              <a:latin typeface="Arial"/>
            </a:endParaRPr>
          </a:p>
          <a:p>
            <a:pPr lvl="2" marL="744120" indent="-183600">
              <a:lnSpc>
                <a:spcPct val="100000"/>
              </a:lnSpc>
              <a:spcBef>
                <a:spcPts val="434"/>
              </a:spcBef>
              <a:buClr>
                <a:srgbClr val="92a199"/>
              </a:buClr>
              <a:buSzPct val="89000"/>
              <a:buFont typeface="Symbol"/>
              <a:buChar char=""/>
              <a:tabLst>
                <a:tab algn="l" pos="744840"/>
              </a:tabLst>
            </a:pPr>
            <a:r>
              <a:rPr b="0" lang="fr-FR" sz="1800" spc="-1" strike="noStrike">
                <a:solidFill>
                  <a:srgbClr val="292934"/>
                </a:solidFill>
                <a:latin typeface="Arial"/>
                <a:ea typeface="DejaVu Sans"/>
              </a:rPr>
              <a:t>Emissions</a:t>
            </a:r>
            <a:r>
              <a:rPr b="0" lang="fr-FR" sz="1800" spc="-26" strike="noStrike">
                <a:solidFill>
                  <a:srgbClr val="292934"/>
                </a:solidFill>
                <a:latin typeface="Arial"/>
                <a:ea typeface="DejaVu Sans"/>
              </a:rPr>
              <a:t> </a:t>
            </a:r>
            <a:r>
              <a:rPr b="0" lang="fr-FR" sz="1800" spc="-1" strike="noStrike">
                <a:solidFill>
                  <a:srgbClr val="292934"/>
                </a:solidFill>
                <a:latin typeface="Arial"/>
                <a:ea typeface="DejaVu Sans"/>
              </a:rPr>
              <a:t>totales</a:t>
            </a:r>
            <a:r>
              <a:rPr b="0" lang="fr-FR" sz="1800" spc="-21" strike="noStrike">
                <a:solidFill>
                  <a:srgbClr val="292934"/>
                </a:solidFill>
                <a:latin typeface="Arial"/>
                <a:ea typeface="DejaVu Sans"/>
              </a:rPr>
              <a:t> </a:t>
            </a:r>
            <a:r>
              <a:rPr b="0" lang="fr-FR" sz="1800" spc="-1" strike="noStrike">
                <a:solidFill>
                  <a:srgbClr val="292934"/>
                </a:solidFill>
                <a:latin typeface="Arial"/>
                <a:ea typeface="DejaVu Sans"/>
              </a:rPr>
              <a:t>des</a:t>
            </a:r>
            <a:r>
              <a:rPr b="0" lang="fr-FR" sz="1800" spc="-15" strike="noStrike">
                <a:solidFill>
                  <a:srgbClr val="292934"/>
                </a:solidFill>
                <a:latin typeface="Arial"/>
                <a:ea typeface="DejaVu Sans"/>
              </a:rPr>
              <a:t> </a:t>
            </a:r>
            <a:r>
              <a:rPr b="0" lang="fr-FR" sz="1800" spc="-1" strike="noStrike">
                <a:solidFill>
                  <a:srgbClr val="292934"/>
                </a:solidFill>
                <a:latin typeface="Arial"/>
                <a:ea typeface="DejaVu Sans"/>
              </a:rPr>
              <a:t>bâtiments</a:t>
            </a:r>
            <a:r>
              <a:rPr b="0" lang="fr-FR" sz="1800" spc="-12" strike="noStrike">
                <a:solidFill>
                  <a:srgbClr val="292934"/>
                </a:solidFill>
                <a:latin typeface="Arial"/>
                <a:ea typeface="DejaVu Sans"/>
              </a:rPr>
              <a:t> </a:t>
            </a:r>
            <a:r>
              <a:rPr b="0" i="1" lang="fr-FR" sz="1800" spc="-12" strike="noStrike">
                <a:solidFill>
                  <a:srgbClr val="00afef"/>
                </a:solidFill>
                <a:latin typeface="Arial"/>
                <a:ea typeface="DejaVu Sans"/>
              </a:rPr>
              <a:t>TotalGHGEmissions</a:t>
            </a:r>
            <a:endParaRPr b="0" lang="fr-FR" sz="1800" spc="-1" strike="noStrike">
              <a:solidFill>
                <a:srgbClr val="000000"/>
              </a:solidFill>
              <a:latin typeface="Arial"/>
            </a:endParaRPr>
          </a:p>
          <a:p>
            <a:pPr marL="927000">
              <a:lnSpc>
                <a:spcPct val="100000"/>
              </a:lnSpc>
              <a:spcBef>
                <a:spcPts val="471"/>
              </a:spcBef>
              <a:tabLst>
                <a:tab algn="l" pos="744840"/>
              </a:tabLst>
            </a:pPr>
            <a:r>
              <a:rPr b="0" i="1" lang="fr-FR" sz="2000" spc="-1" strike="noStrike">
                <a:solidFill>
                  <a:srgbClr val="00afef"/>
                </a:solidFill>
                <a:latin typeface="Arial"/>
                <a:ea typeface="DejaVu Sans"/>
              </a:rPr>
              <a:t>=&gt;</a:t>
            </a:r>
            <a:r>
              <a:rPr b="0" i="1" lang="fr-FR" sz="2000" spc="-26" strike="noStrike">
                <a:solidFill>
                  <a:srgbClr val="00afef"/>
                </a:solidFill>
                <a:latin typeface="Arial"/>
                <a:ea typeface="DejaVu Sans"/>
              </a:rPr>
              <a:t> </a:t>
            </a:r>
            <a:r>
              <a:rPr b="0" i="1" lang="fr-FR" sz="2000" spc="-1" strike="noStrike">
                <a:solidFill>
                  <a:srgbClr val="00afef"/>
                </a:solidFill>
                <a:latin typeface="Arial"/>
                <a:ea typeface="DejaVu Sans"/>
              </a:rPr>
              <a:t>2</a:t>
            </a:r>
            <a:r>
              <a:rPr b="0" i="1" lang="fr-FR" sz="2000" spc="-21" strike="noStrike">
                <a:solidFill>
                  <a:srgbClr val="00afef"/>
                </a:solidFill>
                <a:latin typeface="Arial"/>
                <a:ea typeface="DejaVu Sans"/>
              </a:rPr>
              <a:t> </a:t>
            </a:r>
            <a:r>
              <a:rPr b="0" i="1" lang="fr-FR" sz="2000" spc="-1" strike="noStrike">
                <a:solidFill>
                  <a:srgbClr val="00afef"/>
                </a:solidFill>
                <a:latin typeface="Arial"/>
                <a:ea typeface="DejaVu Sans"/>
              </a:rPr>
              <a:t>modèles</a:t>
            </a:r>
            <a:r>
              <a:rPr b="0" i="1" lang="fr-FR" sz="2000" spc="-21" strike="noStrike">
                <a:solidFill>
                  <a:srgbClr val="00afef"/>
                </a:solidFill>
                <a:latin typeface="Arial"/>
                <a:ea typeface="DejaVu Sans"/>
              </a:rPr>
              <a:t> </a:t>
            </a:r>
            <a:r>
              <a:rPr b="0" i="1" lang="fr-FR" sz="2000" spc="-12" strike="noStrike">
                <a:solidFill>
                  <a:srgbClr val="00afef"/>
                </a:solidFill>
                <a:latin typeface="Arial"/>
                <a:ea typeface="DejaVu Sans"/>
              </a:rPr>
              <a:t>différents</a:t>
            </a:r>
            <a:endParaRPr b="0" lang="fr-FR" sz="2000" spc="-1" strike="noStrike">
              <a:solidFill>
                <a:srgbClr val="000000"/>
              </a:solidFill>
              <a:latin typeface="Arial"/>
            </a:endParaRPr>
          </a:p>
          <a:p>
            <a:pPr marL="927000">
              <a:lnSpc>
                <a:spcPct val="100000"/>
              </a:lnSpc>
              <a:spcBef>
                <a:spcPts val="6"/>
              </a:spcBef>
              <a:tabLst>
                <a:tab algn="l" pos="744840"/>
              </a:tabLst>
            </a:pPr>
            <a:endParaRPr b="0" lang="fr-FR" sz="3000" spc="-1" strike="noStrike">
              <a:solidFill>
                <a:srgbClr val="000000"/>
              </a:solidFill>
              <a:latin typeface="Arial"/>
            </a:endParaRPr>
          </a:p>
          <a:p>
            <a:pPr marL="195480" indent="-182880">
              <a:lnSpc>
                <a:spcPct val="100000"/>
              </a:lnSpc>
              <a:buClr>
                <a:srgbClr val="92a199"/>
              </a:buClr>
              <a:buSzPct val="85000"/>
              <a:buFont typeface="Symbol"/>
              <a:buChar char=""/>
              <a:tabLst>
                <a:tab algn="l" pos="195480"/>
              </a:tabLst>
            </a:pPr>
            <a:r>
              <a:rPr b="0" lang="fr-FR" sz="2400" spc="-1" strike="noStrike">
                <a:solidFill>
                  <a:srgbClr val="292934"/>
                </a:solidFill>
                <a:latin typeface="Arial"/>
                <a:ea typeface="DejaVu Sans"/>
              </a:rPr>
              <a:t>ENERGY</a:t>
            </a:r>
            <a:r>
              <a:rPr b="0" lang="fr-FR" sz="2400" spc="-126" strike="noStrike">
                <a:solidFill>
                  <a:srgbClr val="292934"/>
                </a:solidFill>
                <a:latin typeface="Arial"/>
                <a:ea typeface="DejaVu Sans"/>
              </a:rPr>
              <a:t> </a:t>
            </a:r>
            <a:r>
              <a:rPr b="0" lang="fr-FR" sz="2400" spc="-21" strike="noStrike">
                <a:solidFill>
                  <a:srgbClr val="292934"/>
                </a:solidFill>
                <a:latin typeface="Arial"/>
                <a:ea typeface="DejaVu Sans"/>
              </a:rPr>
              <a:t>STAR</a:t>
            </a:r>
            <a:r>
              <a:rPr b="0" lang="fr-FR" sz="2400" spc="-75" strike="noStrike">
                <a:solidFill>
                  <a:srgbClr val="292934"/>
                </a:solidFill>
                <a:latin typeface="Arial"/>
                <a:ea typeface="DejaVu Sans"/>
              </a:rPr>
              <a:t> </a:t>
            </a:r>
            <a:r>
              <a:rPr b="0" lang="fr-FR" sz="2400" spc="-1" strike="noStrike">
                <a:solidFill>
                  <a:srgbClr val="292934"/>
                </a:solidFill>
                <a:latin typeface="Arial"/>
                <a:ea typeface="DejaVu Sans"/>
              </a:rPr>
              <a:t>Score</a:t>
            </a:r>
            <a:r>
              <a:rPr b="0" lang="fr-FR" sz="2400" spc="-80" strike="noStrike">
                <a:solidFill>
                  <a:srgbClr val="292934"/>
                </a:solidFill>
                <a:latin typeface="Arial"/>
                <a:ea typeface="DejaVu Sans"/>
              </a:rPr>
              <a:t> </a:t>
            </a:r>
            <a:r>
              <a:rPr b="0" lang="fr-FR" sz="2400" spc="-52" strike="noStrike">
                <a:solidFill>
                  <a:srgbClr val="292934"/>
                </a:solidFill>
                <a:latin typeface="Arial"/>
                <a:ea typeface="DejaVu Sans"/>
              </a:rPr>
              <a:t>:</a:t>
            </a:r>
            <a:endParaRPr b="0" lang="fr-FR" sz="2400" spc="-1" strike="noStrike">
              <a:solidFill>
                <a:srgbClr val="000000"/>
              </a:solidFill>
              <a:latin typeface="Arial"/>
            </a:endParaRPr>
          </a:p>
          <a:p>
            <a:pPr lvl="1" marL="469800" indent="-18432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ea typeface="DejaVu Sans"/>
              </a:rPr>
              <a:t>Comparaison</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1" strike="noStrike">
                <a:solidFill>
                  <a:srgbClr val="292934"/>
                </a:solidFill>
                <a:latin typeface="Arial"/>
                <a:ea typeface="DejaVu Sans"/>
              </a:rPr>
              <a:t> </a:t>
            </a:r>
            <a:r>
              <a:rPr b="0" lang="fr-FR" sz="2000" spc="-1" strike="noStrike">
                <a:solidFill>
                  <a:srgbClr val="292934"/>
                </a:solidFill>
                <a:latin typeface="Arial"/>
                <a:ea typeface="DejaVu Sans"/>
              </a:rPr>
              <a:t>son</a:t>
            </a:r>
            <a:r>
              <a:rPr b="0" lang="fr-FR" sz="2000" spc="-41" strike="noStrike">
                <a:solidFill>
                  <a:srgbClr val="292934"/>
                </a:solidFill>
                <a:latin typeface="Arial"/>
                <a:ea typeface="DejaVu Sans"/>
              </a:rPr>
              <a:t> </a:t>
            </a:r>
            <a:r>
              <a:rPr b="0" lang="fr-FR" sz="2000" spc="-1" strike="noStrike">
                <a:solidFill>
                  <a:srgbClr val="292934"/>
                </a:solidFill>
                <a:latin typeface="Arial"/>
                <a:ea typeface="DejaVu Sans"/>
              </a:rPr>
              <a:t>intérêt</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en</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essayant</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12" strike="noStrike">
                <a:solidFill>
                  <a:srgbClr val="292934"/>
                </a:solidFill>
                <a:latin typeface="Arial"/>
                <a:ea typeface="DejaVu Sans"/>
              </a:rPr>
              <a:t> </a:t>
            </a:r>
            <a:r>
              <a:rPr b="0" lang="fr-FR" sz="2000" spc="-1" strike="noStrike">
                <a:solidFill>
                  <a:srgbClr val="292934"/>
                </a:solidFill>
                <a:latin typeface="Arial"/>
                <a:ea typeface="DejaVu Sans"/>
              </a:rPr>
              <a:t>modéliser</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avec</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et</a:t>
            </a:r>
            <a:r>
              <a:rPr b="0" lang="fr-FR" sz="2000" spc="-15" strike="noStrike">
                <a:solidFill>
                  <a:srgbClr val="292934"/>
                </a:solidFill>
                <a:latin typeface="Arial"/>
                <a:ea typeface="DejaVu Sans"/>
              </a:rPr>
              <a:t> </a:t>
            </a:r>
            <a:r>
              <a:rPr b="0" lang="fr-FR" sz="2000" spc="-21" strike="noStrike">
                <a:solidFill>
                  <a:srgbClr val="292934"/>
                </a:solidFill>
                <a:latin typeface="Arial"/>
                <a:ea typeface="DejaVu Sans"/>
              </a:rPr>
              <a:t>sans</a:t>
            </a:r>
            <a:endParaRPr b="0" lang="fr-FR" sz="2000" spc="-1" strike="noStrike">
              <a:solidFill>
                <a:srgbClr val="000000"/>
              </a:solidFill>
              <a:latin typeface="Arial"/>
            </a:endParaRPr>
          </a:p>
        </p:txBody>
      </p:sp>
      <p:sp>
        <p:nvSpPr>
          <p:cNvPr id="194" name="object 4"/>
          <p:cNvSpPr/>
          <p:nvPr/>
        </p:nvSpPr>
        <p:spPr>
          <a:xfrm>
            <a:off x="7700040" y="26640"/>
            <a:ext cx="122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5</a:t>
            </a:r>
            <a:endParaRPr b="0" lang="fr-FR" sz="1400" spc="-1" strike="noStrike">
              <a:solidFill>
                <a:srgbClr val="000000"/>
              </a:solidFill>
              <a:latin typeface="Arial"/>
            </a:endParaRPr>
          </a:p>
        </p:txBody>
      </p:sp>
      <p:pic>
        <p:nvPicPr>
          <p:cNvPr id="195" name="object 5" descr=""/>
          <p:cNvPicPr/>
          <p:nvPr/>
        </p:nvPicPr>
        <p:blipFill>
          <a:blip r:embed="rId1"/>
          <a:stretch/>
        </p:blipFill>
        <p:spPr>
          <a:xfrm>
            <a:off x="7255800" y="624960"/>
            <a:ext cx="1580760" cy="457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object 2"/>
          <p:cNvSpPr/>
          <p:nvPr/>
        </p:nvSpPr>
        <p:spPr>
          <a:xfrm>
            <a:off x="801000" y="2264040"/>
            <a:ext cx="741276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II</a:t>
            </a:r>
            <a:r>
              <a:rPr b="0" lang="fr-FR" sz="4800" spc="-270"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222" strike="noStrike">
                <a:solidFill>
                  <a:srgbClr val="f3f1dc"/>
                </a:solidFill>
                <a:latin typeface="Arial"/>
                <a:ea typeface="DejaVu Sans"/>
              </a:rPr>
              <a:t> </a:t>
            </a:r>
            <a:r>
              <a:rPr b="0" lang="fr-FR" sz="4800" spc="-165" strike="noStrike">
                <a:solidFill>
                  <a:srgbClr val="f3f1dc"/>
                </a:solidFill>
                <a:latin typeface="Arial"/>
                <a:ea typeface="DejaVu Sans"/>
              </a:rPr>
              <a:t>PRÉPARATION</a:t>
            </a:r>
            <a:r>
              <a:rPr b="0" lang="fr-FR" sz="4800" spc="-231" strike="noStrike">
                <a:solidFill>
                  <a:srgbClr val="f3f1dc"/>
                </a:solidFill>
                <a:latin typeface="Arial"/>
                <a:ea typeface="DejaVu Sans"/>
              </a:rPr>
              <a:t> </a:t>
            </a:r>
            <a:r>
              <a:rPr b="0" lang="fr-FR" sz="4800" spc="-1" strike="noStrike">
                <a:solidFill>
                  <a:srgbClr val="f3f1dc"/>
                </a:solidFill>
                <a:latin typeface="Arial"/>
                <a:ea typeface="DejaVu Sans"/>
              </a:rPr>
              <a:t>DU</a:t>
            </a:r>
            <a:r>
              <a:rPr b="0" lang="fr-FR" sz="4800" spc="-250" strike="noStrike">
                <a:solidFill>
                  <a:srgbClr val="f3f1dc"/>
                </a:solidFill>
                <a:latin typeface="Arial"/>
                <a:ea typeface="DejaVu Sans"/>
              </a:rPr>
              <a:t> </a:t>
            </a:r>
            <a:r>
              <a:rPr b="0" lang="fr-FR" sz="4800" spc="-60" strike="noStrike">
                <a:solidFill>
                  <a:srgbClr val="f3f1dc"/>
                </a:solidFill>
                <a:latin typeface="Arial"/>
                <a:ea typeface="DejaVu Sans"/>
              </a:rPr>
              <a:t>JEU </a:t>
            </a:r>
            <a:r>
              <a:rPr b="0" lang="fr-FR" sz="4800" spc="-12" strike="noStrike">
                <a:solidFill>
                  <a:srgbClr val="f3f1dc"/>
                </a:solidFill>
                <a:latin typeface="Arial"/>
                <a:ea typeface="DejaVu Sans"/>
              </a:rPr>
              <a:t>DE</a:t>
            </a:r>
            <a:r>
              <a:rPr b="0" lang="fr-FR" sz="4800" spc="-321" strike="noStrike">
                <a:solidFill>
                  <a:srgbClr val="f3f1dc"/>
                </a:solidFill>
                <a:latin typeface="Arial"/>
                <a:ea typeface="DejaVu Sans"/>
              </a:rPr>
              <a:t> </a:t>
            </a:r>
            <a:r>
              <a:rPr b="0" lang="fr-FR" sz="4800" spc="-12" strike="noStrike">
                <a:solidFill>
                  <a:srgbClr val="f3f1dc"/>
                </a:solidFill>
                <a:latin typeface="Arial"/>
                <a:ea typeface="DejaVu Sans"/>
              </a:rPr>
              <a:t>DONNÉES</a:t>
            </a:r>
            <a:endParaRPr b="0" lang="fr-FR" sz="4800" spc="-1" strike="noStrike">
              <a:solidFill>
                <a:srgbClr val="000000"/>
              </a:solidFill>
              <a:latin typeface="Arial"/>
            </a:endParaRPr>
          </a:p>
        </p:txBody>
      </p:sp>
      <p:sp>
        <p:nvSpPr>
          <p:cNvPr id="197" name="object 3"/>
          <p:cNvSpPr/>
          <p:nvPr/>
        </p:nvSpPr>
        <p:spPr>
          <a:xfrm>
            <a:off x="801000" y="3808800"/>
            <a:ext cx="2748600" cy="1231920"/>
          </a:xfrm>
          <a:prstGeom prst="rect">
            <a:avLst/>
          </a:prstGeom>
          <a:noFill/>
          <a:ln w="0">
            <a:noFill/>
          </a:ln>
        </p:spPr>
        <p:style>
          <a:lnRef idx="0"/>
          <a:fillRef idx="0"/>
          <a:effectRef idx="0"/>
          <a:fontRef idx="minor"/>
        </p:style>
        <p:txBody>
          <a:bodyPr lIns="0" rIns="0" tIns="48960" bIns="0" anchor="t">
            <a:spAutoFit/>
          </a:bodyPr>
          <a:p>
            <a:pPr marL="12600">
              <a:lnSpc>
                <a:spcPct val="100000"/>
              </a:lnSpc>
              <a:spcBef>
                <a:spcPts val="386"/>
              </a:spcBef>
            </a:pPr>
            <a:r>
              <a:rPr b="0" lang="fr-FR" sz="2400" spc="-12" strike="noStrike">
                <a:solidFill>
                  <a:srgbClr val="f3f1dc"/>
                </a:solidFill>
                <a:latin typeface="Arial"/>
                <a:ea typeface="DejaVu Sans"/>
              </a:rPr>
              <a:t>Cleaning</a:t>
            </a:r>
            <a:endParaRPr b="0" lang="fr-FR" sz="2400" spc="-1" strike="noStrike">
              <a:solidFill>
                <a:srgbClr val="000000"/>
              </a:solidFill>
              <a:latin typeface="Arial"/>
            </a:endParaRPr>
          </a:p>
          <a:p>
            <a:pPr marL="12600">
              <a:lnSpc>
                <a:spcPts val="3169"/>
              </a:lnSpc>
              <a:spcBef>
                <a:spcPts val="99"/>
              </a:spcBef>
            </a:pPr>
            <a:r>
              <a:rPr b="0" lang="fr-FR" sz="2400" spc="-1" strike="noStrike">
                <a:solidFill>
                  <a:srgbClr val="f3f1dc"/>
                </a:solidFill>
                <a:latin typeface="Arial"/>
                <a:ea typeface="DejaVu Sans"/>
              </a:rPr>
              <a:t>Feature</a:t>
            </a:r>
            <a:r>
              <a:rPr b="0" lang="fr-FR" sz="2400" spc="-7" strike="noStrike">
                <a:solidFill>
                  <a:srgbClr val="f3f1dc"/>
                </a:solidFill>
                <a:latin typeface="Arial"/>
                <a:ea typeface="DejaVu Sans"/>
              </a:rPr>
              <a:t> </a:t>
            </a:r>
            <a:r>
              <a:rPr b="0" lang="fr-FR" sz="2400" spc="-12" strike="noStrike">
                <a:solidFill>
                  <a:srgbClr val="f3f1dc"/>
                </a:solidFill>
                <a:latin typeface="Arial"/>
                <a:ea typeface="DejaVu Sans"/>
              </a:rPr>
              <a:t>engineering Exploration</a:t>
            </a:r>
            <a:endParaRPr b="0" lang="fr-FR" sz="2400" spc="-1" strike="noStrike">
              <a:solidFill>
                <a:srgbClr val="000000"/>
              </a:solidFill>
              <a:latin typeface="Arial"/>
            </a:endParaRPr>
          </a:p>
        </p:txBody>
      </p:sp>
      <p:sp>
        <p:nvSpPr>
          <p:cNvPr id="198" name="object 4"/>
          <p:cNvSpPr/>
          <p:nvPr/>
        </p:nvSpPr>
        <p:spPr>
          <a:xfrm>
            <a:off x="7700040" y="26640"/>
            <a:ext cx="122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6</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36040" y="525960"/>
            <a:ext cx="7738920" cy="96408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Cleaning</a:t>
            </a:r>
            <a:endParaRPr b="0" lang="fr-FR" sz="4000" spc="-1" strike="noStrike">
              <a:solidFill>
                <a:srgbClr val="000000"/>
              </a:solidFill>
              <a:latin typeface="Arial"/>
            </a:endParaRPr>
          </a:p>
        </p:txBody>
      </p:sp>
      <p:sp>
        <p:nvSpPr>
          <p:cNvPr id="200" name="object 3"/>
          <p:cNvSpPr/>
          <p:nvPr/>
        </p:nvSpPr>
        <p:spPr>
          <a:xfrm>
            <a:off x="287280" y="1308600"/>
            <a:ext cx="6372000" cy="26056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700" spc="-1" strike="noStrike">
                <a:solidFill>
                  <a:srgbClr val="292934"/>
                </a:solidFill>
                <a:latin typeface="Arial"/>
                <a:ea typeface="DejaVu Sans"/>
              </a:rPr>
              <a:t>Défauts</a:t>
            </a:r>
            <a:r>
              <a:rPr b="1" lang="fr-FR" sz="1700" spc="-32" strike="noStrike">
                <a:solidFill>
                  <a:srgbClr val="292934"/>
                </a:solidFill>
                <a:latin typeface="Arial"/>
                <a:ea typeface="DejaVu Sans"/>
              </a:rPr>
              <a:t> </a:t>
            </a:r>
            <a:r>
              <a:rPr b="1" lang="fr-FR" sz="1700" spc="-1" strike="noStrike">
                <a:solidFill>
                  <a:srgbClr val="292934"/>
                </a:solidFill>
                <a:latin typeface="Arial"/>
                <a:ea typeface="DejaVu Sans"/>
              </a:rPr>
              <a:t>» du</a:t>
            </a:r>
            <a:r>
              <a:rPr b="1" lang="fr-FR" sz="1700" spc="-7" strike="noStrike">
                <a:solidFill>
                  <a:srgbClr val="292934"/>
                </a:solidFill>
                <a:latin typeface="Arial"/>
                <a:ea typeface="DejaVu Sans"/>
              </a:rPr>
              <a:t> </a:t>
            </a:r>
            <a:r>
              <a:rPr b="1" lang="fr-FR" sz="1700" spc="-1" strike="noStrike">
                <a:solidFill>
                  <a:srgbClr val="292934"/>
                </a:solidFill>
                <a:latin typeface="Arial"/>
                <a:ea typeface="DejaVu Sans"/>
              </a:rPr>
              <a:t>jeu de données</a:t>
            </a:r>
            <a:r>
              <a:rPr b="1" lang="fr-FR" sz="1700" spc="-15" strike="noStrike">
                <a:solidFill>
                  <a:srgbClr val="292934"/>
                </a:solidFill>
                <a:latin typeface="Arial"/>
                <a:ea typeface="DejaVu Sans"/>
              </a:rPr>
              <a:t> </a:t>
            </a:r>
            <a:r>
              <a:rPr b="1" lang="fr-FR" sz="1700" spc="-12" strike="noStrike">
                <a:solidFill>
                  <a:srgbClr val="292934"/>
                </a:solidFill>
                <a:latin typeface="Arial"/>
                <a:ea typeface="DejaVu Sans"/>
              </a:rPr>
              <a:t>initial:</a:t>
            </a:r>
            <a:endParaRPr b="0" lang="fr-FR" sz="1700" spc="-1" strike="noStrike">
              <a:solidFill>
                <a:srgbClr val="000000"/>
              </a:solidFill>
              <a:latin typeface="Arial"/>
            </a:endParaRPr>
          </a:p>
          <a:p>
            <a:pPr marL="195480" indent="-182880">
              <a:lnSpc>
                <a:spcPts val="1834"/>
              </a:lnSpc>
              <a:buClr>
                <a:srgbClr val="92a199"/>
              </a:buClr>
              <a:buSzPct val="85000"/>
              <a:buFont typeface="Symbol"/>
              <a:buChar char=""/>
              <a:tabLst>
                <a:tab algn="l" pos="195480"/>
              </a:tabLst>
            </a:pPr>
            <a:r>
              <a:rPr b="0" lang="fr-FR" sz="1700" spc="-1" strike="noStrike">
                <a:solidFill>
                  <a:srgbClr val="292934"/>
                </a:solidFill>
                <a:latin typeface="Arial"/>
                <a:ea typeface="DejaVu Sans"/>
              </a:rPr>
              <a:t> </a:t>
            </a:r>
            <a:endParaRPr b="0" lang="fr-FR" sz="1700" spc="-1" strike="noStrike">
              <a:solidFill>
                <a:srgbClr val="000000"/>
              </a:solidFill>
              <a:latin typeface="Arial"/>
            </a:endParaRPr>
          </a:p>
          <a:p>
            <a:pPr marL="195480" indent="-182880">
              <a:lnSpc>
                <a:spcPts val="1834"/>
              </a:lnSpc>
              <a:buClr>
                <a:srgbClr val="92a199"/>
              </a:buClr>
              <a:buSzPct val="85000"/>
              <a:buFont typeface="Symbol"/>
              <a:buChar char=""/>
              <a:tabLst>
                <a:tab algn="l" pos="195480"/>
              </a:tabLst>
            </a:pPr>
            <a:r>
              <a:rPr b="0" lang="fr-FR" sz="1700" spc="-1" strike="noStrike">
                <a:solidFill>
                  <a:srgbClr val="292934"/>
                </a:solidFill>
                <a:latin typeface="Arial"/>
                <a:ea typeface="DejaVu Sans"/>
              </a:rPr>
              <a:t>NaN</a:t>
            </a:r>
            <a:r>
              <a:rPr b="0" lang="fr-FR" sz="1700" spc="-21" strike="noStrike">
                <a:solidFill>
                  <a:srgbClr val="292934"/>
                </a:solidFill>
                <a:latin typeface="Arial"/>
                <a:ea typeface="DejaVu Sans"/>
              </a:rPr>
              <a:t> </a:t>
            </a:r>
            <a:r>
              <a:rPr b="0" lang="fr-FR" sz="1700" spc="-52" strike="noStrike">
                <a:solidFill>
                  <a:srgbClr val="292934"/>
                </a:solidFill>
                <a:latin typeface="Arial"/>
                <a:ea typeface="DejaVu Sans"/>
              </a:rPr>
              <a:t>:</a:t>
            </a:r>
            <a:endParaRPr b="0" lang="fr-FR" sz="1700" spc="-1" strike="noStrike">
              <a:solidFill>
                <a:srgbClr val="000000"/>
              </a:solidFill>
              <a:latin typeface="Arial"/>
            </a:endParaRPr>
          </a:p>
          <a:p>
            <a:pPr lvl="1" marL="469440" indent="-182160">
              <a:lnSpc>
                <a:spcPts val="1511"/>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complétion</a:t>
            </a:r>
            <a:r>
              <a:rPr b="0" lang="fr-FR" sz="1400" spc="-75"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valeurs</a:t>
            </a:r>
            <a:r>
              <a:rPr b="0" lang="fr-FR" sz="1400" spc="-35" strike="noStrike">
                <a:solidFill>
                  <a:srgbClr val="292934"/>
                </a:solidFill>
                <a:latin typeface="Arial"/>
                <a:ea typeface="DejaVu Sans"/>
              </a:rPr>
              <a:t> </a:t>
            </a:r>
            <a:r>
              <a:rPr b="0" lang="fr-FR" sz="1400" spc="-12" strike="noStrike">
                <a:solidFill>
                  <a:srgbClr val="292934"/>
                </a:solidFill>
                <a:latin typeface="Arial"/>
                <a:ea typeface="DejaVu Sans"/>
              </a:rPr>
              <a:t>manquantes</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quand</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applicable</a:t>
            </a:r>
            <a:r>
              <a:rPr b="0" lang="fr-FR" sz="1400" spc="-60" strike="noStrike">
                <a:solidFill>
                  <a:srgbClr val="292934"/>
                </a:solidFill>
                <a:latin typeface="Arial"/>
                <a:ea typeface="DejaVu Sans"/>
              </a:rPr>
              <a:t> </a:t>
            </a:r>
            <a:r>
              <a:rPr b="0" lang="fr-FR" sz="1400" spc="-1" strike="noStrike">
                <a:solidFill>
                  <a:srgbClr val="292934"/>
                </a:solidFill>
                <a:latin typeface="Arial"/>
                <a:ea typeface="DejaVu Sans"/>
              </a:rPr>
              <a:t>(e.g.</a:t>
            </a:r>
            <a:r>
              <a:rPr b="0" lang="fr-FR" sz="1400" spc="-46" strike="noStrike">
                <a:solidFill>
                  <a:srgbClr val="292934"/>
                </a:solidFill>
                <a:latin typeface="Arial"/>
                <a:ea typeface="DejaVu Sans"/>
              </a:rPr>
              <a:t> </a:t>
            </a:r>
            <a:r>
              <a:rPr b="0" lang="fr-FR" sz="1400" spc="-12" strike="noStrike">
                <a:solidFill>
                  <a:srgbClr val="292934"/>
                </a:solidFill>
                <a:latin typeface="Arial"/>
                <a:ea typeface="DejaVu Sans"/>
              </a:rPr>
              <a:t>catégories</a:t>
            </a:r>
            <a:endParaRPr b="0" lang="fr-FR" sz="1400" spc="-1" strike="noStrike">
              <a:solidFill>
                <a:srgbClr val="000000"/>
              </a:solidFill>
              <a:latin typeface="Arial"/>
            </a:endParaRPr>
          </a:p>
          <a:p>
            <a:pPr marL="469800">
              <a:lnSpc>
                <a:spcPts val="1511"/>
              </a:lnSpc>
              <a:tabLst>
                <a:tab algn="l" pos="469440"/>
                <a:tab algn="l" pos="469800"/>
              </a:tabLst>
            </a:pPr>
            <a:r>
              <a:rPr b="0" lang="fr-FR" sz="1400" spc="-1" strike="noStrike">
                <a:solidFill>
                  <a:srgbClr val="292934"/>
                </a:solidFill>
                <a:latin typeface="Arial"/>
                <a:ea typeface="DejaVu Sans"/>
              </a:rPr>
              <a:t>«</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unknown</a:t>
            </a:r>
            <a:r>
              <a:rPr b="0" lang="fr-FR" sz="1400" spc="-32" strike="noStrike">
                <a:solidFill>
                  <a:srgbClr val="292934"/>
                </a:solidFill>
                <a:latin typeface="Arial"/>
                <a:ea typeface="DejaVu Sans"/>
              </a:rPr>
              <a:t> </a:t>
            </a:r>
            <a:r>
              <a:rPr b="0" lang="fr-FR" sz="1400" spc="-26" strike="noStrike">
                <a:solidFill>
                  <a:srgbClr val="292934"/>
                </a:solidFill>
                <a:latin typeface="Arial"/>
                <a:ea typeface="DejaVu Sans"/>
              </a:rPr>
              <a:t>»)</a:t>
            </a:r>
            <a:endParaRPr b="0" lang="fr-FR" sz="1400" spc="-1" strike="noStrike">
              <a:solidFill>
                <a:srgbClr val="000000"/>
              </a:solidFill>
              <a:latin typeface="Arial"/>
            </a:endParaRPr>
          </a:p>
          <a:p>
            <a:pPr lvl="1" marL="469440" indent="-182160">
              <a:lnSpc>
                <a:spcPts val="1511"/>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Suppression</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26" strike="noStrike">
                <a:solidFill>
                  <a:srgbClr val="292934"/>
                </a:solidFill>
                <a:latin typeface="Arial"/>
                <a:ea typeface="DejaVu Sans"/>
              </a:rPr>
              <a:t> </a:t>
            </a:r>
            <a:r>
              <a:rPr b="0" lang="fr-FR" sz="1400" spc="-12" strike="noStrike">
                <a:solidFill>
                  <a:srgbClr val="292934"/>
                </a:solidFill>
                <a:latin typeface="Arial"/>
                <a:ea typeface="DejaVu Sans"/>
              </a:rPr>
              <a:t>observations</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pour</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lesquelles</a:t>
            </a:r>
            <a:r>
              <a:rPr b="0" lang="fr-FR" sz="1400" spc="-52" strike="noStrike">
                <a:solidFill>
                  <a:srgbClr val="292934"/>
                </a:solidFill>
                <a:latin typeface="Arial"/>
                <a:ea typeface="DejaVu Sans"/>
              </a:rPr>
              <a:t> </a:t>
            </a:r>
            <a:r>
              <a:rPr b="0" lang="fr-FR" sz="1400" spc="-1" strike="noStrike">
                <a:solidFill>
                  <a:srgbClr val="292934"/>
                </a:solidFill>
                <a:latin typeface="Arial"/>
                <a:ea typeface="DejaVu Sans"/>
              </a:rPr>
              <a:t>on</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a</a:t>
            </a:r>
            <a:r>
              <a:rPr b="0" lang="fr-FR" sz="1400" spc="-15" strike="noStrike">
                <a:solidFill>
                  <a:srgbClr val="292934"/>
                </a:solidFill>
                <a:latin typeface="Arial"/>
                <a:ea typeface="DejaVu Sans"/>
              </a:rPr>
              <a:t> </a:t>
            </a:r>
            <a:r>
              <a:rPr b="0" lang="fr-FR" sz="1400" spc="-1" strike="noStrike">
                <a:solidFill>
                  <a:srgbClr val="292934"/>
                </a:solidFill>
                <a:latin typeface="Arial"/>
                <a:ea typeface="DejaVu Sans"/>
              </a:rPr>
              <a:t>beaucoup</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de</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NaN</a:t>
            </a:r>
            <a:r>
              <a:rPr b="0" lang="fr-FR" sz="1400" spc="-21" strike="noStrike">
                <a:solidFill>
                  <a:srgbClr val="292934"/>
                </a:solidFill>
                <a:latin typeface="Arial"/>
                <a:ea typeface="DejaVu Sans"/>
              </a:rPr>
              <a:t> pour </a:t>
            </a:r>
            <a:r>
              <a:rPr b="0" lang="fr-FR" sz="1400" spc="-1" strike="noStrike">
                <a:solidFill>
                  <a:srgbClr val="292934"/>
                </a:solidFill>
                <a:latin typeface="Arial"/>
                <a:ea typeface="DejaVu Sans"/>
              </a:rPr>
              <a:t>conserver</a:t>
            </a:r>
            <a:r>
              <a:rPr b="0" lang="fr-FR" sz="1400" spc="-72" strike="noStrike">
                <a:solidFill>
                  <a:srgbClr val="292934"/>
                </a:solidFill>
                <a:latin typeface="Arial"/>
                <a:ea typeface="DejaVu Sans"/>
              </a:rPr>
              <a:t> </a:t>
            </a:r>
            <a:r>
              <a:rPr b="0" lang="fr-FR" sz="1400" spc="-1" strike="noStrike">
                <a:solidFill>
                  <a:srgbClr val="292934"/>
                </a:solidFill>
                <a:latin typeface="Arial"/>
                <a:ea typeface="DejaVu Sans"/>
              </a:rPr>
              <a:t>un</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maximum</a:t>
            </a:r>
            <a:r>
              <a:rPr b="0" lang="fr-FR" sz="1400" spc="-35" strike="noStrike">
                <a:solidFill>
                  <a:srgbClr val="292934"/>
                </a:solidFill>
                <a:latin typeface="Arial"/>
                <a:ea typeface="DejaVu Sans"/>
              </a:rPr>
              <a:t> </a:t>
            </a:r>
            <a:r>
              <a:rPr b="0" lang="fr-FR" sz="1400" spc="-1" strike="noStrike">
                <a:solidFill>
                  <a:srgbClr val="292934"/>
                </a:solidFill>
                <a:latin typeface="Arial"/>
                <a:ea typeface="DejaVu Sans"/>
              </a:rPr>
              <a:t>de</a:t>
            </a:r>
            <a:r>
              <a:rPr b="0" lang="fr-FR" sz="1400" spc="-55" strike="noStrike">
                <a:solidFill>
                  <a:srgbClr val="292934"/>
                </a:solidFill>
                <a:latin typeface="Arial"/>
                <a:ea typeface="DejaVu Sans"/>
              </a:rPr>
              <a:t> </a:t>
            </a:r>
            <a:r>
              <a:rPr b="0" lang="fr-FR" sz="1400" spc="-12" strike="noStrike">
                <a:solidFill>
                  <a:srgbClr val="292934"/>
                </a:solidFill>
                <a:latin typeface="Arial"/>
                <a:ea typeface="DejaVu Sans"/>
              </a:rPr>
              <a:t>features</a:t>
            </a:r>
            <a:endParaRPr b="0" lang="fr-FR" sz="1400" spc="-1" strike="noStrike">
              <a:solidFill>
                <a:srgbClr val="000000"/>
              </a:solidFill>
              <a:latin typeface="Arial"/>
            </a:endParaRPr>
          </a:p>
          <a:p>
            <a:pPr marL="469800">
              <a:lnSpc>
                <a:spcPct val="100000"/>
              </a:lnSpc>
              <a:spcBef>
                <a:spcPts val="14"/>
              </a:spcBef>
              <a:tabLst>
                <a:tab algn="l" pos="469440"/>
                <a:tab algn="l" pos="469800"/>
              </a:tabLst>
            </a:pPr>
            <a:endParaRPr b="0" lang="fr-FR" sz="145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1700" spc="-1" strike="noStrike">
                <a:solidFill>
                  <a:srgbClr val="292934"/>
                </a:solidFill>
                <a:latin typeface="Arial"/>
                <a:ea typeface="DejaVu Sans"/>
              </a:rPr>
              <a:t>Suppression</a:t>
            </a:r>
            <a:r>
              <a:rPr b="0" lang="fr-FR" sz="1700" spc="-15" strike="noStrike">
                <a:solidFill>
                  <a:srgbClr val="292934"/>
                </a:solidFill>
                <a:latin typeface="Arial"/>
                <a:ea typeface="DejaVu Sans"/>
              </a:rPr>
              <a:t> </a:t>
            </a:r>
            <a:r>
              <a:rPr b="0" lang="fr-FR" sz="1700" spc="-1" strike="noStrike">
                <a:solidFill>
                  <a:srgbClr val="292934"/>
                </a:solidFill>
                <a:latin typeface="Arial"/>
                <a:ea typeface="DejaVu Sans"/>
              </a:rPr>
              <a:t>des</a:t>
            </a:r>
            <a:r>
              <a:rPr b="0" lang="fr-FR" sz="1700" spc="-15" strike="noStrike">
                <a:solidFill>
                  <a:srgbClr val="292934"/>
                </a:solidFill>
                <a:latin typeface="Arial"/>
                <a:ea typeface="DejaVu Sans"/>
              </a:rPr>
              <a:t> </a:t>
            </a:r>
            <a:r>
              <a:rPr b="0" lang="fr-FR" sz="1700" spc="-1" strike="noStrike">
                <a:solidFill>
                  <a:srgbClr val="292934"/>
                </a:solidFill>
                <a:latin typeface="Arial"/>
                <a:ea typeface="DejaVu Sans"/>
              </a:rPr>
              <a:t>outliers</a:t>
            </a:r>
            <a:r>
              <a:rPr b="0" lang="fr-FR" sz="1700" spc="-21" strike="noStrike">
                <a:solidFill>
                  <a:srgbClr val="292934"/>
                </a:solidFill>
                <a:latin typeface="Arial"/>
                <a:ea typeface="DejaVu Sans"/>
              </a:rPr>
              <a:t> </a:t>
            </a:r>
            <a:r>
              <a:rPr b="0" lang="fr-FR" sz="1700" spc="-52" strike="noStrike">
                <a:solidFill>
                  <a:srgbClr val="292934"/>
                </a:solidFill>
                <a:latin typeface="Arial"/>
                <a:ea typeface="DejaVu Sans"/>
              </a:rPr>
              <a:t>:</a:t>
            </a:r>
            <a:endParaRPr b="0" lang="fr-FR" sz="1700" spc="-1" strike="noStrike">
              <a:solidFill>
                <a:srgbClr val="000000"/>
              </a:solidFill>
              <a:latin typeface="Arial"/>
            </a:endParaRPr>
          </a:p>
          <a:p>
            <a:pPr lvl="1" marL="469440" indent="-182160">
              <a:lnSpc>
                <a:spcPct val="100000"/>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Outliers</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univariés</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(1%</a:t>
            </a:r>
            <a:r>
              <a:rPr b="0" lang="fr-FR" sz="1400" spc="-35" strike="noStrike">
                <a:solidFill>
                  <a:srgbClr val="292934"/>
                </a:solidFill>
                <a:latin typeface="Arial"/>
                <a:ea typeface="DejaVu Sans"/>
              </a:rPr>
              <a:t> </a:t>
            </a:r>
            <a:r>
              <a:rPr b="0" lang="fr-FR" sz="1400" spc="-12" strike="noStrike">
                <a:solidFill>
                  <a:srgbClr val="292934"/>
                </a:solidFill>
                <a:latin typeface="Arial"/>
                <a:ea typeface="DejaVu Sans"/>
              </a:rPr>
              <a:t>extreme)</a:t>
            </a:r>
            <a:endParaRPr b="0" lang="fr-FR" sz="1400" spc="-1" strike="noStrike">
              <a:solidFill>
                <a:srgbClr val="000000"/>
              </a:solidFill>
              <a:latin typeface="Arial"/>
            </a:endParaRPr>
          </a:p>
          <a:p>
            <a:pPr lvl="1" marL="469440" indent="-182160">
              <a:lnSpc>
                <a:spcPct val="100000"/>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Outliers</a:t>
            </a:r>
            <a:r>
              <a:rPr b="0" lang="fr-FR" sz="1400" spc="-72" strike="noStrike">
                <a:solidFill>
                  <a:srgbClr val="292934"/>
                </a:solidFill>
                <a:latin typeface="Arial"/>
                <a:ea typeface="DejaVu Sans"/>
              </a:rPr>
              <a:t> </a:t>
            </a:r>
            <a:r>
              <a:rPr b="0" lang="fr-FR" sz="1400" spc="-1" strike="noStrike">
                <a:solidFill>
                  <a:srgbClr val="292934"/>
                </a:solidFill>
                <a:latin typeface="Arial"/>
                <a:ea typeface="DejaVu Sans"/>
              </a:rPr>
              <a:t>multivariés</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(distance</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aux</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5</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plus</a:t>
            </a:r>
            <a:r>
              <a:rPr b="0" lang="fr-FR" sz="1400" spc="-35" strike="noStrike">
                <a:solidFill>
                  <a:srgbClr val="292934"/>
                </a:solidFill>
                <a:latin typeface="Arial"/>
                <a:ea typeface="DejaVu Sans"/>
              </a:rPr>
              <a:t> </a:t>
            </a:r>
            <a:r>
              <a:rPr b="0" lang="fr-FR" sz="1400" spc="-1" strike="noStrike">
                <a:solidFill>
                  <a:srgbClr val="292934"/>
                </a:solidFill>
                <a:latin typeface="Arial"/>
                <a:ea typeface="DejaVu Sans"/>
              </a:rPr>
              <a:t>proches</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voisins</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a:t>
            </a:r>
            <a:r>
              <a:rPr b="0" lang="fr-FR" sz="1400" spc="-26" strike="noStrike">
                <a:solidFill>
                  <a:srgbClr val="292934"/>
                </a:solidFill>
                <a:latin typeface="Arial"/>
                <a:ea typeface="DejaVu Sans"/>
              </a:rPr>
              <a:t> </a:t>
            </a:r>
            <a:r>
              <a:rPr b="0" lang="fr-FR" sz="1400" spc="-1" strike="noStrike">
                <a:solidFill>
                  <a:srgbClr val="292934"/>
                </a:solidFill>
                <a:latin typeface="Arial"/>
                <a:ea typeface="DejaVu Sans"/>
              </a:rPr>
              <a:t>1</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a:t>
            </a:r>
            <a:r>
              <a:rPr b="0" lang="fr-FR" sz="1400" spc="-12" strike="noStrike">
                <a:solidFill>
                  <a:srgbClr val="292934"/>
                </a:solidFill>
                <a:latin typeface="Arial"/>
                <a:ea typeface="DejaVu Sans"/>
              </a:rPr>
              <a:t> extreme)</a:t>
            </a:r>
            <a:endParaRPr b="0" lang="fr-FR" sz="1400" spc="-1" strike="noStrike">
              <a:solidFill>
                <a:srgbClr val="000000"/>
              </a:solidFill>
              <a:latin typeface="Arial"/>
            </a:endParaRPr>
          </a:p>
          <a:p>
            <a:pPr>
              <a:lnSpc>
                <a:spcPts val="1511"/>
              </a:lnSpc>
              <a:tabLst>
                <a:tab algn="l" pos="469440"/>
                <a:tab algn="l" pos="469800"/>
              </a:tabLst>
            </a:pPr>
            <a:endParaRPr b="0" lang="fr-FR" sz="1400" spc="-1" strike="noStrike">
              <a:solidFill>
                <a:srgbClr val="000000"/>
              </a:solidFill>
              <a:latin typeface="Arial"/>
            </a:endParaRPr>
          </a:p>
        </p:txBody>
      </p:sp>
      <p:sp>
        <p:nvSpPr>
          <p:cNvPr id="201" name="object 4"/>
          <p:cNvSpPr/>
          <p:nvPr/>
        </p:nvSpPr>
        <p:spPr>
          <a:xfrm>
            <a:off x="7700040" y="26640"/>
            <a:ext cx="122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7</a:t>
            </a:r>
            <a:endParaRPr b="0" lang="fr-FR" sz="1400" spc="-1" strike="noStrike">
              <a:solidFill>
                <a:srgbClr val="000000"/>
              </a:solidFill>
              <a:latin typeface="Arial"/>
            </a:endParaRPr>
          </a:p>
        </p:txBody>
      </p:sp>
      <p:pic>
        <p:nvPicPr>
          <p:cNvPr id="202" name="object 5" descr=""/>
          <p:cNvPicPr/>
          <p:nvPr/>
        </p:nvPicPr>
        <p:blipFill>
          <a:blip r:embed="rId1"/>
          <a:stretch/>
        </p:blipFill>
        <p:spPr>
          <a:xfrm>
            <a:off x="7568640" y="624960"/>
            <a:ext cx="1465200" cy="2630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3" name="object 2"/>
          <p:cNvGrpSpPr/>
          <p:nvPr/>
        </p:nvGrpSpPr>
        <p:grpSpPr>
          <a:xfrm>
            <a:off x="6732360" y="3721320"/>
            <a:ext cx="2250720" cy="1941480"/>
            <a:chOff x="6732360" y="3721320"/>
            <a:chExt cx="2250720" cy="1941480"/>
          </a:xfrm>
        </p:grpSpPr>
        <p:sp>
          <p:nvSpPr>
            <p:cNvPr id="204" name="object 3"/>
            <p:cNvSpPr/>
            <p:nvPr/>
          </p:nvSpPr>
          <p:spPr>
            <a:xfrm>
              <a:off x="6732360" y="3721320"/>
              <a:ext cx="2250720" cy="1941480"/>
            </a:xfrm>
            <a:custGeom>
              <a:avLst/>
              <a:gdLst>
                <a:gd name="textAreaLeft" fmla="*/ 0 w 2250720"/>
                <a:gd name="textAreaRight" fmla="*/ 2253600 w 2250720"/>
                <a:gd name="textAreaTop" fmla="*/ 0 h 1941480"/>
                <a:gd name="textAreaBottom" fmla="*/ 1944360 h 1941480"/>
              </a:gdLst>
              <a:ahLst/>
              <a:rect l="textAreaLeft" t="textAreaTop" r="textAreaRight" b="textAreaBottom"/>
              <a:pathLst>
                <a:path w="2253615" h="1944370">
                  <a:moveTo>
                    <a:pt x="2253614" y="0"/>
                  </a:moveTo>
                  <a:lnTo>
                    <a:pt x="0" y="0"/>
                  </a:lnTo>
                  <a:lnTo>
                    <a:pt x="0" y="1944242"/>
                  </a:lnTo>
                  <a:lnTo>
                    <a:pt x="2253614" y="1944242"/>
                  </a:lnTo>
                  <a:lnTo>
                    <a:pt x="2253614" y="0"/>
                  </a:lnTo>
                  <a:close/>
                </a:path>
              </a:pathLst>
            </a:custGeom>
            <a:solidFill>
              <a:srgbClr val="d3dad5"/>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5" name="object 4"/>
            <p:cNvSpPr/>
            <p:nvPr/>
          </p:nvSpPr>
          <p:spPr>
            <a:xfrm>
              <a:off x="6732360" y="3721320"/>
              <a:ext cx="2250720" cy="1941480"/>
            </a:xfrm>
            <a:custGeom>
              <a:avLst/>
              <a:gdLst>
                <a:gd name="textAreaLeft" fmla="*/ 0 w 2250720"/>
                <a:gd name="textAreaRight" fmla="*/ 2253600 w 2250720"/>
                <a:gd name="textAreaTop" fmla="*/ 0 h 1941480"/>
                <a:gd name="textAreaBottom" fmla="*/ 1944360 h 1941480"/>
              </a:gdLst>
              <a:ahLst/>
              <a:rect l="textAreaLeft" t="textAreaTop" r="textAreaRight" b="textAreaBottom"/>
              <a:pathLst>
                <a:path w="2253615" h="1944370">
                  <a:moveTo>
                    <a:pt x="0" y="1944242"/>
                  </a:moveTo>
                  <a:lnTo>
                    <a:pt x="2253614" y="1944242"/>
                  </a:lnTo>
                  <a:lnTo>
                    <a:pt x="2253614" y="0"/>
                  </a:lnTo>
                  <a:lnTo>
                    <a:pt x="0" y="0"/>
                  </a:lnTo>
                  <a:lnTo>
                    <a:pt x="0" y="1944242"/>
                  </a:lnTo>
                  <a:close/>
                </a:path>
              </a:pathLst>
            </a:custGeom>
            <a:noFill/>
            <a:ln w="9525">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6" name="object 5"/>
            <p:cNvSpPr/>
            <p:nvPr/>
          </p:nvSpPr>
          <p:spPr>
            <a:xfrm>
              <a:off x="7668720" y="3793680"/>
              <a:ext cx="1185840" cy="847440"/>
            </a:xfrm>
            <a:custGeom>
              <a:avLst/>
              <a:gdLst>
                <a:gd name="textAreaLeft" fmla="*/ 0 w 1185840"/>
                <a:gd name="textAreaRight" fmla="*/ 1188720 w 1185840"/>
                <a:gd name="textAreaTop" fmla="*/ 0 h 847440"/>
                <a:gd name="textAreaBottom" fmla="*/ 850320 h 847440"/>
              </a:gdLst>
              <a:ahLst/>
              <a:rect l="textAreaLeft" t="textAreaTop" r="textAreaRight" b="textAreaBottom"/>
              <a:pathLst>
                <a:path w="1188720" h="850264">
                  <a:moveTo>
                    <a:pt x="1046987" y="0"/>
                  </a:moveTo>
                  <a:lnTo>
                    <a:pt x="141731" y="0"/>
                  </a:lnTo>
                  <a:lnTo>
                    <a:pt x="96950" y="7216"/>
                  </a:lnTo>
                  <a:lnTo>
                    <a:pt x="58046" y="27314"/>
                  </a:lnTo>
                  <a:lnTo>
                    <a:pt x="27358" y="57963"/>
                  </a:lnTo>
                  <a:lnTo>
                    <a:pt x="7229" y="96836"/>
                  </a:lnTo>
                  <a:lnTo>
                    <a:pt x="0" y="141604"/>
                  </a:lnTo>
                  <a:lnTo>
                    <a:pt x="0" y="708342"/>
                  </a:lnTo>
                  <a:lnTo>
                    <a:pt x="7229" y="753129"/>
                  </a:lnTo>
                  <a:lnTo>
                    <a:pt x="27358" y="792025"/>
                  </a:lnTo>
                  <a:lnTo>
                    <a:pt x="58046" y="822698"/>
                  </a:lnTo>
                  <a:lnTo>
                    <a:pt x="96950" y="842812"/>
                  </a:lnTo>
                  <a:lnTo>
                    <a:pt x="141731" y="850036"/>
                  </a:lnTo>
                  <a:lnTo>
                    <a:pt x="1046987" y="850036"/>
                  </a:lnTo>
                  <a:lnTo>
                    <a:pt x="1091756" y="842812"/>
                  </a:lnTo>
                  <a:lnTo>
                    <a:pt x="1130629" y="822698"/>
                  </a:lnTo>
                  <a:lnTo>
                    <a:pt x="1161278" y="792025"/>
                  </a:lnTo>
                  <a:lnTo>
                    <a:pt x="1181376" y="753129"/>
                  </a:lnTo>
                  <a:lnTo>
                    <a:pt x="1188592" y="708342"/>
                  </a:lnTo>
                  <a:lnTo>
                    <a:pt x="1188592" y="141604"/>
                  </a:lnTo>
                  <a:lnTo>
                    <a:pt x="1181376" y="96836"/>
                  </a:lnTo>
                  <a:lnTo>
                    <a:pt x="1161278" y="57963"/>
                  </a:lnTo>
                  <a:lnTo>
                    <a:pt x="1130629" y="27314"/>
                  </a:lnTo>
                  <a:lnTo>
                    <a:pt x="1091756" y="7216"/>
                  </a:lnTo>
                  <a:lnTo>
                    <a:pt x="1046987" y="0"/>
                  </a:lnTo>
                  <a:close/>
                </a:path>
              </a:pathLst>
            </a:custGeom>
            <a:solidFill>
              <a:srgbClr val="dcdfde">
                <a:alpha val="90000"/>
              </a:srgbClr>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7" name="object 6"/>
            <p:cNvSpPr/>
            <p:nvPr/>
          </p:nvSpPr>
          <p:spPr>
            <a:xfrm>
              <a:off x="7668720" y="3793680"/>
              <a:ext cx="1185840" cy="847440"/>
            </a:xfrm>
            <a:custGeom>
              <a:avLst/>
              <a:gdLst>
                <a:gd name="textAreaLeft" fmla="*/ 0 w 1185840"/>
                <a:gd name="textAreaRight" fmla="*/ 1188720 w 1185840"/>
                <a:gd name="textAreaTop" fmla="*/ 0 h 847440"/>
                <a:gd name="textAreaBottom" fmla="*/ 850320 h 847440"/>
              </a:gdLst>
              <a:ahLst/>
              <a:rect l="textAreaLeft" t="textAreaTop" r="textAreaRight" b="textAreaBottom"/>
              <a:pathLst>
                <a:path w="1188720" h="850264">
                  <a:moveTo>
                    <a:pt x="0" y="141604"/>
                  </a:moveTo>
                  <a:lnTo>
                    <a:pt x="7229" y="96836"/>
                  </a:lnTo>
                  <a:lnTo>
                    <a:pt x="27358" y="57963"/>
                  </a:lnTo>
                  <a:lnTo>
                    <a:pt x="58046" y="27314"/>
                  </a:lnTo>
                  <a:lnTo>
                    <a:pt x="96950" y="7216"/>
                  </a:lnTo>
                  <a:lnTo>
                    <a:pt x="141731" y="0"/>
                  </a:lnTo>
                  <a:lnTo>
                    <a:pt x="1046987" y="0"/>
                  </a:lnTo>
                  <a:lnTo>
                    <a:pt x="1091756" y="7216"/>
                  </a:lnTo>
                  <a:lnTo>
                    <a:pt x="1130629" y="27314"/>
                  </a:lnTo>
                  <a:lnTo>
                    <a:pt x="1161278" y="57963"/>
                  </a:lnTo>
                  <a:lnTo>
                    <a:pt x="1181376" y="96836"/>
                  </a:lnTo>
                  <a:lnTo>
                    <a:pt x="1188592" y="141604"/>
                  </a:lnTo>
                  <a:lnTo>
                    <a:pt x="1188592" y="708342"/>
                  </a:lnTo>
                  <a:lnTo>
                    <a:pt x="1181376" y="753129"/>
                  </a:lnTo>
                  <a:lnTo>
                    <a:pt x="1161278" y="792025"/>
                  </a:lnTo>
                  <a:lnTo>
                    <a:pt x="1130629" y="822698"/>
                  </a:lnTo>
                  <a:lnTo>
                    <a:pt x="1091756" y="842812"/>
                  </a:lnTo>
                  <a:lnTo>
                    <a:pt x="1046987" y="850036"/>
                  </a:lnTo>
                  <a:lnTo>
                    <a:pt x="141731" y="850036"/>
                  </a:lnTo>
                  <a:lnTo>
                    <a:pt x="96950" y="842812"/>
                  </a:lnTo>
                  <a:lnTo>
                    <a:pt x="58046" y="822698"/>
                  </a:lnTo>
                  <a:lnTo>
                    <a:pt x="27358" y="792025"/>
                  </a:lnTo>
                  <a:lnTo>
                    <a:pt x="7229" y="753129"/>
                  </a:lnTo>
                  <a:lnTo>
                    <a:pt x="0" y="708342"/>
                  </a:lnTo>
                  <a:lnTo>
                    <a:pt x="0" y="141604"/>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08" name="PlaceHolder 1"/>
          <p:cNvSpPr>
            <a:spLocks noGrp="1"/>
          </p:cNvSpPr>
          <p:nvPr>
            <p:ph type="title"/>
          </p:nvPr>
        </p:nvSpPr>
        <p:spPr>
          <a:xfrm>
            <a:off x="536040" y="525960"/>
            <a:ext cx="8462160" cy="12290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Feature</a:t>
            </a:r>
            <a:r>
              <a:rPr b="0" lang="fr-FR" sz="4000" spc="-171" strike="noStrike">
                <a:solidFill>
                  <a:srgbClr val="d2523b"/>
                </a:solidFill>
                <a:latin typeface="Arial"/>
              </a:rPr>
              <a:t> </a:t>
            </a:r>
            <a:r>
              <a:rPr b="0" lang="fr-FR" sz="4000" spc="-80" strike="noStrike">
                <a:solidFill>
                  <a:srgbClr val="d2523b"/>
                </a:solidFill>
                <a:latin typeface="Arial"/>
              </a:rPr>
              <a:t>engineering</a:t>
            </a:r>
            <a:endParaRPr b="0" lang="fr-FR" sz="4000" spc="-1" strike="noStrike">
              <a:solidFill>
                <a:srgbClr val="000000"/>
              </a:solidFill>
              <a:latin typeface="Arial"/>
            </a:endParaRPr>
          </a:p>
        </p:txBody>
      </p:sp>
      <p:sp>
        <p:nvSpPr>
          <p:cNvPr id="209" name="object 8"/>
          <p:cNvSpPr/>
          <p:nvPr/>
        </p:nvSpPr>
        <p:spPr>
          <a:xfrm>
            <a:off x="536040" y="1117440"/>
            <a:ext cx="6549120" cy="2020680"/>
          </a:xfrm>
          <a:prstGeom prst="rect">
            <a:avLst/>
          </a:prstGeom>
          <a:noFill/>
          <a:ln w="0">
            <a:noFill/>
          </a:ln>
        </p:spPr>
        <p:style>
          <a:lnRef idx="0"/>
          <a:fillRef idx="0"/>
          <a:effectRef idx="0"/>
          <a:fontRef idx="minor"/>
        </p:style>
        <p:txBody>
          <a:bodyPr lIns="0" rIns="0" tIns="52200" bIns="0" anchor="t">
            <a:spAutoFit/>
          </a:bodyPr>
          <a:p>
            <a:pPr marL="12600">
              <a:lnSpc>
                <a:spcPct val="100000"/>
              </a:lnSpc>
              <a:spcBef>
                <a:spcPts val="408"/>
              </a:spcBef>
            </a:pPr>
            <a:r>
              <a:rPr b="1" lang="fr-FR" sz="1300" spc="-1" strike="noStrike">
                <a:solidFill>
                  <a:srgbClr val="292934"/>
                </a:solidFill>
                <a:latin typeface="Arial"/>
                <a:ea typeface="DejaVu Sans"/>
              </a:rPr>
              <a:t>Idées</a:t>
            </a:r>
            <a:r>
              <a:rPr b="1" lang="fr-FR" sz="1300" spc="-15" strike="noStrike">
                <a:solidFill>
                  <a:srgbClr val="292934"/>
                </a:solidFill>
                <a:latin typeface="Arial"/>
                <a:ea typeface="DejaVu Sans"/>
              </a:rPr>
              <a:t> </a:t>
            </a:r>
            <a:r>
              <a:rPr b="1" lang="fr-FR" sz="1300" spc="-12" strike="noStrike">
                <a:solidFill>
                  <a:srgbClr val="292934"/>
                </a:solidFill>
                <a:latin typeface="Arial"/>
                <a:ea typeface="DejaVu Sans"/>
              </a:rPr>
              <a:t>écartées</a:t>
            </a:r>
            <a:endParaRPr b="0" lang="fr-FR" sz="1300" spc="-1" strike="noStrike">
              <a:solidFill>
                <a:srgbClr val="000000"/>
              </a:solidFill>
              <a:latin typeface="Arial"/>
            </a:endParaRPr>
          </a:p>
          <a:p>
            <a:pPr marL="195120" indent="-182160">
              <a:lnSpc>
                <a:spcPct val="100000"/>
              </a:lnSpc>
              <a:spcBef>
                <a:spcPts val="295"/>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Features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liées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à</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la proportion</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sources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d’énergie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(coûteux</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à obtenir</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futures</a:t>
            </a:r>
            <a:r>
              <a:rPr b="0" lang="fr-FR" sz="1200" spc="-35" strike="noStrike">
                <a:solidFill>
                  <a:srgbClr val="292934"/>
                </a:solidFill>
                <a:latin typeface="Arial"/>
                <a:ea typeface="DejaVu Sans"/>
              </a:rPr>
              <a:t> </a:t>
            </a:r>
            <a:r>
              <a:rPr b="0" lang="fr-FR" sz="1200" spc="-12" strike="noStrike">
                <a:solidFill>
                  <a:srgbClr val="292934"/>
                </a:solidFill>
                <a:latin typeface="Arial"/>
                <a:ea typeface="DejaVu Sans"/>
              </a:rPr>
              <a:t>données)</a:t>
            </a:r>
            <a:endParaRPr b="0" lang="fr-FR" sz="1200" spc="-1" strike="noStrike">
              <a:solidFill>
                <a:srgbClr val="000000"/>
              </a:solidFill>
              <a:latin typeface="Arial"/>
            </a:endParaRPr>
          </a:p>
          <a:p>
            <a:pPr marL="195120" indent="-182160">
              <a:lnSpc>
                <a:spcPct val="100000"/>
              </a:lnSpc>
              <a:spcBef>
                <a:spcPts val="289"/>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Utilisation</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du</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Energy</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Star</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score</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(mis</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côté</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analyse</a:t>
            </a:r>
            <a:r>
              <a:rPr b="0" lang="fr-FR" sz="1200" spc="-32" strike="noStrike">
                <a:solidFill>
                  <a:srgbClr val="292934"/>
                </a:solidFill>
                <a:latin typeface="Arial"/>
                <a:ea typeface="DejaVu Sans"/>
              </a:rPr>
              <a:t> </a:t>
            </a:r>
            <a:r>
              <a:rPr b="0" lang="fr-FR" sz="1200" spc="-12" strike="noStrike">
                <a:solidFill>
                  <a:srgbClr val="292934"/>
                </a:solidFill>
                <a:latin typeface="Arial"/>
                <a:ea typeface="DejaVu Sans"/>
              </a:rPr>
              <a:t>ultérieure)</a:t>
            </a:r>
            <a:endParaRPr b="0" lang="fr-FR" sz="1200" spc="-1" strike="noStrike">
              <a:solidFill>
                <a:srgbClr val="000000"/>
              </a:solidFill>
              <a:latin typeface="Arial"/>
            </a:endParaRPr>
          </a:p>
          <a:p>
            <a:pPr marL="12600">
              <a:lnSpc>
                <a:spcPct val="100000"/>
              </a:lnSpc>
              <a:spcBef>
                <a:spcPts val="714"/>
              </a:spcBef>
              <a:tabLst>
                <a:tab algn="l" pos="195120"/>
                <a:tab algn="l" pos="195480"/>
              </a:tabLst>
            </a:pPr>
            <a:r>
              <a:rPr b="1" lang="fr-FR" sz="1300" spc="-1" strike="noStrike">
                <a:solidFill>
                  <a:srgbClr val="292934"/>
                </a:solidFill>
                <a:latin typeface="Arial"/>
                <a:ea typeface="DejaVu Sans"/>
              </a:rPr>
              <a:t>Idées</a:t>
            </a:r>
            <a:r>
              <a:rPr b="1" lang="fr-FR" sz="1300" spc="-15" strike="noStrike">
                <a:solidFill>
                  <a:srgbClr val="292934"/>
                </a:solidFill>
                <a:latin typeface="Arial"/>
                <a:ea typeface="DejaVu Sans"/>
              </a:rPr>
              <a:t> </a:t>
            </a:r>
            <a:r>
              <a:rPr b="1" lang="fr-FR" sz="1300" spc="-12" strike="noStrike">
                <a:solidFill>
                  <a:srgbClr val="292934"/>
                </a:solidFill>
                <a:latin typeface="Arial"/>
                <a:ea typeface="DejaVu Sans"/>
              </a:rPr>
              <a:t>retenues</a:t>
            </a:r>
            <a:endParaRPr b="0" lang="fr-FR" sz="1300" spc="-1" strike="noStrike">
              <a:solidFill>
                <a:srgbClr val="000000"/>
              </a:solidFill>
              <a:latin typeface="Arial"/>
            </a:endParaRPr>
          </a:p>
          <a:p>
            <a:pPr marL="195120" indent="-182160">
              <a:lnSpc>
                <a:spcPct val="100000"/>
              </a:lnSpc>
              <a:spcBef>
                <a:spcPts val="289"/>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Suppression</a:t>
            </a:r>
            <a:r>
              <a:rPr b="0" lang="fr-FR" sz="1200" spc="-60"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(ormis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les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2</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qu’on</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cherche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à </a:t>
            </a:r>
            <a:r>
              <a:rPr b="0" lang="fr-FR" sz="1200" spc="-12" strike="noStrike">
                <a:solidFill>
                  <a:srgbClr val="292934"/>
                </a:solidFill>
                <a:latin typeface="Arial"/>
                <a:ea typeface="DejaVu Sans"/>
              </a:rPr>
              <a:t>prédire)</a:t>
            </a:r>
            <a:endParaRPr b="0" lang="fr-FR" sz="1200" spc="-1" strike="noStrike">
              <a:solidFill>
                <a:srgbClr val="000000"/>
              </a:solidFill>
              <a:latin typeface="Arial"/>
            </a:endParaRPr>
          </a:p>
          <a:p>
            <a:pPr marL="195120" indent="-182160">
              <a:lnSpc>
                <a:spcPct val="100000"/>
              </a:lnSpc>
              <a:spcBef>
                <a:spcPts val="1080"/>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Catégorisation</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données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certaines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colonnes</a:t>
            </a:r>
            <a:r>
              <a:rPr b="0" lang="fr-FR" sz="1200" spc="-46" strike="noStrike">
                <a:solidFill>
                  <a:srgbClr val="292934"/>
                </a:solidFill>
                <a:latin typeface="Arial"/>
                <a:ea typeface="DejaVu Sans"/>
              </a:rPr>
              <a:t> </a:t>
            </a:r>
            <a:r>
              <a:rPr b="0" lang="fr-FR" sz="1200" spc="-12" strike="noStrike">
                <a:solidFill>
                  <a:srgbClr val="292934"/>
                </a:solidFill>
                <a:latin typeface="Arial"/>
                <a:ea typeface="DejaVu Sans"/>
              </a:rPr>
              <a:t>(usage)</a:t>
            </a:r>
            <a:endParaRPr b="0" lang="fr-FR" sz="1200" spc="-1" strike="noStrike">
              <a:solidFill>
                <a:srgbClr val="000000"/>
              </a:solidFill>
              <a:latin typeface="Arial"/>
            </a:endParaRPr>
          </a:p>
          <a:p>
            <a:pPr marL="195120" indent="-182160">
              <a:lnSpc>
                <a:spcPct val="100000"/>
              </a:lnSpc>
              <a:spcBef>
                <a:spcPts val="1094"/>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One</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Hot</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Encoding</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Transformation</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d’une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feature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avec</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n catégories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en</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n</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21" strike="noStrike">
                <a:solidFill>
                  <a:srgbClr val="292934"/>
                </a:solidFill>
                <a:latin typeface="Arial"/>
                <a:ea typeface="DejaVu Sans"/>
              </a:rPr>
              <a:t> </a:t>
            </a:r>
            <a:r>
              <a:rPr b="0" lang="fr-FR" sz="1200" spc="-12" strike="noStrike">
                <a:solidFill>
                  <a:srgbClr val="292934"/>
                </a:solidFill>
                <a:latin typeface="Arial"/>
                <a:ea typeface="DejaVu Sans"/>
              </a:rPr>
              <a:t>booléennes.</a:t>
            </a:r>
            <a:endParaRPr b="0" lang="fr-FR" sz="1200" spc="-1" strike="noStrike">
              <a:solidFill>
                <a:srgbClr val="000000"/>
              </a:solidFill>
              <a:latin typeface="Arial"/>
            </a:endParaRPr>
          </a:p>
        </p:txBody>
      </p:sp>
      <p:sp>
        <p:nvSpPr>
          <p:cNvPr id="210" name="object 9"/>
          <p:cNvSpPr/>
          <p:nvPr/>
        </p:nvSpPr>
        <p:spPr>
          <a:xfrm>
            <a:off x="536040" y="3120120"/>
            <a:ext cx="5220000" cy="1437480"/>
          </a:xfrm>
          <a:prstGeom prst="rect">
            <a:avLst/>
          </a:prstGeom>
          <a:noFill/>
          <a:ln w="0">
            <a:noFill/>
          </a:ln>
        </p:spPr>
        <p:style>
          <a:lnRef idx="0"/>
          <a:fillRef idx="0"/>
          <a:effectRef idx="0"/>
          <a:fontRef idx="minor"/>
        </p:style>
        <p:txBody>
          <a:bodyPr lIns="0" rIns="0" tIns="48960" bIns="0" anchor="t">
            <a:spAutoFit/>
          </a:bodyPr>
          <a:p>
            <a:pPr marL="195120" indent="-182160">
              <a:lnSpc>
                <a:spcPct val="100000"/>
              </a:lnSpc>
              <a:spcBef>
                <a:spcPts val="386"/>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Suppression</a:t>
            </a:r>
            <a:r>
              <a:rPr b="0" lang="fr-FR" sz="1200" spc="-66"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colonnes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non</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pertinentes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notre</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modèle</a:t>
            </a:r>
            <a:endParaRPr b="0" lang="fr-FR" sz="1200" spc="-1" strike="noStrike">
              <a:solidFill>
                <a:srgbClr val="000000"/>
              </a:solidFill>
              <a:latin typeface="Arial"/>
            </a:endParaRPr>
          </a:p>
          <a:p>
            <a:pPr lvl="1" marL="469800" indent="-184320">
              <a:lnSpc>
                <a:spcPct val="100000"/>
              </a:lnSpc>
              <a:spcBef>
                <a:spcPts val="289"/>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sans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catégorisation</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possible</a:t>
            </a:r>
            <a:r>
              <a:rPr b="0" lang="fr-FR" sz="1200" spc="-55" strike="noStrike">
                <a:solidFill>
                  <a:srgbClr val="292934"/>
                </a:solidFill>
                <a:latin typeface="Arial"/>
                <a:ea typeface="DejaVu Sans"/>
              </a:rPr>
              <a:t> </a:t>
            </a:r>
            <a:r>
              <a:rPr b="0" lang="fr-FR" sz="1200" spc="-12" strike="noStrike">
                <a:solidFill>
                  <a:srgbClr val="292934"/>
                </a:solidFill>
                <a:latin typeface="Arial"/>
                <a:ea typeface="DejaVu Sans"/>
              </a:rPr>
              <a:t>(Comment)</a:t>
            </a:r>
            <a:endParaRPr b="0" lang="fr-FR" sz="1200" spc="-1" strike="noStrike">
              <a:solidFill>
                <a:srgbClr val="000000"/>
              </a:solidFill>
              <a:latin typeface="Arial"/>
            </a:endParaRPr>
          </a:p>
          <a:p>
            <a:pPr lvl="1" marL="469800" indent="-184320">
              <a:lnSpc>
                <a:spcPct val="100000"/>
              </a:lnSpc>
              <a:spcBef>
                <a:spcPts val="289"/>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avec</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une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unique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information</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(exemple</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a:t>
            </a:r>
            <a:r>
              <a:rPr b="0" lang="fr-FR" sz="1200" spc="-7" strike="noStrike">
                <a:solidFill>
                  <a:srgbClr val="292934"/>
                </a:solidFill>
                <a:latin typeface="Arial"/>
                <a:ea typeface="DejaVu Sans"/>
              </a:rPr>
              <a:t> </a:t>
            </a:r>
            <a:r>
              <a:rPr b="0" lang="fr-FR" sz="1200" spc="-12" strike="noStrike">
                <a:solidFill>
                  <a:srgbClr val="292934"/>
                </a:solidFill>
                <a:latin typeface="Arial"/>
                <a:ea typeface="DejaVu Sans"/>
              </a:rPr>
              <a:t>State)</a:t>
            </a:r>
            <a:endParaRPr b="0" lang="fr-FR" sz="1200" spc="-1" strike="noStrike">
              <a:solidFill>
                <a:srgbClr val="000000"/>
              </a:solidFill>
              <a:latin typeface="Arial"/>
            </a:endParaRPr>
          </a:p>
          <a:p>
            <a:pPr lvl="1" marL="469800" indent="-184320">
              <a:lnSpc>
                <a:spcPct val="100000"/>
              </a:lnSpc>
              <a:spcBef>
                <a:spcPts val="295"/>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sans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information</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pertinente</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le</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modèle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(voir </a:t>
            </a:r>
            <a:r>
              <a:rPr b="0" lang="fr-FR" sz="1200" spc="-12" strike="noStrike">
                <a:solidFill>
                  <a:srgbClr val="292934"/>
                </a:solidFill>
                <a:latin typeface="Arial"/>
                <a:ea typeface="DejaVu Sans"/>
              </a:rPr>
              <a:t>exemples)</a:t>
            </a:r>
            <a:endParaRPr b="0" lang="fr-FR" sz="1200" spc="-1" strike="noStrike">
              <a:solidFill>
                <a:srgbClr val="000000"/>
              </a:solidFill>
              <a:latin typeface="Arial"/>
            </a:endParaRPr>
          </a:p>
          <a:p>
            <a:pPr lvl="2" marL="744120" indent="-183600">
              <a:lnSpc>
                <a:spcPct val="100000"/>
              </a:lnSpc>
              <a:spcBef>
                <a:spcPts val="235"/>
              </a:spcBef>
              <a:buClr>
                <a:srgbClr val="92a199"/>
              </a:buClr>
              <a:buSzPct val="90000"/>
              <a:buFont typeface="Symbol"/>
              <a:buChar char=""/>
              <a:tabLst>
                <a:tab algn="l" pos="744120"/>
                <a:tab algn="l" pos="744840"/>
              </a:tabLst>
            </a:pPr>
            <a:r>
              <a:rPr b="0" lang="fr-FR" sz="1000" spc="-12" strike="noStrike">
                <a:solidFill>
                  <a:srgbClr val="292934"/>
                </a:solidFill>
                <a:latin typeface="Arial"/>
                <a:ea typeface="DejaVu Sans"/>
              </a:rPr>
              <a:t>DefaultData</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sens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la</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feature</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non</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expliqué</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2" strike="noStrike">
                <a:solidFill>
                  <a:srgbClr val="292934"/>
                </a:solidFill>
                <a:latin typeface="Arial"/>
                <a:ea typeface="DejaVu Sans"/>
              </a:rPr>
              <a:t> booléen</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avec</a:t>
            </a:r>
            <a:r>
              <a:rPr b="0" lang="fr-FR" sz="1000" spc="-12" strike="noStrike">
                <a:solidFill>
                  <a:srgbClr val="292934"/>
                </a:solidFill>
                <a:latin typeface="Arial"/>
                <a:ea typeface="DejaVu Sans"/>
              </a:rPr>
              <a:t> beaucoup</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26" strike="noStrike">
                <a:solidFill>
                  <a:srgbClr val="292934"/>
                </a:solidFill>
                <a:latin typeface="Arial"/>
                <a:ea typeface="DejaVu Sans"/>
              </a:rPr>
              <a:t>NaN</a:t>
            </a:r>
            <a:endParaRPr b="0" lang="fr-FR" sz="1000" spc="-1" strike="noStrike">
              <a:solidFill>
                <a:srgbClr val="000000"/>
              </a:solidFill>
              <a:latin typeface="Arial"/>
            </a:endParaRPr>
          </a:p>
          <a:p>
            <a:pPr lvl="2" marL="744120" indent="-183600">
              <a:lnSpc>
                <a:spcPct val="100000"/>
              </a:lnSpc>
              <a:spcBef>
                <a:spcPts val="241"/>
              </a:spcBef>
              <a:buClr>
                <a:srgbClr val="92a199"/>
              </a:buClr>
              <a:buSzPct val="90000"/>
              <a:buFont typeface="Symbol"/>
              <a:buChar char=""/>
              <a:tabLst>
                <a:tab algn="l" pos="744120"/>
                <a:tab algn="l" pos="744840"/>
              </a:tabLst>
            </a:pPr>
            <a:r>
              <a:rPr b="0" lang="fr-FR" sz="1000" spc="-1" strike="noStrike">
                <a:solidFill>
                  <a:srgbClr val="292934"/>
                </a:solidFill>
                <a:latin typeface="Arial"/>
                <a:ea typeface="DejaVu Sans"/>
              </a:rPr>
              <a:t>SPD</a:t>
            </a:r>
            <a:r>
              <a:rPr b="0" lang="fr-FR" sz="1000" spc="-7" strike="noStrike">
                <a:solidFill>
                  <a:srgbClr val="292934"/>
                </a:solidFill>
                <a:latin typeface="Arial"/>
                <a:ea typeface="DejaVu Sans"/>
              </a:rPr>
              <a:t> </a:t>
            </a:r>
            <a:r>
              <a:rPr b="0" lang="fr-FR" sz="1000" spc="-1" strike="noStrike">
                <a:solidFill>
                  <a:srgbClr val="292934"/>
                </a:solidFill>
                <a:latin typeface="Arial"/>
                <a:ea typeface="DejaVu Sans"/>
              </a:rPr>
              <a:t>Beats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informations</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non</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utiles à</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la</a:t>
            </a:r>
            <a:r>
              <a:rPr b="0" lang="fr-FR" sz="1000" spc="-21" strike="noStrike">
                <a:solidFill>
                  <a:srgbClr val="292934"/>
                </a:solidFill>
                <a:latin typeface="Arial"/>
                <a:ea typeface="DejaVu Sans"/>
              </a:rPr>
              <a:t> </a:t>
            </a:r>
            <a:r>
              <a:rPr b="0" lang="fr-FR" sz="1000" spc="-12" strike="noStrike">
                <a:solidFill>
                  <a:srgbClr val="292934"/>
                </a:solidFill>
                <a:latin typeface="Arial"/>
                <a:ea typeface="DejaVu Sans"/>
              </a:rPr>
              <a:t>problématique</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2" strike="noStrike">
                <a:solidFill>
                  <a:srgbClr val="292934"/>
                </a:solidFill>
                <a:latin typeface="Arial"/>
                <a:ea typeface="DejaVu Sans"/>
              </a:rPr>
              <a:t> beaucoup</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12" strike="noStrike">
                <a:solidFill>
                  <a:srgbClr val="292934"/>
                </a:solidFill>
                <a:latin typeface="Arial"/>
                <a:ea typeface="DejaVu Sans"/>
              </a:rPr>
              <a:t> </a:t>
            </a:r>
            <a:r>
              <a:rPr b="0" lang="fr-FR" sz="1000" spc="-26" strike="noStrike">
                <a:solidFill>
                  <a:srgbClr val="292934"/>
                </a:solidFill>
                <a:latin typeface="Arial"/>
                <a:ea typeface="DejaVu Sans"/>
              </a:rPr>
              <a:t>NaN</a:t>
            </a:r>
            <a:endParaRPr b="0" lang="fr-FR" sz="1000" spc="-1" strike="noStrike">
              <a:solidFill>
                <a:srgbClr val="000000"/>
              </a:solidFill>
              <a:latin typeface="Arial"/>
            </a:endParaRPr>
          </a:p>
          <a:p>
            <a:pPr lvl="2" marL="744120" indent="-183600">
              <a:lnSpc>
                <a:spcPct val="100000"/>
              </a:lnSpc>
              <a:spcBef>
                <a:spcPts val="241"/>
              </a:spcBef>
              <a:buClr>
                <a:srgbClr val="92a199"/>
              </a:buClr>
              <a:buSzPct val="90000"/>
              <a:buFont typeface="Symbol"/>
              <a:buChar char=""/>
              <a:tabLst>
                <a:tab algn="l" pos="744120"/>
                <a:tab algn="l" pos="744840"/>
              </a:tabLst>
            </a:pPr>
            <a:r>
              <a:rPr b="0" lang="fr-FR" sz="1000" spc="-1" strike="noStrike">
                <a:solidFill>
                  <a:srgbClr val="292934"/>
                </a:solidFill>
                <a:latin typeface="Arial"/>
                <a:ea typeface="DejaVu Sans"/>
              </a:rPr>
              <a:t>Features</a:t>
            </a:r>
            <a:r>
              <a:rPr b="0" lang="fr-FR" sz="1000" spc="-35" strike="noStrike">
                <a:solidFill>
                  <a:srgbClr val="292934"/>
                </a:solidFill>
                <a:latin typeface="Arial"/>
                <a:ea typeface="DejaVu Sans"/>
              </a:rPr>
              <a:t> </a:t>
            </a:r>
            <a:r>
              <a:rPr b="0" lang="fr-FR" sz="1000" spc="-12" strike="noStrike">
                <a:solidFill>
                  <a:srgbClr val="292934"/>
                </a:solidFill>
                <a:latin typeface="Arial"/>
                <a:ea typeface="DejaVu Sans"/>
              </a:rPr>
              <a:t>redondantes</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(address</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26" strike="noStrike">
                <a:solidFill>
                  <a:srgbClr val="292934"/>
                </a:solidFill>
                <a:latin typeface="Arial"/>
                <a:ea typeface="DejaVu Sans"/>
              </a:rPr>
              <a:t> </a:t>
            </a:r>
            <a:r>
              <a:rPr b="0" lang="fr-FR" sz="1000" spc="-12" strike="noStrike">
                <a:solidFill>
                  <a:srgbClr val="292934"/>
                </a:solidFill>
                <a:latin typeface="Arial"/>
                <a:ea typeface="DejaVu Sans"/>
              </a:rPr>
              <a:t>zipcode</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remplacées</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par</a:t>
            </a:r>
            <a:r>
              <a:rPr b="0" lang="fr-FR" sz="1000" spc="-26" strike="noStrike">
                <a:solidFill>
                  <a:srgbClr val="292934"/>
                </a:solidFill>
                <a:latin typeface="Arial"/>
                <a:ea typeface="DejaVu Sans"/>
              </a:rPr>
              <a:t> </a:t>
            </a:r>
            <a:r>
              <a:rPr b="0" lang="fr-FR" sz="1000" spc="-1" strike="noStrike">
                <a:solidFill>
                  <a:srgbClr val="292934"/>
                </a:solidFill>
                <a:latin typeface="Arial"/>
                <a:ea typeface="DejaVu Sans"/>
              </a:rPr>
              <a:t>latitude</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et</a:t>
            </a:r>
            <a:r>
              <a:rPr b="0" lang="fr-FR" sz="1000" spc="-41" strike="noStrike">
                <a:solidFill>
                  <a:srgbClr val="292934"/>
                </a:solidFill>
                <a:latin typeface="Arial"/>
                <a:ea typeface="DejaVu Sans"/>
              </a:rPr>
              <a:t> </a:t>
            </a:r>
            <a:r>
              <a:rPr b="0" lang="fr-FR" sz="1000" spc="-12" strike="noStrike">
                <a:solidFill>
                  <a:srgbClr val="292934"/>
                </a:solidFill>
                <a:latin typeface="Arial"/>
                <a:ea typeface="DejaVu Sans"/>
              </a:rPr>
              <a:t>longitude)</a:t>
            </a:r>
            <a:endParaRPr b="0" lang="fr-FR" sz="1000" spc="-1" strike="noStrike">
              <a:solidFill>
                <a:srgbClr val="000000"/>
              </a:solidFill>
              <a:latin typeface="Arial"/>
            </a:endParaRPr>
          </a:p>
        </p:txBody>
      </p:sp>
      <p:sp>
        <p:nvSpPr>
          <p:cNvPr id="211" name="object 10"/>
          <p:cNvSpPr/>
          <p:nvPr/>
        </p:nvSpPr>
        <p:spPr>
          <a:xfrm>
            <a:off x="536040" y="4611960"/>
            <a:ext cx="3052080" cy="194760"/>
          </a:xfrm>
          <a:prstGeom prst="rect">
            <a:avLst/>
          </a:prstGeom>
          <a:noFill/>
          <a:ln w="0">
            <a:noFill/>
          </a:ln>
        </p:spPr>
        <p:style>
          <a:lnRef idx="0"/>
          <a:fillRef idx="0"/>
          <a:effectRef idx="0"/>
          <a:fontRef idx="minor"/>
        </p:style>
        <p:txBody>
          <a:bodyPr lIns="0" rIns="0" tIns="12600" bIns="0" anchor="t">
            <a:spAutoFit/>
          </a:bodyPr>
          <a:p>
            <a:pPr marL="195120" indent="-182160">
              <a:lnSpc>
                <a:spcPct val="100000"/>
              </a:lnSpc>
              <a:spcBef>
                <a:spcPts val="99"/>
              </a:spcBef>
              <a:buClr>
                <a:srgbClr val="92a199"/>
              </a:buClr>
              <a:buSzPct val="83000"/>
              <a:buFont typeface="Symbol"/>
              <a:buChar char=""/>
              <a:tabLst>
                <a:tab algn="l" pos="195120"/>
                <a:tab algn="l" pos="195480"/>
              </a:tabLst>
            </a:pPr>
            <a:r>
              <a:rPr b="0" lang="fr-FR" sz="1200" spc="-12" strike="noStrike">
                <a:solidFill>
                  <a:srgbClr val="292934"/>
                </a:solidFill>
                <a:latin typeface="Arial"/>
                <a:ea typeface="DejaVu Sans"/>
              </a:rPr>
              <a:t>Log2-transformation</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de </a:t>
            </a:r>
            <a:r>
              <a:rPr b="0" lang="fr-FR" sz="1200" spc="-12" strike="noStrike">
                <a:solidFill>
                  <a:srgbClr val="292934"/>
                </a:solidFill>
                <a:latin typeface="Arial"/>
                <a:ea typeface="DejaVu Sans"/>
              </a:rPr>
              <a:t>prédiction</a:t>
            </a:r>
            <a:endParaRPr b="0" lang="fr-FR" sz="1200" spc="-1" strike="noStrike">
              <a:solidFill>
                <a:srgbClr val="000000"/>
              </a:solidFill>
              <a:latin typeface="Arial"/>
            </a:endParaRPr>
          </a:p>
        </p:txBody>
      </p:sp>
      <p:sp>
        <p:nvSpPr>
          <p:cNvPr id="212" name="object 11"/>
          <p:cNvSpPr/>
          <p:nvPr/>
        </p:nvSpPr>
        <p:spPr>
          <a:xfrm>
            <a:off x="7700040" y="26640"/>
            <a:ext cx="122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8</a:t>
            </a:r>
            <a:endParaRPr b="0" lang="fr-FR" sz="1400" spc="-1" strike="noStrike">
              <a:solidFill>
                <a:srgbClr val="000000"/>
              </a:solidFill>
              <a:latin typeface="Arial"/>
            </a:endParaRPr>
          </a:p>
        </p:txBody>
      </p:sp>
      <p:pic>
        <p:nvPicPr>
          <p:cNvPr id="213" name="object 12" descr=""/>
          <p:cNvPicPr/>
          <p:nvPr/>
        </p:nvPicPr>
        <p:blipFill>
          <a:blip r:embed="rId1"/>
          <a:stretch/>
        </p:blipFill>
        <p:spPr>
          <a:xfrm>
            <a:off x="5393520" y="5017320"/>
            <a:ext cx="831960" cy="657000"/>
          </a:xfrm>
          <a:prstGeom prst="rect">
            <a:avLst/>
          </a:prstGeom>
          <a:ln w="0">
            <a:noFill/>
          </a:ln>
        </p:spPr>
      </p:pic>
      <p:grpSp>
        <p:nvGrpSpPr>
          <p:cNvPr id="214" name="object 13"/>
          <p:cNvGrpSpPr/>
          <p:nvPr/>
        </p:nvGrpSpPr>
        <p:grpSpPr>
          <a:xfrm>
            <a:off x="4025160" y="5038560"/>
            <a:ext cx="1293480" cy="627120"/>
            <a:chOff x="4025160" y="5038560"/>
            <a:chExt cx="1293480" cy="627120"/>
          </a:xfrm>
        </p:grpSpPr>
        <p:pic>
          <p:nvPicPr>
            <p:cNvPr id="215" name="object 14" descr=""/>
            <p:cNvPicPr/>
            <p:nvPr/>
          </p:nvPicPr>
          <p:blipFill>
            <a:blip r:embed="rId2"/>
            <a:stretch/>
          </p:blipFill>
          <p:spPr>
            <a:xfrm>
              <a:off x="4025160" y="5038560"/>
              <a:ext cx="892440" cy="627120"/>
            </a:xfrm>
            <a:prstGeom prst="rect">
              <a:avLst/>
            </a:prstGeom>
            <a:ln w="0">
              <a:noFill/>
            </a:ln>
          </p:spPr>
        </p:pic>
        <p:sp>
          <p:nvSpPr>
            <p:cNvPr id="216" name="object 15"/>
            <p:cNvSpPr/>
            <p:nvPr/>
          </p:nvSpPr>
          <p:spPr>
            <a:xfrm>
              <a:off x="4961520" y="5292000"/>
              <a:ext cx="357120" cy="141120"/>
            </a:xfrm>
            <a:custGeom>
              <a:avLst/>
              <a:gdLst>
                <a:gd name="textAreaLeft" fmla="*/ 0 w 357120"/>
                <a:gd name="textAreaRight" fmla="*/ 360000 w 357120"/>
                <a:gd name="textAreaTop" fmla="*/ 0 h 141120"/>
                <a:gd name="textAreaBottom" fmla="*/ 144000 h 141120"/>
              </a:gdLst>
              <a:ahLst/>
              <a:rect l="textAreaLeft" t="textAreaTop" r="textAreaRight" b="textAreaBottom"/>
              <a:pathLst>
                <a:path w="360045" h="144145">
                  <a:moveTo>
                    <a:pt x="288035" y="0"/>
                  </a:moveTo>
                  <a:lnTo>
                    <a:pt x="288035" y="36004"/>
                  </a:lnTo>
                  <a:lnTo>
                    <a:pt x="0" y="36004"/>
                  </a:lnTo>
                  <a:lnTo>
                    <a:pt x="0" y="108013"/>
                  </a:lnTo>
                  <a:lnTo>
                    <a:pt x="288035" y="108013"/>
                  </a:lnTo>
                  <a:lnTo>
                    <a:pt x="288035" y="144018"/>
                  </a:lnTo>
                  <a:lnTo>
                    <a:pt x="360044" y="72009"/>
                  </a:lnTo>
                  <a:lnTo>
                    <a:pt x="288035" y="0"/>
                  </a:lnTo>
                  <a:close/>
                </a:path>
              </a:pathLst>
            </a:custGeom>
            <a:solidFill>
              <a:srgbClr val="292934"/>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ffffff"/>
                </a:solidFill>
                <a:latin typeface="Arial"/>
                <a:ea typeface="DejaVu Sans"/>
              </a:endParaRPr>
            </a:p>
          </p:txBody>
        </p:sp>
        <p:sp>
          <p:nvSpPr>
            <p:cNvPr id="217" name="object 16"/>
            <p:cNvSpPr/>
            <p:nvPr/>
          </p:nvSpPr>
          <p:spPr>
            <a:xfrm>
              <a:off x="4961520" y="5292000"/>
              <a:ext cx="357120" cy="141120"/>
            </a:xfrm>
            <a:custGeom>
              <a:avLst/>
              <a:gdLst>
                <a:gd name="textAreaLeft" fmla="*/ 0 w 357120"/>
                <a:gd name="textAreaRight" fmla="*/ 360000 w 357120"/>
                <a:gd name="textAreaTop" fmla="*/ 0 h 141120"/>
                <a:gd name="textAreaBottom" fmla="*/ 144000 h 141120"/>
              </a:gdLst>
              <a:ahLst/>
              <a:rect l="textAreaLeft" t="textAreaTop" r="textAreaRight" b="textAreaBottom"/>
              <a:pathLst>
                <a:path w="360045" h="144145">
                  <a:moveTo>
                    <a:pt x="0" y="36004"/>
                  </a:moveTo>
                  <a:lnTo>
                    <a:pt x="288035" y="36004"/>
                  </a:lnTo>
                  <a:lnTo>
                    <a:pt x="288035" y="0"/>
                  </a:lnTo>
                  <a:lnTo>
                    <a:pt x="360044" y="72009"/>
                  </a:lnTo>
                  <a:lnTo>
                    <a:pt x="288035" y="144018"/>
                  </a:lnTo>
                  <a:lnTo>
                    <a:pt x="288035" y="108013"/>
                  </a:lnTo>
                  <a:lnTo>
                    <a:pt x="0" y="108013"/>
                  </a:lnTo>
                  <a:lnTo>
                    <a:pt x="0" y="36004"/>
                  </a:lnTo>
                  <a:close/>
                </a:path>
              </a:pathLst>
            </a:custGeom>
            <a:noFill/>
            <a:ln w="26424">
              <a:solidFill>
                <a:srgbClr val="292934"/>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18" name="object 17"/>
          <p:cNvSpPr/>
          <p:nvPr/>
        </p:nvSpPr>
        <p:spPr>
          <a:xfrm>
            <a:off x="7719120" y="3803760"/>
            <a:ext cx="1049400" cy="696240"/>
          </a:xfrm>
          <a:prstGeom prst="rect">
            <a:avLst/>
          </a:prstGeom>
          <a:noFill/>
          <a:ln w="0">
            <a:noFill/>
          </a:ln>
        </p:spPr>
        <p:style>
          <a:lnRef idx="0"/>
          <a:fillRef idx="0"/>
          <a:effectRef idx="0"/>
          <a:fontRef idx="minor"/>
        </p:style>
        <p:txBody>
          <a:bodyPr lIns="0" rIns="0" tIns="12600" bIns="0" anchor="t">
            <a:spAutoFit/>
          </a:bodyPr>
          <a:p>
            <a:pPr marL="114480" indent="-114480">
              <a:lnSpc>
                <a:spcPct val="100000"/>
              </a:lnSpc>
              <a:spcBef>
                <a:spcPts val="99"/>
              </a:spcBef>
              <a:buClr>
                <a:srgbClr val="292934"/>
              </a:buClr>
              <a:buFont typeface="Symbol"/>
              <a:buChar char=""/>
              <a:tabLst>
                <a:tab algn="l" pos="114480"/>
              </a:tabLst>
            </a:pPr>
            <a:r>
              <a:rPr b="0" lang="fr-FR" sz="1200" spc="-1" strike="noStrike">
                <a:solidFill>
                  <a:srgbClr val="292934"/>
                </a:solidFill>
                <a:latin typeface="Arial"/>
                <a:ea typeface="DejaVu Sans"/>
              </a:rPr>
              <a:t>962</a:t>
            </a:r>
            <a:r>
              <a:rPr b="0" lang="fr-FR" sz="1200" spc="-52" strike="noStrike">
                <a:solidFill>
                  <a:srgbClr val="292934"/>
                </a:solidFill>
                <a:latin typeface="Arial"/>
                <a:ea typeface="DejaVu Sans"/>
              </a:rPr>
              <a:t> </a:t>
            </a:r>
            <a:r>
              <a:rPr b="0" lang="fr-FR" sz="1200" spc="-12" strike="noStrike">
                <a:solidFill>
                  <a:srgbClr val="292934"/>
                </a:solidFill>
                <a:latin typeface="Arial"/>
                <a:ea typeface="DejaVu Sans"/>
              </a:rPr>
              <a:t>lignes</a:t>
            </a:r>
            <a:endParaRPr b="0" lang="fr-FR" sz="1200" spc="-1" strike="noStrike">
              <a:solidFill>
                <a:srgbClr val="000000"/>
              </a:solidFill>
              <a:latin typeface="Arial"/>
            </a:endParaRPr>
          </a:p>
          <a:p>
            <a:pPr marL="114480" indent="-114480">
              <a:lnSpc>
                <a:spcPts val="1344"/>
              </a:lnSpc>
              <a:spcBef>
                <a:spcPts val="11"/>
              </a:spcBef>
              <a:buClr>
                <a:srgbClr val="292934"/>
              </a:buClr>
              <a:buFont typeface="Symbol"/>
              <a:buChar char=""/>
              <a:tabLst>
                <a:tab algn="l" pos="114480"/>
              </a:tabLst>
            </a:pPr>
            <a:r>
              <a:rPr b="0" lang="fr-FR" sz="1200" spc="-1" strike="noStrike">
                <a:solidFill>
                  <a:srgbClr val="292934"/>
                </a:solidFill>
                <a:latin typeface="Arial"/>
                <a:ea typeface="DejaVu Sans"/>
              </a:rPr>
              <a:t>23</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colonnes</a:t>
            </a:r>
            <a:endParaRPr b="0" lang="fr-FR" sz="1200" spc="-1" strike="noStrike">
              <a:solidFill>
                <a:srgbClr val="000000"/>
              </a:solidFill>
              <a:latin typeface="Arial"/>
            </a:endParaRPr>
          </a:p>
          <a:p>
            <a:pPr marL="114480">
              <a:lnSpc>
                <a:spcPts val="1239"/>
              </a:lnSpc>
              <a:spcBef>
                <a:spcPts val="116"/>
              </a:spcBef>
              <a:tabLst>
                <a:tab algn="l" pos="114480"/>
              </a:tabLst>
            </a:pPr>
            <a:r>
              <a:rPr b="0" lang="fr-FR" sz="1200" spc="-1" strike="noStrike">
                <a:solidFill>
                  <a:srgbClr val="292934"/>
                </a:solidFill>
                <a:latin typeface="Arial"/>
                <a:ea typeface="DejaVu Sans"/>
              </a:rPr>
              <a:t>(3</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variables </a:t>
            </a:r>
            <a:r>
              <a:rPr b="0" lang="fr-FR" sz="1200" spc="-1" strike="noStrike">
                <a:solidFill>
                  <a:srgbClr val="292934"/>
                </a:solidFill>
                <a:latin typeface="Arial"/>
                <a:ea typeface="DejaVu Sans"/>
              </a:rPr>
              <a:t>de</a:t>
            </a:r>
            <a:r>
              <a:rPr b="0" lang="fr-FR" sz="1200" spc="-12" strike="noStrike">
                <a:solidFill>
                  <a:srgbClr val="292934"/>
                </a:solidFill>
                <a:latin typeface="Arial"/>
                <a:ea typeface="DejaVu Sans"/>
              </a:rPr>
              <a:t> prédiction)</a:t>
            </a:r>
            <a:endParaRPr b="0" lang="fr-FR" sz="1200" spc="-1" strike="noStrike">
              <a:solidFill>
                <a:srgbClr val="000000"/>
              </a:solidFill>
              <a:latin typeface="Arial"/>
            </a:endParaRPr>
          </a:p>
        </p:txBody>
      </p:sp>
      <p:grpSp>
        <p:nvGrpSpPr>
          <p:cNvPr id="219" name="object 18"/>
          <p:cNvGrpSpPr/>
          <p:nvPr/>
        </p:nvGrpSpPr>
        <p:grpSpPr>
          <a:xfrm>
            <a:off x="6876360" y="3793680"/>
            <a:ext cx="789480" cy="847440"/>
            <a:chOff x="6876360" y="3793680"/>
            <a:chExt cx="789480" cy="847440"/>
          </a:xfrm>
        </p:grpSpPr>
        <p:sp>
          <p:nvSpPr>
            <p:cNvPr id="220" name="object 19"/>
            <p:cNvSpPr/>
            <p:nvPr/>
          </p:nvSpPr>
          <p:spPr>
            <a:xfrm>
              <a:off x="6876360" y="3793680"/>
              <a:ext cx="789480" cy="847440"/>
            </a:xfrm>
            <a:custGeom>
              <a:avLst/>
              <a:gdLst>
                <a:gd name="textAreaLeft" fmla="*/ 0 w 789480"/>
                <a:gd name="textAreaRight" fmla="*/ 792360 w 789480"/>
                <a:gd name="textAreaTop" fmla="*/ 0 h 847440"/>
                <a:gd name="textAreaBottom" fmla="*/ 850320 h 847440"/>
              </a:gdLst>
              <a:ahLst/>
              <a:rect l="textAreaLeft" t="textAreaTop" r="textAreaRight" b="textAreaBottom"/>
              <a:pathLst>
                <a:path w="792479" h="850264">
                  <a:moveTo>
                    <a:pt x="660272" y="0"/>
                  </a:moveTo>
                  <a:lnTo>
                    <a:pt x="132079" y="0"/>
                  </a:lnTo>
                  <a:lnTo>
                    <a:pt x="90302" y="6725"/>
                  </a:lnTo>
                  <a:lnTo>
                    <a:pt x="54041" y="25460"/>
                  </a:lnTo>
                  <a:lnTo>
                    <a:pt x="25460" y="54041"/>
                  </a:lnTo>
                  <a:lnTo>
                    <a:pt x="6725" y="90302"/>
                  </a:lnTo>
                  <a:lnTo>
                    <a:pt x="0" y="132079"/>
                  </a:lnTo>
                  <a:lnTo>
                    <a:pt x="0" y="717956"/>
                  </a:lnTo>
                  <a:lnTo>
                    <a:pt x="6725" y="759705"/>
                  </a:lnTo>
                  <a:lnTo>
                    <a:pt x="25460" y="795962"/>
                  </a:lnTo>
                  <a:lnTo>
                    <a:pt x="54041" y="824553"/>
                  </a:lnTo>
                  <a:lnTo>
                    <a:pt x="90302" y="843303"/>
                  </a:lnTo>
                  <a:lnTo>
                    <a:pt x="132079" y="850036"/>
                  </a:lnTo>
                  <a:lnTo>
                    <a:pt x="660272" y="850036"/>
                  </a:lnTo>
                  <a:lnTo>
                    <a:pt x="702050" y="843303"/>
                  </a:lnTo>
                  <a:lnTo>
                    <a:pt x="738311" y="824553"/>
                  </a:lnTo>
                  <a:lnTo>
                    <a:pt x="766892" y="795962"/>
                  </a:lnTo>
                  <a:lnTo>
                    <a:pt x="785627" y="759705"/>
                  </a:lnTo>
                  <a:lnTo>
                    <a:pt x="792352" y="717956"/>
                  </a:lnTo>
                  <a:lnTo>
                    <a:pt x="792352" y="132079"/>
                  </a:lnTo>
                  <a:lnTo>
                    <a:pt x="785627" y="90302"/>
                  </a:lnTo>
                  <a:lnTo>
                    <a:pt x="766892" y="54041"/>
                  </a:lnTo>
                  <a:lnTo>
                    <a:pt x="738311" y="25460"/>
                  </a:lnTo>
                  <a:lnTo>
                    <a:pt x="702050" y="6725"/>
                  </a:lnTo>
                  <a:lnTo>
                    <a:pt x="66027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1" name="object 20"/>
            <p:cNvSpPr/>
            <p:nvPr/>
          </p:nvSpPr>
          <p:spPr>
            <a:xfrm>
              <a:off x="6876360" y="3793680"/>
              <a:ext cx="789480" cy="847440"/>
            </a:xfrm>
            <a:custGeom>
              <a:avLst/>
              <a:gdLst>
                <a:gd name="textAreaLeft" fmla="*/ 0 w 789480"/>
                <a:gd name="textAreaRight" fmla="*/ 792360 w 789480"/>
                <a:gd name="textAreaTop" fmla="*/ 0 h 847440"/>
                <a:gd name="textAreaBottom" fmla="*/ 850320 h 847440"/>
              </a:gdLst>
              <a:ahLst/>
              <a:rect l="textAreaLeft" t="textAreaTop" r="textAreaRight" b="textAreaBottom"/>
              <a:pathLst>
                <a:path w="792479" h="850264">
                  <a:moveTo>
                    <a:pt x="0" y="132079"/>
                  </a:moveTo>
                  <a:lnTo>
                    <a:pt x="6725" y="90302"/>
                  </a:lnTo>
                  <a:lnTo>
                    <a:pt x="25460" y="54041"/>
                  </a:lnTo>
                  <a:lnTo>
                    <a:pt x="54041" y="25460"/>
                  </a:lnTo>
                  <a:lnTo>
                    <a:pt x="90302" y="6725"/>
                  </a:lnTo>
                  <a:lnTo>
                    <a:pt x="132079" y="0"/>
                  </a:lnTo>
                  <a:lnTo>
                    <a:pt x="660272" y="0"/>
                  </a:lnTo>
                  <a:lnTo>
                    <a:pt x="702050" y="6725"/>
                  </a:lnTo>
                  <a:lnTo>
                    <a:pt x="738311" y="25460"/>
                  </a:lnTo>
                  <a:lnTo>
                    <a:pt x="766892" y="54041"/>
                  </a:lnTo>
                  <a:lnTo>
                    <a:pt x="785627" y="90302"/>
                  </a:lnTo>
                  <a:lnTo>
                    <a:pt x="792352" y="132079"/>
                  </a:lnTo>
                  <a:lnTo>
                    <a:pt x="792352" y="717956"/>
                  </a:lnTo>
                  <a:lnTo>
                    <a:pt x="785627" y="759705"/>
                  </a:lnTo>
                  <a:lnTo>
                    <a:pt x="766892" y="795962"/>
                  </a:lnTo>
                  <a:lnTo>
                    <a:pt x="738311" y="824553"/>
                  </a:lnTo>
                  <a:lnTo>
                    <a:pt x="702050" y="843303"/>
                  </a:lnTo>
                  <a:lnTo>
                    <a:pt x="660272" y="850036"/>
                  </a:lnTo>
                  <a:lnTo>
                    <a:pt x="132079" y="850036"/>
                  </a:lnTo>
                  <a:lnTo>
                    <a:pt x="90302" y="843303"/>
                  </a:lnTo>
                  <a:lnTo>
                    <a:pt x="54041" y="824553"/>
                  </a:lnTo>
                  <a:lnTo>
                    <a:pt x="25460" y="795962"/>
                  </a:lnTo>
                  <a:lnTo>
                    <a:pt x="6725" y="759705"/>
                  </a:lnTo>
                  <a:lnTo>
                    <a:pt x="0" y="717956"/>
                  </a:lnTo>
                  <a:lnTo>
                    <a:pt x="0" y="132079"/>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22" name="object 21"/>
          <p:cNvSpPr/>
          <p:nvPr/>
        </p:nvSpPr>
        <p:spPr>
          <a:xfrm>
            <a:off x="7012800" y="3819600"/>
            <a:ext cx="531720" cy="753480"/>
          </a:xfrm>
          <a:prstGeom prst="rect">
            <a:avLst/>
          </a:prstGeom>
          <a:noFill/>
          <a:ln w="0">
            <a:noFill/>
          </a:ln>
        </p:spPr>
        <p:style>
          <a:lnRef idx="0"/>
          <a:fillRef idx="0"/>
          <a:effectRef idx="0"/>
          <a:fontRef idx="minor"/>
        </p:style>
        <p:txBody>
          <a:bodyPr lIns="0" rIns="0" tIns="35640" bIns="0" anchor="t">
            <a:spAutoFit/>
          </a:bodyPr>
          <a:p>
            <a:pPr algn="ctr">
              <a:lnSpc>
                <a:spcPct val="86000"/>
              </a:lnSpc>
              <a:spcBef>
                <a:spcPts val="281"/>
              </a:spcBef>
            </a:pPr>
            <a:r>
              <a:rPr b="0" lang="fr-FR" sz="1100" spc="-1" strike="noStrike">
                <a:solidFill>
                  <a:srgbClr val="ffffff"/>
                </a:solidFill>
                <a:latin typeface="Arial"/>
                <a:ea typeface="DejaVu Sans"/>
              </a:rPr>
              <a:t>Jeu</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final </a:t>
            </a:r>
            <a:r>
              <a:rPr b="0" i="1" lang="fr-FR" sz="1100" spc="-21" strike="noStrike">
                <a:solidFill>
                  <a:srgbClr val="ffffff"/>
                </a:solidFill>
                <a:latin typeface="Arial"/>
                <a:ea typeface="DejaVu Sans"/>
              </a:rPr>
              <a:t>sans </a:t>
            </a:r>
            <a:r>
              <a:rPr b="0" i="1" lang="fr-FR" sz="1100" spc="-12" strike="noStrike">
                <a:solidFill>
                  <a:srgbClr val="ffffff"/>
                </a:solidFill>
                <a:latin typeface="Arial"/>
                <a:ea typeface="DejaVu Sans"/>
              </a:rPr>
              <a:t>Energy </a:t>
            </a:r>
            <a:r>
              <a:rPr b="0" i="1" lang="fr-FR" sz="1100" spc="-21" strike="noStrike">
                <a:solidFill>
                  <a:srgbClr val="ffffff"/>
                </a:solidFill>
                <a:latin typeface="Arial"/>
                <a:ea typeface="DejaVu Sans"/>
              </a:rPr>
              <a:t>Star </a:t>
            </a:r>
            <a:r>
              <a:rPr b="0" i="1" lang="fr-FR" sz="1100" spc="-12" strike="noStrike">
                <a:solidFill>
                  <a:srgbClr val="ffffff"/>
                </a:solidFill>
                <a:latin typeface="Arial"/>
                <a:ea typeface="DejaVu Sans"/>
              </a:rPr>
              <a:t>Score</a:t>
            </a:r>
            <a:endParaRPr b="0" lang="fr-FR" sz="1100" spc="-1" strike="noStrike">
              <a:solidFill>
                <a:srgbClr val="000000"/>
              </a:solidFill>
              <a:latin typeface="Arial"/>
            </a:endParaRPr>
          </a:p>
        </p:txBody>
      </p:sp>
      <p:grpSp>
        <p:nvGrpSpPr>
          <p:cNvPr id="223" name="object 22"/>
          <p:cNvGrpSpPr/>
          <p:nvPr/>
        </p:nvGrpSpPr>
        <p:grpSpPr>
          <a:xfrm>
            <a:off x="7668720" y="4728600"/>
            <a:ext cx="1185840" cy="847440"/>
            <a:chOff x="7668720" y="4728600"/>
            <a:chExt cx="1185840" cy="847440"/>
          </a:xfrm>
        </p:grpSpPr>
        <p:sp>
          <p:nvSpPr>
            <p:cNvPr id="224" name="object 23"/>
            <p:cNvSpPr/>
            <p:nvPr/>
          </p:nvSpPr>
          <p:spPr>
            <a:xfrm>
              <a:off x="7668720" y="4728600"/>
              <a:ext cx="1185840" cy="847440"/>
            </a:xfrm>
            <a:custGeom>
              <a:avLst/>
              <a:gdLst>
                <a:gd name="textAreaLeft" fmla="*/ 0 w 1185840"/>
                <a:gd name="textAreaRight" fmla="*/ 1188720 w 1185840"/>
                <a:gd name="textAreaTop" fmla="*/ 0 h 847440"/>
                <a:gd name="textAreaBottom" fmla="*/ 850320 h 847440"/>
              </a:gdLst>
              <a:ahLst/>
              <a:rect l="textAreaLeft" t="textAreaTop" r="textAreaRight" b="textAreaBottom"/>
              <a:pathLst>
                <a:path w="1188720" h="850264">
                  <a:moveTo>
                    <a:pt x="1046987" y="0"/>
                  </a:moveTo>
                  <a:lnTo>
                    <a:pt x="141731" y="0"/>
                  </a:lnTo>
                  <a:lnTo>
                    <a:pt x="96950" y="7223"/>
                  </a:lnTo>
                  <a:lnTo>
                    <a:pt x="58046" y="27337"/>
                  </a:lnTo>
                  <a:lnTo>
                    <a:pt x="27358" y="58007"/>
                  </a:lnTo>
                  <a:lnTo>
                    <a:pt x="7229" y="96900"/>
                  </a:lnTo>
                  <a:lnTo>
                    <a:pt x="0" y="141681"/>
                  </a:lnTo>
                  <a:lnTo>
                    <a:pt x="0" y="708405"/>
                  </a:lnTo>
                  <a:lnTo>
                    <a:pt x="7229" y="753186"/>
                  </a:lnTo>
                  <a:lnTo>
                    <a:pt x="27358" y="792079"/>
                  </a:lnTo>
                  <a:lnTo>
                    <a:pt x="58046" y="822749"/>
                  </a:lnTo>
                  <a:lnTo>
                    <a:pt x="96950" y="842863"/>
                  </a:lnTo>
                  <a:lnTo>
                    <a:pt x="141731" y="850087"/>
                  </a:lnTo>
                  <a:lnTo>
                    <a:pt x="1046987" y="850087"/>
                  </a:lnTo>
                  <a:lnTo>
                    <a:pt x="1091756" y="842863"/>
                  </a:lnTo>
                  <a:lnTo>
                    <a:pt x="1130629" y="822749"/>
                  </a:lnTo>
                  <a:lnTo>
                    <a:pt x="1161278" y="792079"/>
                  </a:lnTo>
                  <a:lnTo>
                    <a:pt x="1181376" y="753186"/>
                  </a:lnTo>
                  <a:lnTo>
                    <a:pt x="1188592" y="708405"/>
                  </a:lnTo>
                  <a:lnTo>
                    <a:pt x="1188592" y="141681"/>
                  </a:lnTo>
                  <a:lnTo>
                    <a:pt x="1181376" y="96900"/>
                  </a:lnTo>
                  <a:lnTo>
                    <a:pt x="1161278" y="58007"/>
                  </a:lnTo>
                  <a:lnTo>
                    <a:pt x="1130629" y="27337"/>
                  </a:lnTo>
                  <a:lnTo>
                    <a:pt x="1091756" y="7223"/>
                  </a:lnTo>
                  <a:lnTo>
                    <a:pt x="1046987" y="0"/>
                  </a:lnTo>
                  <a:close/>
                </a:path>
              </a:pathLst>
            </a:custGeom>
            <a:solidFill>
              <a:srgbClr val="dcdfde">
                <a:alpha val="90000"/>
              </a:srgbClr>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5" name="object 24"/>
            <p:cNvSpPr/>
            <p:nvPr/>
          </p:nvSpPr>
          <p:spPr>
            <a:xfrm>
              <a:off x="7668720" y="4728600"/>
              <a:ext cx="1185840" cy="847440"/>
            </a:xfrm>
            <a:custGeom>
              <a:avLst/>
              <a:gdLst>
                <a:gd name="textAreaLeft" fmla="*/ 0 w 1185840"/>
                <a:gd name="textAreaRight" fmla="*/ 1188720 w 1185840"/>
                <a:gd name="textAreaTop" fmla="*/ 0 h 847440"/>
                <a:gd name="textAreaBottom" fmla="*/ 850320 h 847440"/>
              </a:gdLst>
              <a:ahLst/>
              <a:rect l="textAreaLeft" t="textAreaTop" r="textAreaRight" b="textAreaBottom"/>
              <a:pathLst>
                <a:path w="1188720" h="850264">
                  <a:moveTo>
                    <a:pt x="0" y="141681"/>
                  </a:moveTo>
                  <a:lnTo>
                    <a:pt x="7229" y="96900"/>
                  </a:lnTo>
                  <a:lnTo>
                    <a:pt x="27358" y="58007"/>
                  </a:lnTo>
                  <a:lnTo>
                    <a:pt x="58046" y="27337"/>
                  </a:lnTo>
                  <a:lnTo>
                    <a:pt x="96950" y="7223"/>
                  </a:lnTo>
                  <a:lnTo>
                    <a:pt x="141731" y="0"/>
                  </a:lnTo>
                  <a:lnTo>
                    <a:pt x="1046987" y="0"/>
                  </a:lnTo>
                  <a:lnTo>
                    <a:pt x="1091756" y="7223"/>
                  </a:lnTo>
                  <a:lnTo>
                    <a:pt x="1130629" y="27337"/>
                  </a:lnTo>
                  <a:lnTo>
                    <a:pt x="1161278" y="58007"/>
                  </a:lnTo>
                  <a:lnTo>
                    <a:pt x="1181376" y="96900"/>
                  </a:lnTo>
                  <a:lnTo>
                    <a:pt x="1188592" y="141681"/>
                  </a:lnTo>
                  <a:lnTo>
                    <a:pt x="1188592" y="708405"/>
                  </a:lnTo>
                  <a:lnTo>
                    <a:pt x="1181376" y="753186"/>
                  </a:lnTo>
                  <a:lnTo>
                    <a:pt x="1161278" y="792079"/>
                  </a:lnTo>
                  <a:lnTo>
                    <a:pt x="1130629" y="822749"/>
                  </a:lnTo>
                  <a:lnTo>
                    <a:pt x="1091756" y="842863"/>
                  </a:lnTo>
                  <a:lnTo>
                    <a:pt x="1046987" y="850087"/>
                  </a:lnTo>
                  <a:lnTo>
                    <a:pt x="141731" y="850087"/>
                  </a:lnTo>
                  <a:lnTo>
                    <a:pt x="96950" y="842863"/>
                  </a:lnTo>
                  <a:lnTo>
                    <a:pt x="58046" y="822749"/>
                  </a:lnTo>
                  <a:lnTo>
                    <a:pt x="27358" y="792079"/>
                  </a:lnTo>
                  <a:lnTo>
                    <a:pt x="7229" y="753186"/>
                  </a:lnTo>
                  <a:lnTo>
                    <a:pt x="0" y="708405"/>
                  </a:lnTo>
                  <a:lnTo>
                    <a:pt x="0" y="141681"/>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26" name="object 25"/>
          <p:cNvSpPr/>
          <p:nvPr/>
        </p:nvSpPr>
        <p:spPr>
          <a:xfrm>
            <a:off x="7719120" y="4738680"/>
            <a:ext cx="1049400" cy="695880"/>
          </a:xfrm>
          <a:prstGeom prst="rect">
            <a:avLst/>
          </a:prstGeom>
          <a:noFill/>
          <a:ln w="0">
            <a:noFill/>
          </a:ln>
        </p:spPr>
        <p:style>
          <a:lnRef idx="0"/>
          <a:fillRef idx="0"/>
          <a:effectRef idx="0"/>
          <a:fontRef idx="minor"/>
        </p:style>
        <p:txBody>
          <a:bodyPr lIns="0" rIns="0" tIns="12600" bIns="0" anchor="t">
            <a:spAutoFit/>
          </a:bodyPr>
          <a:p>
            <a:pPr marL="114480" indent="-114480">
              <a:lnSpc>
                <a:spcPct val="100000"/>
              </a:lnSpc>
              <a:spcBef>
                <a:spcPts val="99"/>
              </a:spcBef>
              <a:buClr>
                <a:srgbClr val="292934"/>
              </a:buClr>
              <a:buFont typeface="Symbol"/>
              <a:buChar char=""/>
              <a:tabLst>
                <a:tab algn="l" pos="114480"/>
              </a:tabLst>
            </a:pPr>
            <a:r>
              <a:rPr b="0" lang="fr-FR" sz="1200" spc="-1" strike="noStrike">
                <a:solidFill>
                  <a:srgbClr val="292934"/>
                </a:solidFill>
                <a:latin typeface="Arial"/>
                <a:ea typeface="DejaVu Sans"/>
              </a:rPr>
              <a:t>962</a:t>
            </a:r>
            <a:r>
              <a:rPr b="0" lang="fr-FR" sz="1200" spc="-52" strike="noStrike">
                <a:solidFill>
                  <a:srgbClr val="292934"/>
                </a:solidFill>
                <a:latin typeface="Arial"/>
                <a:ea typeface="DejaVu Sans"/>
              </a:rPr>
              <a:t> </a:t>
            </a:r>
            <a:r>
              <a:rPr b="0" lang="fr-FR" sz="1200" spc="-12" strike="noStrike">
                <a:solidFill>
                  <a:srgbClr val="292934"/>
                </a:solidFill>
                <a:latin typeface="Arial"/>
                <a:ea typeface="DejaVu Sans"/>
              </a:rPr>
              <a:t>lignes</a:t>
            </a:r>
            <a:endParaRPr b="0" lang="fr-FR" sz="1200" spc="-1" strike="noStrike">
              <a:solidFill>
                <a:srgbClr val="000000"/>
              </a:solidFill>
              <a:latin typeface="Arial"/>
            </a:endParaRPr>
          </a:p>
          <a:p>
            <a:pPr marL="114480" indent="-114480">
              <a:lnSpc>
                <a:spcPts val="1344"/>
              </a:lnSpc>
              <a:spcBef>
                <a:spcPts val="14"/>
              </a:spcBef>
              <a:buClr>
                <a:srgbClr val="292934"/>
              </a:buClr>
              <a:buFont typeface="Symbol"/>
              <a:buChar char=""/>
              <a:tabLst>
                <a:tab algn="l" pos="114480"/>
              </a:tabLst>
            </a:pPr>
            <a:r>
              <a:rPr b="0" lang="fr-FR" sz="1200" spc="-1" strike="noStrike">
                <a:solidFill>
                  <a:srgbClr val="292934"/>
                </a:solidFill>
                <a:latin typeface="Arial"/>
                <a:ea typeface="DejaVu Sans"/>
              </a:rPr>
              <a:t>24</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colonnes</a:t>
            </a:r>
            <a:endParaRPr b="0" lang="fr-FR" sz="1200" spc="-1" strike="noStrike">
              <a:solidFill>
                <a:srgbClr val="000000"/>
              </a:solidFill>
              <a:latin typeface="Arial"/>
            </a:endParaRPr>
          </a:p>
          <a:p>
            <a:pPr marL="114480">
              <a:lnSpc>
                <a:spcPts val="1239"/>
              </a:lnSpc>
              <a:spcBef>
                <a:spcPts val="111"/>
              </a:spcBef>
              <a:tabLst>
                <a:tab algn="l" pos="114480"/>
              </a:tabLst>
            </a:pPr>
            <a:r>
              <a:rPr b="0" lang="fr-FR" sz="1200" spc="-1" strike="noStrike">
                <a:solidFill>
                  <a:srgbClr val="292934"/>
                </a:solidFill>
                <a:latin typeface="Arial"/>
                <a:ea typeface="DejaVu Sans"/>
              </a:rPr>
              <a:t>(3</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variables </a:t>
            </a:r>
            <a:r>
              <a:rPr b="0" lang="fr-FR" sz="1200" spc="-1" strike="noStrike">
                <a:solidFill>
                  <a:srgbClr val="292934"/>
                </a:solidFill>
                <a:latin typeface="Arial"/>
                <a:ea typeface="DejaVu Sans"/>
              </a:rPr>
              <a:t>de</a:t>
            </a:r>
            <a:r>
              <a:rPr b="0" lang="fr-FR" sz="1200" spc="-12" strike="noStrike">
                <a:solidFill>
                  <a:srgbClr val="292934"/>
                </a:solidFill>
                <a:latin typeface="Arial"/>
                <a:ea typeface="DejaVu Sans"/>
              </a:rPr>
              <a:t> prédiction)</a:t>
            </a:r>
            <a:endParaRPr b="0" lang="fr-FR" sz="1200" spc="-1" strike="noStrike">
              <a:solidFill>
                <a:srgbClr val="000000"/>
              </a:solidFill>
              <a:latin typeface="Arial"/>
            </a:endParaRPr>
          </a:p>
        </p:txBody>
      </p:sp>
      <p:grpSp>
        <p:nvGrpSpPr>
          <p:cNvPr id="227" name="object 26"/>
          <p:cNvGrpSpPr/>
          <p:nvPr/>
        </p:nvGrpSpPr>
        <p:grpSpPr>
          <a:xfrm>
            <a:off x="6876360" y="4728600"/>
            <a:ext cx="789480" cy="847440"/>
            <a:chOff x="6876360" y="4728600"/>
            <a:chExt cx="789480" cy="847440"/>
          </a:xfrm>
        </p:grpSpPr>
        <p:sp>
          <p:nvSpPr>
            <p:cNvPr id="228" name="object 27"/>
            <p:cNvSpPr/>
            <p:nvPr/>
          </p:nvSpPr>
          <p:spPr>
            <a:xfrm>
              <a:off x="6876360" y="4728600"/>
              <a:ext cx="789480" cy="847440"/>
            </a:xfrm>
            <a:custGeom>
              <a:avLst/>
              <a:gdLst>
                <a:gd name="textAreaLeft" fmla="*/ 0 w 789480"/>
                <a:gd name="textAreaRight" fmla="*/ 792360 w 789480"/>
                <a:gd name="textAreaTop" fmla="*/ 0 h 847440"/>
                <a:gd name="textAreaBottom" fmla="*/ 850320 h 847440"/>
              </a:gdLst>
              <a:ahLst/>
              <a:rect l="textAreaLeft" t="textAreaTop" r="textAreaRight" b="textAreaBottom"/>
              <a:pathLst>
                <a:path w="792479" h="850264">
                  <a:moveTo>
                    <a:pt x="660272" y="0"/>
                  </a:moveTo>
                  <a:lnTo>
                    <a:pt x="132079" y="0"/>
                  </a:lnTo>
                  <a:lnTo>
                    <a:pt x="90302" y="6733"/>
                  </a:lnTo>
                  <a:lnTo>
                    <a:pt x="54041" y="25482"/>
                  </a:lnTo>
                  <a:lnTo>
                    <a:pt x="25460" y="54073"/>
                  </a:lnTo>
                  <a:lnTo>
                    <a:pt x="6725" y="90331"/>
                  </a:lnTo>
                  <a:lnTo>
                    <a:pt x="0" y="132079"/>
                  </a:lnTo>
                  <a:lnTo>
                    <a:pt x="0" y="718007"/>
                  </a:lnTo>
                  <a:lnTo>
                    <a:pt x="6725" y="759755"/>
                  </a:lnTo>
                  <a:lnTo>
                    <a:pt x="25460" y="796013"/>
                  </a:lnTo>
                  <a:lnTo>
                    <a:pt x="54041" y="824604"/>
                  </a:lnTo>
                  <a:lnTo>
                    <a:pt x="90302" y="843353"/>
                  </a:lnTo>
                  <a:lnTo>
                    <a:pt x="132079" y="850087"/>
                  </a:lnTo>
                  <a:lnTo>
                    <a:pt x="660272" y="850087"/>
                  </a:lnTo>
                  <a:lnTo>
                    <a:pt x="702050" y="843353"/>
                  </a:lnTo>
                  <a:lnTo>
                    <a:pt x="738311" y="824604"/>
                  </a:lnTo>
                  <a:lnTo>
                    <a:pt x="766892" y="796013"/>
                  </a:lnTo>
                  <a:lnTo>
                    <a:pt x="785627" y="759755"/>
                  </a:lnTo>
                  <a:lnTo>
                    <a:pt x="792352" y="718007"/>
                  </a:lnTo>
                  <a:lnTo>
                    <a:pt x="792352" y="132079"/>
                  </a:lnTo>
                  <a:lnTo>
                    <a:pt x="785627" y="90331"/>
                  </a:lnTo>
                  <a:lnTo>
                    <a:pt x="766892" y="54073"/>
                  </a:lnTo>
                  <a:lnTo>
                    <a:pt x="738311" y="25482"/>
                  </a:lnTo>
                  <a:lnTo>
                    <a:pt x="702050" y="6733"/>
                  </a:lnTo>
                  <a:lnTo>
                    <a:pt x="66027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9" name="object 28"/>
            <p:cNvSpPr/>
            <p:nvPr/>
          </p:nvSpPr>
          <p:spPr>
            <a:xfrm>
              <a:off x="6876360" y="4728600"/>
              <a:ext cx="789480" cy="847440"/>
            </a:xfrm>
            <a:custGeom>
              <a:avLst/>
              <a:gdLst>
                <a:gd name="textAreaLeft" fmla="*/ 0 w 789480"/>
                <a:gd name="textAreaRight" fmla="*/ 792360 w 789480"/>
                <a:gd name="textAreaTop" fmla="*/ 0 h 847440"/>
                <a:gd name="textAreaBottom" fmla="*/ 850320 h 847440"/>
              </a:gdLst>
              <a:ahLst/>
              <a:rect l="textAreaLeft" t="textAreaTop" r="textAreaRight" b="textAreaBottom"/>
              <a:pathLst>
                <a:path w="792479" h="850264">
                  <a:moveTo>
                    <a:pt x="0" y="132079"/>
                  </a:moveTo>
                  <a:lnTo>
                    <a:pt x="6725" y="90331"/>
                  </a:lnTo>
                  <a:lnTo>
                    <a:pt x="25460" y="54073"/>
                  </a:lnTo>
                  <a:lnTo>
                    <a:pt x="54041" y="25482"/>
                  </a:lnTo>
                  <a:lnTo>
                    <a:pt x="90302" y="6733"/>
                  </a:lnTo>
                  <a:lnTo>
                    <a:pt x="132079" y="0"/>
                  </a:lnTo>
                  <a:lnTo>
                    <a:pt x="660272" y="0"/>
                  </a:lnTo>
                  <a:lnTo>
                    <a:pt x="702050" y="6733"/>
                  </a:lnTo>
                  <a:lnTo>
                    <a:pt x="738311" y="25482"/>
                  </a:lnTo>
                  <a:lnTo>
                    <a:pt x="766892" y="54073"/>
                  </a:lnTo>
                  <a:lnTo>
                    <a:pt x="785627" y="90331"/>
                  </a:lnTo>
                  <a:lnTo>
                    <a:pt x="792352" y="132079"/>
                  </a:lnTo>
                  <a:lnTo>
                    <a:pt x="792352" y="718007"/>
                  </a:lnTo>
                  <a:lnTo>
                    <a:pt x="785627" y="759755"/>
                  </a:lnTo>
                  <a:lnTo>
                    <a:pt x="766892" y="796013"/>
                  </a:lnTo>
                  <a:lnTo>
                    <a:pt x="738311" y="824604"/>
                  </a:lnTo>
                  <a:lnTo>
                    <a:pt x="702050" y="843353"/>
                  </a:lnTo>
                  <a:lnTo>
                    <a:pt x="660272" y="850087"/>
                  </a:lnTo>
                  <a:lnTo>
                    <a:pt x="132079" y="850087"/>
                  </a:lnTo>
                  <a:lnTo>
                    <a:pt x="90302" y="843353"/>
                  </a:lnTo>
                  <a:lnTo>
                    <a:pt x="54041" y="824604"/>
                  </a:lnTo>
                  <a:lnTo>
                    <a:pt x="25460" y="796013"/>
                  </a:lnTo>
                  <a:lnTo>
                    <a:pt x="6725" y="759755"/>
                  </a:lnTo>
                  <a:lnTo>
                    <a:pt x="0" y="718007"/>
                  </a:lnTo>
                  <a:lnTo>
                    <a:pt x="0" y="132079"/>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30" name="object 29"/>
          <p:cNvSpPr/>
          <p:nvPr/>
        </p:nvSpPr>
        <p:spPr>
          <a:xfrm>
            <a:off x="7012800" y="4754880"/>
            <a:ext cx="531720" cy="759960"/>
          </a:xfrm>
          <a:prstGeom prst="rect">
            <a:avLst/>
          </a:prstGeom>
          <a:noFill/>
          <a:ln w="0">
            <a:noFill/>
          </a:ln>
        </p:spPr>
        <p:style>
          <a:lnRef idx="0"/>
          <a:fillRef idx="0"/>
          <a:effectRef idx="0"/>
          <a:fontRef idx="minor"/>
        </p:style>
        <p:txBody>
          <a:bodyPr lIns="0" rIns="0" tIns="36720" bIns="0" anchor="t">
            <a:spAutoFit/>
          </a:bodyPr>
          <a:p>
            <a:pPr algn="ctr">
              <a:lnSpc>
                <a:spcPts val="1140"/>
              </a:lnSpc>
              <a:spcBef>
                <a:spcPts val="289"/>
              </a:spcBef>
            </a:pPr>
            <a:r>
              <a:rPr b="0" lang="fr-FR" sz="1100" spc="-1" strike="noStrike">
                <a:solidFill>
                  <a:srgbClr val="ffffff"/>
                </a:solidFill>
                <a:latin typeface="Arial"/>
                <a:ea typeface="DejaVu Sans"/>
              </a:rPr>
              <a:t>Jeu</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final </a:t>
            </a:r>
            <a:r>
              <a:rPr b="0" i="1" lang="fr-FR" sz="1100" spc="-21" strike="noStrike">
                <a:solidFill>
                  <a:srgbClr val="ffffff"/>
                </a:solidFill>
                <a:latin typeface="Arial"/>
                <a:ea typeface="DejaVu Sans"/>
              </a:rPr>
              <a:t>avec </a:t>
            </a:r>
            <a:r>
              <a:rPr b="0" i="1" lang="fr-FR" sz="1100" spc="-12" strike="noStrike">
                <a:solidFill>
                  <a:srgbClr val="ffffff"/>
                </a:solidFill>
                <a:latin typeface="Arial"/>
                <a:ea typeface="DejaVu Sans"/>
              </a:rPr>
              <a:t>Energy </a:t>
            </a:r>
            <a:r>
              <a:rPr b="0" i="1" lang="fr-FR" sz="1100" spc="-21" strike="noStrike">
                <a:solidFill>
                  <a:srgbClr val="ffffff"/>
                </a:solidFill>
                <a:latin typeface="Arial"/>
                <a:ea typeface="DejaVu Sans"/>
              </a:rPr>
              <a:t>Star </a:t>
            </a:r>
            <a:r>
              <a:rPr b="0" i="1" lang="fr-FR" sz="1100" spc="-12" strike="noStrike">
                <a:solidFill>
                  <a:srgbClr val="ffffff"/>
                </a:solidFill>
                <a:latin typeface="Arial"/>
                <a:ea typeface="DejaVu Sans"/>
              </a:rPr>
              <a:t>Score</a:t>
            </a:r>
            <a:endParaRPr b="0" lang="fr-FR"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1" name="object 2"/>
          <p:cNvSpPr/>
          <p:nvPr/>
        </p:nvSpPr>
        <p:spPr>
          <a:xfrm>
            <a:off x="0" y="360"/>
            <a:ext cx="9141120" cy="302040"/>
          </a:xfrm>
          <a:custGeom>
            <a:avLst/>
            <a:gdLst>
              <a:gd name="textAreaLeft" fmla="*/ 0 w 9141120"/>
              <a:gd name="textAreaRight" fmla="*/ 9144000 w 9141120"/>
              <a:gd name="textAreaTop" fmla="*/ 0 h 302040"/>
              <a:gd name="textAreaBottom" fmla="*/ 304920 h 30204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32" name="PlaceHolder 1"/>
          <p:cNvSpPr>
            <a:spLocks noGrp="1"/>
          </p:cNvSpPr>
          <p:nvPr>
            <p:ph type="title"/>
          </p:nvPr>
        </p:nvSpPr>
        <p:spPr>
          <a:xfrm>
            <a:off x="107280" y="346680"/>
            <a:ext cx="2440440" cy="96408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Exploration</a:t>
            </a:r>
            <a:endParaRPr b="0" lang="fr-FR" sz="4000" spc="-1" strike="noStrike">
              <a:solidFill>
                <a:srgbClr val="000000"/>
              </a:solidFill>
              <a:latin typeface="Arial"/>
            </a:endParaRPr>
          </a:p>
        </p:txBody>
      </p:sp>
      <p:sp>
        <p:nvSpPr>
          <p:cNvPr id="233" name="object 4"/>
          <p:cNvSpPr/>
          <p:nvPr/>
        </p:nvSpPr>
        <p:spPr>
          <a:xfrm>
            <a:off x="7700040" y="26640"/>
            <a:ext cx="122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9</a:t>
            </a:r>
            <a:endParaRPr b="0" lang="fr-FR" sz="1400" spc="-1" strike="noStrike">
              <a:solidFill>
                <a:srgbClr val="000000"/>
              </a:solidFill>
              <a:latin typeface="Arial"/>
            </a:endParaRPr>
          </a:p>
        </p:txBody>
      </p:sp>
      <p:pic>
        <p:nvPicPr>
          <p:cNvPr id="234" name="object 5" descr=""/>
          <p:cNvPicPr/>
          <p:nvPr/>
        </p:nvPicPr>
        <p:blipFill>
          <a:blip r:embed="rId1"/>
          <a:stretch/>
        </p:blipFill>
        <p:spPr>
          <a:xfrm>
            <a:off x="251640" y="877680"/>
            <a:ext cx="4264560" cy="2234880"/>
          </a:xfrm>
          <a:prstGeom prst="rect">
            <a:avLst/>
          </a:prstGeom>
          <a:ln w="0">
            <a:noFill/>
          </a:ln>
        </p:spPr>
      </p:pic>
      <p:pic>
        <p:nvPicPr>
          <p:cNvPr id="235" name="object 6" descr=""/>
          <p:cNvPicPr/>
          <p:nvPr/>
        </p:nvPicPr>
        <p:blipFill>
          <a:blip r:embed="rId2"/>
          <a:stretch/>
        </p:blipFill>
        <p:spPr>
          <a:xfrm>
            <a:off x="370080" y="3209760"/>
            <a:ext cx="4110840" cy="2161800"/>
          </a:xfrm>
          <a:prstGeom prst="rect">
            <a:avLst/>
          </a:prstGeom>
          <a:ln w="0">
            <a:noFill/>
          </a:ln>
        </p:spPr>
      </p:pic>
      <p:pic>
        <p:nvPicPr>
          <p:cNvPr id="236" name="object 7" descr=""/>
          <p:cNvPicPr/>
          <p:nvPr/>
        </p:nvPicPr>
        <p:blipFill>
          <a:blip r:embed="rId3"/>
          <a:stretch/>
        </p:blipFill>
        <p:spPr>
          <a:xfrm>
            <a:off x="4880520" y="918360"/>
            <a:ext cx="4049640" cy="2178360"/>
          </a:xfrm>
          <a:prstGeom prst="rect">
            <a:avLst/>
          </a:prstGeom>
          <a:ln w="0">
            <a:noFill/>
          </a:ln>
        </p:spPr>
      </p:pic>
      <p:pic>
        <p:nvPicPr>
          <p:cNvPr id="237" name="object 8" descr=""/>
          <p:cNvPicPr/>
          <p:nvPr/>
        </p:nvPicPr>
        <p:blipFill>
          <a:blip r:embed="rId4"/>
          <a:stretch/>
        </p:blipFill>
        <p:spPr>
          <a:xfrm>
            <a:off x="4808520" y="3300120"/>
            <a:ext cx="4118040" cy="2165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29894</TotalTime>
  <Application>LibreOffice/7.5.1.2$Windows_X86_64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2023-05-08T09:14:09Z</dcterms:created>
  <dc:creator>Vincent Koussouros</dc:creator>
  <dc:description/>
  <dc:language>fr-FR</dc:language>
  <cp:lastModifiedBy/>
  <dcterms:modified xsi:type="dcterms:W3CDTF">2023-07-29T11:45:13Z</dcterms:modified>
  <cp:revision>48</cp:revision>
  <dc:subject/>
  <dc:title>Projet 4 – Anticipez les besoins en consommation électrique de bâtiments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2019-12-27T00:00:00Z</vt:filetime>
  </property>
  <property fmtid="{D5CDD505-2E9C-101B-9397-08002B2CF9AE}" pid="3" name="Creator">
    <vt:lpwstr>Microsoft® PowerPoint® 2010</vt:lpwstr>
  </property>
  <property fmtid="{D5CDD505-2E9C-101B-9397-08002B2CF9AE}" pid="4" name="LastSaved">
    <vt:filetime>2023-05-08T00:00:00Z</vt:filetime>
  </property>
  <property fmtid="{D5CDD505-2E9C-101B-9397-08002B2CF9AE}" pid="5" name="PresentationFormat">
    <vt:lpwstr>On-screen Show (4:3)</vt:lpwstr>
  </property>
  <property fmtid="{D5CDD505-2E9C-101B-9397-08002B2CF9AE}" pid="6" name="Producer">
    <vt:lpwstr>Microsoft® PowerPoint® 2010</vt:lpwstr>
  </property>
</Properties>
</file>