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1.xml" ContentType="application/vnd.openxmlformats-officedocument.presentationml.slide+xml"/>
  <Override PartName="/ppt/media/image1.png" ContentType="image/png"/>
  <Override PartName="/ppt/media/image2.png" ContentType="image/png"/>
  <Override PartName="/ppt/media/image3.jpeg" ContentType="image/jpeg"/>
  <Override PartName="/ppt/media/image33.png" ContentType="image/png"/>
  <Override PartName="/ppt/media/image6.png" ContentType="image/png"/>
  <Override PartName="/ppt/media/image31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32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4.png" ContentType="image/png"/>
  <Override PartName="/ppt/media/image11.jpeg" ContentType="image/jpe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5715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867829-D26A-4E84-BB92-E8FCE765F57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427BC1-108E-48F5-BEA4-B61576ED19E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B13413-3E50-495A-9AA7-8A3AD29550F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D07FF2-4F71-4ADF-91AE-C2E8CAE4F02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805DAD-B037-4911-B614-A500281CAF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FF8540-E491-48DD-BC58-0FF604A799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811971-6365-4DC2-9E3C-F6F18CE963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63B8F5-9EF7-4923-A295-9F076AA7B4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A36DC8-BDA1-47A4-8D62-B8A0C621D8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267CDB-F860-462B-8D95-D30C0A4ED3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9BB0DB-74D5-4A7C-946B-0C1AF187E4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87943D-88CC-4AB3-817F-97C158BE68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F810CD-0F57-45BC-BF81-BF2CDE8447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85F733-5DCA-4DE9-AC46-35DB6A5F86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4EE6FF-B308-405E-8702-A6B1FFCF03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056166-C1C3-429D-94C9-7AC7B148A5E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2C33CD-2BA1-4F43-9526-DD36B5F63EA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D39B3C8-7EB0-4A49-A7AC-2527121372E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5DA4434-A7EE-4A73-B200-9F0FDB9A49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4EFF738-1E1C-4462-89B8-2AD188AFAC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C93999C-1D97-43E4-834B-0AC4A7D640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E2FCFB8-9B21-4B56-BAE0-937189C63E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729751-9A3E-4095-A50A-3F089A5235A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499E08E-15AC-443C-B6AE-C2471DDCA8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B8354C0-3555-4343-8829-46388F6195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484383F-EF5E-4886-9446-B4334F1DA6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2989CEA-F161-4FD4-A07D-9F5F109306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D1D955E-34C7-45C9-822A-26CE2472AF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DED86DD-0DD1-4136-BF02-87A1608F8AD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13D235B-94DA-48E3-A8A3-D7B031AE7C2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E166020-F71E-48F3-A998-618986B8E6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8059A80-55AF-4D50-AB87-5C54A43F2D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B2E935F-AC17-47E7-8CCD-5DCE24B22D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FD78E5-9435-4342-8A1B-C9D96CBBFE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6CBE0A7-44FC-4A6D-AB0B-7708A62444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E49579F-C22F-4569-AE1F-24FBD2900F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2DDB5B7-BE6C-4EE9-89E8-E012618F16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9AE74A0-8E20-4F50-B3CA-BAF1E380F5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B3BF241-6C5A-4747-803C-CD06A8149F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F4AB0AE-829D-44E7-B8F6-B3BB699988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4F6003B-83BF-430F-965C-6917678DDF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655B041-B0BB-40C5-BE9F-48E7812741C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7"/>
          <p:cNvSpPr>
            <a:spLocks noGrp="1"/>
          </p:cNvSpPr>
          <p:nvPr>
            <p:ph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A097BA3-3D36-4702-837D-013AEB73D57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A30831-7894-4A6C-9F81-835986368D1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C4A8CC-FACA-4D60-8A12-FC25823254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930F44-C449-43E3-80DD-5DB2F3E12F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F13B9F-405C-4BE4-AA3B-13E1A0F9B9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A901FB-EDFF-496D-B51D-91B5FAF113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 hidden="1"/>
          <p:cNvSpPr/>
          <p:nvPr/>
        </p:nvSpPr>
        <p:spPr>
          <a:xfrm>
            <a:off x="0" y="0"/>
            <a:ext cx="9142560" cy="30348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303480"/>
              <a:gd name="textAreaBottom" fmla="*/ 304920 h 30348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bg object 16"/>
          <p:cNvSpPr/>
          <p:nvPr/>
        </p:nvSpPr>
        <p:spPr>
          <a:xfrm>
            <a:off x="0" y="0"/>
            <a:ext cx="9142560" cy="30348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303480"/>
              <a:gd name="textAreaBottom" fmla="*/ 304920 h 30348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bg object 17"/>
          <p:cNvSpPr/>
          <p:nvPr/>
        </p:nvSpPr>
        <p:spPr>
          <a:xfrm>
            <a:off x="685800" y="2832120"/>
            <a:ext cx="7847280" cy="360"/>
          </a:xfrm>
          <a:custGeom>
            <a:avLst/>
            <a:gdLst>
              <a:gd name="textAreaLeft" fmla="*/ 0 w 7847280"/>
              <a:gd name="textAreaRight" fmla="*/ 7848720 w 78472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7848600" h="1269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noFill/>
          <a:ln w="19050">
            <a:solidFill>
              <a:srgbClr val="d2523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ftr" idx="1"/>
          </p:nvPr>
        </p:nvSpPr>
        <p:spPr>
          <a:xfrm>
            <a:off x="3108960" y="5315040"/>
            <a:ext cx="292464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ldNum" idx="2"/>
          </p:nvPr>
        </p:nvSpPr>
        <p:spPr>
          <a:xfrm>
            <a:off x="6583680" y="5315040"/>
            <a:ext cx="210168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53AE590-B19B-4B07-B6BB-9ACB06F04C5C}" type="slidenum">
              <a:rPr b="0" lang="fr-FR" sz="1400" spc="-1" strike="noStrike">
                <a:solidFill>
                  <a:srgbClr val="b2b2b2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dt" idx="3"/>
          </p:nvPr>
        </p:nvSpPr>
        <p:spPr>
          <a:xfrm>
            <a:off x="457200" y="5315040"/>
            <a:ext cx="210168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g object 16"/>
          <p:cNvSpPr/>
          <p:nvPr/>
        </p:nvSpPr>
        <p:spPr>
          <a:xfrm>
            <a:off x="0" y="0"/>
            <a:ext cx="9142560" cy="30348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303480"/>
              <a:gd name="textAreaBottom" fmla="*/ 304920 h 30348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ftr" idx="4"/>
          </p:nvPr>
        </p:nvSpPr>
        <p:spPr>
          <a:xfrm>
            <a:off x="3108960" y="5315040"/>
            <a:ext cx="292464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5"/>
          </p:nvPr>
        </p:nvSpPr>
        <p:spPr>
          <a:xfrm>
            <a:off x="6583680" y="5315040"/>
            <a:ext cx="210168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D8BA6A-B63C-4ABD-A998-EE5AA4D5DD55}" type="slidenum">
              <a:rPr b="0" lang="fr-FR" sz="1400" spc="-1" strike="noStrike">
                <a:solidFill>
                  <a:srgbClr val="b2b2b2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6"/>
          </p:nvPr>
        </p:nvSpPr>
        <p:spPr>
          <a:xfrm>
            <a:off x="457200" y="5315040"/>
            <a:ext cx="210168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bg object 16" hidden="1"/>
          <p:cNvSpPr/>
          <p:nvPr/>
        </p:nvSpPr>
        <p:spPr>
          <a:xfrm>
            <a:off x="0" y="0"/>
            <a:ext cx="9142560" cy="30348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303480"/>
              <a:gd name="textAreaBottom" fmla="*/ 304920 h 30348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bg object 16"/>
          <p:cNvSpPr/>
          <p:nvPr/>
        </p:nvSpPr>
        <p:spPr>
          <a:xfrm>
            <a:off x="0" y="374400"/>
            <a:ext cx="9142560" cy="533952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5339520"/>
              <a:gd name="textAreaBottom" fmla="*/ 5340960 h 5339520"/>
            </a:gdLst>
            <a:ahLst/>
            <a:rect l="textAreaLeft" t="textAreaTop" r="textAreaRight" b="textAreaBottom"/>
            <a:pathLst>
              <a:path w="9144000" h="5340985">
                <a:moveTo>
                  <a:pt x="0" y="5340476"/>
                </a:moveTo>
                <a:lnTo>
                  <a:pt x="9144000" y="5340476"/>
                </a:lnTo>
                <a:lnTo>
                  <a:pt x="9144000" y="0"/>
                </a:lnTo>
                <a:lnTo>
                  <a:pt x="0" y="0"/>
                </a:lnTo>
                <a:lnTo>
                  <a:pt x="0" y="5340476"/>
                </a:lnTo>
                <a:close/>
              </a:path>
            </a:pathLst>
          </a:custGeom>
          <a:solidFill>
            <a:srgbClr val="d252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bg object 17"/>
          <p:cNvSpPr/>
          <p:nvPr/>
        </p:nvSpPr>
        <p:spPr>
          <a:xfrm>
            <a:off x="0" y="304920"/>
            <a:ext cx="9142560" cy="6840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68400"/>
              <a:gd name="textAreaBottom" fmla="*/ 69840 h 68400"/>
            </a:gdLst>
            <a:ahLst/>
            <a:rect l="textAreaLeft" t="textAreaTop" r="textAreaRight" b="textAreaBottom"/>
            <a:pathLst>
              <a:path w="9144000" h="69850">
                <a:moveTo>
                  <a:pt x="0" y="69723"/>
                </a:moveTo>
                <a:lnTo>
                  <a:pt x="9144000" y="69723"/>
                </a:lnTo>
                <a:lnTo>
                  <a:pt x="9144000" y="0"/>
                </a:lnTo>
                <a:lnTo>
                  <a:pt x="0" y="0"/>
                </a:lnTo>
                <a:lnTo>
                  <a:pt x="0" y="6972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bg object 18"/>
          <p:cNvSpPr/>
          <p:nvPr/>
        </p:nvSpPr>
        <p:spPr>
          <a:xfrm>
            <a:off x="0" y="0"/>
            <a:ext cx="9142560" cy="30348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303480"/>
              <a:gd name="textAreaBottom" fmla="*/ 304920 h 30348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bg object 19"/>
          <p:cNvSpPr/>
          <p:nvPr/>
        </p:nvSpPr>
        <p:spPr>
          <a:xfrm>
            <a:off x="731520" y="3832920"/>
            <a:ext cx="7847280" cy="360"/>
          </a:xfrm>
          <a:custGeom>
            <a:avLst/>
            <a:gdLst>
              <a:gd name="textAreaLeft" fmla="*/ 0 w 7847280"/>
              <a:gd name="textAreaRight" fmla="*/ 7848720 w 78472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7848600" h="1270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noFill/>
          <a:ln w="19050">
            <a:solidFill>
              <a:srgbClr val="f3f1d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ftr" idx="7"/>
          </p:nvPr>
        </p:nvSpPr>
        <p:spPr>
          <a:xfrm>
            <a:off x="3108960" y="5315040"/>
            <a:ext cx="292464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ldNum" idx="8"/>
          </p:nvPr>
        </p:nvSpPr>
        <p:spPr>
          <a:xfrm>
            <a:off x="6583680" y="5315040"/>
            <a:ext cx="210168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8088AD6-C2B4-44D7-92D9-8CDD693663EE}" type="slidenum">
              <a:rPr b="0" lang="fr-FR" sz="1400" spc="-1" strike="noStrike">
                <a:solidFill>
                  <a:srgbClr val="b2b2b2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dt" idx="9"/>
          </p:nvPr>
        </p:nvSpPr>
        <p:spPr>
          <a:xfrm>
            <a:off x="457200" y="5315040"/>
            <a:ext cx="210168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bg object 16" hidden="1"/>
          <p:cNvSpPr/>
          <p:nvPr/>
        </p:nvSpPr>
        <p:spPr>
          <a:xfrm>
            <a:off x="0" y="0"/>
            <a:ext cx="9142560" cy="30348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303480"/>
              <a:gd name="textAreaBottom" fmla="*/ 304920 h 30348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3" name="bg object 16"/>
          <p:cNvSpPr/>
          <p:nvPr/>
        </p:nvSpPr>
        <p:spPr>
          <a:xfrm>
            <a:off x="0" y="374400"/>
            <a:ext cx="9142560" cy="533952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5339520"/>
              <a:gd name="textAreaBottom" fmla="*/ 5340960 h 5339520"/>
            </a:gdLst>
            <a:ahLst/>
            <a:rect l="textAreaLeft" t="textAreaTop" r="textAreaRight" b="textAreaBottom"/>
            <a:pathLst>
              <a:path w="9144000" h="5340985">
                <a:moveTo>
                  <a:pt x="0" y="5340476"/>
                </a:moveTo>
                <a:lnTo>
                  <a:pt x="9144000" y="5340476"/>
                </a:lnTo>
                <a:lnTo>
                  <a:pt x="9144000" y="0"/>
                </a:lnTo>
                <a:lnTo>
                  <a:pt x="0" y="0"/>
                </a:lnTo>
                <a:lnTo>
                  <a:pt x="0" y="5340476"/>
                </a:lnTo>
                <a:close/>
              </a:path>
            </a:pathLst>
          </a:custGeom>
          <a:solidFill>
            <a:srgbClr val="d252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" name="bg object 17"/>
          <p:cNvSpPr/>
          <p:nvPr/>
        </p:nvSpPr>
        <p:spPr>
          <a:xfrm>
            <a:off x="0" y="304920"/>
            <a:ext cx="9142560" cy="6840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68400"/>
              <a:gd name="textAreaBottom" fmla="*/ 69840 h 68400"/>
            </a:gdLst>
            <a:ahLst/>
            <a:rect l="textAreaLeft" t="textAreaTop" r="textAreaRight" b="textAreaBottom"/>
            <a:pathLst>
              <a:path w="9144000" h="69850">
                <a:moveTo>
                  <a:pt x="0" y="69723"/>
                </a:moveTo>
                <a:lnTo>
                  <a:pt x="9144000" y="69723"/>
                </a:lnTo>
                <a:lnTo>
                  <a:pt x="9144000" y="0"/>
                </a:lnTo>
                <a:lnTo>
                  <a:pt x="0" y="0"/>
                </a:lnTo>
                <a:lnTo>
                  <a:pt x="0" y="6972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5" name="bg object 18"/>
          <p:cNvSpPr/>
          <p:nvPr/>
        </p:nvSpPr>
        <p:spPr>
          <a:xfrm>
            <a:off x="0" y="0"/>
            <a:ext cx="9142560" cy="30348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303480"/>
              <a:gd name="textAreaBottom" fmla="*/ 304920 h 30348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6" name="bg object 19"/>
          <p:cNvSpPr/>
          <p:nvPr/>
        </p:nvSpPr>
        <p:spPr>
          <a:xfrm>
            <a:off x="731520" y="3832920"/>
            <a:ext cx="7847280" cy="360"/>
          </a:xfrm>
          <a:custGeom>
            <a:avLst/>
            <a:gdLst>
              <a:gd name="textAreaLeft" fmla="*/ 0 w 7847280"/>
              <a:gd name="textAreaRight" fmla="*/ 7848720 w 78472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7848600" h="1270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noFill/>
          <a:ln w="19050">
            <a:solidFill>
              <a:srgbClr val="f3f1d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7" name="PlaceHolder 1"/>
          <p:cNvSpPr>
            <a:spLocks noGrp="1"/>
          </p:cNvSpPr>
          <p:nvPr>
            <p:ph type="ftr" idx="10"/>
          </p:nvPr>
        </p:nvSpPr>
        <p:spPr>
          <a:xfrm>
            <a:off x="3108960" y="5315040"/>
            <a:ext cx="292464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ldNum" idx="11"/>
          </p:nvPr>
        </p:nvSpPr>
        <p:spPr>
          <a:xfrm>
            <a:off x="6583680" y="5315040"/>
            <a:ext cx="210168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9748E13-07F8-4ACA-8E2D-F02354F02BA2}" type="slidenum">
              <a:rPr b="0" lang="fr-FR" sz="1400" spc="-1" strike="noStrike">
                <a:solidFill>
                  <a:srgbClr val="b2b2b2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dt" idx="12"/>
          </p:nvPr>
        </p:nvSpPr>
        <p:spPr>
          <a:xfrm>
            <a:off x="457200" y="5315040"/>
            <a:ext cx="210168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3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2.png"/><Relationship Id="rId16" Type="http://schemas.openxmlformats.org/officeDocument/2006/relationships/image" Target="../media/image29.png"/><Relationship Id="rId17" Type="http://schemas.openxmlformats.org/officeDocument/2006/relationships/image" Target="../media/image22.png"/><Relationship Id="rId18" Type="http://schemas.openxmlformats.org/officeDocument/2006/relationships/image" Target="../media/image26.png"/><Relationship Id="rId19" Type="http://schemas.openxmlformats.org/officeDocument/2006/relationships/image" Target="../media/image26.png"/><Relationship Id="rId20" Type="http://schemas.openxmlformats.org/officeDocument/2006/relationships/image" Target="../media/image30.png"/><Relationship Id="rId21" Type="http://schemas.openxmlformats.org/officeDocument/2006/relationships/image" Target="../media/image22.png"/><Relationship Id="rId22" Type="http://schemas.openxmlformats.org/officeDocument/2006/relationships/image" Target="../media/image29.png"/><Relationship Id="rId23" Type="http://schemas.openxmlformats.org/officeDocument/2006/relationships/image" Target="../media/image22.png"/><Relationship Id="rId24" Type="http://schemas.openxmlformats.org/officeDocument/2006/relationships/image" Target="../media/image26.png"/><Relationship Id="rId25" Type="http://schemas.openxmlformats.org/officeDocument/2006/relationships/image" Target="../media/image26.png"/><Relationship Id="rId26" Type="http://schemas.openxmlformats.org/officeDocument/2006/relationships/image" Target="../media/image30.png"/><Relationship Id="rId27" Type="http://schemas.openxmlformats.org/officeDocument/2006/relationships/image" Target="../media/image23.png"/><Relationship Id="rId28" Type="http://schemas.openxmlformats.org/officeDocument/2006/relationships/image" Target="../media/image28.png"/><Relationship Id="rId29" Type="http://schemas.openxmlformats.org/officeDocument/2006/relationships/image" Target="../media/image31.png"/><Relationship Id="rId30" Type="http://schemas.openxmlformats.org/officeDocument/2006/relationships/image" Target="../media/image32.png"/><Relationship Id="rId31" Type="http://schemas.openxmlformats.org/officeDocument/2006/relationships/image" Target="../media/image32.png"/><Relationship Id="rId32" Type="http://schemas.openxmlformats.org/officeDocument/2006/relationships/image" Target="../media/image33.png"/><Relationship Id="rId3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64640" y="848520"/>
            <a:ext cx="77079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 algn="just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PROJET</a:t>
            </a:r>
            <a:r>
              <a:rPr b="0" lang="fr-FR" sz="4000" spc="698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4</a:t>
            </a:r>
            <a:r>
              <a:rPr b="0" lang="fr-FR" sz="4000" spc="744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–</a:t>
            </a:r>
            <a:r>
              <a:rPr b="0" lang="fr-FR" sz="4000" spc="763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«</a:t>
            </a:r>
            <a:r>
              <a:rPr b="0" lang="fr-FR" sz="4000" spc="769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ANTICIPEZ</a:t>
            </a:r>
            <a:r>
              <a:rPr b="0" lang="fr-FR" sz="4000" spc="744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26" strike="noStrike">
                <a:solidFill>
                  <a:srgbClr val="d2523b"/>
                </a:solidFill>
                <a:latin typeface="Arial"/>
              </a:rPr>
              <a:t>LES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BESOINS</a:t>
            </a:r>
            <a:r>
              <a:rPr b="0" lang="fr-FR" sz="4000" spc="60" strike="noStrike">
                <a:solidFill>
                  <a:srgbClr val="d2523b"/>
                </a:solidFill>
                <a:latin typeface="Arial"/>
              </a:rPr>
              <a:t> 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EN</a:t>
            </a:r>
            <a:r>
              <a:rPr b="0" lang="fr-FR" sz="4000" spc="63" strike="noStrike">
                <a:solidFill>
                  <a:srgbClr val="d2523b"/>
                </a:solidFill>
                <a:latin typeface="Arial"/>
              </a:rPr>
              <a:t>  </a:t>
            </a:r>
            <a:r>
              <a:rPr b="0" lang="fr-FR" sz="4000" spc="-106" strike="noStrike">
                <a:solidFill>
                  <a:srgbClr val="d2523b"/>
                </a:solidFill>
                <a:latin typeface="Arial"/>
              </a:rPr>
              <a:t>CONSOMMATION </a:t>
            </a: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ÉLECTRIQUE</a:t>
            </a:r>
            <a:r>
              <a:rPr b="0" lang="fr-FR" sz="4000" spc="-222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80" strike="noStrike">
                <a:solidFill>
                  <a:srgbClr val="d2523b"/>
                </a:solidFill>
                <a:latin typeface="Arial"/>
              </a:rPr>
              <a:t>DE</a:t>
            </a:r>
            <a:r>
              <a:rPr b="0" lang="fr-FR" sz="4000" spc="-19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BÂTIMENTS</a:t>
            </a:r>
            <a:r>
              <a:rPr b="0" lang="fr-FR" sz="4000" spc="-222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52" strike="noStrike">
                <a:solidFill>
                  <a:srgbClr val="d2523b"/>
                </a:solidFill>
                <a:latin typeface="Arial"/>
              </a:rPr>
              <a:t>»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764640" y="2873880"/>
            <a:ext cx="2927160" cy="33256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2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2400" spc="-1" strike="noStrike">
                <a:solidFill>
                  <a:srgbClr val="56566d"/>
                </a:solidFill>
                <a:latin typeface="Arial"/>
              </a:rPr>
              <a:t>Soutenance</a:t>
            </a:r>
            <a:r>
              <a:rPr b="0" lang="fr-FR" sz="2400" spc="15" strike="noStrike">
                <a:solidFill>
                  <a:srgbClr val="56566d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56566d"/>
                </a:solidFill>
                <a:latin typeface="Arial"/>
              </a:rPr>
              <a:t>de</a:t>
            </a:r>
            <a:r>
              <a:rPr b="0" lang="fr-FR" sz="2400" spc="-7" strike="noStrike">
                <a:solidFill>
                  <a:srgbClr val="56566d"/>
                </a:solidFill>
                <a:latin typeface="Arial"/>
              </a:rPr>
              <a:t> </a:t>
            </a:r>
            <a:r>
              <a:rPr b="0" lang="fr-FR" sz="2400" spc="-12" strike="noStrike">
                <a:solidFill>
                  <a:srgbClr val="56566d"/>
                </a:solidFill>
                <a:latin typeface="Arial"/>
              </a:rPr>
              <a:t>projet </a:t>
            </a:r>
            <a:r>
              <a:rPr b="0" lang="fr-FR" sz="2400" spc="-21" strike="noStrike">
                <a:solidFill>
                  <a:srgbClr val="56566d"/>
                </a:solidFill>
                <a:latin typeface="Arial"/>
              </a:rPr>
              <a:t>2023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object 4" descr=""/>
          <p:cNvPicPr/>
          <p:nvPr/>
        </p:nvPicPr>
        <p:blipFill>
          <a:blip r:embed="rId1"/>
          <a:stretch/>
        </p:blipFill>
        <p:spPr>
          <a:xfrm>
            <a:off x="8100360" y="4585680"/>
            <a:ext cx="718560" cy="718560"/>
          </a:xfrm>
          <a:prstGeom prst="rect">
            <a:avLst/>
          </a:prstGeom>
          <a:ln w="0">
            <a:noFill/>
          </a:ln>
        </p:spPr>
      </p:pic>
      <p:sp>
        <p:nvSpPr>
          <p:cNvPr id="181" name="object 5"/>
          <p:cNvSpPr/>
          <p:nvPr/>
        </p:nvSpPr>
        <p:spPr>
          <a:xfrm>
            <a:off x="7700040" y="27000"/>
            <a:ext cx="12348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object 2"/>
          <p:cNvSpPr/>
          <p:nvPr/>
        </p:nvSpPr>
        <p:spPr>
          <a:xfrm>
            <a:off x="0" y="0"/>
            <a:ext cx="9142560" cy="30348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303480"/>
              <a:gd name="textAreaBottom" fmla="*/ 304920 h 30348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0" name="object 3"/>
          <p:cNvSpPr/>
          <p:nvPr/>
        </p:nvSpPr>
        <p:spPr>
          <a:xfrm>
            <a:off x="5580000" y="204480"/>
            <a:ext cx="3318840" cy="9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64080" indent="-52200">
              <a:lnSpc>
                <a:spcPct val="100000"/>
              </a:lnSpc>
              <a:spcBef>
                <a:spcPts val="105"/>
              </a:spcBef>
              <a:tabLst>
                <a:tab algn="l" pos="0"/>
              </a:tabLst>
            </a:pPr>
            <a:r>
              <a:rPr b="0" lang="fr-FR" sz="3200" spc="-100" strike="noStrike">
                <a:solidFill>
                  <a:srgbClr val="d2523b"/>
                </a:solidFill>
                <a:latin typeface="Arial"/>
                <a:ea typeface="DejaVu Sans"/>
              </a:rPr>
              <a:t>Exploration</a:t>
            </a:r>
            <a:r>
              <a:rPr b="0" lang="fr-FR" sz="3200" spc="-177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3200" spc="-52" strike="noStrike">
                <a:solidFill>
                  <a:srgbClr val="d2523b"/>
                </a:solidFill>
                <a:latin typeface="Arial"/>
                <a:ea typeface="DejaVu Sans"/>
              </a:rPr>
              <a:t>: </a:t>
            </a:r>
            <a:r>
              <a:rPr b="0" lang="fr-FR" sz="3200" spc="-100" strike="noStrike">
                <a:solidFill>
                  <a:srgbClr val="d2523b"/>
                </a:solidFill>
                <a:latin typeface="Arial"/>
                <a:ea typeface="DejaVu Sans"/>
              </a:rPr>
              <a:t>Corrélations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object 4"/>
          <p:cNvSpPr/>
          <p:nvPr/>
        </p:nvSpPr>
        <p:spPr>
          <a:xfrm>
            <a:off x="4520160" y="1186200"/>
            <a:ext cx="327960" cy="1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434"/>
              </a:lnSpc>
            </a:pPr>
            <a:r>
              <a:rPr b="1" lang="fr-FR" sz="1300" spc="-26" strike="noStrike">
                <a:solidFill>
                  <a:srgbClr val="292934"/>
                </a:solidFill>
                <a:latin typeface="Arial"/>
                <a:ea typeface="DejaVu Sans"/>
              </a:rPr>
              <a:t>XXX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object 5"/>
          <p:cNvSpPr/>
          <p:nvPr/>
        </p:nvSpPr>
        <p:spPr>
          <a:xfrm>
            <a:off x="7700040" y="27000"/>
            <a:ext cx="22212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10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3" name="object 6" descr=""/>
          <p:cNvPicPr/>
          <p:nvPr/>
        </p:nvPicPr>
        <p:blipFill>
          <a:blip r:embed="rId1"/>
          <a:stretch/>
        </p:blipFill>
        <p:spPr>
          <a:xfrm>
            <a:off x="60480" y="379080"/>
            <a:ext cx="5108400" cy="5299200"/>
          </a:xfrm>
          <a:prstGeom prst="rect">
            <a:avLst/>
          </a:prstGeom>
          <a:ln w="0">
            <a:noFill/>
          </a:ln>
        </p:spPr>
      </p:pic>
      <p:sp>
        <p:nvSpPr>
          <p:cNvPr id="244" name="object 7"/>
          <p:cNvSpPr/>
          <p:nvPr/>
        </p:nvSpPr>
        <p:spPr>
          <a:xfrm>
            <a:off x="5587920" y="1117800"/>
            <a:ext cx="3272040" cy="13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200" bIns="0" anchor="t">
            <a:spAutoFit/>
          </a:bodyPr>
          <a:p>
            <a:pPr marL="12600">
              <a:lnSpc>
                <a:spcPct val="100000"/>
              </a:lnSpc>
              <a:spcBef>
                <a:spcPts val="408"/>
              </a:spcBef>
            </a:pPr>
            <a:r>
              <a:rPr b="1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Points</a:t>
            </a:r>
            <a:r>
              <a:rPr b="1" lang="fr-FR" sz="13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Majeurs: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5"/>
              </a:spcBef>
            </a:pPr>
            <a:r>
              <a:rPr b="0" lang="fr-FR" sz="1300" spc="-1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Consommation:</a:t>
            </a:r>
            <a:r>
              <a:rPr b="0" lang="fr-FR" sz="13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Corrélation</a:t>
            </a:r>
            <a:r>
              <a:rPr b="0" lang="fr-FR" sz="13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importante</a:t>
            </a:r>
            <a:r>
              <a:rPr b="0" lang="fr-FR" sz="13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3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26" strike="noStrike">
                <a:solidFill>
                  <a:srgbClr val="292934"/>
                </a:solidFill>
                <a:latin typeface="Arial"/>
                <a:ea typeface="DejaVu Sans"/>
              </a:rPr>
              <a:t>la </a:t>
            </a: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avec: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195480" indent="-183600">
              <a:lnSpc>
                <a:spcPct val="100000"/>
              </a:lnSpc>
              <a:spcBef>
                <a:spcPts val="31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  <a:tab algn="l" pos="196200"/>
              </a:tabLst>
            </a:pP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PropertyGFATotal,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195480" indent="-183600">
              <a:lnSpc>
                <a:spcPct val="100000"/>
              </a:lnSpc>
              <a:spcBef>
                <a:spcPts val="30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  <a:tab algn="l" pos="196200"/>
              </a:tabLst>
            </a:pP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PropertyGFABuilding,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195480" indent="-183600">
              <a:lnSpc>
                <a:spcPct val="100000"/>
              </a:lnSpc>
              <a:spcBef>
                <a:spcPts val="30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  <a:tab algn="l" pos="196200"/>
              </a:tabLst>
            </a:pP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LargestPropertyUseTypeFGA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object 8"/>
          <p:cNvSpPr/>
          <p:nvPr/>
        </p:nvSpPr>
        <p:spPr>
          <a:xfrm>
            <a:off x="5587920" y="2783160"/>
            <a:ext cx="3353400" cy="25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fr-FR" sz="1300" spc="-1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Emissions:</a:t>
            </a:r>
            <a:r>
              <a:rPr b="0" lang="fr-FR" sz="13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Mêmes</a:t>
            </a:r>
            <a:r>
              <a:rPr b="0" lang="fr-FR" sz="13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corrélations</a:t>
            </a:r>
            <a:r>
              <a:rPr b="0" lang="fr-FR" sz="13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(dans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moindre</a:t>
            </a: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mesure)</a:t>
            </a:r>
            <a:r>
              <a:rPr b="0" lang="fr-FR" sz="13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+</a:t>
            </a:r>
            <a:r>
              <a:rPr b="0" lang="fr-FR" sz="13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corrélation</a:t>
            </a: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 importante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avec</a:t>
            </a:r>
            <a:r>
              <a:rPr b="0" lang="fr-FR" sz="13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13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consommation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Autres</a:t>
            </a:r>
            <a:r>
              <a:rPr b="1" lang="fr-FR" sz="13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points</a:t>
            </a:r>
            <a:r>
              <a:rPr b="1" lang="fr-FR" sz="13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notables: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195480" indent="-183600">
              <a:lnSpc>
                <a:spcPct val="100000"/>
              </a:lnSpc>
              <a:spcBef>
                <a:spcPts val="31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  <a:tab algn="l" pos="196200"/>
              </a:tabLst>
            </a:pP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Corrélation</a:t>
            </a:r>
            <a:r>
              <a:rPr b="0" lang="fr-FR" sz="13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importante</a:t>
            </a:r>
            <a:r>
              <a:rPr b="0" lang="fr-FR" sz="13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entre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3600">
              <a:lnSpc>
                <a:spcPct val="100000"/>
              </a:lnSpc>
              <a:spcBef>
                <a:spcPts val="230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469800"/>
                <a:tab algn="l" pos="470520"/>
              </a:tabLst>
            </a:pPr>
            <a:r>
              <a:rPr b="0" lang="fr-FR" sz="900" spc="-1" strike="noStrike">
                <a:solidFill>
                  <a:srgbClr val="292934"/>
                </a:solidFill>
                <a:latin typeface="Arial"/>
                <a:ea typeface="DejaVu Sans"/>
              </a:rPr>
              <a:t>PropertyGFATotal</a:t>
            </a:r>
            <a:r>
              <a:rPr b="0" lang="fr-FR" sz="9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9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9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900" spc="-12" strike="noStrike">
                <a:solidFill>
                  <a:srgbClr val="292934"/>
                </a:solidFill>
                <a:latin typeface="Arial"/>
                <a:ea typeface="DejaVu Sans"/>
              </a:rPr>
              <a:t>PropertyGFABuildings</a:t>
            </a:r>
            <a:endParaRPr b="0" lang="fr-FR" sz="9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3600">
              <a:lnSpc>
                <a:spcPct val="100000"/>
              </a:lnSpc>
              <a:spcBef>
                <a:spcPts val="215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469800"/>
                <a:tab algn="l" pos="470520"/>
              </a:tabLst>
            </a:pPr>
            <a:r>
              <a:rPr b="0" lang="fr-FR" sz="900" spc="-1" strike="noStrike">
                <a:solidFill>
                  <a:srgbClr val="292934"/>
                </a:solidFill>
                <a:latin typeface="Arial"/>
                <a:ea typeface="DejaVu Sans"/>
              </a:rPr>
              <a:t>PropertyFGATotal</a:t>
            </a:r>
            <a:r>
              <a:rPr b="0" lang="fr-FR" sz="9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9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9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900" spc="-12" strike="noStrike">
                <a:solidFill>
                  <a:srgbClr val="292934"/>
                </a:solidFill>
                <a:latin typeface="Arial"/>
                <a:ea typeface="DejaVu Sans"/>
              </a:rPr>
              <a:t>LargestPropertyUseTypeGFA</a:t>
            </a:r>
            <a:endParaRPr b="0" lang="fr-FR" sz="9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3600">
              <a:lnSpc>
                <a:spcPct val="100000"/>
              </a:lnSpc>
              <a:spcBef>
                <a:spcPts val="215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469800"/>
                <a:tab algn="l" pos="470520"/>
              </a:tabLst>
            </a:pPr>
            <a:r>
              <a:rPr b="0" lang="fr-FR" sz="900" spc="-12" strike="noStrike">
                <a:solidFill>
                  <a:srgbClr val="292934"/>
                </a:solidFill>
                <a:latin typeface="Arial"/>
                <a:ea typeface="DejaVu Sans"/>
              </a:rPr>
              <a:t>LargestPropertyUseTypeGFA</a:t>
            </a:r>
            <a:r>
              <a:rPr b="0" lang="fr-FR" sz="900" spc="49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9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900" spc="10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900" spc="-12" strike="noStrike">
                <a:solidFill>
                  <a:srgbClr val="292934"/>
                </a:solidFill>
                <a:latin typeface="Arial"/>
                <a:ea typeface="DejaVu Sans"/>
              </a:rPr>
              <a:t>PropertyFGABuilding(s)</a:t>
            </a:r>
            <a:endParaRPr b="0" lang="fr-FR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69800"/>
                <a:tab algn="l" pos="470520"/>
              </a:tabLst>
            </a:pP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algn="l" pos="469800"/>
                <a:tab algn="l" pos="470520"/>
              </a:tabLst>
            </a:pPr>
            <a:endParaRPr b="0" lang="fr-FR" sz="850" spc="-1" strike="noStrike">
              <a:solidFill>
                <a:srgbClr val="000000"/>
              </a:solidFill>
              <a:latin typeface="Arial"/>
            </a:endParaRPr>
          </a:p>
          <a:p>
            <a:pPr marL="195480" indent="-183600">
              <a:lnSpc>
                <a:spcPct val="100000"/>
              </a:lnSpc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  <a:tab algn="l" pos="196200"/>
              </a:tabLst>
            </a:pP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Energy</a:t>
            </a: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Star</a:t>
            </a:r>
            <a:r>
              <a:rPr b="0" lang="fr-FR" sz="13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Score</a:t>
            </a:r>
            <a:r>
              <a:rPr b="0" lang="fr-FR" sz="13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13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pas</a:t>
            </a:r>
            <a:r>
              <a:rPr b="0" lang="fr-FR" sz="13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3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corrélation notable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801000" y="2264400"/>
            <a:ext cx="4844160" cy="1474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4800" spc="-41" strike="noStrike">
                <a:solidFill>
                  <a:srgbClr val="f3f1dc"/>
                </a:solidFill>
                <a:latin typeface="Arial"/>
              </a:rPr>
              <a:t>III</a:t>
            </a:r>
            <a:r>
              <a:rPr b="0" lang="fr-FR" sz="4800" spc="-236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800" spc="-1" strike="noStrike">
                <a:solidFill>
                  <a:srgbClr val="f3f1dc"/>
                </a:solidFill>
                <a:latin typeface="Arial"/>
              </a:rPr>
              <a:t>–</a:t>
            </a:r>
            <a:r>
              <a:rPr b="0" lang="fr-FR" sz="4800" spc="-216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800" spc="-86" strike="noStrike">
                <a:solidFill>
                  <a:srgbClr val="f3f1dc"/>
                </a:solidFill>
                <a:latin typeface="Arial"/>
              </a:rPr>
              <a:t>PISTES</a:t>
            </a:r>
            <a:r>
              <a:rPr b="0" lang="fr-FR" sz="4800" spc="-245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800" spc="-26" strike="noStrike">
                <a:solidFill>
                  <a:srgbClr val="f3f1dc"/>
                </a:solidFill>
                <a:latin typeface="Arial"/>
              </a:rPr>
              <a:t>DE </a:t>
            </a:r>
            <a:r>
              <a:rPr b="0" lang="fr-FR" sz="4800" spc="-126" strike="noStrike">
                <a:solidFill>
                  <a:srgbClr val="f3f1dc"/>
                </a:solidFill>
                <a:latin typeface="Arial"/>
              </a:rPr>
              <a:t>MODÉLISATIONS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object 3"/>
          <p:cNvSpPr/>
          <p:nvPr/>
        </p:nvSpPr>
        <p:spPr>
          <a:xfrm>
            <a:off x="7700040" y="27000"/>
            <a:ext cx="20448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52" strike="noStrike">
                <a:solidFill>
                  <a:srgbClr val="ffffff"/>
                </a:solidFill>
                <a:latin typeface="Arial"/>
                <a:ea typeface="DejaVu Sans"/>
              </a:rPr>
              <a:t>11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object 2"/>
          <p:cNvGrpSpPr/>
          <p:nvPr/>
        </p:nvGrpSpPr>
        <p:grpSpPr>
          <a:xfrm>
            <a:off x="2267640" y="1273320"/>
            <a:ext cx="4693680" cy="3598920"/>
            <a:chOff x="2267640" y="1273320"/>
            <a:chExt cx="4693680" cy="3598920"/>
          </a:xfrm>
        </p:grpSpPr>
        <p:sp>
          <p:nvSpPr>
            <p:cNvPr id="249" name="object 3"/>
            <p:cNvSpPr/>
            <p:nvPr/>
          </p:nvSpPr>
          <p:spPr>
            <a:xfrm>
              <a:off x="2267640" y="1273320"/>
              <a:ext cx="4693680" cy="3598920"/>
            </a:xfrm>
            <a:custGeom>
              <a:avLst/>
              <a:gdLst>
                <a:gd name="textAreaLeft" fmla="*/ 0 w 4693680"/>
                <a:gd name="textAreaRight" fmla="*/ 4695120 w 4693680"/>
                <a:gd name="textAreaTop" fmla="*/ 0 h 3598920"/>
                <a:gd name="textAreaBottom" fmla="*/ 3600360 h 3598920"/>
              </a:gdLst>
              <a:ahLst/>
              <a:rect l="textAreaLeft" t="textAreaTop" r="textAreaRight" b="textAreaBottom"/>
              <a:pathLst>
                <a:path w="4695190" h="3600450">
                  <a:moveTo>
                    <a:pt x="4695063" y="0"/>
                  </a:moveTo>
                  <a:lnTo>
                    <a:pt x="0" y="0"/>
                  </a:lnTo>
                  <a:lnTo>
                    <a:pt x="0" y="3600450"/>
                  </a:lnTo>
                  <a:lnTo>
                    <a:pt x="4695063" y="3600450"/>
                  </a:lnTo>
                  <a:lnTo>
                    <a:pt x="4695063" y="0"/>
                  </a:lnTo>
                  <a:close/>
                </a:path>
              </a:pathLst>
            </a:custGeom>
            <a:solidFill>
              <a:srgbClr val="e9ebe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0" name="object 4"/>
            <p:cNvSpPr/>
            <p:nvPr/>
          </p:nvSpPr>
          <p:spPr>
            <a:xfrm>
              <a:off x="2267640" y="1273320"/>
              <a:ext cx="4693680" cy="3598920"/>
            </a:xfrm>
            <a:custGeom>
              <a:avLst/>
              <a:gdLst>
                <a:gd name="textAreaLeft" fmla="*/ 0 w 4693680"/>
                <a:gd name="textAreaRight" fmla="*/ 4695120 w 4693680"/>
                <a:gd name="textAreaTop" fmla="*/ 0 h 3598920"/>
                <a:gd name="textAreaBottom" fmla="*/ 3600360 h 3598920"/>
              </a:gdLst>
              <a:ahLst/>
              <a:rect l="textAreaLeft" t="textAreaTop" r="textAreaRight" b="textAreaBottom"/>
              <a:pathLst>
                <a:path w="4695190" h="3600450">
                  <a:moveTo>
                    <a:pt x="0" y="3600450"/>
                  </a:moveTo>
                  <a:lnTo>
                    <a:pt x="4695063" y="3600450"/>
                  </a:lnTo>
                  <a:lnTo>
                    <a:pt x="4695063" y="0"/>
                  </a:lnTo>
                  <a:lnTo>
                    <a:pt x="0" y="0"/>
                  </a:lnTo>
                  <a:lnTo>
                    <a:pt x="0" y="3600450"/>
                  </a:lnTo>
                  <a:close/>
                </a:path>
              </a:pathLst>
            </a:custGeom>
            <a:noFill/>
            <a:ln w="9525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1" name="object 5"/>
            <p:cNvSpPr/>
            <p:nvPr/>
          </p:nvSpPr>
          <p:spPr>
            <a:xfrm>
              <a:off x="2271600" y="2634840"/>
              <a:ext cx="304560" cy="356760"/>
            </a:xfrm>
            <a:custGeom>
              <a:avLst/>
              <a:gdLst>
                <a:gd name="textAreaLeft" fmla="*/ 0 w 304560"/>
                <a:gd name="textAreaRight" fmla="*/ 306000 w 304560"/>
                <a:gd name="textAreaTop" fmla="*/ 0 h 356760"/>
                <a:gd name="textAreaBottom" fmla="*/ 358200 h 356760"/>
              </a:gdLst>
              <a:ahLst/>
              <a:rect l="textAreaLeft" t="textAreaTop" r="textAreaRight" b="textAreaBottom"/>
              <a:pathLst>
                <a:path w="306069" h="358139">
                  <a:moveTo>
                    <a:pt x="152907" y="0"/>
                  </a:moveTo>
                  <a:lnTo>
                    <a:pt x="152907" y="71500"/>
                  </a:lnTo>
                  <a:lnTo>
                    <a:pt x="0" y="71500"/>
                  </a:lnTo>
                  <a:lnTo>
                    <a:pt x="0" y="286257"/>
                  </a:lnTo>
                  <a:lnTo>
                    <a:pt x="152907" y="286257"/>
                  </a:lnTo>
                  <a:lnTo>
                    <a:pt x="152907" y="357758"/>
                  </a:lnTo>
                  <a:lnTo>
                    <a:pt x="305815" y="178815"/>
                  </a:lnTo>
                  <a:lnTo>
                    <a:pt x="152907" y="0"/>
                  </a:lnTo>
                  <a:close/>
                </a:path>
              </a:pathLst>
            </a:custGeom>
            <a:solidFill>
              <a:srgbClr val="c7ce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2" name="object 6"/>
            <p:cNvSpPr/>
            <p:nvPr/>
          </p:nvSpPr>
          <p:spPr>
            <a:xfrm>
              <a:off x="2704320" y="2127240"/>
              <a:ext cx="1441440" cy="1371600"/>
            </a:xfrm>
            <a:custGeom>
              <a:avLst/>
              <a:gdLst>
                <a:gd name="textAreaLeft" fmla="*/ 0 w 1441440"/>
                <a:gd name="textAreaRight" fmla="*/ 1442880 w 1441440"/>
                <a:gd name="textAreaTop" fmla="*/ 0 h 1371600"/>
                <a:gd name="textAreaBottom" fmla="*/ 1373040 h 1371600"/>
              </a:gdLst>
              <a:ahLst/>
              <a:rect l="textAreaLeft" t="textAreaTop" r="textAreaRight" b="textAreaBottom"/>
              <a:pathLst>
                <a:path w="1442720" h="1372870">
                  <a:moveTo>
                    <a:pt x="1305306" y="0"/>
                  </a:moveTo>
                  <a:lnTo>
                    <a:pt x="137160" y="0"/>
                  </a:lnTo>
                  <a:lnTo>
                    <a:pt x="93780" y="6999"/>
                  </a:lnTo>
                  <a:lnTo>
                    <a:pt x="56125" y="26489"/>
                  </a:lnTo>
                  <a:lnTo>
                    <a:pt x="26444" y="56208"/>
                  </a:lnTo>
                  <a:lnTo>
                    <a:pt x="6986" y="93894"/>
                  </a:lnTo>
                  <a:lnTo>
                    <a:pt x="0" y="137287"/>
                  </a:lnTo>
                  <a:lnTo>
                    <a:pt x="0" y="1235456"/>
                  </a:lnTo>
                  <a:lnTo>
                    <a:pt x="6986" y="1278848"/>
                  </a:lnTo>
                  <a:lnTo>
                    <a:pt x="26444" y="1316534"/>
                  </a:lnTo>
                  <a:lnTo>
                    <a:pt x="56125" y="1346253"/>
                  </a:lnTo>
                  <a:lnTo>
                    <a:pt x="93780" y="1365743"/>
                  </a:lnTo>
                  <a:lnTo>
                    <a:pt x="137160" y="1372743"/>
                  </a:lnTo>
                  <a:lnTo>
                    <a:pt x="1305306" y="1372743"/>
                  </a:lnTo>
                  <a:lnTo>
                    <a:pt x="1348698" y="1365743"/>
                  </a:lnTo>
                  <a:lnTo>
                    <a:pt x="1386384" y="1346253"/>
                  </a:lnTo>
                  <a:lnTo>
                    <a:pt x="1416103" y="1316534"/>
                  </a:lnTo>
                  <a:lnTo>
                    <a:pt x="1435593" y="1278848"/>
                  </a:lnTo>
                  <a:lnTo>
                    <a:pt x="1442592" y="1235456"/>
                  </a:lnTo>
                  <a:lnTo>
                    <a:pt x="1442592" y="137287"/>
                  </a:lnTo>
                  <a:lnTo>
                    <a:pt x="1435593" y="93894"/>
                  </a:lnTo>
                  <a:lnTo>
                    <a:pt x="1416103" y="56208"/>
                  </a:lnTo>
                  <a:lnTo>
                    <a:pt x="1386384" y="26489"/>
                  </a:lnTo>
                  <a:lnTo>
                    <a:pt x="1348698" y="6999"/>
                  </a:lnTo>
                  <a:lnTo>
                    <a:pt x="1305306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3" name="object 7"/>
            <p:cNvSpPr/>
            <p:nvPr/>
          </p:nvSpPr>
          <p:spPr>
            <a:xfrm>
              <a:off x="2704320" y="2127240"/>
              <a:ext cx="1441440" cy="1371600"/>
            </a:xfrm>
            <a:custGeom>
              <a:avLst/>
              <a:gdLst>
                <a:gd name="textAreaLeft" fmla="*/ 0 w 1441440"/>
                <a:gd name="textAreaRight" fmla="*/ 1442880 w 1441440"/>
                <a:gd name="textAreaTop" fmla="*/ 0 h 1371600"/>
                <a:gd name="textAreaBottom" fmla="*/ 1373040 h 1371600"/>
              </a:gdLst>
              <a:ahLst/>
              <a:rect l="textAreaLeft" t="textAreaTop" r="textAreaRight" b="textAreaBottom"/>
              <a:pathLst>
                <a:path w="1442720" h="1372870">
                  <a:moveTo>
                    <a:pt x="0" y="137287"/>
                  </a:moveTo>
                  <a:lnTo>
                    <a:pt x="6986" y="93894"/>
                  </a:lnTo>
                  <a:lnTo>
                    <a:pt x="26444" y="56208"/>
                  </a:lnTo>
                  <a:lnTo>
                    <a:pt x="56125" y="26489"/>
                  </a:lnTo>
                  <a:lnTo>
                    <a:pt x="93780" y="6999"/>
                  </a:lnTo>
                  <a:lnTo>
                    <a:pt x="137160" y="0"/>
                  </a:lnTo>
                  <a:lnTo>
                    <a:pt x="1305306" y="0"/>
                  </a:lnTo>
                  <a:lnTo>
                    <a:pt x="1348698" y="6999"/>
                  </a:lnTo>
                  <a:lnTo>
                    <a:pt x="1386384" y="26489"/>
                  </a:lnTo>
                  <a:lnTo>
                    <a:pt x="1416103" y="56208"/>
                  </a:lnTo>
                  <a:lnTo>
                    <a:pt x="1435593" y="93894"/>
                  </a:lnTo>
                  <a:lnTo>
                    <a:pt x="1442592" y="137287"/>
                  </a:lnTo>
                  <a:lnTo>
                    <a:pt x="1442592" y="1235456"/>
                  </a:lnTo>
                  <a:lnTo>
                    <a:pt x="1435593" y="1278848"/>
                  </a:lnTo>
                  <a:lnTo>
                    <a:pt x="1416103" y="1316534"/>
                  </a:lnTo>
                  <a:lnTo>
                    <a:pt x="1386384" y="1346253"/>
                  </a:lnTo>
                  <a:lnTo>
                    <a:pt x="1348698" y="1365743"/>
                  </a:lnTo>
                  <a:lnTo>
                    <a:pt x="1305306" y="1372743"/>
                  </a:lnTo>
                  <a:lnTo>
                    <a:pt x="137160" y="1372743"/>
                  </a:lnTo>
                  <a:lnTo>
                    <a:pt x="93780" y="1365743"/>
                  </a:lnTo>
                  <a:lnTo>
                    <a:pt x="56125" y="1346253"/>
                  </a:lnTo>
                  <a:lnTo>
                    <a:pt x="26444" y="1316534"/>
                  </a:lnTo>
                  <a:lnTo>
                    <a:pt x="6986" y="1278848"/>
                  </a:lnTo>
                  <a:lnTo>
                    <a:pt x="0" y="1235456"/>
                  </a:lnTo>
                  <a:lnTo>
                    <a:pt x="0" y="137287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36040" y="526320"/>
            <a:ext cx="7740360" cy="9655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Modèle</a:t>
            </a:r>
            <a:r>
              <a:rPr b="0" lang="fr-FR" sz="4000" spc="-16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consommation</a:t>
            </a:r>
            <a:r>
              <a:rPr b="0" lang="fr-FR" sz="4000" spc="-17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:</a:t>
            </a:r>
            <a:r>
              <a:rPr b="0" lang="fr-FR" sz="4000" spc="-17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35" strike="noStrike">
                <a:solidFill>
                  <a:srgbClr val="d2523b"/>
                </a:solidFill>
                <a:latin typeface="Arial"/>
              </a:rPr>
              <a:t>démarche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object 9"/>
          <p:cNvSpPr/>
          <p:nvPr/>
        </p:nvSpPr>
        <p:spPr>
          <a:xfrm>
            <a:off x="7700040" y="27000"/>
            <a:ext cx="22212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12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6" name="object 10"/>
          <p:cNvGrpSpPr/>
          <p:nvPr/>
        </p:nvGrpSpPr>
        <p:grpSpPr>
          <a:xfrm>
            <a:off x="684720" y="2127240"/>
            <a:ext cx="1441440" cy="1371600"/>
            <a:chOff x="684720" y="2127240"/>
            <a:chExt cx="1441440" cy="1371600"/>
          </a:xfrm>
        </p:grpSpPr>
        <p:sp>
          <p:nvSpPr>
            <p:cNvPr id="257" name="object 11"/>
            <p:cNvSpPr/>
            <p:nvPr/>
          </p:nvSpPr>
          <p:spPr>
            <a:xfrm>
              <a:off x="684720" y="2127240"/>
              <a:ext cx="1441440" cy="1371600"/>
            </a:xfrm>
            <a:custGeom>
              <a:avLst/>
              <a:gdLst>
                <a:gd name="textAreaLeft" fmla="*/ 0 w 1441440"/>
                <a:gd name="textAreaRight" fmla="*/ 1442880 w 1441440"/>
                <a:gd name="textAreaTop" fmla="*/ 0 h 1371600"/>
                <a:gd name="textAreaBottom" fmla="*/ 1373040 h 1371600"/>
              </a:gdLst>
              <a:ahLst/>
              <a:rect l="textAreaLeft" t="textAreaTop" r="textAreaRight" b="textAreaBottom"/>
              <a:pathLst>
                <a:path w="1442720" h="1372870">
                  <a:moveTo>
                    <a:pt x="1305356" y="0"/>
                  </a:moveTo>
                  <a:lnTo>
                    <a:pt x="137274" y="0"/>
                  </a:lnTo>
                  <a:lnTo>
                    <a:pt x="93888" y="6999"/>
                  </a:lnTo>
                  <a:lnTo>
                    <a:pt x="56205" y="26489"/>
                  </a:lnTo>
                  <a:lnTo>
                    <a:pt x="26488" y="56208"/>
                  </a:lnTo>
                  <a:lnTo>
                    <a:pt x="6999" y="93894"/>
                  </a:lnTo>
                  <a:lnTo>
                    <a:pt x="0" y="137287"/>
                  </a:lnTo>
                  <a:lnTo>
                    <a:pt x="0" y="1235456"/>
                  </a:lnTo>
                  <a:lnTo>
                    <a:pt x="6999" y="1278848"/>
                  </a:lnTo>
                  <a:lnTo>
                    <a:pt x="26488" y="1316534"/>
                  </a:lnTo>
                  <a:lnTo>
                    <a:pt x="56205" y="1346253"/>
                  </a:lnTo>
                  <a:lnTo>
                    <a:pt x="93888" y="1365743"/>
                  </a:lnTo>
                  <a:lnTo>
                    <a:pt x="137274" y="1372743"/>
                  </a:lnTo>
                  <a:lnTo>
                    <a:pt x="1305356" y="1372743"/>
                  </a:lnTo>
                  <a:lnTo>
                    <a:pt x="1348749" y="1365743"/>
                  </a:lnTo>
                  <a:lnTo>
                    <a:pt x="1386435" y="1346253"/>
                  </a:lnTo>
                  <a:lnTo>
                    <a:pt x="1416154" y="1316534"/>
                  </a:lnTo>
                  <a:lnTo>
                    <a:pt x="1435644" y="1278848"/>
                  </a:lnTo>
                  <a:lnTo>
                    <a:pt x="1442643" y="1235456"/>
                  </a:lnTo>
                  <a:lnTo>
                    <a:pt x="1442643" y="137287"/>
                  </a:lnTo>
                  <a:lnTo>
                    <a:pt x="1435644" y="93894"/>
                  </a:lnTo>
                  <a:lnTo>
                    <a:pt x="1416154" y="56208"/>
                  </a:lnTo>
                  <a:lnTo>
                    <a:pt x="1386435" y="26489"/>
                  </a:lnTo>
                  <a:lnTo>
                    <a:pt x="1348749" y="6999"/>
                  </a:lnTo>
                  <a:lnTo>
                    <a:pt x="1305356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8" name="object 12"/>
            <p:cNvSpPr/>
            <p:nvPr/>
          </p:nvSpPr>
          <p:spPr>
            <a:xfrm>
              <a:off x="684720" y="2127240"/>
              <a:ext cx="1441440" cy="1371600"/>
            </a:xfrm>
            <a:custGeom>
              <a:avLst/>
              <a:gdLst>
                <a:gd name="textAreaLeft" fmla="*/ 0 w 1441440"/>
                <a:gd name="textAreaRight" fmla="*/ 1442880 w 1441440"/>
                <a:gd name="textAreaTop" fmla="*/ 0 h 1371600"/>
                <a:gd name="textAreaBottom" fmla="*/ 1373040 h 1371600"/>
              </a:gdLst>
              <a:ahLst/>
              <a:rect l="textAreaLeft" t="textAreaTop" r="textAreaRight" b="textAreaBottom"/>
              <a:pathLst>
                <a:path w="1442720" h="1372870">
                  <a:moveTo>
                    <a:pt x="0" y="137287"/>
                  </a:moveTo>
                  <a:lnTo>
                    <a:pt x="6999" y="93894"/>
                  </a:lnTo>
                  <a:lnTo>
                    <a:pt x="26488" y="56208"/>
                  </a:lnTo>
                  <a:lnTo>
                    <a:pt x="56205" y="26489"/>
                  </a:lnTo>
                  <a:lnTo>
                    <a:pt x="93888" y="6999"/>
                  </a:lnTo>
                  <a:lnTo>
                    <a:pt x="137274" y="0"/>
                  </a:lnTo>
                  <a:lnTo>
                    <a:pt x="1305356" y="0"/>
                  </a:lnTo>
                  <a:lnTo>
                    <a:pt x="1348749" y="6999"/>
                  </a:lnTo>
                  <a:lnTo>
                    <a:pt x="1386435" y="26489"/>
                  </a:lnTo>
                  <a:lnTo>
                    <a:pt x="1416154" y="56208"/>
                  </a:lnTo>
                  <a:lnTo>
                    <a:pt x="1435644" y="93894"/>
                  </a:lnTo>
                  <a:lnTo>
                    <a:pt x="1442643" y="137287"/>
                  </a:lnTo>
                  <a:lnTo>
                    <a:pt x="1442643" y="1235456"/>
                  </a:lnTo>
                  <a:lnTo>
                    <a:pt x="1435644" y="1278848"/>
                  </a:lnTo>
                  <a:lnTo>
                    <a:pt x="1416154" y="1316534"/>
                  </a:lnTo>
                  <a:lnTo>
                    <a:pt x="1386435" y="1346253"/>
                  </a:lnTo>
                  <a:lnTo>
                    <a:pt x="1348749" y="1365743"/>
                  </a:lnTo>
                  <a:lnTo>
                    <a:pt x="1305356" y="1372743"/>
                  </a:lnTo>
                  <a:lnTo>
                    <a:pt x="137274" y="1372743"/>
                  </a:lnTo>
                  <a:lnTo>
                    <a:pt x="93888" y="1365743"/>
                  </a:lnTo>
                  <a:lnTo>
                    <a:pt x="56205" y="1346253"/>
                  </a:lnTo>
                  <a:lnTo>
                    <a:pt x="26488" y="1316534"/>
                  </a:lnTo>
                  <a:lnTo>
                    <a:pt x="6999" y="1278848"/>
                  </a:lnTo>
                  <a:lnTo>
                    <a:pt x="0" y="1235456"/>
                  </a:lnTo>
                  <a:lnTo>
                    <a:pt x="0" y="137287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59" name="object 13"/>
          <p:cNvSpPr/>
          <p:nvPr/>
        </p:nvSpPr>
        <p:spPr>
          <a:xfrm>
            <a:off x="819000" y="2313000"/>
            <a:ext cx="1172160" cy="95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algn="ctr">
              <a:lnSpc>
                <a:spcPts val="1565"/>
              </a:lnSpc>
              <a:spcBef>
                <a:spcPts val="105"/>
              </a:spcBef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Séparation</a:t>
            </a:r>
            <a:r>
              <a:rPr b="0" lang="fr-FR" sz="1400" spc="-60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jeu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1565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de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données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42640" indent="-1440" algn="ctr">
              <a:lnSpc>
                <a:spcPct val="86000"/>
              </a:lnSpc>
              <a:spcBef>
                <a:spcPts val="564"/>
              </a:spcBef>
              <a:tabLst>
                <a:tab algn="l" pos="0"/>
              </a:tabLst>
            </a:pPr>
            <a:r>
              <a:rPr b="0" i="1" lang="fr-FR" sz="1200" spc="-12" strike="noStrike">
                <a:solidFill>
                  <a:srgbClr val="ffffff"/>
                </a:solidFill>
                <a:latin typeface="Arial"/>
                <a:ea typeface="DejaVu Sans"/>
              </a:rPr>
              <a:t>train/ validation/ </a:t>
            </a:r>
            <a:r>
              <a:rPr b="0" i="1" lang="fr-FR" sz="1200" spc="-21" strike="noStrike">
                <a:solidFill>
                  <a:srgbClr val="ffffff"/>
                </a:solidFill>
                <a:latin typeface="Arial"/>
                <a:ea typeface="DejaVu Sans"/>
              </a:rPr>
              <a:t>test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object 14"/>
          <p:cNvSpPr/>
          <p:nvPr/>
        </p:nvSpPr>
        <p:spPr>
          <a:xfrm>
            <a:off x="2842560" y="2585880"/>
            <a:ext cx="1179000" cy="4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 marL="9000" indent="-9360">
              <a:lnSpc>
                <a:spcPts val="1451"/>
              </a:lnSpc>
              <a:spcBef>
                <a:spcPts val="340"/>
              </a:spcBef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Définition</a:t>
            </a:r>
            <a:r>
              <a:rPr b="0" lang="fr-FR" sz="1400" spc="-5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grille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de</a:t>
            </a:r>
            <a:r>
              <a:rPr b="0" lang="fr-FR" sz="14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paramètres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1" name="object 15"/>
          <p:cNvGrpSpPr/>
          <p:nvPr/>
        </p:nvGrpSpPr>
        <p:grpSpPr>
          <a:xfrm>
            <a:off x="4291200" y="2127240"/>
            <a:ext cx="2141280" cy="1371600"/>
            <a:chOff x="4291200" y="2127240"/>
            <a:chExt cx="2141280" cy="1371600"/>
          </a:xfrm>
        </p:grpSpPr>
        <p:sp>
          <p:nvSpPr>
            <p:cNvPr id="262" name="object 16"/>
            <p:cNvSpPr/>
            <p:nvPr/>
          </p:nvSpPr>
          <p:spPr>
            <a:xfrm>
              <a:off x="4291200" y="2634840"/>
              <a:ext cx="304560" cy="356760"/>
            </a:xfrm>
            <a:custGeom>
              <a:avLst/>
              <a:gdLst>
                <a:gd name="textAreaLeft" fmla="*/ 0 w 304560"/>
                <a:gd name="textAreaRight" fmla="*/ 306000 w 304560"/>
                <a:gd name="textAreaTop" fmla="*/ 0 h 356760"/>
                <a:gd name="textAreaBottom" fmla="*/ 358200 h 356760"/>
              </a:gdLst>
              <a:ahLst/>
              <a:rect l="textAreaLeft" t="textAreaTop" r="textAreaRight" b="textAreaBottom"/>
              <a:pathLst>
                <a:path w="306070" h="358139">
                  <a:moveTo>
                    <a:pt x="152908" y="0"/>
                  </a:moveTo>
                  <a:lnTo>
                    <a:pt x="152908" y="71500"/>
                  </a:lnTo>
                  <a:lnTo>
                    <a:pt x="0" y="71500"/>
                  </a:lnTo>
                  <a:lnTo>
                    <a:pt x="0" y="286257"/>
                  </a:lnTo>
                  <a:lnTo>
                    <a:pt x="152908" y="286257"/>
                  </a:lnTo>
                  <a:lnTo>
                    <a:pt x="152908" y="357758"/>
                  </a:lnTo>
                  <a:lnTo>
                    <a:pt x="305816" y="178815"/>
                  </a:lnTo>
                  <a:lnTo>
                    <a:pt x="152908" y="0"/>
                  </a:lnTo>
                  <a:close/>
                </a:path>
              </a:pathLst>
            </a:custGeom>
            <a:solidFill>
              <a:srgbClr val="c7ce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3" name="object 17"/>
            <p:cNvSpPr/>
            <p:nvPr/>
          </p:nvSpPr>
          <p:spPr>
            <a:xfrm>
              <a:off x="4723920" y="2127240"/>
              <a:ext cx="1708560" cy="1371600"/>
            </a:xfrm>
            <a:custGeom>
              <a:avLst/>
              <a:gdLst>
                <a:gd name="textAreaLeft" fmla="*/ 0 w 1708560"/>
                <a:gd name="textAreaRight" fmla="*/ 1710000 w 1708560"/>
                <a:gd name="textAreaTop" fmla="*/ 0 h 1371600"/>
                <a:gd name="textAreaBottom" fmla="*/ 1373040 h 1371600"/>
              </a:gdLst>
              <a:ahLst/>
              <a:rect l="textAreaLeft" t="textAreaTop" r="textAreaRight" b="textAreaBottom"/>
              <a:pathLst>
                <a:path w="1710054" h="1372870">
                  <a:moveTo>
                    <a:pt x="1572641" y="0"/>
                  </a:moveTo>
                  <a:lnTo>
                    <a:pt x="137287" y="0"/>
                  </a:lnTo>
                  <a:lnTo>
                    <a:pt x="93894" y="6999"/>
                  </a:lnTo>
                  <a:lnTo>
                    <a:pt x="56208" y="26489"/>
                  </a:lnTo>
                  <a:lnTo>
                    <a:pt x="26489" y="56208"/>
                  </a:lnTo>
                  <a:lnTo>
                    <a:pt x="6999" y="93894"/>
                  </a:lnTo>
                  <a:lnTo>
                    <a:pt x="0" y="137287"/>
                  </a:lnTo>
                  <a:lnTo>
                    <a:pt x="0" y="1235456"/>
                  </a:lnTo>
                  <a:lnTo>
                    <a:pt x="6999" y="1278848"/>
                  </a:lnTo>
                  <a:lnTo>
                    <a:pt x="26489" y="1316534"/>
                  </a:lnTo>
                  <a:lnTo>
                    <a:pt x="56208" y="1346253"/>
                  </a:lnTo>
                  <a:lnTo>
                    <a:pt x="93894" y="1365743"/>
                  </a:lnTo>
                  <a:lnTo>
                    <a:pt x="137287" y="1372743"/>
                  </a:lnTo>
                  <a:lnTo>
                    <a:pt x="1572641" y="1372743"/>
                  </a:lnTo>
                  <a:lnTo>
                    <a:pt x="1616033" y="1365743"/>
                  </a:lnTo>
                  <a:lnTo>
                    <a:pt x="1653719" y="1346253"/>
                  </a:lnTo>
                  <a:lnTo>
                    <a:pt x="1683438" y="1316534"/>
                  </a:lnTo>
                  <a:lnTo>
                    <a:pt x="1702928" y="1278848"/>
                  </a:lnTo>
                  <a:lnTo>
                    <a:pt x="1709928" y="1235456"/>
                  </a:lnTo>
                  <a:lnTo>
                    <a:pt x="1709928" y="137287"/>
                  </a:lnTo>
                  <a:lnTo>
                    <a:pt x="1702928" y="93894"/>
                  </a:lnTo>
                  <a:lnTo>
                    <a:pt x="1683438" y="56208"/>
                  </a:lnTo>
                  <a:lnTo>
                    <a:pt x="1653719" y="26489"/>
                  </a:lnTo>
                  <a:lnTo>
                    <a:pt x="1616033" y="6999"/>
                  </a:lnTo>
                  <a:lnTo>
                    <a:pt x="1572641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4" name="object 18"/>
            <p:cNvSpPr/>
            <p:nvPr/>
          </p:nvSpPr>
          <p:spPr>
            <a:xfrm>
              <a:off x="4723920" y="2127240"/>
              <a:ext cx="1708560" cy="1371600"/>
            </a:xfrm>
            <a:custGeom>
              <a:avLst/>
              <a:gdLst>
                <a:gd name="textAreaLeft" fmla="*/ 0 w 1708560"/>
                <a:gd name="textAreaRight" fmla="*/ 1710000 w 1708560"/>
                <a:gd name="textAreaTop" fmla="*/ 0 h 1371600"/>
                <a:gd name="textAreaBottom" fmla="*/ 1373040 h 1371600"/>
              </a:gdLst>
              <a:ahLst/>
              <a:rect l="textAreaLeft" t="textAreaTop" r="textAreaRight" b="textAreaBottom"/>
              <a:pathLst>
                <a:path w="1710054" h="1372870">
                  <a:moveTo>
                    <a:pt x="0" y="137287"/>
                  </a:moveTo>
                  <a:lnTo>
                    <a:pt x="6999" y="93894"/>
                  </a:lnTo>
                  <a:lnTo>
                    <a:pt x="26489" y="56208"/>
                  </a:lnTo>
                  <a:lnTo>
                    <a:pt x="56208" y="26489"/>
                  </a:lnTo>
                  <a:lnTo>
                    <a:pt x="93894" y="6999"/>
                  </a:lnTo>
                  <a:lnTo>
                    <a:pt x="137287" y="0"/>
                  </a:lnTo>
                  <a:lnTo>
                    <a:pt x="1572641" y="0"/>
                  </a:lnTo>
                  <a:lnTo>
                    <a:pt x="1616033" y="6999"/>
                  </a:lnTo>
                  <a:lnTo>
                    <a:pt x="1653719" y="26489"/>
                  </a:lnTo>
                  <a:lnTo>
                    <a:pt x="1683438" y="56208"/>
                  </a:lnTo>
                  <a:lnTo>
                    <a:pt x="1702928" y="93894"/>
                  </a:lnTo>
                  <a:lnTo>
                    <a:pt x="1709928" y="137287"/>
                  </a:lnTo>
                  <a:lnTo>
                    <a:pt x="1709928" y="1235456"/>
                  </a:lnTo>
                  <a:lnTo>
                    <a:pt x="1702928" y="1278848"/>
                  </a:lnTo>
                  <a:lnTo>
                    <a:pt x="1683438" y="1316534"/>
                  </a:lnTo>
                  <a:lnTo>
                    <a:pt x="1653719" y="1346253"/>
                  </a:lnTo>
                  <a:lnTo>
                    <a:pt x="1616033" y="1365743"/>
                  </a:lnTo>
                  <a:lnTo>
                    <a:pt x="1572641" y="1372743"/>
                  </a:lnTo>
                  <a:lnTo>
                    <a:pt x="137287" y="1372743"/>
                  </a:lnTo>
                  <a:lnTo>
                    <a:pt x="93894" y="1365743"/>
                  </a:lnTo>
                  <a:lnTo>
                    <a:pt x="56208" y="1346253"/>
                  </a:lnTo>
                  <a:lnTo>
                    <a:pt x="26489" y="1316534"/>
                  </a:lnTo>
                  <a:lnTo>
                    <a:pt x="6999" y="1278848"/>
                  </a:lnTo>
                  <a:lnTo>
                    <a:pt x="0" y="1235456"/>
                  </a:lnTo>
                  <a:lnTo>
                    <a:pt x="0" y="137287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65" name="object 19"/>
          <p:cNvSpPr/>
          <p:nvPr/>
        </p:nvSpPr>
        <p:spPr>
          <a:xfrm>
            <a:off x="4818240" y="2176560"/>
            <a:ext cx="1405080" cy="12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>
              <a:lnSpc>
                <a:spcPts val="1451"/>
              </a:lnSpc>
              <a:spcBef>
                <a:spcPts val="340"/>
              </a:spcBef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Entrainement</a:t>
            </a:r>
            <a:r>
              <a:rPr b="0" lang="fr-FR" sz="1400" spc="-5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des 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modèles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57960" indent="-58320">
              <a:lnSpc>
                <a:spcPct val="86000"/>
              </a:lnSpc>
              <a:spcBef>
                <a:spcPts val="570"/>
              </a:spcBef>
              <a:buClr>
                <a:srgbClr val="ffffff"/>
              </a:buClr>
              <a:buSzPct val="90000"/>
              <a:buFont typeface="Symbol"/>
              <a:buChar char=""/>
              <a:tabLst>
                <a:tab algn="l" pos="58320"/>
              </a:tabLst>
            </a:pPr>
            <a:r>
              <a:rPr b="0" lang="fr-FR" sz="105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fr-FR" sz="105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050" spc="-1" strike="noStrike">
                <a:solidFill>
                  <a:srgbClr val="ffffff"/>
                </a:solidFill>
                <a:latin typeface="Arial"/>
                <a:ea typeface="DejaVu Sans"/>
              </a:rPr>
              <a:t>modèles</a:t>
            </a:r>
            <a:r>
              <a:rPr b="0" lang="fr-FR" sz="105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i="1" lang="fr-FR" sz="1050" spc="-1" strike="noStrike">
                <a:solidFill>
                  <a:srgbClr val="ffffff"/>
                </a:solidFill>
                <a:latin typeface="Arial"/>
                <a:ea typeface="DejaVu Sans"/>
              </a:rPr>
              <a:t>(toutes</a:t>
            </a:r>
            <a:r>
              <a:rPr b="0" i="1" lang="fr-FR" sz="105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i="1" lang="fr-FR" sz="1050" spc="-26" strike="noStrike">
                <a:solidFill>
                  <a:srgbClr val="ffffff"/>
                </a:solidFill>
                <a:latin typeface="Arial"/>
                <a:ea typeface="DejaVu Sans"/>
              </a:rPr>
              <a:t>les </a:t>
            </a:r>
            <a:r>
              <a:rPr b="0" i="1" lang="fr-FR" sz="1050" spc="-1" strike="noStrike">
                <a:solidFill>
                  <a:srgbClr val="ffffff"/>
                </a:solidFill>
                <a:latin typeface="Arial"/>
                <a:ea typeface="DejaVu Sans"/>
              </a:rPr>
              <a:t>combinaisons</a:t>
            </a:r>
            <a:r>
              <a:rPr b="0" i="1" lang="fr-FR" sz="1050" spc="-5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i="1" lang="fr-FR" sz="1050" spc="-26" strike="noStrike">
                <a:solidFill>
                  <a:srgbClr val="ffffff"/>
                </a:solidFill>
                <a:latin typeface="Arial"/>
                <a:ea typeface="DejaVu Sans"/>
              </a:rPr>
              <a:t>de </a:t>
            </a:r>
            <a:r>
              <a:rPr b="0" i="1" lang="fr-FR" sz="1050" spc="-12" strike="noStrike">
                <a:solidFill>
                  <a:srgbClr val="ffffff"/>
                </a:solidFill>
                <a:latin typeface="Arial"/>
                <a:ea typeface="DejaVu Sans"/>
              </a:rPr>
              <a:t>paramètres)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57960" indent="-58320">
              <a:lnSpc>
                <a:spcPct val="100000"/>
              </a:lnSpc>
              <a:buClr>
                <a:srgbClr val="ffffff"/>
              </a:buClr>
              <a:buSzPct val="90000"/>
              <a:buFont typeface="Symbol"/>
              <a:buChar char=""/>
              <a:tabLst>
                <a:tab algn="l" pos="58320"/>
              </a:tabLst>
            </a:pPr>
            <a:r>
              <a:rPr b="0" lang="fr-FR" sz="1050" spc="-1" strike="noStrike">
                <a:solidFill>
                  <a:srgbClr val="ffffff"/>
                </a:solidFill>
                <a:latin typeface="Arial"/>
                <a:ea typeface="DejaVu Sans"/>
              </a:rPr>
              <a:t>Jeu</a:t>
            </a:r>
            <a:r>
              <a:rPr b="0" lang="fr-FR" sz="105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050" spc="-12" strike="noStrike">
                <a:solidFill>
                  <a:srgbClr val="ffffff"/>
                </a:solidFill>
                <a:latin typeface="Arial"/>
                <a:ea typeface="DejaVu Sans"/>
              </a:rPr>
              <a:t>training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57960" indent="-58320">
              <a:lnSpc>
                <a:spcPct val="100000"/>
              </a:lnSpc>
              <a:spcBef>
                <a:spcPts val="11"/>
              </a:spcBef>
              <a:buClr>
                <a:srgbClr val="ffffff"/>
              </a:buClr>
              <a:buSzPct val="90000"/>
              <a:buFont typeface="Symbol"/>
              <a:buChar char=""/>
              <a:tabLst>
                <a:tab algn="l" pos="58320"/>
              </a:tabLst>
            </a:pPr>
            <a:r>
              <a:rPr b="0" lang="fr-FR" sz="1050" spc="-12" strike="noStrike">
                <a:solidFill>
                  <a:srgbClr val="ffffff"/>
                </a:solidFill>
                <a:latin typeface="Arial"/>
                <a:ea typeface="DejaVu Sans"/>
              </a:rPr>
              <a:t>Cross-validation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6" name="object 20"/>
          <p:cNvGrpSpPr/>
          <p:nvPr/>
        </p:nvGrpSpPr>
        <p:grpSpPr>
          <a:xfrm>
            <a:off x="6577920" y="2127240"/>
            <a:ext cx="2023920" cy="1371600"/>
            <a:chOff x="6577920" y="2127240"/>
            <a:chExt cx="2023920" cy="1371600"/>
          </a:xfrm>
        </p:grpSpPr>
        <p:sp>
          <p:nvSpPr>
            <p:cNvPr id="267" name="object 21"/>
            <p:cNvSpPr/>
            <p:nvPr/>
          </p:nvSpPr>
          <p:spPr>
            <a:xfrm>
              <a:off x="6577920" y="2634840"/>
              <a:ext cx="304560" cy="356760"/>
            </a:xfrm>
            <a:custGeom>
              <a:avLst/>
              <a:gdLst>
                <a:gd name="textAreaLeft" fmla="*/ 0 w 304560"/>
                <a:gd name="textAreaRight" fmla="*/ 306000 w 304560"/>
                <a:gd name="textAreaTop" fmla="*/ 0 h 356760"/>
                <a:gd name="textAreaBottom" fmla="*/ 358200 h 356760"/>
              </a:gdLst>
              <a:ahLst/>
              <a:rect l="textAreaLeft" t="textAreaTop" r="textAreaRight" b="textAreaBottom"/>
              <a:pathLst>
                <a:path w="306070" h="358139">
                  <a:moveTo>
                    <a:pt x="153034" y="0"/>
                  </a:moveTo>
                  <a:lnTo>
                    <a:pt x="153034" y="71500"/>
                  </a:lnTo>
                  <a:lnTo>
                    <a:pt x="0" y="71500"/>
                  </a:lnTo>
                  <a:lnTo>
                    <a:pt x="0" y="286257"/>
                  </a:lnTo>
                  <a:lnTo>
                    <a:pt x="153034" y="286257"/>
                  </a:lnTo>
                  <a:lnTo>
                    <a:pt x="153034" y="357758"/>
                  </a:lnTo>
                  <a:lnTo>
                    <a:pt x="305942" y="178815"/>
                  </a:lnTo>
                  <a:lnTo>
                    <a:pt x="153034" y="0"/>
                  </a:lnTo>
                  <a:close/>
                </a:path>
              </a:pathLst>
            </a:custGeom>
            <a:solidFill>
              <a:srgbClr val="c7ce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8" name="object 22"/>
            <p:cNvSpPr/>
            <p:nvPr/>
          </p:nvSpPr>
          <p:spPr>
            <a:xfrm>
              <a:off x="7010640" y="2127240"/>
              <a:ext cx="1591200" cy="1371600"/>
            </a:xfrm>
            <a:custGeom>
              <a:avLst/>
              <a:gdLst>
                <a:gd name="textAreaLeft" fmla="*/ 0 w 1591200"/>
                <a:gd name="textAreaRight" fmla="*/ 1592640 w 1591200"/>
                <a:gd name="textAreaTop" fmla="*/ 0 h 1371600"/>
                <a:gd name="textAreaBottom" fmla="*/ 1373040 h 1371600"/>
              </a:gdLst>
              <a:ahLst/>
              <a:rect l="textAreaLeft" t="textAreaTop" r="textAreaRight" b="textAreaBottom"/>
              <a:pathLst>
                <a:path w="1592579" h="1372870">
                  <a:moveTo>
                    <a:pt x="1455293" y="0"/>
                  </a:moveTo>
                  <a:lnTo>
                    <a:pt x="137287" y="0"/>
                  </a:lnTo>
                  <a:lnTo>
                    <a:pt x="93894" y="6999"/>
                  </a:lnTo>
                  <a:lnTo>
                    <a:pt x="56208" y="26489"/>
                  </a:lnTo>
                  <a:lnTo>
                    <a:pt x="26489" y="56208"/>
                  </a:lnTo>
                  <a:lnTo>
                    <a:pt x="6999" y="93894"/>
                  </a:lnTo>
                  <a:lnTo>
                    <a:pt x="0" y="137287"/>
                  </a:lnTo>
                  <a:lnTo>
                    <a:pt x="0" y="1235456"/>
                  </a:lnTo>
                  <a:lnTo>
                    <a:pt x="6999" y="1278848"/>
                  </a:lnTo>
                  <a:lnTo>
                    <a:pt x="26489" y="1316534"/>
                  </a:lnTo>
                  <a:lnTo>
                    <a:pt x="56208" y="1346253"/>
                  </a:lnTo>
                  <a:lnTo>
                    <a:pt x="93894" y="1365743"/>
                  </a:lnTo>
                  <a:lnTo>
                    <a:pt x="137287" y="1372743"/>
                  </a:lnTo>
                  <a:lnTo>
                    <a:pt x="1455293" y="1372743"/>
                  </a:lnTo>
                  <a:lnTo>
                    <a:pt x="1498685" y="1365743"/>
                  </a:lnTo>
                  <a:lnTo>
                    <a:pt x="1536371" y="1346253"/>
                  </a:lnTo>
                  <a:lnTo>
                    <a:pt x="1566090" y="1316534"/>
                  </a:lnTo>
                  <a:lnTo>
                    <a:pt x="1585580" y="1278848"/>
                  </a:lnTo>
                  <a:lnTo>
                    <a:pt x="1592579" y="1235456"/>
                  </a:lnTo>
                  <a:lnTo>
                    <a:pt x="1592579" y="137287"/>
                  </a:lnTo>
                  <a:lnTo>
                    <a:pt x="1585580" y="93894"/>
                  </a:lnTo>
                  <a:lnTo>
                    <a:pt x="1566090" y="56208"/>
                  </a:lnTo>
                  <a:lnTo>
                    <a:pt x="1536371" y="26489"/>
                  </a:lnTo>
                  <a:lnTo>
                    <a:pt x="1498685" y="6999"/>
                  </a:lnTo>
                  <a:lnTo>
                    <a:pt x="1455293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9" name="object 23"/>
            <p:cNvSpPr/>
            <p:nvPr/>
          </p:nvSpPr>
          <p:spPr>
            <a:xfrm>
              <a:off x="7010640" y="2127240"/>
              <a:ext cx="1591200" cy="1371600"/>
            </a:xfrm>
            <a:custGeom>
              <a:avLst/>
              <a:gdLst>
                <a:gd name="textAreaLeft" fmla="*/ 0 w 1591200"/>
                <a:gd name="textAreaRight" fmla="*/ 1592640 w 1591200"/>
                <a:gd name="textAreaTop" fmla="*/ 0 h 1371600"/>
                <a:gd name="textAreaBottom" fmla="*/ 1373040 h 1371600"/>
              </a:gdLst>
              <a:ahLst/>
              <a:rect l="textAreaLeft" t="textAreaTop" r="textAreaRight" b="textAreaBottom"/>
              <a:pathLst>
                <a:path w="1592579" h="1372870">
                  <a:moveTo>
                    <a:pt x="0" y="137287"/>
                  </a:moveTo>
                  <a:lnTo>
                    <a:pt x="6999" y="93894"/>
                  </a:lnTo>
                  <a:lnTo>
                    <a:pt x="26489" y="56208"/>
                  </a:lnTo>
                  <a:lnTo>
                    <a:pt x="56208" y="26489"/>
                  </a:lnTo>
                  <a:lnTo>
                    <a:pt x="93894" y="6999"/>
                  </a:lnTo>
                  <a:lnTo>
                    <a:pt x="137287" y="0"/>
                  </a:lnTo>
                  <a:lnTo>
                    <a:pt x="1455293" y="0"/>
                  </a:lnTo>
                  <a:lnTo>
                    <a:pt x="1498685" y="6999"/>
                  </a:lnTo>
                  <a:lnTo>
                    <a:pt x="1536371" y="26489"/>
                  </a:lnTo>
                  <a:lnTo>
                    <a:pt x="1566090" y="56208"/>
                  </a:lnTo>
                  <a:lnTo>
                    <a:pt x="1585580" y="93894"/>
                  </a:lnTo>
                  <a:lnTo>
                    <a:pt x="1592579" y="137287"/>
                  </a:lnTo>
                  <a:lnTo>
                    <a:pt x="1592579" y="1235456"/>
                  </a:lnTo>
                  <a:lnTo>
                    <a:pt x="1585580" y="1278848"/>
                  </a:lnTo>
                  <a:lnTo>
                    <a:pt x="1566090" y="1316534"/>
                  </a:lnTo>
                  <a:lnTo>
                    <a:pt x="1536371" y="1346253"/>
                  </a:lnTo>
                  <a:lnTo>
                    <a:pt x="1498685" y="1365743"/>
                  </a:lnTo>
                  <a:lnTo>
                    <a:pt x="1455293" y="1372743"/>
                  </a:lnTo>
                  <a:lnTo>
                    <a:pt x="137287" y="1372743"/>
                  </a:lnTo>
                  <a:lnTo>
                    <a:pt x="93894" y="1365743"/>
                  </a:lnTo>
                  <a:lnTo>
                    <a:pt x="56208" y="1346253"/>
                  </a:lnTo>
                  <a:lnTo>
                    <a:pt x="26489" y="1316534"/>
                  </a:lnTo>
                  <a:lnTo>
                    <a:pt x="6999" y="1278848"/>
                  </a:lnTo>
                  <a:lnTo>
                    <a:pt x="0" y="1235456"/>
                  </a:lnTo>
                  <a:lnTo>
                    <a:pt x="0" y="137287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70" name="object 24"/>
          <p:cNvSpPr/>
          <p:nvPr/>
        </p:nvSpPr>
        <p:spPr>
          <a:xfrm>
            <a:off x="7097760" y="2401560"/>
            <a:ext cx="1417680" cy="77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2480" bIns="0" anchor="t">
            <a:spAutoFit/>
          </a:bodyPr>
          <a:p>
            <a:pPr marL="12240" algn="ctr">
              <a:lnSpc>
                <a:spcPct val="86000"/>
              </a:lnSpc>
              <a:spcBef>
                <a:spcPts val="334"/>
              </a:spcBef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Comparaison</a:t>
            </a:r>
            <a:r>
              <a:rPr b="0" lang="fr-FR" sz="1400" spc="-7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des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modèles</a:t>
            </a:r>
            <a:r>
              <a:rPr b="0" lang="fr-FR" sz="1400" spc="-3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sur</a:t>
            </a:r>
            <a:r>
              <a:rPr b="0" lang="fr-FR" sz="140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la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RMSE</a:t>
            </a:r>
            <a:r>
              <a:rPr b="0" lang="fr-FR" sz="140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de 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validation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1" name="object 25"/>
          <p:cNvGrpSpPr/>
          <p:nvPr/>
        </p:nvGrpSpPr>
        <p:grpSpPr>
          <a:xfrm>
            <a:off x="3679200" y="3721680"/>
            <a:ext cx="1655280" cy="286920"/>
            <a:chOff x="3679200" y="3721680"/>
            <a:chExt cx="1655280" cy="286920"/>
          </a:xfrm>
        </p:grpSpPr>
        <p:sp>
          <p:nvSpPr>
            <p:cNvPr id="272" name="object 26"/>
            <p:cNvSpPr/>
            <p:nvPr/>
          </p:nvSpPr>
          <p:spPr>
            <a:xfrm>
              <a:off x="3679200" y="3721680"/>
              <a:ext cx="834120" cy="286920"/>
            </a:xfrm>
            <a:custGeom>
              <a:avLst/>
              <a:gdLst>
                <a:gd name="textAreaLeft" fmla="*/ 0 w 834120"/>
                <a:gd name="textAreaRight" fmla="*/ 835560 w 834120"/>
                <a:gd name="textAreaTop" fmla="*/ 0 h 286920"/>
                <a:gd name="textAreaBottom" fmla="*/ 288360 h 286920"/>
              </a:gdLst>
              <a:ahLst/>
              <a:rect l="textAreaLeft" t="textAreaTop" r="textAreaRight" b="textAreaBottom"/>
              <a:pathLst>
                <a:path w="835660" h="288289">
                  <a:moveTo>
                    <a:pt x="0" y="0"/>
                  </a:moveTo>
                  <a:lnTo>
                    <a:pt x="9778" y="125349"/>
                  </a:lnTo>
                  <a:lnTo>
                    <a:pt x="67310" y="125349"/>
                  </a:lnTo>
                  <a:lnTo>
                    <a:pt x="96681" y="144746"/>
                  </a:lnTo>
                  <a:lnTo>
                    <a:pt x="166564" y="180453"/>
                  </a:lnTo>
                  <a:lnTo>
                    <a:pt x="206639" y="196667"/>
                  </a:lnTo>
                  <a:lnTo>
                    <a:pt x="249846" y="211723"/>
                  </a:lnTo>
                  <a:lnTo>
                    <a:pt x="295968" y="225573"/>
                  </a:lnTo>
                  <a:lnTo>
                    <a:pt x="344788" y="238169"/>
                  </a:lnTo>
                  <a:lnTo>
                    <a:pt x="396087" y="249464"/>
                  </a:lnTo>
                  <a:lnTo>
                    <a:pt x="449648" y="259409"/>
                  </a:lnTo>
                  <a:lnTo>
                    <a:pt x="505253" y="267955"/>
                  </a:lnTo>
                  <a:lnTo>
                    <a:pt x="562684" y="275056"/>
                  </a:lnTo>
                  <a:lnTo>
                    <a:pt x="621724" y="280662"/>
                  </a:lnTo>
                  <a:lnTo>
                    <a:pt x="682156" y="284727"/>
                  </a:lnTo>
                  <a:lnTo>
                    <a:pt x="743761" y="287200"/>
                  </a:lnTo>
                  <a:lnTo>
                    <a:pt x="806323" y="288036"/>
                  </a:lnTo>
                  <a:lnTo>
                    <a:pt x="835406" y="288036"/>
                  </a:lnTo>
                  <a:lnTo>
                    <a:pt x="772844" y="287200"/>
                  </a:lnTo>
                  <a:lnTo>
                    <a:pt x="711239" y="284727"/>
                  </a:lnTo>
                  <a:lnTo>
                    <a:pt x="650807" y="280662"/>
                  </a:lnTo>
                  <a:lnTo>
                    <a:pt x="591767" y="275056"/>
                  </a:lnTo>
                  <a:lnTo>
                    <a:pt x="534336" y="267955"/>
                  </a:lnTo>
                  <a:lnTo>
                    <a:pt x="478731" y="259409"/>
                  </a:lnTo>
                  <a:lnTo>
                    <a:pt x="425170" y="249464"/>
                  </a:lnTo>
                  <a:lnTo>
                    <a:pt x="373871" y="238169"/>
                  </a:lnTo>
                  <a:lnTo>
                    <a:pt x="325051" y="225573"/>
                  </a:lnTo>
                  <a:lnTo>
                    <a:pt x="278929" y="211723"/>
                  </a:lnTo>
                  <a:lnTo>
                    <a:pt x="235722" y="196667"/>
                  </a:lnTo>
                  <a:lnTo>
                    <a:pt x="195647" y="180453"/>
                  </a:lnTo>
                  <a:lnTo>
                    <a:pt x="158922" y="163130"/>
                  </a:lnTo>
                  <a:lnTo>
                    <a:pt x="96392" y="125349"/>
                  </a:lnTo>
                  <a:lnTo>
                    <a:pt x="153797" y="125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7c7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3" name="object 27"/>
            <p:cNvSpPr/>
            <p:nvPr/>
          </p:nvSpPr>
          <p:spPr>
            <a:xfrm>
              <a:off x="4500000" y="3721680"/>
              <a:ext cx="834120" cy="286920"/>
            </a:xfrm>
            <a:custGeom>
              <a:avLst/>
              <a:gdLst>
                <a:gd name="textAreaLeft" fmla="*/ 0 w 834120"/>
                <a:gd name="textAreaRight" fmla="*/ 835560 w 834120"/>
                <a:gd name="textAreaTop" fmla="*/ 0 h 286920"/>
                <a:gd name="textAreaBottom" fmla="*/ 288360 h 286920"/>
              </a:gdLst>
              <a:ahLst/>
              <a:rect l="textAreaLeft" t="textAreaTop" r="textAreaRight" b="textAreaBottom"/>
              <a:pathLst>
                <a:path w="835660" h="288289">
                  <a:moveTo>
                    <a:pt x="835279" y="0"/>
                  </a:moveTo>
                  <a:lnTo>
                    <a:pt x="806323" y="0"/>
                  </a:lnTo>
                  <a:lnTo>
                    <a:pt x="803380" y="24550"/>
                  </a:lnTo>
                  <a:lnTo>
                    <a:pt x="794711" y="48535"/>
                  </a:lnTo>
                  <a:lnTo>
                    <a:pt x="761138" y="94470"/>
                  </a:lnTo>
                  <a:lnTo>
                    <a:pt x="707491" y="137132"/>
                  </a:lnTo>
                  <a:lnTo>
                    <a:pt x="673731" y="157024"/>
                  </a:lnTo>
                  <a:lnTo>
                    <a:pt x="635661" y="175845"/>
                  </a:lnTo>
                  <a:lnTo>
                    <a:pt x="593517" y="193509"/>
                  </a:lnTo>
                  <a:lnTo>
                    <a:pt x="547536" y="209934"/>
                  </a:lnTo>
                  <a:lnTo>
                    <a:pt x="497954" y="225034"/>
                  </a:lnTo>
                  <a:lnTo>
                    <a:pt x="445007" y="238725"/>
                  </a:lnTo>
                  <a:lnTo>
                    <a:pt x="388931" y="250924"/>
                  </a:lnTo>
                  <a:lnTo>
                    <a:pt x="329963" y="261544"/>
                  </a:lnTo>
                  <a:lnTo>
                    <a:pt x="268338" y="270503"/>
                  </a:lnTo>
                  <a:lnTo>
                    <a:pt x="204294" y="277716"/>
                  </a:lnTo>
                  <a:lnTo>
                    <a:pt x="138065" y="283099"/>
                  </a:lnTo>
                  <a:lnTo>
                    <a:pt x="69888" y="286567"/>
                  </a:lnTo>
                  <a:lnTo>
                    <a:pt x="0" y="288036"/>
                  </a:lnTo>
                  <a:lnTo>
                    <a:pt x="81789" y="287080"/>
                  </a:lnTo>
                  <a:lnTo>
                    <a:pt x="147603" y="284264"/>
                  </a:lnTo>
                  <a:lnTo>
                    <a:pt x="211708" y="279660"/>
                  </a:lnTo>
                  <a:lnTo>
                    <a:pt x="273894" y="273344"/>
                  </a:lnTo>
                  <a:lnTo>
                    <a:pt x="333948" y="265390"/>
                  </a:lnTo>
                  <a:lnTo>
                    <a:pt x="391659" y="255871"/>
                  </a:lnTo>
                  <a:lnTo>
                    <a:pt x="446817" y="244863"/>
                  </a:lnTo>
                  <a:lnTo>
                    <a:pt x="499209" y="232440"/>
                  </a:lnTo>
                  <a:lnTo>
                    <a:pt x="548624" y="218675"/>
                  </a:lnTo>
                  <a:lnTo>
                    <a:pt x="594852" y="203644"/>
                  </a:lnTo>
                  <a:lnTo>
                    <a:pt x="637679" y="187420"/>
                  </a:lnTo>
                  <a:lnTo>
                    <a:pt x="676896" y="170078"/>
                  </a:lnTo>
                  <a:lnTo>
                    <a:pt x="712291" y="151692"/>
                  </a:lnTo>
                  <a:lnTo>
                    <a:pt x="770768" y="112085"/>
                  </a:lnTo>
                  <a:lnTo>
                    <a:pt x="811421" y="69194"/>
                  </a:lnTo>
                  <a:lnTo>
                    <a:pt x="832557" y="23613"/>
                  </a:lnTo>
                  <a:lnTo>
                    <a:pt x="835279" y="0"/>
                  </a:lnTo>
                  <a:close/>
                </a:path>
              </a:pathLst>
            </a:custGeom>
            <a:solidFill>
              <a:srgbClr val="55635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4" name="object 28"/>
            <p:cNvSpPr/>
            <p:nvPr/>
          </p:nvSpPr>
          <p:spPr>
            <a:xfrm>
              <a:off x="3679200" y="3721680"/>
              <a:ext cx="1655280" cy="286920"/>
            </a:xfrm>
            <a:custGeom>
              <a:avLst/>
              <a:gdLst>
                <a:gd name="textAreaLeft" fmla="*/ 0 w 1655280"/>
                <a:gd name="textAreaRight" fmla="*/ 1656720 w 1655280"/>
                <a:gd name="textAreaTop" fmla="*/ 0 h 286920"/>
                <a:gd name="textAreaBottom" fmla="*/ 288360 h 286920"/>
              </a:gdLst>
              <a:ahLst/>
              <a:rect l="textAreaLeft" t="textAreaTop" r="textAreaRight" b="textAreaBottom"/>
              <a:pathLst>
                <a:path w="1656714" h="288289">
                  <a:moveTo>
                    <a:pt x="820927" y="288036"/>
                  </a:moveTo>
                  <a:lnTo>
                    <a:pt x="890816" y="286567"/>
                  </a:lnTo>
                  <a:lnTo>
                    <a:pt x="958993" y="283099"/>
                  </a:lnTo>
                  <a:lnTo>
                    <a:pt x="1025222" y="277716"/>
                  </a:lnTo>
                  <a:lnTo>
                    <a:pt x="1089266" y="270503"/>
                  </a:lnTo>
                  <a:lnTo>
                    <a:pt x="1150891" y="261544"/>
                  </a:lnTo>
                  <a:lnTo>
                    <a:pt x="1209859" y="250924"/>
                  </a:lnTo>
                  <a:lnTo>
                    <a:pt x="1265935" y="238725"/>
                  </a:lnTo>
                  <a:lnTo>
                    <a:pt x="1318882" y="225034"/>
                  </a:lnTo>
                  <a:lnTo>
                    <a:pt x="1368464" y="209934"/>
                  </a:lnTo>
                  <a:lnTo>
                    <a:pt x="1414445" y="193509"/>
                  </a:lnTo>
                  <a:lnTo>
                    <a:pt x="1456589" y="175845"/>
                  </a:lnTo>
                  <a:lnTo>
                    <a:pt x="1494659" y="157024"/>
                  </a:lnTo>
                  <a:lnTo>
                    <a:pt x="1528419" y="137132"/>
                  </a:lnTo>
                  <a:lnTo>
                    <a:pt x="1582066" y="94470"/>
                  </a:lnTo>
                  <a:lnTo>
                    <a:pt x="1615639" y="48535"/>
                  </a:lnTo>
                  <a:lnTo>
                    <a:pt x="1627251" y="0"/>
                  </a:lnTo>
                  <a:lnTo>
                    <a:pt x="1656207" y="0"/>
                  </a:lnTo>
                  <a:lnTo>
                    <a:pt x="1645462" y="46702"/>
                  </a:lnTo>
                  <a:lnTo>
                    <a:pt x="1614356" y="91013"/>
                  </a:lnTo>
                  <a:lnTo>
                    <a:pt x="1564580" y="132336"/>
                  </a:lnTo>
                  <a:lnTo>
                    <a:pt x="1497824" y="170078"/>
                  </a:lnTo>
                  <a:lnTo>
                    <a:pt x="1458607" y="187420"/>
                  </a:lnTo>
                  <a:lnTo>
                    <a:pt x="1415780" y="203644"/>
                  </a:lnTo>
                  <a:lnTo>
                    <a:pt x="1369552" y="218675"/>
                  </a:lnTo>
                  <a:lnTo>
                    <a:pt x="1320137" y="232440"/>
                  </a:lnTo>
                  <a:lnTo>
                    <a:pt x="1267745" y="244863"/>
                  </a:lnTo>
                  <a:lnTo>
                    <a:pt x="1212587" y="255871"/>
                  </a:lnTo>
                  <a:lnTo>
                    <a:pt x="1154876" y="265390"/>
                  </a:lnTo>
                  <a:lnTo>
                    <a:pt x="1094822" y="273344"/>
                  </a:lnTo>
                  <a:lnTo>
                    <a:pt x="1032636" y="279660"/>
                  </a:lnTo>
                  <a:lnTo>
                    <a:pt x="968531" y="284264"/>
                  </a:lnTo>
                  <a:lnTo>
                    <a:pt x="902717" y="287080"/>
                  </a:lnTo>
                  <a:lnTo>
                    <a:pt x="835406" y="288036"/>
                  </a:lnTo>
                  <a:lnTo>
                    <a:pt x="806323" y="288036"/>
                  </a:lnTo>
                  <a:lnTo>
                    <a:pt x="743761" y="287200"/>
                  </a:lnTo>
                  <a:lnTo>
                    <a:pt x="682156" y="284727"/>
                  </a:lnTo>
                  <a:lnTo>
                    <a:pt x="621724" y="280662"/>
                  </a:lnTo>
                  <a:lnTo>
                    <a:pt x="562684" y="275056"/>
                  </a:lnTo>
                  <a:lnTo>
                    <a:pt x="505253" y="267955"/>
                  </a:lnTo>
                  <a:lnTo>
                    <a:pt x="449648" y="259409"/>
                  </a:lnTo>
                  <a:lnTo>
                    <a:pt x="396087" y="249464"/>
                  </a:lnTo>
                  <a:lnTo>
                    <a:pt x="344788" y="238169"/>
                  </a:lnTo>
                  <a:lnTo>
                    <a:pt x="295968" y="225573"/>
                  </a:lnTo>
                  <a:lnTo>
                    <a:pt x="249846" y="211723"/>
                  </a:lnTo>
                  <a:lnTo>
                    <a:pt x="206639" y="196667"/>
                  </a:lnTo>
                  <a:lnTo>
                    <a:pt x="166564" y="180453"/>
                  </a:lnTo>
                  <a:lnTo>
                    <a:pt x="129839" y="163130"/>
                  </a:lnTo>
                  <a:lnTo>
                    <a:pt x="67310" y="125349"/>
                  </a:lnTo>
                  <a:lnTo>
                    <a:pt x="9778" y="125349"/>
                  </a:lnTo>
                  <a:lnTo>
                    <a:pt x="0" y="0"/>
                  </a:lnTo>
                  <a:lnTo>
                    <a:pt x="153797" y="125349"/>
                  </a:lnTo>
                  <a:lnTo>
                    <a:pt x="96392" y="125349"/>
                  </a:lnTo>
                  <a:lnTo>
                    <a:pt x="125764" y="144746"/>
                  </a:lnTo>
                  <a:lnTo>
                    <a:pt x="195647" y="180453"/>
                  </a:lnTo>
                  <a:lnTo>
                    <a:pt x="235722" y="196667"/>
                  </a:lnTo>
                  <a:lnTo>
                    <a:pt x="278929" y="211723"/>
                  </a:lnTo>
                  <a:lnTo>
                    <a:pt x="325051" y="225573"/>
                  </a:lnTo>
                  <a:lnTo>
                    <a:pt x="373871" y="238169"/>
                  </a:lnTo>
                  <a:lnTo>
                    <a:pt x="425170" y="249464"/>
                  </a:lnTo>
                  <a:lnTo>
                    <a:pt x="478731" y="259409"/>
                  </a:lnTo>
                  <a:lnTo>
                    <a:pt x="534336" y="267955"/>
                  </a:lnTo>
                  <a:lnTo>
                    <a:pt x="591767" y="275056"/>
                  </a:lnTo>
                  <a:lnTo>
                    <a:pt x="650807" y="280662"/>
                  </a:lnTo>
                  <a:lnTo>
                    <a:pt x="711239" y="284727"/>
                  </a:lnTo>
                  <a:lnTo>
                    <a:pt x="772844" y="287200"/>
                  </a:lnTo>
                  <a:lnTo>
                    <a:pt x="835406" y="288036"/>
                  </a:lnTo>
                </a:path>
              </a:pathLst>
            </a:custGeom>
            <a:noFill/>
            <a:ln w="26424">
              <a:solidFill>
                <a:srgbClr val="6b766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75" name="object 29"/>
          <p:cNvSpPr/>
          <p:nvPr/>
        </p:nvSpPr>
        <p:spPr>
          <a:xfrm>
            <a:off x="3745080" y="4039200"/>
            <a:ext cx="142020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>
              <a:lnSpc>
                <a:spcPct val="100000"/>
              </a:lnSpc>
              <a:spcBef>
                <a:spcPts val="96"/>
              </a:spcBef>
              <a:tabLst>
                <a:tab algn="l" pos="0"/>
              </a:tabLst>
            </a:pPr>
            <a:r>
              <a:rPr b="0" lang="fr-FR" sz="1600" spc="-12" strike="noStrike">
                <a:solidFill>
                  <a:srgbClr val="46524b"/>
                </a:solidFill>
                <a:latin typeface="Arial"/>
                <a:ea typeface="DejaVu Sans"/>
              </a:rPr>
              <a:t>Affinage </a:t>
            </a:r>
            <a:r>
              <a:rPr b="0" lang="fr-FR" sz="1600" spc="-1" strike="noStrike">
                <a:solidFill>
                  <a:srgbClr val="46524b"/>
                </a:solidFill>
                <a:latin typeface="Arial"/>
                <a:ea typeface="DejaVu Sans"/>
              </a:rPr>
              <a:t>des</a:t>
            </a:r>
            <a:r>
              <a:rPr b="0" lang="fr-FR" sz="1600" spc="-35" strike="noStrike">
                <a:solidFill>
                  <a:srgbClr val="46524b"/>
                </a:solidFill>
                <a:latin typeface="Arial"/>
                <a:ea typeface="DejaVu Sans"/>
              </a:rPr>
              <a:t> </a:t>
            </a:r>
            <a:r>
              <a:rPr b="0" lang="fr-FR" sz="1600" spc="-12" strike="noStrike">
                <a:solidFill>
                  <a:srgbClr val="46524b"/>
                </a:solidFill>
                <a:latin typeface="Arial"/>
                <a:ea typeface="DejaVu Sans"/>
              </a:rPr>
              <a:t>paramètres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object 30"/>
          <p:cNvSpPr/>
          <p:nvPr/>
        </p:nvSpPr>
        <p:spPr>
          <a:xfrm>
            <a:off x="2359440" y="1300680"/>
            <a:ext cx="274608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fr-FR" sz="1800" spc="-1" strike="noStrike">
                <a:solidFill>
                  <a:srgbClr val="46524b"/>
                </a:solidFill>
                <a:latin typeface="Arial"/>
                <a:ea typeface="DejaVu Sans"/>
              </a:rPr>
              <a:t>Pour</a:t>
            </a:r>
            <a:r>
              <a:rPr b="0" lang="fr-FR" sz="1800" spc="-21" strike="noStrike">
                <a:solidFill>
                  <a:srgbClr val="46524b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46524b"/>
                </a:solidFill>
                <a:latin typeface="Arial"/>
                <a:ea typeface="DejaVu Sans"/>
              </a:rPr>
              <a:t>chaque algorithme </a:t>
            </a:r>
            <a:r>
              <a:rPr b="0" lang="fr-FR" sz="1800" spc="-26" strike="noStrike">
                <a:solidFill>
                  <a:srgbClr val="46524b"/>
                </a:solidFill>
                <a:latin typeface="Arial"/>
                <a:ea typeface="DejaVu Sans"/>
              </a:rPr>
              <a:t>(*)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object 31"/>
          <p:cNvSpPr/>
          <p:nvPr/>
        </p:nvSpPr>
        <p:spPr>
          <a:xfrm>
            <a:off x="474480" y="5047560"/>
            <a:ext cx="543024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(*)</a:t>
            </a:r>
            <a:r>
              <a:rPr b="0" i="1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Modèles</a:t>
            </a:r>
            <a:r>
              <a:rPr b="0" i="1" lang="fr-FR" sz="12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entraînés</a:t>
            </a:r>
            <a:r>
              <a:rPr b="0" i="1" lang="fr-FR" sz="12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i="1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Elastic</a:t>
            </a:r>
            <a:r>
              <a:rPr b="0" i="1" lang="fr-FR" sz="12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Net</a:t>
            </a:r>
            <a:r>
              <a:rPr b="0" i="1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i="1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SVR</a:t>
            </a:r>
            <a:r>
              <a:rPr b="0" i="1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i="1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Random</a:t>
            </a:r>
            <a:r>
              <a:rPr b="0" i="1" lang="fr-FR" sz="1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Forest</a:t>
            </a:r>
            <a:r>
              <a:rPr b="0" i="1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Regressor</a:t>
            </a:r>
            <a:r>
              <a:rPr b="0" i="1" lang="fr-FR" sz="1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i="1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XGBoost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36040" y="526320"/>
            <a:ext cx="8463600" cy="12304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Modèle</a:t>
            </a:r>
            <a:r>
              <a:rPr b="0" lang="fr-FR" sz="4000" spc="-16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consommation</a:t>
            </a:r>
            <a:r>
              <a:rPr b="0" lang="fr-FR" sz="4000" spc="-17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:</a:t>
            </a:r>
            <a:r>
              <a:rPr b="0" lang="fr-FR" sz="4000" spc="-17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52" strike="noStrike">
                <a:solidFill>
                  <a:srgbClr val="d2523b"/>
                </a:solidFill>
                <a:latin typeface="Arial"/>
              </a:rPr>
              <a:t>paramètres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object 3"/>
          <p:cNvSpPr/>
          <p:nvPr/>
        </p:nvSpPr>
        <p:spPr>
          <a:xfrm>
            <a:off x="7700040" y="27000"/>
            <a:ext cx="22212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13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80" name="object 4"/>
          <p:cNvGraphicFramePr/>
          <p:nvPr/>
        </p:nvGraphicFramePr>
        <p:xfrm>
          <a:off x="101160" y="1410840"/>
          <a:ext cx="8711640" cy="3534840"/>
        </p:xfrm>
        <a:graphic>
          <a:graphicData uri="http://schemas.openxmlformats.org/drawingml/2006/table">
            <a:tbl>
              <a:tblPr/>
              <a:tblGrid>
                <a:gridCol w="2178000"/>
                <a:gridCol w="2178000"/>
                <a:gridCol w="2178000"/>
                <a:gridCol w="2178000"/>
              </a:tblGrid>
              <a:tr h="6393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Elastic</a:t>
                      </a:r>
                      <a:r>
                        <a:rPr b="1" lang="fr-FR" sz="1800" spc="-15" strike="noStrike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b="1" lang="fr-FR" sz="1800" spc="-26" strike="noStrike">
                          <a:solidFill>
                            <a:srgbClr val="ffffff"/>
                          </a:solidFill>
                          <a:latin typeface="Arial"/>
                        </a:rPr>
                        <a:t>Net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92a19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b="1" lang="fr-FR" sz="1800" spc="-26" strike="noStrike">
                          <a:solidFill>
                            <a:srgbClr val="ffffff"/>
                          </a:solidFill>
                          <a:latin typeface="Arial"/>
                        </a:rPr>
                        <a:t>SVR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92a19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b="1" lang="fr-FR" sz="1800" spc="-12" strike="noStrike">
                          <a:solidFill>
                            <a:srgbClr val="ffffff"/>
                          </a:solidFill>
                          <a:latin typeface="Arial"/>
                        </a:rPr>
                        <a:t>XGBoost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92a19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4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Random</a:t>
                      </a:r>
                      <a:r>
                        <a:rPr b="1" lang="fr-FR" sz="1800" spc="-15" strike="noStrike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b="1" lang="fr-FR" sz="1800" spc="-12" strike="noStrike">
                          <a:solidFill>
                            <a:srgbClr val="ffffff"/>
                          </a:solidFill>
                          <a:latin typeface="Arial"/>
                        </a:rPr>
                        <a:t>Forest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520" algn="ctr">
                        <a:lnSpc>
                          <a:spcPct val="100000"/>
                        </a:lnSpc>
                      </a:pPr>
                      <a:r>
                        <a:rPr b="1" lang="fr-FR" sz="1800" spc="-12" strike="noStrike">
                          <a:solidFill>
                            <a:srgbClr val="ffffff"/>
                          </a:solidFill>
                          <a:latin typeface="Arial"/>
                        </a:rPr>
                        <a:t>Regressor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92a199"/>
                    </a:solidFill>
                  </a:tcPr>
                </a:tc>
              </a:tr>
              <a:tr h="3261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154"/>
                        </a:lnSpc>
                        <a:spcBef>
                          <a:spcPts val="315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Alpha : 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[10</a:t>
                      </a:r>
                      <a:r>
                        <a:rPr b="0" lang="fr-FR" sz="1800" spc="-15" strike="noStrike" baseline="25000">
                          <a:solidFill>
                            <a:srgbClr val="292934"/>
                          </a:solidFill>
                          <a:latin typeface="Arial"/>
                        </a:rPr>
                        <a:t>-</a:t>
                      </a:r>
                      <a:r>
                        <a:rPr b="0" lang="fr-FR" sz="1800" spc="-1" strike="noStrike" baseline="25000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,</a:t>
                      </a:r>
                      <a:r>
                        <a:rPr b="0" lang="fr-FR" sz="1800" spc="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1" strike="noStrike">
                          <a:solidFill>
                            <a:srgbClr val="00af50"/>
                          </a:solidFill>
                          <a:latin typeface="Arial"/>
                        </a:rPr>
                        <a:t>10</a:t>
                      </a:r>
                      <a:r>
                        <a:rPr b="0" lang="fr-FR" sz="1800" spc="-32" strike="noStrike" baseline="25000">
                          <a:solidFill>
                            <a:srgbClr val="00af50"/>
                          </a:solidFill>
                          <a:latin typeface="Arial"/>
                        </a:rPr>
                        <a:t>-</a:t>
                      </a:r>
                      <a:r>
                        <a:rPr b="0" lang="fr-FR" sz="1800" spc="-38" strike="noStrike" baseline="25000">
                          <a:solidFill>
                            <a:srgbClr val="00af50"/>
                          </a:solidFill>
                          <a:latin typeface="Arial"/>
                        </a:rPr>
                        <a:t>3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,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154"/>
                        </a:lnSpc>
                        <a:spcBef>
                          <a:spcPts val="315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Gamma :</a:t>
                      </a:r>
                      <a:r>
                        <a:rPr b="0" lang="fr-FR" sz="1800" spc="-7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r>
                        <a:rPr b="0" lang="fr-FR" sz="1800" spc="-32" strike="noStrike" baseline="25000">
                          <a:solidFill>
                            <a:srgbClr val="292934"/>
                          </a:solidFill>
                          <a:latin typeface="Arial"/>
                        </a:rPr>
                        <a:t>-</a:t>
                      </a:r>
                      <a:r>
                        <a:rPr b="0" lang="fr-FR" sz="1800" spc="-15" strike="noStrike" baseline="25000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,10</a:t>
                      </a:r>
                      <a:r>
                        <a:rPr b="0" lang="fr-FR" sz="1800" spc="-15" strike="noStrike" baseline="25000">
                          <a:solidFill>
                            <a:srgbClr val="292934"/>
                          </a:solidFill>
                          <a:latin typeface="Arial"/>
                        </a:rPr>
                        <a:t>-</a:t>
                      </a:r>
                      <a:r>
                        <a:rPr b="0" lang="fr-FR" sz="1800" spc="-1" strike="noStrike" baseline="25000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r>
                        <a:rPr b="0" lang="fr-FR" sz="1800" spc="250" strike="noStrike" baseline="25000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52" strike="noStrike">
                          <a:solidFill>
                            <a:srgbClr val="292934"/>
                          </a:solidFill>
                          <a:latin typeface="Arial"/>
                        </a:rPr>
                        <a:t>,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154"/>
                        </a:lnSpc>
                        <a:spcBef>
                          <a:spcPts val="315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N_estimators</a:t>
                      </a:r>
                      <a:r>
                        <a:rPr b="0" lang="fr-FR" sz="1800" spc="-60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52" strike="noStrike">
                          <a:solidFill>
                            <a:srgbClr val="292934"/>
                          </a:solidFill>
                          <a:latin typeface="Arial"/>
                        </a:rPr>
                        <a:t>: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440" algn="ctr">
                        <a:lnSpc>
                          <a:spcPts val="2154"/>
                        </a:lnSpc>
                        <a:spcBef>
                          <a:spcPts val="315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N_estimators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:</a:t>
                      </a:r>
                      <a:r>
                        <a:rPr b="0" lang="fr-FR" sz="1800" spc="-3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[10,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  <a:tr h="2743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061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...,</a:t>
                      </a:r>
                      <a:r>
                        <a:rPr b="0" lang="fr-FR" sz="1800" spc="-4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10,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r>
                        <a:rPr b="0" lang="fr-FR" sz="1800" spc="-32" strike="noStrike" baseline="25000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]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061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...</a:t>
                      </a:r>
                      <a:r>
                        <a:rPr b="0" lang="fr-FR" sz="1800" spc="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,</a:t>
                      </a:r>
                      <a:r>
                        <a:rPr b="0" lang="fr-FR" sz="1800" spc="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1" strike="noStrike">
                          <a:solidFill>
                            <a:srgbClr val="00af50"/>
                          </a:solidFill>
                          <a:latin typeface="Arial"/>
                        </a:rPr>
                        <a:t>10</a:t>
                      </a:r>
                      <a:r>
                        <a:rPr b="0" lang="fr-FR" sz="1800" spc="-32" strike="noStrike" baseline="25000">
                          <a:solidFill>
                            <a:srgbClr val="00af50"/>
                          </a:solidFill>
                          <a:latin typeface="Arial"/>
                        </a:rPr>
                        <a:t>-</a:t>
                      </a:r>
                      <a:r>
                        <a:rPr b="0" lang="fr-FR" sz="1800" spc="-75" strike="noStrike" baseline="25000">
                          <a:solidFill>
                            <a:srgbClr val="00af50"/>
                          </a:solidFill>
                          <a:latin typeface="Arial"/>
                        </a:rPr>
                        <a:t>1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ts val="2061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[100,</a:t>
                      </a:r>
                      <a:r>
                        <a:rPr b="0" lang="fr-FR" sz="1800" spc="-4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500,</a:t>
                      </a:r>
                      <a:r>
                        <a:rPr b="0" lang="fr-FR" sz="1800" spc="-3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2" strike="noStrike">
                          <a:solidFill>
                            <a:srgbClr val="00af50"/>
                          </a:solidFill>
                          <a:latin typeface="Arial"/>
                        </a:rPr>
                        <a:t>1000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,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440" algn="ctr">
                        <a:lnSpc>
                          <a:spcPts val="2061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50,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100,</a:t>
                      </a:r>
                      <a:r>
                        <a:rPr b="0" lang="fr-FR" sz="1800" spc="-3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300,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1" strike="noStrike">
                          <a:solidFill>
                            <a:srgbClr val="00af50"/>
                          </a:solidFill>
                          <a:latin typeface="Arial"/>
                        </a:rPr>
                        <a:t>500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]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  <a:tr h="38520">
                <a:tc>
                  <a:txBody>
                    <a:bodyPr anchor="t">
                      <a:noAutofit/>
                    </a:bodyPr>
                    <a:p>
                      <a:endParaRPr b="0" lang="fr-FR" sz="1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 rowSpan="2"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064"/>
                        </a:lnSpc>
                      </a:pP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2000]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  <a:tr h="3261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154"/>
                        </a:lnSpc>
                        <a:spcBef>
                          <a:spcPts val="315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L1_ratio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:</a:t>
                      </a:r>
                      <a:r>
                        <a:rPr b="0" lang="fr-FR" sz="1800" spc="-1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[0.1,</a:t>
                      </a:r>
                      <a:r>
                        <a:rPr b="0" lang="fr-FR" sz="1800" spc="-3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0.2,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154"/>
                        </a:lnSpc>
                        <a:spcBef>
                          <a:spcPts val="315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Epsilon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:</a:t>
                      </a:r>
                      <a:r>
                        <a:rPr b="0" lang="fr-FR" sz="1800" spc="-7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[0.001,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ts val="2154"/>
                        </a:lnSpc>
                        <a:spcBef>
                          <a:spcPts val="315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Min_samples_leaf</a:t>
                      </a:r>
                      <a:r>
                        <a:rPr b="0" lang="fr-FR" sz="1800" spc="-4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52" strike="noStrike">
                          <a:solidFill>
                            <a:srgbClr val="292934"/>
                          </a:solidFill>
                          <a:latin typeface="Arial"/>
                        </a:rPr>
                        <a:t>: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</a:tr>
              <a:tr h="587160">
                <a:tc>
                  <a:txBody>
                    <a:bodyPr anchor="t">
                      <a:noAutofit/>
                    </a:bodyPr>
                    <a:p>
                      <a:pPr marL="326520">
                        <a:lnSpc>
                          <a:spcPts val="2064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0.3</a:t>
                      </a:r>
                      <a:r>
                        <a:rPr b="0" lang="fr-FR" sz="1800" spc="-4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...</a:t>
                      </a:r>
                      <a:r>
                        <a:rPr b="0" lang="fr-FR" sz="1800" spc="-1" strike="noStrike">
                          <a:solidFill>
                            <a:srgbClr val="00af50"/>
                          </a:solidFill>
                          <a:latin typeface="Arial"/>
                        </a:rPr>
                        <a:t>0.6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....</a:t>
                      </a:r>
                      <a:r>
                        <a:rPr b="0" lang="fr-FR" sz="1800" spc="-3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0.9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064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0.01,</a:t>
                      </a:r>
                      <a:r>
                        <a:rPr b="0" lang="fr-FR" sz="1800" spc="-3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00af50"/>
                          </a:solidFill>
                          <a:latin typeface="Arial"/>
                        </a:rPr>
                        <a:t>0.1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,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1]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9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440" algn="ctr">
                        <a:lnSpc>
                          <a:spcPts val="2064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[</a:t>
                      </a:r>
                      <a:r>
                        <a:rPr b="0" lang="fr-FR" sz="1800" spc="-1" strike="noStrike">
                          <a:solidFill>
                            <a:srgbClr val="00af50"/>
                          </a:solidFill>
                          <a:latin typeface="Arial"/>
                        </a:rPr>
                        <a:t>1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,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3,</a:t>
                      </a:r>
                      <a:r>
                        <a:rPr b="0" lang="fr-FR" sz="1800" spc="-7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5,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10]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</a:tr>
              <a:tr h="326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154"/>
                        </a:lnSpc>
                        <a:spcBef>
                          <a:spcPts val="320"/>
                        </a:spcBef>
                      </a:pPr>
                      <a:r>
                        <a:rPr b="0" lang="fr-FR" sz="1800" spc="-52" strike="noStrike">
                          <a:solidFill>
                            <a:srgbClr val="292934"/>
                          </a:solidFill>
                          <a:latin typeface="Arial"/>
                        </a:rPr>
                        <a:t>Tol</a:t>
                      </a:r>
                      <a:r>
                        <a:rPr b="0" lang="fr-FR" sz="1800" spc="-6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52" strike="noStrike">
                          <a:solidFill>
                            <a:srgbClr val="292934"/>
                          </a:solidFill>
                          <a:latin typeface="Arial"/>
                        </a:rPr>
                        <a:t>: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154"/>
                        </a:lnSpc>
                        <a:spcBef>
                          <a:spcPts val="320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:</a:t>
                      </a:r>
                      <a:r>
                        <a:rPr b="0" lang="fr-FR" sz="1800" spc="-1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[0.001,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0.01,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9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800" algn="ctr">
                        <a:lnSpc>
                          <a:spcPts val="2154"/>
                        </a:lnSpc>
                        <a:spcBef>
                          <a:spcPts val="320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Max_features</a:t>
                      </a:r>
                      <a:r>
                        <a:rPr b="0" lang="fr-FR" sz="1800" spc="-3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52" strike="noStrike">
                          <a:solidFill>
                            <a:srgbClr val="292934"/>
                          </a:solidFill>
                          <a:latin typeface="Arial"/>
                        </a:rPr>
                        <a:t>: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  <a:tr h="2736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061"/>
                        </a:lnSpc>
                      </a:pPr>
                      <a:r>
                        <a:rPr b="0" lang="fr-FR" sz="1800" spc="-12" strike="noStrike">
                          <a:solidFill>
                            <a:srgbClr val="00af50"/>
                          </a:solidFill>
                          <a:latin typeface="Arial"/>
                        </a:rPr>
                        <a:t>[0.1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,0.01,0.001,0.0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061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0.1,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1,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6" strike="noStrike">
                          <a:solidFill>
                            <a:srgbClr val="00af50"/>
                          </a:solidFill>
                          <a:latin typeface="Arial"/>
                        </a:rPr>
                        <a:t>10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]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7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061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[auto,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2" strike="noStrike">
                          <a:solidFill>
                            <a:srgbClr val="00af50"/>
                          </a:solidFill>
                          <a:latin typeface="Arial"/>
                        </a:rPr>
                        <a:t>sqrt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]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  <a:tr h="312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064"/>
                        </a:lnSpc>
                      </a:pP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001]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9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9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9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</a:tbl>
          </a:graphicData>
        </a:graphic>
      </p:graphicFrame>
      <p:sp>
        <p:nvSpPr>
          <p:cNvPr id="281" name="object 5"/>
          <p:cNvSpPr/>
          <p:nvPr/>
        </p:nvSpPr>
        <p:spPr>
          <a:xfrm>
            <a:off x="402480" y="4758120"/>
            <a:ext cx="393372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1800" spc="-1" strike="noStrike">
                <a:solidFill>
                  <a:srgbClr val="00af50"/>
                </a:solidFill>
                <a:latin typeface="Arial"/>
                <a:ea typeface="DejaVu Sans"/>
              </a:rPr>
              <a:t>Combinaison</a:t>
            </a:r>
            <a:r>
              <a:rPr b="0" lang="fr-FR" sz="1800" spc="-15" strike="noStrike">
                <a:solidFill>
                  <a:srgbClr val="00af50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af50"/>
                </a:solidFill>
                <a:latin typeface="Arial"/>
                <a:ea typeface="DejaVu Sans"/>
              </a:rPr>
              <a:t>optimale</a:t>
            </a:r>
            <a:r>
              <a:rPr b="0" lang="fr-FR" sz="1800" spc="-32" strike="noStrike">
                <a:solidFill>
                  <a:srgbClr val="00af50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af50"/>
                </a:solidFill>
                <a:latin typeface="Arial"/>
                <a:ea typeface="DejaVu Sans"/>
              </a:rPr>
              <a:t>des</a:t>
            </a:r>
            <a:r>
              <a:rPr b="0" lang="fr-FR" sz="1800" spc="-41" strike="noStrike">
                <a:solidFill>
                  <a:srgbClr val="00af50"/>
                </a:solidFill>
                <a:latin typeface="Arial"/>
                <a:ea typeface="DejaVu Sans"/>
              </a:rPr>
              <a:t> </a:t>
            </a:r>
            <a:r>
              <a:rPr b="0" lang="fr-FR" sz="1800" spc="-12" strike="noStrike">
                <a:solidFill>
                  <a:srgbClr val="00af50"/>
                </a:solidFill>
                <a:latin typeface="Arial"/>
                <a:ea typeface="DejaVu Sans"/>
              </a:rPr>
              <a:t>paramètres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object 2"/>
          <p:cNvGrpSpPr/>
          <p:nvPr/>
        </p:nvGrpSpPr>
        <p:grpSpPr>
          <a:xfrm>
            <a:off x="3004920" y="3005640"/>
            <a:ext cx="5985360" cy="2178720"/>
            <a:chOff x="3004920" y="3005640"/>
            <a:chExt cx="5985360" cy="2178720"/>
          </a:xfrm>
        </p:grpSpPr>
        <p:pic>
          <p:nvPicPr>
            <p:cNvPr id="283" name="object 3" descr=""/>
            <p:cNvPicPr/>
            <p:nvPr/>
          </p:nvPicPr>
          <p:blipFill>
            <a:blip r:embed="rId1"/>
            <a:stretch/>
          </p:blipFill>
          <p:spPr>
            <a:xfrm>
              <a:off x="3004920" y="3005640"/>
              <a:ext cx="5985360" cy="2178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4" name="object 4"/>
            <p:cNvSpPr/>
            <p:nvPr/>
          </p:nvSpPr>
          <p:spPr>
            <a:xfrm>
              <a:off x="3492000" y="4801680"/>
              <a:ext cx="1078560" cy="358560"/>
            </a:xfrm>
            <a:custGeom>
              <a:avLst/>
              <a:gdLst>
                <a:gd name="textAreaLeft" fmla="*/ 0 w 1078560"/>
                <a:gd name="textAreaRight" fmla="*/ 1080000 w 1078560"/>
                <a:gd name="textAreaTop" fmla="*/ 0 h 358560"/>
                <a:gd name="textAreaBottom" fmla="*/ 360000 h 358560"/>
              </a:gdLst>
              <a:ahLst/>
              <a:rect l="textAreaLeft" t="textAreaTop" r="textAreaRight" b="textAreaBottom"/>
              <a:pathLst>
                <a:path w="1080135" h="360045">
                  <a:moveTo>
                    <a:pt x="0" y="360045"/>
                  </a:moveTo>
                  <a:lnTo>
                    <a:pt x="1080122" y="360045"/>
                  </a:lnTo>
                  <a:lnTo>
                    <a:pt x="1080122" y="0"/>
                  </a:lnTo>
                  <a:lnTo>
                    <a:pt x="0" y="0"/>
                  </a:lnTo>
                  <a:lnTo>
                    <a:pt x="0" y="360045"/>
                  </a:lnTo>
                  <a:close/>
                </a:path>
              </a:pathLst>
            </a:custGeom>
            <a:noFill/>
            <a:ln w="26424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330120" y="283320"/>
            <a:ext cx="6329520" cy="9874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0" lang="fr-FR" sz="3200" spc="-100" strike="noStrike">
                <a:solidFill>
                  <a:srgbClr val="d2523b"/>
                </a:solidFill>
                <a:latin typeface="Arial"/>
              </a:rPr>
              <a:t>Complément</a:t>
            </a:r>
            <a:r>
              <a:rPr b="0" lang="fr-FR" sz="3200" spc="-216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200" spc="-1" strike="noStrike">
                <a:solidFill>
                  <a:srgbClr val="d2523b"/>
                </a:solidFill>
                <a:latin typeface="Arial"/>
              </a:rPr>
              <a:t>:</a:t>
            </a:r>
            <a:r>
              <a:rPr b="0" lang="fr-FR" sz="3200" spc="-17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200" spc="-86" strike="noStrike">
                <a:solidFill>
                  <a:srgbClr val="d2523b"/>
                </a:solidFill>
                <a:latin typeface="Arial"/>
              </a:rPr>
              <a:t>Pertinence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object 6"/>
          <p:cNvSpPr/>
          <p:nvPr/>
        </p:nvSpPr>
        <p:spPr>
          <a:xfrm>
            <a:off x="7700040" y="27000"/>
            <a:ext cx="22212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14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object 7"/>
          <p:cNvSpPr/>
          <p:nvPr/>
        </p:nvSpPr>
        <p:spPr>
          <a:xfrm>
            <a:off x="4500000" y="1057320"/>
            <a:ext cx="1438920" cy="1511280"/>
          </a:xfrm>
          <a:custGeom>
            <a:avLst/>
            <a:gdLst>
              <a:gd name="textAreaLeft" fmla="*/ 0 w 1438920"/>
              <a:gd name="textAreaRight" fmla="*/ 1440360 w 1438920"/>
              <a:gd name="textAreaTop" fmla="*/ 0 h 1511280"/>
              <a:gd name="textAreaBottom" fmla="*/ 1512720 h 1511280"/>
            </a:gdLst>
            <a:ahLst/>
            <a:rect l="textAreaLeft" t="textAreaTop" r="textAreaRight" b="textAreaBottom"/>
            <a:pathLst>
              <a:path w="1440179" h="1512570">
                <a:moveTo>
                  <a:pt x="0" y="1512189"/>
                </a:moveTo>
                <a:lnTo>
                  <a:pt x="1440180" y="1512189"/>
                </a:lnTo>
                <a:lnTo>
                  <a:pt x="1440180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noFill/>
          <a:ln w="26424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8" name="object 8"/>
          <p:cNvSpPr/>
          <p:nvPr/>
        </p:nvSpPr>
        <p:spPr>
          <a:xfrm>
            <a:off x="330120" y="771120"/>
            <a:ext cx="2911320" cy="42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fr-FR" sz="3200" spc="-75" strike="noStrike">
                <a:solidFill>
                  <a:srgbClr val="d2523b"/>
                </a:solidFill>
                <a:latin typeface="Arial"/>
                <a:ea typeface="DejaVu Sans"/>
              </a:rPr>
              <a:t>des</a:t>
            </a:r>
            <a:r>
              <a:rPr b="0" lang="fr-FR" sz="3200" spc="-165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3200" spc="-100" strike="noStrike">
                <a:solidFill>
                  <a:srgbClr val="d2523b"/>
                </a:solidFill>
                <a:latin typeface="Arial"/>
                <a:ea typeface="DejaVu Sans"/>
              </a:rPr>
              <a:t>variables</a:t>
            </a:r>
            <a:r>
              <a:rPr b="0" lang="fr-FR" sz="3200" spc="-191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3200" spc="-72" strike="noStrike">
                <a:solidFill>
                  <a:srgbClr val="d2523b"/>
                </a:solidFill>
                <a:latin typeface="Arial"/>
                <a:ea typeface="DejaVu Sans"/>
              </a:rPr>
              <a:t>par </a:t>
            </a:r>
            <a:r>
              <a:rPr b="0" lang="fr-FR" sz="3200" spc="-12" strike="noStrike">
                <a:solidFill>
                  <a:srgbClr val="d2523b"/>
                </a:solidFill>
                <a:latin typeface="Arial"/>
                <a:ea typeface="DejaVu Sans"/>
              </a:rPr>
              <a:t>permutation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154"/>
              </a:spcBef>
            </a:pPr>
            <a:r>
              <a:rPr b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Boucle</a:t>
            </a:r>
            <a:r>
              <a:rPr b="1" lang="fr-FR" sz="18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800" spc="-52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99160" indent="-286920">
              <a:lnSpc>
                <a:spcPct val="100000"/>
              </a:lnSpc>
              <a:buClr>
                <a:srgbClr val="292934"/>
              </a:buClr>
              <a:buFont typeface="Symbol"/>
              <a:buChar char=""/>
              <a:tabLst>
                <a:tab algn="l" pos="299160"/>
                <a:tab algn="l" pos="29988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Fit</a:t>
            </a:r>
            <a:r>
              <a:rPr b="0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modèle 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avec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ensemble</a:t>
            </a:r>
            <a:r>
              <a:rPr b="0" lang="fr-FR" sz="18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des 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99160" indent="-286920" algn="just">
              <a:lnSpc>
                <a:spcPct val="100000"/>
              </a:lnSpc>
              <a:buClr>
                <a:srgbClr val="292934"/>
              </a:buClr>
              <a:buFont typeface="Symbol"/>
              <a:buChar char=""/>
              <a:tabLst>
                <a:tab algn="l" pos="29988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Permutation</a:t>
            </a:r>
            <a:r>
              <a:rPr b="0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aléatoire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d’une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feature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(ou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 bloc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feature</a:t>
            </a:r>
            <a:r>
              <a:rPr b="0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pré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 OHE)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99160" indent="-286920" algn="just">
              <a:lnSpc>
                <a:spcPct val="100000"/>
              </a:lnSpc>
              <a:spcBef>
                <a:spcPts val="6"/>
              </a:spcBef>
              <a:buClr>
                <a:srgbClr val="292934"/>
              </a:buClr>
              <a:buFont typeface="Symbol"/>
              <a:buChar char=""/>
              <a:tabLst>
                <a:tab algn="l" pos="29988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Calcul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score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99160" indent="-286920">
              <a:lnSpc>
                <a:spcPct val="100000"/>
              </a:lnSpc>
              <a:buClr>
                <a:srgbClr val="292934"/>
              </a:buClr>
              <a:buFont typeface="Symbol"/>
              <a:buChar char=""/>
              <a:tabLst>
                <a:tab algn="l" pos="299160"/>
                <a:tab algn="l" pos="29988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Suppression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8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la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feature</a:t>
            </a:r>
            <a:r>
              <a:rPr b="0" lang="fr-FR" sz="18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qui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dégrade</a:t>
            </a:r>
            <a:r>
              <a:rPr b="0" lang="fr-FR" sz="18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le </a:t>
            </a:r>
            <a:r>
              <a:rPr b="0" lang="fr-FR" sz="1800" spc="-1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moins</a:t>
            </a:r>
            <a:r>
              <a:rPr b="0" lang="fr-FR" sz="1800" spc="-21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le</a:t>
            </a:r>
            <a:r>
              <a:rPr b="0" lang="fr-FR" sz="18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score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99160" indent="-286920">
              <a:lnSpc>
                <a:spcPct val="100000"/>
              </a:lnSpc>
              <a:buClr>
                <a:srgbClr val="292934"/>
              </a:buClr>
              <a:buFont typeface="Symbol"/>
              <a:buChar char=""/>
              <a:tabLst>
                <a:tab algn="l" pos="299160"/>
                <a:tab algn="l" pos="29988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Calcul</a:t>
            </a:r>
            <a:r>
              <a:rPr b="0" lang="fr-FR" sz="18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score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9" name="object 9" descr=""/>
          <p:cNvPicPr/>
          <p:nvPr/>
        </p:nvPicPr>
        <p:blipFill>
          <a:blip r:embed="rId2"/>
          <a:stretch/>
        </p:blipFill>
        <p:spPr>
          <a:xfrm>
            <a:off x="4481280" y="481320"/>
            <a:ext cx="4625640" cy="232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object 2"/>
          <p:cNvSpPr/>
          <p:nvPr/>
        </p:nvSpPr>
        <p:spPr>
          <a:xfrm>
            <a:off x="7700040" y="27000"/>
            <a:ext cx="22212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15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36040" y="221400"/>
            <a:ext cx="6446520" cy="1855440"/>
          </a:xfrm>
          <a:prstGeom prst="rect">
            <a:avLst/>
          </a:prstGeom>
          <a:noFill/>
          <a:ln w="0">
            <a:noFill/>
          </a:ln>
        </p:spPr>
        <p:txBody>
          <a:bodyPr lIns="0" rIns="0" tIns="3168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2494"/>
              </a:spcBef>
              <a:buNone/>
              <a:tabLst>
                <a:tab algn="l" pos="0"/>
              </a:tabLst>
            </a:pP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Modèle</a:t>
            </a:r>
            <a:r>
              <a:rPr b="0" lang="fr-FR" sz="40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11" strike="noStrike">
                <a:solidFill>
                  <a:srgbClr val="d2523b"/>
                </a:solidFill>
                <a:latin typeface="Arial"/>
              </a:rPr>
              <a:t>émissions</a:t>
            </a:r>
            <a:r>
              <a:rPr b="0" lang="fr-FR" sz="4000" spc="-18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:</a:t>
            </a:r>
            <a:r>
              <a:rPr b="0" lang="fr-FR" sz="4000" spc="-182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46" strike="noStrike">
                <a:solidFill>
                  <a:srgbClr val="d2523b"/>
                </a:solidFill>
                <a:latin typeface="Arial"/>
              </a:rPr>
              <a:t>démarche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 marL="12600" indent="0">
              <a:lnSpc>
                <a:spcPct val="100000"/>
              </a:lnSpc>
              <a:spcBef>
                <a:spcPts val="845"/>
              </a:spcBef>
              <a:buNone/>
              <a:tabLst>
                <a:tab algn="l" pos="0"/>
              </a:tabLst>
            </a:pPr>
            <a:r>
              <a:rPr b="1" lang="fr-FR" sz="1400" spc="-1" strike="noStrike">
                <a:solidFill>
                  <a:srgbClr val="292934"/>
                </a:solidFill>
                <a:latin typeface="Arial"/>
              </a:rPr>
              <a:t>Idée:</a:t>
            </a:r>
            <a:r>
              <a:rPr b="1" lang="fr-FR" sz="1400" spc="-60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Faire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un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modèle</a:t>
            </a:r>
            <a:r>
              <a:rPr b="0" lang="fr-FR" sz="1400" spc="-4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simplifié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à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partir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de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la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prédiction</a:t>
            </a:r>
            <a:r>
              <a:rPr b="0" lang="fr-FR" sz="1400" spc="-60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de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</a:rPr>
              <a:t>consommation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object 4"/>
          <p:cNvSpPr/>
          <p:nvPr/>
        </p:nvSpPr>
        <p:spPr>
          <a:xfrm>
            <a:off x="536040" y="5083920"/>
            <a:ext cx="7020360" cy="4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82000"/>
              <a:buFont typeface="Symbol"/>
              <a:buChar char=""/>
              <a:tabLst>
                <a:tab algn="l" pos="195120"/>
                <a:tab algn="l" pos="19548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Le</a:t>
            </a:r>
            <a:r>
              <a:rPr b="0" lang="fr-FR" sz="14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0" lang="fr-FR" sz="14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obtenu</a:t>
            </a:r>
            <a:r>
              <a:rPr b="0" lang="fr-FR" sz="14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est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encore</a:t>
            </a:r>
            <a:r>
              <a:rPr b="0" lang="fr-FR" sz="14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plus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performant</a:t>
            </a:r>
            <a:r>
              <a:rPr b="0" lang="fr-FR" sz="14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que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le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étalon</a:t>
            </a:r>
            <a:r>
              <a:rPr b="0" lang="fr-FR" sz="14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peut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être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retenu.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93" name="object 5"/>
          <p:cNvGrpSpPr/>
          <p:nvPr/>
        </p:nvGrpSpPr>
        <p:grpSpPr>
          <a:xfrm>
            <a:off x="690120" y="1783800"/>
            <a:ext cx="1966320" cy="2866320"/>
            <a:chOff x="690120" y="1783800"/>
            <a:chExt cx="1966320" cy="2866320"/>
          </a:xfrm>
        </p:grpSpPr>
        <p:sp>
          <p:nvSpPr>
            <p:cNvPr id="294" name="object 6"/>
            <p:cNvSpPr/>
            <p:nvPr/>
          </p:nvSpPr>
          <p:spPr>
            <a:xfrm>
              <a:off x="690120" y="1783800"/>
              <a:ext cx="1966320" cy="2866320"/>
            </a:xfrm>
            <a:custGeom>
              <a:avLst/>
              <a:gdLst>
                <a:gd name="textAreaLeft" fmla="*/ 0 w 1966320"/>
                <a:gd name="textAreaRight" fmla="*/ 1967760 w 1966320"/>
                <a:gd name="textAreaTop" fmla="*/ 0 h 2866320"/>
                <a:gd name="textAreaBottom" fmla="*/ 2867760 h 2866320"/>
              </a:gdLst>
              <a:ahLst/>
              <a:rect l="textAreaLeft" t="textAreaTop" r="textAreaRight" b="textAreaBottom"/>
              <a:pathLst>
                <a:path w="1967864" h="2867660">
                  <a:moveTo>
                    <a:pt x="1770608" y="0"/>
                  </a:moveTo>
                  <a:lnTo>
                    <a:pt x="196735" y="0"/>
                  </a:lnTo>
                  <a:lnTo>
                    <a:pt x="151627" y="5192"/>
                  </a:lnTo>
                  <a:lnTo>
                    <a:pt x="110218" y="19983"/>
                  </a:lnTo>
                  <a:lnTo>
                    <a:pt x="73689" y="43197"/>
                  </a:lnTo>
                  <a:lnTo>
                    <a:pt x="43222" y="73655"/>
                  </a:lnTo>
                  <a:lnTo>
                    <a:pt x="19997" y="110180"/>
                  </a:lnTo>
                  <a:lnTo>
                    <a:pt x="5196" y="151595"/>
                  </a:lnTo>
                  <a:lnTo>
                    <a:pt x="0" y="196723"/>
                  </a:lnTo>
                  <a:lnTo>
                    <a:pt x="0" y="2670721"/>
                  </a:lnTo>
                  <a:lnTo>
                    <a:pt x="5196" y="2715828"/>
                  </a:lnTo>
                  <a:lnTo>
                    <a:pt x="19997" y="2757235"/>
                  </a:lnTo>
                  <a:lnTo>
                    <a:pt x="43222" y="2793761"/>
                  </a:lnTo>
                  <a:lnTo>
                    <a:pt x="73689" y="2824226"/>
                  </a:lnTo>
                  <a:lnTo>
                    <a:pt x="110218" y="2847449"/>
                  </a:lnTo>
                  <a:lnTo>
                    <a:pt x="151627" y="2862248"/>
                  </a:lnTo>
                  <a:lnTo>
                    <a:pt x="196735" y="2867444"/>
                  </a:lnTo>
                  <a:lnTo>
                    <a:pt x="1770608" y="2867444"/>
                  </a:lnTo>
                  <a:lnTo>
                    <a:pt x="1815695" y="2862248"/>
                  </a:lnTo>
                  <a:lnTo>
                    <a:pt x="1857095" y="2847449"/>
                  </a:lnTo>
                  <a:lnTo>
                    <a:pt x="1893622" y="2824226"/>
                  </a:lnTo>
                  <a:lnTo>
                    <a:pt x="1924094" y="2793761"/>
                  </a:lnTo>
                  <a:lnTo>
                    <a:pt x="1947325" y="2757235"/>
                  </a:lnTo>
                  <a:lnTo>
                    <a:pt x="1962132" y="2715828"/>
                  </a:lnTo>
                  <a:lnTo>
                    <a:pt x="1967331" y="2670721"/>
                  </a:lnTo>
                  <a:lnTo>
                    <a:pt x="1967331" y="196723"/>
                  </a:lnTo>
                  <a:lnTo>
                    <a:pt x="1962132" y="151595"/>
                  </a:lnTo>
                  <a:lnTo>
                    <a:pt x="1947325" y="110180"/>
                  </a:lnTo>
                  <a:lnTo>
                    <a:pt x="1924094" y="73655"/>
                  </a:lnTo>
                  <a:lnTo>
                    <a:pt x="1893622" y="43197"/>
                  </a:lnTo>
                  <a:lnTo>
                    <a:pt x="1857095" y="19983"/>
                  </a:lnTo>
                  <a:lnTo>
                    <a:pt x="1815695" y="5192"/>
                  </a:lnTo>
                  <a:lnTo>
                    <a:pt x="1770608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5" name="object 7"/>
            <p:cNvSpPr/>
            <p:nvPr/>
          </p:nvSpPr>
          <p:spPr>
            <a:xfrm>
              <a:off x="690120" y="1783800"/>
              <a:ext cx="1966320" cy="2866320"/>
            </a:xfrm>
            <a:custGeom>
              <a:avLst/>
              <a:gdLst>
                <a:gd name="textAreaLeft" fmla="*/ 0 w 1966320"/>
                <a:gd name="textAreaRight" fmla="*/ 1967760 w 1966320"/>
                <a:gd name="textAreaTop" fmla="*/ 0 h 2866320"/>
                <a:gd name="textAreaBottom" fmla="*/ 2867760 h 2866320"/>
              </a:gdLst>
              <a:ahLst/>
              <a:rect l="textAreaLeft" t="textAreaTop" r="textAreaRight" b="textAreaBottom"/>
              <a:pathLst>
                <a:path w="1967864" h="2867660">
                  <a:moveTo>
                    <a:pt x="0" y="196723"/>
                  </a:moveTo>
                  <a:lnTo>
                    <a:pt x="5196" y="151595"/>
                  </a:lnTo>
                  <a:lnTo>
                    <a:pt x="19997" y="110180"/>
                  </a:lnTo>
                  <a:lnTo>
                    <a:pt x="43222" y="73655"/>
                  </a:lnTo>
                  <a:lnTo>
                    <a:pt x="73689" y="43197"/>
                  </a:lnTo>
                  <a:lnTo>
                    <a:pt x="110218" y="19983"/>
                  </a:lnTo>
                  <a:lnTo>
                    <a:pt x="151627" y="5192"/>
                  </a:lnTo>
                  <a:lnTo>
                    <a:pt x="196735" y="0"/>
                  </a:lnTo>
                  <a:lnTo>
                    <a:pt x="1770608" y="0"/>
                  </a:lnTo>
                  <a:lnTo>
                    <a:pt x="1815695" y="5192"/>
                  </a:lnTo>
                  <a:lnTo>
                    <a:pt x="1857095" y="19983"/>
                  </a:lnTo>
                  <a:lnTo>
                    <a:pt x="1893622" y="43197"/>
                  </a:lnTo>
                  <a:lnTo>
                    <a:pt x="1924094" y="73655"/>
                  </a:lnTo>
                  <a:lnTo>
                    <a:pt x="1947325" y="110180"/>
                  </a:lnTo>
                  <a:lnTo>
                    <a:pt x="1962132" y="151595"/>
                  </a:lnTo>
                  <a:lnTo>
                    <a:pt x="1967331" y="196723"/>
                  </a:lnTo>
                  <a:lnTo>
                    <a:pt x="1967331" y="2670721"/>
                  </a:lnTo>
                  <a:lnTo>
                    <a:pt x="1962132" y="2715828"/>
                  </a:lnTo>
                  <a:lnTo>
                    <a:pt x="1947325" y="2757235"/>
                  </a:lnTo>
                  <a:lnTo>
                    <a:pt x="1924094" y="2793761"/>
                  </a:lnTo>
                  <a:lnTo>
                    <a:pt x="1893622" y="2824226"/>
                  </a:lnTo>
                  <a:lnTo>
                    <a:pt x="1857095" y="2847449"/>
                  </a:lnTo>
                  <a:lnTo>
                    <a:pt x="1815695" y="2862248"/>
                  </a:lnTo>
                  <a:lnTo>
                    <a:pt x="1770608" y="2867444"/>
                  </a:lnTo>
                  <a:lnTo>
                    <a:pt x="196735" y="2867444"/>
                  </a:lnTo>
                  <a:lnTo>
                    <a:pt x="151627" y="2862248"/>
                  </a:lnTo>
                  <a:lnTo>
                    <a:pt x="110218" y="2847449"/>
                  </a:lnTo>
                  <a:lnTo>
                    <a:pt x="73689" y="2824226"/>
                  </a:lnTo>
                  <a:lnTo>
                    <a:pt x="43222" y="2793761"/>
                  </a:lnTo>
                  <a:lnTo>
                    <a:pt x="19997" y="2757235"/>
                  </a:lnTo>
                  <a:lnTo>
                    <a:pt x="5196" y="2715828"/>
                  </a:lnTo>
                  <a:lnTo>
                    <a:pt x="0" y="2670721"/>
                  </a:lnTo>
                  <a:lnTo>
                    <a:pt x="0" y="196723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96" name="object 8"/>
          <p:cNvSpPr/>
          <p:nvPr/>
        </p:nvSpPr>
        <p:spPr>
          <a:xfrm>
            <a:off x="788760" y="1850400"/>
            <a:ext cx="1477440" cy="62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 marL="12600">
              <a:lnSpc>
                <a:spcPts val="1451"/>
              </a:lnSpc>
              <a:spcBef>
                <a:spcPts val="340"/>
              </a:spcBef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Entraînement</a:t>
            </a:r>
            <a:r>
              <a:rPr b="0" lang="fr-FR" sz="1400" spc="-60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1" strike="noStrike">
                <a:solidFill>
                  <a:srgbClr val="ffffff"/>
                </a:solidFill>
                <a:latin typeface="Arial"/>
                <a:ea typeface="DejaVu Sans"/>
              </a:rPr>
              <a:t>d’un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modèle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«</a:t>
            </a:r>
            <a:r>
              <a:rPr b="0" lang="fr-FR" sz="14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base</a:t>
            </a:r>
            <a:r>
              <a:rPr b="0" lang="fr-FR" sz="14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52" strike="noStrike">
                <a:solidFill>
                  <a:srgbClr val="ffffff"/>
                </a:solidFill>
                <a:latin typeface="Arial"/>
                <a:ea typeface="DejaVu Sans"/>
              </a:rPr>
              <a:t>»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70560" indent="-58320">
              <a:lnSpc>
                <a:spcPct val="100000"/>
              </a:lnSpc>
              <a:spcBef>
                <a:spcPts val="380"/>
              </a:spcBef>
              <a:buClr>
                <a:srgbClr val="ffffff"/>
              </a:buClr>
              <a:buSzPct val="91000"/>
              <a:buFont typeface="Symbol"/>
              <a:buChar char=""/>
              <a:tabLst>
                <a:tab algn="l" pos="71280"/>
              </a:tabLst>
            </a:pP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Toutes</a:t>
            </a:r>
            <a:r>
              <a:rPr b="0" lang="fr-FR" sz="1100" spc="259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les</a:t>
            </a:r>
            <a:r>
              <a:rPr b="0" lang="fr-FR" sz="11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features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object 9"/>
          <p:cNvSpPr/>
          <p:nvPr/>
        </p:nvSpPr>
        <p:spPr>
          <a:xfrm>
            <a:off x="788760" y="2634120"/>
            <a:ext cx="162216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 anchor="t">
            <a:spAutoFit/>
          </a:bodyPr>
          <a:p>
            <a:pPr marL="70560" indent="-58320">
              <a:lnSpc>
                <a:spcPts val="1140"/>
              </a:lnSpc>
              <a:spcBef>
                <a:spcPts val="289"/>
              </a:spcBef>
              <a:buClr>
                <a:srgbClr val="ffffff"/>
              </a:buClr>
              <a:buSzPct val="91000"/>
              <a:buFont typeface="Symbol"/>
              <a:buChar char=""/>
              <a:tabLst>
                <a:tab algn="l" pos="71280"/>
              </a:tabLst>
            </a:pP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Random</a:t>
            </a:r>
            <a:r>
              <a:rPr b="0" lang="fr-FR" sz="1100" spc="-3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Forest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(optimisation</a:t>
            </a:r>
            <a:r>
              <a:rPr b="0" lang="fr-FR" sz="1100" spc="-5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paramètres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avec</a:t>
            </a:r>
            <a:r>
              <a:rPr b="0" lang="fr-FR" sz="11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grid</a:t>
            </a:r>
            <a:r>
              <a:rPr b="0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search</a:t>
            </a:r>
            <a:r>
              <a:rPr b="0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CV)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object 10"/>
          <p:cNvSpPr/>
          <p:nvPr/>
        </p:nvSpPr>
        <p:spPr>
          <a:xfrm>
            <a:off x="788760" y="3261960"/>
            <a:ext cx="1656720" cy="18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70560" indent="-58320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SzPct val="91000"/>
              <a:buFont typeface="Arial"/>
              <a:buChar char="•"/>
              <a:tabLst>
                <a:tab algn="l" pos="71280"/>
              </a:tabLst>
            </a:pP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RMSE</a:t>
            </a:r>
            <a:r>
              <a:rPr b="1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=</a:t>
            </a:r>
            <a:r>
              <a:rPr b="1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103</a:t>
            </a:r>
            <a:r>
              <a:rPr b="1" lang="fr-FR" sz="1100" spc="-7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(jeu</a:t>
            </a:r>
            <a:r>
              <a:rPr b="0" lang="fr-FR" sz="110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de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 test)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object 11"/>
          <p:cNvSpPr/>
          <p:nvPr/>
        </p:nvSpPr>
        <p:spPr>
          <a:xfrm>
            <a:off x="2854080" y="2973600"/>
            <a:ext cx="415800" cy="486720"/>
          </a:xfrm>
          <a:custGeom>
            <a:avLst/>
            <a:gdLst>
              <a:gd name="textAreaLeft" fmla="*/ 0 w 415800"/>
              <a:gd name="textAreaRight" fmla="*/ 417240 w 415800"/>
              <a:gd name="textAreaTop" fmla="*/ 0 h 486720"/>
              <a:gd name="textAreaBottom" fmla="*/ 488160 h 486720"/>
            </a:gdLst>
            <a:ahLst/>
            <a:rect l="textAreaLeft" t="textAreaTop" r="textAreaRight" b="textAreaBottom"/>
            <a:pathLst>
              <a:path w="417195" h="488314">
                <a:moveTo>
                  <a:pt x="208533" y="0"/>
                </a:moveTo>
                <a:lnTo>
                  <a:pt x="208533" y="97536"/>
                </a:lnTo>
                <a:lnTo>
                  <a:pt x="0" y="97536"/>
                </a:lnTo>
                <a:lnTo>
                  <a:pt x="0" y="390271"/>
                </a:lnTo>
                <a:lnTo>
                  <a:pt x="208533" y="390271"/>
                </a:lnTo>
                <a:lnTo>
                  <a:pt x="208533" y="487934"/>
                </a:lnTo>
                <a:lnTo>
                  <a:pt x="417067" y="243967"/>
                </a:lnTo>
                <a:lnTo>
                  <a:pt x="208533" y="0"/>
                </a:lnTo>
                <a:close/>
              </a:path>
            </a:pathLst>
          </a:custGeom>
          <a:solidFill>
            <a:srgbClr val="c7ce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300" name="object 12"/>
          <p:cNvGrpSpPr/>
          <p:nvPr/>
        </p:nvGrpSpPr>
        <p:grpSpPr>
          <a:xfrm>
            <a:off x="3444480" y="1793520"/>
            <a:ext cx="1965960" cy="2847240"/>
            <a:chOff x="3444480" y="1793520"/>
            <a:chExt cx="1965960" cy="2847240"/>
          </a:xfrm>
        </p:grpSpPr>
        <p:sp>
          <p:nvSpPr>
            <p:cNvPr id="301" name="object 13"/>
            <p:cNvSpPr/>
            <p:nvPr/>
          </p:nvSpPr>
          <p:spPr>
            <a:xfrm>
              <a:off x="3444480" y="1793520"/>
              <a:ext cx="1965960" cy="2847240"/>
            </a:xfrm>
            <a:custGeom>
              <a:avLst/>
              <a:gdLst>
                <a:gd name="textAreaLeft" fmla="*/ 0 w 1965960"/>
                <a:gd name="textAreaRight" fmla="*/ 1967400 w 1965960"/>
                <a:gd name="textAreaTop" fmla="*/ 0 h 2847240"/>
                <a:gd name="textAreaBottom" fmla="*/ 2848680 h 2847240"/>
              </a:gdLst>
              <a:ahLst/>
              <a:rect l="textAreaLeft" t="textAreaTop" r="textAreaRight" b="textAreaBottom"/>
              <a:pathLst>
                <a:path w="1967229" h="2848610">
                  <a:moveTo>
                    <a:pt x="1770507" y="0"/>
                  </a:moveTo>
                  <a:lnTo>
                    <a:pt x="196723" y="0"/>
                  </a:lnTo>
                  <a:lnTo>
                    <a:pt x="151595" y="5198"/>
                  </a:lnTo>
                  <a:lnTo>
                    <a:pt x="110180" y="20006"/>
                  </a:lnTo>
                  <a:lnTo>
                    <a:pt x="73655" y="43237"/>
                  </a:lnTo>
                  <a:lnTo>
                    <a:pt x="43197" y="73708"/>
                  </a:lnTo>
                  <a:lnTo>
                    <a:pt x="19983" y="110236"/>
                  </a:lnTo>
                  <a:lnTo>
                    <a:pt x="5192" y="151635"/>
                  </a:lnTo>
                  <a:lnTo>
                    <a:pt x="0" y="196723"/>
                  </a:lnTo>
                  <a:lnTo>
                    <a:pt x="0" y="2651633"/>
                  </a:lnTo>
                  <a:lnTo>
                    <a:pt x="5192" y="2696735"/>
                  </a:lnTo>
                  <a:lnTo>
                    <a:pt x="19983" y="2738139"/>
                  </a:lnTo>
                  <a:lnTo>
                    <a:pt x="43197" y="2774663"/>
                  </a:lnTo>
                  <a:lnTo>
                    <a:pt x="73655" y="2805126"/>
                  </a:lnTo>
                  <a:lnTo>
                    <a:pt x="110180" y="2828348"/>
                  </a:lnTo>
                  <a:lnTo>
                    <a:pt x="151595" y="2843147"/>
                  </a:lnTo>
                  <a:lnTo>
                    <a:pt x="196723" y="2848343"/>
                  </a:lnTo>
                  <a:lnTo>
                    <a:pt x="1770507" y="2848343"/>
                  </a:lnTo>
                  <a:lnTo>
                    <a:pt x="1815634" y="2843147"/>
                  </a:lnTo>
                  <a:lnTo>
                    <a:pt x="1857049" y="2828348"/>
                  </a:lnTo>
                  <a:lnTo>
                    <a:pt x="1893574" y="2805126"/>
                  </a:lnTo>
                  <a:lnTo>
                    <a:pt x="1924032" y="2774663"/>
                  </a:lnTo>
                  <a:lnTo>
                    <a:pt x="1947246" y="2738139"/>
                  </a:lnTo>
                  <a:lnTo>
                    <a:pt x="1962037" y="2696735"/>
                  </a:lnTo>
                  <a:lnTo>
                    <a:pt x="1967230" y="2651633"/>
                  </a:lnTo>
                  <a:lnTo>
                    <a:pt x="1967230" y="196723"/>
                  </a:lnTo>
                  <a:lnTo>
                    <a:pt x="1962037" y="151635"/>
                  </a:lnTo>
                  <a:lnTo>
                    <a:pt x="1947246" y="110236"/>
                  </a:lnTo>
                  <a:lnTo>
                    <a:pt x="1924032" y="73708"/>
                  </a:lnTo>
                  <a:lnTo>
                    <a:pt x="1893574" y="43237"/>
                  </a:lnTo>
                  <a:lnTo>
                    <a:pt x="1857049" y="20006"/>
                  </a:lnTo>
                  <a:lnTo>
                    <a:pt x="1815634" y="5198"/>
                  </a:lnTo>
                  <a:lnTo>
                    <a:pt x="1770507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02" name="object 14"/>
            <p:cNvSpPr/>
            <p:nvPr/>
          </p:nvSpPr>
          <p:spPr>
            <a:xfrm>
              <a:off x="3444480" y="1793520"/>
              <a:ext cx="1965960" cy="2847240"/>
            </a:xfrm>
            <a:custGeom>
              <a:avLst/>
              <a:gdLst>
                <a:gd name="textAreaLeft" fmla="*/ 0 w 1965960"/>
                <a:gd name="textAreaRight" fmla="*/ 1967400 w 1965960"/>
                <a:gd name="textAreaTop" fmla="*/ 0 h 2847240"/>
                <a:gd name="textAreaBottom" fmla="*/ 2848680 h 2847240"/>
              </a:gdLst>
              <a:ahLst/>
              <a:rect l="textAreaLeft" t="textAreaTop" r="textAreaRight" b="textAreaBottom"/>
              <a:pathLst>
                <a:path w="1967229" h="2848610">
                  <a:moveTo>
                    <a:pt x="0" y="196723"/>
                  </a:moveTo>
                  <a:lnTo>
                    <a:pt x="5192" y="151635"/>
                  </a:lnTo>
                  <a:lnTo>
                    <a:pt x="19983" y="110236"/>
                  </a:lnTo>
                  <a:lnTo>
                    <a:pt x="43197" y="73708"/>
                  </a:lnTo>
                  <a:lnTo>
                    <a:pt x="73655" y="43237"/>
                  </a:lnTo>
                  <a:lnTo>
                    <a:pt x="110180" y="20006"/>
                  </a:lnTo>
                  <a:lnTo>
                    <a:pt x="151595" y="5198"/>
                  </a:lnTo>
                  <a:lnTo>
                    <a:pt x="196723" y="0"/>
                  </a:lnTo>
                  <a:lnTo>
                    <a:pt x="1770507" y="0"/>
                  </a:lnTo>
                  <a:lnTo>
                    <a:pt x="1815634" y="5198"/>
                  </a:lnTo>
                  <a:lnTo>
                    <a:pt x="1857049" y="20006"/>
                  </a:lnTo>
                  <a:lnTo>
                    <a:pt x="1893574" y="43237"/>
                  </a:lnTo>
                  <a:lnTo>
                    <a:pt x="1924032" y="73708"/>
                  </a:lnTo>
                  <a:lnTo>
                    <a:pt x="1947246" y="110236"/>
                  </a:lnTo>
                  <a:lnTo>
                    <a:pt x="1962037" y="151635"/>
                  </a:lnTo>
                  <a:lnTo>
                    <a:pt x="1967230" y="196723"/>
                  </a:lnTo>
                  <a:lnTo>
                    <a:pt x="1967230" y="2651633"/>
                  </a:lnTo>
                  <a:lnTo>
                    <a:pt x="1962037" y="2696735"/>
                  </a:lnTo>
                  <a:lnTo>
                    <a:pt x="1947246" y="2738139"/>
                  </a:lnTo>
                  <a:lnTo>
                    <a:pt x="1924032" y="2774663"/>
                  </a:lnTo>
                  <a:lnTo>
                    <a:pt x="1893574" y="2805126"/>
                  </a:lnTo>
                  <a:lnTo>
                    <a:pt x="1857049" y="2828348"/>
                  </a:lnTo>
                  <a:lnTo>
                    <a:pt x="1815634" y="2843147"/>
                  </a:lnTo>
                  <a:lnTo>
                    <a:pt x="1770507" y="2848343"/>
                  </a:lnTo>
                  <a:lnTo>
                    <a:pt x="196723" y="2848343"/>
                  </a:lnTo>
                  <a:lnTo>
                    <a:pt x="151595" y="2843147"/>
                  </a:lnTo>
                  <a:lnTo>
                    <a:pt x="110180" y="2828348"/>
                  </a:lnTo>
                  <a:lnTo>
                    <a:pt x="73655" y="2805126"/>
                  </a:lnTo>
                  <a:lnTo>
                    <a:pt x="43197" y="2774663"/>
                  </a:lnTo>
                  <a:lnTo>
                    <a:pt x="19983" y="2738139"/>
                  </a:lnTo>
                  <a:lnTo>
                    <a:pt x="5192" y="2696735"/>
                  </a:lnTo>
                  <a:lnTo>
                    <a:pt x="0" y="2651633"/>
                  </a:lnTo>
                  <a:lnTo>
                    <a:pt x="0" y="196723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03" name="object 15"/>
          <p:cNvSpPr/>
          <p:nvPr/>
        </p:nvSpPr>
        <p:spPr>
          <a:xfrm>
            <a:off x="3543120" y="1860120"/>
            <a:ext cx="1478160" cy="7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 marL="12600">
              <a:lnSpc>
                <a:spcPts val="1451"/>
              </a:lnSpc>
              <a:spcBef>
                <a:spcPts val="340"/>
              </a:spcBef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Entraînement</a:t>
            </a:r>
            <a:r>
              <a:rPr b="0" lang="fr-FR" sz="1400" spc="-5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1" strike="noStrike">
                <a:solidFill>
                  <a:srgbClr val="ffffff"/>
                </a:solidFill>
                <a:latin typeface="Arial"/>
                <a:ea typeface="DejaVu Sans"/>
              </a:rPr>
              <a:t>d’un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modèle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simplifié: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70560" indent="-58320">
              <a:lnSpc>
                <a:spcPts val="1140"/>
              </a:lnSpc>
              <a:spcBef>
                <a:spcPts val="564"/>
              </a:spcBef>
              <a:buClr>
                <a:srgbClr val="ffffff"/>
              </a:buClr>
              <a:buSzPct val="91000"/>
              <a:buFont typeface="Symbol"/>
              <a:buChar char=""/>
              <a:tabLst>
                <a:tab algn="l" pos="71280"/>
              </a:tabLst>
            </a:pP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Feature</a:t>
            </a:r>
            <a:r>
              <a:rPr b="0" lang="fr-FR" sz="110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unique</a:t>
            </a:r>
            <a:r>
              <a:rPr b="0" lang="fr-FR" sz="110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52" strike="noStrike">
                <a:solidFill>
                  <a:srgbClr val="ffffff"/>
                </a:solidFill>
                <a:latin typeface="Arial"/>
                <a:ea typeface="DejaVu Sans"/>
              </a:rPr>
              <a:t>: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consommation</a:t>
            </a:r>
            <a:r>
              <a:rPr b="0" lang="fr-FR" sz="110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prédite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object 16"/>
          <p:cNvSpPr/>
          <p:nvPr/>
        </p:nvSpPr>
        <p:spPr>
          <a:xfrm>
            <a:off x="3543120" y="2788200"/>
            <a:ext cx="1622880" cy="46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 anchor="t">
            <a:spAutoFit/>
          </a:bodyPr>
          <a:p>
            <a:pPr marL="70560" indent="-58320">
              <a:lnSpc>
                <a:spcPct val="86000"/>
              </a:lnSpc>
              <a:spcBef>
                <a:spcPts val="286"/>
              </a:spcBef>
              <a:buClr>
                <a:srgbClr val="ffffff"/>
              </a:buClr>
              <a:buSzPct val="91000"/>
              <a:buFont typeface="Symbol"/>
              <a:buChar char=""/>
              <a:tabLst>
                <a:tab algn="l" pos="71280"/>
              </a:tabLst>
            </a:pP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Random</a:t>
            </a:r>
            <a:r>
              <a:rPr b="0" lang="fr-FR" sz="1100" spc="-4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Forest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(optimisation</a:t>
            </a:r>
            <a:r>
              <a:rPr b="0" lang="fr-FR" sz="1100" spc="-5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paramètres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avec</a:t>
            </a:r>
            <a:r>
              <a:rPr b="0" lang="fr-FR" sz="11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grid</a:t>
            </a:r>
            <a:r>
              <a:rPr b="0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search</a:t>
            </a:r>
            <a:r>
              <a:rPr b="0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CV)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object 17"/>
          <p:cNvSpPr/>
          <p:nvPr/>
        </p:nvSpPr>
        <p:spPr>
          <a:xfrm>
            <a:off x="3543120" y="3414960"/>
            <a:ext cx="1309680" cy="32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 anchor="t">
            <a:spAutoFit/>
          </a:bodyPr>
          <a:p>
            <a:pPr marL="70560" indent="-58320">
              <a:lnSpc>
                <a:spcPts val="1140"/>
              </a:lnSpc>
              <a:spcBef>
                <a:spcPts val="289"/>
              </a:spcBef>
              <a:buClr>
                <a:srgbClr val="ffffff"/>
              </a:buClr>
              <a:buSzPct val="91000"/>
              <a:buFont typeface="Arial"/>
              <a:buChar char="•"/>
              <a:tabLst>
                <a:tab algn="l" pos="71280"/>
              </a:tabLst>
            </a:pP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RMSE</a:t>
            </a:r>
            <a:r>
              <a:rPr b="1" lang="fr-FR" sz="11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:</a:t>
            </a:r>
            <a:r>
              <a:rPr b="1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103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(jeu</a:t>
            </a:r>
            <a:r>
              <a:rPr b="0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 de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validation)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object 18"/>
          <p:cNvSpPr/>
          <p:nvPr/>
        </p:nvSpPr>
        <p:spPr>
          <a:xfrm>
            <a:off x="5608440" y="2973600"/>
            <a:ext cx="415800" cy="486720"/>
          </a:xfrm>
          <a:custGeom>
            <a:avLst/>
            <a:gdLst>
              <a:gd name="textAreaLeft" fmla="*/ 0 w 415800"/>
              <a:gd name="textAreaRight" fmla="*/ 417240 w 415800"/>
              <a:gd name="textAreaTop" fmla="*/ 0 h 486720"/>
              <a:gd name="textAreaBottom" fmla="*/ 488160 h 486720"/>
            </a:gdLst>
            <a:ahLst/>
            <a:rect l="textAreaLeft" t="textAreaTop" r="textAreaRight" b="textAreaBottom"/>
            <a:pathLst>
              <a:path w="417195" h="488314">
                <a:moveTo>
                  <a:pt x="208533" y="0"/>
                </a:moveTo>
                <a:lnTo>
                  <a:pt x="208533" y="97536"/>
                </a:lnTo>
                <a:lnTo>
                  <a:pt x="0" y="97536"/>
                </a:lnTo>
                <a:lnTo>
                  <a:pt x="0" y="390271"/>
                </a:lnTo>
                <a:lnTo>
                  <a:pt x="208533" y="390271"/>
                </a:lnTo>
                <a:lnTo>
                  <a:pt x="208533" y="487934"/>
                </a:lnTo>
                <a:lnTo>
                  <a:pt x="417067" y="243967"/>
                </a:lnTo>
                <a:lnTo>
                  <a:pt x="208533" y="0"/>
                </a:lnTo>
                <a:close/>
              </a:path>
            </a:pathLst>
          </a:custGeom>
          <a:solidFill>
            <a:srgbClr val="c7ce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307" name="object 19"/>
          <p:cNvGrpSpPr/>
          <p:nvPr/>
        </p:nvGrpSpPr>
        <p:grpSpPr>
          <a:xfrm>
            <a:off x="6198480" y="1793520"/>
            <a:ext cx="1966320" cy="2847240"/>
            <a:chOff x="6198480" y="1793520"/>
            <a:chExt cx="1966320" cy="2847240"/>
          </a:xfrm>
        </p:grpSpPr>
        <p:sp>
          <p:nvSpPr>
            <p:cNvPr id="308" name="object 20"/>
            <p:cNvSpPr/>
            <p:nvPr/>
          </p:nvSpPr>
          <p:spPr>
            <a:xfrm>
              <a:off x="6198480" y="1793520"/>
              <a:ext cx="1966320" cy="2847240"/>
            </a:xfrm>
            <a:custGeom>
              <a:avLst/>
              <a:gdLst>
                <a:gd name="textAreaLeft" fmla="*/ 0 w 1966320"/>
                <a:gd name="textAreaRight" fmla="*/ 1967760 w 1966320"/>
                <a:gd name="textAreaTop" fmla="*/ 0 h 2847240"/>
                <a:gd name="textAreaBottom" fmla="*/ 2848680 h 2847240"/>
              </a:gdLst>
              <a:ahLst/>
              <a:rect l="textAreaLeft" t="textAreaTop" r="textAreaRight" b="textAreaBottom"/>
              <a:pathLst>
                <a:path w="1967865" h="2848610">
                  <a:moveTo>
                    <a:pt x="1770634" y="0"/>
                  </a:moveTo>
                  <a:lnTo>
                    <a:pt x="196723" y="0"/>
                  </a:lnTo>
                  <a:lnTo>
                    <a:pt x="151635" y="5198"/>
                  </a:lnTo>
                  <a:lnTo>
                    <a:pt x="110236" y="20006"/>
                  </a:lnTo>
                  <a:lnTo>
                    <a:pt x="73708" y="43237"/>
                  </a:lnTo>
                  <a:lnTo>
                    <a:pt x="43237" y="73708"/>
                  </a:lnTo>
                  <a:lnTo>
                    <a:pt x="20006" y="110236"/>
                  </a:lnTo>
                  <a:lnTo>
                    <a:pt x="5198" y="151635"/>
                  </a:lnTo>
                  <a:lnTo>
                    <a:pt x="0" y="196723"/>
                  </a:lnTo>
                  <a:lnTo>
                    <a:pt x="0" y="2651633"/>
                  </a:lnTo>
                  <a:lnTo>
                    <a:pt x="5198" y="2696735"/>
                  </a:lnTo>
                  <a:lnTo>
                    <a:pt x="20006" y="2738139"/>
                  </a:lnTo>
                  <a:lnTo>
                    <a:pt x="43237" y="2774663"/>
                  </a:lnTo>
                  <a:lnTo>
                    <a:pt x="73708" y="2805126"/>
                  </a:lnTo>
                  <a:lnTo>
                    <a:pt x="110236" y="2828348"/>
                  </a:lnTo>
                  <a:lnTo>
                    <a:pt x="151635" y="2843147"/>
                  </a:lnTo>
                  <a:lnTo>
                    <a:pt x="196723" y="2848343"/>
                  </a:lnTo>
                  <a:lnTo>
                    <a:pt x="1770634" y="2848343"/>
                  </a:lnTo>
                  <a:lnTo>
                    <a:pt x="1815721" y="2843147"/>
                  </a:lnTo>
                  <a:lnTo>
                    <a:pt x="1857120" y="2828348"/>
                  </a:lnTo>
                  <a:lnTo>
                    <a:pt x="1893648" y="2805126"/>
                  </a:lnTo>
                  <a:lnTo>
                    <a:pt x="1924119" y="2774663"/>
                  </a:lnTo>
                  <a:lnTo>
                    <a:pt x="1947350" y="2738139"/>
                  </a:lnTo>
                  <a:lnTo>
                    <a:pt x="1962158" y="2696735"/>
                  </a:lnTo>
                  <a:lnTo>
                    <a:pt x="1967357" y="2651633"/>
                  </a:lnTo>
                  <a:lnTo>
                    <a:pt x="1967357" y="196723"/>
                  </a:lnTo>
                  <a:lnTo>
                    <a:pt x="1962158" y="151635"/>
                  </a:lnTo>
                  <a:lnTo>
                    <a:pt x="1947350" y="110236"/>
                  </a:lnTo>
                  <a:lnTo>
                    <a:pt x="1924119" y="73708"/>
                  </a:lnTo>
                  <a:lnTo>
                    <a:pt x="1893648" y="43237"/>
                  </a:lnTo>
                  <a:lnTo>
                    <a:pt x="1857120" y="20006"/>
                  </a:lnTo>
                  <a:lnTo>
                    <a:pt x="1815721" y="5198"/>
                  </a:lnTo>
                  <a:lnTo>
                    <a:pt x="1770634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09" name="object 21"/>
            <p:cNvSpPr/>
            <p:nvPr/>
          </p:nvSpPr>
          <p:spPr>
            <a:xfrm>
              <a:off x="6198480" y="1793520"/>
              <a:ext cx="1966320" cy="2847240"/>
            </a:xfrm>
            <a:custGeom>
              <a:avLst/>
              <a:gdLst>
                <a:gd name="textAreaLeft" fmla="*/ 0 w 1966320"/>
                <a:gd name="textAreaRight" fmla="*/ 1967760 w 1966320"/>
                <a:gd name="textAreaTop" fmla="*/ 0 h 2847240"/>
                <a:gd name="textAreaBottom" fmla="*/ 2848680 h 2847240"/>
              </a:gdLst>
              <a:ahLst/>
              <a:rect l="textAreaLeft" t="textAreaTop" r="textAreaRight" b="textAreaBottom"/>
              <a:pathLst>
                <a:path w="1967865" h="2848610">
                  <a:moveTo>
                    <a:pt x="0" y="196723"/>
                  </a:moveTo>
                  <a:lnTo>
                    <a:pt x="5198" y="151635"/>
                  </a:lnTo>
                  <a:lnTo>
                    <a:pt x="20006" y="110236"/>
                  </a:lnTo>
                  <a:lnTo>
                    <a:pt x="43237" y="73708"/>
                  </a:lnTo>
                  <a:lnTo>
                    <a:pt x="73708" y="43237"/>
                  </a:lnTo>
                  <a:lnTo>
                    <a:pt x="110236" y="20006"/>
                  </a:lnTo>
                  <a:lnTo>
                    <a:pt x="151635" y="5198"/>
                  </a:lnTo>
                  <a:lnTo>
                    <a:pt x="196723" y="0"/>
                  </a:lnTo>
                  <a:lnTo>
                    <a:pt x="1770634" y="0"/>
                  </a:lnTo>
                  <a:lnTo>
                    <a:pt x="1815721" y="5198"/>
                  </a:lnTo>
                  <a:lnTo>
                    <a:pt x="1857120" y="20006"/>
                  </a:lnTo>
                  <a:lnTo>
                    <a:pt x="1893648" y="43237"/>
                  </a:lnTo>
                  <a:lnTo>
                    <a:pt x="1924119" y="73708"/>
                  </a:lnTo>
                  <a:lnTo>
                    <a:pt x="1947350" y="110236"/>
                  </a:lnTo>
                  <a:lnTo>
                    <a:pt x="1962158" y="151635"/>
                  </a:lnTo>
                  <a:lnTo>
                    <a:pt x="1967357" y="196723"/>
                  </a:lnTo>
                  <a:lnTo>
                    <a:pt x="1967357" y="2651633"/>
                  </a:lnTo>
                  <a:lnTo>
                    <a:pt x="1962158" y="2696735"/>
                  </a:lnTo>
                  <a:lnTo>
                    <a:pt x="1947350" y="2738139"/>
                  </a:lnTo>
                  <a:lnTo>
                    <a:pt x="1924119" y="2774663"/>
                  </a:lnTo>
                  <a:lnTo>
                    <a:pt x="1893648" y="2805126"/>
                  </a:lnTo>
                  <a:lnTo>
                    <a:pt x="1857120" y="2828348"/>
                  </a:lnTo>
                  <a:lnTo>
                    <a:pt x="1815721" y="2843147"/>
                  </a:lnTo>
                  <a:lnTo>
                    <a:pt x="1770634" y="2848343"/>
                  </a:lnTo>
                  <a:lnTo>
                    <a:pt x="196723" y="2848343"/>
                  </a:lnTo>
                  <a:lnTo>
                    <a:pt x="151635" y="2843147"/>
                  </a:lnTo>
                  <a:lnTo>
                    <a:pt x="110236" y="2828348"/>
                  </a:lnTo>
                  <a:lnTo>
                    <a:pt x="73708" y="2805126"/>
                  </a:lnTo>
                  <a:lnTo>
                    <a:pt x="43237" y="2774663"/>
                  </a:lnTo>
                  <a:lnTo>
                    <a:pt x="20006" y="2738139"/>
                  </a:lnTo>
                  <a:lnTo>
                    <a:pt x="5198" y="2696735"/>
                  </a:lnTo>
                  <a:lnTo>
                    <a:pt x="0" y="2651633"/>
                  </a:lnTo>
                  <a:lnTo>
                    <a:pt x="0" y="196723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10" name="object 22"/>
          <p:cNvSpPr/>
          <p:nvPr/>
        </p:nvSpPr>
        <p:spPr>
          <a:xfrm>
            <a:off x="6272640" y="1860120"/>
            <a:ext cx="1742760" cy="91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 marL="38160">
              <a:lnSpc>
                <a:spcPts val="1451"/>
              </a:lnSpc>
              <a:spcBef>
                <a:spcPts val="340"/>
              </a:spcBef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Entraînement</a:t>
            </a:r>
            <a:r>
              <a:rPr b="0" lang="fr-FR" sz="1400" spc="-5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d’un</a:t>
            </a:r>
            <a:r>
              <a:rPr b="0" lang="fr-FR" sz="140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35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r>
              <a:rPr b="0" lang="fr-FR" sz="1350" spc="-52" strike="noStrike" baseline="24000">
                <a:solidFill>
                  <a:srgbClr val="ffffff"/>
                </a:solidFill>
                <a:latin typeface="Arial"/>
                <a:ea typeface="DejaVu Sans"/>
              </a:rPr>
              <a:t>e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modèle</a:t>
            </a:r>
            <a:r>
              <a:rPr b="0" lang="fr-FR" sz="140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simplfié: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95760" indent="-58320">
              <a:lnSpc>
                <a:spcPts val="1140"/>
              </a:lnSpc>
              <a:spcBef>
                <a:spcPts val="564"/>
              </a:spcBef>
              <a:buClr>
                <a:srgbClr val="ffffff"/>
              </a:buClr>
              <a:buSzPct val="91000"/>
              <a:buFont typeface="Symbol"/>
              <a:buChar char=""/>
              <a:tabLst>
                <a:tab algn="l" pos="96480"/>
              </a:tabLst>
            </a:pP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Features:consommation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prédite</a:t>
            </a:r>
            <a:r>
              <a:rPr b="0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+</a:t>
            </a:r>
            <a:r>
              <a:rPr b="0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5</a:t>
            </a:r>
            <a:r>
              <a:rPr b="0" lang="fr-FR" sz="11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features majeures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object 23"/>
          <p:cNvSpPr/>
          <p:nvPr/>
        </p:nvSpPr>
        <p:spPr>
          <a:xfrm>
            <a:off x="6297840" y="2933280"/>
            <a:ext cx="1622160" cy="32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 anchor="t">
            <a:spAutoFit/>
          </a:bodyPr>
          <a:p>
            <a:pPr marL="70560" indent="-58320">
              <a:lnSpc>
                <a:spcPts val="1140"/>
              </a:lnSpc>
              <a:spcBef>
                <a:spcPts val="289"/>
              </a:spcBef>
              <a:buClr>
                <a:srgbClr val="ffffff"/>
              </a:buClr>
              <a:buSzPct val="91000"/>
              <a:buFont typeface="Symbol"/>
              <a:buChar char=""/>
              <a:tabLst>
                <a:tab algn="l" pos="71280"/>
              </a:tabLst>
            </a:pP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(optimisation</a:t>
            </a:r>
            <a:r>
              <a:rPr b="0" lang="fr-FR" sz="1100" spc="-5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paramètres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avec</a:t>
            </a:r>
            <a:r>
              <a:rPr b="0" lang="fr-FR" sz="11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grid</a:t>
            </a:r>
            <a:r>
              <a:rPr b="0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search</a:t>
            </a:r>
            <a:r>
              <a:rPr b="0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CV)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object 24"/>
          <p:cNvSpPr/>
          <p:nvPr/>
        </p:nvSpPr>
        <p:spPr>
          <a:xfrm>
            <a:off x="6297840" y="3414960"/>
            <a:ext cx="1231560" cy="32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 anchor="t">
            <a:spAutoFit/>
          </a:bodyPr>
          <a:p>
            <a:pPr marL="70560" indent="-58320">
              <a:lnSpc>
                <a:spcPts val="1140"/>
              </a:lnSpc>
              <a:spcBef>
                <a:spcPts val="289"/>
              </a:spcBef>
              <a:buClr>
                <a:srgbClr val="ffffff"/>
              </a:buClr>
              <a:buSzPct val="91000"/>
              <a:buFont typeface="Arial"/>
              <a:buChar char="•"/>
              <a:tabLst>
                <a:tab algn="l" pos="71280"/>
              </a:tabLst>
            </a:pP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RMSE</a:t>
            </a:r>
            <a:r>
              <a:rPr b="1" lang="fr-FR" sz="11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:</a:t>
            </a:r>
            <a:r>
              <a:rPr b="1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84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(jeu</a:t>
            </a:r>
            <a:r>
              <a:rPr b="0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 de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validation)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object 2"/>
          <p:cNvSpPr/>
          <p:nvPr/>
        </p:nvSpPr>
        <p:spPr>
          <a:xfrm>
            <a:off x="801000" y="2264400"/>
            <a:ext cx="6584040" cy="147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IV</a:t>
            </a:r>
            <a:r>
              <a:rPr b="0" lang="fr-FR" sz="4800" spc="-296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51" strike="noStrike">
                <a:solidFill>
                  <a:srgbClr val="f3f1dc"/>
                </a:solidFill>
                <a:latin typeface="Arial"/>
                <a:ea typeface="DejaVu Sans"/>
              </a:rPr>
              <a:t>–PRÉSENTATION</a:t>
            </a:r>
            <a:r>
              <a:rPr b="0" lang="fr-FR" sz="4800" spc="-231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35" strike="noStrike">
                <a:solidFill>
                  <a:srgbClr val="f3f1dc"/>
                </a:solidFill>
                <a:latin typeface="Arial"/>
                <a:ea typeface="DejaVu Sans"/>
              </a:rPr>
              <a:t>DU </a:t>
            </a:r>
            <a:r>
              <a:rPr b="0" lang="fr-FR" sz="4800" spc="-100" strike="noStrike">
                <a:solidFill>
                  <a:srgbClr val="f3f1dc"/>
                </a:solidFill>
                <a:latin typeface="Arial"/>
                <a:ea typeface="DejaVu Sans"/>
              </a:rPr>
              <a:t>MODÈLE</a:t>
            </a:r>
            <a:r>
              <a:rPr b="0" lang="fr-FR" sz="4800" spc="-216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2" strike="noStrike">
                <a:solidFill>
                  <a:srgbClr val="f3f1dc"/>
                </a:solidFill>
                <a:latin typeface="Arial"/>
                <a:ea typeface="DejaVu Sans"/>
              </a:rPr>
              <a:t>FINAL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object 3"/>
          <p:cNvSpPr/>
          <p:nvPr/>
        </p:nvSpPr>
        <p:spPr>
          <a:xfrm>
            <a:off x="801000" y="3882240"/>
            <a:ext cx="528984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2400" spc="-1" strike="noStrike">
                <a:solidFill>
                  <a:srgbClr val="ffc000"/>
                </a:solidFill>
                <a:latin typeface="Arial"/>
                <a:ea typeface="DejaVu Sans"/>
              </a:rPr>
              <a:t>ainsi</a:t>
            </a:r>
            <a:r>
              <a:rPr b="0" lang="fr-FR" sz="2400" spc="-21" strike="noStrike">
                <a:solidFill>
                  <a:srgbClr val="ffc000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fc000"/>
                </a:solidFill>
                <a:latin typeface="Arial"/>
                <a:ea typeface="DejaVu Sans"/>
              </a:rPr>
              <a:t>que</a:t>
            </a:r>
            <a:r>
              <a:rPr b="0" lang="fr-FR" sz="2400" spc="-35" strike="noStrike">
                <a:solidFill>
                  <a:srgbClr val="ffc000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fc000"/>
                </a:solidFill>
                <a:latin typeface="Arial"/>
                <a:ea typeface="DejaVu Sans"/>
              </a:rPr>
              <a:t>des</a:t>
            </a:r>
            <a:r>
              <a:rPr b="0" lang="fr-FR" sz="2400" spc="-32" strike="noStrike">
                <a:solidFill>
                  <a:srgbClr val="ffc000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fc000"/>
                </a:solidFill>
                <a:latin typeface="Arial"/>
                <a:ea typeface="DejaVu Sans"/>
              </a:rPr>
              <a:t>améliorations </a:t>
            </a:r>
            <a:r>
              <a:rPr b="0" lang="fr-FR" sz="2400" spc="-12" strike="noStrike">
                <a:solidFill>
                  <a:srgbClr val="ffc000"/>
                </a:solidFill>
                <a:latin typeface="Arial"/>
                <a:ea typeface="DejaVu Sans"/>
              </a:rPr>
              <a:t>effectuées.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object 4"/>
          <p:cNvSpPr/>
          <p:nvPr/>
        </p:nvSpPr>
        <p:spPr>
          <a:xfrm>
            <a:off x="7700040" y="27000"/>
            <a:ext cx="22212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16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object 2" descr=""/>
          <p:cNvPicPr/>
          <p:nvPr/>
        </p:nvPicPr>
        <p:blipFill>
          <a:blip r:embed="rId1"/>
          <a:stretch/>
        </p:blipFill>
        <p:spPr>
          <a:xfrm>
            <a:off x="5194440" y="2130840"/>
            <a:ext cx="3294360" cy="1208160"/>
          </a:xfrm>
          <a:prstGeom prst="rect">
            <a:avLst/>
          </a:prstGeom>
          <a:ln w="0">
            <a:noFill/>
          </a:ln>
        </p:spPr>
      </p:pic>
      <p:grpSp>
        <p:nvGrpSpPr>
          <p:cNvPr id="317" name="object 3"/>
          <p:cNvGrpSpPr/>
          <p:nvPr/>
        </p:nvGrpSpPr>
        <p:grpSpPr>
          <a:xfrm>
            <a:off x="513000" y="1686240"/>
            <a:ext cx="4469760" cy="3013200"/>
            <a:chOff x="513000" y="1686240"/>
            <a:chExt cx="4469760" cy="3013200"/>
          </a:xfrm>
        </p:grpSpPr>
        <p:pic>
          <p:nvPicPr>
            <p:cNvPr id="318" name="object 4" descr=""/>
            <p:cNvPicPr/>
            <p:nvPr/>
          </p:nvPicPr>
          <p:blipFill>
            <a:blip r:embed="rId2"/>
            <a:stretch/>
          </p:blipFill>
          <p:spPr>
            <a:xfrm>
              <a:off x="513000" y="1686240"/>
              <a:ext cx="4469760" cy="2813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9" name="object 5"/>
            <p:cNvSpPr/>
            <p:nvPr/>
          </p:nvSpPr>
          <p:spPr>
            <a:xfrm>
              <a:off x="1091160" y="2386440"/>
              <a:ext cx="1731960" cy="2313000"/>
            </a:xfrm>
            <a:custGeom>
              <a:avLst/>
              <a:gdLst>
                <a:gd name="textAreaLeft" fmla="*/ 0 w 1731960"/>
                <a:gd name="textAreaRight" fmla="*/ 1733400 w 1731960"/>
                <a:gd name="textAreaTop" fmla="*/ 0 h 2313000"/>
                <a:gd name="textAreaBottom" fmla="*/ 2314440 h 2313000"/>
              </a:gdLst>
              <a:ahLst/>
              <a:rect l="textAreaLeft" t="textAreaTop" r="textAreaRight" b="textAreaBottom"/>
              <a:pathLst>
                <a:path w="1733550" h="2314575">
                  <a:moveTo>
                    <a:pt x="733374" y="1085849"/>
                  </a:moveTo>
                  <a:lnTo>
                    <a:pt x="733374" y="0"/>
                  </a:lnTo>
                  <a:lnTo>
                    <a:pt x="1733499" y="0"/>
                  </a:lnTo>
                  <a:lnTo>
                    <a:pt x="1733499" y="1095374"/>
                  </a:lnTo>
                  <a:lnTo>
                    <a:pt x="514299" y="2314549"/>
                  </a:lnTo>
                  <a:lnTo>
                    <a:pt x="0" y="1800225"/>
                  </a:lnTo>
                  <a:lnTo>
                    <a:pt x="733374" y="1085849"/>
                  </a:lnTo>
                  <a:close/>
                </a:path>
              </a:pathLst>
            </a:custGeom>
            <a:noFill/>
            <a:ln w="26424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536040" y="319320"/>
            <a:ext cx="7356240" cy="1805040"/>
          </a:xfrm>
          <a:prstGeom prst="rect">
            <a:avLst/>
          </a:prstGeom>
          <a:noFill/>
          <a:ln w="0">
            <a:noFill/>
          </a:ln>
        </p:spPr>
        <p:txBody>
          <a:bodyPr lIns="0" rIns="0" tIns="219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726"/>
              </a:spcBef>
              <a:buNone/>
              <a:tabLst>
                <a:tab algn="l" pos="0"/>
              </a:tabLst>
            </a:pP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Modèles</a:t>
            </a:r>
            <a:r>
              <a:rPr b="0" lang="fr-FR" sz="4000" spc="-140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obtenus</a:t>
            </a:r>
            <a:r>
              <a:rPr b="0" lang="fr-FR" sz="4000" spc="-140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52" strike="noStrike">
                <a:solidFill>
                  <a:srgbClr val="d2523b"/>
                </a:solidFill>
                <a:latin typeface="Arial"/>
              </a:rPr>
              <a:t>(consommation)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 marL="4272120" indent="0">
              <a:lnSpc>
                <a:spcPct val="100000"/>
              </a:lnSpc>
              <a:spcBef>
                <a:spcPts val="734"/>
              </a:spcBef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Comparaison</a:t>
            </a:r>
            <a:r>
              <a:rPr b="1" lang="fr-FR" sz="1800" spc="-1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sur</a:t>
            </a:r>
            <a:r>
              <a:rPr b="1" lang="fr-FR" sz="1800" spc="-1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jeu</a:t>
            </a:r>
            <a:r>
              <a:rPr b="1" lang="fr-FR" sz="18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de</a:t>
            </a:r>
            <a:r>
              <a:rPr b="1" lang="fr-FR" sz="1800" spc="-7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1" lang="fr-FR" sz="1800" spc="-21" strike="noStrike">
                <a:solidFill>
                  <a:srgbClr val="292934"/>
                </a:solidFill>
                <a:latin typeface="Arial"/>
              </a:rPr>
              <a:t>test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object 7"/>
          <p:cNvSpPr/>
          <p:nvPr/>
        </p:nvSpPr>
        <p:spPr>
          <a:xfrm>
            <a:off x="7700040" y="27000"/>
            <a:ext cx="22212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17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object 8"/>
          <p:cNvSpPr/>
          <p:nvPr/>
        </p:nvSpPr>
        <p:spPr>
          <a:xfrm>
            <a:off x="5220000" y="2641320"/>
            <a:ext cx="3249720" cy="214920"/>
          </a:xfrm>
          <a:custGeom>
            <a:avLst/>
            <a:gdLst>
              <a:gd name="textAreaLeft" fmla="*/ 0 w 3249720"/>
              <a:gd name="textAreaRight" fmla="*/ 3251160 w 3249720"/>
              <a:gd name="textAreaTop" fmla="*/ 0 h 214920"/>
              <a:gd name="textAreaBottom" fmla="*/ 216360 h 214920"/>
            </a:gdLst>
            <a:ahLst/>
            <a:rect l="textAreaLeft" t="textAreaTop" r="textAreaRight" b="textAreaBottom"/>
            <a:pathLst>
              <a:path w="3251200" h="216535">
                <a:moveTo>
                  <a:pt x="0" y="216026"/>
                </a:moveTo>
                <a:lnTo>
                  <a:pt x="3251073" y="216026"/>
                </a:lnTo>
                <a:lnTo>
                  <a:pt x="3251073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noFill/>
          <a:ln w="26424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3" name="object 9"/>
          <p:cNvSpPr/>
          <p:nvPr/>
        </p:nvSpPr>
        <p:spPr>
          <a:xfrm>
            <a:off x="186480" y="4830120"/>
            <a:ext cx="494028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i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i="1" lang="fr-FR" sz="18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comparaison</a:t>
            </a:r>
            <a:r>
              <a:rPr b="0" i="1" lang="fr-FR" sz="18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i="1" lang="fr-FR" sz="18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un</a:t>
            </a:r>
            <a:r>
              <a:rPr b="0" i="1" lang="fr-FR" sz="18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estimateur</a:t>
            </a:r>
            <a:r>
              <a:rPr b="0" i="1" lang="fr-FR" sz="18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donnant </a:t>
            </a:r>
            <a:r>
              <a:rPr b="0" i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comme</a:t>
            </a:r>
            <a:r>
              <a:rPr b="0" i="1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prédiction</a:t>
            </a:r>
            <a:r>
              <a:rPr b="0" i="1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i="1" lang="fr-FR" sz="18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moyenne</a:t>
            </a:r>
            <a:r>
              <a:rPr b="0" i="1" lang="fr-FR" sz="18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donne</a:t>
            </a:r>
            <a:r>
              <a:rPr b="0" i="1" lang="fr-FR" sz="18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une</a:t>
            </a:r>
            <a:r>
              <a:rPr b="0" i="1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RMSE </a:t>
            </a:r>
            <a:r>
              <a:rPr b="0" i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i="1" lang="fr-FR" sz="18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1,50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4" name="object 10" descr=""/>
          <p:cNvPicPr/>
          <p:nvPr/>
        </p:nvPicPr>
        <p:blipFill>
          <a:blip r:embed="rId3"/>
          <a:stretch/>
        </p:blipFill>
        <p:spPr>
          <a:xfrm>
            <a:off x="5431320" y="3701520"/>
            <a:ext cx="2693520" cy="198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object 2"/>
          <p:cNvGrpSpPr/>
          <p:nvPr/>
        </p:nvGrpSpPr>
        <p:grpSpPr>
          <a:xfrm>
            <a:off x="21960" y="1914840"/>
            <a:ext cx="9063720" cy="3539160"/>
            <a:chOff x="21960" y="1914840"/>
            <a:chExt cx="9063720" cy="3539160"/>
          </a:xfrm>
        </p:grpSpPr>
        <p:pic>
          <p:nvPicPr>
            <p:cNvPr id="326" name="object 3" descr=""/>
            <p:cNvPicPr/>
            <p:nvPr/>
          </p:nvPicPr>
          <p:blipFill>
            <a:blip r:embed="rId1"/>
            <a:stretch/>
          </p:blipFill>
          <p:spPr>
            <a:xfrm>
              <a:off x="21960" y="1914840"/>
              <a:ext cx="8998920" cy="3539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27" name="object 4"/>
            <p:cNvSpPr/>
            <p:nvPr/>
          </p:nvSpPr>
          <p:spPr>
            <a:xfrm>
              <a:off x="4971960" y="2425320"/>
              <a:ext cx="2406960" cy="2393280"/>
            </a:xfrm>
            <a:custGeom>
              <a:avLst/>
              <a:gdLst>
                <a:gd name="textAreaLeft" fmla="*/ 0 w 2406960"/>
                <a:gd name="textAreaRight" fmla="*/ 2408400 w 2406960"/>
                <a:gd name="textAreaTop" fmla="*/ 0 h 2393280"/>
                <a:gd name="textAreaBottom" fmla="*/ 2394720 h 2393280"/>
              </a:gdLst>
              <a:ahLst/>
              <a:rect l="textAreaLeft" t="textAreaTop" r="textAreaRight" b="textAreaBottom"/>
              <a:pathLst>
                <a:path w="2408554" h="2394585">
                  <a:moveTo>
                    <a:pt x="0" y="2394204"/>
                  </a:moveTo>
                  <a:lnTo>
                    <a:pt x="2408301" y="0"/>
                  </a:lnTo>
                </a:path>
              </a:pathLst>
            </a:custGeom>
            <a:noFill/>
            <a:ln w="9525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8" name="object 5"/>
            <p:cNvSpPr/>
            <p:nvPr/>
          </p:nvSpPr>
          <p:spPr>
            <a:xfrm>
              <a:off x="6959880" y="2601360"/>
              <a:ext cx="2125800" cy="2259000"/>
            </a:xfrm>
            <a:custGeom>
              <a:avLst/>
              <a:gdLst>
                <a:gd name="textAreaLeft" fmla="*/ 0 w 2125800"/>
                <a:gd name="textAreaRight" fmla="*/ 2127240 w 2125800"/>
                <a:gd name="textAreaTop" fmla="*/ 0 h 2259000"/>
                <a:gd name="textAreaBottom" fmla="*/ 2260440 h 2259000"/>
              </a:gdLst>
              <a:ahLst/>
              <a:rect l="textAreaLeft" t="textAreaTop" r="textAreaRight" b="textAreaBottom"/>
              <a:pathLst>
                <a:path w="2127250" h="2260600">
                  <a:moveTo>
                    <a:pt x="329643" y="546672"/>
                  </a:moveTo>
                  <a:lnTo>
                    <a:pt x="364641" y="504128"/>
                  </a:lnTo>
                  <a:lnTo>
                    <a:pt x="400665" y="463187"/>
                  </a:lnTo>
                  <a:lnTo>
                    <a:pt x="437654" y="423867"/>
                  </a:lnTo>
                  <a:lnTo>
                    <a:pt x="475547" y="386182"/>
                  </a:lnTo>
                  <a:lnTo>
                    <a:pt x="514283" y="350148"/>
                  </a:lnTo>
                  <a:lnTo>
                    <a:pt x="553800" y="315781"/>
                  </a:lnTo>
                  <a:lnTo>
                    <a:pt x="594038" y="283096"/>
                  </a:lnTo>
                  <a:lnTo>
                    <a:pt x="634934" y="252109"/>
                  </a:lnTo>
                  <a:lnTo>
                    <a:pt x="676429" y="222836"/>
                  </a:lnTo>
                  <a:lnTo>
                    <a:pt x="718462" y="195292"/>
                  </a:lnTo>
                  <a:lnTo>
                    <a:pt x="760970" y="169493"/>
                  </a:lnTo>
                  <a:lnTo>
                    <a:pt x="803893" y="145454"/>
                  </a:lnTo>
                  <a:lnTo>
                    <a:pt x="847170" y="123192"/>
                  </a:lnTo>
                  <a:lnTo>
                    <a:pt x="890739" y="102721"/>
                  </a:lnTo>
                  <a:lnTo>
                    <a:pt x="934540" y="84058"/>
                  </a:lnTo>
                  <a:lnTo>
                    <a:pt x="978512" y="67218"/>
                  </a:lnTo>
                  <a:lnTo>
                    <a:pt x="1022592" y="52216"/>
                  </a:lnTo>
                  <a:lnTo>
                    <a:pt x="1066721" y="39069"/>
                  </a:lnTo>
                  <a:lnTo>
                    <a:pt x="1110838" y="27791"/>
                  </a:lnTo>
                  <a:lnTo>
                    <a:pt x="1154880" y="18399"/>
                  </a:lnTo>
                  <a:lnTo>
                    <a:pt x="1198787" y="10908"/>
                  </a:lnTo>
                  <a:lnTo>
                    <a:pt x="1242498" y="5334"/>
                  </a:lnTo>
                  <a:lnTo>
                    <a:pt x="1285952" y="1693"/>
                  </a:lnTo>
                  <a:lnTo>
                    <a:pt x="1329087" y="0"/>
                  </a:lnTo>
                  <a:lnTo>
                    <a:pt x="1371843" y="270"/>
                  </a:lnTo>
                  <a:lnTo>
                    <a:pt x="1414158" y="2519"/>
                  </a:lnTo>
                  <a:lnTo>
                    <a:pt x="1455972" y="6764"/>
                  </a:lnTo>
                  <a:lnTo>
                    <a:pt x="1497222" y="13019"/>
                  </a:lnTo>
                  <a:lnTo>
                    <a:pt x="1537849" y="21300"/>
                  </a:lnTo>
                  <a:lnTo>
                    <a:pt x="1577791" y="31623"/>
                  </a:lnTo>
                  <a:lnTo>
                    <a:pt x="1616986" y="44004"/>
                  </a:lnTo>
                  <a:lnTo>
                    <a:pt x="1655375" y="58458"/>
                  </a:lnTo>
                  <a:lnTo>
                    <a:pt x="1692894" y="75000"/>
                  </a:lnTo>
                  <a:lnTo>
                    <a:pt x="1729485" y="93647"/>
                  </a:lnTo>
                  <a:lnTo>
                    <a:pt x="1765085" y="114414"/>
                  </a:lnTo>
                  <a:lnTo>
                    <a:pt x="1799633" y="137316"/>
                  </a:lnTo>
                  <a:lnTo>
                    <a:pt x="1833069" y="162370"/>
                  </a:lnTo>
                  <a:lnTo>
                    <a:pt x="1865004" y="189300"/>
                  </a:lnTo>
                  <a:lnTo>
                    <a:pt x="1895094" y="217798"/>
                  </a:lnTo>
                  <a:lnTo>
                    <a:pt x="1923340" y="247803"/>
                  </a:lnTo>
                  <a:lnTo>
                    <a:pt x="1949744" y="279250"/>
                  </a:lnTo>
                  <a:lnTo>
                    <a:pt x="1974307" y="312077"/>
                  </a:lnTo>
                  <a:lnTo>
                    <a:pt x="1997031" y="346221"/>
                  </a:lnTo>
                  <a:lnTo>
                    <a:pt x="2017916" y="381618"/>
                  </a:lnTo>
                  <a:lnTo>
                    <a:pt x="2036965" y="418206"/>
                  </a:lnTo>
                  <a:lnTo>
                    <a:pt x="2054179" y="455921"/>
                  </a:lnTo>
                  <a:lnTo>
                    <a:pt x="2069559" y="494701"/>
                  </a:lnTo>
                  <a:lnTo>
                    <a:pt x="2083108" y="534482"/>
                  </a:lnTo>
                  <a:lnTo>
                    <a:pt x="2094825" y="575202"/>
                  </a:lnTo>
                  <a:lnTo>
                    <a:pt x="2104714" y="616796"/>
                  </a:lnTo>
                  <a:lnTo>
                    <a:pt x="2112774" y="659203"/>
                  </a:lnTo>
                  <a:lnTo>
                    <a:pt x="2119009" y="702359"/>
                  </a:lnTo>
                  <a:lnTo>
                    <a:pt x="2123419" y="746201"/>
                  </a:lnTo>
                  <a:lnTo>
                    <a:pt x="2126006" y="790666"/>
                  </a:lnTo>
                  <a:lnTo>
                    <a:pt x="2126771" y="835691"/>
                  </a:lnTo>
                  <a:lnTo>
                    <a:pt x="2125715" y="881213"/>
                  </a:lnTo>
                  <a:lnTo>
                    <a:pt x="2122841" y="927168"/>
                  </a:lnTo>
                  <a:lnTo>
                    <a:pt x="2118149" y="973494"/>
                  </a:lnTo>
                  <a:lnTo>
                    <a:pt x="2111642" y="1020128"/>
                  </a:lnTo>
                  <a:lnTo>
                    <a:pt x="2103320" y="1067007"/>
                  </a:lnTo>
                  <a:lnTo>
                    <a:pt x="2093185" y="1114067"/>
                  </a:lnTo>
                  <a:lnTo>
                    <a:pt x="2081239" y="1161245"/>
                  </a:lnTo>
                  <a:lnTo>
                    <a:pt x="2067483" y="1208479"/>
                  </a:lnTo>
                  <a:lnTo>
                    <a:pt x="2051918" y="1255706"/>
                  </a:lnTo>
                  <a:lnTo>
                    <a:pt x="2034546" y="1302861"/>
                  </a:lnTo>
                  <a:lnTo>
                    <a:pt x="2015369" y="1349883"/>
                  </a:lnTo>
                  <a:lnTo>
                    <a:pt x="1994388" y="1396708"/>
                  </a:lnTo>
                  <a:lnTo>
                    <a:pt x="1971604" y="1443273"/>
                  </a:lnTo>
                  <a:lnTo>
                    <a:pt x="1947018" y="1489516"/>
                  </a:lnTo>
                  <a:lnTo>
                    <a:pt x="1920634" y="1535372"/>
                  </a:lnTo>
                  <a:lnTo>
                    <a:pt x="1892451" y="1580779"/>
                  </a:lnTo>
                  <a:lnTo>
                    <a:pt x="1862471" y="1625674"/>
                  </a:lnTo>
                  <a:lnTo>
                    <a:pt x="1830696" y="1669994"/>
                  </a:lnTo>
                  <a:lnTo>
                    <a:pt x="1797128" y="1713675"/>
                  </a:lnTo>
                  <a:lnTo>
                    <a:pt x="1762129" y="1756220"/>
                  </a:lnTo>
                  <a:lnTo>
                    <a:pt x="1726105" y="1797162"/>
                  </a:lnTo>
                  <a:lnTo>
                    <a:pt x="1689116" y="1836483"/>
                  </a:lnTo>
                  <a:lnTo>
                    <a:pt x="1651223" y="1874169"/>
                  </a:lnTo>
                  <a:lnTo>
                    <a:pt x="1612487" y="1910204"/>
                  </a:lnTo>
                  <a:lnTo>
                    <a:pt x="1572970" y="1944571"/>
                  </a:lnTo>
                  <a:lnTo>
                    <a:pt x="1532732" y="1977257"/>
                  </a:lnTo>
                  <a:lnTo>
                    <a:pt x="1491836" y="2008245"/>
                  </a:lnTo>
                  <a:lnTo>
                    <a:pt x="1450341" y="2037519"/>
                  </a:lnTo>
                  <a:lnTo>
                    <a:pt x="1408308" y="2065064"/>
                  </a:lnTo>
                  <a:lnTo>
                    <a:pt x="1365800" y="2090864"/>
                  </a:lnTo>
                  <a:lnTo>
                    <a:pt x="1322877" y="2114903"/>
                  </a:lnTo>
                  <a:lnTo>
                    <a:pt x="1279600" y="2137166"/>
                  </a:lnTo>
                  <a:lnTo>
                    <a:pt x="1236031" y="2157638"/>
                  </a:lnTo>
                  <a:lnTo>
                    <a:pt x="1192230" y="2176302"/>
                  </a:lnTo>
                  <a:lnTo>
                    <a:pt x="1148258" y="2193144"/>
                  </a:lnTo>
                  <a:lnTo>
                    <a:pt x="1104178" y="2208147"/>
                  </a:lnTo>
                  <a:lnTo>
                    <a:pt x="1060049" y="2221295"/>
                  </a:lnTo>
                  <a:lnTo>
                    <a:pt x="1015932" y="2232574"/>
                  </a:lnTo>
                  <a:lnTo>
                    <a:pt x="971890" y="2241967"/>
                  </a:lnTo>
                  <a:lnTo>
                    <a:pt x="927983" y="2249460"/>
                  </a:lnTo>
                  <a:lnTo>
                    <a:pt x="884272" y="2255035"/>
                  </a:lnTo>
                  <a:lnTo>
                    <a:pt x="840818" y="2258678"/>
                  </a:lnTo>
                  <a:lnTo>
                    <a:pt x="797683" y="2260373"/>
                  </a:lnTo>
                  <a:lnTo>
                    <a:pt x="754927" y="2260105"/>
                  </a:lnTo>
                  <a:lnTo>
                    <a:pt x="712612" y="2257858"/>
                  </a:lnTo>
                  <a:lnTo>
                    <a:pt x="670798" y="2253615"/>
                  </a:lnTo>
                  <a:lnTo>
                    <a:pt x="629548" y="2247363"/>
                  </a:lnTo>
                  <a:lnTo>
                    <a:pt x="588921" y="2239084"/>
                  </a:lnTo>
                  <a:lnTo>
                    <a:pt x="548979" y="2228763"/>
                  </a:lnTo>
                  <a:lnTo>
                    <a:pt x="509784" y="2216386"/>
                  </a:lnTo>
                  <a:lnTo>
                    <a:pt x="471395" y="2201935"/>
                  </a:lnTo>
                  <a:lnTo>
                    <a:pt x="433876" y="2185396"/>
                  </a:lnTo>
                  <a:lnTo>
                    <a:pt x="397285" y="2166752"/>
                  </a:lnTo>
                  <a:lnTo>
                    <a:pt x="361685" y="2145989"/>
                  </a:lnTo>
                  <a:lnTo>
                    <a:pt x="327137" y="2123090"/>
                  </a:lnTo>
                  <a:lnTo>
                    <a:pt x="293702" y="2098040"/>
                  </a:lnTo>
                  <a:lnTo>
                    <a:pt x="261766" y="2071106"/>
                  </a:lnTo>
                  <a:lnTo>
                    <a:pt x="231676" y="2042602"/>
                  </a:lnTo>
                  <a:lnTo>
                    <a:pt x="203430" y="2012593"/>
                  </a:lnTo>
                  <a:lnTo>
                    <a:pt x="177026" y="1981142"/>
                  </a:lnTo>
                  <a:lnTo>
                    <a:pt x="152463" y="1948311"/>
                  </a:lnTo>
                  <a:lnTo>
                    <a:pt x="129739" y="1914163"/>
                  </a:lnTo>
                  <a:lnTo>
                    <a:pt x="108854" y="1878763"/>
                  </a:lnTo>
                  <a:lnTo>
                    <a:pt x="89805" y="1842172"/>
                  </a:lnTo>
                  <a:lnTo>
                    <a:pt x="72591" y="1804453"/>
                  </a:lnTo>
                  <a:lnTo>
                    <a:pt x="57211" y="1765671"/>
                  </a:lnTo>
                  <a:lnTo>
                    <a:pt x="43663" y="1725887"/>
                  </a:lnTo>
                  <a:lnTo>
                    <a:pt x="31945" y="1685165"/>
                  </a:lnTo>
                  <a:lnTo>
                    <a:pt x="22056" y="1643568"/>
                  </a:lnTo>
                  <a:lnTo>
                    <a:pt x="13996" y="1601159"/>
                  </a:lnTo>
                  <a:lnTo>
                    <a:pt x="7761" y="1558001"/>
                  </a:lnTo>
                  <a:lnTo>
                    <a:pt x="3351" y="1514158"/>
                  </a:lnTo>
                  <a:lnTo>
                    <a:pt x="764" y="1469691"/>
                  </a:lnTo>
                  <a:lnTo>
                    <a:pt x="0" y="1424665"/>
                  </a:lnTo>
                  <a:lnTo>
                    <a:pt x="1055" y="1379142"/>
                  </a:lnTo>
                  <a:lnTo>
                    <a:pt x="3929" y="1333185"/>
                  </a:lnTo>
                  <a:lnTo>
                    <a:pt x="8621" y="1286858"/>
                  </a:lnTo>
                  <a:lnTo>
                    <a:pt x="15128" y="1240223"/>
                  </a:lnTo>
                  <a:lnTo>
                    <a:pt x="23450" y="1193344"/>
                  </a:lnTo>
                  <a:lnTo>
                    <a:pt x="33585" y="1146283"/>
                  </a:lnTo>
                  <a:lnTo>
                    <a:pt x="45531" y="1099104"/>
                  </a:lnTo>
                  <a:lnTo>
                    <a:pt x="59287" y="1051869"/>
                  </a:lnTo>
                  <a:lnTo>
                    <a:pt x="74852" y="1004643"/>
                  </a:lnTo>
                  <a:lnTo>
                    <a:pt x="92224" y="957487"/>
                  </a:lnTo>
                  <a:lnTo>
                    <a:pt x="111401" y="910464"/>
                  </a:lnTo>
                  <a:lnTo>
                    <a:pt x="132382" y="863639"/>
                  </a:lnTo>
                  <a:lnTo>
                    <a:pt x="155166" y="817074"/>
                  </a:lnTo>
                  <a:lnTo>
                    <a:pt x="179752" y="770832"/>
                  </a:lnTo>
                  <a:lnTo>
                    <a:pt x="206136" y="724975"/>
                  </a:lnTo>
                  <a:lnTo>
                    <a:pt x="234319" y="679568"/>
                  </a:lnTo>
                  <a:lnTo>
                    <a:pt x="264299" y="634673"/>
                  </a:lnTo>
                  <a:lnTo>
                    <a:pt x="296074" y="590353"/>
                  </a:lnTo>
                  <a:lnTo>
                    <a:pt x="329643" y="546672"/>
                  </a:lnTo>
                  <a:close/>
                </a:path>
              </a:pathLst>
            </a:custGeom>
            <a:noFill/>
            <a:ln w="26424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9" name="object 6"/>
            <p:cNvSpPr/>
            <p:nvPr/>
          </p:nvSpPr>
          <p:spPr>
            <a:xfrm>
              <a:off x="3291480" y="3217680"/>
              <a:ext cx="1063440" cy="450000"/>
            </a:xfrm>
            <a:custGeom>
              <a:avLst/>
              <a:gdLst>
                <a:gd name="textAreaLeft" fmla="*/ 0 w 1063440"/>
                <a:gd name="textAreaRight" fmla="*/ 1064880 w 1063440"/>
                <a:gd name="textAreaTop" fmla="*/ 0 h 450000"/>
                <a:gd name="textAreaBottom" fmla="*/ 451440 h 450000"/>
              </a:gdLst>
              <a:ahLst/>
              <a:rect l="textAreaLeft" t="textAreaTop" r="textAreaRight" b="textAreaBottom"/>
              <a:pathLst>
                <a:path w="1064895" h="451485">
                  <a:moveTo>
                    <a:pt x="838962" y="0"/>
                  </a:moveTo>
                  <a:lnTo>
                    <a:pt x="838962" y="112775"/>
                  </a:lnTo>
                  <a:lnTo>
                    <a:pt x="0" y="112775"/>
                  </a:lnTo>
                  <a:lnTo>
                    <a:pt x="0" y="338328"/>
                  </a:lnTo>
                  <a:lnTo>
                    <a:pt x="838962" y="338328"/>
                  </a:lnTo>
                  <a:lnTo>
                    <a:pt x="838962" y="451104"/>
                  </a:lnTo>
                  <a:lnTo>
                    <a:pt x="1064514" y="225552"/>
                  </a:lnTo>
                  <a:lnTo>
                    <a:pt x="838962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0" name="object 7"/>
            <p:cNvSpPr/>
            <p:nvPr/>
          </p:nvSpPr>
          <p:spPr>
            <a:xfrm>
              <a:off x="3291480" y="3217680"/>
              <a:ext cx="1063440" cy="450000"/>
            </a:xfrm>
            <a:custGeom>
              <a:avLst/>
              <a:gdLst>
                <a:gd name="textAreaLeft" fmla="*/ 0 w 1063440"/>
                <a:gd name="textAreaRight" fmla="*/ 1064880 w 1063440"/>
                <a:gd name="textAreaTop" fmla="*/ 0 h 450000"/>
                <a:gd name="textAreaBottom" fmla="*/ 451440 h 450000"/>
              </a:gdLst>
              <a:ahLst/>
              <a:rect l="textAreaLeft" t="textAreaTop" r="textAreaRight" b="textAreaBottom"/>
              <a:pathLst>
                <a:path w="1064895" h="451485">
                  <a:moveTo>
                    <a:pt x="0" y="112775"/>
                  </a:moveTo>
                  <a:lnTo>
                    <a:pt x="838962" y="112775"/>
                  </a:lnTo>
                  <a:lnTo>
                    <a:pt x="838962" y="0"/>
                  </a:lnTo>
                  <a:lnTo>
                    <a:pt x="1064514" y="225552"/>
                  </a:lnTo>
                  <a:lnTo>
                    <a:pt x="838962" y="451104"/>
                  </a:lnTo>
                  <a:lnTo>
                    <a:pt x="838962" y="338328"/>
                  </a:lnTo>
                  <a:lnTo>
                    <a:pt x="0" y="338328"/>
                  </a:lnTo>
                  <a:lnTo>
                    <a:pt x="0" y="112775"/>
                  </a:lnTo>
                  <a:close/>
                </a:path>
              </a:pathLst>
            </a:custGeom>
            <a:noFill/>
            <a:ln w="26424">
              <a:solidFill>
                <a:srgbClr val="6b766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536040" y="526320"/>
            <a:ext cx="7740360" cy="9655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Modèle</a:t>
            </a:r>
            <a:r>
              <a:rPr b="0" lang="fr-FR" sz="4000" spc="-14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00" strike="noStrike">
                <a:solidFill>
                  <a:srgbClr val="d2523b"/>
                </a:solidFill>
                <a:latin typeface="Arial"/>
              </a:rPr>
              <a:t>final</a:t>
            </a:r>
            <a:r>
              <a:rPr b="0" lang="fr-FR" sz="40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52" strike="noStrike">
                <a:solidFill>
                  <a:srgbClr val="d2523b"/>
                </a:solidFill>
                <a:latin typeface="Arial"/>
              </a:rPr>
              <a:t>: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object 9"/>
          <p:cNvSpPr/>
          <p:nvPr/>
        </p:nvSpPr>
        <p:spPr>
          <a:xfrm>
            <a:off x="536040" y="1359360"/>
            <a:ext cx="285048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95480" indent="-18288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Prédiction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2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limites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object 10"/>
          <p:cNvSpPr/>
          <p:nvPr/>
        </p:nvSpPr>
        <p:spPr>
          <a:xfrm>
            <a:off x="7700040" y="27000"/>
            <a:ext cx="22212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18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object 11"/>
          <p:cNvSpPr/>
          <p:nvPr/>
        </p:nvSpPr>
        <p:spPr>
          <a:xfrm>
            <a:off x="3499200" y="3273840"/>
            <a:ext cx="41652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800" spc="-26" strike="noStrike">
                <a:solidFill>
                  <a:srgbClr val="ffffff"/>
                </a:solidFill>
                <a:latin typeface="Arial"/>
                <a:ea typeface="DejaVu Sans"/>
              </a:rPr>
              <a:t>exp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36040" y="526320"/>
            <a:ext cx="7740360" cy="9655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1" strike="noStrike">
                <a:solidFill>
                  <a:srgbClr val="d2523b"/>
                </a:solidFill>
                <a:latin typeface="Arial"/>
              </a:rPr>
              <a:t>Intérêt</a:t>
            </a:r>
            <a:r>
              <a:rPr b="0" lang="fr-FR" sz="40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80" strike="noStrike">
                <a:solidFill>
                  <a:srgbClr val="d2523b"/>
                </a:solidFill>
                <a:latin typeface="Arial"/>
              </a:rPr>
              <a:t>du</a:t>
            </a:r>
            <a:r>
              <a:rPr b="0" lang="fr-FR" sz="4000" spc="-16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20" strike="noStrike">
                <a:solidFill>
                  <a:srgbClr val="d2523b"/>
                </a:solidFill>
                <a:latin typeface="Arial"/>
              </a:rPr>
              <a:t>ENERGY</a:t>
            </a:r>
            <a:r>
              <a:rPr b="0" lang="fr-FR" sz="4000" spc="-236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85" strike="noStrike">
                <a:solidFill>
                  <a:srgbClr val="d2523b"/>
                </a:solidFill>
                <a:latin typeface="Arial"/>
              </a:rPr>
              <a:t>STAR</a:t>
            </a:r>
            <a:r>
              <a:rPr b="0" lang="fr-FR" sz="4000" spc="-160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2" strike="noStrike">
                <a:solidFill>
                  <a:srgbClr val="d2523b"/>
                </a:solidFill>
                <a:latin typeface="Arial"/>
              </a:rPr>
              <a:t>Score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536040" y="1359360"/>
            <a:ext cx="8018640" cy="3909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95480" indent="-18288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Feature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traitée</a:t>
            </a:r>
            <a:r>
              <a:rPr b="0" lang="fr-FR" sz="2400" spc="-3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à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part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du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modèle initial (moins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de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</a:rPr>
              <a:t>données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9512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2400" spc="-12" strike="noStrike">
                <a:solidFill>
                  <a:srgbClr val="292934"/>
                </a:solidFill>
                <a:latin typeface="Arial"/>
              </a:rPr>
              <a:t>disponibles)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Entraînement</a:t>
            </a:r>
            <a:r>
              <a:rPr b="0" lang="fr-FR" sz="2400" spc="-4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d’un modèle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Random</a:t>
            </a:r>
            <a:r>
              <a:rPr b="0" lang="fr-FR" sz="2400" spc="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Forest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</a:rPr>
              <a:t>Regressor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(grid</a:t>
            </a:r>
            <a:r>
              <a:rPr b="0" lang="fr-FR" sz="2400" spc="-7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search 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</a:rPr>
              <a:t>CV)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ct val="100000"/>
              </a:lnSpc>
              <a:spcBef>
                <a:spcPts val="581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RMSE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obtenue</a:t>
            </a:r>
            <a:r>
              <a:rPr b="0" lang="fr-FR" sz="2400" spc="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sur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jeu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de test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: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ff0000"/>
                </a:solidFill>
                <a:latin typeface="Arial"/>
              </a:rPr>
              <a:t>1,14</a:t>
            </a:r>
            <a:r>
              <a:rPr b="0" lang="fr-FR" sz="2400" spc="-15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ff0000"/>
                </a:solidFill>
                <a:latin typeface="Arial"/>
              </a:rPr>
              <a:t>&lt;</a:t>
            </a:r>
            <a:r>
              <a:rPr b="0" lang="fr-FR" sz="2400" spc="-12" strike="noStrike">
                <a:solidFill>
                  <a:srgbClr val="ff0000"/>
                </a:solidFill>
                <a:latin typeface="Arial"/>
              </a:rPr>
              <a:t> 1,26</a:t>
            </a:r>
            <a:r>
              <a:rPr b="0" lang="fr-FR" sz="2400" spc="-140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Améliore</a:t>
            </a:r>
            <a:r>
              <a:rPr b="0" lang="fr-FR" sz="2400" spc="4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</a:rPr>
              <a:t>très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légèrement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la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performance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du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</a:rPr>
              <a:t>modèle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"/>
              </a:spcBef>
              <a:buNone/>
              <a:tabLst>
                <a:tab algn="l" pos="0"/>
              </a:tabLst>
            </a:pP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buClr>
                <a:srgbClr val="92a199"/>
              </a:buClr>
              <a:buSzPct val="85000"/>
              <a:buFont typeface="Arial"/>
              <a:buChar char="•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Arbitrage</a:t>
            </a:r>
            <a:r>
              <a:rPr b="0" lang="fr-FR" sz="2400" spc="-7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à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réaliser</a:t>
            </a:r>
            <a:r>
              <a:rPr b="0" lang="fr-FR" sz="2400" spc="9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52" strike="noStrike">
                <a:solidFill>
                  <a:srgbClr val="292934"/>
                </a:solidFill>
                <a:latin typeface="Arial"/>
              </a:rPr>
              <a:t>: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4320">
              <a:lnSpc>
                <a:spcPct val="100000"/>
              </a:lnSpc>
              <a:spcBef>
                <a:spcPts val="48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705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fastidieux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à</a:t>
            </a:r>
            <a:r>
              <a:rPr b="0" lang="fr-FR" sz="2000" spc="-7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calculer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/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</a:rPr>
              <a:t> complexité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432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705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améliore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la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performance</a:t>
            </a:r>
            <a:r>
              <a:rPr b="0" lang="fr-FR" sz="2000" spc="-6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</a:rPr>
              <a:t>faiblement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object 4"/>
          <p:cNvSpPr/>
          <p:nvPr/>
        </p:nvSpPr>
        <p:spPr>
          <a:xfrm>
            <a:off x="7700040" y="27000"/>
            <a:ext cx="22212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19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36040" y="526320"/>
            <a:ext cx="7740360" cy="9655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92" strike="noStrike">
                <a:solidFill>
                  <a:srgbClr val="d2523b"/>
                </a:solidFill>
                <a:latin typeface="Arial"/>
              </a:rPr>
              <a:t>Sommaire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object 3"/>
          <p:cNvSpPr/>
          <p:nvPr/>
        </p:nvSpPr>
        <p:spPr>
          <a:xfrm>
            <a:off x="536040" y="1357560"/>
            <a:ext cx="5763600" cy="35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527760" indent="-515520">
              <a:lnSpc>
                <a:spcPct val="100000"/>
              </a:lnSpc>
              <a:spcBef>
                <a:spcPts val="96"/>
              </a:spcBef>
              <a:buClr>
                <a:srgbClr val="92a199"/>
              </a:buClr>
              <a:buSzPct val="84000"/>
              <a:buFont typeface="OpenSymbol"/>
              <a:buAutoNum type="romanUcPeriod"/>
              <a:tabLst>
                <a:tab algn="l" pos="527760"/>
                <a:tab algn="l" pos="528480"/>
              </a:tabLst>
            </a:pP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Présentation</a:t>
            </a:r>
            <a:r>
              <a:rPr b="0" lang="fr-FR" sz="28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8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28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2" strike="noStrike">
                <a:solidFill>
                  <a:srgbClr val="292934"/>
                </a:solidFill>
                <a:latin typeface="Arial"/>
                <a:ea typeface="DejaVu Sans"/>
              </a:rPr>
              <a:t>problématique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tabLst>
                <a:tab algn="l" pos="527760"/>
                <a:tab algn="l" pos="528480"/>
              </a:tabLst>
            </a:pPr>
            <a:endParaRPr b="0" lang="fr-FR" sz="4050" spc="-1" strike="noStrike">
              <a:solidFill>
                <a:srgbClr val="000000"/>
              </a:solidFill>
              <a:latin typeface="Arial"/>
            </a:endParaRPr>
          </a:p>
          <a:p>
            <a:pPr marL="527760" indent="-515520">
              <a:lnSpc>
                <a:spcPct val="100000"/>
              </a:lnSpc>
              <a:buClr>
                <a:srgbClr val="92a199"/>
              </a:buClr>
              <a:buSzPct val="84000"/>
              <a:buFont typeface="Arial"/>
              <a:buAutoNum type="romanUcPeriod"/>
              <a:tabLst>
                <a:tab algn="l" pos="527760"/>
                <a:tab algn="l" pos="528480"/>
              </a:tabLst>
            </a:pP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Préparation</a:t>
            </a:r>
            <a:r>
              <a:rPr b="0" lang="fr-FR" sz="28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28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jeu</a:t>
            </a:r>
            <a:r>
              <a:rPr b="0" lang="fr-FR" sz="28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8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2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algn="l" pos="527760"/>
                <a:tab algn="l" pos="528480"/>
              </a:tabLst>
            </a:pPr>
            <a:endParaRPr b="0" lang="fr-FR" sz="4050" spc="-1" strike="noStrike">
              <a:solidFill>
                <a:srgbClr val="000000"/>
              </a:solidFill>
              <a:latin typeface="Arial"/>
            </a:endParaRPr>
          </a:p>
          <a:p>
            <a:pPr marL="527760" indent="-515520">
              <a:lnSpc>
                <a:spcPct val="100000"/>
              </a:lnSpc>
              <a:spcBef>
                <a:spcPts val="6"/>
              </a:spcBef>
              <a:buClr>
                <a:srgbClr val="92a199"/>
              </a:buClr>
              <a:buSzPct val="84000"/>
              <a:buFont typeface="Arial"/>
              <a:buAutoNum type="romanUcPeriod"/>
              <a:tabLst>
                <a:tab algn="l" pos="527760"/>
                <a:tab algn="l" pos="528480"/>
              </a:tabLst>
            </a:pP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Pistes</a:t>
            </a:r>
            <a:r>
              <a:rPr b="0" lang="fr-FR" sz="28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8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2" strike="noStrike">
                <a:solidFill>
                  <a:srgbClr val="292934"/>
                </a:solidFill>
                <a:latin typeface="Arial"/>
                <a:ea typeface="DejaVu Sans"/>
              </a:rPr>
              <a:t>modélisations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algn="l" pos="527760"/>
                <a:tab algn="l" pos="528480"/>
              </a:tabLst>
            </a:pPr>
            <a:endParaRPr b="0" lang="fr-FR" sz="4050" spc="-1" strike="noStrike">
              <a:solidFill>
                <a:srgbClr val="000000"/>
              </a:solidFill>
              <a:latin typeface="Arial"/>
            </a:endParaRPr>
          </a:p>
          <a:p>
            <a:pPr marL="527760" indent="-515520">
              <a:lnSpc>
                <a:spcPct val="100000"/>
              </a:lnSpc>
              <a:buClr>
                <a:srgbClr val="92a199"/>
              </a:buClr>
              <a:buSzPct val="84000"/>
              <a:buFont typeface="Arial"/>
              <a:buAutoNum type="romanUcPeriod"/>
              <a:tabLst>
                <a:tab algn="l" pos="527760"/>
                <a:tab algn="l" pos="528480"/>
              </a:tabLst>
            </a:pP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Présentation</a:t>
            </a:r>
            <a:r>
              <a:rPr b="0" lang="fr-FR" sz="2800" spc="-9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2800" spc="-9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0" lang="fr-FR" sz="28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2" strike="noStrike">
                <a:solidFill>
                  <a:srgbClr val="292934"/>
                </a:solidFill>
                <a:latin typeface="Arial"/>
                <a:ea typeface="DejaVu Sans"/>
              </a:rPr>
              <a:t>final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object 4"/>
          <p:cNvSpPr/>
          <p:nvPr/>
        </p:nvSpPr>
        <p:spPr>
          <a:xfrm>
            <a:off x="7700040" y="27000"/>
            <a:ext cx="12348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536040" y="526320"/>
            <a:ext cx="7740360" cy="9655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20" strike="noStrike">
                <a:solidFill>
                  <a:srgbClr val="d2523b"/>
                </a:solidFill>
                <a:latin typeface="Arial"/>
              </a:rPr>
              <a:t>Complément</a:t>
            </a:r>
            <a:r>
              <a:rPr b="0" lang="fr-FR" sz="4000" spc="-15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:</a:t>
            </a:r>
            <a:r>
              <a:rPr b="0" lang="fr-FR" sz="4000" spc="-182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11" strike="noStrike">
                <a:solidFill>
                  <a:srgbClr val="d2523b"/>
                </a:solidFill>
                <a:latin typeface="Arial"/>
              </a:rPr>
              <a:t>Modèle</a:t>
            </a:r>
            <a:r>
              <a:rPr b="0" lang="fr-FR" sz="4000" spc="-15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55" strike="noStrike">
                <a:solidFill>
                  <a:srgbClr val="d2523b"/>
                </a:solidFill>
                <a:latin typeface="Arial"/>
              </a:rPr>
              <a:t>d’ensemble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object 3"/>
          <p:cNvSpPr/>
          <p:nvPr/>
        </p:nvSpPr>
        <p:spPr>
          <a:xfrm>
            <a:off x="536040" y="1359360"/>
            <a:ext cx="464724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95480" indent="-18288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Entrainement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d’un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0" lang="fr-FR" sz="24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Ridge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object 4"/>
          <p:cNvSpPr/>
          <p:nvPr/>
        </p:nvSpPr>
        <p:spPr>
          <a:xfrm>
            <a:off x="7700040" y="27000"/>
            <a:ext cx="22212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20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41" name="object 5"/>
          <p:cNvGrpSpPr/>
          <p:nvPr/>
        </p:nvGrpSpPr>
        <p:grpSpPr>
          <a:xfrm>
            <a:off x="5990040" y="3270600"/>
            <a:ext cx="513000" cy="885600"/>
            <a:chOff x="5990040" y="3270600"/>
            <a:chExt cx="513000" cy="885600"/>
          </a:xfrm>
        </p:grpSpPr>
        <p:pic>
          <p:nvPicPr>
            <p:cNvPr id="342" name="object 6" descr=""/>
            <p:cNvPicPr/>
            <p:nvPr/>
          </p:nvPicPr>
          <p:blipFill>
            <a:blip r:embed="rId1"/>
            <a:stretch/>
          </p:blipFill>
          <p:spPr>
            <a:xfrm>
              <a:off x="6305760" y="3613320"/>
              <a:ext cx="197280" cy="19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3" name="object 7" descr=""/>
            <p:cNvPicPr/>
            <p:nvPr/>
          </p:nvPicPr>
          <p:blipFill>
            <a:blip r:embed="rId2"/>
            <a:stretch/>
          </p:blipFill>
          <p:spPr>
            <a:xfrm>
              <a:off x="5990040" y="3613320"/>
              <a:ext cx="197280" cy="197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44" name="object 8"/>
            <p:cNvSpPr/>
            <p:nvPr/>
          </p:nvSpPr>
          <p:spPr>
            <a:xfrm>
              <a:off x="6037920" y="3270600"/>
              <a:ext cx="171360" cy="171360"/>
            </a:xfrm>
            <a:custGeom>
              <a:avLst/>
              <a:gdLst>
                <a:gd name="textAreaLeft" fmla="*/ 0 w 171360"/>
                <a:gd name="textAreaRight" fmla="*/ 172800 w 171360"/>
                <a:gd name="textAreaTop" fmla="*/ 0 h 171360"/>
                <a:gd name="textAreaBottom" fmla="*/ 172800 h 171360"/>
              </a:gdLst>
              <a:ahLst/>
              <a:rect l="textAreaLeft" t="textAreaTop" r="textAreaRight" b="textAreaBottom"/>
              <a:pathLst>
                <a:path w="172720" h="172720">
                  <a:moveTo>
                    <a:pt x="86233" y="0"/>
                  </a:moveTo>
                  <a:lnTo>
                    <a:pt x="52667" y="6796"/>
                  </a:lnTo>
                  <a:lnTo>
                    <a:pt x="25257" y="25320"/>
                  </a:lnTo>
                  <a:lnTo>
                    <a:pt x="6776" y="52774"/>
                  </a:lnTo>
                  <a:lnTo>
                    <a:pt x="0" y="86360"/>
                  </a:lnTo>
                  <a:lnTo>
                    <a:pt x="6776" y="119925"/>
                  </a:lnTo>
                  <a:lnTo>
                    <a:pt x="25257" y="147335"/>
                  </a:lnTo>
                  <a:lnTo>
                    <a:pt x="52667" y="165816"/>
                  </a:lnTo>
                  <a:lnTo>
                    <a:pt x="86233" y="172593"/>
                  </a:lnTo>
                  <a:lnTo>
                    <a:pt x="119872" y="165816"/>
                  </a:lnTo>
                  <a:lnTo>
                    <a:pt x="147319" y="147335"/>
                  </a:lnTo>
                  <a:lnTo>
                    <a:pt x="165814" y="119925"/>
                  </a:lnTo>
                  <a:lnTo>
                    <a:pt x="172592" y="86360"/>
                  </a:lnTo>
                  <a:lnTo>
                    <a:pt x="165814" y="52774"/>
                  </a:lnTo>
                  <a:lnTo>
                    <a:pt x="147320" y="25320"/>
                  </a:lnTo>
                  <a:lnTo>
                    <a:pt x="119872" y="6796"/>
                  </a:lnTo>
                  <a:lnTo>
                    <a:pt x="86233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5" name="object 9"/>
            <p:cNvSpPr/>
            <p:nvPr/>
          </p:nvSpPr>
          <p:spPr>
            <a:xfrm>
              <a:off x="6037920" y="3270600"/>
              <a:ext cx="171360" cy="171360"/>
            </a:xfrm>
            <a:custGeom>
              <a:avLst/>
              <a:gdLst>
                <a:gd name="textAreaLeft" fmla="*/ 0 w 171360"/>
                <a:gd name="textAreaRight" fmla="*/ 172800 w 171360"/>
                <a:gd name="textAreaTop" fmla="*/ 0 h 171360"/>
                <a:gd name="textAreaBottom" fmla="*/ 172800 h 171360"/>
              </a:gdLst>
              <a:ahLst/>
              <a:rect l="textAreaLeft" t="textAreaTop" r="textAreaRight" b="textAreaBottom"/>
              <a:pathLst>
                <a:path w="172720" h="172720">
                  <a:moveTo>
                    <a:pt x="0" y="86360"/>
                  </a:moveTo>
                  <a:lnTo>
                    <a:pt x="6776" y="52774"/>
                  </a:lnTo>
                  <a:lnTo>
                    <a:pt x="25257" y="25320"/>
                  </a:lnTo>
                  <a:lnTo>
                    <a:pt x="52667" y="6796"/>
                  </a:lnTo>
                  <a:lnTo>
                    <a:pt x="86233" y="0"/>
                  </a:lnTo>
                  <a:lnTo>
                    <a:pt x="119872" y="6796"/>
                  </a:lnTo>
                  <a:lnTo>
                    <a:pt x="147320" y="25320"/>
                  </a:lnTo>
                  <a:lnTo>
                    <a:pt x="165814" y="52774"/>
                  </a:lnTo>
                  <a:lnTo>
                    <a:pt x="172592" y="86360"/>
                  </a:lnTo>
                  <a:lnTo>
                    <a:pt x="165814" y="119925"/>
                  </a:lnTo>
                  <a:lnTo>
                    <a:pt x="147319" y="147335"/>
                  </a:lnTo>
                  <a:lnTo>
                    <a:pt x="119872" y="165816"/>
                  </a:lnTo>
                  <a:lnTo>
                    <a:pt x="86233" y="172593"/>
                  </a:lnTo>
                  <a:lnTo>
                    <a:pt x="52667" y="165816"/>
                  </a:lnTo>
                  <a:lnTo>
                    <a:pt x="25257" y="147335"/>
                  </a:lnTo>
                  <a:lnTo>
                    <a:pt x="6776" y="119925"/>
                  </a:lnTo>
                  <a:lnTo>
                    <a:pt x="0" y="86360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6" name="object 10"/>
            <p:cNvSpPr/>
            <p:nvPr/>
          </p:nvSpPr>
          <p:spPr>
            <a:xfrm>
              <a:off x="6192360" y="3425400"/>
              <a:ext cx="171360" cy="171360"/>
            </a:xfrm>
            <a:custGeom>
              <a:avLst/>
              <a:gdLst>
                <a:gd name="textAreaLeft" fmla="*/ 0 w 171360"/>
                <a:gd name="textAreaRight" fmla="*/ 172800 w 171360"/>
                <a:gd name="textAreaTop" fmla="*/ 0 h 171360"/>
                <a:gd name="textAreaBottom" fmla="*/ 172800 h 171360"/>
              </a:gdLst>
              <a:ahLst/>
              <a:rect l="textAreaLeft" t="textAreaTop" r="textAreaRight" b="textAreaBottom"/>
              <a:pathLst>
                <a:path w="172720" h="172720">
                  <a:moveTo>
                    <a:pt x="86233" y="0"/>
                  </a:moveTo>
                  <a:lnTo>
                    <a:pt x="52667" y="6776"/>
                  </a:lnTo>
                  <a:lnTo>
                    <a:pt x="25257" y="25257"/>
                  </a:lnTo>
                  <a:lnTo>
                    <a:pt x="6776" y="52667"/>
                  </a:lnTo>
                  <a:lnTo>
                    <a:pt x="0" y="86232"/>
                  </a:lnTo>
                  <a:lnTo>
                    <a:pt x="6776" y="119798"/>
                  </a:lnTo>
                  <a:lnTo>
                    <a:pt x="25257" y="147208"/>
                  </a:lnTo>
                  <a:lnTo>
                    <a:pt x="52667" y="165689"/>
                  </a:lnTo>
                  <a:lnTo>
                    <a:pt x="86233" y="172465"/>
                  </a:lnTo>
                  <a:lnTo>
                    <a:pt x="119798" y="165689"/>
                  </a:lnTo>
                  <a:lnTo>
                    <a:pt x="147208" y="147208"/>
                  </a:lnTo>
                  <a:lnTo>
                    <a:pt x="165689" y="119798"/>
                  </a:lnTo>
                  <a:lnTo>
                    <a:pt x="172466" y="86232"/>
                  </a:lnTo>
                  <a:lnTo>
                    <a:pt x="165689" y="52667"/>
                  </a:lnTo>
                  <a:lnTo>
                    <a:pt x="147208" y="25257"/>
                  </a:lnTo>
                  <a:lnTo>
                    <a:pt x="119798" y="6776"/>
                  </a:lnTo>
                  <a:lnTo>
                    <a:pt x="86233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7" name="object 11"/>
            <p:cNvSpPr/>
            <p:nvPr/>
          </p:nvSpPr>
          <p:spPr>
            <a:xfrm>
              <a:off x="6192360" y="3425400"/>
              <a:ext cx="171360" cy="171360"/>
            </a:xfrm>
            <a:custGeom>
              <a:avLst/>
              <a:gdLst>
                <a:gd name="textAreaLeft" fmla="*/ 0 w 171360"/>
                <a:gd name="textAreaRight" fmla="*/ 172800 w 171360"/>
                <a:gd name="textAreaTop" fmla="*/ 0 h 171360"/>
                <a:gd name="textAreaBottom" fmla="*/ 172800 h 171360"/>
              </a:gdLst>
              <a:ahLst/>
              <a:rect l="textAreaLeft" t="textAreaTop" r="textAreaRight" b="textAreaBottom"/>
              <a:pathLst>
                <a:path w="172720" h="172720">
                  <a:moveTo>
                    <a:pt x="0" y="86232"/>
                  </a:moveTo>
                  <a:lnTo>
                    <a:pt x="6776" y="52667"/>
                  </a:lnTo>
                  <a:lnTo>
                    <a:pt x="25257" y="25257"/>
                  </a:lnTo>
                  <a:lnTo>
                    <a:pt x="52667" y="6776"/>
                  </a:lnTo>
                  <a:lnTo>
                    <a:pt x="86233" y="0"/>
                  </a:lnTo>
                  <a:lnTo>
                    <a:pt x="119798" y="6776"/>
                  </a:lnTo>
                  <a:lnTo>
                    <a:pt x="147208" y="25257"/>
                  </a:lnTo>
                  <a:lnTo>
                    <a:pt x="165689" y="52667"/>
                  </a:lnTo>
                  <a:lnTo>
                    <a:pt x="172466" y="86232"/>
                  </a:lnTo>
                  <a:lnTo>
                    <a:pt x="165689" y="119798"/>
                  </a:lnTo>
                  <a:lnTo>
                    <a:pt x="147208" y="147208"/>
                  </a:lnTo>
                  <a:lnTo>
                    <a:pt x="119798" y="165689"/>
                  </a:lnTo>
                  <a:lnTo>
                    <a:pt x="86233" y="172465"/>
                  </a:lnTo>
                  <a:lnTo>
                    <a:pt x="52667" y="165689"/>
                  </a:lnTo>
                  <a:lnTo>
                    <a:pt x="25257" y="147208"/>
                  </a:lnTo>
                  <a:lnTo>
                    <a:pt x="6776" y="119798"/>
                  </a:lnTo>
                  <a:lnTo>
                    <a:pt x="0" y="86232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8" name="object 12"/>
            <p:cNvSpPr/>
            <p:nvPr/>
          </p:nvSpPr>
          <p:spPr>
            <a:xfrm>
              <a:off x="6037920" y="3984840"/>
              <a:ext cx="171360" cy="171360"/>
            </a:xfrm>
            <a:custGeom>
              <a:avLst/>
              <a:gdLst>
                <a:gd name="textAreaLeft" fmla="*/ 0 w 171360"/>
                <a:gd name="textAreaRight" fmla="*/ 172800 w 171360"/>
                <a:gd name="textAreaTop" fmla="*/ 0 h 171360"/>
                <a:gd name="textAreaBottom" fmla="*/ 172800 h 171360"/>
              </a:gdLst>
              <a:ahLst/>
              <a:rect l="textAreaLeft" t="textAreaTop" r="textAreaRight" b="textAreaBottom"/>
              <a:pathLst>
                <a:path w="172720" h="172720">
                  <a:moveTo>
                    <a:pt x="86233" y="0"/>
                  </a:moveTo>
                  <a:lnTo>
                    <a:pt x="52667" y="6796"/>
                  </a:lnTo>
                  <a:lnTo>
                    <a:pt x="25257" y="25320"/>
                  </a:lnTo>
                  <a:lnTo>
                    <a:pt x="6776" y="52774"/>
                  </a:lnTo>
                  <a:lnTo>
                    <a:pt x="0" y="86360"/>
                  </a:lnTo>
                  <a:lnTo>
                    <a:pt x="6776" y="119925"/>
                  </a:lnTo>
                  <a:lnTo>
                    <a:pt x="25257" y="147335"/>
                  </a:lnTo>
                  <a:lnTo>
                    <a:pt x="52667" y="165816"/>
                  </a:lnTo>
                  <a:lnTo>
                    <a:pt x="86233" y="172593"/>
                  </a:lnTo>
                  <a:lnTo>
                    <a:pt x="119872" y="165816"/>
                  </a:lnTo>
                  <a:lnTo>
                    <a:pt x="147319" y="147335"/>
                  </a:lnTo>
                  <a:lnTo>
                    <a:pt x="165814" y="119925"/>
                  </a:lnTo>
                  <a:lnTo>
                    <a:pt x="172592" y="86360"/>
                  </a:lnTo>
                  <a:lnTo>
                    <a:pt x="165814" y="52774"/>
                  </a:lnTo>
                  <a:lnTo>
                    <a:pt x="147320" y="25320"/>
                  </a:lnTo>
                  <a:lnTo>
                    <a:pt x="119872" y="6796"/>
                  </a:lnTo>
                  <a:lnTo>
                    <a:pt x="86233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9" name="object 13"/>
            <p:cNvSpPr/>
            <p:nvPr/>
          </p:nvSpPr>
          <p:spPr>
            <a:xfrm>
              <a:off x="6037920" y="3984840"/>
              <a:ext cx="171360" cy="171360"/>
            </a:xfrm>
            <a:custGeom>
              <a:avLst/>
              <a:gdLst>
                <a:gd name="textAreaLeft" fmla="*/ 0 w 171360"/>
                <a:gd name="textAreaRight" fmla="*/ 172800 w 171360"/>
                <a:gd name="textAreaTop" fmla="*/ 0 h 171360"/>
                <a:gd name="textAreaBottom" fmla="*/ 172800 h 171360"/>
              </a:gdLst>
              <a:ahLst/>
              <a:rect l="textAreaLeft" t="textAreaTop" r="textAreaRight" b="textAreaBottom"/>
              <a:pathLst>
                <a:path w="172720" h="172720">
                  <a:moveTo>
                    <a:pt x="0" y="86360"/>
                  </a:moveTo>
                  <a:lnTo>
                    <a:pt x="6776" y="52774"/>
                  </a:lnTo>
                  <a:lnTo>
                    <a:pt x="25257" y="25320"/>
                  </a:lnTo>
                  <a:lnTo>
                    <a:pt x="52667" y="6796"/>
                  </a:lnTo>
                  <a:lnTo>
                    <a:pt x="86233" y="0"/>
                  </a:lnTo>
                  <a:lnTo>
                    <a:pt x="119872" y="6796"/>
                  </a:lnTo>
                  <a:lnTo>
                    <a:pt x="147320" y="25320"/>
                  </a:lnTo>
                  <a:lnTo>
                    <a:pt x="165814" y="52774"/>
                  </a:lnTo>
                  <a:lnTo>
                    <a:pt x="172592" y="86360"/>
                  </a:lnTo>
                  <a:lnTo>
                    <a:pt x="165814" y="119925"/>
                  </a:lnTo>
                  <a:lnTo>
                    <a:pt x="147319" y="147335"/>
                  </a:lnTo>
                  <a:lnTo>
                    <a:pt x="119872" y="165816"/>
                  </a:lnTo>
                  <a:lnTo>
                    <a:pt x="86233" y="172593"/>
                  </a:lnTo>
                  <a:lnTo>
                    <a:pt x="52667" y="165816"/>
                  </a:lnTo>
                  <a:lnTo>
                    <a:pt x="25257" y="147335"/>
                  </a:lnTo>
                  <a:lnTo>
                    <a:pt x="6776" y="119925"/>
                  </a:lnTo>
                  <a:lnTo>
                    <a:pt x="0" y="86360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0" name="object 14"/>
            <p:cNvSpPr/>
            <p:nvPr/>
          </p:nvSpPr>
          <p:spPr>
            <a:xfrm>
              <a:off x="6202080" y="3831120"/>
              <a:ext cx="171360" cy="171360"/>
            </a:xfrm>
            <a:custGeom>
              <a:avLst/>
              <a:gdLst>
                <a:gd name="textAreaLeft" fmla="*/ 0 w 171360"/>
                <a:gd name="textAreaRight" fmla="*/ 172800 w 171360"/>
                <a:gd name="textAreaTop" fmla="*/ 0 h 171360"/>
                <a:gd name="textAreaBottom" fmla="*/ 172800 h 171360"/>
              </a:gdLst>
              <a:ahLst/>
              <a:rect l="textAreaLeft" t="textAreaTop" r="textAreaRight" b="textAreaBottom"/>
              <a:pathLst>
                <a:path w="172720" h="172720">
                  <a:moveTo>
                    <a:pt x="86360" y="0"/>
                  </a:moveTo>
                  <a:lnTo>
                    <a:pt x="52774" y="6776"/>
                  </a:lnTo>
                  <a:lnTo>
                    <a:pt x="25320" y="25257"/>
                  </a:lnTo>
                  <a:lnTo>
                    <a:pt x="6796" y="52667"/>
                  </a:lnTo>
                  <a:lnTo>
                    <a:pt x="0" y="86233"/>
                  </a:lnTo>
                  <a:lnTo>
                    <a:pt x="6796" y="119798"/>
                  </a:lnTo>
                  <a:lnTo>
                    <a:pt x="25320" y="147208"/>
                  </a:lnTo>
                  <a:lnTo>
                    <a:pt x="52774" y="165689"/>
                  </a:lnTo>
                  <a:lnTo>
                    <a:pt x="86360" y="172466"/>
                  </a:lnTo>
                  <a:lnTo>
                    <a:pt x="119925" y="165689"/>
                  </a:lnTo>
                  <a:lnTo>
                    <a:pt x="147335" y="147208"/>
                  </a:lnTo>
                  <a:lnTo>
                    <a:pt x="165816" y="119798"/>
                  </a:lnTo>
                  <a:lnTo>
                    <a:pt x="172593" y="86233"/>
                  </a:lnTo>
                  <a:lnTo>
                    <a:pt x="165816" y="52667"/>
                  </a:lnTo>
                  <a:lnTo>
                    <a:pt x="147335" y="25257"/>
                  </a:lnTo>
                  <a:lnTo>
                    <a:pt x="119925" y="6776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1" name="object 15"/>
            <p:cNvSpPr/>
            <p:nvPr/>
          </p:nvSpPr>
          <p:spPr>
            <a:xfrm>
              <a:off x="6202080" y="3831120"/>
              <a:ext cx="171360" cy="171360"/>
            </a:xfrm>
            <a:custGeom>
              <a:avLst/>
              <a:gdLst>
                <a:gd name="textAreaLeft" fmla="*/ 0 w 171360"/>
                <a:gd name="textAreaRight" fmla="*/ 172800 w 171360"/>
                <a:gd name="textAreaTop" fmla="*/ 0 h 171360"/>
                <a:gd name="textAreaBottom" fmla="*/ 172800 h 171360"/>
              </a:gdLst>
              <a:ahLst/>
              <a:rect l="textAreaLeft" t="textAreaTop" r="textAreaRight" b="textAreaBottom"/>
              <a:pathLst>
                <a:path w="172720" h="172720">
                  <a:moveTo>
                    <a:pt x="0" y="86233"/>
                  </a:moveTo>
                  <a:lnTo>
                    <a:pt x="6796" y="52667"/>
                  </a:lnTo>
                  <a:lnTo>
                    <a:pt x="25320" y="25257"/>
                  </a:lnTo>
                  <a:lnTo>
                    <a:pt x="52774" y="6776"/>
                  </a:lnTo>
                  <a:lnTo>
                    <a:pt x="86360" y="0"/>
                  </a:lnTo>
                  <a:lnTo>
                    <a:pt x="119925" y="6776"/>
                  </a:lnTo>
                  <a:lnTo>
                    <a:pt x="147335" y="25257"/>
                  </a:lnTo>
                  <a:lnTo>
                    <a:pt x="165816" y="52667"/>
                  </a:lnTo>
                  <a:lnTo>
                    <a:pt x="172593" y="86233"/>
                  </a:lnTo>
                  <a:lnTo>
                    <a:pt x="165816" y="119798"/>
                  </a:lnTo>
                  <a:lnTo>
                    <a:pt x="147335" y="147208"/>
                  </a:lnTo>
                  <a:lnTo>
                    <a:pt x="119925" y="165689"/>
                  </a:lnTo>
                  <a:lnTo>
                    <a:pt x="86360" y="172466"/>
                  </a:lnTo>
                  <a:lnTo>
                    <a:pt x="52774" y="165689"/>
                  </a:lnTo>
                  <a:lnTo>
                    <a:pt x="25320" y="147208"/>
                  </a:lnTo>
                  <a:lnTo>
                    <a:pt x="6796" y="119798"/>
                  </a:lnTo>
                  <a:lnTo>
                    <a:pt x="0" y="86233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pic>
        <p:nvPicPr>
          <p:cNvPr id="352" name="object 16" descr=""/>
          <p:cNvPicPr/>
          <p:nvPr/>
        </p:nvPicPr>
        <p:blipFill>
          <a:blip r:embed="rId3"/>
          <a:stretch/>
        </p:blipFill>
        <p:spPr>
          <a:xfrm>
            <a:off x="5675040" y="3613320"/>
            <a:ext cx="197280" cy="197280"/>
          </a:xfrm>
          <a:prstGeom prst="rect">
            <a:avLst/>
          </a:prstGeom>
          <a:ln w="0">
            <a:noFill/>
          </a:ln>
        </p:spPr>
      </p:pic>
      <p:pic>
        <p:nvPicPr>
          <p:cNvPr id="353" name="object 17" descr=""/>
          <p:cNvPicPr/>
          <p:nvPr/>
        </p:nvPicPr>
        <p:blipFill>
          <a:blip r:embed="rId4"/>
          <a:stretch/>
        </p:blipFill>
        <p:spPr>
          <a:xfrm>
            <a:off x="5359320" y="3613320"/>
            <a:ext cx="197280" cy="197280"/>
          </a:xfrm>
          <a:prstGeom prst="rect">
            <a:avLst/>
          </a:prstGeom>
          <a:ln w="0">
            <a:noFill/>
          </a:ln>
        </p:spPr>
      </p:pic>
      <p:pic>
        <p:nvPicPr>
          <p:cNvPr id="354" name="object 18" descr=""/>
          <p:cNvPicPr/>
          <p:nvPr/>
        </p:nvPicPr>
        <p:blipFill>
          <a:blip r:embed="rId5"/>
          <a:stretch/>
        </p:blipFill>
        <p:spPr>
          <a:xfrm>
            <a:off x="5043240" y="3613320"/>
            <a:ext cx="197640" cy="197280"/>
          </a:xfrm>
          <a:prstGeom prst="rect">
            <a:avLst/>
          </a:prstGeom>
          <a:ln w="0">
            <a:noFill/>
          </a:ln>
        </p:spPr>
      </p:pic>
      <p:grpSp>
        <p:nvGrpSpPr>
          <p:cNvPr id="355" name="object 19"/>
          <p:cNvGrpSpPr/>
          <p:nvPr/>
        </p:nvGrpSpPr>
        <p:grpSpPr>
          <a:xfrm>
            <a:off x="4568760" y="3540240"/>
            <a:ext cx="344160" cy="343440"/>
            <a:chOff x="4568760" y="3540240"/>
            <a:chExt cx="344160" cy="343440"/>
          </a:xfrm>
        </p:grpSpPr>
        <p:sp>
          <p:nvSpPr>
            <p:cNvPr id="356" name="object 20"/>
            <p:cNvSpPr/>
            <p:nvPr/>
          </p:nvSpPr>
          <p:spPr>
            <a:xfrm>
              <a:off x="4568760" y="3540240"/>
              <a:ext cx="344160" cy="343440"/>
            </a:xfrm>
            <a:custGeom>
              <a:avLst/>
              <a:gdLst>
                <a:gd name="textAreaLeft" fmla="*/ 0 w 344160"/>
                <a:gd name="textAreaRight" fmla="*/ 345600 w 344160"/>
                <a:gd name="textAreaTop" fmla="*/ 0 h 343440"/>
                <a:gd name="textAreaBottom" fmla="*/ 344880 h 343440"/>
              </a:gdLst>
              <a:ahLst/>
              <a:rect l="textAreaLeft" t="textAreaTop" r="textAreaRight" b="textAreaBottom"/>
              <a:pathLst>
                <a:path w="345439" h="344804">
                  <a:moveTo>
                    <a:pt x="172592" y="0"/>
                  </a:moveTo>
                  <a:lnTo>
                    <a:pt x="126691" y="6151"/>
                  </a:lnTo>
                  <a:lnTo>
                    <a:pt x="85456" y="23513"/>
                  </a:lnTo>
                  <a:lnTo>
                    <a:pt x="50530" y="50450"/>
                  </a:lnTo>
                  <a:lnTo>
                    <a:pt x="23551" y="85325"/>
                  </a:lnTo>
                  <a:lnTo>
                    <a:pt x="6161" y="126500"/>
                  </a:lnTo>
                  <a:lnTo>
                    <a:pt x="0" y="172339"/>
                  </a:lnTo>
                  <a:lnTo>
                    <a:pt x="6161" y="218133"/>
                  </a:lnTo>
                  <a:lnTo>
                    <a:pt x="23551" y="259296"/>
                  </a:lnTo>
                  <a:lnTo>
                    <a:pt x="50530" y="294179"/>
                  </a:lnTo>
                  <a:lnTo>
                    <a:pt x="85456" y="321135"/>
                  </a:lnTo>
                  <a:lnTo>
                    <a:pt x="126691" y="338517"/>
                  </a:lnTo>
                  <a:lnTo>
                    <a:pt x="172592" y="344678"/>
                  </a:lnTo>
                  <a:lnTo>
                    <a:pt x="218441" y="338517"/>
                  </a:lnTo>
                  <a:lnTo>
                    <a:pt x="259639" y="321135"/>
                  </a:lnTo>
                  <a:lnTo>
                    <a:pt x="294544" y="294179"/>
                  </a:lnTo>
                  <a:lnTo>
                    <a:pt x="321512" y="259296"/>
                  </a:lnTo>
                  <a:lnTo>
                    <a:pt x="338898" y="218133"/>
                  </a:lnTo>
                  <a:lnTo>
                    <a:pt x="345059" y="172339"/>
                  </a:lnTo>
                  <a:lnTo>
                    <a:pt x="338898" y="126500"/>
                  </a:lnTo>
                  <a:lnTo>
                    <a:pt x="321512" y="85325"/>
                  </a:lnTo>
                  <a:lnTo>
                    <a:pt x="294544" y="50450"/>
                  </a:lnTo>
                  <a:lnTo>
                    <a:pt x="259639" y="23513"/>
                  </a:lnTo>
                  <a:lnTo>
                    <a:pt x="218441" y="6151"/>
                  </a:lnTo>
                  <a:lnTo>
                    <a:pt x="172592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7" name="object 21"/>
            <p:cNvSpPr/>
            <p:nvPr/>
          </p:nvSpPr>
          <p:spPr>
            <a:xfrm>
              <a:off x="4568760" y="3540240"/>
              <a:ext cx="344160" cy="343440"/>
            </a:xfrm>
            <a:custGeom>
              <a:avLst/>
              <a:gdLst>
                <a:gd name="textAreaLeft" fmla="*/ 0 w 344160"/>
                <a:gd name="textAreaRight" fmla="*/ 345600 w 344160"/>
                <a:gd name="textAreaTop" fmla="*/ 0 h 343440"/>
                <a:gd name="textAreaBottom" fmla="*/ 344880 h 343440"/>
              </a:gdLst>
              <a:ahLst/>
              <a:rect l="textAreaLeft" t="textAreaTop" r="textAreaRight" b="textAreaBottom"/>
              <a:pathLst>
                <a:path w="345439" h="344804">
                  <a:moveTo>
                    <a:pt x="0" y="172339"/>
                  </a:moveTo>
                  <a:lnTo>
                    <a:pt x="6161" y="126500"/>
                  </a:lnTo>
                  <a:lnTo>
                    <a:pt x="23551" y="85325"/>
                  </a:lnTo>
                  <a:lnTo>
                    <a:pt x="50530" y="50450"/>
                  </a:lnTo>
                  <a:lnTo>
                    <a:pt x="85456" y="23513"/>
                  </a:lnTo>
                  <a:lnTo>
                    <a:pt x="126691" y="6151"/>
                  </a:lnTo>
                  <a:lnTo>
                    <a:pt x="172592" y="0"/>
                  </a:lnTo>
                  <a:lnTo>
                    <a:pt x="218441" y="6151"/>
                  </a:lnTo>
                  <a:lnTo>
                    <a:pt x="259639" y="23513"/>
                  </a:lnTo>
                  <a:lnTo>
                    <a:pt x="294544" y="50450"/>
                  </a:lnTo>
                  <a:lnTo>
                    <a:pt x="321512" y="85325"/>
                  </a:lnTo>
                  <a:lnTo>
                    <a:pt x="338898" y="126500"/>
                  </a:lnTo>
                  <a:lnTo>
                    <a:pt x="345059" y="172339"/>
                  </a:lnTo>
                  <a:lnTo>
                    <a:pt x="338898" y="218133"/>
                  </a:lnTo>
                  <a:lnTo>
                    <a:pt x="321512" y="259296"/>
                  </a:lnTo>
                  <a:lnTo>
                    <a:pt x="294544" y="294179"/>
                  </a:lnTo>
                  <a:lnTo>
                    <a:pt x="259639" y="321135"/>
                  </a:lnTo>
                  <a:lnTo>
                    <a:pt x="218441" y="338517"/>
                  </a:lnTo>
                  <a:lnTo>
                    <a:pt x="172592" y="344678"/>
                  </a:lnTo>
                  <a:lnTo>
                    <a:pt x="126691" y="338517"/>
                  </a:lnTo>
                  <a:lnTo>
                    <a:pt x="85456" y="321135"/>
                  </a:lnTo>
                  <a:lnTo>
                    <a:pt x="50530" y="294179"/>
                  </a:lnTo>
                  <a:lnTo>
                    <a:pt x="23551" y="259296"/>
                  </a:lnTo>
                  <a:lnTo>
                    <a:pt x="6161" y="218133"/>
                  </a:lnTo>
                  <a:lnTo>
                    <a:pt x="0" y="172339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358" name="object 22"/>
          <p:cNvGrpSpPr/>
          <p:nvPr/>
        </p:nvGrpSpPr>
        <p:grpSpPr>
          <a:xfrm>
            <a:off x="2694240" y="2837160"/>
            <a:ext cx="1743480" cy="1743480"/>
            <a:chOff x="2694240" y="2837160"/>
            <a:chExt cx="1743480" cy="1743480"/>
          </a:xfrm>
        </p:grpSpPr>
        <p:sp>
          <p:nvSpPr>
            <p:cNvPr id="359" name="object 23"/>
            <p:cNvSpPr/>
            <p:nvPr/>
          </p:nvSpPr>
          <p:spPr>
            <a:xfrm>
              <a:off x="2694240" y="2837160"/>
              <a:ext cx="1743480" cy="1743480"/>
            </a:xfrm>
            <a:custGeom>
              <a:avLst/>
              <a:gdLst>
                <a:gd name="textAreaLeft" fmla="*/ 0 w 1743480"/>
                <a:gd name="textAreaRight" fmla="*/ 1744920 w 1743480"/>
                <a:gd name="textAreaTop" fmla="*/ 0 h 1743480"/>
                <a:gd name="textAreaBottom" fmla="*/ 1744920 h 1743480"/>
              </a:gdLst>
              <a:ahLst/>
              <a:rect l="textAreaLeft" t="textAreaTop" r="textAreaRight" b="textAreaBottom"/>
              <a:pathLst>
                <a:path w="1744979" h="1744979">
                  <a:moveTo>
                    <a:pt x="872362" y="0"/>
                  </a:moveTo>
                  <a:lnTo>
                    <a:pt x="824506" y="1290"/>
                  </a:lnTo>
                  <a:lnTo>
                    <a:pt x="777323" y="5118"/>
                  </a:lnTo>
                  <a:lnTo>
                    <a:pt x="730881" y="11416"/>
                  </a:lnTo>
                  <a:lnTo>
                    <a:pt x="685245" y="20118"/>
                  </a:lnTo>
                  <a:lnTo>
                    <a:pt x="640482" y="31158"/>
                  </a:lnTo>
                  <a:lnTo>
                    <a:pt x="596660" y="44469"/>
                  </a:lnTo>
                  <a:lnTo>
                    <a:pt x="553844" y="59984"/>
                  </a:lnTo>
                  <a:lnTo>
                    <a:pt x="512101" y="77638"/>
                  </a:lnTo>
                  <a:lnTo>
                    <a:pt x="471498" y="97363"/>
                  </a:lnTo>
                  <a:lnTo>
                    <a:pt x="432101" y="119093"/>
                  </a:lnTo>
                  <a:lnTo>
                    <a:pt x="393976" y="142761"/>
                  </a:lnTo>
                  <a:lnTo>
                    <a:pt x="357192" y="168302"/>
                  </a:lnTo>
                  <a:lnTo>
                    <a:pt x="321813" y="195648"/>
                  </a:lnTo>
                  <a:lnTo>
                    <a:pt x="287907" y="224734"/>
                  </a:lnTo>
                  <a:lnTo>
                    <a:pt x="255539" y="255492"/>
                  </a:lnTo>
                  <a:lnTo>
                    <a:pt x="224778" y="287856"/>
                  </a:lnTo>
                  <a:lnTo>
                    <a:pt x="195689" y="321760"/>
                  </a:lnTo>
                  <a:lnTo>
                    <a:pt x="168339" y="357137"/>
                  </a:lnTo>
                  <a:lnTo>
                    <a:pt x="142794" y="393920"/>
                  </a:lnTo>
                  <a:lnTo>
                    <a:pt x="119121" y="432044"/>
                  </a:lnTo>
                  <a:lnTo>
                    <a:pt x="97387" y="471442"/>
                  </a:lnTo>
                  <a:lnTo>
                    <a:pt x="77657" y="512046"/>
                  </a:lnTo>
                  <a:lnTo>
                    <a:pt x="60000" y="553791"/>
                  </a:lnTo>
                  <a:lnTo>
                    <a:pt x="44481" y="596611"/>
                  </a:lnTo>
                  <a:lnTo>
                    <a:pt x="31167" y="640438"/>
                  </a:lnTo>
                  <a:lnTo>
                    <a:pt x="20124" y="685207"/>
                  </a:lnTo>
                  <a:lnTo>
                    <a:pt x="11419" y="730850"/>
                  </a:lnTo>
                  <a:lnTo>
                    <a:pt x="5119" y="777301"/>
                  </a:lnTo>
                  <a:lnTo>
                    <a:pt x="1291" y="824494"/>
                  </a:lnTo>
                  <a:lnTo>
                    <a:pt x="0" y="872363"/>
                  </a:lnTo>
                  <a:lnTo>
                    <a:pt x="1291" y="920231"/>
                  </a:lnTo>
                  <a:lnTo>
                    <a:pt x="5119" y="967425"/>
                  </a:lnTo>
                  <a:lnTo>
                    <a:pt x="11419" y="1013877"/>
                  </a:lnTo>
                  <a:lnTo>
                    <a:pt x="20124" y="1059521"/>
                  </a:lnTo>
                  <a:lnTo>
                    <a:pt x="31167" y="1104291"/>
                  </a:lnTo>
                  <a:lnTo>
                    <a:pt x="44481" y="1148119"/>
                  </a:lnTo>
                  <a:lnTo>
                    <a:pt x="60000" y="1190941"/>
                  </a:lnTo>
                  <a:lnTo>
                    <a:pt x="77657" y="1232688"/>
                  </a:lnTo>
                  <a:lnTo>
                    <a:pt x="97387" y="1273294"/>
                  </a:lnTo>
                  <a:lnTo>
                    <a:pt x="119121" y="1312694"/>
                  </a:lnTo>
                  <a:lnTo>
                    <a:pt x="142794" y="1350820"/>
                  </a:lnTo>
                  <a:lnTo>
                    <a:pt x="168339" y="1387606"/>
                  </a:lnTo>
                  <a:lnTo>
                    <a:pt x="195689" y="1422986"/>
                  </a:lnTo>
                  <a:lnTo>
                    <a:pt x="224778" y="1456892"/>
                  </a:lnTo>
                  <a:lnTo>
                    <a:pt x="255539" y="1489259"/>
                  </a:lnTo>
                  <a:lnTo>
                    <a:pt x="287907" y="1520019"/>
                  </a:lnTo>
                  <a:lnTo>
                    <a:pt x="321813" y="1549107"/>
                  </a:lnTo>
                  <a:lnTo>
                    <a:pt x="357192" y="1576456"/>
                  </a:lnTo>
                  <a:lnTo>
                    <a:pt x="393976" y="1601999"/>
                  </a:lnTo>
                  <a:lnTo>
                    <a:pt x="432101" y="1625670"/>
                  </a:lnTo>
                  <a:lnTo>
                    <a:pt x="471498" y="1647402"/>
                  </a:lnTo>
                  <a:lnTo>
                    <a:pt x="512101" y="1667129"/>
                  </a:lnTo>
                  <a:lnTo>
                    <a:pt x="553844" y="1684785"/>
                  </a:lnTo>
                  <a:lnTo>
                    <a:pt x="596660" y="1700302"/>
                  </a:lnTo>
                  <a:lnTo>
                    <a:pt x="640482" y="1713614"/>
                  </a:lnTo>
                  <a:lnTo>
                    <a:pt x="685245" y="1724655"/>
                  </a:lnTo>
                  <a:lnTo>
                    <a:pt x="730881" y="1733358"/>
                  </a:lnTo>
                  <a:lnTo>
                    <a:pt x="777323" y="1739657"/>
                  </a:lnTo>
                  <a:lnTo>
                    <a:pt x="824506" y="1743485"/>
                  </a:lnTo>
                  <a:lnTo>
                    <a:pt x="872362" y="1744776"/>
                  </a:lnTo>
                  <a:lnTo>
                    <a:pt x="920231" y="1743485"/>
                  </a:lnTo>
                  <a:lnTo>
                    <a:pt x="967424" y="1739657"/>
                  </a:lnTo>
                  <a:lnTo>
                    <a:pt x="1013875" y="1733358"/>
                  </a:lnTo>
                  <a:lnTo>
                    <a:pt x="1059518" y="1724655"/>
                  </a:lnTo>
                  <a:lnTo>
                    <a:pt x="1104287" y="1713614"/>
                  </a:lnTo>
                  <a:lnTo>
                    <a:pt x="1148114" y="1700302"/>
                  </a:lnTo>
                  <a:lnTo>
                    <a:pt x="1190934" y="1684785"/>
                  </a:lnTo>
                  <a:lnTo>
                    <a:pt x="1232679" y="1667129"/>
                  </a:lnTo>
                  <a:lnTo>
                    <a:pt x="1273283" y="1647402"/>
                  </a:lnTo>
                  <a:lnTo>
                    <a:pt x="1312681" y="1625670"/>
                  </a:lnTo>
                  <a:lnTo>
                    <a:pt x="1350805" y="1601999"/>
                  </a:lnTo>
                  <a:lnTo>
                    <a:pt x="1387588" y="1576456"/>
                  </a:lnTo>
                  <a:lnTo>
                    <a:pt x="1422965" y="1549107"/>
                  </a:lnTo>
                  <a:lnTo>
                    <a:pt x="1456869" y="1520019"/>
                  </a:lnTo>
                  <a:lnTo>
                    <a:pt x="1489233" y="1489259"/>
                  </a:lnTo>
                  <a:lnTo>
                    <a:pt x="1519991" y="1456892"/>
                  </a:lnTo>
                  <a:lnTo>
                    <a:pt x="1549077" y="1422986"/>
                  </a:lnTo>
                  <a:lnTo>
                    <a:pt x="1576423" y="1387606"/>
                  </a:lnTo>
                  <a:lnTo>
                    <a:pt x="1601964" y="1350820"/>
                  </a:lnTo>
                  <a:lnTo>
                    <a:pt x="1625632" y="1312694"/>
                  </a:lnTo>
                  <a:lnTo>
                    <a:pt x="1647362" y="1273294"/>
                  </a:lnTo>
                  <a:lnTo>
                    <a:pt x="1667087" y="1232688"/>
                  </a:lnTo>
                  <a:lnTo>
                    <a:pt x="1684741" y="1190941"/>
                  </a:lnTo>
                  <a:lnTo>
                    <a:pt x="1700256" y="1148119"/>
                  </a:lnTo>
                  <a:lnTo>
                    <a:pt x="1713567" y="1104291"/>
                  </a:lnTo>
                  <a:lnTo>
                    <a:pt x="1724607" y="1059521"/>
                  </a:lnTo>
                  <a:lnTo>
                    <a:pt x="1733309" y="1013877"/>
                  </a:lnTo>
                  <a:lnTo>
                    <a:pt x="1739607" y="967425"/>
                  </a:lnTo>
                  <a:lnTo>
                    <a:pt x="1743435" y="920231"/>
                  </a:lnTo>
                  <a:lnTo>
                    <a:pt x="1744725" y="872363"/>
                  </a:lnTo>
                  <a:lnTo>
                    <a:pt x="1743435" y="824494"/>
                  </a:lnTo>
                  <a:lnTo>
                    <a:pt x="1739607" y="777301"/>
                  </a:lnTo>
                  <a:lnTo>
                    <a:pt x="1733309" y="730850"/>
                  </a:lnTo>
                  <a:lnTo>
                    <a:pt x="1724607" y="685207"/>
                  </a:lnTo>
                  <a:lnTo>
                    <a:pt x="1713567" y="640438"/>
                  </a:lnTo>
                  <a:lnTo>
                    <a:pt x="1700256" y="596611"/>
                  </a:lnTo>
                  <a:lnTo>
                    <a:pt x="1684741" y="553791"/>
                  </a:lnTo>
                  <a:lnTo>
                    <a:pt x="1667087" y="512046"/>
                  </a:lnTo>
                  <a:lnTo>
                    <a:pt x="1647362" y="471442"/>
                  </a:lnTo>
                  <a:lnTo>
                    <a:pt x="1625632" y="432044"/>
                  </a:lnTo>
                  <a:lnTo>
                    <a:pt x="1601964" y="393920"/>
                  </a:lnTo>
                  <a:lnTo>
                    <a:pt x="1576423" y="357137"/>
                  </a:lnTo>
                  <a:lnTo>
                    <a:pt x="1549077" y="321760"/>
                  </a:lnTo>
                  <a:lnTo>
                    <a:pt x="1519991" y="287856"/>
                  </a:lnTo>
                  <a:lnTo>
                    <a:pt x="1489233" y="255492"/>
                  </a:lnTo>
                  <a:lnTo>
                    <a:pt x="1456869" y="224734"/>
                  </a:lnTo>
                  <a:lnTo>
                    <a:pt x="1422965" y="195648"/>
                  </a:lnTo>
                  <a:lnTo>
                    <a:pt x="1387588" y="168302"/>
                  </a:lnTo>
                  <a:lnTo>
                    <a:pt x="1350805" y="142761"/>
                  </a:lnTo>
                  <a:lnTo>
                    <a:pt x="1312681" y="119093"/>
                  </a:lnTo>
                  <a:lnTo>
                    <a:pt x="1273283" y="97363"/>
                  </a:lnTo>
                  <a:lnTo>
                    <a:pt x="1232679" y="77638"/>
                  </a:lnTo>
                  <a:lnTo>
                    <a:pt x="1190934" y="59984"/>
                  </a:lnTo>
                  <a:lnTo>
                    <a:pt x="1148114" y="44469"/>
                  </a:lnTo>
                  <a:lnTo>
                    <a:pt x="1104287" y="31158"/>
                  </a:lnTo>
                  <a:lnTo>
                    <a:pt x="1059518" y="20118"/>
                  </a:lnTo>
                  <a:lnTo>
                    <a:pt x="1013875" y="11416"/>
                  </a:lnTo>
                  <a:lnTo>
                    <a:pt x="967424" y="5118"/>
                  </a:lnTo>
                  <a:lnTo>
                    <a:pt x="920231" y="1290"/>
                  </a:lnTo>
                  <a:lnTo>
                    <a:pt x="872362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60" name="object 24"/>
            <p:cNvSpPr/>
            <p:nvPr/>
          </p:nvSpPr>
          <p:spPr>
            <a:xfrm>
              <a:off x="2694240" y="2837160"/>
              <a:ext cx="1743480" cy="1743480"/>
            </a:xfrm>
            <a:custGeom>
              <a:avLst/>
              <a:gdLst>
                <a:gd name="textAreaLeft" fmla="*/ 0 w 1743480"/>
                <a:gd name="textAreaRight" fmla="*/ 1744920 w 1743480"/>
                <a:gd name="textAreaTop" fmla="*/ 0 h 1743480"/>
                <a:gd name="textAreaBottom" fmla="*/ 1744920 h 1743480"/>
              </a:gdLst>
              <a:ahLst/>
              <a:rect l="textAreaLeft" t="textAreaTop" r="textAreaRight" b="textAreaBottom"/>
              <a:pathLst>
                <a:path w="1744979" h="1744979">
                  <a:moveTo>
                    <a:pt x="0" y="872363"/>
                  </a:moveTo>
                  <a:lnTo>
                    <a:pt x="1291" y="824494"/>
                  </a:lnTo>
                  <a:lnTo>
                    <a:pt x="5119" y="777301"/>
                  </a:lnTo>
                  <a:lnTo>
                    <a:pt x="11419" y="730850"/>
                  </a:lnTo>
                  <a:lnTo>
                    <a:pt x="20124" y="685207"/>
                  </a:lnTo>
                  <a:lnTo>
                    <a:pt x="31167" y="640438"/>
                  </a:lnTo>
                  <a:lnTo>
                    <a:pt x="44481" y="596611"/>
                  </a:lnTo>
                  <a:lnTo>
                    <a:pt x="60000" y="553791"/>
                  </a:lnTo>
                  <a:lnTo>
                    <a:pt x="77657" y="512046"/>
                  </a:lnTo>
                  <a:lnTo>
                    <a:pt x="97387" y="471442"/>
                  </a:lnTo>
                  <a:lnTo>
                    <a:pt x="119121" y="432044"/>
                  </a:lnTo>
                  <a:lnTo>
                    <a:pt x="142794" y="393920"/>
                  </a:lnTo>
                  <a:lnTo>
                    <a:pt x="168339" y="357137"/>
                  </a:lnTo>
                  <a:lnTo>
                    <a:pt x="195689" y="321760"/>
                  </a:lnTo>
                  <a:lnTo>
                    <a:pt x="224778" y="287856"/>
                  </a:lnTo>
                  <a:lnTo>
                    <a:pt x="255539" y="255492"/>
                  </a:lnTo>
                  <a:lnTo>
                    <a:pt x="287907" y="224734"/>
                  </a:lnTo>
                  <a:lnTo>
                    <a:pt x="321813" y="195648"/>
                  </a:lnTo>
                  <a:lnTo>
                    <a:pt x="357192" y="168302"/>
                  </a:lnTo>
                  <a:lnTo>
                    <a:pt x="393976" y="142761"/>
                  </a:lnTo>
                  <a:lnTo>
                    <a:pt x="432101" y="119093"/>
                  </a:lnTo>
                  <a:lnTo>
                    <a:pt x="471498" y="97363"/>
                  </a:lnTo>
                  <a:lnTo>
                    <a:pt x="512101" y="77638"/>
                  </a:lnTo>
                  <a:lnTo>
                    <a:pt x="553844" y="59984"/>
                  </a:lnTo>
                  <a:lnTo>
                    <a:pt x="596660" y="44469"/>
                  </a:lnTo>
                  <a:lnTo>
                    <a:pt x="640482" y="31158"/>
                  </a:lnTo>
                  <a:lnTo>
                    <a:pt x="685245" y="20118"/>
                  </a:lnTo>
                  <a:lnTo>
                    <a:pt x="730881" y="11416"/>
                  </a:lnTo>
                  <a:lnTo>
                    <a:pt x="777323" y="5118"/>
                  </a:lnTo>
                  <a:lnTo>
                    <a:pt x="824506" y="1290"/>
                  </a:lnTo>
                  <a:lnTo>
                    <a:pt x="872362" y="0"/>
                  </a:lnTo>
                  <a:lnTo>
                    <a:pt x="920231" y="1290"/>
                  </a:lnTo>
                  <a:lnTo>
                    <a:pt x="967424" y="5118"/>
                  </a:lnTo>
                  <a:lnTo>
                    <a:pt x="1013875" y="11416"/>
                  </a:lnTo>
                  <a:lnTo>
                    <a:pt x="1059518" y="20118"/>
                  </a:lnTo>
                  <a:lnTo>
                    <a:pt x="1104287" y="31158"/>
                  </a:lnTo>
                  <a:lnTo>
                    <a:pt x="1148114" y="44469"/>
                  </a:lnTo>
                  <a:lnTo>
                    <a:pt x="1190934" y="59984"/>
                  </a:lnTo>
                  <a:lnTo>
                    <a:pt x="1232679" y="77638"/>
                  </a:lnTo>
                  <a:lnTo>
                    <a:pt x="1273283" y="97363"/>
                  </a:lnTo>
                  <a:lnTo>
                    <a:pt x="1312681" y="119093"/>
                  </a:lnTo>
                  <a:lnTo>
                    <a:pt x="1350805" y="142761"/>
                  </a:lnTo>
                  <a:lnTo>
                    <a:pt x="1387588" y="168302"/>
                  </a:lnTo>
                  <a:lnTo>
                    <a:pt x="1422965" y="195648"/>
                  </a:lnTo>
                  <a:lnTo>
                    <a:pt x="1456869" y="224734"/>
                  </a:lnTo>
                  <a:lnTo>
                    <a:pt x="1489233" y="255492"/>
                  </a:lnTo>
                  <a:lnTo>
                    <a:pt x="1519991" y="287856"/>
                  </a:lnTo>
                  <a:lnTo>
                    <a:pt x="1549077" y="321760"/>
                  </a:lnTo>
                  <a:lnTo>
                    <a:pt x="1576423" y="357137"/>
                  </a:lnTo>
                  <a:lnTo>
                    <a:pt x="1601964" y="393920"/>
                  </a:lnTo>
                  <a:lnTo>
                    <a:pt x="1625632" y="432044"/>
                  </a:lnTo>
                  <a:lnTo>
                    <a:pt x="1647362" y="471442"/>
                  </a:lnTo>
                  <a:lnTo>
                    <a:pt x="1667087" y="512046"/>
                  </a:lnTo>
                  <a:lnTo>
                    <a:pt x="1684741" y="553791"/>
                  </a:lnTo>
                  <a:lnTo>
                    <a:pt x="1700256" y="596611"/>
                  </a:lnTo>
                  <a:lnTo>
                    <a:pt x="1713567" y="640438"/>
                  </a:lnTo>
                  <a:lnTo>
                    <a:pt x="1724607" y="685207"/>
                  </a:lnTo>
                  <a:lnTo>
                    <a:pt x="1733309" y="730850"/>
                  </a:lnTo>
                  <a:lnTo>
                    <a:pt x="1739607" y="777301"/>
                  </a:lnTo>
                  <a:lnTo>
                    <a:pt x="1743435" y="824494"/>
                  </a:lnTo>
                  <a:lnTo>
                    <a:pt x="1744725" y="872363"/>
                  </a:lnTo>
                  <a:lnTo>
                    <a:pt x="1743435" y="920231"/>
                  </a:lnTo>
                  <a:lnTo>
                    <a:pt x="1739607" y="967425"/>
                  </a:lnTo>
                  <a:lnTo>
                    <a:pt x="1733309" y="1013877"/>
                  </a:lnTo>
                  <a:lnTo>
                    <a:pt x="1724607" y="1059521"/>
                  </a:lnTo>
                  <a:lnTo>
                    <a:pt x="1713567" y="1104291"/>
                  </a:lnTo>
                  <a:lnTo>
                    <a:pt x="1700256" y="1148119"/>
                  </a:lnTo>
                  <a:lnTo>
                    <a:pt x="1684741" y="1190941"/>
                  </a:lnTo>
                  <a:lnTo>
                    <a:pt x="1667087" y="1232688"/>
                  </a:lnTo>
                  <a:lnTo>
                    <a:pt x="1647362" y="1273294"/>
                  </a:lnTo>
                  <a:lnTo>
                    <a:pt x="1625632" y="1312694"/>
                  </a:lnTo>
                  <a:lnTo>
                    <a:pt x="1601964" y="1350820"/>
                  </a:lnTo>
                  <a:lnTo>
                    <a:pt x="1576423" y="1387606"/>
                  </a:lnTo>
                  <a:lnTo>
                    <a:pt x="1549077" y="1422986"/>
                  </a:lnTo>
                  <a:lnTo>
                    <a:pt x="1519991" y="1456892"/>
                  </a:lnTo>
                  <a:lnTo>
                    <a:pt x="1489233" y="1489259"/>
                  </a:lnTo>
                  <a:lnTo>
                    <a:pt x="1456869" y="1520019"/>
                  </a:lnTo>
                  <a:lnTo>
                    <a:pt x="1422965" y="1549107"/>
                  </a:lnTo>
                  <a:lnTo>
                    <a:pt x="1387588" y="1576456"/>
                  </a:lnTo>
                  <a:lnTo>
                    <a:pt x="1350805" y="1601999"/>
                  </a:lnTo>
                  <a:lnTo>
                    <a:pt x="1312681" y="1625670"/>
                  </a:lnTo>
                  <a:lnTo>
                    <a:pt x="1273283" y="1647402"/>
                  </a:lnTo>
                  <a:lnTo>
                    <a:pt x="1232679" y="1667129"/>
                  </a:lnTo>
                  <a:lnTo>
                    <a:pt x="1190934" y="1684785"/>
                  </a:lnTo>
                  <a:lnTo>
                    <a:pt x="1148114" y="1700302"/>
                  </a:lnTo>
                  <a:lnTo>
                    <a:pt x="1104287" y="1713614"/>
                  </a:lnTo>
                  <a:lnTo>
                    <a:pt x="1059518" y="1724655"/>
                  </a:lnTo>
                  <a:lnTo>
                    <a:pt x="1013875" y="1733358"/>
                  </a:lnTo>
                  <a:lnTo>
                    <a:pt x="967424" y="1739657"/>
                  </a:lnTo>
                  <a:lnTo>
                    <a:pt x="920231" y="1743485"/>
                  </a:lnTo>
                  <a:lnTo>
                    <a:pt x="872362" y="1744776"/>
                  </a:lnTo>
                  <a:lnTo>
                    <a:pt x="824506" y="1743485"/>
                  </a:lnTo>
                  <a:lnTo>
                    <a:pt x="777323" y="1739657"/>
                  </a:lnTo>
                  <a:lnTo>
                    <a:pt x="730881" y="1733358"/>
                  </a:lnTo>
                  <a:lnTo>
                    <a:pt x="685245" y="1724655"/>
                  </a:lnTo>
                  <a:lnTo>
                    <a:pt x="640482" y="1713614"/>
                  </a:lnTo>
                  <a:lnTo>
                    <a:pt x="596660" y="1700302"/>
                  </a:lnTo>
                  <a:lnTo>
                    <a:pt x="553844" y="1684785"/>
                  </a:lnTo>
                  <a:lnTo>
                    <a:pt x="512101" y="1667129"/>
                  </a:lnTo>
                  <a:lnTo>
                    <a:pt x="471498" y="1647402"/>
                  </a:lnTo>
                  <a:lnTo>
                    <a:pt x="432101" y="1625670"/>
                  </a:lnTo>
                  <a:lnTo>
                    <a:pt x="393976" y="1601999"/>
                  </a:lnTo>
                  <a:lnTo>
                    <a:pt x="357192" y="1576456"/>
                  </a:lnTo>
                  <a:lnTo>
                    <a:pt x="321813" y="1549107"/>
                  </a:lnTo>
                  <a:lnTo>
                    <a:pt x="287907" y="1520019"/>
                  </a:lnTo>
                  <a:lnTo>
                    <a:pt x="255539" y="1489259"/>
                  </a:lnTo>
                  <a:lnTo>
                    <a:pt x="224778" y="1456892"/>
                  </a:lnTo>
                  <a:lnTo>
                    <a:pt x="195689" y="1422986"/>
                  </a:lnTo>
                  <a:lnTo>
                    <a:pt x="168339" y="1387606"/>
                  </a:lnTo>
                  <a:lnTo>
                    <a:pt x="142794" y="1350820"/>
                  </a:lnTo>
                  <a:lnTo>
                    <a:pt x="119121" y="1312694"/>
                  </a:lnTo>
                  <a:lnTo>
                    <a:pt x="97387" y="1273294"/>
                  </a:lnTo>
                  <a:lnTo>
                    <a:pt x="77657" y="1232688"/>
                  </a:lnTo>
                  <a:lnTo>
                    <a:pt x="60000" y="1190941"/>
                  </a:lnTo>
                  <a:lnTo>
                    <a:pt x="44481" y="1148119"/>
                  </a:lnTo>
                  <a:lnTo>
                    <a:pt x="31167" y="1104291"/>
                  </a:lnTo>
                  <a:lnTo>
                    <a:pt x="20124" y="1059521"/>
                  </a:lnTo>
                  <a:lnTo>
                    <a:pt x="11419" y="1013877"/>
                  </a:lnTo>
                  <a:lnTo>
                    <a:pt x="5119" y="967425"/>
                  </a:lnTo>
                  <a:lnTo>
                    <a:pt x="1291" y="920231"/>
                  </a:lnTo>
                  <a:lnTo>
                    <a:pt x="0" y="872363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61" name="object 25"/>
          <p:cNvSpPr/>
          <p:nvPr/>
        </p:nvSpPr>
        <p:spPr>
          <a:xfrm>
            <a:off x="2979000" y="3420360"/>
            <a:ext cx="1177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760" bIns="0" anchor="t">
            <a:spAutoFit/>
          </a:bodyPr>
          <a:p>
            <a:pPr marL="12600" indent="278640">
              <a:lnSpc>
                <a:spcPts val="1871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fr-FR" sz="1800" spc="-12" strike="noStrike">
                <a:solidFill>
                  <a:srgbClr val="ffffff"/>
                </a:solidFill>
                <a:latin typeface="Arial"/>
                <a:ea typeface="DejaVu Sans"/>
              </a:rPr>
              <a:t>Ridge Regression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2" name="object 26" descr=""/>
          <p:cNvPicPr/>
          <p:nvPr/>
        </p:nvPicPr>
        <p:blipFill>
          <a:blip r:embed="rId6"/>
          <a:stretch/>
        </p:blipFill>
        <p:spPr>
          <a:xfrm>
            <a:off x="2211840" y="2269080"/>
            <a:ext cx="197640" cy="197280"/>
          </a:xfrm>
          <a:prstGeom prst="rect">
            <a:avLst/>
          </a:prstGeom>
          <a:ln w="0">
            <a:noFill/>
          </a:ln>
        </p:spPr>
      </p:pic>
      <p:pic>
        <p:nvPicPr>
          <p:cNvPr id="363" name="object 27" descr=""/>
          <p:cNvPicPr/>
          <p:nvPr/>
        </p:nvPicPr>
        <p:blipFill>
          <a:blip r:embed="rId7"/>
          <a:stretch/>
        </p:blipFill>
        <p:spPr>
          <a:xfrm>
            <a:off x="1856520" y="2269080"/>
            <a:ext cx="197280" cy="197280"/>
          </a:xfrm>
          <a:prstGeom prst="rect">
            <a:avLst/>
          </a:prstGeom>
          <a:ln w="0">
            <a:noFill/>
          </a:ln>
        </p:spPr>
      </p:pic>
      <p:pic>
        <p:nvPicPr>
          <p:cNvPr id="364" name="object 28" descr=""/>
          <p:cNvPicPr/>
          <p:nvPr/>
        </p:nvPicPr>
        <p:blipFill>
          <a:blip r:embed="rId8"/>
          <a:stretch/>
        </p:blipFill>
        <p:spPr>
          <a:xfrm>
            <a:off x="1500840" y="2269080"/>
            <a:ext cx="197640" cy="197280"/>
          </a:xfrm>
          <a:prstGeom prst="rect">
            <a:avLst/>
          </a:prstGeom>
          <a:ln w="0">
            <a:noFill/>
          </a:ln>
        </p:spPr>
      </p:pic>
      <p:pic>
        <p:nvPicPr>
          <p:cNvPr id="365" name="object 29" descr=""/>
          <p:cNvPicPr/>
          <p:nvPr/>
        </p:nvPicPr>
        <p:blipFill>
          <a:blip r:embed="rId9"/>
          <a:stretch/>
        </p:blipFill>
        <p:spPr>
          <a:xfrm>
            <a:off x="1145520" y="2269080"/>
            <a:ext cx="197280" cy="197280"/>
          </a:xfrm>
          <a:prstGeom prst="rect">
            <a:avLst/>
          </a:prstGeom>
          <a:ln w="0">
            <a:noFill/>
          </a:ln>
        </p:spPr>
      </p:pic>
      <p:pic>
        <p:nvPicPr>
          <p:cNvPr id="366" name="object 30" descr=""/>
          <p:cNvPicPr/>
          <p:nvPr/>
        </p:nvPicPr>
        <p:blipFill>
          <a:blip r:embed="rId10"/>
          <a:stretch/>
        </p:blipFill>
        <p:spPr>
          <a:xfrm>
            <a:off x="789480" y="2269080"/>
            <a:ext cx="197640" cy="197280"/>
          </a:xfrm>
          <a:prstGeom prst="rect">
            <a:avLst/>
          </a:prstGeom>
          <a:ln w="0">
            <a:noFill/>
          </a:ln>
        </p:spPr>
      </p:pic>
      <p:pic>
        <p:nvPicPr>
          <p:cNvPr id="367" name="object 31" descr=""/>
          <p:cNvPicPr/>
          <p:nvPr/>
        </p:nvPicPr>
        <p:blipFill>
          <a:blip r:embed="rId11"/>
          <a:stretch/>
        </p:blipFill>
        <p:spPr>
          <a:xfrm>
            <a:off x="434160" y="2269080"/>
            <a:ext cx="197640" cy="197280"/>
          </a:xfrm>
          <a:prstGeom prst="rect">
            <a:avLst/>
          </a:prstGeom>
          <a:ln w="0">
            <a:noFill/>
          </a:ln>
        </p:spPr>
      </p:pic>
      <p:grpSp>
        <p:nvGrpSpPr>
          <p:cNvPr id="368" name="object 32"/>
          <p:cNvGrpSpPr/>
          <p:nvPr/>
        </p:nvGrpSpPr>
        <p:grpSpPr>
          <a:xfrm>
            <a:off x="2210040" y="2382480"/>
            <a:ext cx="909720" cy="2815920"/>
            <a:chOff x="2210040" y="2382480"/>
            <a:chExt cx="909720" cy="2815920"/>
          </a:xfrm>
        </p:grpSpPr>
        <p:sp>
          <p:nvSpPr>
            <p:cNvPr id="369" name="object 33"/>
            <p:cNvSpPr/>
            <p:nvPr/>
          </p:nvSpPr>
          <p:spPr>
            <a:xfrm>
              <a:off x="2775600" y="2556720"/>
              <a:ext cx="344160" cy="343440"/>
            </a:xfrm>
            <a:custGeom>
              <a:avLst/>
              <a:gdLst>
                <a:gd name="textAreaLeft" fmla="*/ 0 w 344160"/>
                <a:gd name="textAreaRight" fmla="*/ 345600 w 344160"/>
                <a:gd name="textAreaTop" fmla="*/ 0 h 343440"/>
                <a:gd name="textAreaBottom" fmla="*/ 344880 h 343440"/>
              </a:gdLst>
              <a:ahLst/>
              <a:rect l="textAreaLeft" t="textAreaTop" r="textAreaRight" b="textAreaBottom"/>
              <a:pathLst>
                <a:path w="345439" h="344805">
                  <a:moveTo>
                    <a:pt x="172466" y="0"/>
                  </a:moveTo>
                  <a:lnTo>
                    <a:pt x="126617" y="6151"/>
                  </a:lnTo>
                  <a:lnTo>
                    <a:pt x="85419" y="23513"/>
                  </a:lnTo>
                  <a:lnTo>
                    <a:pt x="50514" y="50450"/>
                  </a:lnTo>
                  <a:lnTo>
                    <a:pt x="23546" y="85325"/>
                  </a:lnTo>
                  <a:lnTo>
                    <a:pt x="6160" y="126500"/>
                  </a:lnTo>
                  <a:lnTo>
                    <a:pt x="0" y="172338"/>
                  </a:lnTo>
                  <a:lnTo>
                    <a:pt x="6160" y="218133"/>
                  </a:lnTo>
                  <a:lnTo>
                    <a:pt x="23546" y="259296"/>
                  </a:lnTo>
                  <a:lnTo>
                    <a:pt x="50514" y="294179"/>
                  </a:lnTo>
                  <a:lnTo>
                    <a:pt x="85419" y="321135"/>
                  </a:lnTo>
                  <a:lnTo>
                    <a:pt x="126617" y="338517"/>
                  </a:lnTo>
                  <a:lnTo>
                    <a:pt x="172466" y="344677"/>
                  </a:lnTo>
                  <a:lnTo>
                    <a:pt x="218314" y="338517"/>
                  </a:lnTo>
                  <a:lnTo>
                    <a:pt x="259512" y="321135"/>
                  </a:lnTo>
                  <a:lnTo>
                    <a:pt x="294417" y="294179"/>
                  </a:lnTo>
                  <a:lnTo>
                    <a:pt x="321385" y="259296"/>
                  </a:lnTo>
                  <a:lnTo>
                    <a:pt x="338771" y="218133"/>
                  </a:lnTo>
                  <a:lnTo>
                    <a:pt x="344931" y="172338"/>
                  </a:lnTo>
                  <a:lnTo>
                    <a:pt x="338771" y="126500"/>
                  </a:lnTo>
                  <a:lnTo>
                    <a:pt x="321385" y="85325"/>
                  </a:lnTo>
                  <a:lnTo>
                    <a:pt x="294417" y="50450"/>
                  </a:lnTo>
                  <a:lnTo>
                    <a:pt x="259512" y="23513"/>
                  </a:lnTo>
                  <a:lnTo>
                    <a:pt x="218314" y="6151"/>
                  </a:lnTo>
                  <a:lnTo>
                    <a:pt x="172466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0" name="object 34"/>
            <p:cNvSpPr/>
            <p:nvPr/>
          </p:nvSpPr>
          <p:spPr>
            <a:xfrm>
              <a:off x="2775600" y="2556720"/>
              <a:ext cx="344160" cy="343440"/>
            </a:xfrm>
            <a:custGeom>
              <a:avLst/>
              <a:gdLst>
                <a:gd name="textAreaLeft" fmla="*/ 0 w 344160"/>
                <a:gd name="textAreaRight" fmla="*/ 345600 w 344160"/>
                <a:gd name="textAreaTop" fmla="*/ 0 h 343440"/>
                <a:gd name="textAreaBottom" fmla="*/ 344880 h 343440"/>
              </a:gdLst>
              <a:ahLst/>
              <a:rect l="textAreaLeft" t="textAreaTop" r="textAreaRight" b="textAreaBottom"/>
              <a:pathLst>
                <a:path w="345439" h="344805">
                  <a:moveTo>
                    <a:pt x="0" y="172338"/>
                  </a:moveTo>
                  <a:lnTo>
                    <a:pt x="6160" y="126500"/>
                  </a:lnTo>
                  <a:lnTo>
                    <a:pt x="23546" y="85325"/>
                  </a:lnTo>
                  <a:lnTo>
                    <a:pt x="50514" y="50450"/>
                  </a:lnTo>
                  <a:lnTo>
                    <a:pt x="85419" y="23513"/>
                  </a:lnTo>
                  <a:lnTo>
                    <a:pt x="126617" y="6151"/>
                  </a:lnTo>
                  <a:lnTo>
                    <a:pt x="172466" y="0"/>
                  </a:lnTo>
                  <a:lnTo>
                    <a:pt x="218314" y="6151"/>
                  </a:lnTo>
                  <a:lnTo>
                    <a:pt x="259512" y="23513"/>
                  </a:lnTo>
                  <a:lnTo>
                    <a:pt x="294417" y="50450"/>
                  </a:lnTo>
                  <a:lnTo>
                    <a:pt x="321385" y="85325"/>
                  </a:lnTo>
                  <a:lnTo>
                    <a:pt x="338771" y="126500"/>
                  </a:lnTo>
                  <a:lnTo>
                    <a:pt x="344931" y="172338"/>
                  </a:lnTo>
                  <a:lnTo>
                    <a:pt x="338771" y="218133"/>
                  </a:lnTo>
                  <a:lnTo>
                    <a:pt x="321385" y="259296"/>
                  </a:lnTo>
                  <a:lnTo>
                    <a:pt x="294417" y="294179"/>
                  </a:lnTo>
                  <a:lnTo>
                    <a:pt x="259512" y="321135"/>
                  </a:lnTo>
                  <a:lnTo>
                    <a:pt x="218314" y="338517"/>
                  </a:lnTo>
                  <a:lnTo>
                    <a:pt x="172466" y="344677"/>
                  </a:lnTo>
                  <a:lnTo>
                    <a:pt x="126617" y="338517"/>
                  </a:lnTo>
                  <a:lnTo>
                    <a:pt x="85419" y="321135"/>
                  </a:lnTo>
                  <a:lnTo>
                    <a:pt x="50514" y="294179"/>
                  </a:lnTo>
                  <a:lnTo>
                    <a:pt x="23546" y="259296"/>
                  </a:lnTo>
                  <a:lnTo>
                    <a:pt x="6160" y="218133"/>
                  </a:lnTo>
                  <a:lnTo>
                    <a:pt x="0" y="172338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371" name="object 35" descr=""/>
            <p:cNvPicPr/>
            <p:nvPr/>
          </p:nvPicPr>
          <p:blipFill>
            <a:blip r:embed="rId12"/>
            <a:stretch/>
          </p:blipFill>
          <p:spPr>
            <a:xfrm>
              <a:off x="2567520" y="2382480"/>
              <a:ext cx="197640" cy="197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72" name="object 36"/>
            <p:cNvSpPr/>
            <p:nvPr/>
          </p:nvSpPr>
          <p:spPr>
            <a:xfrm>
              <a:off x="2320560" y="3096720"/>
              <a:ext cx="344160" cy="343440"/>
            </a:xfrm>
            <a:custGeom>
              <a:avLst/>
              <a:gdLst>
                <a:gd name="textAreaLeft" fmla="*/ 0 w 344160"/>
                <a:gd name="textAreaRight" fmla="*/ 345600 w 344160"/>
                <a:gd name="textAreaTop" fmla="*/ 0 h 343440"/>
                <a:gd name="textAreaBottom" fmla="*/ 344880 h 343440"/>
              </a:gdLst>
              <a:ahLst/>
              <a:rect l="textAreaLeft" t="textAreaTop" r="textAreaRight" b="textAreaBottom"/>
              <a:pathLst>
                <a:path w="345439" h="344804">
                  <a:moveTo>
                    <a:pt x="172466" y="0"/>
                  </a:moveTo>
                  <a:lnTo>
                    <a:pt x="126617" y="6151"/>
                  </a:lnTo>
                  <a:lnTo>
                    <a:pt x="85419" y="23513"/>
                  </a:lnTo>
                  <a:lnTo>
                    <a:pt x="50514" y="50450"/>
                  </a:lnTo>
                  <a:lnTo>
                    <a:pt x="23546" y="85325"/>
                  </a:lnTo>
                  <a:lnTo>
                    <a:pt x="6160" y="126500"/>
                  </a:lnTo>
                  <a:lnTo>
                    <a:pt x="0" y="172338"/>
                  </a:lnTo>
                  <a:lnTo>
                    <a:pt x="6160" y="218133"/>
                  </a:lnTo>
                  <a:lnTo>
                    <a:pt x="23546" y="259296"/>
                  </a:lnTo>
                  <a:lnTo>
                    <a:pt x="50514" y="294179"/>
                  </a:lnTo>
                  <a:lnTo>
                    <a:pt x="85419" y="321135"/>
                  </a:lnTo>
                  <a:lnTo>
                    <a:pt x="126617" y="338517"/>
                  </a:lnTo>
                  <a:lnTo>
                    <a:pt x="172466" y="344677"/>
                  </a:lnTo>
                  <a:lnTo>
                    <a:pt x="218323" y="338517"/>
                  </a:lnTo>
                  <a:lnTo>
                    <a:pt x="259545" y="321135"/>
                  </a:lnTo>
                  <a:lnTo>
                    <a:pt x="294481" y="294179"/>
                  </a:lnTo>
                  <a:lnTo>
                    <a:pt x="321479" y="259296"/>
                  </a:lnTo>
                  <a:lnTo>
                    <a:pt x="338888" y="218133"/>
                  </a:lnTo>
                  <a:lnTo>
                    <a:pt x="345059" y="172338"/>
                  </a:lnTo>
                  <a:lnTo>
                    <a:pt x="338888" y="126500"/>
                  </a:lnTo>
                  <a:lnTo>
                    <a:pt x="321479" y="85325"/>
                  </a:lnTo>
                  <a:lnTo>
                    <a:pt x="294481" y="50450"/>
                  </a:lnTo>
                  <a:lnTo>
                    <a:pt x="259545" y="23513"/>
                  </a:lnTo>
                  <a:lnTo>
                    <a:pt x="218323" y="6151"/>
                  </a:lnTo>
                  <a:lnTo>
                    <a:pt x="172466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3" name="object 37"/>
            <p:cNvSpPr/>
            <p:nvPr/>
          </p:nvSpPr>
          <p:spPr>
            <a:xfrm>
              <a:off x="2320560" y="3096720"/>
              <a:ext cx="344160" cy="343440"/>
            </a:xfrm>
            <a:custGeom>
              <a:avLst/>
              <a:gdLst>
                <a:gd name="textAreaLeft" fmla="*/ 0 w 344160"/>
                <a:gd name="textAreaRight" fmla="*/ 345600 w 344160"/>
                <a:gd name="textAreaTop" fmla="*/ 0 h 343440"/>
                <a:gd name="textAreaBottom" fmla="*/ 344880 h 343440"/>
              </a:gdLst>
              <a:ahLst/>
              <a:rect l="textAreaLeft" t="textAreaTop" r="textAreaRight" b="textAreaBottom"/>
              <a:pathLst>
                <a:path w="345439" h="344804">
                  <a:moveTo>
                    <a:pt x="0" y="172338"/>
                  </a:moveTo>
                  <a:lnTo>
                    <a:pt x="6160" y="126500"/>
                  </a:lnTo>
                  <a:lnTo>
                    <a:pt x="23546" y="85325"/>
                  </a:lnTo>
                  <a:lnTo>
                    <a:pt x="50514" y="50450"/>
                  </a:lnTo>
                  <a:lnTo>
                    <a:pt x="85419" y="23513"/>
                  </a:lnTo>
                  <a:lnTo>
                    <a:pt x="126617" y="6151"/>
                  </a:lnTo>
                  <a:lnTo>
                    <a:pt x="172466" y="0"/>
                  </a:lnTo>
                  <a:lnTo>
                    <a:pt x="218323" y="6151"/>
                  </a:lnTo>
                  <a:lnTo>
                    <a:pt x="259545" y="23513"/>
                  </a:lnTo>
                  <a:lnTo>
                    <a:pt x="294481" y="50450"/>
                  </a:lnTo>
                  <a:lnTo>
                    <a:pt x="321479" y="85325"/>
                  </a:lnTo>
                  <a:lnTo>
                    <a:pt x="338888" y="126500"/>
                  </a:lnTo>
                  <a:lnTo>
                    <a:pt x="345059" y="172338"/>
                  </a:lnTo>
                  <a:lnTo>
                    <a:pt x="338888" y="218133"/>
                  </a:lnTo>
                  <a:lnTo>
                    <a:pt x="321479" y="259296"/>
                  </a:lnTo>
                  <a:lnTo>
                    <a:pt x="294481" y="294179"/>
                  </a:lnTo>
                  <a:lnTo>
                    <a:pt x="259545" y="321135"/>
                  </a:lnTo>
                  <a:lnTo>
                    <a:pt x="218323" y="338517"/>
                  </a:lnTo>
                  <a:lnTo>
                    <a:pt x="172466" y="344677"/>
                  </a:lnTo>
                  <a:lnTo>
                    <a:pt x="126617" y="338517"/>
                  </a:lnTo>
                  <a:lnTo>
                    <a:pt x="85419" y="321135"/>
                  </a:lnTo>
                  <a:lnTo>
                    <a:pt x="50514" y="294179"/>
                  </a:lnTo>
                  <a:lnTo>
                    <a:pt x="23546" y="259296"/>
                  </a:lnTo>
                  <a:lnTo>
                    <a:pt x="6160" y="218133"/>
                  </a:lnTo>
                  <a:lnTo>
                    <a:pt x="0" y="172338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4" name="object 38"/>
            <p:cNvSpPr/>
            <p:nvPr/>
          </p:nvSpPr>
          <p:spPr>
            <a:xfrm>
              <a:off x="2320560" y="3925080"/>
              <a:ext cx="344160" cy="343440"/>
            </a:xfrm>
            <a:custGeom>
              <a:avLst/>
              <a:gdLst>
                <a:gd name="textAreaLeft" fmla="*/ 0 w 344160"/>
                <a:gd name="textAreaRight" fmla="*/ 345600 w 344160"/>
                <a:gd name="textAreaTop" fmla="*/ 0 h 343440"/>
                <a:gd name="textAreaBottom" fmla="*/ 344880 h 343440"/>
              </a:gdLst>
              <a:ahLst/>
              <a:rect l="textAreaLeft" t="textAreaTop" r="textAreaRight" b="textAreaBottom"/>
              <a:pathLst>
                <a:path w="345439" h="344804">
                  <a:moveTo>
                    <a:pt x="172466" y="0"/>
                  </a:moveTo>
                  <a:lnTo>
                    <a:pt x="126617" y="6160"/>
                  </a:lnTo>
                  <a:lnTo>
                    <a:pt x="85419" y="23546"/>
                  </a:lnTo>
                  <a:lnTo>
                    <a:pt x="50514" y="50514"/>
                  </a:lnTo>
                  <a:lnTo>
                    <a:pt x="23546" y="85419"/>
                  </a:lnTo>
                  <a:lnTo>
                    <a:pt x="6160" y="126617"/>
                  </a:lnTo>
                  <a:lnTo>
                    <a:pt x="0" y="172465"/>
                  </a:lnTo>
                  <a:lnTo>
                    <a:pt x="6160" y="218260"/>
                  </a:lnTo>
                  <a:lnTo>
                    <a:pt x="23546" y="259423"/>
                  </a:lnTo>
                  <a:lnTo>
                    <a:pt x="50514" y="294306"/>
                  </a:lnTo>
                  <a:lnTo>
                    <a:pt x="85419" y="321262"/>
                  </a:lnTo>
                  <a:lnTo>
                    <a:pt x="126617" y="338644"/>
                  </a:lnTo>
                  <a:lnTo>
                    <a:pt x="172466" y="344804"/>
                  </a:lnTo>
                  <a:lnTo>
                    <a:pt x="218323" y="338644"/>
                  </a:lnTo>
                  <a:lnTo>
                    <a:pt x="259545" y="321262"/>
                  </a:lnTo>
                  <a:lnTo>
                    <a:pt x="294481" y="294306"/>
                  </a:lnTo>
                  <a:lnTo>
                    <a:pt x="321479" y="259423"/>
                  </a:lnTo>
                  <a:lnTo>
                    <a:pt x="338888" y="218260"/>
                  </a:lnTo>
                  <a:lnTo>
                    <a:pt x="345059" y="172465"/>
                  </a:lnTo>
                  <a:lnTo>
                    <a:pt x="338888" y="126617"/>
                  </a:lnTo>
                  <a:lnTo>
                    <a:pt x="321479" y="85419"/>
                  </a:lnTo>
                  <a:lnTo>
                    <a:pt x="294481" y="50514"/>
                  </a:lnTo>
                  <a:lnTo>
                    <a:pt x="259545" y="23546"/>
                  </a:lnTo>
                  <a:lnTo>
                    <a:pt x="218323" y="6160"/>
                  </a:lnTo>
                  <a:lnTo>
                    <a:pt x="172466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5" name="object 39"/>
            <p:cNvSpPr/>
            <p:nvPr/>
          </p:nvSpPr>
          <p:spPr>
            <a:xfrm>
              <a:off x="2320560" y="3925080"/>
              <a:ext cx="344160" cy="343440"/>
            </a:xfrm>
            <a:custGeom>
              <a:avLst/>
              <a:gdLst>
                <a:gd name="textAreaLeft" fmla="*/ 0 w 344160"/>
                <a:gd name="textAreaRight" fmla="*/ 345600 w 344160"/>
                <a:gd name="textAreaTop" fmla="*/ 0 h 343440"/>
                <a:gd name="textAreaBottom" fmla="*/ 344880 h 343440"/>
              </a:gdLst>
              <a:ahLst/>
              <a:rect l="textAreaLeft" t="textAreaTop" r="textAreaRight" b="textAreaBottom"/>
              <a:pathLst>
                <a:path w="345439" h="344804">
                  <a:moveTo>
                    <a:pt x="0" y="172465"/>
                  </a:moveTo>
                  <a:lnTo>
                    <a:pt x="6160" y="126617"/>
                  </a:lnTo>
                  <a:lnTo>
                    <a:pt x="23546" y="85419"/>
                  </a:lnTo>
                  <a:lnTo>
                    <a:pt x="50514" y="50514"/>
                  </a:lnTo>
                  <a:lnTo>
                    <a:pt x="85419" y="23546"/>
                  </a:lnTo>
                  <a:lnTo>
                    <a:pt x="126617" y="6160"/>
                  </a:lnTo>
                  <a:lnTo>
                    <a:pt x="172466" y="0"/>
                  </a:lnTo>
                  <a:lnTo>
                    <a:pt x="218323" y="6160"/>
                  </a:lnTo>
                  <a:lnTo>
                    <a:pt x="259545" y="23546"/>
                  </a:lnTo>
                  <a:lnTo>
                    <a:pt x="294481" y="50514"/>
                  </a:lnTo>
                  <a:lnTo>
                    <a:pt x="321479" y="85419"/>
                  </a:lnTo>
                  <a:lnTo>
                    <a:pt x="338888" y="126617"/>
                  </a:lnTo>
                  <a:lnTo>
                    <a:pt x="345059" y="172465"/>
                  </a:lnTo>
                  <a:lnTo>
                    <a:pt x="338888" y="218260"/>
                  </a:lnTo>
                  <a:lnTo>
                    <a:pt x="321479" y="259423"/>
                  </a:lnTo>
                  <a:lnTo>
                    <a:pt x="294481" y="294306"/>
                  </a:lnTo>
                  <a:lnTo>
                    <a:pt x="259545" y="321262"/>
                  </a:lnTo>
                  <a:lnTo>
                    <a:pt x="218323" y="338644"/>
                  </a:lnTo>
                  <a:lnTo>
                    <a:pt x="172466" y="344804"/>
                  </a:lnTo>
                  <a:lnTo>
                    <a:pt x="126617" y="338644"/>
                  </a:lnTo>
                  <a:lnTo>
                    <a:pt x="85419" y="321262"/>
                  </a:lnTo>
                  <a:lnTo>
                    <a:pt x="50514" y="294306"/>
                  </a:lnTo>
                  <a:lnTo>
                    <a:pt x="23546" y="259423"/>
                  </a:lnTo>
                  <a:lnTo>
                    <a:pt x="6160" y="218260"/>
                  </a:lnTo>
                  <a:lnTo>
                    <a:pt x="0" y="172465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6" name="object 40"/>
            <p:cNvSpPr/>
            <p:nvPr/>
          </p:nvSpPr>
          <p:spPr>
            <a:xfrm>
              <a:off x="2775600" y="4520520"/>
              <a:ext cx="344160" cy="343440"/>
            </a:xfrm>
            <a:custGeom>
              <a:avLst/>
              <a:gdLst>
                <a:gd name="textAreaLeft" fmla="*/ 0 w 344160"/>
                <a:gd name="textAreaRight" fmla="*/ 345600 w 344160"/>
                <a:gd name="textAreaTop" fmla="*/ 0 h 343440"/>
                <a:gd name="textAreaBottom" fmla="*/ 344880 h 343440"/>
              </a:gdLst>
              <a:ahLst/>
              <a:rect l="textAreaLeft" t="textAreaTop" r="textAreaRight" b="textAreaBottom"/>
              <a:pathLst>
                <a:path w="345439" h="344804">
                  <a:moveTo>
                    <a:pt x="172466" y="0"/>
                  </a:moveTo>
                  <a:lnTo>
                    <a:pt x="126617" y="6156"/>
                  </a:lnTo>
                  <a:lnTo>
                    <a:pt x="85419" y="23531"/>
                  </a:lnTo>
                  <a:lnTo>
                    <a:pt x="50514" y="50480"/>
                  </a:lnTo>
                  <a:lnTo>
                    <a:pt x="23546" y="85362"/>
                  </a:lnTo>
                  <a:lnTo>
                    <a:pt x="6160" y="126534"/>
                  </a:lnTo>
                  <a:lnTo>
                    <a:pt x="0" y="172351"/>
                  </a:lnTo>
                  <a:lnTo>
                    <a:pt x="6160" y="218164"/>
                  </a:lnTo>
                  <a:lnTo>
                    <a:pt x="23546" y="259331"/>
                  </a:lnTo>
                  <a:lnTo>
                    <a:pt x="50514" y="294211"/>
                  </a:lnTo>
                  <a:lnTo>
                    <a:pt x="85419" y="321159"/>
                  </a:lnTo>
                  <a:lnTo>
                    <a:pt x="126617" y="338534"/>
                  </a:lnTo>
                  <a:lnTo>
                    <a:pt x="172466" y="344690"/>
                  </a:lnTo>
                  <a:lnTo>
                    <a:pt x="218314" y="338534"/>
                  </a:lnTo>
                  <a:lnTo>
                    <a:pt x="259512" y="321159"/>
                  </a:lnTo>
                  <a:lnTo>
                    <a:pt x="294417" y="294211"/>
                  </a:lnTo>
                  <a:lnTo>
                    <a:pt x="321385" y="259331"/>
                  </a:lnTo>
                  <a:lnTo>
                    <a:pt x="338771" y="218164"/>
                  </a:lnTo>
                  <a:lnTo>
                    <a:pt x="344931" y="172351"/>
                  </a:lnTo>
                  <a:lnTo>
                    <a:pt x="338771" y="126534"/>
                  </a:lnTo>
                  <a:lnTo>
                    <a:pt x="321385" y="85362"/>
                  </a:lnTo>
                  <a:lnTo>
                    <a:pt x="294417" y="50480"/>
                  </a:lnTo>
                  <a:lnTo>
                    <a:pt x="259512" y="23531"/>
                  </a:lnTo>
                  <a:lnTo>
                    <a:pt x="218314" y="6156"/>
                  </a:lnTo>
                  <a:lnTo>
                    <a:pt x="172466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7" name="object 41"/>
            <p:cNvSpPr/>
            <p:nvPr/>
          </p:nvSpPr>
          <p:spPr>
            <a:xfrm>
              <a:off x="2775600" y="4520520"/>
              <a:ext cx="344160" cy="343440"/>
            </a:xfrm>
            <a:custGeom>
              <a:avLst/>
              <a:gdLst>
                <a:gd name="textAreaLeft" fmla="*/ 0 w 344160"/>
                <a:gd name="textAreaRight" fmla="*/ 345600 w 344160"/>
                <a:gd name="textAreaTop" fmla="*/ 0 h 343440"/>
                <a:gd name="textAreaBottom" fmla="*/ 344880 h 343440"/>
              </a:gdLst>
              <a:ahLst/>
              <a:rect l="textAreaLeft" t="textAreaTop" r="textAreaRight" b="textAreaBottom"/>
              <a:pathLst>
                <a:path w="345439" h="344804">
                  <a:moveTo>
                    <a:pt x="0" y="172351"/>
                  </a:moveTo>
                  <a:lnTo>
                    <a:pt x="6160" y="126534"/>
                  </a:lnTo>
                  <a:lnTo>
                    <a:pt x="23546" y="85362"/>
                  </a:lnTo>
                  <a:lnTo>
                    <a:pt x="50514" y="50480"/>
                  </a:lnTo>
                  <a:lnTo>
                    <a:pt x="85419" y="23531"/>
                  </a:lnTo>
                  <a:lnTo>
                    <a:pt x="126617" y="6156"/>
                  </a:lnTo>
                  <a:lnTo>
                    <a:pt x="172466" y="0"/>
                  </a:lnTo>
                  <a:lnTo>
                    <a:pt x="218314" y="6156"/>
                  </a:lnTo>
                  <a:lnTo>
                    <a:pt x="259512" y="23531"/>
                  </a:lnTo>
                  <a:lnTo>
                    <a:pt x="294417" y="50480"/>
                  </a:lnTo>
                  <a:lnTo>
                    <a:pt x="321385" y="85362"/>
                  </a:lnTo>
                  <a:lnTo>
                    <a:pt x="338771" y="126534"/>
                  </a:lnTo>
                  <a:lnTo>
                    <a:pt x="344931" y="172351"/>
                  </a:lnTo>
                  <a:lnTo>
                    <a:pt x="338771" y="218164"/>
                  </a:lnTo>
                  <a:lnTo>
                    <a:pt x="321385" y="259331"/>
                  </a:lnTo>
                  <a:lnTo>
                    <a:pt x="294417" y="294211"/>
                  </a:lnTo>
                  <a:lnTo>
                    <a:pt x="259512" y="321159"/>
                  </a:lnTo>
                  <a:lnTo>
                    <a:pt x="218314" y="338534"/>
                  </a:lnTo>
                  <a:lnTo>
                    <a:pt x="172466" y="344690"/>
                  </a:lnTo>
                  <a:lnTo>
                    <a:pt x="126617" y="338534"/>
                  </a:lnTo>
                  <a:lnTo>
                    <a:pt x="85419" y="321159"/>
                  </a:lnTo>
                  <a:lnTo>
                    <a:pt x="50514" y="294211"/>
                  </a:lnTo>
                  <a:lnTo>
                    <a:pt x="23546" y="259331"/>
                  </a:lnTo>
                  <a:lnTo>
                    <a:pt x="6160" y="218164"/>
                  </a:lnTo>
                  <a:lnTo>
                    <a:pt x="0" y="172351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378" name="object 42" descr=""/>
            <p:cNvPicPr/>
            <p:nvPr/>
          </p:nvPicPr>
          <p:blipFill>
            <a:blip r:embed="rId13"/>
            <a:stretch/>
          </p:blipFill>
          <p:spPr>
            <a:xfrm>
              <a:off x="2564640" y="4838040"/>
              <a:ext cx="197640" cy="197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79" name="object 43" descr=""/>
            <p:cNvPicPr/>
            <p:nvPr/>
          </p:nvPicPr>
          <p:blipFill>
            <a:blip r:embed="rId14"/>
            <a:stretch/>
          </p:blipFill>
          <p:spPr>
            <a:xfrm>
              <a:off x="2210040" y="5000760"/>
              <a:ext cx="197280" cy="197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80" name="object 44"/>
          <p:cNvSpPr/>
          <p:nvPr/>
        </p:nvSpPr>
        <p:spPr>
          <a:xfrm>
            <a:off x="432360" y="2029680"/>
            <a:ext cx="1818000" cy="2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1" lang="fr-FR" sz="16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Elastic</a:t>
            </a:r>
            <a:r>
              <a:rPr b="1" lang="fr-FR" sz="16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26" strike="noStrike">
                <a:solidFill>
                  <a:srgbClr val="292934"/>
                </a:solidFill>
                <a:latin typeface="Arial"/>
                <a:ea typeface="DejaVu Sans"/>
              </a:rPr>
              <a:t>Net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1" name="object 45" descr=""/>
          <p:cNvPicPr/>
          <p:nvPr/>
        </p:nvPicPr>
        <p:blipFill>
          <a:blip r:embed="rId15"/>
          <a:stretch/>
        </p:blipFill>
        <p:spPr>
          <a:xfrm>
            <a:off x="2021760" y="3154320"/>
            <a:ext cx="197280" cy="197280"/>
          </a:xfrm>
          <a:prstGeom prst="rect">
            <a:avLst/>
          </a:prstGeom>
          <a:ln w="0">
            <a:noFill/>
          </a:ln>
        </p:spPr>
      </p:pic>
      <p:pic>
        <p:nvPicPr>
          <p:cNvPr id="382" name="object 46" descr=""/>
          <p:cNvPicPr/>
          <p:nvPr/>
        </p:nvPicPr>
        <p:blipFill>
          <a:blip r:embed="rId16"/>
          <a:stretch/>
        </p:blipFill>
        <p:spPr>
          <a:xfrm>
            <a:off x="1693440" y="3154320"/>
            <a:ext cx="197640" cy="197280"/>
          </a:xfrm>
          <a:prstGeom prst="rect">
            <a:avLst/>
          </a:prstGeom>
          <a:ln w="0">
            <a:noFill/>
          </a:ln>
        </p:spPr>
      </p:pic>
      <p:pic>
        <p:nvPicPr>
          <p:cNvPr id="383" name="object 47" descr=""/>
          <p:cNvPicPr/>
          <p:nvPr/>
        </p:nvPicPr>
        <p:blipFill>
          <a:blip r:embed="rId17"/>
          <a:stretch/>
        </p:blipFill>
        <p:spPr>
          <a:xfrm>
            <a:off x="1366200" y="3154320"/>
            <a:ext cx="197280" cy="197280"/>
          </a:xfrm>
          <a:prstGeom prst="rect">
            <a:avLst/>
          </a:prstGeom>
          <a:ln w="0">
            <a:noFill/>
          </a:ln>
        </p:spPr>
      </p:pic>
      <p:pic>
        <p:nvPicPr>
          <p:cNvPr id="384" name="object 48" descr=""/>
          <p:cNvPicPr/>
          <p:nvPr/>
        </p:nvPicPr>
        <p:blipFill>
          <a:blip r:embed="rId18"/>
          <a:stretch/>
        </p:blipFill>
        <p:spPr>
          <a:xfrm>
            <a:off x="1038960" y="3154320"/>
            <a:ext cx="197640" cy="197280"/>
          </a:xfrm>
          <a:prstGeom prst="rect">
            <a:avLst/>
          </a:prstGeom>
          <a:ln w="0">
            <a:noFill/>
          </a:ln>
        </p:spPr>
      </p:pic>
      <p:pic>
        <p:nvPicPr>
          <p:cNvPr id="385" name="object 49" descr=""/>
          <p:cNvPicPr/>
          <p:nvPr/>
        </p:nvPicPr>
        <p:blipFill>
          <a:blip r:embed="rId19"/>
          <a:stretch/>
        </p:blipFill>
        <p:spPr>
          <a:xfrm>
            <a:off x="711000" y="3154320"/>
            <a:ext cx="197640" cy="197280"/>
          </a:xfrm>
          <a:prstGeom prst="rect">
            <a:avLst/>
          </a:prstGeom>
          <a:ln w="0">
            <a:noFill/>
          </a:ln>
        </p:spPr>
      </p:pic>
      <p:pic>
        <p:nvPicPr>
          <p:cNvPr id="386" name="object 50" descr=""/>
          <p:cNvPicPr/>
          <p:nvPr/>
        </p:nvPicPr>
        <p:blipFill>
          <a:blip r:embed="rId20"/>
          <a:stretch/>
        </p:blipFill>
        <p:spPr>
          <a:xfrm>
            <a:off x="383400" y="3154320"/>
            <a:ext cx="197640" cy="197280"/>
          </a:xfrm>
          <a:prstGeom prst="rect">
            <a:avLst/>
          </a:prstGeom>
          <a:ln w="0">
            <a:noFill/>
          </a:ln>
        </p:spPr>
      </p:pic>
      <p:sp>
        <p:nvSpPr>
          <p:cNvPr id="387" name="object 51"/>
          <p:cNvSpPr/>
          <p:nvPr/>
        </p:nvSpPr>
        <p:spPr>
          <a:xfrm>
            <a:off x="383040" y="2916360"/>
            <a:ext cx="1197360" cy="2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1" lang="fr-FR" sz="16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26" strike="noStrike">
                <a:solidFill>
                  <a:srgbClr val="292934"/>
                </a:solidFill>
                <a:latin typeface="Arial"/>
                <a:ea typeface="DejaVu Sans"/>
              </a:rPr>
              <a:t>SVR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8" name="object 52" descr=""/>
          <p:cNvPicPr/>
          <p:nvPr/>
        </p:nvPicPr>
        <p:blipFill>
          <a:blip r:embed="rId21"/>
          <a:stretch/>
        </p:blipFill>
        <p:spPr>
          <a:xfrm>
            <a:off x="2021760" y="4116960"/>
            <a:ext cx="197280" cy="197280"/>
          </a:xfrm>
          <a:prstGeom prst="rect">
            <a:avLst/>
          </a:prstGeom>
          <a:ln w="0">
            <a:noFill/>
          </a:ln>
        </p:spPr>
      </p:pic>
      <p:pic>
        <p:nvPicPr>
          <p:cNvPr id="389" name="object 53" descr=""/>
          <p:cNvPicPr/>
          <p:nvPr/>
        </p:nvPicPr>
        <p:blipFill>
          <a:blip r:embed="rId22"/>
          <a:stretch/>
        </p:blipFill>
        <p:spPr>
          <a:xfrm>
            <a:off x="1693440" y="4116960"/>
            <a:ext cx="197640" cy="197280"/>
          </a:xfrm>
          <a:prstGeom prst="rect">
            <a:avLst/>
          </a:prstGeom>
          <a:ln w="0">
            <a:noFill/>
          </a:ln>
        </p:spPr>
      </p:pic>
      <p:pic>
        <p:nvPicPr>
          <p:cNvPr id="390" name="object 54" descr=""/>
          <p:cNvPicPr/>
          <p:nvPr/>
        </p:nvPicPr>
        <p:blipFill>
          <a:blip r:embed="rId23"/>
          <a:stretch/>
        </p:blipFill>
        <p:spPr>
          <a:xfrm>
            <a:off x="1366200" y="4116960"/>
            <a:ext cx="197280" cy="197280"/>
          </a:xfrm>
          <a:prstGeom prst="rect">
            <a:avLst/>
          </a:prstGeom>
          <a:ln w="0">
            <a:noFill/>
          </a:ln>
        </p:spPr>
      </p:pic>
      <p:pic>
        <p:nvPicPr>
          <p:cNvPr id="391" name="object 55" descr=""/>
          <p:cNvPicPr/>
          <p:nvPr/>
        </p:nvPicPr>
        <p:blipFill>
          <a:blip r:embed="rId24"/>
          <a:stretch/>
        </p:blipFill>
        <p:spPr>
          <a:xfrm>
            <a:off x="1038960" y="4116960"/>
            <a:ext cx="197640" cy="197280"/>
          </a:xfrm>
          <a:prstGeom prst="rect">
            <a:avLst/>
          </a:prstGeom>
          <a:ln w="0">
            <a:noFill/>
          </a:ln>
        </p:spPr>
      </p:pic>
      <p:pic>
        <p:nvPicPr>
          <p:cNvPr id="392" name="object 56" descr=""/>
          <p:cNvPicPr/>
          <p:nvPr/>
        </p:nvPicPr>
        <p:blipFill>
          <a:blip r:embed="rId25"/>
          <a:stretch/>
        </p:blipFill>
        <p:spPr>
          <a:xfrm>
            <a:off x="711000" y="4116960"/>
            <a:ext cx="197640" cy="197280"/>
          </a:xfrm>
          <a:prstGeom prst="rect">
            <a:avLst/>
          </a:prstGeom>
          <a:ln w="0">
            <a:noFill/>
          </a:ln>
        </p:spPr>
      </p:pic>
      <p:pic>
        <p:nvPicPr>
          <p:cNvPr id="393" name="object 57" descr=""/>
          <p:cNvPicPr/>
          <p:nvPr/>
        </p:nvPicPr>
        <p:blipFill>
          <a:blip r:embed="rId26"/>
          <a:stretch/>
        </p:blipFill>
        <p:spPr>
          <a:xfrm>
            <a:off x="383400" y="4116960"/>
            <a:ext cx="197640" cy="197280"/>
          </a:xfrm>
          <a:prstGeom prst="rect">
            <a:avLst/>
          </a:prstGeom>
          <a:ln w="0">
            <a:noFill/>
          </a:ln>
        </p:spPr>
      </p:pic>
      <p:sp>
        <p:nvSpPr>
          <p:cNvPr id="394" name="object 58"/>
          <p:cNvSpPr/>
          <p:nvPr/>
        </p:nvSpPr>
        <p:spPr>
          <a:xfrm>
            <a:off x="383040" y="3666960"/>
            <a:ext cx="1704960" cy="4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440" bIns="0" anchor="t">
            <a:spAutoFit/>
          </a:bodyPr>
          <a:p>
            <a:pPr marL="12600">
              <a:lnSpc>
                <a:spcPts val="1661"/>
              </a:lnSpc>
              <a:spcBef>
                <a:spcPts val="366"/>
              </a:spcBef>
            </a:pP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1" lang="fr-FR" sz="16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Random </a:t>
            </a: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Forest</a:t>
            </a:r>
            <a:r>
              <a:rPr b="1" lang="fr-FR" sz="16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Regressor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5" name="object 59" descr=""/>
          <p:cNvPicPr/>
          <p:nvPr/>
        </p:nvPicPr>
        <p:blipFill>
          <a:blip r:embed="rId27"/>
          <a:stretch/>
        </p:blipFill>
        <p:spPr>
          <a:xfrm>
            <a:off x="1854360" y="5000760"/>
            <a:ext cx="197640" cy="197640"/>
          </a:xfrm>
          <a:prstGeom prst="rect">
            <a:avLst/>
          </a:prstGeom>
          <a:ln w="0">
            <a:noFill/>
          </a:ln>
        </p:spPr>
      </p:pic>
      <p:pic>
        <p:nvPicPr>
          <p:cNvPr id="396" name="object 60" descr=""/>
          <p:cNvPicPr/>
          <p:nvPr/>
        </p:nvPicPr>
        <p:blipFill>
          <a:blip r:embed="rId28"/>
          <a:stretch/>
        </p:blipFill>
        <p:spPr>
          <a:xfrm>
            <a:off x="1499760" y="5000760"/>
            <a:ext cx="197280" cy="197640"/>
          </a:xfrm>
          <a:prstGeom prst="rect">
            <a:avLst/>
          </a:prstGeom>
          <a:ln w="0">
            <a:noFill/>
          </a:ln>
        </p:spPr>
      </p:pic>
      <p:pic>
        <p:nvPicPr>
          <p:cNvPr id="397" name="object 61" descr=""/>
          <p:cNvPicPr/>
          <p:nvPr/>
        </p:nvPicPr>
        <p:blipFill>
          <a:blip r:embed="rId29"/>
          <a:stretch/>
        </p:blipFill>
        <p:spPr>
          <a:xfrm>
            <a:off x="1144800" y="5000760"/>
            <a:ext cx="197640" cy="197640"/>
          </a:xfrm>
          <a:prstGeom prst="rect">
            <a:avLst/>
          </a:prstGeom>
          <a:ln w="0">
            <a:noFill/>
          </a:ln>
        </p:spPr>
      </p:pic>
      <p:pic>
        <p:nvPicPr>
          <p:cNvPr id="398" name="object 62" descr=""/>
          <p:cNvPicPr/>
          <p:nvPr/>
        </p:nvPicPr>
        <p:blipFill>
          <a:blip r:embed="rId30"/>
          <a:stretch/>
        </p:blipFill>
        <p:spPr>
          <a:xfrm>
            <a:off x="789480" y="5000760"/>
            <a:ext cx="197640" cy="197640"/>
          </a:xfrm>
          <a:prstGeom prst="rect">
            <a:avLst/>
          </a:prstGeom>
          <a:ln w="0">
            <a:noFill/>
          </a:ln>
        </p:spPr>
      </p:pic>
      <p:pic>
        <p:nvPicPr>
          <p:cNvPr id="399" name="object 63" descr=""/>
          <p:cNvPicPr/>
          <p:nvPr/>
        </p:nvPicPr>
        <p:blipFill>
          <a:blip r:embed="rId31"/>
          <a:stretch/>
        </p:blipFill>
        <p:spPr>
          <a:xfrm>
            <a:off x="434880" y="5000760"/>
            <a:ext cx="197640" cy="197640"/>
          </a:xfrm>
          <a:prstGeom prst="rect">
            <a:avLst/>
          </a:prstGeom>
          <a:ln w="0">
            <a:noFill/>
          </a:ln>
        </p:spPr>
      </p:pic>
      <p:sp>
        <p:nvSpPr>
          <p:cNvPr id="400" name="object 64"/>
          <p:cNvSpPr/>
          <p:nvPr/>
        </p:nvSpPr>
        <p:spPr>
          <a:xfrm>
            <a:off x="432360" y="4755960"/>
            <a:ext cx="1791720" cy="2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1" lang="fr-FR" sz="16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XGBOOST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object 65"/>
          <p:cNvSpPr/>
          <p:nvPr/>
        </p:nvSpPr>
        <p:spPr>
          <a:xfrm>
            <a:off x="7020360" y="3073680"/>
            <a:ext cx="1438920" cy="894960"/>
          </a:xfrm>
          <a:prstGeom prst="rect">
            <a:avLst/>
          </a:prstGeom>
          <a:solidFill>
            <a:srgbClr val="92a199"/>
          </a:solidFill>
          <a:ln w="26424">
            <a:solidFill>
              <a:srgbClr val="6b766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 anchor="t">
            <a:spAutoFit/>
          </a:bodyPr>
          <a:p>
            <a:pPr>
              <a:lnSpc>
                <a:spcPct val="100000"/>
              </a:lnSpc>
              <a:spcBef>
                <a:spcPts val="31"/>
              </a:spcBef>
            </a:pPr>
            <a:endParaRPr b="0" lang="fr-FR" sz="2250" spc="-1" strike="noStrike">
              <a:solidFill>
                <a:srgbClr val="000000"/>
              </a:solidFill>
              <a:latin typeface="Arial"/>
            </a:endParaRPr>
          </a:p>
          <a:p>
            <a:pPr marL="448200" indent="-235080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2" strike="noStrike">
                <a:solidFill>
                  <a:srgbClr val="ffffff"/>
                </a:solidFill>
                <a:latin typeface="Arial"/>
                <a:ea typeface="DejaVu Sans"/>
              </a:rPr>
              <a:t>Prédiction finale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object 66"/>
          <p:cNvSpPr/>
          <p:nvPr/>
        </p:nvSpPr>
        <p:spPr>
          <a:xfrm>
            <a:off x="6668280" y="4397760"/>
            <a:ext cx="21117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RMSE_test=</a:t>
            </a:r>
            <a:r>
              <a:rPr b="1" lang="fr-FR" sz="1800" spc="-12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800" spc="-12" strike="noStrike">
                <a:solidFill>
                  <a:srgbClr val="ff0000"/>
                </a:solidFill>
                <a:latin typeface="Arial"/>
                <a:ea typeface="DejaVu Sans"/>
              </a:rPr>
              <a:t>0,6300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Arial"/>
                <a:ea typeface="DejaVu Sans"/>
              </a:rPr>
              <a:t>(&lt;</a:t>
            </a:r>
            <a:r>
              <a:rPr b="1" lang="fr-FR" sz="1800" spc="-26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1" lang="fr-FR" sz="1800" spc="-12" strike="noStrike">
                <a:solidFill>
                  <a:srgbClr val="ff0000"/>
                </a:solidFill>
                <a:latin typeface="Arial"/>
                <a:ea typeface="DejaVu Sans"/>
              </a:rPr>
              <a:t>0,6304)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3" name="object 67" descr=""/>
          <p:cNvPicPr/>
          <p:nvPr/>
        </p:nvPicPr>
        <p:blipFill>
          <a:blip r:embed="rId32"/>
          <a:stretch/>
        </p:blipFill>
        <p:spPr>
          <a:xfrm>
            <a:off x="6408000" y="1105920"/>
            <a:ext cx="2662920" cy="185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2057760" y="2264400"/>
            <a:ext cx="5116680" cy="22053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90108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4800" spc="-72" strike="noStrike">
                <a:solidFill>
                  <a:srgbClr val="f3f1dc"/>
                </a:solidFill>
                <a:latin typeface="Arial"/>
              </a:rPr>
              <a:t>MERCI</a:t>
            </a:r>
            <a:r>
              <a:rPr b="0" lang="fr-FR" sz="4800" spc="-276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800" spc="-1" strike="noStrike">
                <a:solidFill>
                  <a:srgbClr val="f3f1dc"/>
                </a:solidFill>
                <a:latin typeface="Arial"/>
              </a:rPr>
              <a:t>DE</a:t>
            </a:r>
            <a:r>
              <a:rPr b="0" lang="fr-FR" sz="4800" spc="-287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800" spc="-80" strike="noStrike">
                <a:solidFill>
                  <a:srgbClr val="f3f1dc"/>
                </a:solidFill>
                <a:latin typeface="Arial"/>
              </a:rPr>
              <a:t>VOTRE </a:t>
            </a:r>
            <a:r>
              <a:rPr b="0" lang="fr-FR" sz="4800" spc="-32" strike="noStrike">
                <a:solidFill>
                  <a:srgbClr val="f3f1dc"/>
                </a:solidFill>
                <a:latin typeface="Arial"/>
              </a:rPr>
              <a:t>ATTENTION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object 3"/>
          <p:cNvSpPr/>
          <p:nvPr/>
        </p:nvSpPr>
        <p:spPr>
          <a:xfrm>
            <a:off x="7700040" y="27000"/>
            <a:ext cx="22212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21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bject 2"/>
          <p:cNvSpPr/>
          <p:nvPr/>
        </p:nvSpPr>
        <p:spPr>
          <a:xfrm>
            <a:off x="801000" y="2312280"/>
            <a:ext cx="7657920" cy="74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I</a:t>
            </a:r>
            <a:r>
              <a:rPr b="0" lang="fr-FR" sz="4800" spc="-202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-</a:t>
            </a:r>
            <a:r>
              <a:rPr b="0" lang="fr-FR" sz="4800" spc="-197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20" strike="noStrike">
                <a:solidFill>
                  <a:srgbClr val="f3f1dc"/>
                </a:solidFill>
                <a:latin typeface="Arial"/>
                <a:ea typeface="DejaVu Sans"/>
              </a:rPr>
              <a:t>PROBLÉMATIQUE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object 3"/>
          <p:cNvSpPr/>
          <p:nvPr/>
        </p:nvSpPr>
        <p:spPr>
          <a:xfrm>
            <a:off x="801000" y="3809160"/>
            <a:ext cx="4343400" cy="12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0000"/>
              </a:lnSpc>
              <a:spcBef>
                <a:spcPts val="99"/>
              </a:spcBef>
            </a:pP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Rappel de</a:t>
            </a:r>
            <a:r>
              <a:rPr b="0" lang="fr-FR" sz="2400" spc="-32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la</a:t>
            </a:r>
            <a:r>
              <a:rPr b="0" lang="fr-FR" sz="2400" spc="-35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f3f1dc"/>
                </a:solidFill>
                <a:latin typeface="Arial"/>
                <a:ea typeface="DejaVu Sans"/>
              </a:rPr>
              <a:t>problématique Interprétation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89"/>
              </a:spcBef>
            </a:pP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Pistes</a:t>
            </a:r>
            <a:r>
              <a:rPr b="0" lang="fr-FR" sz="2400" spc="-21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de</a:t>
            </a:r>
            <a:r>
              <a:rPr b="0" lang="fr-FR" sz="2400" spc="-12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recherche </a:t>
            </a:r>
            <a:r>
              <a:rPr b="0" lang="fr-FR" sz="2400" spc="-12" strike="noStrike">
                <a:solidFill>
                  <a:srgbClr val="f3f1dc"/>
                </a:solidFill>
                <a:latin typeface="Arial"/>
                <a:ea typeface="DejaVu Sans"/>
              </a:rPr>
              <a:t>envisagées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object 4"/>
          <p:cNvSpPr/>
          <p:nvPr/>
        </p:nvSpPr>
        <p:spPr>
          <a:xfrm>
            <a:off x="7700040" y="27000"/>
            <a:ext cx="12348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36040" y="526320"/>
            <a:ext cx="7740360" cy="9658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3600" spc="-100" strike="noStrike">
                <a:solidFill>
                  <a:srgbClr val="d2523b"/>
                </a:solidFill>
                <a:latin typeface="Arial"/>
              </a:rPr>
              <a:t>Présentation</a:t>
            </a:r>
            <a:r>
              <a:rPr b="0" lang="fr-FR" sz="3600" spc="-21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52" strike="noStrike">
                <a:solidFill>
                  <a:srgbClr val="d2523b"/>
                </a:solidFill>
                <a:latin typeface="Arial"/>
              </a:rPr>
              <a:t>de</a:t>
            </a:r>
            <a:r>
              <a:rPr b="0" lang="fr-FR" sz="36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52" strike="noStrike">
                <a:solidFill>
                  <a:srgbClr val="d2523b"/>
                </a:solidFill>
                <a:latin typeface="Arial"/>
              </a:rPr>
              <a:t>la</a:t>
            </a:r>
            <a:r>
              <a:rPr b="0" lang="fr-FR" sz="36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92" strike="noStrike">
                <a:solidFill>
                  <a:srgbClr val="d2523b"/>
                </a:solidFill>
                <a:latin typeface="Arial"/>
              </a:rPr>
              <a:t>problématique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object 3"/>
          <p:cNvSpPr/>
          <p:nvPr/>
        </p:nvSpPr>
        <p:spPr>
          <a:xfrm>
            <a:off x="536040" y="1322280"/>
            <a:ext cx="7917120" cy="354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 anchor="t">
            <a:spAutoFit/>
          </a:bodyPr>
          <a:p>
            <a:pPr marL="195120" indent="-182880">
              <a:lnSpc>
                <a:spcPct val="90000"/>
              </a:lnSpc>
              <a:spcBef>
                <a:spcPts val="386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consommation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disponibles</a:t>
            </a:r>
            <a:r>
              <a:rPr b="0" lang="fr-FR" sz="2400" spc="24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  <a:ea typeface="DejaVu Sans"/>
              </a:rPr>
              <a:t> les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bâtiments</a:t>
            </a:r>
            <a:r>
              <a:rPr b="0" lang="fr-FR" sz="2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ville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4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Seattle</a:t>
            </a:r>
            <a:r>
              <a:rPr b="0" lang="fr-FR" sz="2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l’année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2016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ts val="2591"/>
              </a:lnSpc>
              <a:spcBef>
                <a:spcPts val="61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Coût</a:t>
            </a:r>
            <a:r>
              <a:rPr b="0" lang="fr-FR" sz="2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important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d’obtention</a:t>
            </a:r>
            <a:r>
              <a:rPr b="0" lang="fr-FR" sz="24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2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relevés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fastidieuses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52" strike="noStrike">
                <a:solidFill>
                  <a:srgbClr val="292934"/>
                </a:solidFill>
                <a:latin typeface="Arial"/>
                <a:ea typeface="DejaVu Sans"/>
              </a:rPr>
              <a:t>à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collecter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tabLst>
                <a:tab algn="l" pos="195480"/>
              </a:tabLst>
            </a:pPr>
            <a:endParaRPr b="0" lang="fr-FR" sz="295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buClr>
                <a:srgbClr val="92a199"/>
              </a:buClr>
              <a:buSzPct val="85000"/>
              <a:buFont typeface="Arial"/>
              <a:buChar char="•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mission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52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3600">
              <a:lnSpc>
                <a:spcPts val="2160"/>
              </a:lnSpc>
              <a:spcBef>
                <a:spcPts val="51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705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Prédire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les</a:t>
            </a:r>
            <a:r>
              <a:rPr b="0" lang="fr-FR" sz="20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émissions</a:t>
            </a:r>
            <a:r>
              <a:rPr b="0" lang="fr-FR" sz="20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CO2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consommation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totale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d’énergie </a:t>
            </a:r>
            <a:r>
              <a:rPr b="0" lang="fr-FR" sz="2000" spc="-1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sans</a:t>
            </a:r>
            <a:r>
              <a:rPr b="0" lang="fr-FR" sz="2000" spc="-35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2000" spc="-1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les</a:t>
            </a:r>
            <a:r>
              <a:rPr b="0" lang="fr-FR" sz="2000" spc="-26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2000" spc="-1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relevés</a:t>
            </a:r>
            <a:r>
              <a:rPr b="0" lang="fr-FR" sz="2000" spc="-26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2000" spc="-12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annuels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4320">
              <a:lnSpc>
                <a:spcPct val="100000"/>
              </a:lnSpc>
              <a:spcBef>
                <a:spcPts val="210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705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Evaluer</a:t>
            </a:r>
            <a:r>
              <a:rPr b="0" lang="fr-FR" sz="20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l’intérêt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l’ENERGY</a:t>
            </a:r>
            <a:r>
              <a:rPr b="0" lang="fr-FR" sz="20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STAR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Score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4320">
              <a:lnSpc>
                <a:spcPct val="100000"/>
              </a:lnSpc>
              <a:spcBef>
                <a:spcPts val="241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705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Mettre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en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place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un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prédiction</a:t>
            </a:r>
            <a:r>
              <a:rPr b="0" lang="fr-FR" sz="2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réutilisable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object 4" descr=""/>
          <p:cNvPicPr/>
          <p:nvPr/>
        </p:nvPicPr>
        <p:blipFill>
          <a:blip r:embed="rId1"/>
          <a:stretch/>
        </p:blipFill>
        <p:spPr>
          <a:xfrm>
            <a:off x="7255800" y="625320"/>
            <a:ext cx="1582200" cy="459000"/>
          </a:xfrm>
          <a:prstGeom prst="rect">
            <a:avLst/>
          </a:prstGeom>
          <a:ln w="0">
            <a:noFill/>
          </a:ln>
        </p:spPr>
      </p:pic>
      <p:sp>
        <p:nvSpPr>
          <p:cNvPr id="191" name="object 5"/>
          <p:cNvSpPr/>
          <p:nvPr/>
        </p:nvSpPr>
        <p:spPr>
          <a:xfrm>
            <a:off x="7700040" y="27000"/>
            <a:ext cx="12348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4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36040" y="526320"/>
            <a:ext cx="7740360" cy="9658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3600" spc="-100" strike="noStrike">
                <a:solidFill>
                  <a:srgbClr val="d2523b"/>
                </a:solidFill>
                <a:latin typeface="Arial"/>
              </a:rPr>
              <a:t>Interprétation</a:t>
            </a:r>
            <a:r>
              <a:rPr b="0" lang="fr-FR" sz="3600" spc="-20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52" strike="noStrike">
                <a:solidFill>
                  <a:srgbClr val="d2523b"/>
                </a:solidFill>
                <a:latin typeface="Arial"/>
              </a:rPr>
              <a:t>de</a:t>
            </a:r>
            <a:r>
              <a:rPr b="0" lang="fr-FR" sz="36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55" strike="noStrike">
                <a:solidFill>
                  <a:srgbClr val="d2523b"/>
                </a:solidFill>
                <a:latin typeface="Arial"/>
              </a:rPr>
              <a:t>la</a:t>
            </a:r>
            <a:r>
              <a:rPr b="0" lang="fr-FR" sz="3600" spc="-17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92" strike="noStrike">
                <a:solidFill>
                  <a:srgbClr val="d2523b"/>
                </a:solidFill>
                <a:latin typeface="Arial"/>
              </a:rPr>
              <a:t>problématique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object 3"/>
          <p:cNvSpPr/>
          <p:nvPr/>
        </p:nvSpPr>
        <p:spPr>
          <a:xfrm>
            <a:off x="536040" y="1286280"/>
            <a:ext cx="8054280" cy="40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1954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Prévision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3600">
              <a:lnSpc>
                <a:spcPct val="100000"/>
              </a:lnSpc>
              <a:spcBef>
                <a:spcPts val="48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705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Features:</a:t>
            </a:r>
            <a:r>
              <a:rPr b="0" lang="fr-FR" sz="20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caractéristiques</a:t>
            </a:r>
            <a:r>
              <a:rPr b="0" lang="fr-FR" sz="20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intrinsèques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bâtiments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(hors consommations)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432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705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à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prédire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2" marL="744120" indent="-183600">
              <a:lnSpc>
                <a:spcPct val="100000"/>
              </a:lnSpc>
              <a:spcBef>
                <a:spcPts val="439"/>
              </a:spcBef>
              <a:buClr>
                <a:srgbClr val="92a199"/>
              </a:buClr>
              <a:buSzPct val="89000"/>
              <a:buFont typeface="Symbol"/>
              <a:buChar char=""/>
              <a:tabLst>
                <a:tab algn="l" pos="74484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Consommation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totale</a:t>
            </a:r>
            <a:r>
              <a:rPr b="0" lang="fr-FR" sz="18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bâtiments</a:t>
            </a:r>
            <a:r>
              <a:rPr b="0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12" strike="noStrike">
                <a:solidFill>
                  <a:srgbClr val="00afef"/>
                </a:solidFill>
                <a:latin typeface="Arial"/>
                <a:ea typeface="DejaVu Sans"/>
              </a:rPr>
              <a:t>SiteEnergyUseWN(kBtu)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744120" indent="-183600">
              <a:lnSpc>
                <a:spcPct val="100000"/>
              </a:lnSpc>
              <a:spcBef>
                <a:spcPts val="434"/>
              </a:spcBef>
              <a:buClr>
                <a:srgbClr val="92a199"/>
              </a:buClr>
              <a:buSzPct val="89000"/>
              <a:buFont typeface="Symbol"/>
              <a:buChar char=""/>
              <a:tabLst>
                <a:tab algn="l" pos="74484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Emissions</a:t>
            </a:r>
            <a:r>
              <a:rPr b="0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totales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bâtiments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12" strike="noStrike">
                <a:solidFill>
                  <a:srgbClr val="00afef"/>
                </a:solidFill>
                <a:latin typeface="Arial"/>
                <a:ea typeface="DejaVu Sans"/>
              </a:rPr>
              <a:t>TotalGHGEmissions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471"/>
              </a:spcBef>
              <a:tabLst>
                <a:tab algn="l" pos="744840"/>
              </a:tabLst>
            </a:pPr>
            <a:r>
              <a:rPr b="0" i="1" lang="fr-FR" sz="2000" spc="-1" strike="noStrike">
                <a:solidFill>
                  <a:srgbClr val="00afef"/>
                </a:solidFill>
                <a:latin typeface="Arial"/>
                <a:ea typeface="DejaVu Sans"/>
              </a:rPr>
              <a:t>=&gt;</a:t>
            </a:r>
            <a:r>
              <a:rPr b="0" i="1" lang="fr-FR" sz="2000" spc="-26" strike="noStrike">
                <a:solidFill>
                  <a:srgbClr val="00afef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00afef"/>
                </a:solidFill>
                <a:latin typeface="Arial"/>
                <a:ea typeface="DejaVu Sans"/>
              </a:rPr>
              <a:t>2</a:t>
            </a:r>
            <a:r>
              <a:rPr b="0" i="1" lang="fr-FR" sz="2000" spc="-21" strike="noStrike">
                <a:solidFill>
                  <a:srgbClr val="00afef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00afef"/>
                </a:solidFill>
                <a:latin typeface="Arial"/>
                <a:ea typeface="DejaVu Sans"/>
              </a:rPr>
              <a:t>modèles</a:t>
            </a:r>
            <a:r>
              <a:rPr b="0" i="1" lang="fr-FR" sz="2000" spc="-21" strike="noStrike">
                <a:solidFill>
                  <a:srgbClr val="00afef"/>
                </a:solidFill>
                <a:latin typeface="Arial"/>
                <a:ea typeface="DejaVu Sans"/>
              </a:rPr>
              <a:t> </a:t>
            </a:r>
            <a:r>
              <a:rPr b="0" i="1" lang="fr-FR" sz="2000" spc="-12" strike="noStrike">
                <a:solidFill>
                  <a:srgbClr val="00afef"/>
                </a:solidFill>
                <a:latin typeface="Arial"/>
                <a:ea typeface="DejaVu Sans"/>
              </a:rPr>
              <a:t>différents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6"/>
              </a:spcBef>
              <a:tabLst>
                <a:tab algn="l" pos="744840"/>
              </a:tabLst>
            </a:pP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ENERGY</a:t>
            </a:r>
            <a:r>
              <a:rPr b="0" lang="fr-FR" sz="2400" spc="-1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STAR</a:t>
            </a:r>
            <a:r>
              <a:rPr b="0" lang="fr-FR" sz="24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Score</a:t>
            </a:r>
            <a:r>
              <a:rPr b="0" lang="fr-FR" sz="2400" spc="-8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52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4320">
              <a:lnSpc>
                <a:spcPct val="100000"/>
              </a:lnSpc>
              <a:spcBef>
                <a:spcPts val="48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705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Comparaison</a:t>
            </a:r>
            <a:r>
              <a:rPr b="0" lang="fr-FR" sz="20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son</a:t>
            </a:r>
            <a:r>
              <a:rPr b="0" lang="fr-FR" sz="2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intérêt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en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essayant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modéliser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avec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sans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object 4"/>
          <p:cNvSpPr/>
          <p:nvPr/>
        </p:nvSpPr>
        <p:spPr>
          <a:xfrm>
            <a:off x="7700040" y="27000"/>
            <a:ext cx="12348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5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5" name="object 5" descr=""/>
          <p:cNvPicPr/>
          <p:nvPr/>
        </p:nvPicPr>
        <p:blipFill>
          <a:blip r:embed="rId1"/>
          <a:stretch/>
        </p:blipFill>
        <p:spPr>
          <a:xfrm>
            <a:off x="7255800" y="625320"/>
            <a:ext cx="1582200" cy="45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object 2"/>
          <p:cNvSpPr/>
          <p:nvPr/>
        </p:nvSpPr>
        <p:spPr>
          <a:xfrm>
            <a:off x="801000" y="2264400"/>
            <a:ext cx="7414200" cy="147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II</a:t>
            </a:r>
            <a:r>
              <a:rPr b="0" lang="fr-FR" sz="4800" spc="-270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–</a:t>
            </a:r>
            <a:r>
              <a:rPr b="0" lang="fr-FR" sz="4800" spc="-222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65" strike="noStrike">
                <a:solidFill>
                  <a:srgbClr val="f3f1dc"/>
                </a:solidFill>
                <a:latin typeface="Arial"/>
                <a:ea typeface="DejaVu Sans"/>
              </a:rPr>
              <a:t>PRÉPARATION</a:t>
            </a:r>
            <a:r>
              <a:rPr b="0" lang="fr-FR" sz="4800" spc="-231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DU</a:t>
            </a:r>
            <a:r>
              <a:rPr b="0" lang="fr-FR" sz="4800" spc="-250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60" strike="noStrike">
                <a:solidFill>
                  <a:srgbClr val="f3f1dc"/>
                </a:solidFill>
                <a:latin typeface="Arial"/>
                <a:ea typeface="DejaVu Sans"/>
              </a:rPr>
              <a:t>JEU </a:t>
            </a:r>
            <a:r>
              <a:rPr b="0" lang="fr-FR" sz="4800" spc="-12" strike="noStrike">
                <a:solidFill>
                  <a:srgbClr val="f3f1dc"/>
                </a:solidFill>
                <a:latin typeface="Arial"/>
                <a:ea typeface="DejaVu Sans"/>
              </a:rPr>
              <a:t>DE</a:t>
            </a:r>
            <a:r>
              <a:rPr b="0" lang="fr-FR" sz="4800" spc="-321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2" strike="noStrike">
                <a:solidFill>
                  <a:srgbClr val="f3f1dc"/>
                </a:solidFill>
                <a:latin typeface="Arial"/>
                <a:ea typeface="DejaVu Sans"/>
              </a:rPr>
              <a:t>DONNÉES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object 3"/>
          <p:cNvSpPr/>
          <p:nvPr/>
        </p:nvSpPr>
        <p:spPr>
          <a:xfrm>
            <a:off x="801000" y="3809160"/>
            <a:ext cx="2750040" cy="12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 anchor="t">
            <a:spAutoFit/>
          </a:bodyPr>
          <a:p>
            <a:pPr marL="12600">
              <a:lnSpc>
                <a:spcPct val="100000"/>
              </a:lnSpc>
              <a:spcBef>
                <a:spcPts val="386"/>
              </a:spcBef>
            </a:pPr>
            <a:r>
              <a:rPr b="0" lang="fr-FR" sz="2400" spc="-12" strike="noStrike">
                <a:solidFill>
                  <a:srgbClr val="f3f1dc"/>
                </a:solidFill>
                <a:latin typeface="Arial"/>
                <a:ea typeface="DejaVu Sans"/>
              </a:rPr>
              <a:t>Cleaning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3169"/>
              </a:lnSpc>
              <a:spcBef>
                <a:spcPts val="99"/>
              </a:spcBef>
            </a:pP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Feature</a:t>
            </a:r>
            <a:r>
              <a:rPr b="0" lang="fr-FR" sz="2400" spc="-7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f3f1dc"/>
                </a:solidFill>
                <a:latin typeface="Arial"/>
                <a:ea typeface="DejaVu Sans"/>
              </a:rPr>
              <a:t>engineering Exploration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object 4"/>
          <p:cNvSpPr/>
          <p:nvPr/>
        </p:nvSpPr>
        <p:spPr>
          <a:xfrm>
            <a:off x="7700040" y="27000"/>
            <a:ext cx="12348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6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36040" y="526320"/>
            <a:ext cx="7740360" cy="9655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92" strike="noStrike">
                <a:solidFill>
                  <a:srgbClr val="d2523b"/>
                </a:solidFill>
                <a:latin typeface="Arial"/>
              </a:rPr>
              <a:t>Cleaning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object 3"/>
          <p:cNvSpPr/>
          <p:nvPr/>
        </p:nvSpPr>
        <p:spPr>
          <a:xfrm>
            <a:off x="258120" y="1308960"/>
            <a:ext cx="6373440" cy="27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Défauts</a:t>
            </a:r>
            <a:r>
              <a:rPr b="1" lang="fr-FR" sz="17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» du</a:t>
            </a:r>
            <a:r>
              <a:rPr b="1" lang="fr-FR" sz="17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jeu de données</a:t>
            </a:r>
            <a:r>
              <a:rPr b="1" lang="fr-FR" sz="17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700" spc="-12" strike="noStrike">
                <a:solidFill>
                  <a:srgbClr val="292934"/>
                </a:solidFill>
                <a:latin typeface="Arial"/>
                <a:ea typeface="DejaVu Sans"/>
              </a:rPr>
              <a:t>initial: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ts val="1834"/>
              </a:lnSpc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ts val="1834"/>
              </a:lnSpc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NaN</a:t>
            </a:r>
            <a:r>
              <a:rPr b="0" lang="fr-FR" sz="17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52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ts val="1511"/>
              </a:lnSpc>
              <a:buClr>
                <a:srgbClr val="92a199"/>
              </a:buClr>
              <a:buSzPct val="82000"/>
              <a:buFont typeface="Symbol"/>
              <a:buChar char=""/>
              <a:tabLst>
                <a:tab algn="l" pos="469440"/>
                <a:tab algn="l" pos="46980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complétion</a:t>
            </a:r>
            <a:r>
              <a:rPr b="0" lang="fr-FR" sz="14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valeurs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manquantes</a:t>
            </a:r>
            <a:r>
              <a:rPr b="0" lang="fr-FR" sz="14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quand</a:t>
            </a:r>
            <a:r>
              <a:rPr b="0" lang="fr-FR" sz="14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applicable</a:t>
            </a:r>
            <a:r>
              <a:rPr b="0" lang="fr-FR" sz="14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(e.g.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catégories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ts val="1511"/>
              </a:lnSpc>
              <a:tabLst>
                <a:tab algn="l" pos="469440"/>
                <a:tab algn="l" pos="46980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«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unknown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  <a:ea typeface="DejaVu Sans"/>
              </a:rPr>
              <a:t>»)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ts val="1511"/>
              </a:lnSpc>
              <a:buClr>
                <a:srgbClr val="92a199"/>
              </a:buClr>
              <a:buSzPct val="82000"/>
              <a:buFont typeface="Symbol"/>
              <a:buChar char=""/>
              <a:tabLst>
                <a:tab algn="l" pos="469440"/>
                <a:tab algn="l" pos="46980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Suppression</a:t>
            </a:r>
            <a:r>
              <a:rPr b="0" lang="fr-FR" sz="14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observations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lesquelles</a:t>
            </a:r>
            <a:r>
              <a:rPr b="0" lang="fr-FR" sz="14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on</a:t>
            </a:r>
            <a:r>
              <a:rPr b="0" lang="fr-FR" sz="1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a</a:t>
            </a:r>
            <a:r>
              <a:rPr b="0" lang="fr-FR" sz="1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beaucoup</a:t>
            </a:r>
            <a:r>
              <a:rPr b="0" lang="fr-FR" sz="14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NaN</a:t>
            </a:r>
            <a:r>
              <a:rPr b="0" lang="fr-FR" sz="1400" spc="-21" strike="noStrike">
                <a:solidFill>
                  <a:srgbClr val="292934"/>
                </a:solidFill>
                <a:latin typeface="Arial"/>
                <a:ea typeface="DejaVu Sans"/>
              </a:rPr>
              <a:t> pour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ts val="1511"/>
              </a:lnSpc>
              <a:tabLst>
                <a:tab algn="l" pos="469440"/>
                <a:tab algn="l" pos="46980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conserver</a:t>
            </a:r>
            <a:r>
              <a:rPr b="0" lang="fr-FR" sz="14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un</a:t>
            </a:r>
            <a:r>
              <a:rPr b="0" lang="fr-FR" sz="14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maximum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4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ct val="100000"/>
              </a:lnSpc>
              <a:spcBef>
                <a:spcPts val="14"/>
              </a:spcBef>
              <a:tabLst>
                <a:tab algn="l" pos="469440"/>
                <a:tab algn="l" pos="469800"/>
              </a:tabLst>
            </a:pPr>
            <a:endParaRPr b="0" lang="fr-FR" sz="145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buClr>
                <a:srgbClr val="92a199"/>
              </a:buClr>
              <a:buSzPct val="85000"/>
              <a:buFont typeface="Arial"/>
              <a:buChar char="•"/>
              <a:tabLst>
                <a:tab algn="l" pos="195480"/>
              </a:tabLst>
            </a:pP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Suppression</a:t>
            </a:r>
            <a:r>
              <a:rPr b="0" lang="fr-FR" sz="17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7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outliers</a:t>
            </a:r>
            <a:r>
              <a:rPr b="0" lang="fr-FR" sz="17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52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ct val="100000"/>
              </a:lnSpc>
              <a:buClr>
                <a:srgbClr val="92a199"/>
              </a:buClr>
              <a:buSzPct val="82000"/>
              <a:buFont typeface="Symbol"/>
              <a:buChar char=""/>
              <a:tabLst>
                <a:tab algn="l" pos="469440"/>
                <a:tab algn="l" pos="46980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Outliers</a:t>
            </a:r>
            <a:r>
              <a:rPr b="0" lang="fr-FR" sz="14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univariés</a:t>
            </a:r>
            <a:r>
              <a:rPr b="0" lang="fr-FR" sz="14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(1%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extreme)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ct val="100000"/>
              </a:lnSpc>
              <a:buClr>
                <a:srgbClr val="92a199"/>
              </a:buClr>
              <a:buSzPct val="82000"/>
              <a:buFont typeface="Symbol"/>
              <a:buChar char=""/>
              <a:tabLst>
                <a:tab algn="l" pos="469440"/>
                <a:tab algn="l" pos="46980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Outliers</a:t>
            </a:r>
            <a:r>
              <a:rPr b="0" lang="fr-FR" sz="14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multivariés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(distance</a:t>
            </a:r>
            <a:r>
              <a:rPr b="0" lang="fr-FR" sz="14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aux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5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plus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proches</a:t>
            </a:r>
            <a:r>
              <a:rPr b="0" lang="fr-FR" sz="14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voisins</a:t>
            </a:r>
            <a:r>
              <a:rPr b="0" lang="fr-FR" sz="1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1</a:t>
            </a:r>
            <a:r>
              <a:rPr b="0" lang="fr-FR" sz="14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%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 extreme)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1511"/>
              </a:lnSpc>
              <a:tabLst>
                <a:tab algn="l" pos="469440"/>
                <a:tab algn="l" pos="46980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object 4"/>
          <p:cNvSpPr/>
          <p:nvPr/>
        </p:nvSpPr>
        <p:spPr>
          <a:xfrm>
            <a:off x="7700040" y="27000"/>
            <a:ext cx="12348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7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object 5" descr=""/>
          <p:cNvPicPr/>
          <p:nvPr/>
        </p:nvPicPr>
        <p:blipFill>
          <a:blip r:embed="rId1"/>
          <a:stretch/>
        </p:blipFill>
        <p:spPr>
          <a:xfrm>
            <a:off x="7568640" y="625320"/>
            <a:ext cx="1466640" cy="2632320"/>
          </a:xfrm>
          <a:prstGeom prst="rect">
            <a:avLst/>
          </a:prstGeom>
          <a:ln w="0">
            <a:noFill/>
          </a:ln>
        </p:spPr>
      </p:pic>
      <p:pic>
        <p:nvPicPr>
          <p:cNvPr id="203" name="object 6" descr=""/>
          <p:cNvPicPr/>
          <p:nvPr/>
        </p:nvPicPr>
        <p:blipFill>
          <a:blip r:embed="rId2"/>
          <a:stretch/>
        </p:blipFill>
        <p:spPr>
          <a:xfrm>
            <a:off x="6665760" y="3802680"/>
            <a:ext cx="2425680" cy="174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object 2"/>
          <p:cNvGrpSpPr/>
          <p:nvPr/>
        </p:nvGrpSpPr>
        <p:grpSpPr>
          <a:xfrm>
            <a:off x="6732360" y="3721680"/>
            <a:ext cx="2252160" cy="1942920"/>
            <a:chOff x="6732360" y="3721680"/>
            <a:chExt cx="2252160" cy="1942920"/>
          </a:xfrm>
        </p:grpSpPr>
        <p:sp>
          <p:nvSpPr>
            <p:cNvPr id="205" name="object 3"/>
            <p:cNvSpPr/>
            <p:nvPr/>
          </p:nvSpPr>
          <p:spPr>
            <a:xfrm>
              <a:off x="6732360" y="3721680"/>
              <a:ext cx="2252160" cy="1942920"/>
            </a:xfrm>
            <a:custGeom>
              <a:avLst/>
              <a:gdLst>
                <a:gd name="textAreaLeft" fmla="*/ 0 w 2252160"/>
                <a:gd name="textAreaRight" fmla="*/ 2253600 w 2252160"/>
                <a:gd name="textAreaTop" fmla="*/ 0 h 1942920"/>
                <a:gd name="textAreaBottom" fmla="*/ 1944360 h 1942920"/>
              </a:gdLst>
              <a:ahLst/>
              <a:rect l="textAreaLeft" t="textAreaTop" r="textAreaRight" b="textAreaBottom"/>
              <a:pathLst>
                <a:path w="2253615" h="1944370">
                  <a:moveTo>
                    <a:pt x="2253614" y="0"/>
                  </a:moveTo>
                  <a:lnTo>
                    <a:pt x="0" y="0"/>
                  </a:lnTo>
                  <a:lnTo>
                    <a:pt x="0" y="1944242"/>
                  </a:lnTo>
                  <a:lnTo>
                    <a:pt x="2253614" y="1944242"/>
                  </a:lnTo>
                  <a:lnTo>
                    <a:pt x="2253614" y="0"/>
                  </a:lnTo>
                  <a:close/>
                </a:path>
              </a:pathLst>
            </a:custGeom>
            <a:solidFill>
              <a:srgbClr val="d3dad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6" name="object 4"/>
            <p:cNvSpPr/>
            <p:nvPr/>
          </p:nvSpPr>
          <p:spPr>
            <a:xfrm>
              <a:off x="6732360" y="3721680"/>
              <a:ext cx="2252160" cy="1942920"/>
            </a:xfrm>
            <a:custGeom>
              <a:avLst/>
              <a:gdLst>
                <a:gd name="textAreaLeft" fmla="*/ 0 w 2252160"/>
                <a:gd name="textAreaRight" fmla="*/ 2253600 w 2252160"/>
                <a:gd name="textAreaTop" fmla="*/ 0 h 1942920"/>
                <a:gd name="textAreaBottom" fmla="*/ 1944360 h 1942920"/>
              </a:gdLst>
              <a:ahLst/>
              <a:rect l="textAreaLeft" t="textAreaTop" r="textAreaRight" b="textAreaBottom"/>
              <a:pathLst>
                <a:path w="2253615" h="1944370">
                  <a:moveTo>
                    <a:pt x="0" y="1944242"/>
                  </a:moveTo>
                  <a:lnTo>
                    <a:pt x="2253614" y="1944242"/>
                  </a:lnTo>
                  <a:lnTo>
                    <a:pt x="2253614" y="0"/>
                  </a:lnTo>
                  <a:lnTo>
                    <a:pt x="0" y="0"/>
                  </a:lnTo>
                  <a:lnTo>
                    <a:pt x="0" y="1944242"/>
                  </a:lnTo>
                  <a:close/>
                </a:path>
              </a:pathLst>
            </a:custGeom>
            <a:noFill/>
            <a:ln w="9525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7" name="object 5"/>
            <p:cNvSpPr/>
            <p:nvPr/>
          </p:nvSpPr>
          <p:spPr>
            <a:xfrm>
              <a:off x="7668720" y="3794040"/>
              <a:ext cx="1187280" cy="848880"/>
            </a:xfrm>
            <a:custGeom>
              <a:avLst/>
              <a:gdLst>
                <a:gd name="textAreaLeft" fmla="*/ 0 w 1187280"/>
                <a:gd name="textAreaRight" fmla="*/ 1188720 w 1187280"/>
                <a:gd name="textAreaTop" fmla="*/ 0 h 848880"/>
                <a:gd name="textAreaBottom" fmla="*/ 850320 h 848880"/>
              </a:gdLst>
              <a:ahLst/>
              <a:rect l="textAreaLeft" t="textAreaTop" r="textAreaRight" b="textAreaBottom"/>
              <a:pathLst>
                <a:path w="1188720" h="850264">
                  <a:moveTo>
                    <a:pt x="1046987" y="0"/>
                  </a:moveTo>
                  <a:lnTo>
                    <a:pt x="141731" y="0"/>
                  </a:lnTo>
                  <a:lnTo>
                    <a:pt x="96950" y="7216"/>
                  </a:lnTo>
                  <a:lnTo>
                    <a:pt x="58046" y="27314"/>
                  </a:lnTo>
                  <a:lnTo>
                    <a:pt x="27358" y="57963"/>
                  </a:lnTo>
                  <a:lnTo>
                    <a:pt x="7229" y="96836"/>
                  </a:lnTo>
                  <a:lnTo>
                    <a:pt x="0" y="141604"/>
                  </a:lnTo>
                  <a:lnTo>
                    <a:pt x="0" y="708342"/>
                  </a:lnTo>
                  <a:lnTo>
                    <a:pt x="7229" y="753129"/>
                  </a:lnTo>
                  <a:lnTo>
                    <a:pt x="27358" y="792025"/>
                  </a:lnTo>
                  <a:lnTo>
                    <a:pt x="58046" y="822698"/>
                  </a:lnTo>
                  <a:lnTo>
                    <a:pt x="96950" y="842812"/>
                  </a:lnTo>
                  <a:lnTo>
                    <a:pt x="141731" y="850036"/>
                  </a:lnTo>
                  <a:lnTo>
                    <a:pt x="1046987" y="850036"/>
                  </a:lnTo>
                  <a:lnTo>
                    <a:pt x="1091756" y="842812"/>
                  </a:lnTo>
                  <a:lnTo>
                    <a:pt x="1130629" y="822698"/>
                  </a:lnTo>
                  <a:lnTo>
                    <a:pt x="1161278" y="792025"/>
                  </a:lnTo>
                  <a:lnTo>
                    <a:pt x="1181376" y="753129"/>
                  </a:lnTo>
                  <a:lnTo>
                    <a:pt x="1188592" y="708342"/>
                  </a:lnTo>
                  <a:lnTo>
                    <a:pt x="1188592" y="141604"/>
                  </a:lnTo>
                  <a:lnTo>
                    <a:pt x="1181376" y="96836"/>
                  </a:lnTo>
                  <a:lnTo>
                    <a:pt x="1161278" y="57963"/>
                  </a:lnTo>
                  <a:lnTo>
                    <a:pt x="1130629" y="27314"/>
                  </a:lnTo>
                  <a:lnTo>
                    <a:pt x="1091756" y="7216"/>
                  </a:lnTo>
                  <a:lnTo>
                    <a:pt x="1046987" y="0"/>
                  </a:lnTo>
                  <a:close/>
                </a:path>
              </a:pathLst>
            </a:custGeom>
            <a:solidFill>
              <a:srgbClr val="dcdfde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8" name="object 6"/>
            <p:cNvSpPr/>
            <p:nvPr/>
          </p:nvSpPr>
          <p:spPr>
            <a:xfrm>
              <a:off x="7668720" y="3794040"/>
              <a:ext cx="1187280" cy="848880"/>
            </a:xfrm>
            <a:custGeom>
              <a:avLst/>
              <a:gdLst>
                <a:gd name="textAreaLeft" fmla="*/ 0 w 1187280"/>
                <a:gd name="textAreaRight" fmla="*/ 1188720 w 1187280"/>
                <a:gd name="textAreaTop" fmla="*/ 0 h 848880"/>
                <a:gd name="textAreaBottom" fmla="*/ 850320 h 848880"/>
              </a:gdLst>
              <a:ahLst/>
              <a:rect l="textAreaLeft" t="textAreaTop" r="textAreaRight" b="textAreaBottom"/>
              <a:pathLst>
                <a:path w="1188720" h="850264">
                  <a:moveTo>
                    <a:pt x="0" y="141604"/>
                  </a:moveTo>
                  <a:lnTo>
                    <a:pt x="7229" y="96836"/>
                  </a:lnTo>
                  <a:lnTo>
                    <a:pt x="27358" y="57963"/>
                  </a:lnTo>
                  <a:lnTo>
                    <a:pt x="58046" y="27314"/>
                  </a:lnTo>
                  <a:lnTo>
                    <a:pt x="96950" y="7216"/>
                  </a:lnTo>
                  <a:lnTo>
                    <a:pt x="141731" y="0"/>
                  </a:lnTo>
                  <a:lnTo>
                    <a:pt x="1046987" y="0"/>
                  </a:lnTo>
                  <a:lnTo>
                    <a:pt x="1091756" y="7216"/>
                  </a:lnTo>
                  <a:lnTo>
                    <a:pt x="1130629" y="27314"/>
                  </a:lnTo>
                  <a:lnTo>
                    <a:pt x="1161278" y="57963"/>
                  </a:lnTo>
                  <a:lnTo>
                    <a:pt x="1181376" y="96836"/>
                  </a:lnTo>
                  <a:lnTo>
                    <a:pt x="1188592" y="141604"/>
                  </a:lnTo>
                  <a:lnTo>
                    <a:pt x="1188592" y="708342"/>
                  </a:lnTo>
                  <a:lnTo>
                    <a:pt x="1181376" y="753129"/>
                  </a:lnTo>
                  <a:lnTo>
                    <a:pt x="1161278" y="792025"/>
                  </a:lnTo>
                  <a:lnTo>
                    <a:pt x="1130629" y="822698"/>
                  </a:lnTo>
                  <a:lnTo>
                    <a:pt x="1091756" y="842812"/>
                  </a:lnTo>
                  <a:lnTo>
                    <a:pt x="1046987" y="850036"/>
                  </a:lnTo>
                  <a:lnTo>
                    <a:pt x="141731" y="850036"/>
                  </a:lnTo>
                  <a:lnTo>
                    <a:pt x="96950" y="842812"/>
                  </a:lnTo>
                  <a:lnTo>
                    <a:pt x="58046" y="822698"/>
                  </a:lnTo>
                  <a:lnTo>
                    <a:pt x="27358" y="792025"/>
                  </a:lnTo>
                  <a:lnTo>
                    <a:pt x="7229" y="753129"/>
                  </a:lnTo>
                  <a:lnTo>
                    <a:pt x="0" y="708342"/>
                  </a:lnTo>
                  <a:lnTo>
                    <a:pt x="0" y="141604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36040" y="526320"/>
            <a:ext cx="8463600" cy="12304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1" strike="noStrike">
                <a:solidFill>
                  <a:srgbClr val="d2523b"/>
                </a:solidFill>
                <a:latin typeface="Arial"/>
              </a:rPr>
              <a:t>Feature</a:t>
            </a:r>
            <a:r>
              <a:rPr b="0" lang="fr-FR" sz="40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80" strike="noStrike">
                <a:solidFill>
                  <a:srgbClr val="d2523b"/>
                </a:solidFill>
                <a:latin typeface="Arial"/>
              </a:rPr>
              <a:t>engineering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object 8"/>
          <p:cNvSpPr/>
          <p:nvPr/>
        </p:nvSpPr>
        <p:spPr>
          <a:xfrm>
            <a:off x="536040" y="1117800"/>
            <a:ext cx="6550560" cy="202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200" bIns="0" anchor="t">
            <a:spAutoFit/>
          </a:bodyPr>
          <a:p>
            <a:pPr marL="12600">
              <a:lnSpc>
                <a:spcPct val="100000"/>
              </a:lnSpc>
              <a:spcBef>
                <a:spcPts val="408"/>
              </a:spcBef>
            </a:pPr>
            <a:r>
              <a:rPr b="1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Idées</a:t>
            </a:r>
            <a:r>
              <a:rPr b="1" lang="fr-FR" sz="13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écartées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spcBef>
                <a:spcPts val="295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195120"/>
                <a:tab algn="l" pos="195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liées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à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la proportion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sources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d’énergie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(coûteux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à obtenir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futures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données)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spcBef>
                <a:spcPts val="289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195120"/>
                <a:tab algn="l" pos="195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Utilisation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Energy</a:t>
            </a:r>
            <a:r>
              <a:rPr b="0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Star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score</a:t>
            </a:r>
            <a:r>
              <a:rPr b="0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(mis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côté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analyse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ultérieure)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14"/>
              </a:spcBef>
              <a:tabLst>
                <a:tab algn="l" pos="195120"/>
                <a:tab algn="l" pos="195480"/>
              </a:tabLst>
            </a:pPr>
            <a:r>
              <a:rPr b="1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Idées</a:t>
            </a:r>
            <a:r>
              <a:rPr b="1" lang="fr-FR" sz="13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retenues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spcBef>
                <a:spcPts val="289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195120"/>
                <a:tab algn="l" pos="195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Suppression</a:t>
            </a:r>
            <a:r>
              <a:rPr b="0" lang="fr-FR" sz="12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consommation</a:t>
            </a:r>
            <a:r>
              <a:rPr b="0" lang="fr-FR" sz="1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(ormis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les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2</a:t>
            </a:r>
            <a:r>
              <a:rPr b="0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qu’on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cherche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à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prédire)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spcBef>
                <a:spcPts val="1080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195120"/>
                <a:tab algn="l" pos="195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Catégorisation</a:t>
            </a:r>
            <a:r>
              <a:rPr b="0" lang="fr-FR" sz="12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1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certaines</a:t>
            </a:r>
            <a:r>
              <a:rPr b="0" lang="fr-FR" sz="1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colonnes</a:t>
            </a:r>
            <a:r>
              <a:rPr b="0" lang="fr-FR" sz="12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(usage)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spcBef>
                <a:spcPts val="1094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195120"/>
                <a:tab algn="l" pos="195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One</a:t>
            </a:r>
            <a:r>
              <a:rPr b="0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Hot</a:t>
            </a:r>
            <a:r>
              <a:rPr b="0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Encoding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Transformation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d’une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feature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avec</a:t>
            </a:r>
            <a:r>
              <a:rPr b="0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n catégories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en</a:t>
            </a:r>
            <a:r>
              <a:rPr b="0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n</a:t>
            </a:r>
            <a:r>
              <a:rPr b="0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r>
              <a:rPr b="0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booléennes.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object 9"/>
          <p:cNvSpPr/>
          <p:nvPr/>
        </p:nvSpPr>
        <p:spPr>
          <a:xfrm>
            <a:off x="536040" y="3048480"/>
            <a:ext cx="5221440" cy="14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386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195120"/>
                <a:tab algn="l" pos="195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Suppression</a:t>
            </a:r>
            <a:r>
              <a:rPr b="0" lang="fr-FR" sz="12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colonnes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non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pertinentes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notre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4320">
              <a:lnSpc>
                <a:spcPct val="100000"/>
              </a:lnSpc>
              <a:spcBef>
                <a:spcPts val="289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469800"/>
                <a:tab algn="l" pos="47052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1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sans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catégorisation</a:t>
            </a:r>
            <a:r>
              <a:rPr b="0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possible</a:t>
            </a:r>
            <a:r>
              <a:rPr b="0" lang="fr-FR" sz="12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(Comment)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512280" indent="-226800">
              <a:lnSpc>
                <a:spcPct val="100000"/>
              </a:lnSpc>
              <a:spcBef>
                <a:spcPts val="286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512280"/>
                <a:tab algn="l" pos="51300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12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avec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une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unique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information</a:t>
            </a:r>
            <a:r>
              <a:rPr b="0" lang="fr-FR" sz="12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(exemple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State)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4320">
              <a:lnSpc>
                <a:spcPct val="100000"/>
              </a:lnSpc>
              <a:spcBef>
                <a:spcPts val="295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469800"/>
                <a:tab algn="l" pos="47052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12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sans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information</a:t>
            </a:r>
            <a:r>
              <a:rPr b="0" lang="fr-FR" sz="12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pertinente</a:t>
            </a:r>
            <a:r>
              <a:rPr b="0" lang="fr-FR" sz="12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le</a:t>
            </a:r>
            <a:r>
              <a:rPr b="0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(voir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exemples)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2" marL="744120" indent="-183600">
              <a:lnSpc>
                <a:spcPct val="100000"/>
              </a:lnSpc>
              <a:spcBef>
                <a:spcPts val="235"/>
              </a:spcBef>
              <a:buClr>
                <a:srgbClr val="92a199"/>
              </a:buClr>
              <a:buSzPct val="90000"/>
              <a:buFont typeface="Symbol"/>
              <a:buChar char=""/>
              <a:tabLst>
                <a:tab algn="l" pos="744120"/>
                <a:tab algn="l" pos="744840"/>
              </a:tabLst>
            </a:pP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DefaultData</a:t>
            </a:r>
            <a:r>
              <a:rPr b="0" lang="fr-FR" sz="1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sens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feature</a:t>
            </a:r>
            <a:r>
              <a:rPr b="0" lang="fr-FR" sz="1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non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expliqué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+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 booléen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avec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 beaucoup</a:t>
            </a:r>
            <a:r>
              <a:rPr b="0" lang="fr-FR" sz="1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26" strike="noStrike">
                <a:solidFill>
                  <a:srgbClr val="292934"/>
                </a:solidFill>
                <a:latin typeface="Arial"/>
                <a:ea typeface="DejaVu Sans"/>
              </a:rPr>
              <a:t>NaN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lvl="2" marL="744120" indent="-183600">
              <a:lnSpc>
                <a:spcPct val="100000"/>
              </a:lnSpc>
              <a:spcBef>
                <a:spcPts val="241"/>
              </a:spcBef>
              <a:buClr>
                <a:srgbClr val="92a199"/>
              </a:buClr>
              <a:buSzPct val="90000"/>
              <a:buFont typeface="Symbol"/>
              <a:buChar char=""/>
              <a:tabLst>
                <a:tab algn="l" pos="744120"/>
                <a:tab algn="l" pos="744840"/>
              </a:tabLst>
            </a:pP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SPD</a:t>
            </a:r>
            <a:r>
              <a:rPr b="0" lang="fr-FR" sz="10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Beats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informations</a:t>
            </a:r>
            <a:r>
              <a:rPr b="0" lang="fr-FR" sz="1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non</a:t>
            </a:r>
            <a:r>
              <a:rPr b="0" lang="fr-FR" sz="1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utiles à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problématique</a:t>
            </a:r>
            <a:r>
              <a:rPr b="0" lang="fr-FR" sz="1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+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 beaucoup</a:t>
            </a:r>
            <a:r>
              <a:rPr b="0" lang="fr-FR" sz="1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26" strike="noStrike">
                <a:solidFill>
                  <a:srgbClr val="292934"/>
                </a:solidFill>
                <a:latin typeface="Arial"/>
                <a:ea typeface="DejaVu Sans"/>
              </a:rPr>
              <a:t>NaN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lvl="2" marL="744120" indent="-183600">
              <a:lnSpc>
                <a:spcPct val="100000"/>
              </a:lnSpc>
              <a:spcBef>
                <a:spcPts val="241"/>
              </a:spcBef>
              <a:buClr>
                <a:srgbClr val="92a199"/>
              </a:buClr>
              <a:buSzPct val="90000"/>
              <a:buFont typeface="Symbol"/>
              <a:buChar char=""/>
              <a:tabLst>
                <a:tab algn="l" pos="744120"/>
                <a:tab algn="l" pos="744840"/>
              </a:tabLst>
            </a:pP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r>
              <a:rPr b="0" lang="fr-FR" sz="1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redondantes</a:t>
            </a:r>
            <a:r>
              <a:rPr b="0" lang="fr-FR" sz="1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(address</a:t>
            </a:r>
            <a:r>
              <a:rPr b="0" lang="fr-FR" sz="1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lang="fr-FR" sz="1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zipcode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remplacées</a:t>
            </a:r>
            <a:r>
              <a:rPr b="0" lang="fr-FR" sz="1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par</a:t>
            </a:r>
            <a:r>
              <a:rPr b="0" lang="fr-FR" sz="1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latitude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1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longitude)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object 10"/>
          <p:cNvSpPr/>
          <p:nvPr/>
        </p:nvSpPr>
        <p:spPr>
          <a:xfrm>
            <a:off x="536040" y="4612320"/>
            <a:ext cx="305352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195120"/>
                <a:tab algn="l" pos="195480"/>
              </a:tabLst>
            </a:pP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Log2-transformation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variable</a:t>
            </a:r>
            <a:r>
              <a:rPr b="0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prédiction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object 11"/>
          <p:cNvSpPr/>
          <p:nvPr/>
        </p:nvSpPr>
        <p:spPr>
          <a:xfrm>
            <a:off x="7700040" y="27000"/>
            <a:ext cx="12348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8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object 12" descr=""/>
          <p:cNvPicPr/>
          <p:nvPr/>
        </p:nvPicPr>
        <p:blipFill>
          <a:blip r:embed="rId1"/>
          <a:stretch/>
        </p:blipFill>
        <p:spPr>
          <a:xfrm>
            <a:off x="5393520" y="5017680"/>
            <a:ext cx="833400" cy="658440"/>
          </a:xfrm>
          <a:prstGeom prst="rect">
            <a:avLst/>
          </a:prstGeom>
          <a:ln w="0">
            <a:noFill/>
          </a:ln>
        </p:spPr>
      </p:pic>
      <p:grpSp>
        <p:nvGrpSpPr>
          <p:cNvPr id="215" name="object 13"/>
          <p:cNvGrpSpPr/>
          <p:nvPr/>
        </p:nvGrpSpPr>
        <p:grpSpPr>
          <a:xfrm>
            <a:off x="4025160" y="5038920"/>
            <a:ext cx="1294920" cy="628560"/>
            <a:chOff x="4025160" y="5038920"/>
            <a:chExt cx="1294920" cy="628560"/>
          </a:xfrm>
        </p:grpSpPr>
        <p:pic>
          <p:nvPicPr>
            <p:cNvPr id="216" name="object 14" descr=""/>
            <p:cNvPicPr/>
            <p:nvPr/>
          </p:nvPicPr>
          <p:blipFill>
            <a:blip r:embed="rId2"/>
            <a:stretch/>
          </p:blipFill>
          <p:spPr>
            <a:xfrm>
              <a:off x="4025160" y="5038920"/>
              <a:ext cx="893880" cy="628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17" name="object 15"/>
            <p:cNvSpPr/>
            <p:nvPr/>
          </p:nvSpPr>
          <p:spPr>
            <a:xfrm>
              <a:off x="4961520" y="5292360"/>
              <a:ext cx="358560" cy="142560"/>
            </a:xfrm>
            <a:custGeom>
              <a:avLst/>
              <a:gdLst>
                <a:gd name="textAreaLeft" fmla="*/ 0 w 358560"/>
                <a:gd name="textAreaRight" fmla="*/ 360000 w 358560"/>
                <a:gd name="textAreaTop" fmla="*/ 0 h 142560"/>
                <a:gd name="textAreaBottom" fmla="*/ 144000 h 142560"/>
              </a:gdLst>
              <a:ahLst/>
              <a:rect l="textAreaLeft" t="textAreaTop" r="textAreaRight" b="textAreaBottom"/>
              <a:pathLst>
                <a:path w="360045" h="144145">
                  <a:moveTo>
                    <a:pt x="288035" y="0"/>
                  </a:moveTo>
                  <a:lnTo>
                    <a:pt x="288035" y="36004"/>
                  </a:lnTo>
                  <a:lnTo>
                    <a:pt x="0" y="36004"/>
                  </a:lnTo>
                  <a:lnTo>
                    <a:pt x="0" y="108013"/>
                  </a:lnTo>
                  <a:lnTo>
                    <a:pt x="288035" y="108013"/>
                  </a:lnTo>
                  <a:lnTo>
                    <a:pt x="288035" y="144018"/>
                  </a:lnTo>
                  <a:lnTo>
                    <a:pt x="360044" y="72009"/>
                  </a:lnTo>
                  <a:lnTo>
                    <a:pt x="288035" y="0"/>
                  </a:lnTo>
                  <a:close/>
                </a:path>
              </a:pathLst>
            </a:custGeom>
            <a:solidFill>
              <a:srgbClr val="2929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18" name="object 16"/>
            <p:cNvSpPr/>
            <p:nvPr/>
          </p:nvSpPr>
          <p:spPr>
            <a:xfrm>
              <a:off x="4961520" y="5292360"/>
              <a:ext cx="358560" cy="142560"/>
            </a:xfrm>
            <a:custGeom>
              <a:avLst/>
              <a:gdLst>
                <a:gd name="textAreaLeft" fmla="*/ 0 w 358560"/>
                <a:gd name="textAreaRight" fmla="*/ 360000 w 358560"/>
                <a:gd name="textAreaTop" fmla="*/ 0 h 142560"/>
                <a:gd name="textAreaBottom" fmla="*/ 144000 h 142560"/>
              </a:gdLst>
              <a:ahLst/>
              <a:rect l="textAreaLeft" t="textAreaTop" r="textAreaRight" b="textAreaBottom"/>
              <a:pathLst>
                <a:path w="360045" h="144145">
                  <a:moveTo>
                    <a:pt x="0" y="36004"/>
                  </a:moveTo>
                  <a:lnTo>
                    <a:pt x="288035" y="36004"/>
                  </a:lnTo>
                  <a:lnTo>
                    <a:pt x="288035" y="0"/>
                  </a:lnTo>
                  <a:lnTo>
                    <a:pt x="360044" y="72009"/>
                  </a:lnTo>
                  <a:lnTo>
                    <a:pt x="288035" y="144018"/>
                  </a:lnTo>
                  <a:lnTo>
                    <a:pt x="288035" y="108013"/>
                  </a:lnTo>
                  <a:lnTo>
                    <a:pt x="0" y="108013"/>
                  </a:lnTo>
                  <a:lnTo>
                    <a:pt x="0" y="36004"/>
                  </a:lnTo>
                  <a:close/>
                </a:path>
              </a:pathLst>
            </a:custGeom>
            <a:noFill/>
            <a:ln w="26424">
              <a:solidFill>
                <a:srgbClr val="29293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19" name="object 17"/>
          <p:cNvSpPr/>
          <p:nvPr/>
        </p:nvSpPr>
        <p:spPr>
          <a:xfrm>
            <a:off x="7719120" y="3804120"/>
            <a:ext cx="1050840" cy="69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14480" indent="-114480">
              <a:lnSpc>
                <a:spcPct val="100000"/>
              </a:lnSpc>
              <a:spcBef>
                <a:spcPts val="99"/>
              </a:spcBef>
              <a:buClr>
                <a:srgbClr val="292934"/>
              </a:buClr>
              <a:buFont typeface="Symbol"/>
              <a:buChar char=""/>
              <a:tabLst>
                <a:tab algn="l" pos="114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5748</a:t>
            </a:r>
            <a:r>
              <a:rPr b="0" lang="fr-FR" sz="1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lignes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14480" indent="-114480">
              <a:lnSpc>
                <a:spcPts val="1344"/>
              </a:lnSpc>
              <a:spcBef>
                <a:spcPts val="11"/>
              </a:spcBef>
              <a:buClr>
                <a:srgbClr val="292934"/>
              </a:buClr>
              <a:buFont typeface="Symbol"/>
              <a:buChar char=""/>
              <a:tabLst>
                <a:tab algn="l" pos="114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24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colonnes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ts val="1239"/>
              </a:lnSpc>
              <a:spcBef>
                <a:spcPts val="116"/>
              </a:spcBef>
              <a:tabLst>
                <a:tab algn="l" pos="114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(3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variables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 prédiction)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0" name="object 18"/>
          <p:cNvGrpSpPr/>
          <p:nvPr/>
        </p:nvGrpSpPr>
        <p:grpSpPr>
          <a:xfrm>
            <a:off x="6876360" y="3794040"/>
            <a:ext cx="790920" cy="848880"/>
            <a:chOff x="6876360" y="3794040"/>
            <a:chExt cx="790920" cy="848880"/>
          </a:xfrm>
        </p:grpSpPr>
        <p:sp>
          <p:nvSpPr>
            <p:cNvPr id="221" name="object 19"/>
            <p:cNvSpPr/>
            <p:nvPr/>
          </p:nvSpPr>
          <p:spPr>
            <a:xfrm>
              <a:off x="6876360" y="3794040"/>
              <a:ext cx="790920" cy="848880"/>
            </a:xfrm>
            <a:custGeom>
              <a:avLst/>
              <a:gdLst>
                <a:gd name="textAreaLeft" fmla="*/ 0 w 790920"/>
                <a:gd name="textAreaRight" fmla="*/ 792360 w 790920"/>
                <a:gd name="textAreaTop" fmla="*/ 0 h 848880"/>
                <a:gd name="textAreaBottom" fmla="*/ 850320 h 848880"/>
              </a:gdLst>
              <a:ahLst/>
              <a:rect l="textAreaLeft" t="textAreaTop" r="textAreaRight" b="textAreaBottom"/>
              <a:pathLst>
                <a:path w="792479" h="850264">
                  <a:moveTo>
                    <a:pt x="660272" y="0"/>
                  </a:moveTo>
                  <a:lnTo>
                    <a:pt x="132079" y="0"/>
                  </a:lnTo>
                  <a:lnTo>
                    <a:pt x="90302" y="6725"/>
                  </a:lnTo>
                  <a:lnTo>
                    <a:pt x="54041" y="25460"/>
                  </a:lnTo>
                  <a:lnTo>
                    <a:pt x="25460" y="54041"/>
                  </a:lnTo>
                  <a:lnTo>
                    <a:pt x="6725" y="90302"/>
                  </a:lnTo>
                  <a:lnTo>
                    <a:pt x="0" y="132079"/>
                  </a:lnTo>
                  <a:lnTo>
                    <a:pt x="0" y="717956"/>
                  </a:lnTo>
                  <a:lnTo>
                    <a:pt x="6725" y="759705"/>
                  </a:lnTo>
                  <a:lnTo>
                    <a:pt x="25460" y="795962"/>
                  </a:lnTo>
                  <a:lnTo>
                    <a:pt x="54041" y="824553"/>
                  </a:lnTo>
                  <a:lnTo>
                    <a:pt x="90302" y="843303"/>
                  </a:lnTo>
                  <a:lnTo>
                    <a:pt x="132079" y="850036"/>
                  </a:lnTo>
                  <a:lnTo>
                    <a:pt x="660272" y="850036"/>
                  </a:lnTo>
                  <a:lnTo>
                    <a:pt x="702050" y="843303"/>
                  </a:lnTo>
                  <a:lnTo>
                    <a:pt x="738311" y="824553"/>
                  </a:lnTo>
                  <a:lnTo>
                    <a:pt x="766892" y="795962"/>
                  </a:lnTo>
                  <a:lnTo>
                    <a:pt x="785627" y="759705"/>
                  </a:lnTo>
                  <a:lnTo>
                    <a:pt x="792352" y="717956"/>
                  </a:lnTo>
                  <a:lnTo>
                    <a:pt x="792352" y="132079"/>
                  </a:lnTo>
                  <a:lnTo>
                    <a:pt x="785627" y="90302"/>
                  </a:lnTo>
                  <a:lnTo>
                    <a:pt x="766892" y="54041"/>
                  </a:lnTo>
                  <a:lnTo>
                    <a:pt x="738311" y="25460"/>
                  </a:lnTo>
                  <a:lnTo>
                    <a:pt x="702050" y="6725"/>
                  </a:lnTo>
                  <a:lnTo>
                    <a:pt x="660272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2" name="object 20"/>
            <p:cNvSpPr/>
            <p:nvPr/>
          </p:nvSpPr>
          <p:spPr>
            <a:xfrm>
              <a:off x="6876360" y="3794040"/>
              <a:ext cx="790920" cy="848880"/>
            </a:xfrm>
            <a:custGeom>
              <a:avLst/>
              <a:gdLst>
                <a:gd name="textAreaLeft" fmla="*/ 0 w 790920"/>
                <a:gd name="textAreaRight" fmla="*/ 792360 w 790920"/>
                <a:gd name="textAreaTop" fmla="*/ 0 h 848880"/>
                <a:gd name="textAreaBottom" fmla="*/ 850320 h 848880"/>
              </a:gdLst>
              <a:ahLst/>
              <a:rect l="textAreaLeft" t="textAreaTop" r="textAreaRight" b="textAreaBottom"/>
              <a:pathLst>
                <a:path w="792479" h="850264">
                  <a:moveTo>
                    <a:pt x="0" y="132079"/>
                  </a:moveTo>
                  <a:lnTo>
                    <a:pt x="6725" y="90302"/>
                  </a:lnTo>
                  <a:lnTo>
                    <a:pt x="25460" y="54041"/>
                  </a:lnTo>
                  <a:lnTo>
                    <a:pt x="54041" y="25460"/>
                  </a:lnTo>
                  <a:lnTo>
                    <a:pt x="90302" y="6725"/>
                  </a:lnTo>
                  <a:lnTo>
                    <a:pt x="132079" y="0"/>
                  </a:lnTo>
                  <a:lnTo>
                    <a:pt x="660272" y="0"/>
                  </a:lnTo>
                  <a:lnTo>
                    <a:pt x="702050" y="6725"/>
                  </a:lnTo>
                  <a:lnTo>
                    <a:pt x="738311" y="25460"/>
                  </a:lnTo>
                  <a:lnTo>
                    <a:pt x="766892" y="54041"/>
                  </a:lnTo>
                  <a:lnTo>
                    <a:pt x="785627" y="90302"/>
                  </a:lnTo>
                  <a:lnTo>
                    <a:pt x="792352" y="132079"/>
                  </a:lnTo>
                  <a:lnTo>
                    <a:pt x="792352" y="717956"/>
                  </a:lnTo>
                  <a:lnTo>
                    <a:pt x="785627" y="759705"/>
                  </a:lnTo>
                  <a:lnTo>
                    <a:pt x="766892" y="795962"/>
                  </a:lnTo>
                  <a:lnTo>
                    <a:pt x="738311" y="824553"/>
                  </a:lnTo>
                  <a:lnTo>
                    <a:pt x="702050" y="843303"/>
                  </a:lnTo>
                  <a:lnTo>
                    <a:pt x="660272" y="850036"/>
                  </a:lnTo>
                  <a:lnTo>
                    <a:pt x="132079" y="850036"/>
                  </a:lnTo>
                  <a:lnTo>
                    <a:pt x="90302" y="843303"/>
                  </a:lnTo>
                  <a:lnTo>
                    <a:pt x="54041" y="824553"/>
                  </a:lnTo>
                  <a:lnTo>
                    <a:pt x="25460" y="795962"/>
                  </a:lnTo>
                  <a:lnTo>
                    <a:pt x="6725" y="759705"/>
                  </a:lnTo>
                  <a:lnTo>
                    <a:pt x="0" y="717956"/>
                  </a:lnTo>
                  <a:lnTo>
                    <a:pt x="0" y="132079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23" name="object 21"/>
          <p:cNvSpPr/>
          <p:nvPr/>
        </p:nvSpPr>
        <p:spPr>
          <a:xfrm>
            <a:off x="7012800" y="3819960"/>
            <a:ext cx="533160" cy="7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t">
            <a:spAutoFit/>
          </a:bodyPr>
          <a:p>
            <a:pPr algn="ctr">
              <a:lnSpc>
                <a:spcPct val="86000"/>
              </a:lnSpc>
              <a:spcBef>
                <a:spcPts val="281"/>
              </a:spcBef>
            </a:pP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Jeu</a:t>
            </a:r>
            <a:r>
              <a:rPr b="0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final </a:t>
            </a:r>
            <a:r>
              <a:rPr b="0" i="1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sans </a:t>
            </a:r>
            <a:r>
              <a:rPr b="0" i="1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Energy </a:t>
            </a:r>
            <a:r>
              <a:rPr b="0" i="1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Star </a:t>
            </a:r>
            <a:r>
              <a:rPr b="0" i="1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Score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4" name="object 22"/>
          <p:cNvGrpSpPr/>
          <p:nvPr/>
        </p:nvGrpSpPr>
        <p:grpSpPr>
          <a:xfrm>
            <a:off x="7668720" y="4728960"/>
            <a:ext cx="1187280" cy="848880"/>
            <a:chOff x="7668720" y="4728960"/>
            <a:chExt cx="1187280" cy="848880"/>
          </a:xfrm>
        </p:grpSpPr>
        <p:sp>
          <p:nvSpPr>
            <p:cNvPr id="225" name="object 23"/>
            <p:cNvSpPr/>
            <p:nvPr/>
          </p:nvSpPr>
          <p:spPr>
            <a:xfrm>
              <a:off x="7668720" y="4728960"/>
              <a:ext cx="1187280" cy="848880"/>
            </a:xfrm>
            <a:custGeom>
              <a:avLst/>
              <a:gdLst>
                <a:gd name="textAreaLeft" fmla="*/ 0 w 1187280"/>
                <a:gd name="textAreaRight" fmla="*/ 1188720 w 1187280"/>
                <a:gd name="textAreaTop" fmla="*/ 0 h 848880"/>
                <a:gd name="textAreaBottom" fmla="*/ 850320 h 848880"/>
              </a:gdLst>
              <a:ahLst/>
              <a:rect l="textAreaLeft" t="textAreaTop" r="textAreaRight" b="textAreaBottom"/>
              <a:pathLst>
                <a:path w="1188720" h="850264">
                  <a:moveTo>
                    <a:pt x="1046987" y="0"/>
                  </a:moveTo>
                  <a:lnTo>
                    <a:pt x="141731" y="0"/>
                  </a:lnTo>
                  <a:lnTo>
                    <a:pt x="96950" y="7223"/>
                  </a:lnTo>
                  <a:lnTo>
                    <a:pt x="58046" y="27337"/>
                  </a:lnTo>
                  <a:lnTo>
                    <a:pt x="27358" y="58007"/>
                  </a:lnTo>
                  <a:lnTo>
                    <a:pt x="7229" y="96900"/>
                  </a:lnTo>
                  <a:lnTo>
                    <a:pt x="0" y="141681"/>
                  </a:lnTo>
                  <a:lnTo>
                    <a:pt x="0" y="708405"/>
                  </a:lnTo>
                  <a:lnTo>
                    <a:pt x="7229" y="753186"/>
                  </a:lnTo>
                  <a:lnTo>
                    <a:pt x="27358" y="792079"/>
                  </a:lnTo>
                  <a:lnTo>
                    <a:pt x="58046" y="822749"/>
                  </a:lnTo>
                  <a:lnTo>
                    <a:pt x="96950" y="842863"/>
                  </a:lnTo>
                  <a:lnTo>
                    <a:pt x="141731" y="850087"/>
                  </a:lnTo>
                  <a:lnTo>
                    <a:pt x="1046987" y="850087"/>
                  </a:lnTo>
                  <a:lnTo>
                    <a:pt x="1091756" y="842863"/>
                  </a:lnTo>
                  <a:lnTo>
                    <a:pt x="1130629" y="822749"/>
                  </a:lnTo>
                  <a:lnTo>
                    <a:pt x="1161278" y="792079"/>
                  </a:lnTo>
                  <a:lnTo>
                    <a:pt x="1181376" y="753186"/>
                  </a:lnTo>
                  <a:lnTo>
                    <a:pt x="1188592" y="708405"/>
                  </a:lnTo>
                  <a:lnTo>
                    <a:pt x="1188592" y="141681"/>
                  </a:lnTo>
                  <a:lnTo>
                    <a:pt x="1181376" y="96900"/>
                  </a:lnTo>
                  <a:lnTo>
                    <a:pt x="1161278" y="58007"/>
                  </a:lnTo>
                  <a:lnTo>
                    <a:pt x="1130629" y="27337"/>
                  </a:lnTo>
                  <a:lnTo>
                    <a:pt x="1091756" y="7223"/>
                  </a:lnTo>
                  <a:lnTo>
                    <a:pt x="1046987" y="0"/>
                  </a:lnTo>
                  <a:close/>
                </a:path>
              </a:pathLst>
            </a:custGeom>
            <a:solidFill>
              <a:srgbClr val="dcdfde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6" name="object 24"/>
            <p:cNvSpPr/>
            <p:nvPr/>
          </p:nvSpPr>
          <p:spPr>
            <a:xfrm>
              <a:off x="7668720" y="4728960"/>
              <a:ext cx="1187280" cy="848880"/>
            </a:xfrm>
            <a:custGeom>
              <a:avLst/>
              <a:gdLst>
                <a:gd name="textAreaLeft" fmla="*/ 0 w 1187280"/>
                <a:gd name="textAreaRight" fmla="*/ 1188720 w 1187280"/>
                <a:gd name="textAreaTop" fmla="*/ 0 h 848880"/>
                <a:gd name="textAreaBottom" fmla="*/ 850320 h 848880"/>
              </a:gdLst>
              <a:ahLst/>
              <a:rect l="textAreaLeft" t="textAreaTop" r="textAreaRight" b="textAreaBottom"/>
              <a:pathLst>
                <a:path w="1188720" h="850264">
                  <a:moveTo>
                    <a:pt x="0" y="141681"/>
                  </a:moveTo>
                  <a:lnTo>
                    <a:pt x="7229" y="96900"/>
                  </a:lnTo>
                  <a:lnTo>
                    <a:pt x="27358" y="58007"/>
                  </a:lnTo>
                  <a:lnTo>
                    <a:pt x="58046" y="27337"/>
                  </a:lnTo>
                  <a:lnTo>
                    <a:pt x="96950" y="7223"/>
                  </a:lnTo>
                  <a:lnTo>
                    <a:pt x="141731" y="0"/>
                  </a:lnTo>
                  <a:lnTo>
                    <a:pt x="1046987" y="0"/>
                  </a:lnTo>
                  <a:lnTo>
                    <a:pt x="1091756" y="7223"/>
                  </a:lnTo>
                  <a:lnTo>
                    <a:pt x="1130629" y="27337"/>
                  </a:lnTo>
                  <a:lnTo>
                    <a:pt x="1161278" y="58007"/>
                  </a:lnTo>
                  <a:lnTo>
                    <a:pt x="1181376" y="96900"/>
                  </a:lnTo>
                  <a:lnTo>
                    <a:pt x="1188592" y="141681"/>
                  </a:lnTo>
                  <a:lnTo>
                    <a:pt x="1188592" y="708405"/>
                  </a:lnTo>
                  <a:lnTo>
                    <a:pt x="1181376" y="753186"/>
                  </a:lnTo>
                  <a:lnTo>
                    <a:pt x="1161278" y="792079"/>
                  </a:lnTo>
                  <a:lnTo>
                    <a:pt x="1130629" y="822749"/>
                  </a:lnTo>
                  <a:lnTo>
                    <a:pt x="1091756" y="842863"/>
                  </a:lnTo>
                  <a:lnTo>
                    <a:pt x="1046987" y="850087"/>
                  </a:lnTo>
                  <a:lnTo>
                    <a:pt x="141731" y="850087"/>
                  </a:lnTo>
                  <a:lnTo>
                    <a:pt x="96950" y="842863"/>
                  </a:lnTo>
                  <a:lnTo>
                    <a:pt x="58046" y="822749"/>
                  </a:lnTo>
                  <a:lnTo>
                    <a:pt x="27358" y="792079"/>
                  </a:lnTo>
                  <a:lnTo>
                    <a:pt x="7229" y="753186"/>
                  </a:lnTo>
                  <a:lnTo>
                    <a:pt x="0" y="708405"/>
                  </a:lnTo>
                  <a:lnTo>
                    <a:pt x="0" y="141681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27" name="object 25"/>
          <p:cNvSpPr/>
          <p:nvPr/>
        </p:nvSpPr>
        <p:spPr>
          <a:xfrm>
            <a:off x="7719120" y="4739040"/>
            <a:ext cx="1050840" cy="69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14480" indent="-114480">
              <a:lnSpc>
                <a:spcPct val="100000"/>
              </a:lnSpc>
              <a:spcBef>
                <a:spcPts val="99"/>
              </a:spcBef>
              <a:buClr>
                <a:srgbClr val="292934"/>
              </a:buClr>
              <a:buFont typeface="Symbol"/>
              <a:buChar char=""/>
              <a:tabLst>
                <a:tab algn="l" pos="114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4289</a:t>
            </a:r>
            <a:r>
              <a:rPr b="0" lang="fr-FR" sz="1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lignes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14480" indent="-114480">
              <a:lnSpc>
                <a:spcPts val="1344"/>
              </a:lnSpc>
              <a:spcBef>
                <a:spcPts val="14"/>
              </a:spcBef>
              <a:buClr>
                <a:srgbClr val="292934"/>
              </a:buClr>
              <a:buFont typeface="Symbol"/>
              <a:buChar char=""/>
              <a:tabLst>
                <a:tab algn="l" pos="114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25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colonnes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ts val="1239"/>
              </a:lnSpc>
              <a:spcBef>
                <a:spcPts val="111"/>
              </a:spcBef>
              <a:tabLst>
                <a:tab algn="l" pos="114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(3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variables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 prédiction)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8" name="object 26"/>
          <p:cNvGrpSpPr/>
          <p:nvPr/>
        </p:nvGrpSpPr>
        <p:grpSpPr>
          <a:xfrm>
            <a:off x="6876360" y="4728960"/>
            <a:ext cx="790920" cy="848880"/>
            <a:chOff x="6876360" y="4728960"/>
            <a:chExt cx="790920" cy="848880"/>
          </a:xfrm>
        </p:grpSpPr>
        <p:sp>
          <p:nvSpPr>
            <p:cNvPr id="229" name="object 27"/>
            <p:cNvSpPr/>
            <p:nvPr/>
          </p:nvSpPr>
          <p:spPr>
            <a:xfrm>
              <a:off x="6876360" y="4728960"/>
              <a:ext cx="790920" cy="848880"/>
            </a:xfrm>
            <a:custGeom>
              <a:avLst/>
              <a:gdLst>
                <a:gd name="textAreaLeft" fmla="*/ 0 w 790920"/>
                <a:gd name="textAreaRight" fmla="*/ 792360 w 790920"/>
                <a:gd name="textAreaTop" fmla="*/ 0 h 848880"/>
                <a:gd name="textAreaBottom" fmla="*/ 850320 h 848880"/>
              </a:gdLst>
              <a:ahLst/>
              <a:rect l="textAreaLeft" t="textAreaTop" r="textAreaRight" b="textAreaBottom"/>
              <a:pathLst>
                <a:path w="792479" h="850264">
                  <a:moveTo>
                    <a:pt x="660272" y="0"/>
                  </a:moveTo>
                  <a:lnTo>
                    <a:pt x="132079" y="0"/>
                  </a:lnTo>
                  <a:lnTo>
                    <a:pt x="90302" y="6733"/>
                  </a:lnTo>
                  <a:lnTo>
                    <a:pt x="54041" y="25482"/>
                  </a:lnTo>
                  <a:lnTo>
                    <a:pt x="25460" y="54073"/>
                  </a:lnTo>
                  <a:lnTo>
                    <a:pt x="6725" y="90331"/>
                  </a:lnTo>
                  <a:lnTo>
                    <a:pt x="0" y="132079"/>
                  </a:lnTo>
                  <a:lnTo>
                    <a:pt x="0" y="718007"/>
                  </a:lnTo>
                  <a:lnTo>
                    <a:pt x="6725" y="759755"/>
                  </a:lnTo>
                  <a:lnTo>
                    <a:pt x="25460" y="796013"/>
                  </a:lnTo>
                  <a:lnTo>
                    <a:pt x="54041" y="824604"/>
                  </a:lnTo>
                  <a:lnTo>
                    <a:pt x="90302" y="843353"/>
                  </a:lnTo>
                  <a:lnTo>
                    <a:pt x="132079" y="850087"/>
                  </a:lnTo>
                  <a:lnTo>
                    <a:pt x="660272" y="850087"/>
                  </a:lnTo>
                  <a:lnTo>
                    <a:pt x="702050" y="843353"/>
                  </a:lnTo>
                  <a:lnTo>
                    <a:pt x="738311" y="824604"/>
                  </a:lnTo>
                  <a:lnTo>
                    <a:pt x="766892" y="796013"/>
                  </a:lnTo>
                  <a:lnTo>
                    <a:pt x="785627" y="759755"/>
                  </a:lnTo>
                  <a:lnTo>
                    <a:pt x="792352" y="718007"/>
                  </a:lnTo>
                  <a:lnTo>
                    <a:pt x="792352" y="132079"/>
                  </a:lnTo>
                  <a:lnTo>
                    <a:pt x="785627" y="90331"/>
                  </a:lnTo>
                  <a:lnTo>
                    <a:pt x="766892" y="54073"/>
                  </a:lnTo>
                  <a:lnTo>
                    <a:pt x="738311" y="25482"/>
                  </a:lnTo>
                  <a:lnTo>
                    <a:pt x="702050" y="6733"/>
                  </a:lnTo>
                  <a:lnTo>
                    <a:pt x="660272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0" name="object 28"/>
            <p:cNvSpPr/>
            <p:nvPr/>
          </p:nvSpPr>
          <p:spPr>
            <a:xfrm>
              <a:off x="6876360" y="4728960"/>
              <a:ext cx="790920" cy="848880"/>
            </a:xfrm>
            <a:custGeom>
              <a:avLst/>
              <a:gdLst>
                <a:gd name="textAreaLeft" fmla="*/ 0 w 790920"/>
                <a:gd name="textAreaRight" fmla="*/ 792360 w 790920"/>
                <a:gd name="textAreaTop" fmla="*/ 0 h 848880"/>
                <a:gd name="textAreaBottom" fmla="*/ 850320 h 848880"/>
              </a:gdLst>
              <a:ahLst/>
              <a:rect l="textAreaLeft" t="textAreaTop" r="textAreaRight" b="textAreaBottom"/>
              <a:pathLst>
                <a:path w="792479" h="850264">
                  <a:moveTo>
                    <a:pt x="0" y="132079"/>
                  </a:moveTo>
                  <a:lnTo>
                    <a:pt x="6725" y="90331"/>
                  </a:lnTo>
                  <a:lnTo>
                    <a:pt x="25460" y="54073"/>
                  </a:lnTo>
                  <a:lnTo>
                    <a:pt x="54041" y="25482"/>
                  </a:lnTo>
                  <a:lnTo>
                    <a:pt x="90302" y="6733"/>
                  </a:lnTo>
                  <a:lnTo>
                    <a:pt x="132079" y="0"/>
                  </a:lnTo>
                  <a:lnTo>
                    <a:pt x="660272" y="0"/>
                  </a:lnTo>
                  <a:lnTo>
                    <a:pt x="702050" y="6733"/>
                  </a:lnTo>
                  <a:lnTo>
                    <a:pt x="738311" y="25482"/>
                  </a:lnTo>
                  <a:lnTo>
                    <a:pt x="766892" y="54073"/>
                  </a:lnTo>
                  <a:lnTo>
                    <a:pt x="785627" y="90331"/>
                  </a:lnTo>
                  <a:lnTo>
                    <a:pt x="792352" y="132079"/>
                  </a:lnTo>
                  <a:lnTo>
                    <a:pt x="792352" y="718007"/>
                  </a:lnTo>
                  <a:lnTo>
                    <a:pt x="785627" y="759755"/>
                  </a:lnTo>
                  <a:lnTo>
                    <a:pt x="766892" y="796013"/>
                  </a:lnTo>
                  <a:lnTo>
                    <a:pt x="738311" y="824604"/>
                  </a:lnTo>
                  <a:lnTo>
                    <a:pt x="702050" y="843353"/>
                  </a:lnTo>
                  <a:lnTo>
                    <a:pt x="660272" y="850087"/>
                  </a:lnTo>
                  <a:lnTo>
                    <a:pt x="132079" y="850087"/>
                  </a:lnTo>
                  <a:lnTo>
                    <a:pt x="90302" y="843353"/>
                  </a:lnTo>
                  <a:lnTo>
                    <a:pt x="54041" y="824604"/>
                  </a:lnTo>
                  <a:lnTo>
                    <a:pt x="25460" y="796013"/>
                  </a:lnTo>
                  <a:lnTo>
                    <a:pt x="6725" y="759755"/>
                  </a:lnTo>
                  <a:lnTo>
                    <a:pt x="0" y="718007"/>
                  </a:lnTo>
                  <a:lnTo>
                    <a:pt x="0" y="132079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31" name="object 29"/>
          <p:cNvSpPr/>
          <p:nvPr/>
        </p:nvSpPr>
        <p:spPr>
          <a:xfrm>
            <a:off x="7012800" y="4755240"/>
            <a:ext cx="5331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 anchor="t">
            <a:spAutoFit/>
          </a:bodyPr>
          <a:p>
            <a:pPr algn="ctr">
              <a:lnSpc>
                <a:spcPts val="1140"/>
              </a:lnSpc>
              <a:spcBef>
                <a:spcPts val="289"/>
              </a:spcBef>
            </a:pP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Jeu</a:t>
            </a:r>
            <a:r>
              <a:rPr b="0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final </a:t>
            </a:r>
            <a:r>
              <a:rPr b="0" i="1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avec </a:t>
            </a:r>
            <a:r>
              <a:rPr b="0" i="1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Energy </a:t>
            </a:r>
            <a:r>
              <a:rPr b="0" i="1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Star </a:t>
            </a:r>
            <a:r>
              <a:rPr b="0" i="1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Score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object 2"/>
          <p:cNvSpPr/>
          <p:nvPr/>
        </p:nvSpPr>
        <p:spPr>
          <a:xfrm>
            <a:off x="0" y="0"/>
            <a:ext cx="9142560" cy="30348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303480"/>
              <a:gd name="textAreaBottom" fmla="*/ 304920 h 30348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07280" y="347040"/>
            <a:ext cx="2441880" cy="9655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92" strike="noStrike">
                <a:solidFill>
                  <a:srgbClr val="d2523b"/>
                </a:solidFill>
                <a:latin typeface="Arial"/>
              </a:rPr>
              <a:t>Exploration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object 4"/>
          <p:cNvSpPr/>
          <p:nvPr/>
        </p:nvSpPr>
        <p:spPr>
          <a:xfrm>
            <a:off x="7700040" y="27000"/>
            <a:ext cx="12348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9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object 5" descr=""/>
          <p:cNvPicPr/>
          <p:nvPr/>
        </p:nvPicPr>
        <p:blipFill>
          <a:blip r:embed="rId1"/>
          <a:stretch/>
        </p:blipFill>
        <p:spPr>
          <a:xfrm>
            <a:off x="251640" y="878040"/>
            <a:ext cx="4266000" cy="2236320"/>
          </a:xfrm>
          <a:prstGeom prst="rect">
            <a:avLst/>
          </a:prstGeom>
          <a:ln w="0">
            <a:noFill/>
          </a:ln>
        </p:spPr>
      </p:pic>
      <p:pic>
        <p:nvPicPr>
          <p:cNvPr id="236" name="object 6" descr=""/>
          <p:cNvPicPr/>
          <p:nvPr/>
        </p:nvPicPr>
        <p:blipFill>
          <a:blip r:embed="rId2"/>
          <a:stretch/>
        </p:blipFill>
        <p:spPr>
          <a:xfrm>
            <a:off x="370080" y="3210120"/>
            <a:ext cx="4112280" cy="2163240"/>
          </a:xfrm>
          <a:prstGeom prst="rect">
            <a:avLst/>
          </a:prstGeom>
          <a:ln w="0">
            <a:noFill/>
          </a:ln>
        </p:spPr>
      </p:pic>
      <p:pic>
        <p:nvPicPr>
          <p:cNvPr id="237" name="object 7" descr=""/>
          <p:cNvPicPr/>
          <p:nvPr/>
        </p:nvPicPr>
        <p:blipFill>
          <a:blip r:embed="rId3"/>
          <a:stretch/>
        </p:blipFill>
        <p:spPr>
          <a:xfrm>
            <a:off x="4880520" y="918720"/>
            <a:ext cx="4051080" cy="2179800"/>
          </a:xfrm>
          <a:prstGeom prst="rect">
            <a:avLst/>
          </a:prstGeom>
          <a:ln w="0">
            <a:noFill/>
          </a:ln>
        </p:spPr>
      </p:pic>
      <p:pic>
        <p:nvPicPr>
          <p:cNvPr id="238" name="object 8" descr=""/>
          <p:cNvPicPr/>
          <p:nvPr/>
        </p:nvPicPr>
        <p:blipFill>
          <a:blip r:embed="rId4"/>
          <a:stretch/>
        </p:blipFill>
        <p:spPr>
          <a:xfrm>
            <a:off x="4808520" y="3300480"/>
            <a:ext cx="4119480" cy="216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2488</TotalTime>
  <Application>LibreOffice/7.5.1.2$Windows_X86_64 LibreOffice_project/fcbaee479e84c6cd81291587d2ee68cba099e129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2023-05-08T09:14:09Z</dcterms:created>
  <dc:creator>Vincent Koussouros</dc:creator>
  <dc:description/>
  <dc:language>fr-FR</dc:language>
  <cp:lastModifiedBy/>
  <dcterms:modified xsi:type="dcterms:W3CDTF">2023-05-17T12:32:00Z</dcterms:modified>
  <cp:revision>3</cp:revision>
  <dc:subject/>
  <dc:title>Projet 4 – Anticipez les besoins en consommation électrique de bâtiments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2019-12-27T00:00:00Z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2023-05-08T00:00:00Z</vt:filetime>
  </property>
  <property fmtid="{D5CDD505-2E9C-101B-9397-08002B2CF9AE}" pid="5" name="PresentationFormat">
    <vt:lpwstr>On-screen Show (4:3)</vt:lpwstr>
  </property>
  <property fmtid="{D5CDD505-2E9C-101B-9397-08002B2CF9AE}" pid="6" name="Producer">
    <vt:lpwstr>Microsoft® PowerPoint® 2010</vt:lpwstr>
  </property>
</Properties>
</file>