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png" ContentType="image/png"/>
  <Override PartName="/ppt/media/image14.png" ContentType="image/png"/>
  <Override PartName="/ppt/media/image13.jpeg" ContentType="image/jpeg"/>
  <Override PartName="/ppt/media/image9.png" ContentType="image/png"/>
  <Override PartName="/ppt/media/image8.jpeg" ContentType="image/jpeg"/>
  <Override PartName="/ppt/media/image2.png" ContentType="image/png"/>
  <Override PartName="/ppt/media/image26.png" ContentType="image/png"/>
  <Override PartName="/ppt/media/image7.jpeg" ContentType="image/jpeg"/>
  <Override PartName="/ppt/media/image6.jpeg" ContentType="image/jpeg"/>
  <Override PartName="/ppt/media/image11.jpeg" ContentType="image/jpeg"/>
  <Override PartName="/ppt/media/image16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jpeg" ContentType="image/jpeg"/>
  <Override PartName="/ppt/media/image12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558A14-A1A0-4A10-BF9D-86D8DCC0D9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EA1EA-7DED-4C2D-855F-69C3F15F0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58476C-6C29-446A-81A9-C283E140B4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F3032-2EE3-4102-8437-D668E040F2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2E55DF-440E-4733-BDBD-6F86570124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5EE1A-A211-4692-AAA8-7EEED40D10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70B11-50A7-4F32-80C0-CCDFDF490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DEE6D8-615B-4921-B9C6-AD6A27E995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929642-48CD-47E5-B4C6-2AEE51F19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EFC4AE-1D1E-42F9-BAE4-D6A502DD00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2DF77F-4D5A-40DD-8F60-5AF6B4AF33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55A48-86A2-4CE6-AF22-22AEAC2A28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626093-B431-4F22-93DB-0D72EDA72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548D40-F87D-4455-81BC-BC2FC12CE6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1E8706-3ADD-4D13-91B3-322DF15478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98F888-3DB8-4EE2-AF53-F733DA8D7A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745060-2CC5-48A5-A500-A33CAB74C9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5CC69F-536E-4E46-9017-F6924DB7C5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210871-ABB0-4EF4-BE8F-0985C9E7B2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50A5A6-0660-46B5-B0F3-5BB234D90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AFDB5A-B696-470B-9D85-7F24E87211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4E2611-FC87-4911-8711-4234BA2A4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102C7F-B39A-4244-963B-07FC54CF0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31D14E-A749-44DD-A59D-98FF9F8307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8E191A-6A4E-4BC3-80C6-74A7E99EB2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BC91C7-96B4-47AF-82C9-46036B9596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FE7F14-AE0E-4AA7-8A6D-D213CD4C76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2AC3E5-4082-4B42-BBE0-1EC1F4D805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8DF00A-4215-4B0D-AAA9-AD65AF8334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DF2C35-63B4-4C61-B64E-46AF9ACB76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F3D5FD-C65F-4719-B6B1-E738420499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BED332-3227-42D9-985C-8E31FC382E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F1D8E5-E071-4EB3-852A-9210B40FB2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940C8-0197-4B61-AC2B-7BD5B0C5F1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3D48D9-8422-40C5-9C56-2DF6F18EF3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C8BA8E-9ADD-4969-80EB-572340F9FB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6BC7A1-27FF-4B14-91B5-0A0C99E496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DB2266-B234-47C4-8346-56C8FF0A32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DC9292-516A-45BE-A14E-786807ADA7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AAF302-0A1F-4120-B570-CF2FD0FF3C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FB500A5-BE4C-4A8D-8BD3-777DEA6604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5058B1-DECC-4F5E-A968-82C9D9FD5F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D539B3-34AB-4E7E-A2A4-DBE941CA50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BE0E9F-C8E6-4636-8C6A-B79B1E7BCD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96A67C-CD28-48E6-A314-550D0A814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17387-89BA-4A63-BFB6-1522C9341D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71E569-1ADC-4B6E-86A5-23CBC43D88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E7518E-4B86-4D2A-A153-005CD36FF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323A65-069B-42E4-8093-ABDD66F057E6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286F79-DE51-4507-887A-20983110BECF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g object 16" hidden="1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bg object 16"/>
          <p:cNvSpPr/>
          <p:nvPr/>
        </p:nvSpPr>
        <p:spPr>
          <a:xfrm>
            <a:off x="0" y="374400"/>
            <a:ext cx="9143280" cy="534024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340240"/>
              <a:gd name="textAreaBottom" fmla="*/ 5340960 h 534024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bg object 17"/>
          <p:cNvSpPr/>
          <p:nvPr/>
        </p:nvSpPr>
        <p:spPr>
          <a:xfrm>
            <a:off x="0" y="304920"/>
            <a:ext cx="9143280" cy="691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69120"/>
              <a:gd name="textAreaBottom" fmla="*/ 69840 h 6912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8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9"/>
          <p:cNvSpPr/>
          <p:nvPr/>
        </p:nvSpPr>
        <p:spPr>
          <a:xfrm>
            <a:off x="731520" y="3832920"/>
            <a:ext cx="7848000" cy="720"/>
          </a:xfrm>
          <a:custGeom>
            <a:avLst/>
            <a:gdLst>
              <a:gd name="textAreaLeft" fmla="*/ 0 w 7848000"/>
              <a:gd name="textAreaRight" fmla="*/ 7848720 w 7848000"/>
              <a:gd name="textAreaTop" fmla="*/ 0 h 720"/>
              <a:gd name="textAreaBottom" fmla="*/ 1440 h 72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658368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B64BCA-D2D1-4050-A442-140C73259B72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 hidden="1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bg object 16"/>
          <p:cNvSpPr/>
          <p:nvPr/>
        </p:nvSpPr>
        <p:spPr>
          <a:xfrm>
            <a:off x="0" y="374400"/>
            <a:ext cx="9143280" cy="534024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5340240"/>
              <a:gd name="textAreaBottom" fmla="*/ 5340960 h 534024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bg object 17"/>
          <p:cNvSpPr/>
          <p:nvPr/>
        </p:nvSpPr>
        <p:spPr>
          <a:xfrm>
            <a:off x="0" y="304920"/>
            <a:ext cx="9143280" cy="6912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69120"/>
              <a:gd name="textAreaBottom" fmla="*/ 69840 h 6912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8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9"/>
          <p:cNvSpPr/>
          <p:nvPr/>
        </p:nvSpPr>
        <p:spPr>
          <a:xfrm>
            <a:off x="731520" y="3832920"/>
            <a:ext cx="7848000" cy="720"/>
          </a:xfrm>
          <a:custGeom>
            <a:avLst/>
            <a:gdLst>
              <a:gd name="textAreaLeft" fmla="*/ 0 w 7848000"/>
              <a:gd name="textAreaRight" fmla="*/ 7848720 w 7848000"/>
              <a:gd name="textAreaTop" fmla="*/ 0 h 720"/>
              <a:gd name="textAreaBottom" fmla="*/ 1440 h 72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536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54F255-A9D8-4211-8AD4-C966507E0F64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240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685800" y="2832120"/>
            <a:ext cx="7848000" cy="720"/>
          </a:xfrm>
          <a:custGeom>
            <a:avLst/>
            <a:gdLst>
              <a:gd name="textAreaLeft" fmla="*/ 0 w 7848000"/>
              <a:gd name="textAreaRight" fmla="*/ 7848720 w 7848000"/>
              <a:gd name="textAreaTop" fmla="*/ 0 h 720"/>
              <a:gd name="textAreaBottom" fmla="*/ 1440 h 72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764640" y="848520"/>
            <a:ext cx="770436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4000" spc="-60" strike="noStrike">
                <a:solidFill>
                  <a:srgbClr val="d2523b"/>
                </a:solidFill>
                <a:latin typeface="Arial"/>
                <a:ea typeface="DejaVu Sans"/>
              </a:rPr>
              <a:t>PROJET</a:t>
            </a:r>
            <a:r>
              <a:rPr b="0" lang="fr-FR" sz="4000" spc="-3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5</a:t>
            </a:r>
            <a:r>
              <a:rPr b="0" lang="fr-FR" sz="4000" spc="3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–</a:t>
            </a:r>
            <a:r>
              <a:rPr b="0" lang="fr-FR" sz="4000" spc="29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«</a:t>
            </a:r>
            <a:r>
              <a:rPr b="0" lang="fr-FR" sz="4000" spc="3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  <a:ea typeface="DejaVu Sans"/>
              </a:rPr>
              <a:t>SEGMENTEZ</a:t>
            </a:r>
            <a:r>
              <a:rPr b="0" lang="fr-FR" sz="4000" spc="29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  <a:ea typeface="DejaVu Sans"/>
              </a:rPr>
              <a:t>DES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CLIENTS D’UN SITE</a:t>
            </a:r>
            <a:r>
              <a:rPr b="0" lang="fr-FR" sz="4000" spc="619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  <a:ea typeface="DejaVu Sans"/>
              </a:rPr>
              <a:t>E- </a:t>
            </a:r>
            <a:r>
              <a:rPr b="0" lang="fr-FR" sz="4000" spc="-126" strike="noStrike">
                <a:solidFill>
                  <a:srgbClr val="d2523b"/>
                </a:solidFill>
                <a:latin typeface="Arial"/>
                <a:ea typeface="DejaVu Sans"/>
              </a:rPr>
              <a:t>COMMERCE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2927880" cy="3326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20000"/>
              </a:lnSpc>
              <a:spcBef>
                <a:spcPts val="96"/>
              </a:spcBef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 de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object 5" descr=""/>
          <p:cNvPicPr/>
          <p:nvPr/>
        </p:nvPicPr>
        <p:blipFill>
          <a:blip r:embed="rId1"/>
          <a:stretch/>
        </p:blipFill>
        <p:spPr>
          <a:xfrm>
            <a:off x="8100360" y="4585680"/>
            <a:ext cx="719280" cy="719280"/>
          </a:xfrm>
          <a:prstGeom prst="rect">
            <a:avLst/>
          </a:prstGeom>
          <a:ln w="0">
            <a:noFill/>
          </a:ln>
        </p:spPr>
      </p:pic>
      <p:sp>
        <p:nvSpPr>
          <p:cNvPr id="180" name="object 6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7280" y="169200"/>
            <a:ext cx="244152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object 4"/>
          <p:cNvGrpSpPr/>
          <p:nvPr/>
        </p:nvGrpSpPr>
        <p:grpSpPr>
          <a:xfrm>
            <a:off x="447480" y="860400"/>
            <a:ext cx="2539800" cy="2205720"/>
            <a:chOff x="447480" y="860400"/>
            <a:chExt cx="2539800" cy="2205720"/>
          </a:xfrm>
        </p:grpSpPr>
        <p:pic>
          <p:nvPicPr>
            <p:cNvPr id="230" name="object 5" descr=""/>
            <p:cNvPicPr/>
            <p:nvPr/>
          </p:nvPicPr>
          <p:blipFill>
            <a:blip r:embed="rId1"/>
            <a:stretch/>
          </p:blipFill>
          <p:spPr>
            <a:xfrm>
              <a:off x="488880" y="1006560"/>
              <a:ext cx="2383920" cy="2059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" name="object 6" descr=""/>
            <p:cNvPicPr/>
            <p:nvPr/>
          </p:nvPicPr>
          <p:blipFill>
            <a:blip r:embed="rId2"/>
            <a:stretch/>
          </p:blipFill>
          <p:spPr>
            <a:xfrm>
              <a:off x="2123640" y="2141640"/>
              <a:ext cx="650880" cy="575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2" name="object 7"/>
            <p:cNvSpPr/>
            <p:nvPr/>
          </p:nvSpPr>
          <p:spPr>
            <a:xfrm>
              <a:off x="447480" y="860400"/>
              <a:ext cx="2539800" cy="253440"/>
            </a:xfrm>
            <a:custGeom>
              <a:avLst/>
              <a:gdLst>
                <a:gd name="textAreaLeft" fmla="*/ 0 w 2539800"/>
                <a:gd name="textAreaRight" fmla="*/ 2540520 w 2539800"/>
                <a:gd name="textAreaTop" fmla="*/ 0 h 253440"/>
                <a:gd name="textAreaBottom" fmla="*/ 254160 h 253440"/>
              </a:gdLst>
              <a:ahLst/>
              <a:rect l="textAreaLeft" t="textAreaTop" r="textAreaRight" b="textAreaBottom"/>
              <a:pathLst>
                <a:path w="2540635" h="254000">
                  <a:moveTo>
                    <a:pt x="2540508" y="0"/>
                  </a:moveTo>
                  <a:lnTo>
                    <a:pt x="0" y="0"/>
                  </a:lnTo>
                  <a:lnTo>
                    <a:pt x="0" y="253911"/>
                  </a:lnTo>
                  <a:lnTo>
                    <a:pt x="2540508" y="253911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233" name="object 8" descr=""/>
          <p:cNvPicPr/>
          <p:nvPr/>
        </p:nvPicPr>
        <p:blipFill>
          <a:blip r:embed="rId3"/>
          <a:stretch/>
        </p:blipFill>
        <p:spPr>
          <a:xfrm>
            <a:off x="378360" y="3718080"/>
            <a:ext cx="2502720" cy="1887120"/>
          </a:xfrm>
          <a:prstGeom prst="rect">
            <a:avLst/>
          </a:prstGeom>
          <a:ln w="0">
            <a:noFill/>
          </a:ln>
        </p:spPr>
      </p:pic>
      <p:pic>
        <p:nvPicPr>
          <p:cNvPr id="234" name="object 9" descr=""/>
          <p:cNvPicPr/>
          <p:nvPr/>
        </p:nvPicPr>
        <p:blipFill>
          <a:blip r:embed="rId4"/>
          <a:stretch/>
        </p:blipFill>
        <p:spPr>
          <a:xfrm>
            <a:off x="3404160" y="1106640"/>
            <a:ext cx="2523240" cy="1945080"/>
          </a:xfrm>
          <a:prstGeom prst="rect">
            <a:avLst/>
          </a:prstGeom>
          <a:ln w="0">
            <a:noFill/>
          </a:ln>
        </p:spPr>
      </p:pic>
      <p:pic>
        <p:nvPicPr>
          <p:cNvPr id="235" name="object 10" descr=""/>
          <p:cNvPicPr/>
          <p:nvPr/>
        </p:nvPicPr>
        <p:blipFill>
          <a:blip r:embed="rId5"/>
          <a:stretch/>
        </p:blipFill>
        <p:spPr>
          <a:xfrm>
            <a:off x="6444360" y="1014480"/>
            <a:ext cx="2335680" cy="2023560"/>
          </a:xfrm>
          <a:prstGeom prst="rect">
            <a:avLst/>
          </a:prstGeom>
          <a:ln w="0">
            <a:noFill/>
          </a:ln>
        </p:spPr>
      </p:pic>
      <p:grpSp>
        <p:nvGrpSpPr>
          <p:cNvPr id="236" name="object 11"/>
          <p:cNvGrpSpPr/>
          <p:nvPr/>
        </p:nvGrpSpPr>
        <p:grpSpPr>
          <a:xfrm>
            <a:off x="3395520" y="3281040"/>
            <a:ext cx="2537640" cy="2255040"/>
            <a:chOff x="3395520" y="3281040"/>
            <a:chExt cx="2537640" cy="2255040"/>
          </a:xfrm>
        </p:grpSpPr>
        <p:pic>
          <p:nvPicPr>
            <p:cNvPr id="237" name="object 12" descr=""/>
            <p:cNvPicPr/>
            <p:nvPr/>
          </p:nvPicPr>
          <p:blipFill>
            <a:blip r:embed="rId6"/>
            <a:stretch/>
          </p:blipFill>
          <p:spPr>
            <a:xfrm>
              <a:off x="3395520" y="3627000"/>
              <a:ext cx="2537640" cy="1909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8" name="object 13"/>
            <p:cNvSpPr/>
            <p:nvPr/>
          </p:nvSpPr>
          <p:spPr>
            <a:xfrm>
              <a:off x="3636000" y="3281040"/>
              <a:ext cx="2221920" cy="430560"/>
            </a:xfrm>
            <a:custGeom>
              <a:avLst/>
              <a:gdLst>
                <a:gd name="textAreaLeft" fmla="*/ 0 w 2221920"/>
                <a:gd name="textAreaRight" fmla="*/ 2222640 w 2221920"/>
                <a:gd name="textAreaTop" fmla="*/ 0 h 430560"/>
                <a:gd name="textAreaBottom" fmla="*/ 431280 h 430560"/>
              </a:gdLst>
              <a:ahLst/>
              <a:rect l="textAreaLeft" t="textAreaTop" r="textAreaRight" b="textAreaBottom"/>
              <a:pathLst>
                <a:path w="2222500" h="431164">
                  <a:moveTo>
                    <a:pt x="2221991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2221991" y="430885"/>
                  </a:lnTo>
                  <a:lnTo>
                    <a:pt x="22219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9" name="object 14"/>
          <p:cNvSpPr/>
          <p:nvPr/>
        </p:nvSpPr>
        <p:spPr>
          <a:xfrm>
            <a:off x="3984840" y="581760"/>
            <a:ext cx="146232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Distribution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montant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dépensé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par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15"/>
          <p:cNvSpPr/>
          <p:nvPr/>
        </p:nvSpPr>
        <p:spPr>
          <a:xfrm>
            <a:off x="762480" y="3318840"/>
            <a:ext cx="191952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08200" indent="-7963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Délai</a:t>
            </a:r>
            <a:r>
              <a:rPr b="0" lang="fr-FR" sz="11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en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jours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6"/>
          <p:cNvSpPr/>
          <p:nvPr/>
        </p:nvSpPr>
        <p:spPr>
          <a:xfrm>
            <a:off x="3733920" y="3310560"/>
            <a:ext cx="202752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17520" indent="-3049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jours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écoulés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 depuis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dernière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17"/>
          <p:cNvSpPr/>
          <p:nvPr/>
        </p:nvSpPr>
        <p:spPr>
          <a:xfrm>
            <a:off x="6529680" y="409320"/>
            <a:ext cx="2448000" cy="54324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92880">
              <a:lnSpc>
                <a:spcPct val="100000"/>
              </a:lnSpc>
              <a:spcBef>
                <a:spcPts val="326"/>
              </a:spcBef>
              <a:tabLst>
                <a:tab algn="l" pos="40824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Autres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informations: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79080" indent="-286560">
              <a:lnSpc>
                <a:spcPct val="100000"/>
              </a:lnSpc>
              <a:buClr>
                <a:srgbClr val="ffffff"/>
              </a:buClr>
              <a:buFont typeface="Symbol"/>
              <a:buChar char=""/>
              <a:tabLst>
                <a:tab algn="l" pos="3790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années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d’historique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79080" indent="-286560">
              <a:lnSpc>
                <a:spcPct val="100000"/>
              </a:lnSpc>
              <a:buClr>
                <a:srgbClr val="ffffff"/>
              </a:buClr>
              <a:buFont typeface="Symbol"/>
              <a:buChar char=""/>
              <a:tabLst>
                <a:tab algn="l" pos="3790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100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000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clients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object 18" descr=""/>
          <p:cNvPicPr/>
          <p:nvPr/>
        </p:nvPicPr>
        <p:blipFill>
          <a:blip r:embed="rId7"/>
          <a:stretch/>
        </p:blipFill>
        <p:spPr>
          <a:xfrm>
            <a:off x="6234840" y="3742560"/>
            <a:ext cx="2566440" cy="1873440"/>
          </a:xfrm>
          <a:prstGeom prst="rect">
            <a:avLst/>
          </a:prstGeom>
          <a:ln w="0">
            <a:noFill/>
          </a:ln>
        </p:spPr>
      </p:pic>
      <p:sp>
        <p:nvSpPr>
          <p:cNvPr id="244" name="object 19"/>
          <p:cNvSpPr/>
          <p:nvPr/>
        </p:nvSpPr>
        <p:spPr>
          <a:xfrm>
            <a:off x="6475680" y="3262680"/>
            <a:ext cx="2344320" cy="430560"/>
          </a:xfrm>
          <a:custGeom>
            <a:avLst/>
            <a:gdLst>
              <a:gd name="textAreaLeft" fmla="*/ 0 w 2344320"/>
              <a:gd name="textAreaRight" fmla="*/ 2345040 w 2344320"/>
              <a:gd name="textAreaTop" fmla="*/ 0 h 430560"/>
              <a:gd name="textAreaBottom" fmla="*/ 431280 h 430560"/>
            </a:gdLst>
            <a:ahLst/>
            <a:rect l="textAreaLeft" t="textAreaTop" r="textAreaRight" b="textAreaBottom"/>
            <a:pathLst>
              <a:path w="2345054" h="431164">
                <a:moveTo>
                  <a:pt x="2344546" y="0"/>
                </a:moveTo>
                <a:lnTo>
                  <a:pt x="0" y="0"/>
                </a:lnTo>
                <a:lnTo>
                  <a:pt x="0" y="430885"/>
                </a:lnTo>
                <a:lnTo>
                  <a:pt x="2344546" y="430885"/>
                </a:lnTo>
                <a:lnTo>
                  <a:pt x="234454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object 20"/>
          <p:cNvSpPr/>
          <p:nvPr/>
        </p:nvSpPr>
        <p:spPr>
          <a:xfrm>
            <a:off x="6588360" y="3292200"/>
            <a:ext cx="212076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3680" indent="-45144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Distribution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dépenses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home</a:t>
            </a:r>
            <a:r>
              <a:rPr b="0" lang="fr-FR" sz="11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21"/>
          <p:cNvSpPr/>
          <p:nvPr/>
        </p:nvSpPr>
        <p:spPr>
          <a:xfrm>
            <a:off x="574920" y="888840"/>
            <a:ext cx="2286000" cy="1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05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5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05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achetés</a:t>
            </a:r>
            <a:r>
              <a:rPr b="0" lang="fr-FR" sz="105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5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292934"/>
                </a:solidFill>
                <a:latin typeface="Arial"/>
                <a:ea typeface="DejaVu Sans"/>
              </a:rPr>
              <a:t>client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702320" y="264960"/>
            <a:ext cx="426852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Exploration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92" strike="noStrike">
                <a:solidFill>
                  <a:srgbClr val="d2523b"/>
                </a:solidFill>
                <a:latin typeface="Arial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3"/>
          <p:cNvSpPr/>
          <p:nvPr/>
        </p:nvSpPr>
        <p:spPr>
          <a:xfrm>
            <a:off x="7700040" y="27000"/>
            <a:ext cx="205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4"/>
          <p:cNvSpPr/>
          <p:nvPr/>
        </p:nvSpPr>
        <p:spPr>
          <a:xfrm>
            <a:off x="5587920" y="1089720"/>
            <a:ext cx="3346200" cy="30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Forte</a:t>
            </a:r>
            <a:r>
              <a:rPr b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</a:tabLst>
            </a:pP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Total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achats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montant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max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tabLst>
                <a:tab algn="l" pos="46980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achats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moyens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apr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achetés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achetés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200" spc="31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dépense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6"/>
              </a:spcBef>
              <a:tabLst>
                <a:tab algn="l" pos="4698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home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achetés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et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dépense</a:t>
            </a:r>
            <a:r>
              <a:rPr b="0" lang="fr-FR" sz="1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home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Latitude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longitude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469800"/>
              </a:tabLst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marL="469800" indent="-182880"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92a199"/>
                </a:solidFill>
                <a:latin typeface="Symbol"/>
                <a:ea typeface="DejaVu Sans"/>
              </a:rPr>
              <a:t></a:t>
            </a:r>
            <a:r>
              <a:rPr b="0" lang="fr-FR" sz="1000" spc="160" strike="noStrike">
                <a:solidFill>
                  <a:srgbClr val="92a199"/>
                </a:solidFill>
                <a:latin typeface="Times New Roman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Non</a:t>
            </a:r>
            <a:r>
              <a:rPr b="0" lang="fr-FR" sz="1200" spc="-3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pertinence</a:t>
            </a:r>
            <a:r>
              <a:rPr b="0" lang="fr-FR" sz="1200" spc="-5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certaines</a:t>
            </a:r>
            <a:r>
              <a:rPr b="0" lang="fr-FR" sz="1200" spc="-4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features</a:t>
            </a:r>
            <a:r>
              <a:rPr b="0" lang="fr-FR" sz="1200" spc="-3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dues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au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jeu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données</a:t>
            </a:r>
            <a:r>
              <a:rPr b="0" lang="fr-FR" sz="1200" spc="-4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comprenant</a:t>
            </a:r>
            <a:r>
              <a:rPr b="0" lang="fr-FR" sz="1200" spc="-4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plus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90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69800" indent="-182880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%</a:t>
            </a:r>
            <a:r>
              <a:rPr b="0" lang="fr-FR" sz="1200" spc="-1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clients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avec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un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seul</a:t>
            </a:r>
            <a:r>
              <a:rPr b="0" lang="fr-FR" sz="1200" spc="-3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ff0000"/>
                </a:solidFill>
                <a:latin typeface="Arial"/>
                <a:ea typeface="DejaVu Sans"/>
              </a:rPr>
              <a:t>achat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object 5" descr=""/>
          <p:cNvPicPr/>
          <p:nvPr/>
        </p:nvPicPr>
        <p:blipFill>
          <a:blip r:embed="rId1"/>
          <a:stretch/>
        </p:blipFill>
        <p:spPr>
          <a:xfrm>
            <a:off x="92520" y="822240"/>
            <a:ext cx="4786920" cy="48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bject 2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Préparation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72" strike="noStrike">
                <a:solidFill>
                  <a:srgbClr val="d2523b"/>
                </a:solidFill>
                <a:latin typeface="Arial"/>
              </a:rPr>
              <a:t>des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données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Finalisation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object 4"/>
          <p:cNvSpPr/>
          <p:nvPr/>
        </p:nvSpPr>
        <p:spPr>
          <a:xfrm>
            <a:off x="762480" y="1260360"/>
            <a:ext cx="4208040" cy="27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1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adaptées: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Montant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44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46944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Arial"/>
              <a:buChar char="•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encoder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(moyens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paiement)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Arial"/>
              <a:buChar char="•"/>
              <a:tabLst>
                <a:tab algn="l" pos="46944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StandardScaler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4694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1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1" lang="fr-FR" sz="16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1600" spc="-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ACP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2000"/>
              <a:buFont typeface="Arial"/>
              <a:buChar char="•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19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94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 de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variance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01000" y="2264400"/>
            <a:ext cx="4844880" cy="1474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36040" y="347040"/>
            <a:ext cx="8463960" cy="732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Intuition</a:t>
            </a:r>
            <a:r>
              <a:rPr b="0" lang="fr-FR" sz="4000" spc="-22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6" strike="noStrike">
                <a:solidFill>
                  <a:srgbClr val="d2523b"/>
                </a:solidFill>
                <a:latin typeface="Arial"/>
              </a:rPr>
              <a:t>Visualisation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8" name="object 4"/>
          <p:cNvGrpSpPr/>
          <p:nvPr/>
        </p:nvGrpSpPr>
        <p:grpSpPr>
          <a:xfrm>
            <a:off x="367560" y="1254240"/>
            <a:ext cx="3805920" cy="4101120"/>
            <a:chOff x="367560" y="1254240"/>
            <a:chExt cx="3805920" cy="4101120"/>
          </a:xfrm>
        </p:grpSpPr>
        <p:pic>
          <p:nvPicPr>
            <p:cNvPr id="259" name="object 5" descr=""/>
            <p:cNvPicPr/>
            <p:nvPr/>
          </p:nvPicPr>
          <p:blipFill>
            <a:blip r:embed="rId1"/>
            <a:stretch/>
          </p:blipFill>
          <p:spPr>
            <a:xfrm>
              <a:off x="367560" y="1568160"/>
              <a:ext cx="3805920" cy="3787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0" name="object 6"/>
            <p:cNvSpPr/>
            <p:nvPr/>
          </p:nvSpPr>
          <p:spPr>
            <a:xfrm>
              <a:off x="894240" y="1254240"/>
              <a:ext cx="2952000" cy="399960"/>
            </a:xfrm>
            <a:custGeom>
              <a:avLst/>
              <a:gdLst>
                <a:gd name="textAreaLeft" fmla="*/ 0 w 2952000"/>
                <a:gd name="textAreaRight" fmla="*/ 2952720 w 2952000"/>
                <a:gd name="textAreaTop" fmla="*/ 0 h 399960"/>
                <a:gd name="textAreaBottom" fmla="*/ 400680 h 399960"/>
              </a:gdLst>
              <a:ahLst/>
              <a:rect l="textAreaLeft" t="textAreaTop" r="textAreaRight" b="textAreaBottom"/>
              <a:pathLst>
                <a:path w="2952750" h="400685">
                  <a:moveTo>
                    <a:pt x="2952369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2952369" y="400113"/>
                  </a:lnTo>
                  <a:lnTo>
                    <a:pt x="29523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61" name="object 7"/>
          <p:cNvGrpSpPr/>
          <p:nvPr/>
        </p:nvGrpSpPr>
        <p:grpSpPr>
          <a:xfrm>
            <a:off x="4707000" y="1406160"/>
            <a:ext cx="3724560" cy="3807720"/>
            <a:chOff x="4707000" y="1406160"/>
            <a:chExt cx="3724560" cy="3807720"/>
          </a:xfrm>
        </p:grpSpPr>
        <p:pic>
          <p:nvPicPr>
            <p:cNvPr id="262" name="object 8" descr=""/>
            <p:cNvPicPr/>
            <p:nvPr/>
          </p:nvPicPr>
          <p:blipFill>
            <a:blip r:embed="rId2"/>
            <a:stretch/>
          </p:blipFill>
          <p:spPr>
            <a:xfrm>
              <a:off x="4707000" y="1559880"/>
              <a:ext cx="3724560" cy="365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3" name="object 9"/>
            <p:cNvSpPr/>
            <p:nvPr/>
          </p:nvSpPr>
          <p:spPr>
            <a:xfrm>
              <a:off x="5292000" y="1406160"/>
              <a:ext cx="2952000" cy="245520"/>
            </a:xfrm>
            <a:custGeom>
              <a:avLst/>
              <a:gdLst>
                <a:gd name="textAreaLeft" fmla="*/ 0 w 2952000"/>
                <a:gd name="textAreaRight" fmla="*/ 2952720 w 2952000"/>
                <a:gd name="textAreaTop" fmla="*/ 0 h 245520"/>
                <a:gd name="textAreaBottom" fmla="*/ 246240 h 245520"/>
              </a:gdLst>
              <a:ahLst/>
              <a:rect l="textAreaLeft" t="textAreaTop" r="textAreaRight" b="textAreaBottom"/>
              <a:pathLst>
                <a:path w="2952750" h="246380">
                  <a:moveTo>
                    <a:pt x="2952368" y="0"/>
                  </a:moveTo>
                  <a:lnTo>
                    <a:pt x="0" y="0"/>
                  </a:lnTo>
                  <a:lnTo>
                    <a:pt x="0" y="246214"/>
                  </a:lnTo>
                  <a:lnTo>
                    <a:pt x="2952368" y="246214"/>
                  </a:lnTo>
                  <a:lnTo>
                    <a:pt x="29523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4" name="object 10"/>
          <p:cNvSpPr/>
          <p:nvPr/>
        </p:nvSpPr>
        <p:spPr>
          <a:xfrm>
            <a:off x="1142640" y="1284480"/>
            <a:ext cx="245340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5720" indent="-334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Projection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premières composantes</a:t>
            </a:r>
            <a:r>
              <a:rPr b="0" lang="fr-FR" sz="1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l’AVP</a:t>
            </a:r>
            <a:r>
              <a:rPr b="0" lang="fr-FR" sz="10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(20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variance)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object 11"/>
          <p:cNvSpPr/>
          <p:nvPr/>
        </p:nvSpPr>
        <p:spPr>
          <a:xfrm>
            <a:off x="5666400" y="1436760"/>
            <a:ext cx="22053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Représentation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via</a:t>
            </a:r>
            <a:r>
              <a:rPr b="0" lang="fr-FR" sz="10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t-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SNE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Processus</a:t>
            </a:r>
            <a:r>
              <a:rPr b="0" lang="fr-FR" sz="40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6" strike="noStrike">
                <a:solidFill>
                  <a:srgbClr val="d2523b"/>
                </a:solidFill>
                <a:latin typeface="Arial"/>
              </a:rPr>
              <a:t>clustering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8" name="object 4"/>
          <p:cNvGrpSpPr/>
          <p:nvPr/>
        </p:nvGrpSpPr>
        <p:grpSpPr>
          <a:xfrm>
            <a:off x="684720" y="2157480"/>
            <a:ext cx="1442160" cy="1311120"/>
            <a:chOff x="684720" y="2157480"/>
            <a:chExt cx="1442160" cy="1311120"/>
          </a:xfrm>
        </p:grpSpPr>
        <p:sp>
          <p:nvSpPr>
            <p:cNvPr id="269" name="object 5"/>
            <p:cNvSpPr/>
            <p:nvPr/>
          </p:nvSpPr>
          <p:spPr>
            <a:xfrm>
              <a:off x="684720" y="2157480"/>
              <a:ext cx="1442160" cy="1311120"/>
            </a:xfrm>
            <a:custGeom>
              <a:avLst/>
              <a:gdLst>
                <a:gd name="textAreaLeft" fmla="*/ 0 w 1442160"/>
                <a:gd name="textAreaRight" fmla="*/ 1442880 w 144216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1311452" y="0"/>
                  </a:moveTo>
                  <a:lnTo>
                    <a:pt x="131191" y="0"/>
                  </a:lnTo>
                  <a:lnTo>
                    <a:pt x="80126" y="10318"/>
                  </a:lnTo>
                  <a:lnTo>
                    <a:pt x="38425" y="38449"/>
                  </a:lnTo>
                  <a:lnTo>
                    <a:pt x="10309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09" y="1231810"/>
                  </a:lnTo>
                  <a:lnTo>
                    <a:pt x="38425" y="1273508"/>
                  </a:lnTo>
                  <a:lnTo>
                    <a:pt x="80126" y="1301609"/>
                  </a:lnTo>
                  <a:lnTo>
                    <a:pt x="131191" y="1311910"/>
                  </a:lnTo>
                  <a:lnTo>
                    <a:pt x="1311452" y="1311910"/>
                  </a:lnTo>
                  <a:lnTo>
                    <a:pt x="1362490" y="1301609"/>
                  </a:lnTo>
                  <a:lnTo>
                    <a:pt x="1404194" y="1273508"/>
                  </a:lnTo>
                  <a:lnTo>
                    <a:pt x="1432325" y="1231810"/>
                  </a:lnTo>
                  <a:lnTo>
                    <a:pt x="1442643" y="1180719"/>
                  </a:lnTo>
                  <a:lnTo>
                    <a:pt x="1442643" y="131191"/>
                  </a:lnTo>
                  <a:lnTo>
                    <a:pt x="1432325" y="80152"/>
                  </a:lnTo>
                  <a:lnTo>
                    <a:pt x="1404194" y="38449"/>
                  </a:lnTo>
                  <a:lnTo>
                    <a:pt x="1362490" y="10318"/>
                  </a:lnTo>
                  <a:lnTo>
                    <a:pt x="131145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0" name="object 6"/>
            <p:cNvSpPr/>
            <p:nvPr/>
          </p:nvSpPr>
          <p:spPr>
            <a:xfrm>
              <a:off x="684720" y="2157480"/>
              <a:ext cx="1442160" cy="1311120"/>
            </a:xfrm>
            <a:custGeom>
              <a:avLst/>
              <a:gdLst>
                <a:gd name="textAreaLeft" fmla="*/ 0 w 1442160"/>
                <a:gd name="textAreaRight" fmla="*/ 1442880 w 144216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0" y="131191"/>
                  </a:moveTo>
                  <a:lnTo>
                    <a:pt x="10309" y="80152"/>
                  </a:lnTo>
                  <a:lnTo>
                    <a:pt x="38425" y="38449"/>
                  </a:lnTo>
                  <a:lnTo>
                    <a:pt x="80126" y="10318"/>
                  </a:lnTo>
                  <a:lnTo>
                    <a:pt x="131191" y="0"/>
                  </a:lnTo>
                  <a:lnTo>
                    <a:pt x="1311452" y="0"/>
                  </a:lnTo>
                  <a:lnTo>
                    <a:pt x="1362490" y="10318"/>
                  </a:lnTo>
                  <a:lnTo>
                    <a:pt x="1404194" y="38449"/>
                  </a:lnTo>
                  <a:lnTo>
                    <a:pt x="1432325" y="80152"/>
                  </a:lnTo>
                  <a:lnTo>
                    <a:pt x="1442643" y="131191"/>
                  </a:lnTo>
                  <a:lnTo>
                    <a:pt x="1442643" y="1180719"/>
                  </a:lnTo>
                  <a:lnTo>
                    <a:pt x="1432325" y="1231810"/>
                  </a:lnTo>
                  <a:lnTo>
                    <a:pt x="1404194" y="1273508"/>
                  </a:lnTo>
                  <a:lnTo>
                    <a:pt x="1362490" y="1301609"/>
                  </a:lnTo>
                  <a:lnTo>
                    <a:pt x="1311452" y="1311910"/>
                  </a:lnTo>
                  <a:lnTo>
                    <a:pt x="131191" y="1311910"/>
                  </a:lnTo>
                  <a:lnTo>
                    <a:pt x="80126" y="1301609"/>
                  </a:lnTo>
                  <a:lnTo>
                    <a:pt x="38425" y="1273508"/>
                  </a:lnTo>
                  <a:lnTo>
                    <a:pt x="10309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1" name="object 7"/>
          <p:cNvSpPr/>
          <p:nvPr/>
        </p:nvSpPr>
        <p:spPr>
          <a:xfrm>
            <a:off x="884160" y="2217600"/>
            <a:ext cx="104184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 indent="-720" algn="ctr">
              <a:lnSpc>
                <a:spcPct val="86000"/>
              </a:lnSpc>
              <a:spcBef>
                <a:spcPts val="334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Choix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du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(*)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et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nombre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échantillon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réduit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(10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k)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object 8"/>
          <p:cNvSpPr/>
          <p:nvPr/>
        </p:nvSpPr>
        <p:spPr>
          <a:xfrm>
            <a:off x="2271600" y="2634840"/>
            <a:ext cx="305280" cy="357480"/>
          </a:xfrm>
          <a:custGeom>
            <a:avLst/>
            <a:gdLst>
              <a:gd name="textAreaLeft" fmla="*/ 0 w 305280"/>
              <a:gd name="textAreaRight" fmla="*/ 306000 w 305280"/>
              <a:gd name="textAreaTop" fmla="*/ 0 h 357480"/>
              <a:gd name="textAreaBottom" fmla="*/ 358200 h 357480"/>
            </a:gdLst>
            <a:ahLst/>
            <a:rect l="textAreaLeft" t="textAreaTop" r="textAreaRight" b="textAreaBottom"/>
            <a:pathLst>
              <a:path w="306069" h="358139">
                <a:moveTo>
                  <a:pt x="152907" y="0"/>
                </a:moveTo>
                <a:lnTo>
                  <a:pt x="152907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2907" y="286257"/>
                </a:lnTo>
                <a:lnTo>
                  <a:pt x="152907" y="357758"/>
                </a:lnTo>
                <a:lnTo>
                  <a:pt x="305815" y="178815"/>
                </a:lnTo>
                <a:lnTo>
                  <a:pt x="152907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3" name="object 9"/>
          <p:cNvGrpSpPr/>
          <p:nvPr/>
        </p:nvGrpSpPr>
        <p:grpSpPr>
          <a:xfrm>
            <a:off x="2704320" y="2157480"/>
            <a:ext cx="1442160" cy="1311120"/>
            <a:chOff x="2704320" y="2157480"/>
            <a:chExt cx="1442160" cy="1311120"/>
          </a:xfrm>
        </p:grpSpPr>
        <p:sp>
          <p:nvSpPr>
            <p:cNvPr id="274" name="object 10"/>
            <p:cNvSpPr/>
            <p:nvPr/>
          </p:nvSpPr>
          <p:spPr>
            <a:xfrm>
              <a:off x="2704320" y="2157480"/>
              <a:ext cx="1442160" cy="1311120"/>
            </a:xfrm>
            <a:custGeom>
              <a:avLst/>
              <a:gdLst>
                <a:gd name="textAreaLeft" fmla="*/ 0 w 1442160"/>
                <a:gd name="textAreaRight" fmla="*/ 1442880 w 144216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1311402" y="0"/>
                  </a:moveTo>
                  <a:lnTo>
                    <a:pt x="131191" y="0"/>
                  </a:lnTo>
                  <a:lnTo>
                    <a:pt x="80099" y="10318"/>
                  </a:lnTo>
                  <a:lnTo>
                    <a:pt x="38401" y="38449"/>
                  </a:lnTo>
                  <a:lnTo>
                    <a:pt x="10300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00" y="1231810"/>
                  </a:lnTo>
                  <a:lnTo>
                    <a:pt x="38401" y="1273508"/>
                  </a:lnTo>
                  <a:lnTo>
                    <a:pt x="80099" y="1301609"/>
                  </a:lnTo>
                  <a:lnTo>
                    <a:pt x="131191" y="1311910"/>
                  </a:lnTo>
                  <a:lnTo>
                    <a:pt x="1311402" y="1311910"/>
                  </a:lnTo>
                  <a:lnTo>
                    <a:pt x="1362440" y="1301609"/>
                  </a:lnTo>
                  <a:lnTo>
                    <a:pt x="1404143" y="1273508"/>
                  </a:lnTo>
                  <a:lnTo>
                    <a:pt x="1432274" y="1231810"/>
                  </a:lnTo>
                  <a:lnTo>
                    <a:pt x="1442592" y="1180719"/>
                  </a:lnTo>
                  <a:lnTo>
                    <a:pt x="1442592" y="131191"/>
                  </a:lnTo>
                  <a:lnTo>
                    <a:pt x="1432274" y="80152"/>
                  </a:lnTo>
                  <a:lnTo>
                    <a:pt x="1404143" y="38449"/>
                  </a:lnTo>
                  <a:lnTo>
                    <a:pt x="1362440" y="10318"/>
                  </a:lnTo>
                  <a:lnTo>
                    <a:pt x="131140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object 11"/>
            <p:cNvSpPr/>
            <p:nvPr/>
          </p:nvSpPr>
          <p:spPr>
            <a:xfrm>
              <a:off x="2704320" y="2157480"/>
              <a:ext cx="1442160" cy="1311120"/>
            </a:xfrm>
            <a:custGeom>
              <a:avLst/>
              <a:gdLst>
                <a:gd name="textAreaLeft" fmla="*/ 0 w 1442160"/>
                <a:gd name="textAreaRight" fmla="*/ 1442880 w 144216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0" y="131191"/>
                  </a:moveTo>
                  <a:lnTo>
                    <a:pt x="10300" y="80152"/>
                  </a:lnTo>
                  <a:lnTo>
                    <a:pt x="38401" y="38449"/>
                  </a:lnTo>
                  <a:lnTo>
                    <a:pt x="80099" y="10318"/>
                  </a:lnTo>
                  <a:lnTo>
                    <a:pt x="131191" y="0"/>
                  </a:lnTo>
                  <a:lnTo>
                    <a:pt x="1311402" y="0"/>
                  </a:lnTo>
                  <a:lnTo>
                    <a:pt x="1362440" y="10318"/>
                  </a:lnTo>
                  <a:lnTo>
                    <a:pt x="1404143" y="38449"/>
                  </a:lnTo>
                  <a:lnTo>
                    <a:pt x="1432274" y="80152"/>
                  </a:lnTo>
                  <a:lnTo>
                    <a:pt x="1442592" y="131191"/>
                  </a:lnTo>
                  <a:lnTo>
                    <a:pt x="1442592" y="1180719"/>
                  </a:lnTo>
                  <a:lnTo>
                    <a:pt x="1432274" y="1231810"/>
                  </a:lnTo>
                  <a:lnTo>
                    <a:pt x="1404143" y="1273508"/>
                  </a:lnTo>
                  <a:lnTo>
                    <a:pt x="1362440" y="1301609"/>
                  </a:lnTo>
                  <a:lnTo>
                    <a:pt x="1311402" y="1311910"/>
                  </a:lnTo>
                  <a:lnTo>
                    <a:pt x="131191" y="1311910"/>
                  </a:lnTo>
                  <a:lnTo>
                    <a:pt x="80099" y="1301609"/>
                  </a:lnTo>
                  <a:lnTo>
                    <a:pt x="38401" y="1273508"/>
                  </a:lnTo>
                  <a:lnTo>
                    <a:pt x="10300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6" name="object 12"/>
          <p:cNvSpPr/>
          <p:nvPr/>
        </p:nvSpPr>
        <p:spPr>
          <a:xfrm>
            <a:off x="2829600" y="2493720"/>
            <a:ext cx="119196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240" algn="ctr">
              <a:lnSpc>
                <a:spcPts val="1451"/>
              </a:lnSpc>
              <a:spcBef>
                <a:spcPts val="340"/>
              </a:spcBef>
              <a:tabLst>
                <a:tab algn="l" pos="40824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la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totalité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l’échantillon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bject 13"/>
          <p:cNvSpPr/>
          <p:nvPr/>
        </p:nvSpPr>
        <p:spPr>
          <a:xfrm>
            <a:off x="4291200" y="2634840"/>
            <a:ext cx="305280" cy="357480"/>
          </a:xfrm>
          <a:custGeom>
            <a:avLst/>
            <a:gdLst>
              <a:gd name="textAreaLeft" fmla="*/ 0 w 305280"/>
              <a:gd name="textAreaRight" fmla="*/ 306000 w 305280"/>
              <a:gd name="textAreaTop" fmla="*/ 0 h 357480"/>
              <a:gd name="textAreaBottom" fmla="*/ 358200 h 357480"/>
            </a:gdLst>
            <a:ahLst/>
            <a:rect l="textAreaLeft" t="textAreaTop" r="textAreaRight" b="textAreaBottom"/>
            <a:pathLst>
              <a:path w="306070" h="358139">
                <a:moveTo>
                  <a:pt x="152908" y="0"/>
                </a:moveTo>
                <a:lnTo>
                  <a:pt x="152908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2908" y="286257"/>
                </a:lnTo>
                <a:lnTo>
                  <a:pt x="152908" y="357758"/>
                </a:lnTo>
                <a:lnTo>
                  <a:pt x="305816" y="178815"/>
                </a:lnTo>
                <a:lnTo>
                  <a:pt x="152908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8" name="object 14"/>
          <p:cNvGrpSpPr/>
          <p:nvPr/>
        </p:nvGrpSpPr>
        <p:grpSpPr>
          <a:xfrm>
            <a:off x="4723920" y="2157480"/>
            <a:ext cx="1709280" cy="1311120"/>
            <a:chOff x="4723920" y="2157480"/>
            <a:chExt cx="1709280" cy="1311120"/>
          </a:xfrm>
        </p:grpSpPr>
        <p:sp>
          <p:nvSpPr>
            <p:cNvPr id="279" name="object 15"/>
            <p:cNvSpPr/>
            <p:nvPr/>
          </p:nvSpPr>
          <p:spPr>
            <a:xfrm>
              <a:off x="4723920" y="2157480"/>
              <a:ext cx="1709280" cy="1311120"/>
            </a:xfrm>
            <a:custGeom>
              <a:avLst/>
              <a:gdLst>
                <a:gd name="textAreaLeft" fmla="*/ 0 w 1709280"/>
                <a:gd name="textAreaRight" fmla="*/ 1710000 w 170928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710054" h="1311910">
                  <a:moveTo>
                    <a:pt x="1578737" y="0"/>
                  </a:moveTo>
                  <a:lnTo>
                    <a:pt x="131191" y="0"/>
                  </a:lnTo>
                  <a:lnTo>
                    <a:pt x="80152" y="10318"/>
                  </a:lnTo>
                  <a:lnTo>
                    <a:pt x="38449" y="38449"/>
                  </a:lnTo>
                  <a:lnTo>
                    <a:pt x="10318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18" y="1231810"/>
                  </a:lnTo>
                  <a:lnTo>
                    <a:pt x="38449" y="1273508"/>
                  </a:lnTo>
                  <a:lnTo>
                    <a:pt x="80152" y="1301609"/>
                  </a:lnTo>
                  <a:lnTo>
                    <a:pt x="131191" y="1311910"/>
                  </a:lnTo>
                  <a:lnTo>
                    <a:pt x="1578737" y="1311910"/>
                  </a:lnTo>
                  <a:lnTo>
                    <a:pt x="1629775" y="1301609"/>
                  </a:lnTo>
                  <a:lnTo>
                    <a:pt x="1671478" y="1273508"/>
                  </a:lnTo>
                  <a:lnTo>
                    <a:pt x="1699609" y="1231810"/>
                  </a:lnTo>
                  <a:lnTo>
                    <a:pt x="1709928" y="1180719"/>
                  </a:lnTo>
                  <a:lnTo>
                    <a:pt x="1709928" y="131191"/>
                  </a:lnTo>
                  <a:lnTo>
                    <a:pt x="1699609" y="80152"/>
                  </a:lnTo>
                  <a:lnTo>
                    <a:pt x="1671478" y="38449"/>
                  </a:lnTo>
                  <a:lnTo>
                    <a:pt x="1629775" y="10318"/>
                  </a:lnTo>
                  <a:lnTo>
                    <a:pt x="157873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0" name="object 16"/>
            <p:cNvSpPr/>
            <p:nvPr/>
          </p:nvSpPr>
          <p:spPr>
            <a:xfrm>
              <a:off x="4723920" y="2157480"/>
              <a:ext cx="1709280" cy="1311120"/>
            </a:xfrm>
            <a:custGeom>
              <a:avLst/>
              <a:gdLst>
                <a:gd name="textAreaLeft" fmla="*/ 0 w 1709280"/>
                <a:gd name="textAreaRight" fmla="*/ 1710000 w 170928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710054" h="1311910">
                  <a:moveTo>
                    <a:pt x="0" y="131191"/>
                  </a:moveTo>
                  <a:lnTo>
                    <a:pt x="10318" y="80152"/>
                  </a:lnTo>
                  <a:lnTo>
                    <a:pt x="38449" y="38449"/>
                  </a:lnTo>
                  <a:lnTo>
                    <a:pt x="80152" y="10318"/>
                  </a:lnTo>
                  <a:lnTo>
                    <a:pt x="131191" y="0"/>
                  </a:lnTo>
                  <a:lnTo>
                    <a:pt x="1578737" y="0"/>
                  </a:lnTo>
                  <a:lnTo>
                    <a:pt x="1629775" y="10318"/>
                  </a:lnTo>
                  <a:lnTo>
                    <a:pt x="1671478" y="38449"/>
                  </a:lnTo>
                  <a:lnTo>
                    <a:pt x="1699609" y="80152"/>
                  </a:lnTo>
                  <a:lnTo>
                    <a:pt x="1709928" y="131191"/>
                  </a:lnTo>
                  <a:lnTo>
                    <a:pt x="1709928" y="1180719"/>
                  </a:lnTo>
                  <a:lnTo>
                    <a:pt x="1699609" y="1231810"/>
                  </a:lnTo>
                  <a:lnTo>
                    <a:pt x="1671478" y="1273508"/>
                  </a:lnTo>
                  <a:lnTo>
                    <a:pt x="1629775" y="1301609"/>
                  </a:lnTo>
                  <a:lnTo>
                    <a:pt x="1578737" y="1311910"/>
                  </a:lnTo>
                  <a:lnTo>
                    <a:pt x="131191" y="1311910"/>
                  </a:lnTo>
                  <a:lnTo>
                    <a:pt x="80152" y="1301609"/>
                  </a:lnTo>
                  <a:lnTo>
                    <a:pt x="38449" y="1273508"/>
                  </a:lnTo>
                  <a:lnTo>
                    <a:pt x="10318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1" name="object 17"/>
          <p:cNvSpPr/>
          <p:nvPr/>
        </p:nvSpPr>
        <p:spPr>
          <a:xfrm>
            <a:off x="4968360" y="2585880"/>
            <a:ext cx="12222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02400" indent="-28944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Explication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object 18"/>
          <p:cNvSpPr/>
          <p:nvPr/>
        </p:nvSpPr>
        <p:spPr>
          <a:xfrm>
            <a:off x="6577920" y="2634840"/>
            <a:ext cx="305280" cy="357480"/>
          </a:xfrm>
          <a:custGeom>
            <a:avLst/>
            <a:gdLst>
              <a:gd name="textAreaLeft" fmla="*/ 0 w 305280"/>
              <a:gd name="textAreaRight" fmla="*/ 306000 w 305280"/>
              <a:gd name="textAreaTop" fmla="*/ 0 h 357480"/>
              <a:gd name="textAreaBottom" fmla="*/ 358200 h 357480"/>
            </a:gdLst>
            <a:ahLst/>
            <a:rect l="textAreaLeft" t="textAreaTop" r="textAreaRight" b="textAreaBottom"/>
            <a:pathLst>
              <a:path w="306070" h="358139">
                <a:moveTo>
                  <a:pt x="153034" y="0"/>
                </a:moveTo>
                <a:lnTo>
                  <a:pt x="153034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3034" y="286257"/>
                </a:lnTo>
                <a:lnTo>
                  <a:pt x="153034" y="357758"/>
                </a:lnTo>
                <a:lnTo>
                  <a:pt x="305942" y="178815"/>
                </a:lnTo>
                <a:lnTo>
                  <a:pt x="153034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83" name="object 19"/>
          <p:cNvGrpSpPr/>
          <p:nvPr/>
        </p:nvGrpSpPr>
        <p:grpSpPr>
          <a:xfrm>
            <a:off x="7010640" y="2157480"/>
            <a:ext cx="1591920" cy="1311120"/>
            <a:chOff x="7010640" y="2157480"/>
            <a:chExt cx="1591920" cy="1311120"/>
          </a:xfrm>
        </p:grpSpPr>
        <p:sp>
          <p:nvSpPr>
            <p:cNvPr id="284" name="object 20"/>
            <p:cNvSpPr/>
            <p:nvPr/>
          </p:nvSpPr>
          <p:spPr>
            <a:xfrm>
              <a:off x="7010640" y="2157480"/>
              <a:ext cx="1591920" cy="1311120"/>
            </a:xfrm>
            <a:custGeom>
              <a:avLst/>
              <a:gdLst>
                <a:gd name="textAreaLeft" fmla="*/ 0 w 1591920"/>
                <a:gd name="textAreaRight" fmla="*/ 1592640 w 159192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592579" h="1311910">
                  <a:moveTo>
                    <a:pt x="1461389" y="0"/>
                  </a:moveTo>
                  <a:lnTo>
                    <a:pt x="131191" y="0"/>
                  </a:lnTo>
                  <a:lnTo>
                    <a:pt x="80152" y="10318"/>
                  </a:lnTo>
                  <a:lnTo>
                    <a:pt x="38449" y="38449"/>
                  </a:lnTo>
                  <a:lnTo>
                    <a:pt x="10318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18" y="1231810"/>
                  </a:lnTo>
                  <a:lnTo>
                    <a:pt x="38449" y="1273508"/>
                  </a:lnTo>
                  <a:lnTo>
                    <a:pt x="80152" y="1301609"/>
                  </a:lnTo>
                  <a:lnTo>
                    <a:pt x="131191" y="1311910"/>
                  </a:lnTo>
                  <a:lnTo>
                    <a:pt x="1461389" y="1311910"/>
                  </a:lnTo>
                  <a:lnTo>
                    <a:pt x="1512480" y="1301609"/>
                  </a:lnTo>
                  <a:lnTo>
                    <a:pt x="1554178" y="1273508"/>
                  </a:lnTo>
                  <a:lnTo>
                    <a:pt x="1582279" y="1231810"/>
                  </a:lnTo>
                  <a:lnTo>
                    <a:pt x="1592579" y="1180719"/>
                  </a:lnTo>
                  <a:lnTo>
                    <a:pt x="1592579" y="131191"/>
                  </a:lnTo>
                  <a:lnTo>
                    <a:pt x="1582279" y="80152"/>
                  </a:lnTo>
                  <a:lnTo>
                    <a:pt x="1554178" y="38449"/>
                  </a:lnTo>
                  <a:lnTo>
                    <a:pt x="1512480" y="10318"/>
                  </a:lnTo>
                  <a:lnTo>
                    <a:pt x="146138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object 21"/>
            <p:cNvSpPr/>
            <p:nvPr/>
          </p:nvSpPr>
          <p:spPr>
            <a:xfrm>
              <a:off x="7010640" y="2157480"/>
              <a:ext cx="1591920" cy="1311120"/>
            </a:xfrm>
            <a:custGeom>
              <a:avLst/>
              <a:gdLst>
                <a:gd name="textAreaLeft" fmla="*/ 0 w 1591920"/>
                <a:gd name="textAreaRight" fmla="*/ 1592640 w 1591920"/>
                <a:gd name="textAreaTop" fmla="*/ 0 h 1311120"/>
                <a:gd name="textAreaBottom" fmla="*/ 1311840 h 1311120"/>
              </a:gdLst>
              <a:ahLst/>
              <a:rect l="textAreaLeft" t="textAreaTop" r="textAreaRight" b="textAreaBottom"/>
              <a:pathLst>
                <a:path w="1592579" h="1311910">
                  <a:moveTo>
                    <a:pt x="0" y="131191"/>
                  </a:moveTo>
                  <a:lnTo>
                    <a:pt x="10318" y="80152"/>
                  </a:lnTo>
                  <a:lnTo>
                    <a:pt x="38449" y="38449"/>
                  </a:lnTo>
                  <a:lnTo>
                    <a:pt x="80152" y="10318"/>
                  </a:lnTo>
                  <a:lnTo>
                    <a:pt x="131191" y="0"/>
                  </a:lnTo>
                  <a:lnTo>
                    <a:pt x="1461389" y="0"/>
                  </a:lnTo>
                  <a:lnTo>
                    <a:pt x="1512480" y="10318"/>
                  </a:lnTo>
                  <a:lnTo>
                    <a:pt x="1554178" y="38449"/>
                  </a:lnTo>
                  <a:lnTo>
                    <a:pt x="1582279" y="80152"/>
                  </a:lnTo>
                  <a:lnTo>
                    <a:pt x="1592579" y="131191"/>
                  </a:lnTo>
                  <a:lnTo>
                    <a:pt x="1592579" y="1180719"/>
                  </a:lnTo>
                  <a:lnTo>
                    <a:pt x="1582279" y="1231810"/>
                  </a:lnTo>
                  <a:lnTo>
                    <a:pt x="1554178" y="1273508"/>
                  </a:lnTo>
                  <a:lnTo>
                    <a:pt x="1512480" y="1301609"/>
                  </a:lnTo>
                  <a:lnTo>
                    <a:pt x="1461389" y="1311910"/>
                  </a:lnTo>
                  <a:lnTo>
                    <a:pt x="131191" y="1311910"/>
                  </a:lnTo>
                  <a:lnTo>
                    <a:pt x="80152" y="1301609"/>
                  </a:lnTo>
                  <a:lnTo>
                    <a:pt x="38449" y="1273508"/>
                  </a:lnTo>
                  <a:lnTo>
                    <a:pt x="10318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6" name="object 22"/>
          <p:cNvSpPr/>
          <p:nvPr/>
        </p:nvSpPr>
        <p:spPr>
          <a:xfrm>
            <a:off x="7118640" y="2493720"/>
            <a:ext cx="13798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 algn="ctr">
              <a:lnSpc>
                <a:spcPts val="1451"/>
              </a:lnSpc>
              <a:spcBef>
                <a:spcPts val="340"/>
              </a:spcBef>
              <a:tabLst>
                <a:tab algn="l" pos="40824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Détermination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la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fréquence</a:t>
            </a:r>
            <a:r>
              <a:rPr b="0" lang="fr-FR" sz="14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mise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à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jour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object 23"/>
          <p:cNvSpPr/>
          <p:nvPr/>
        </p:nvSpPr>
        <p:spPr>
          <a:xfrm>
            <a:off x="3067200" y="4034880"/>
            <a:ext cx="44791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9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Kmeans,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DBScan,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Hiérarchique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8" name="object 24"/>
          <p:cNvGrpSpPr/>
          <p:nvPr/>
        </p:nvGrpSpPr>
        <p:grpSpPr>
          <a:xfrm>
            <a:off x="683640" y="3846240"/>
            <a:ext cx="1442160" cy="595080"/>
            <a:chOff x="683640" y="3846240"/>
            <a:chExt cx="1442160" cy="595080"/>
          </a:xfrm>
        </p:grpSpPr>
        <p:sp>
          <p:nvSpPr>
            <p:cNvPr id="289" name="object 25"/>
            <p:cNvSpPr/>
            <p:nvPr/>
          </p:nvSpPr>
          <p:spPr>
            <a:xfrm>
              <a:off x="683640" y="3846240"/>
              <a:ext cx="1442160" cy="595080"/>
            </a:xfrm>
            <a:custGeom>
              <a:avLst/>
              <a:gdLst>
                <a:gd name="textAreaLeft" fmla="*/ 0 w 1442160"/>
                <a:gd name="textAreaRight" fmla="*/ 1442880 w 1442160"/>
                <a:gd name="textAreaTop" fmla="*/ 0 h 595080"/>
                <a:gd name="textAreaBottom" fmla="*/ 595800 h 595080"/>
              </a:gdLst>
              <a:ahLst/>
              <a:rect l="textAreaLeft" t="textAreaTop" r="textAreaRight" b="textAreaBottom"/>
              <a:pathLst>
                <a:path w="1442720" h="595629">
                  <a:moveTo>
                    <a:pt x="1383106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536066"/>
                  </a:lnTo>
                  <a:lnTo>
                    <a:pt x="4681" y="559250"/>
                  </a:lnTo>
                  <a:lnTo>
                    <a:pt x="17446" y="578183"/>
                  </a:lnTo>
                  <a:lnTo>
                    <a:pt x="36379" y="590948"/>
                  </a:lnTo>
                  <a:lnTo>
                    <a:pt x="59563" y="595629"/>
                  </a:lnTo>
                  <a:lnTo>
                    <a:pt x="1383106" y="595629"/>
                  </a:lnTo>
                  <a:lnTo>
                    <a:pt x="1406289" y="590948"/>
                  </a:lnTo>
                  <a:lnTo>
                    <a:pt x="1425222" y="578183"/>
                  </a:lnTo>
                  <a:lnTo>
                    <a:pt x="1437988" y="559250"/>
                  </a:lnTo>
                  <a:lnTo>
                    <a:pt x="1442669" y="536066"/>
                  </a:lnTo>
                  <a:lnTo>
                    <a:pt x="1442669" y="59562"/>
                  </a:lnTo>
                  <a:lnTo>
                    <a:pt x="1437988" y="36379"/>
                  </a:lnTo>
                  <a:lnTo>
                    <a:pt x="1425222" y="17446"/>
                  </a:lnTo>
                  <a:lnTo>
                    <a:pt x="1406289" y="4681"/>
                  </a:lnTo>
                  <a:lnTo>
                    <a:pt x="1383106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object 26"/>
            <p:cNvSpPr/>
            <p:nvPr/>
          </p:nvSpPr>
          <p:spPr>
            <a:xfrm>
              <a:off x="683640" y="3846240"/>
              <a:ext cx="1442160" cy="595080"/>
            </a:xfrm>
            <a:custGeom>
              <a:avLst/>
              <a:gdLst>
                <a:gd name="textAreaLeft" fmla="*/ 0 w 1442160"/>
                <a:gd name="textAreaRight" fmla="*/ 1442880 w 1442160"/>
                <a:gd name="textAreaTop" fmla="*/ 0 h 595080"/>
                <a:gd name="textAreaBottom" fmla="*/ 595800 h 595080"/>
              </a:gdLst>
              <a:ahLst/>
              <a:rect l="textAreaLeft" t="textAreaTop" r="textAreaRight" b="textAreaBottom"/>
              <a:pathLst>
                <a:path w="1442720" h="595629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383106" y="0"/>
                  </a:lnTo>
                  <a:lnTo>
                    <a:pt x="1406289" y="4681"/>
                  </a:lnTo>
                  <a:lnTo>
                    <a:pt x="1425222" y="17446"/>
                  </a:lnTo>
                  <a:lnTo>
                    <a:pt x="1437988" y="36379"/>
                  </a:lnTo>
                  <a:lnTo>
                    <a:pt x="1442669" y="59562"/>
                  </a:lnTo>
                  <a:lnTo>
                    <a:pt x="1442669" y="536066"/>
                  </a:lnTo>
                  <a:lnTo>
                    <a:pt x="1437988" y="559250"/>
                  </a:lnTo>
                  <a:lnTo>
                    <a:pt x="1425222" y="578183"/>
                  </a:lnTo>
                  <a:lnTo>
                    <a:pt x="1406289" y="590948"/>
                  </a:lnTo>
                  <a:lnTo>
                    <a:pt x="1383106" y="595629"/>
                  </a:lnTo>
                  <a:lnTo>
                    <a:pt x="59563" y="595629"/>
                  </a:lnTo>
                  <a:lnTo>
                    <a:pt x="36379" y="590948"/>
                  </a:lnTo>
                  <a:lnTo>
                    <a:pt x="17446" y="578183"/>
                  </a:lnTo>
                  <a:lnTo>
                    <a:pt x="4681" y="559250"/>
                  </a:lnTo>
                  <a:lnTo>
                    <a:pt x="0" y="536066"/>
                  </a:lnTo>
                  <a:lnTo>
                    <a:pt x="0" y="5956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1" name="object 27"/>
          <p:cNvSpPr/>
          <p:nvPr/>
        </p:nvSpPr>
        <p:spPr>
          <a:xfrm>
            <a:off x="934920" y="3944880"/>
            <a:ext cx="9370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92240" indent="-180360">
              <a:lnSpc>
                <a:spcPts val="1301"/>
              </a:lnSpc>
              <a:spcBef>
                <a:spcPts val="258"/>
              </a:spcBef>
              <a:tabLst>
                <a:tab algn="l" pos="0"/>
              </a:tabLst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Evolution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object 28"/>
          <p:cNvGrpSpPr/>
          <p:nvPr/>
        </p:nvGrpSpPr>
        <p:grpSpPr>
          <a:xfrm>
            <a:off x="1012680" y="3505680"/>
            <a:ext cx="822960" cy="287640"/>
            <a:chOff x="1012680" y="3505680"/>
            <a:chExt cx="822960" cy="287640"/>
          </a:xfrm>
        </p:grpSpPr>
        <p:sp>
          <p:nvSpPr>
            <p:cNvPr id="293" name="object 29"/>
            <p:cNvSpPr/>
            <p:nvPr/>
          </p:nvSpPr>
          <p:spPr>
            <a:xfrm>
              <a:off x="1012680" y="3505680"/>
              <a:ext cx="434880" cy="287640"/>
            </a:xfrm>
            <a:custGeom>
              <a:avLst/>
              <a:gdLst>
                <a:gd name="textAreaLeft" fmla="*/ 0 w 434880"/>
                <a:gd name="textAreaRight" fmla="*/ 435600 w 434880"/>
                <a:gd name="textAreaTop" fmla="*/ 0 h 287640"/>
                <a:gd name="textAreaBottom" fmla="*/ 288360 h 287640"/>
              </a:gdLst>
              <a:ahLst/>
              <a:rect l="textAreaLeft" t="textAreaTop" r="textAreaRight" b="textAreaBottom"/>
              <a:pathLst>
                <a:path w="435609" h="288289">
                  <a:moveTo>
                    <a:pt x="33388" y="0"/>
                  </a:moveTo>
                  <a:lnTo>
                    <a:pt x="0" y="125349"/>
                  </a:lnTo>
                  <a:lnTo>
                    <a:pt x="57492" y="125349"/>
                  </a:lnTo>
                  <a:lnTo>
                    <a:pt x="84960" y="160889"/>
                  </a:lnTo>
                  <a:lnTo>
                    <a:pt x="118390" y="192720"/>
                  </a:lnTo>
                  <a:lnTo>
                    <a:pt x="157110" y="220523"/>
                  </a:lnTo>
                  <a:lnTo>
                    <a:pt x="200444" y="243982"/>
                  </a:lnTo>
                  <a:lnTo>
                    <a:pt x="247716" y="262780"/>
                  </a:lnTo>
                  <a:lnTo>
                    <a:pt x="298251" y="276600"/>
                  </a:lnTo>
                  <a:lnTo>
                    <a:pt x="351375" y="285124"/>
                  </a:lnTo>
                  <a:lnTo>
                    <a:pt x="406412" y="288036"/>
                  </a:lnTo>
                  <a:lnTo>
                    <a:pt x="435495" y="288036"/>
                  </a:lnTo>
                  <a:lnTo>
                    <a:pt x="380456" y="285124"/>
                  </a:lnTo>
                  <a:lnTo>
                    <a:pt x="327326" y="276600"/>
                  </a:lnTo>
                  <a:lnTo>
                    <a:pt x="276783" y="262780"/>
                  </a:lnTo>
                  <a:lnTo>
                    <a:pt x="229501" y="243982"/>
                  </a:lnTo>
                  <a:lnTo>
                    <a:pt x="186158" y="220523"/>
                  </a:lnTo>
                  <a:lnTo>
                    <a:pt x="147431" y="192720"/>
                  </a:lnTo>
                  <a:lnTo>
                    <a:pt x="113994" y="160889"/>
                  </a:lnTo>
                  <a:lnTo>
                    <a:pt x="86525" y="125349"/>
                  </a:lnTo>
                  <a:lnTo>
                    <a:pt x="144017" y="125349"/>
                  </a:lnTo>
                  <a:lnTo>
                    <a:pt x="33388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4" name="object 30"/>
            <p:cNvSpPr/>
            <p:nvPr/>
          </p:nvSpPr>
          <p:spPr>
            <a:xfrm>
              <a:off x="1433520" y="3505680"/>
              <a:ext cx="401760" cy="287640"/>
            </a:xfrm>
            <a:custGeom>
              <a:avLst/>
              <a:gdLst>
                <a:gd name="textAreaLeft" fmla="*/ 0 w 401760"/>
                <a:gd name="textAreaRight" fmla="*/ 402480 w 401760"/>
                <a:gd name="textAreaTop" fmla="*/ 0 h 287640"/>
                <a:gd name="textAreaBottom" fmla="*/ 288360 h 287640"/>
              </a:gdLst>
              <a:ahLst/>
              <a:rect l="textAreaLeft" t="textAreaTop" r="textAreaRight" b="textAreaBottom"/>
              <a:pathLst>
                <a:path w="402589" h="288289">
                  <a:moveTo>
                    <a:pt x="402081" y="0"/>
                  </a:moveTo>
                  <a:lnTo>
                    <a:pt x="373125" y="0"/>
                  </a:lnTo>
                  <a:lnTo>
                    <a:pt x="369130" y="41467"/>
                  </a:lnTo>
                  <a:lnTo>
                    <a:pt x="357507" y="81145"/>
                  </a:lnTo>
                  <a:lnTo>
                    <a:pt x="338805" y="118609"/>
                  </a:lnTo>
                  <a:lnTo>
                    <a:pt x="313570" y="153435"/>
                  </a:lnTo>
                  <a:lnTo>
                    <a:pt x="282351" y="185200"/>
                  </a:lnTo>
                  <a:lnTo>
                    <a:pt x="245693" y="213480"/>
                  </a:lnTo>
                  <a:lnTo>
                    <a:pt x="204146" y="237852"/>
                  </a:lnTo>
                  <a:lnTo>
                    <a:pt x="158256" y="257892"/>
                  </a:lnTo>
                  <a:lnTo>
                    <a:pt x="108570" y="273176"/>
                  </a:lnTo>
                  <a:lnTo>
                    <a:pt x="55635" y="283280"/>
                  </a:lnTo>
                  <a:lnTo>
                    <a:pt x="0" y="287782"/>
                  </a:lnTo>
                  <a:lnTo>
                    <a:pt x="14605" y="288036"/>
                  </a:lnTo>
                  <a:lnTo>
                    <a:pt x="67182" y="285405"/>
                  </a:lnTo>
                  <a:lnTo>
                    <a:pt x="117610" y="277741"/>
                  </a:lnTo>
                  <a:lnTo>
                    <a:pt x="165427" y="265390"/>
                  </a:lnTo>
                  <a:lnTo>
                    <a:pt x="210170" y="248694"/>
                  </a:lnTo>
                  <a:lnTo>
                    <a:pt x="251379" y="227997"/>
                  </a:lnTo>
                  <a:lnTo>
                    <a:pt x="288591" y="203644"/>
                  </a:lnTo>
                  <a:lnTo>
                    <a:pt x="321345" y="175978"/>
                  </a:lnTo>
                  <a:lnTo>
                    <a:pt x="349179" y="145344"/>
                  </a:lnTo>
                  <a:lnTo>
                    <a:pt x="371631" y="112085"/>
                  </a:lnTo>
                  <a:lnTo>
                    <a:pt x="388240" y="76545"/>
                  </a:lnTo>
                  <a:lnTo>
                    <a:pt x="398544" y="39069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object 31"/>
            <p:cNvSpPr/>
            <p:nvPr/>
          </p:nvSpPr>
          <p:spPr>
            <a:xfrm>
              <a:off x="1012680" y="3505680"/>
              <a:ext cx="822960" cy="287640"/>
            </a:xfrm>
            <a:custGeom>
              <a:avLst/>
              <a:gdLst>
                <a:gd name="textAreaLeft" fmla="*/ 0 w 822960"/>
                <a:gd name="textAreaRight" fmla="*/ 823680 w 822960"/>
                <a:gd name="textAreaTop" fmla="*/ 0 h 287640"/>
                <a:gd name="textAreaBottom" fmla="*/ 288360 h 287640"/>
              </a:gdLst>
              <a:ahLst/>
              <a:rect l="textAreaLeft" t="textAreaTop" r="textAreaRight" b="textAreaBottom"/>
              <a:pathLst>
                <a:path w="823594" h="288289">
                  <a:moveTo>
                    <a:pt x="420890" y="287782"/>
                  </a:moveTo>
                  <a:lnTo>
                    <a:pt x="476526" y="283280"/>
                  </a:lnTo>
                  <a:lnTo>
                    <a:pt x="529460" y="273176"/>
                  </a:lnTo>
                  <a:lnTo>
                    <a:pt x="579146" y="257892"/>
                  </a:lnTo>
                  <a:lnTo>
                    <a:pt x="625037" y="237852"/>
                  </a:lnTo>
                  <a:lnTo>
                    <a:pt x="666584" y="213480"/>
                  </a:lnTo>
                  <a:lnTo>
                    <a:pt x="703241" y="185200"/>
                  </a:lnTo>
                  <a:lnTo>
                    <a:pt x="734461" y="153435"/>
                  </a:lnTo>
                  <a:lnTo>
                    <a:pt x="759695" y="118609"/>
                  </a:lnTo>
                  <a:lnTo>
                    <a:pt x="778398" y="81145"/>
                  </a:lnTo>
                  <a:lnTo>
                    <a:pt x="790020" y="41467"/>
                  </a:lnTo>
                  <a:lnTo>
                    <a:pt x="794016" y="0"/>
                  </a:lnTo>
                  <a:lnTo>
                    <a:pt x="822972" y="0"/>
                  </a:lnTo>
                  <a:lnTo>
                    <a:pt x="819435" y="39069"/>
                  </a:lnTo>
                  <a:lnTo>
                    <a:pt x="809131" y="76545"/>
                  </a:lnTo>
                  <a:lnTo>
                    <a:pt x="792522" y="112085"/>
                  </a:lnTo>
                  <a:lnTo>
                    <a:pt x="770070" y="145344"/>
                  </a:lnTo>
                  <a:lnTo>
                    <a:pt x="742236" y="175978"/>
                  </a:lnTo>
                  <a:lnTo>
                    <a:pt x="709482" y="203644"/>
                  </a:lnTo>
                  <a:lnTo>
                    <a:pt x="672270" y="227997"/>
                  </a:lnTo>
                  <a:lnTo>
                    <a:pt x="631061" y="248694"/>
                  </a:lnTo>
                  <a:lnTo>
                    <a:pt x="586318" y="265390"/>
                  </a:lnTo>
                  <a:lnTo>
                    <a:pt x="538501" y="277741"/>
                  </a:lnTo>
                  <a:lnTo>
                    <a:pt x="488073" y="285405"/>
                  </a:lnTo>
                  <a:lnTo>
                    <a:pt x="435495" y="288036"/>
                  </a:lnTo>
                  <a:lnTo>
                    <a:pt x="406412" y="288036"/>
                  </a:lnTo>
                  <a:lnTo>
                    <a:pt x="351375" y="285124"/>
                  </a:lnTo>
                  <a:lnTo>
                    <a:pt x="298251" y="276600"/>
                  </a:lnTo>
                  <a:lnTo>
                    <a:pt x="247716" y="262780"/>
                  </a:lnTo>
                  <a:lnTo>
                    <a:pt x="200444" y="243982"/>
                  </a:lnTo>
                  <a:lnTo>
                    <a:pt x="157110" y="220523"/>
                  </a:lnTo>
                  <a:lnTo>
                    <a:pt x="118390" y="192720"/>
                  </a:lnTo>
                  <a:lnTo>
                    <a:pt x="84960" y="160889"/>
                  </a:lnTo>
                  <a:lnTo>
                    <a:pt x="57492" y="125349"/>
                  </a:lnTo>
                  <a:lnTo>
                    <a:pt x="0" y="125349"/>
                  </a:lnTo>
                  <a:lnTo>
                    <a:pt x="33388" y="0"/>
                  </a:lnTo>
                  <a:lnTo>
                    <a:pt x="144017" y="125349"/>
                  </a:lnTo>
                  <a:lnTo>
                    <a:pt x="86525" y="125349"/>
                  </a:lnTo>
                  <a:lnTo>
                    <a:pt x="113994" y="160889"/>
                  </a:lnTo>
                  <a:lnTo>
                    <a:pt x="147431" y="192720"/>
                  </a:lnTo>
                  <a:lnTo>
                    <a:pt x="186158" y="220523"/>
                  </a:lnTo>
                  <a:lnTo>
                    <a:pt x="229501" y="243982"/>
                  </a:lnTo>
                  <a:lnTo>
                    <a:pt x="276783" y="262780"/>
                  </a:lnTo>
                  <a:lnTo>
                    <a:pt x="327326" y="276600"/>
                  </a:lnTo>
                  <a:lnTo>
                    <a:pt x="380456" y="285124"/>
                  </a:lnTo>
                  <a:lnTo>
                    <a:pt x="435495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696204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36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600" spc="-15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détermination</a:t>
            </a:r>
            <a:r>
              <a:rPr b="0" lang="fr-FR" sz="3600" spc="-20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optimum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26" strike="noStrike">
                <a:solidFill>
                  <a:srgbClr val="d2523b"/>
                </a:solidFill>
                <a:latin typeface="Arial"/>
              </a:rPr>
              <a:t>du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3"/>
          <p:cNvSpPr/>
          <p:nvPr/>
        </p:nvSpPr>
        <p:spPr>
          <a:xfrm>
            <a:off x="474480" y="679320"/>
            <a:ext cx="4427640" cy="15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0" bIns="0" anchor="t">
            <a:spAutoFit/>
          </a:bodyPr>
          <a:p>
            <a:pPr marL="73800">
              <a:lnSpc>
                <a:spcPct val="100000"/>
              </a:lnSpc>
              <a:spcBef>
                <a:spcPts val="1304"/>
              </a:spcBef>
              <a:tabLst>
                <a:tab algn="l" pos="40824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  <a:ea typeface="DejaVu Sans"/>
              </a:rPr>
              <a:t>nombre</a:t>
            </a:r>
            <a:r>
              <a:rPr b="0" lang="fr-FR" sz="3600" spc="-22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  <a:ea typeface="DejaVu Sans"/>
              </a:rPr>
              <a:t>de</a:t>
            </a:r>
            <a:r>
              <a:rPr b="0" lang="fr-FR" sz="3600" spc="-19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600" spc="-12" strike="noStrike">
                <a:solidFill>
                  <a:srgbClr val="d2523b"/>
                </a:solidFill>
                <a:latin typeface="Arial"/>
                <a:ea typeface="DejaVu Sans"/>
              </a:rPr>
              <a:t>clusters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0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Entraînement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lang="fr-FR" sz="24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25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clusters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9" name="object 5"/>
          <p:cNvGrpSpPr/>
          <p:nvPr/>
        </p:nvGrpSpPr>
        <p:grpSpPr>
          <a:xfrm>
            <a:off x="5405400" y="3164760"/>
            <a:ext cx="3342600" cy="2496240"/>
            <a:chOff x="5405400" y="3164760"/>
            <a:chExt cx="3342600" cy="2496240"/>
          </a:xfrm>
        </p:grpSpPr>
        <p:pic>
          <p:nvPicPr>
            <p:cNvPr id="300" name="object 6" descr=""/>
            <p:cNvPicPr/>
            <p:nvPr/>
          </p:nvPicPr>
          <p:blipFill>
            <a:blip r:embed="rId1"/>
            <a:stretch/>
          </p:blipFill>
          <p:spPr>
            <a:xfrm>
              <a:off x="5405400" y="3281400"/>
              <a:ext cx="3315240" cy="237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1" name="object 7"/>
            <p:cNvSpPr/>
            <p:nvPr/>
          </p:nvSpPr>
          <p:spPr>
            <a:xfrm>
              <a:off x="7149600" y="5361120"/>
              <a:ext cx="323280" cy="158040"/>
            </a:xfrm>
            <a:custGeom>
              <a:avLst/>
              <a:gdLst>
                <a:gd name="textAreaLeft" fmla="*/ 0 w 323280"/>
                <a:gd name="textAreaRight" fmla="*/ 324000 w 323280"/>
                <a:gd name="textAreaTop" fmla="*/ 0 h 158040"/>
                <a:gd name="textAreaBottom" fmla="*/ 158760 h 158040"/>
              </a:gdLst>
              <a:ahLst/>
              <a:rect l="textAreaLeft" t="textAreaTop" r="textAreaRight" b="textAreaBottom"/>
              <a:pathLst>
                <a:path w="323850" h="158750">
                  <a:moveTo>
                    <a:pt x="0" y="79209"/>
                  </a:moveTo>
                  <a:lnTo>
                    <a:pt x="12727" y="48381"/>
                  </a:lnTo>
                  <a:lnTo>
                    <a:pt x="47434" y="23202"/>
                  </a:lnTo>
                  <a:lnTo>
                    <a:pt x="98905" y="6225"/>
                  </a:lnTo>
                  <a:lnTo>
                    <a:pt x="161925" y="0"/>
                  </a:lnTo>
                  <a:lnTo>
                    <a:pt x="224944" y="6225"/>
                  </a:lnTo>
                  <a:lnTo>
                    <a:pt x="276415" y="23202"/>
                  </a:lnTo>
                  <a:lnTo>
                    <a:pt x="311122" y="48381"/>
                  </a:lnTo>
                  <a:lnTo>
                    <a:pt x="323850" y="79209"/>
                  </a:lnTo>
                  <a:lnTo>
                    <a:pt x="311122" y="110044"/>
                  </a:lnTo>
                  <a:lnTo>
                    <a:pt x="276415" y="135221"/>
                  </a:lnTo>
                  <a:lnTo>
                    <a:pt x="224944" y="152195"/>
                  </a:lnTo>
                  <a:lnTo>
                    <a:pt x="161925" y="158419"/>
                  </a:lnTo>
                  <a:lnTo>
                    <a:pt x="98905" y="152195"/>
                  </a:lnTo>
                  <a:lnTo>
                    <a:pt x="47434" y="135221"/>
                  </a:lnTo>
                  <a:lnTo>
                    <a:pt x="12727" y="110044"/>
                  </a:lnTo>
                  <a:lnTo>
                    <a:pt x="0" y="79209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2" name="object 8"/>
            <p:cNvSpPr/>
            <p:nvPr/>
          </p:nvSpPr>
          <p:spPr>
            <a:xfrm>
              <a:off x="5544000" y="3164760"/>
              <a:ext cx="3204000" cy="184680"/>
            </a:xfrm>
            <a:custGeom>
              <a:avLst/>
              <a:gdLst>
                <a:gd name="textAreaLeft" fmla="*/ 0 w 3204000"/>
                <a:gd name="textAreaRight" fmla="*/ 3204720 w 3204000"/>
                <a:gd name="textAreaTop" fmla="*/ 0 h 184680"/>
                <a:gd name="textAreaBottom" fmla="*/ 185400 h 184680"/>
              </a:gdLst>
              <a:ahLst/>
              <a:rect l="textAreaLeft" t="textAreaTop" r="textAreaRight" b="textAreaBottom"/>
              <a:pathLst>
                <a:path w="3204845" h="185420">
                  <a:moveTo>
                    <a:pt x="3204337" y="0"/>
                  </a:moveTo>
                  <a:lnTo>
                    <a:pt x="0" y="0"/>
                  </a:lnTo>
                  <a:lnTo>
                    <a:pt x="0" y="184988"/>
                  </a:lnTo>
                  <a:lnTo>
                    <a:pt x="3204337" y="184988"/>
                  </a:lnTo>
                  <a:lnTo>
                    <a:pt x="3204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03" name="object 9"/>
          <p:cNvGrpSpPr/>
          <p:nvPr/>
        </p:nvGrpSpPr>
        <p:grpSpPr>
          <a:xfrm>
            <a:off x="604440" y="2400480"/>
            <a:ext cx="3973680" cy="2543400"/>
            <a:chOff x="604440" y="2400480"/>
            <a:chExt cx="3973680" cy="2543400"/>
          </a:xfrm>
        </p:grpSpPr>
        <p:pic>
          <p:nvPicPr>
            <p:cNvPr id="304" name="object 10" descr=""/>
            <p:cNvPicPr/>
            <p:nvPr/>
          </p:nvPicPr>
          <p:blipFill>
            <a:blip r:embed="rId2"/>
            <a:stretch/>
          </p:blipFill>
          <p:spPr>
            <a:xfrm>
              <a:off x="604440" y="2400480"/>
              <a:ext cx="3973680" cy="254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5" name="object 11"/>
            <p:cNvSpPr/>
            <p:nvPr/>
          </p:nvSpPr>
          <p:spPr>
            <a:xfrm>
              <a:off x="2932200" y="4441680"/>
              <a:ext cx="99720" cy="359280"/>
            </a:xfrm>
            <a:custGeom>
              <a:avLst/>
              <a:gdLst>
                <a:gd name="textAreaLeft" fmla="*/ 0 w 99720"/>
                <a:gd name="textAreaRight" fmla="*/ 100440 w 99720"/>
                <a:gd name="textAreaTop" fmla="*/ 0 h 359280"/>
                <a:gd name="textAreaBottom" fmla="*/ 360000 h 359280"/>
              </a:gdLst>
              <a:ahLst/>
              <a:rect l="textAreaLeft" t="textAreaTop" r="textAreaRight" b="textAreaBottom"/>
              <a:pathLst>
                <a:path w="100330" h="360045">
                  <a:moveTo>
                    <a:pt x="49974" y="18886"/>
                  </a:moveTo>
                  <a:lnTo>
                    <a:pt x="45212" y="27050"/>
                  </a:lnTo>
                  <a:lnTo>
                    <a:pt x="45212" y="360019"/>
                  </a:lnTo>
                  <a:lnTo>
                    <a:pt x="54737" y="360019"/>
                  </a:lnTo>
                  <a:lnTo>
                    <a:pt x="54737" y="27050"/>
                  </a:lnTo>
                  <a:lnTo>
                    <a:pt x="49974" y="18886"/>
                  </a:lnTo>
                  <a:close/>
                </a:path>
                <a:path w="100330" h="360045">
                  <a:moveTo>
                    <a:pt x="49911" y="0"/>
                  </a:moveTo>
                  <a:lnTo>
                    <a:pt x="1397" y="83210"/>
                  </a:lnTo>
                  <a:lnTo>
                    <a:pt x="0" y="85483"/>
                  </a:lnTo>
                  <a:lnTo>
                    <a:pt x="762" y="88391"/>
                  </a:lnTo>
                  <a:lnTo>
                    <a:pt x="5334" y="91046"/>
                  </a:lnTo>
                  <a:lnTo>
                    <a:pt x="8255" y="90284"/>
                  </a:lnTo>
                  <a:lnTo>
                    <a:pt x="9651" y="88010"/>
                  </a:lnTo>
                  <a:lnTo>
                    <a:pt x="45212" y="27050"/>
                  </a:lnTo>
                  <a:lnTo>
                    <a:pt x="45212" y="9410"/>
                  </a:lnTo>
                  <a:lnTo>
                    <a:pt x="55412" y="9410"/>
                  </a:lnTo>
                  <a:lnTo>
                    <a:pt x="49911" y="0"/>
                  </a:lnTo>
                  <a:close/>
                </a:path>
                <a:path w="100330" h="360045">
                  <a:moveTo>
                    <a:pt x="55412" y="9410"/>
                  </a:moveTo>
                  <a:lnTo>
                    <a:pt x="54737" y="9410"/>
                  </a:lnTo>
                  <a:lnTo>
                    <a:pt x="54737" y="27050"/>
                  </a:lnTo>
                  <a:lnTo>
                    <a:pt x="90297" y="88010"/>
                  </a:lnTo>
                  <a:lnTo>
                    <a:pt x="91567" y="90284"/>
                  </a:lnTo>
                  <a:lnTo>
                    <a:pt x="94487" y="91046"/>
                  </a:lnTo>
                  <a:lnTo>
                    <a:pt x="99060" y="88391"/>
                  </a:lnTo>
                  <a:lnTo>
                    <a:pt x="99822" y="85483"/>
                  </a:lnTo>
                  <a:lnTo>
                    <a:pt x="98551" y="83210"/>
                  </a:lnTo>
                  <a:lnTo>
                    <a:pt x="55412" y="9410"/>
                  </a:lnTo>
                  <a:close/>
                </a:path>
                <a:path w="100330" h="360045">
                  <a:moveTo>
                    <a:pt x="54737" y="9410"/>
                  </a:moveTo>
                  <a:lnTo>
                    <a:pt x="45212" y="9410"/>
                  </a:lnTo>
                  <a:lnTo>
                    <a:pt x="45212" y="27050"/>
                  </a:lnTo>
                  <a:lnTo>
                    <a:pt x="49974" y="18886"/>
                  </a:lnTo>
                  <a:lnTo>
                    <a:pt x="45847" y="11810"/>
                  </a:lnTo>
                  <a:lnTo>
                    <a:pt x="54737" y="11810"/>
                  </a:lnTo>
                  <a:lnTo>
                    <a:pt x="54737" y="9410"/>
                  </a:lnTo>
                  <a:close/>
                </a:path>
                <a:path w="100330" h="360045">
                  <a:moveTo>
                    <a:pt x="54737" y="11810"/>
                  </a:moveTo>
                  <a:lnTo>
                    <a:pt x="54101" y="11810"/>
                  </a:lnTo>
                  <a:lnTo>
                    <a:pt x="49974" y="18886"/>
                  </a:lnTo>
                  <a:lnTo>
                    <a:pt x="54737" y="27050"/>
                  </a:lnTo>
                  <a:lnTo>
                    <a:pt x="54737" y="11810"/>
                  </a:lnTo>
                  <a:close/>
                </a:path>
                <a:path w="100330" h="360045">
                  <a:moveTo>
                    <a:pt x="54101" y="11810"/>
                  </a:moveTo>
                  <a:lnTo>
                    <a:pt x="45847" y="11810"/>
                  </a:lnTo>
                  <a:lnTo>
                    <a:pt x="49974" y="18886"/>
                  </a:lnTo>
                  <a:lnTo>
                    <a:pt x="54101" y="1181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6" name="object 12"/>
          <p:cNvSpPr/>
          <p:nvPr/>
        </p:nvSpPr>
        <p:spPr>
          <a:xfrm>
            <a:off x="1509120" y="5046120"/>
            <a:ext cx="22978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Méthode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coude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object 13"/>
          <p:cNvGrpSpPr/>
          <p:nvPr/>
        </p:nvGrpSpPr>
        <p:grpSpPr>
          <a:xfrm>
            <a:off x="5348160" y="769320"/>
            <a:ext cx="3399840" cy="2349720"/>
            <a:chOff x="5348160" y="769320"/>
            <a:chExt cx="3399840" cy="2349720"/>
          </a:xfrm>
        </p:grpSpPr>
        <p:pic>
          <p:nvPicPr>
            <p:cNvPr id="308" name="object 14" descr=""/>
            <p:cNvPicPr/>
            <p:nvPr/>
          </p:nvPicPr>
          <p:blipFill>
            <a:blip r:embed="rId3"/>
            <a:stretch/>
          </p:blipFill>
          <p:spPr>
            <a:xfrm>
              <a:off x="5348160" y="908640"/>
              <a:ext cx="3350160" cy="221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object 15" descr=""/>
            <p:cNvPicPr/>
            <p:nvPr/>
          </p:nvPicPr>
          <p:blipFill>
            <a:blip r:embed="rId4"/>
            <a:stretch/>
          </p:blipFill>
          <p:spPr>
            <a:xfrm>
              <a:off x="7151040" y="1116000"/>
              <a:ext cx="169560" cy="169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0" name="object 16"/>
            <p:cNvSpPr/>
            <p:nvPr/>
          </p:nvSpPr>
          <p:spPr>
            <a:xfrm>
              <a:off x="5544000" y="769320"/>
              <a:ext cx="3204000" cy="245520"/>
            </a:xfrm>
            <a:custGeom>
              <a:avLst/>
              <a:gdLst>
                <a:gd name="textAreaLeft" fmla="*/ 0 w 3204000"/>
                <a:gd name="textAreaRight" fmla="*/ 3204720 w 3204000"/>
                <a:gd name="textAreaTop" fmla="*/ 0 h 245520"/>
                <a:gd name="textAreaBottom" fmla="*/ 246240 h 245520"/>
              </a:gdLst>
              <a:ahLst/>
              <a:rect l="textAreaLeft" t="textAreaTop" r="textAreaRight" b="textAreaBottom"/>
              <a:pathLst>
                <a:path w="3204845" h="246380">
                  <a:moveTo>
                    <a:pt x="3204337" y="0"/>
                  </a:moveTo>
                  <a:lnTo>
                    <a:pt x="0" y="0"/>
                  </a:lnTo>
                  <a:lnTo>
                    <a:pt x="0" y="246214"/>
                  </a:lnTo>
                  <a:lnTo>
                    <a:pt x="3204337" y="246214"/>
                  </a:lnTo>
                  <a:lnTo>
                    <a:pt x="3204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1" name="object 17"/>
          <p:cNvSpPr/>
          <p:nvPr/>
        </p:nvSpPr>
        <p:spPr>
          <a:xfrm>
            <a:off x="755640" y="5377680"/>
            <a:ext cx="4392360" cy="2757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algn="ctr">
              <a:lnSpc>
                <a:spcPct val="100000"/>
              </a:lnSpc>
              <a:spcBef>
                <a:spcPts val="14"/>
              </a:spcBef>
              <a:tabLst>
                <a:tab algn="l" pos="40824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Optimum</a:t>
            </a:r>
            <a:r>
              <a:rPr b="0" lang="fr-FR" sz="18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retenu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18"/>
          <p:cNvSpPr/>
          <p:nvPr/>
        </p:nvSpPr>
        <p:spPr>
          <a:xfrm>
            <a:off x="5637600" y="799560"/>
            <a:ext cx="30153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silhouette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fonction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nb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object 19"/>
          <p:cNvSpPr/>
          <p:nvPr/>
        </p:nvSpPr>
        <p:spPr>
          <a:xfrm>
            <a:off x="5724360" y="3195360"/>
            <a:ext cx="28432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Davies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bouldin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fonction</a:t>
            </a:r>
            <a:r>
              <a:rPr b="0" lang="fr-FR" sz="1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nb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représentation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1" strike="noStrike">
                <a:solidFill>
                  <a:srgbClr val="d2523b"/>
                </a:solidFill>
                <a:latin typeface="Arial"/>
              </a:rPr>
              <a:t>graphique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bject 3"/>
          <p:cNvSpPr/>
          <p:nvPr/>
        </p:nvSpPr>
        <p:spPr>
          <a:xfrm>
            <a:off x="536040" y="1359360"/>
            <a:ext cx="10184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XXXX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object 5" descr=""/>
          <p:cNvPicPr/>
          <p:nvPr/>
        </p:nvPicPr>
        <p:blipFill>
          <a:blip r:embed="rId1"/>
          <a:stretch/>
        </p:blipFill>
        <p:spPr>
          <a:xfrm>
            <a:off x="467640" y="1273320"/>
            <a:ext cx="4035960" cy="3985920"/>
          </a:xfrm>
          <a:prstGeom prst="rect">
            <a:avLst/>
          </a:prstGeom>
          <a:ln w="0">
            <a:noFill/>
          </a:ln>
        </p:spPr>
      </p:pic>
      <p:pic>
        <p:nvPicPr>
          <p:cNvPr id="318" name="object 6" descr=""/>
          <p:cNvPicPr/>
          <p:nvPr/>
        </p:nvPicPr>
        <p:blipFill>
          <a:blip r:embed="rId2"/>
          <a:stretch/>
        </p:blipFill>
        <p:spPr>
          <a:xfrm>
            <a:off x="4688280" y="1320840"/>
            <a:ext cx="4016160" cy="40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Clustering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hiérarchique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bject 3"/>
          <p:cNvSpPr/>
          <p:nvPr/>
        </p:nvSpPr>
        <p:spPr>
          <a:xfrm>
            <a:off x="536040" y="1299240"/>
            <a:ext cx="24372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14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object 5" descr=""/>
          <p:cNvPicPr/>
          <p:nvPr/>
        </p:nvPicPr>
        <p:blipFill>
          <a:blip r:embed="rId1"/>
          <a:stretch/>
        </p:blipFill>
        <p:spPr>
          <a:xfrm>
            <a:off x="934200" y="1805400"/>
            <a:ext cx="3670560" cy="3591000"/>
          </a:xfrm>
          <a:prstGeom prst="rect">
            <a:avLst/>
          </a:prstGeom>
          <a:ln w="0">
            <a:noFill/>
          </a:ln>
        </p:spPr>
      </p:pic>
      <p:pic>
        <p:nvPicPr>
          <p:cNvPr id="323" name="object 6" descr=""/>
          <p:cNvPicPr/>
          <p:nvPr/>
        </p:nvPicPr>
        <p:blipFill>
          <a:blip r:embed="rId2"/>
          <a:stretch/>
        </p:blipFill>
        <p:spPr>
          <a:xfrm>
            <a:off x="4918680" y="1916640"/>
            <a:ext cx="3533760" cy="35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1825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DBScan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object 3"/>
          <p:cNvSpPr/>
          <p:nvPr/>
        </p:nvSpPr>
        <p:spPr>
          <a:xfrm>
            <a:off x="536040" y="1286280"/>
            <a:ext cx="2733120" cy="11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Exemple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ci-contre: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Epsilon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Min_samples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object 5" descr=""/>
          <p:cNvPicPr/>
          <p:nvPr/>
        </p:nvPicPr>
        <p:blipFill>
          <a:blip r:embed="rId1"/>
          <a:stretch/>
        </p:blipFill>
        <p:spPr>
          <a:xfrm>
            <a:off x="3858480" y="622080"/>
            <a:ext cx="466020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3"/>
          <p:cNvSpPr/>
          <p:nvPr/>
        </p:nvSpPr>
        <p:spPr>
          <a:xfrm>
            <a:off x="536040" y="1357560"/>
            <a:ext cx="675432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16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exploration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4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801000" y="2264400"/>
            <a:ext cx="658476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object 3"/>
          <p:cNvSpPr/>
          <p:nvPr/>
        </p:nvSpPr>
        <p:spPr>
          <a:xfrm>
            <a:off x="801000" y="3882240"/>
            <a:ext cx="52920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 que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1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</a:t>
            </a:r>
            <a:r>
              <a:rPr b="0" lang="fr-FR" sz="2400" spc="9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490392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36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66" strike="noStrike">
                <a:solidFill>
                  <a:srgbClr val="d2523b"/>
                </a:solidFill>
                <a:latin typeface="Arial"/>
              </a:rPr>
              <a:t>sur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intégralité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de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l’échanti</a:t>
            </a:r>
            <a:r>
              <a:rPr b="0" lang="fr-FR" sz="3600" spc="-34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1" lang="fr-FR" sz="3600" spc="-26" strike="noStrike">
                <a:solidFill>
                  <a:srgbClr val="d2523b"/>
                </a:solidFill>
                <a:latin typeface="Arial"/>
              </a:rPr>
              <a:t>l</a:t>
            </a:r>
            <a:r>
              <a:rPr b="0" lang="fr-FR" sz="3600" spc="-26" strike="noStrike">
                <a:solidFill>
                  <a:srgbClr val="d2523b"/>
                </a:solidFill>
                <a:latin typeface="Arial"/>
              </a:rPr>
              <a:t>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object 4" descr=""/>
          <p:cNvPicPr/>
          <p:nvPr/>
        </p:nvPicPr>
        <p:blipFill>
          <a:blip r:embed="rId1"/>
          <a:stretch/>
        </p:blipFill>
        <p:spPr>
          <a:xfrm>
            <a:off x="522000" y="1604520"/>
            <a:ext cx="3708360" cy="3714480"/>
          </a:xfrm>
          <a:prstGeom prst="rect">
            <a:avLst/>
          </a:prstGeom>
          <a:ln w="0">
            <a:noFill/>
          </a:ln>
        </p:spPr>
      </p:pic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723560" y="1658520"/>
            <a:ext cx="3935520" cy="330948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Stabilité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silhouette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score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...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  <a:tab algn="l" pos="1977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13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0.229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14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</a:rPr>
              <a:t>0.238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15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0.149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...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36040" y="169200"/>
            <a:ext cx="8283960" cy="550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Clusters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identifiés</a:t>
            </a:r>
            <a:r>
              <a:rPr b="0" lang="fr-FR" sz="40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0" strike="noStrike">
                <a:solidFill>
                  <a:srgbClr val="d2523b"/>
                </a:solidFill>
                <a:latin typeface="Arial"/>
              </a:rPr>
              <a:t>et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2" strike="noStrike">
                <a:solidFill>
                  <a:srgbClr val="d2523b"/>
                </a:solidFill>
                <a:latin typeface="Arial"/>
              </a:rPr>
              <a:t>actions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7" name="object 4"/>
          <p:cNvGraphicFramePr/>
          <p:nvPr/>
        </p:nvGraphicFramePr>
        <p:xfrm>
          <a:off x="257760" y="878040"/>
          <a:ext cx="8628480" cy="4992480"/>
        </p:xfrm>
        <a:graphic>
          <a:graphicData uri="http://schemas.openxmlformats.org/drawingml/2006/table">
            <a:tbl>
              <a:tblPr/>
              <a:tblGrid>
                <a:gridCol w="669600"/>
                <a:gridCol w="1071720"/>
                <a:gridCol w="1775160"/>
                <a:gridCol w="870480"/>
                <a:gridCol w="814680"/>
                <a:gridCol w="1105200"/>
                <a:gridCol w="1395720"/>
                <a:gridCol w="926280"/>
              </a:tblGrid>
              <a:tr h="710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algn="l" pos="408240"/>
                        </a:tabLst>
                      </a:pP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Catégorie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6680" indent="-206280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0"/>
                        </a:tabLst>
                      </a:pP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Catégorie</a:t>
                      </a:r>
                      <a:r>
                        <a:rPr b="1" lang="fr-FR" sz="900" spc="-15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 </a:t>
                      </a:r>
                      <a:r>
                        <a:rPr b="1" lang="fr-FR" sz="900" spc="-21" strike="noStrike">
                          <a:solidFill>
                            <a:srgbClr val="ffffff"/>
                          </a:solidFill>
                          <a:latin typeface="Calibri"/>
                        </a:rPr>
                        <a:t>plus</a:t>
                      </a:r>
                      <a:r>
                        <a:rPr b="1" lang="fr-FR" sz="900" spc="494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achetée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629280" indent="-472320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0"/>
                        </a:tabLst>
                      </a:pP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Autre</a:t>
                      </a:r>
                      <a:r>
                        <a:rPr b="1" lang="fr-FR" sz="9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Caractéristique</a:t>
                      </a:r>
                      <a:r>
                        <a:rPr b="1" lang="fr-FR" sz="900" spc="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et</a:t>
                      </a:r>
                      <a:r>
                        <a:rPr b="1" lang="fr-FR" sz="900" spc="-15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action</a:t>
                      </a:r>
                      <a:r>
                        <a:rPr b="1" lang="fr-FR" sz="900" spc="494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potentielle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1880" indent="-100800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0"/>
                        </a:tabLst>
                      </a:pP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de</a:t>
                      </a:r>
                      <a:r>
                        <a:rPr b="1" lang="fr-FR" sz="900" spc="494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clients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algn="l" pos="408240"/>
                        </a:tabLst>
                      </a:pP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Note</a:t>
                      </a:r>
                      <a:r>
                        <a:rPr b="1" lang="fr-FR" sz="900" spc="-32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moyenne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66320"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Montant</a:t>
                      </a:r>
                      <a:r>
                        <a:rPr b="1" lang="fr-FR" sz="9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moyen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dépensé</a:t>
                      </a:r>
                      <a:r>
                        <a:rPr b="1" lang="fr-FR" sz="900" spc="-2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par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commande</a:t>
                      </a:r>
                      <a:r>
                        <a:rPr b="1" lang="fr-FR" sz="900" spc="9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(log)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54960" indent="-337320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algn="l" pos="0"/>
                        </a:tabLst>
                      </a:pP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Montant dépensé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</a:t>
                      </a:r>
                      <a:r>
                        <a:rPr b="1" lang="fr-FR" sz="9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article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par</a:t>
                      </a:r>
                      <a:r>
                        <a:rPr b="1" lang="fr-FR" sz="9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client</a:t>
                      </a:r>
                      <a:r>
                        <a:rPr b="1" lang="fr-FR" sz="9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(log)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4840" indent="16884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Ancienneté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moyenne</a:t>
                      </a:r>
                      <a:r>
                        <a:rPr b="1" lang="fr-FR" sz="900" spc="-15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dernière</a:t>
                      </a:r>
                      <a:r>
                        <a:rPr b="1" lang="fr-FR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transaction</a:t>
                      </a:r>
                      <a:r>
                        <a:rPr b="1" lang="fr-FR" sz="900" spc="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fr-FR" sz="9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(jours)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</a:tr>
              <a:tr h="3193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89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280">
                        <a:lnSpc>
                          <a:spcPct val="100000"/>
                        </a:lnSpc>
                        <a:spcBef>
                          <a:spcPts val="25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ont</a:t>
                      </a:r>
                      <a:r>
                        <a:rPr b="0" lang="fr-FR" sz="9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</a:t>
                      </a:r>
                      <a:r>
                        <a:rPr b="0" lang="fr-FR" sz="9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moins</a:t>
                      </a:r>
                      <a:r>
                        <a:rPr b="0" lang="fr-FR" sz="9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recours</a:t>
                      </a:r>
                      <a:r>
                        <a:rPr b="0" lang="fr-FR" sz="9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aux</a:t>
                      </a:r>
                      <a:r>
                        <a:rPr b="0" lang="fr-FR" sz="9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facilités</a:t>
                      </a:r>
                      <a:r>
                        <a:rPr b="0" lang="fr-FR" sz="9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  <a:r>
                        <a:rPr b="0" lang="fr-FR" sz="900" spc="49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paiement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ff0000"/>
                          </a:solidFill>
                          <a:latin typeface="Arial"/>
                        </a:rPr>
                        <a:t>43412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4,3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4,0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640080">
                        <a:lnSpc>
                          <a:spcPts val="1035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ff0000"/>
                          </a:solidFill>
                          <a:latin typeface="Calibri"/>
                        </a:rPr>
                        <a:t>71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ts val="1035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238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478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  <a:tabLst>
                          <a:tab algn="l" pos="408240"/>
                        </a:tabLst>
                      </a:pPr>
                      <a:endParaRPr b="0" lang="fr-F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280">
                        <a:lnSpc>
                          <a:spcPct val="100000"/>
                        </a:lnSpc>
                        <a:spcBef>
                          <a:spcPts val="476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les</a:t>
                      </a:r>
                      <a:r>
                        <a:rPr b="0" lang="fr-FR" sz="900" spc="-15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plus longs</a:t>
                      </a:r>
                      <a:r>
                        <a:rPr b="0" lang="fr-FR" sz="9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délais de</a:t>
                      </a:r>
                      <a:r>
                        <a:rPr b="0" lang="fr-FR" sz="900" spc="-2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traitement</a:t>
                      </a:r>
                      <a:r>
                        <a:rPr b="0" lang="fr-FR" sz="900" spc="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26" strike="noStrike">
                          <a:solidFill>
                            <a:srgbClr val="ff0000"/>
                          </a:solidFill>
                          <a:latin typeface="Calibri"/>
                        </a:rPr>
                        <a:t>de</a:t>
                      </a:r>
                      <a:r>
                        <a:rPr b="0" lang="fr-FR" sz="900" spc="494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commande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8280">
                        <a:lnSpc>
                          <a:spcPts val="1035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plus mauvaises</a:t>
                      </a:r>
                      <a:r>
                        <a:rPr b="0" lang="fr-FR" sz="900" spc="-15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notes</a:t>
                      </a:r>
                      <a:r>
                        <a:rPr b="0" lang="fr-FR" sz="9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en</a:t>
                      </a:r>
                      <a:r>
                        <a:rPr b="0" lang="fr-FR" sz="900" spc="-2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moyenne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8659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3,4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640080">
                        <a:lnSpc>
                          <a:spcPts val="1035"/>
                        </a:lnSpc>
                        <a:spcBef>
                          <a:spcPts val="564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ff0000"/>
                          </a:solidFill>
                          <a:latin typeface="Calibri"/>
                        </a:rPr>
                        <a:t>88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ts val="1035"/>
                        </a:lnSpc>
                        <a:spcBef>
                          <a:spcPts val="564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254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fashion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2773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4,1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5,2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243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health /</a:t>
                      </a:r>
                      <a:r>
                        <a:rPr b="0" lang="fr-FR" sz="8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beauty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2703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5,5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236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sport</a:t>
                      </a: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leisure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2492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5,1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256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246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arts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2185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4,6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ff0000"/>
                          </a:solidFill>
                          <a:latin typeface="Calibri"/>
                        </a:rPr>
                        <a:t>113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35"/>
                        </a:lnSpc>
                        <a:spcBef>
                          <a:spcPts val="11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office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2078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4,1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39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4,8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35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35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244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478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11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280">
                        <a:lnSpc>
                          <a:spcPct val="100000"/>
                        </a:lnSpc>
                        <a:spcBef>
                          <a:spcPts val="476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catégorie</a:t>
                      </a:r>
                      <a:r>
                        <a:rPr b="0" lang="fr-FR" sz="900" spc="-15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qui</a:t>
                      </a:r>
                      <a:r>
                        <a:rPr b="0" lang="fr-FR" sz="900" spc="1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achète</a:t>
                      </a:r>
                      <a:r>
                        <a:rPr b="0" lang="fr-FR" sz="900" spc="-15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le</a:t>
                      </a:r>
                      <a:r>
                        <a:rPr b="0" lang="fr-FR" sz="900" spc="-21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plus</a:t>
                      </a:r>
                      <a:r>
                        <a:rPr b="0" lang="fr-FR" sz="900" spc="1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26" strike="noStrike">
                          <a:solidFill>
                            <a:srgbClr val="00af50"/>
                          </a:solidFill>
                          <a:latin typeface="Calibri"/>
                        </a:rPr>
                        <a:t>de</a:t>
                      </a:r>
                      <a:r>
                        <a:rPr b="0" lang="fr-FR" sz="900" spc="494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2" strike="noStrike">
                          <a:solidFill>
                            <a:srgbClr val="00af50"/>
                          </a:solidFill>
                          <a:latin typeface="Calibri"/>
                        </a:rPr>
                        <a:t>produits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8280">
                        <a:lnSpc>
                          <a:spcPts val="1029"/>
                        </a:lnSpc>
                        <a:spcBef>
                          <a:spcPts val="6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catégorie</a:t>
                      </a:r>
                      <a:r>
                        <a:rPr b="0" lang="fr-FR" sz="900" spc="-32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qui</a:t>
                      </a:r>
                      <a:r>
                        <a:rPr b="0" lang="fr-FR" sz="900" spc="1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dépense</a:t>
                      </a:r>
                      <a:r>
                        <a:rPr b="0" lang="fr-FR" sz="900" spc="7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le</a:t>
                      </a:r>
                      <a:r>
                        <a:rPr b="0" lang="fr-FR" sz="900" spc="-7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21" strike="noStrike">
                          <a:solidFill>
                            <a:srgbClr val="00af50"/>
                          </a:solidFill>
                          <a:latin typeface="Calibri"/>
                        </a:rPr>
                        <a:t>plus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1895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3,7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algn="l" pos="408240"/>
                        </a:tabLst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4,9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610920">
                        <a:lnSpc>
                          <a:spcPts val="1029"/>
                        </a:lnSpc>
                        <a:spcBef>
                          <a:spcPts val="570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af50"/>
                          </a:solidFill>
                          <a:latin typeface="Calibri"/>
                        </a:rPr>
                        <a:t>775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720" algn="ctr">
                        <a:lnSpc>
                          <a:spcPts val="1029"/>
                        </a:lnSpc>
                        <a:spcBef>
                          <a:spcPts val="570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238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appliances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1877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4,1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5,1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247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214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other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28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Transactions</a:t>
                      </a:r>
                      <a:r>
                        <a:rPr b="0" lang="fr-FR" sz="900" spc="15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les</a:t>
                      </a:r>
                      <a:r>
                        <a:rPr b="0" lang="fr-FR" sz="900" spc="180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plus </a:t>
                      </a:r>
                      <a:r>
                        <a:rPr b="0" lang="fr-FR" sz="900" spc="-12" strike="noStrike">
                          <a:solidFill>
                            <a:srgbClr val="ff0000"/>
                          </a:solidFill>
                          <a:latin typeface="Calibri"/>
                        </a:rPr>
                        <a:t>anciennes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1856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4,9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ff0000"/>
                          </a:solidFill>
                          <a:latin typeface="Calibri"/>
                        </a:rPr>
                        <a:t>295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garden </a:t>
                      </a: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pets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1824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4,8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245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28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2e</a:t>
                      </a:r>
                      <a:r>
                        <a:rPr b="0" lang="fr-FR" sz="900" spc="-32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catégorie</a:t>
                      </a:r>
                      <a:r>
                        <a:rPr b="0" lang="fr-FR" sz="900" spc="-15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qui</a:t>
                      </a:r>
                      <a:r>
                        <a:rPr b="0" lang="fr-FR" sz="900" spc="-7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dépense</a:t>
                      </a:r>
                      <a:r>
                        <a:rPr b="0" lang="fr-FR" sz="900" spc="9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le</a:t>
                      </a:r>
                      <a:r>
                        <a:rPr b="0" lang="fr-FR" sz="900" spc="-7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21" strike="noStrike">
                          <a:solidFill>
                            <a:srgbClr val="00af50"/>
                          </a:solidFill>
                          <a:latin typeface="Calibri"/>
                        </a:rPr>
                        <a:t>plus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1433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3,8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5,4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af50"/>
                          </a:solidFill>
                          <a:latin typeface="Calibri"/>
                        </a:rPr>
                        <a:t>477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253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auto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1327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4,8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220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648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de"/>
                    </a:solidFill>
                  </a:tcPr>
                </a:tc>
              </a:tr>
              <a:tr h="159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construction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828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commandes</a:t>
                      </a:r>
                      <a:r>
                        <a:rPr b="0" lang="fr-FR" sz="900" spc="-15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les</a:t>
                      </a:r>
                      <a:r>
                        <a:rPr b="0" lang="fr-FR" sz="900" spc="-15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00af50"/>
                          </a:solidFill>
                          <a:latin typeface="Calibri"/>
                        </a:rPr>
                        <a:t>plus</a:t>
                      </a:r>
                      <a:r>
                        <a:rPr b="0" lang="fr-FR" sz="900" spc="-15" strike="noStrike">
                          <a:solidFill>
                            <a:srgbClr val="00af5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2" strike="noStrike">
                          <a:solidFill>
                            <a:srgbClr val="00af50"/>
                          </a:solidFill>
                          <a:latin typeface="Calibri"/>
                        </a:rPr>
                        <a:t>récentes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717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4,2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4,6</a:t>
                      </a:r>
                      <a:endParaRPr b="0" lang="fr-FR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10920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ff0000"/>
                          </a:solidFill>
                          <a:latin typeface="Calibri"/>
                        </a:rPr>
                        <a:t>110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1029"/>
                        </a:lnSpc>
                        <a:spcBef>
                          <a:spcPts val="125"/>
                        </a:spcBef>
                        <a:tabLst>
                          <a:tab algn="l" pos="408240"/>
                        </a:tabLst>
                      </a:pPr>
                      <a:r>
                        <a:rPr b="0" lang="fr-FR" sz="9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  <a:endParaRPr b="0" lang="fr-FR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648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8eded"/>
                    </a:solidFill>
                  </a:tcPr>
                </a:tc>
              </a:tr>
            </a:tbl>
          </a:graphicData>
        </a:graphic>
      </p:graphicFrame>
      <p:sp>
        <p:nvSpPr>
          <p:cNvPr id="338" name="object 5"/>
          <p:cNvSpPr/>
          <p:nvPr/>
        </p:nvSpPr>
        <p:spPr>
          <a:xfrm>
            <a:off x="474480" y="4758120"/>
            <a:ext cx="7346160" cy="8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Actions</a:t>
            </a:r>
            <a:r>
              <a:rPr b="1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Ciblage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6"/>
              </a:spcBef>
              <a:buClr>
                <a:srgbClr val="292934"/>
              </a:buClr>
              <a:buFont typeface="Symbol"/>
              <a:buChar char="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Ciblage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services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(faciltiés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paiement,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livraison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express,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...)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8463960" cy="97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Clusters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identifiés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: </a:t>
            </a:r>
            <a:r>
              <a:rPr b="0" lang="fr-FR" sz="3600" spc="-35" strike="noStrike">
                <a:solidFill>
                  <a:srgbClr val="d2523b"/>
                </a:solidFill>
                <a:latin typeface="Arial"/>
              </a:rPr>
              <a:t>améliorations?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bject 3"/>
          <p:cNvSpPr/>
          <p:nvPr/>
        </p:nvSpPr>
        <p:spPr>
          <a:xfrm>
            <a:off x="536040" y="1567440"/>
            <a:ext cx="7842240" cy="31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Subdivision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concluant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(silhouette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0.11)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d’amélioration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tabLst>
                <a:tab algn="l" pos="19512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constatée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26"/>
              </a:spcBef>
              <a:tabLst>
                <a:tab algn="l" pos="195120"/>
              </a:tabLst>
            </a:pP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Proposition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manuel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»: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0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insatisfaits</a:t>
            </a:r>
            <a:r>
              <a:rPr b="0" lang="fr-FR" sz="16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(note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1/5)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très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long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délai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livraison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(&gt;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mois)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4600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achètent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sous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kmeans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288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9000"/>
              <a:buFont typeface="OpenSymbol"/>
              <a:buChar char="-"/>
              <a:tabLst>
                <a:tab algn="l" pos="74412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meilleurs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288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9000"/>
              <a:buFont typeface="OpenSymbol"/>
              <a:buChar char="-"/>
              <a:tabLst>
                <a:tab algn="l" pos="744120"/>
              </a:tabLst>
            </a:pP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1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complémentaires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cibler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publicité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Contrat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maintenance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object 3"/>
          <p:cNvSpPr/>
          <p:nvPr/>
        </p:nvSpPr>
        <p:spPr>
          <a:xfrm>
            <a:off x="536040" y="1285200"/>
            <a:ext cx="7964640" cy="40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9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période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maitenance: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ts val="2279"/>
              </a:lnSpc>
              <a:spcBef>
                <a:spcPts val="24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« durée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279"/>
              </a:lnSpc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mois)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ts val="2279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Vérification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stabilité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clusters,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279"/>
              </a:lnSpc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silhouette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45"/>
              </a:spcBef>
              <a:tabLst>
                <a:tab algn="l" pos="469440"/>
              </a:tabLst>
            </a:pP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Compromis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identifié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mois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4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optimal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Kmeans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14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silhouette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Conservation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principales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(catégories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dépensières,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notes,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etc.)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Variation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marge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object 3"/>
          <p:cNvSpPr/>
          <p:nvPr/>
        </p:nvSpPr>
        <p:spPr>
          <a:xfrm>
            <a:off x="536040" y="1325160"/>
            <a:ext cx="7388640" cy="40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120" indent="-182160">
              <a:lnSpc>
                <a:spcPts val="2509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Mise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2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22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algorithmes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2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classification</a:t>
            </a:r>
            <a:r>
              <a:rPr b="0" lang="fr-FR" sz="22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26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ts val="2509"/>
              </a:lnSpc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supervisée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problème</a:t>
            </a:r>
            <a:r>
              <a:rPr b="0" lang="fr-FR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métier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6"/>
              </a:spcBef>
              <a:tabLst>
                <a:tab algn="l" pos="195120"/>
              </a:tabLst>
            </a:pPr>
            <a:endParaRPr b="0" lang="fr-FR" sz="27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Limites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proposé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ou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d’apport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algorithmes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cluster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50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clients,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intelligibles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440"/>
              </a:tabLst>
            </a:pP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469440"/>
              </a:tabLst>
            </a:pPr>
            <a:endParaRPr b="0" lang="fr-FR" sz="24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Opportunités</a:t>
            </a:r>
            <a:r>
              <a:rPr b="0" lang="fr-FR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d’amélioration</a:t>
            </a:r>
            <a:r>
              <a:rPr b="0" lang="fr-FR" sz="2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Nouvelles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ayant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acheté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plusieurs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articles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Caractérisation</a:t>
            </a:r>
            <a:r>
              <a:rPr b="0" lang="fr-FR" sz="19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détail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champs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textuels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précises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(à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anonymiser)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âge,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sexe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object 4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057760" y="2264400"/>
            <a:ext cx="5117400" cy="2206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object 3"/>
          <p:cNvSpPr/>
          <p:nvPr/>
        </p:nvSpPr>
        <p:spPr>
          <a:xfrm>
            <a:off x="7700040" y="27000"/>
            <a:ext cx="2235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/>
          <p:nvPr/>
        </p:nvSpPr>
        <p:spPr>
          <a:xfrm>
            <a:off x="801000" y="2996280"/>
            <a:ext cx="783864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3"/>
          <p:cNvSpPr/>
          <p:nvPr/>
        </p:nvSpPr>
        <p:spPr>
          <a:xfrm>
            <a:off x="801000" y="3809160"/>
            <a:ext cx="43441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2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4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3"/>
          <p:cNvSpPr/>
          <p:nvPr/>
        </p:nvSpPr>
        <p:spPr>
          <a:xfrm>
            <a:off x="536040" y="1359360"/>
            <a:ext cx="8054280" cy="34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consultant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Olist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,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solution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vente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marketplaces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ligne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11"/>
              </a:spcBef>
              <a:tabLst>
                <a:tab algn="l" pos="195120"/>
              </a:tabLst>
            </a:pP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Objectifs: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Fournir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équipes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d’e-commerce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segmentation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clients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campagnes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communication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Comprendre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différents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d’utilisateurs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Fournir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description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actionable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segmentation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Faire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proposition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contrat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maintenance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4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5" descr=""/>
          <p:cNvPicPr/>
          <p:nvPr/>
        </p:nvPicPr>
        <p:blipFill>
          <a:blip r:embed="rId1"/>
          <a:stretch/>
        </p:blipFill>
        <p:spPr>
          <a:xfrm>
            <a:off x="8100000" y="720000"/>
            <a:ext cx="719280" cy="4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691056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problématique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46" strike="noStrike">
                <a:solidFill>
                  <a:srgbClr val="d2523b"/>
                </a:solidFill>
                <a:latin typeface="Arial"/>
              </a:rPr>
              <a:t>et </a:t>
            </a: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pistes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recherche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2" strike="noStrike">
                <a:solidFill>
                  <a:srgbClr val="d2523b"/>
                </a:solidFill>
                <a:latin typeface="Arial"/>
              </a:rPr>
              <a:t>envisagées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object 3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object 4" descr=""/>
          <p:cNvPicPr/>
          <p:nvPr/>
        </p:nvPicPr>
        <p:blipFill>
          <a:blip r:embed="rId1"/>
          <a:stretch/>
        </p:blipFill>
        <p:spPr>
          <a:xfrm>
            <a:off x="865080" y="3470760"/>
            <a:ext cx="7460640" cy="1919160"/>
          </a:xfrm>
          <a:prstGeom prst="rect">
            <a:avLst/>
          </a:prstGeom>
          <a:ln w="0">
            <a:noFill/>
          </a:ln>
        </p:spPr>
      </p:pic>
      <p:sp>
        <p:nvSpPr>
          <p:cNvPr id="194" name="object 5"/>
          <p:cNvSpPr/>
          <p:nvPr/>
        </p:nvSpPr>
        <p:spPr>
          <a:xfrm>
            <a:off x="1050120" y="3752640"/>
            <a:ext cx="108648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20" algn="ctr">
              <a:lnSpc>
                <a:spcPts val="1789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" algn="ctr">
              <a:lnSpc>
                <a:spcPts val="1789"/>
              </a:lnSpc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engineering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2450880" y="3832200"/>
            <a:ext cx="4305960" cy="354240"/>
          </a:xfrm>
          <a:custGeom>
            <a:avLst/>
            <a:gdLst>
              <a:gd name="textAreaLeft" fmla="*/ 0 w 4305960"/>
              <a:gd name="textAreaRight" fmla="*/ 4306680 w 4305960"/>
              <a:gd name="textAreaTop" fmla="*/ 0 h 354240"/>
              <a:gd name="textAreaBottom" fmla="*/ 354960 h 354240"/>
            </a:gdLst>
            <a:ahLst/>
            <a:rect l="textAreaLeft" t="textAreaTop" r="textAreaRight" b="textAreaBottom"/>
            <a:pathLst>
              <a:path w="4306570" h="354964">
                <a:moveTo>
                  <a:pt x="303149" y="177292"/>
                </a:moveTo>
                <a:lnTo>
                  <a:pt x="151511" y="0"/>
                </a:lnTo>
                <a:lnTo>
                  <a:pt x="151511" y="70866"/>
                </a:lnTo>
                <a:lnTo>
                  <a:pt x="0" y="70866"/>
                </a:lnTo>
                <a:lnTo>
                  <a:pt x="0" y="283591"/>
                </a:lnTo>
                <a:lnTo>
                  <a:pt x="151511" y="283591"/>
                </a:lnTo>
                <a:lnTo>
                  <a:pt x="151511" y="354584"/>
                </a:lnTo>
                <a:lnTo>
                  <a:pt x="303149" y="177292"/>
                </a:lnTo>
                <a:close/>
              </a:path>
              <a:path w="4306570" h="354964">
                <a:moveTo>
                  <a:pt x="2304796" y="177292"/>
                </a:moveTo>
                <a:lnTo>
                  <a:pt x="2153285" y="0"/>
                </a:lnTo>
                <a:lnTo>
                  <a:pt x="2153285" y="70866"/>
                </a:lnTo>
                <a:lnTo>
                  <a:pt x="2001647" y="70866"/>
                </a:lnTo>
                <a:lnTo>
                  <a:pt x="2001647" y="283591"/>
                </a:lnTo>
                <a:lnTo>
                  <a:pt x="2153285" y="283591"/>
                </a:lnTo>
                <a:lnTo>
                  <a:pt x="2153285" y="354584"/>
                </a:lnTo>
                <a:lnTo>
                  <a:pt x="2304796" y="177292"/>
                </a:lnTo>
                <a:close/>
              </a:path>
              <a:path w="4306570" h="354964">
                <a:moveTo>
                  <a:pt x="4306570" y="177292"/>
                </a:moveTo>
                <a:lnTo>
                  <a:pt x="4154932" y="0"/>
                </a:lnTo>
                <a:lnTo>
                  <a:pt x="4154932" y="70866"/>
                </a:lnTo>
                <a:lnTo>
                  <a:pt x="4003421" y="70866"/>
                </a:lnTo>
                <a:lnTo>
                  <a:pt x="4003421" y="283591"/>
                </a:lnTo>
                <a:lnTo>
                  <a:pt x="4154932" y="283591"/>
                </a:lnTo>
                <a:lnTo>
                  <a:pt x="4154932" y="354584"/>
                </a:lnTo>
                <a:lnTo>
                  <a:pt x="4306570" y="177292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982240" y="3647160"/>
            <a:ext cx="122292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algn="ctr">
              <a:lnSpc>
                <a:spcPct val="86000"/>
              </a:lnSpc>
              <a:spcBef>
                <a:spcPts val="360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Classification </a:t>
            </a:r>
            <a:r>
              <a:rPr b="0" lang="fr-FR" sz="1600" spc="-26" strike="noStrike">
                <a:solidFill>
                  <a:srgbClr val="ffffff"/>
                </a:solidFill>
                <a:latin typeface="Arial"/>
                <a:ea typeface="DejaVu Sans"/>
              </a:rPr>
              <a:t>non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supervisée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981320" y="3542040"/>
            <a:ext cx="1231200" cy="8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algn="ctr">
              <a:lnSpc>
                <a:spcPct val="86000"/>
              </a:lnSpc>
              <a:spcBef>
                <a:spcPts val="360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Comparaison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résultats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et</a:t>
            </a:r>
            <a:r>
              <a:rPr b="0" lang="fr-FR" sz="16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choix</a:t>
            </a:r>
            <a:r>
              <a:rPr b="0" lang="fr-FR" sz="16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7027560" y="3752640"/>
            <a:ext cx="114300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ts val="1789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Descriptions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9160">
              <a:lnSpc>
                <a:spcPts val="1789"/>
              </a:lnSpc>
              <a:tabLst>
                <a:tab algn="l" pos="40824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6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546480" y="1530720"/>
            <a:ext cx="6890400" cy="17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Exploration</a:t>
            </a:r>
            <a:r>
              <a:rPr b="0" lang="fr-FR" sz="19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choix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adaptées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195120"/>
              </a:tabLst>
            </a:pPr>
            <a:endParaRPr b="0" lang="fr-FR" sz="19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Problème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classification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supervisée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195120"/>
              </a:tabLst>
            </a:pPr>
            <a:endParaRPr b="0" lang="fr-FR" sz="19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ts val="2049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devront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expliquables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réutilisables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ts val="2049"/>
              </a:lnSpc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campagnes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communication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/>
          <p:nvPr/>
        </p:nvSpPr>
        <p:spPr>
          <a:xfrm>
            <a:off x="801000" y="2264400"/>
            <a:ext cx="741492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3"/>
          <p:cNvSpPr/>
          <p:nvPr/>
        </p:nvSpPr>
        <p:spPr>
          <a:xfrm>
            <a:off x="801000" y="3809160"/>
            <a:ext cx="274932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  <a:tabLst>
                <a:tab algn="l" pos="408240"/>
              </a:tabLst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4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4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194184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object 3"/>
          <p:cNvSpPr/>
          <p:nvPr/>
        </p:nvSpPr>
        <p:spPr>
          <a:xfrm>
            <a:off x="258120" y="1122120"/>
            <a:ext cx="8118360" cy="11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réparties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9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tables: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85"/>
              </a:spcBef>
              <a:tabLst>
                <a:tab algn="l" pos="195120"/>
              </a:tabLst>
            </a:pP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i="1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geolocalisation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commandes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paiements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vendeurs</a:t>
            </a:r>
            <a:r>
              <a:rPr b="0" i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/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traduction</a:t>
            </a:r>
            <a:r>
              <a:rPr b="0" i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i="1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i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i="1" lang="fr-FR" sz="20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bject 4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6" name="object 5"/>
          <p:cNvGraphicFramePr/>
          <p:nvPr/>
        </p:nvGraphicFramePr>
        <p:xfrm>
          <a:off x="453960" y="2598120"/>
          <a:ext cx="8071560" cy="2593440"/>
        </p:xfrm>
        <a:graphic>
          <a:graphicData uri="http://schemas.openxmlformats.org/drawingml/2006/table">
            <a:tbl>
              <a:tblPr/>
              <a:tblGrid>
                <a:gridCol w="8071920"/>
              </a:tblGrid>
              <a:tr h="37008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26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Principales</a:t>
                      </a:r>
                      <a:r>
                        <a:rPr b="1" lang="fr-FR" sz="1600" spc="-4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étapes</a:t>
                      </a:r>
                      <a:r>
                        <a:rPr b="1" lang="fr-FR" sz="1600" spc="-46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du</a:t>
                      </a:r>
                      <a:r>
                        <a:rPr b="1" lang="fr-FR" sz="1600" spc="-5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nettoyage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Imputation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pour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informations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manquantes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Types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données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Réduction</a:t>
                      </a:r>
                      <a:r>
                        <a:rPr b="0" lang="fr-FR" sz="16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du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nombre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catégories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5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produits</a:t>
                      </a:r>
                      <a:r>
                        <a:rPr b="0" lang="fr-FR" sz="16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(de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72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à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12)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Suppression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outliers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univariés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et</a:t>
                      </a:r>
                      <a:r>
                        <a:rPr b="0" lang="fr-FR" sz="16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multivariés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Création</a:t>
                      </a:r>
                      <a:r>
                        <a:rPr b="0" lang="fr-FR" sz="1600" spc="-5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7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nouvelles</a:t>
                      </a:r>
                      <a:r>
                        <a:rPr b="0" lang="fr-FR" sz="1600" spc="-8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features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Assemblage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dans</a:t>
                      </a:r>
                      <a:r>
                        <a:rPr b="0" lang="fr-FR" sz="16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table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unique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avec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pour</a:t>
                      </a:r>
                      <a:r>
                        <a:rPr b="0" lang="fr-FR" sz="16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index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l’id</a:t>
                      </a:r>
                      <a:r>
                        <a:rPr b="0" lang="fr-FR" sz="16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client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156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object 3"/>
          <p:cNvSpPr/>
          <p:nvPr/>
        </p:nvSpPr>
        <p:spPr>
          <a:xfrm>
            <a:off x="536040" y="1154880"/>
            <a:ext cx="53251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12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Intuitions</a:t>
            </a:r>
            <a:r>
              <a:rPr b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Indicateurs</a:t>
            </a:r>
            <a:r>
              <a:rPr b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généraux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client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4"/>
          <p:cNvSpPr/>
          <p:nvPr/>
        </p:nvSpPr>
        <p:spPr>
          <a:xfrm>
            <a:off x="810360" y="1462320"/>
            <a:ext cx="3233160" cy="32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d’achats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achetée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Dépense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3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Date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dernier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achat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(Récence)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Fréquence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d’achat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3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Panier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Jour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commandes,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91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Facilités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paiement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3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paiement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Note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Etc.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5"/>
          <p:cNvSpPr/>
          <p:nvPr/>
        </p:nvSpPr>
        <p:spPr>
          <a:xfrm>
            <a:off x="810360" y="5024160"/>
            <a:ext cx="470448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Log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transformation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créées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6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object 7"/>
          <p:cNvGrpSpPr/>
          <p:nvPr/>
        </p:nvGrpSpPr>
        <p:grpSpPr>
          <a:xfrm>
            <a:off x="6473160" y="2641320"/>
            <a:ext cx="1986840" cy="1137240"/>
            <a:chOff x="6473160" y="2641320"/>
            <a:chExt cx="1986840" cy="1137240"/>
          </a:xfrm>
        </p:grpSpPr>
        <p:sp>
          <p:nvSpPr>
            <p:cNvPr id="213" name="object 8"/>
            <p:cNvSpPr/>
            <p:nvPr/>
          </p:nvSpPr>
          <p:spPr>
            <a:xfrm>
              <a:off x="6473160" y="2641320"/>
              <a:ext cx="1986840" cy="1137240"/>
            </a:xfrm>
            <a:custGeom>
              <a:avLst/>
              <a:gdLst>
                <a:gd name="textAreaLeft" fmla="*/ 0 w 1986840"/>
                <a:gd name="textAreaRight" fmla="*/ 1987560 w 1986840"/>
                <a:gd name="textAreaTop" fmla="*/ 0 h 1137240"/>
                <a:gd name="textAreaBottom" fmla="*/ 1137960 h 1137240"/>
              </a:gdLst>
              <a:ahLst/>
              <a:rect l="textAreaLeft" t="textAreaTop" r="textAreaRight" b="textAreaBottom"/>
              <a:pathLst>
                <a:path w="1987550" h="1137920">
                  <a:moveTo>
                    <a:pt x="1797812" y="0"/>
                  </a:moveTo>
                  <a:lnTo>
                    <a:pt x="189484" y="0"/>
                  </a:lnTo>
                  <a:lnTo>
                    <a:pt x="139112" y="6769"/>
                  </a:lnTo>
                  <a:lnTo>
                    <a:pt x="93848" y="25875"/>
                  </a:lnTo>
                  <a:lnTo>
                    <a:pt x="55499" y="55514"/>
                  </a:lnTo>
                  <a:lnTo>
                    <a:pt x="25870" y="93885"/>
                  </a:lnTo>
                  <a:lnTo>
                    <a:pt x="6768" y="139185"/>
                  </a:lnTo>
                  <a:lnTo>
                    <a:pt x="0" y="189610"/>
                  </a:lnTo>
                  <a:lnTo>
                    <a:pt x="0" y="947927"/>
                  </a:lnTo>
                  <a:lnTo>
                    <a:pt x="6768" y="998353"/>
                  </a:lnTo>
                  <a:lnTo>
                    <a:pt x="25870" y="1043653"/>
                  </a:lnTo>
                  <a:lnTo>
                    <a:pt x="55499" y="1082024"/>
                  </a:lnTo>
                  <a:lnTo>
                    <a:pt x="93848" y="1111663"/>
                  </a:lnTo>
                  <a:lnTo>
                    <a:pt x="139112" y="1130769"/>
                  </a:lnTo>
                  <a:lnTo>
                    <a:pt x="189484" y="1137539"/>
                  </a:lnTo>
                  <a:lnTo>
                    <a:pt x="1797812" y="1137539"/>
                  </a:lnTo>
                  <a:lnTo>
                    <a:pt x="1848193" y="1130769"/>
                  </a:lnTo>
                  <a:lnTo>
                    <a:pt x="1893480" y="1111663"/>
                  </a:lnTo>
                  <a:lnTo>
                    <a:pt x="1931860" y="1082024"/>
                  </a:lnTo>
                  <a:lnTo>
                    <a:pt x="1961519" y="1043653"/>
                  </a:lnTo>
                  <a:lnTo>
                    <a:pt x="1980644" y="998353"/>
                  </a:lnTo>
                  <a:lnTo>
                    <a:pt x="1987422" y="947927"/>
                  </a:lnTo>
                  <a:lnTo>
                    <a:pt x="1987422" y="189610"/>
                  </a:lnTo>
                  <a:lnTo>
                    <a:pt x="1980644" y="139185"/>
                  </a:lnTo>
                  <a:lnTo>
                    <a:pt x="1961519" y="93885"/>
                  </a:lnTo>
                  <a:lnTo>
                    <a:pt x="1931860" y="55514"/>
                  </a:lnTo>
                  <a:lnTo>
                    <a:pt x="1893480" y="25875"/>
                  </a:lnTo>
                  <a:lnTo>
                    <a:pt x="1848193" y="6769"/>
                  </a:lnTo>
                  <a:lnTo>
                    <a:pt x="1797812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object 9"/>
            <p:cNvSpPr/>
            <p:nvPr/>
          </p:nvSpPr>
          <p:spPr>
            <a:xfrm>
              <a:off x="6473160" y="2641320"/>
              <a:ext cx="1986840" cy="1137240"/>
            </a:xfrm>
            <a:custGeom>
              <a:avLst/>
              <a:gdLst>
                <a:gd name="textAreaLeft" fmla="*/ 0 w 1986840"/>
                <a:gd name="textAreaRight" fmla="*/ 1987560 w 1986840"/>
                <a:gd name="textAreaTop" fmla="*/ 0 h 1137240"/>
                <a:gd name="textAreaBottom" fmla="*/ 1137960 h 1137240"/>
              </a:gdLst>
              <a:ahLst/>
              <a:rect l="textAreaLeft" t="textAreaTop" r="textAreaRight" b="textAreaBottom"/>
              <a:pathLst>
                <a:path w="1987550" h="1137920">
                  <a:moveTo>
                    <a:pt x="0" y="189610"/>
                  </a:moveTo>
                  <a:lnTo>
                    <a:pt x="6768" y="139185"/>
                  </a:lnTo>
                  <a:lnTo>
                    <a:pt x="25870" y="93885"/>
                  </a:lnTo>
                  <a:lnTo>
                    <a:pt x="55499" y="55514"/>
                  </a:lnTo>
                  <a:lnTo>
                    <a:pt x="93848" y="25875"/>
                  </a:lnTo>
                  <a:lnTo>
                    <a:pt x="139112" y="6769"/>
                  </a:lnTo>
                  <a:lnTo>
                    <a:pt x="189484" y="0"/>
                  </a:lnTo>
                  <a:lnTo>
                    <a:pt x="1797812" y="0"/>
                  </a:lnTo>
                  <a:lnTo>
                    <a:pt x="1848193" y="6769"/>
                  </a:lnTo>
                  <a:lnTo>
                    <a:pt x="1893480" y="25875"/>
                  </a:lnTo>
                  <a:lnTo>
                    <a:pt x="1931860" y="55514"/>
                  </a:lnTo>
                  <a:lnTo>
                    <a:pt x="1961519" y="93885"/>
                  </a:lnTo>
                  <a:lnTo>
                    <a:pt x="1980644" y="139185"/>
                  </a:lnTo>
                  <a:lnTo>
                    <a:pt x="1987422" y="189610"/>
                  </a:lnTo>
                  <a:lnTo>
                    <a:pt x="1987422" y="947927"/>
                  </a:lnTo>
                  <a:lnTo>
                    <a:pt x="1980644" y="998353"/>
                  </a:lnTo>
                  <a:lnTo>
                    <a:pt x="1961519" y="1043653"/>
                  </a:lnTo>
                  <a:lnTo>
                    <a:pt x="1931860" y="1082024"/>
                  </a:lnTo>
                  <a:lnTo>
                    <a:pt x="1893480" y="1111663"/>
                  </a:lnTo>
                  <a:lnTo>
                    <a:pt x="1848193" y="1130769"/>
                  </a:lnTo>
                  <a:lnTo>
                    <a:pt x="1797812" y="1137539"/>
                  </a:lnTo>
                  <a:lnTo>
                    <a:pt x="189484" y="1137539"/>
                  </a:lnTo>
                  <a:lnTo>
                    <a:pt x="139112" y="1130769"/>
                  </a:lnTo>
                  <a:lnTo>
                    <a:pt x="93848" y="1111663"/>
                  </a:lnTo>
                  <a:lnTo>
                    <a:pt x="55499" y="1082024"/>
                  </a:lnTo>
                  <a:lnTo>
                    <a:pt x="25870" y="1043653"/>
                  </a:lnTo>
                  <a:lnTo>
                    <a:pt x="6768" y="998353"/>
                  </a:lnTo>
                  <a:lnTo>
                    <a:pt x="0" y="947927"/>
                  </a:lnTo>
                  <a:lnTo>
                    <a:pt x="0" y="18961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5" name="object 10"/>
          <p:cNvSpPr/>
          <p:nvPr/>
        </p:nvSpPr>
        <p:spPr>
          <a:xfrm>
            <a:off x="6893280" y="2967120"/>
            <a:ext cx="114912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360" indent="-11376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2636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75000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lignes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50480" indent="-113760">
              <a:lnSpc>
                <a:spcPct val="100000"/>
              </a:lnSpc>
              <a:spcBef>
                <a:spcPts val="14"/>
              </a:spcBef>
              <a:buClr>
                <a:srgbClr val="292934"/>
              </a:buClr>
              <a:buFont typeface="Symbol"/>
              <a:buChar char=""/>
              <a:tabLst>
                <a:tab algn="l" pos="15048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31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colonnes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object 11"/>
          <p:cNvGrpSpPr/>
          <p:nvPr/>
        </p:nvGrpSpPr>
        <p:grpSpPr>
          <a:xfrm>
            <a:off x="5148000" y="2641320"/>
            <a:ext cx="1324440" cy="1137240"/>
            <a:chOff x="5148000" y="2641320"/>
            <a:chExt cx="1324440" cy="1137240"/>
          </a:xfrm>
        </p:grpSpPr>
        <p:sp>
          <p:nvSpPr>
            <p:cNvPr id="217" name="object 12"/>
            <p:cNvSpPr/>
            <p:nvPr/>
          </p:nvSpPr>
          <p:spPr>
            <a:xfrm>
              <a:off x="5148000" y="2641320"/>
              <a:ext cx="1324440" cy="1137240"/>
            </a:xfrm>
            <a:custGeom>
              <a:avLst/>
              <a:gdLst>
                <a:gd name="textAreaLeft" fmla="*/ 0 w 1324440"/>
                <a:gd name="textAreaRight" fmla="*/ 1325160 w 1324440"/>
                <a:gd name="textAreaTop" fmla="*/ 0 h 1137240"/>
                <a:gd name="textAreaBottom" fmla="*/ 1137960 h 1137240"/>
              </a:gdLst>
              <a:ahLst/>
              <a:rect l="textAreaLeft" t="textAreaTop" r="textAreaRight" b="textAreaBottom"/>
              <a:pathLst>
                <a:path w="1325245" h="1137920">
                  <a:moveTo>
                    <a:pt x="1135379" y="0"/>
                  </a:moveTo>
                  <a:lnTo>
                    <a:pt x="189611" y="0"/>
                  </a:lnTo>
                  <a:lnTo>
                    <a:pt x="139185" y="6769"/>
                  </a:lnTo>
                  <a:lnTo>
                    <a:pt x="93885" y="25875"/>
                  </a:lnTo>
                  <a:lnTo>
                    <a:pt x="55514" y="55514"/>
                  </a:lnTo>
                  <a:lnTo>
                    <a:pt x="25875" y="93885"/>
                  </a:lnTo>
                  <a:lnTo>
                    <a:pt x="6769" y="139185"/>
                  </a:lnTo>
                  <a:lnTo>
                    <a:pt x="0" y="189610"/>
                  </a:lnTo>
                  <a:lnTo>
                    <a:pt x="0" y="947927"/>
                  </a:lnTo>
                  <a:lnTo>
                    <a:pt x="6769" y="998353"/>
                  </a:lnTo>
                  <a:lnTo>
                    <a:pt x="25875" y="1043653"/>
                  </a:lnTo>
                  <a:lnTo>
                    <a:pt x="55514" y="1082024"/>
                  </a:lnTo>
                  <a:lnTo>
                    <a:pt x="93885" y="1111663"/>
                  </a:lnTo>
                  <a:lnTo>
                    <a:pt x="139185" y="1130769"/>
                  </a:lnTo>
                  <a:lnTo>
                    <a:pt x="189611" y="1137539"/>
                  </a:lnTo>
                  <a:lnTo>
                    <a:pt x="1135379" y="1137539"/>
                  </a:lnTo>
                  <a:lnTo>
                    <a:pt x="1185761" y="1130769"/>
                  </a:lnTo>
                  <a:lnTo>
                    <a:pt x="1231048" y="1111663"/>
                  </a:lnTo>
                  <a:lnTo>
                    <a:pt x="1269428" y="1082024"/>
                  </a:lnTo>
                  <a:lnTo>
                    <a:pt x="1299087" y="1043653"/>
                  </a:lnTo>
                  <a:lnTo>
                    <a:pt x="1318212" y="998353"/>
                  </a:lnTo>
                  <a:lnTo>
                    <a:pt x="1324990" y="947927"/>
                  </a:lnTo>
                  <a:lnTo>
                    <a:pt x="1324990" y="189610"/>
                  </a:lnTo>
                  <a:lnTo>
                    <a:pt x="1318212" y="139185"/>
                  </a:lnTo>
                  <a:lnTo>
                    <a:pt x="1299087" y="93885"/>
                  </a:lnTo>
                  <a:lnTo>
                    <a:pt x="1269428" y="55514"/>
                  </a:lnTo>
                  <a:lnTo>
                    <a:pt x="1231048" y="25875"/>
                  </a:lnTo>
                  <a:lnTo>
                    <a:pt x="1185761" y="6769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object 13"/>
            <p:cNvSpPr/>
            <p:nvPr/>
          </p:nvSpPr>
          <p:spPr>
            <a:xfrm>
              <a:off x="5148000" y="2641320"/>
              <a:ext cx="1324440" cy="1137240"/>
            </a:xfrm>
            <a:custGeom>
              <a:avLst/>
              <a:gdLst>
                <a:gd name="textAreaLeft" fmla="*/ 0 w 1324440"/>
                <a:gd name="textAreaRight" fmla="*/ 1325160 w 1324440"/>
                <a:gd name="textAreaTop" fmla="*/ 0 h 1137240"/>
                <a:gd name="textAreaBottom" fmla="*/ 1137960 h 1137240"/>
              </a:gdLst>
              <a:ahLst/>
              <a:rect l="textAreaLeft" t="textAreaTop" r="textAreaRight" b="textAreaBottom"/>
              <a:pathLst>
                <a:path w="1325245" h="1137920">
                  <a:moveTo>
                    <a:pt x="0" y="189610"/>
                  </a:moveTo>
                  <a:lnTo>
                    <a:pt x="6769" y="139185"/>
                  </a:lnTo>
                  <a:lnTo>
                    <a:pt x="25875" y="93885"/>
                  </a:lnTo>
                  <a:lnTo>
                    <a:pt x="55514" y="55514"/>
                  </a:lnTo>
                  <a:lnTo>
                    <a:pt x="93885" y="25875"/>
                  </a:lnTo>
                  <a:lnTo>
                    <a:pt x="139185" y="6769"/>
                  </a:lnTo>
                  <a:lnTo>
                    <a:pt x="189611" y="0"/>
                  </a:lnTo>
                  <a:lnTo>
                    <a:pt x="1135379" y="0"/>
                  </a:lnTo>
                  <a:lnTo>
                    <a:pt x="1185761" y="6769"/>
                  </a:lnTo>
                  <a:lnTo>
                    <a:pt x="1231048" y="25875"/>
                  </a:lnTo>
                  <a:lnTo>
                    <a:pt x="1269428" y="55514"/>
                  </a:lnTo>
                  <a:lnTo>
                    <a:pt x="1299087" y="93885"/>
                  </a:lnTo>
                  <a:lnTo>
                    <a:pt x="1318212" y="139185"/>
                  </a:lnTo>
                  <a:lnTo>
                    <a:pt x="1324990" y="189610"/>
                  </a:lnTo>
                  <a:lnTo>
                    <a:pt x="1324990" y="947927"/>
                  </a:lnTo>
                  <a:lnTo>
                    <a:pt x="1318212" y="998353"/>
                  </a:lnTo>
                  <a:lnTo>
                    <a:pt x="1299087" y="1043653"/>
                  </a:lnTo>
                  <a:lnTo>
                    <a:pt x="1269428" y="1082024"/>
                  </a:lnTo>
                  <a:lnTo>
                    <a:pt x="1231048" y="1111663"/>
                  </a:lnTo>
                  <a:lnTo>
                    <a:pt x="1185761" y="1130769"/>
                  </a:lnTo>
                  <a:lnTo>
                    <a:pt x="1135379" y="1137539"/>
                  </a:lnTo>
                  <a:lnTo>
                    <a:pt x="189611" y="1137539"/>
                  </a:lnTo>
                  <a:lnTo>
                    <a:pt x="139185" y="1130769"/>
                  </a:lnTo>
                  <a:lnTo>
                    <a:pt x="93885" y="1111663"/>
                  </a:lnTo>
                  <a:lnTo>
                    <a:pt x="55514" y="1082024"/>
                  </a:lnTo>
                  <a:lnTo>
                    <a:pt x="25875" y="1043653"/>
                  </a:lnTo>
                  <a:lnTo>
                    <a:pt x="6769" y="998353"/>
                  </a:lnTo>
                  <a:lnTo>
                    <a:pt x="0" y="947927"/>
                  </a:lnTo>
                  <a:lnTo>
                    <a:pt x="0" y="18961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9" name="object 14"/>
          <p:cNvSpPr/>
          <p:nvPr/>
        </p:nvSpPr>
        <p:spPr>
          <a:xfrm>
            <a:off x="5325840" y="3021480"/>
            <a:ext cx="9716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20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2"/>
          <p:cNvSpPr/>
          <p:nvPr/>
        </p:nvSpPr>
        <p:spPr>
          <a:xfrm>
            <a:off x="0" y="0"/>
            <a:ext cx="9143280" cy="304200"/>
          </a:xfrm>
          <a:custGeom>
            <a:avLst/>
            <a:gdLst>
              <a:gd name="textAreaLeft" fmla="*/ 0 w 9143280"/>
              <a:gd name="textAreaRight" fmla="*/ 9144000 w 9143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7280" y="347040"/>
            <a:ext cx="2442600" cy="96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4"/>
          <p:cNvSpPr/>
          <p:nvPr/>
        </p:nvSpPr>
        <p:spPr>
          <a:xfrm>
            <a:off x="7700040" y="27000"/>
            <a:ext cx="124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object 5" descr=""/>
          <p:cNvPicPr/>
          <p:nvPr/>
        </p:nvPicPr>
        <p:blipFill>
          <a:blip r:embed="rId1"/>
          <a:stretch/>
        </p:blipFill>
        <p:spPr>
          <a:xfrm>
            <a:off x="5339160" y="3336480"/>
            <a:ext cx="3155400" cy="2034360"/>
          </a:xfrm>
          <a:prstGeom prst="rect">
            <a:avLst/>
          </a:prstGeom>
          <a:ln w="0">
            <a:noFill/>
          </a:ln>
        </p:spPr>
      </p:pic>
      <p:pic>
        <p:nvPicPr>
          <p:cNvPr id="224" name="object 6" descr=""/>
          <p:cNvPicPr/>
          <p:nvPr/>
        </p:nvPicPr>
        <p:blipFill>
          <a:blip r:embed="rId2"/>
          <a:stretch/>
        </p:blipFill>
        <p:spPr>
          <a:xfrm>
            <a:off x="5090040" y="672840"/>
            <a:ext cx="3380040" cy="2424240"/>
          </a:xfrm>
          <a:prstGeom prst="rect">
            <a:avLst/>
          </a:prstGeom>
          <a:ln w="0">
            <a:noFill/>
          </a:ln>
        </p:spPr>
      </p:pic>
      <p:pic>
        <p:nvPicPr>
          <p:cNvPr id="225" name="object 7" descr=""/>
          <p:cNvPicPr/>
          <p:nvPr/>
        </p:nvPicPr>
        <p:blipFill>
          <a:blip r:embed="rId3"/>
          <a:stretch/>
        </p:blipFill>
        <p:spPr>
          <a:xfrm>
            <a:off x="1503000" y="3554280"/>
            <a:ext cx="2279160" cy="1888560"/>
          </a:xfrm>
          <a:prstGeom prst="rect">
            <a:avLst/>
          </a:prstGeom>
          <a:ln w="0">
            <a:noFill/>
          </a:ln>
        </p:spPr>
      </p:pic>
      <p:pic>
        <p:nvPicPr>
          <p:cNvPr id="226" name="object 8" descr=""/>
          <p:cNvPicPr/>
          <p:nvPr/>
        </p:nvPicPr>
        <p:blipFill>
          <a:blip r:embed="rId4"/>
          <a:stretch/>
        </p:blipFill>
        <p:spPr>
          <a:xfrm>
            <a:off x="1477440" y="1103760"/>
            <a:ext cx="2291760" cy="19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2023-07-11T12:53:03Z</dcterms:created>
  <dc:creator>Vincent Koussouros</dc:creator>
  <dc:description/>
  <dc:language>fr-FR</dc:language>
  <cp:lastModifiedBy/>
  <dcterms:modified xsi:type="dcterms:W3CDTF">2023-07-24T14:20:05Z</dcterms:modified>
  <cp:revision>3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2023-07-11T00:00:00Z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