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media/image1.png" ContentType="image/png"/>
  <Override PartName="/ppt/media/image14.png" ContentType="image/png"/>
  <Override PartName="/ppt/media/image13.jpeg" ContentType="image/jpeg"/>
  <Override PartName="/ppt/media/image9.png" ContentType="image/png"/>
  <Override PartName="/ppt/media/image8.jpeg" ContentType="image/jpeg"/>
  <Override PartName="/ppt/media/image2.png" ContentType="image/png"/>
  <Override PartName="/ppt/media/image30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10.jpeg" ContentType="image/jpeg"/>
  <Override PartName="/ppt/media/image28.png" ContentType="image/png"/>
  <Override PartName="/ppt/media/image11.jpeg" ContentType="image/jpe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9E47D3-D7B4-4E07-AF44-B4A6AC89CF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2C1A44-8EA6-4DEE-8091-44286BED83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D09B38-CBB9-45F7-9941-3B8ADBB448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1D6815-5D97-4E22-B83E-BE13DB2DB7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48FDFE-5AE7-4CDE-BF93-C20AD5AF02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FD6C6B-C0AA-45B2-9237-D2160AA0D3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C7B3E2-49D1-4A58-BC87-7DCDEE7384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FC06F8-9C5B-4055-BC24-CE955A2539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CC7D61-95B7-4C20-8DC6-25F535D6E0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B45DB3-DFDB-469C-8707-61A1D18494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7D24BE-F230-4CA9-B0B6-B1AF21EF0E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083A09-BE90-4468-9AE6-DD7163110E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F732E4-F186-40EF-9885-EA4CC9850A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D51C16-A942-4E7F-B8AA-7B20F1B4E3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AB4C3E-3270-49EE-AB6D-B08A29639A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F0539A-542F-4E76-8BC0-E79C35C57C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A6DF0A-B40C-450C-8ECF-8D6A08FE36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F7FE3F-E75C-4920-94DD-A1F2C57F6E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3285B1-7651-4D65-8FD9-5718DA1B4D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11D28B-4844-42C8-889F-2632F5734E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377D84-C865-4295-819F-E358C49E1C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231951-C0F9-4590-9FFE-FB1C931117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015E5-7E5A-4CBA-A28F-51A7C90EEF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F871BB-32EF-429F-9990-252767ADA4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00301B-14AC-46F0-8ACB-81A09D26DB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AB552E-B4F3-430E-AD38-919DB602C7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475EC2-C591-41E4-9510-E9E894E62B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4B6062-8CB8-46F8-9767-C0B52CA16B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DC12F4-ADCA-4FC9-BB1F-461EB2DDB7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9DD1B8-2CF8-4F02-872C-367FA63F3F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E167FA-E688-4376-91CC-6CEEF177D2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E05BCC-C897-4C3B-BF87-B00C69D478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04C55A3-8A4D-472E-9344-48FC4FA771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1928BB-C026-4D5D-94EB-8DA4308DB1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7B059A-62E0-49B5-A70A-653F9FC486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C1CAFC-3C6F-471D-AD33-494F60C412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83A554E-C440-40C8-AD74-1729DA24BF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3E86CF8-ECBF-4EFA-924E-FC2F271A91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F8054F-B9F2-4414-A8E7-692C042B50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956084-02A4-4721-89E2-B934324FFB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B3FE279-E32A-4628-BBFD-229597A06F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1262E6-F095-4E67-910F-8980738B10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0E6921-D755-4FCD-92B2-410965785D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9E8AD7-55F4-4E63-96B9-08A9048BBF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8E0343-1344-4232-955D-85072507B4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9073AB-1AFC-482C-BB97-67373B73C6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4D5ED0-2A0D-4368-A3A7-025488CDB6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BCE4FB-C92B-4FC7-9E3E-A5F9DDF549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67D515-3EEB-464C-A11F-553DCE6EB750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25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4A2E89-9C04-4CB0-B776-55BB226D4889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bg object 16"/>
          <p:cNvSpPr/>
          <p:nvPr/>
        </p:nvSpPr>
        <p:spPr>
          <a:xfrm>
            <a:off x="0" y="374400"/>
            <a:ext cx="9142560" cy="533952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5339520"/>
              <a:gd name="textAreaBottom" fmla="*/ 5340960 h 533952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bg object 17"/>
          <p:cNvSpPr/>
          <p:nvPr/>
        </p:nvSpPr>
        <p:spPr>
          <a:xfrm>
            <a:off x="0" y="304920"/>
            <a:ext cx="9142560" cy="6840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68400"/>
              <a:gd name="textAreaBottom" fmla="*/ 69840 h 6840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bg object 18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bg object 19"/>
          <p:cNvSpPr/>
          <p:nvPr/>
        </p:nvSpPr>
        <p:spPr>
          <a:xfrm>
            <a:off x="731520" y="38329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7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8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843FA4-0914-492C-99FE-A9D3ED3C0A7C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9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bg object 16"/>
          <p:cNvSpPr/>
          <p:nvPr/>
        </p:nvSpPr>
        <p:spPr>
          <a:xfrm>
            <a:off x="0" y="374400"/>
            <a:ext cx="9142560" cy="533952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5339520"/>
              <a:gd name="textAreaBottom" fmla="*/ 5340960 h 533952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bg object 17"/>
          <p:cNvSpPr/>
          <p:nvPr/>
        </p:nvSpPr>
        <p:spPr>
          <a:xfrm>
            <a:off x="0" y="304920"/>
            <a:ext cx="9142560" cy="6840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68400"/>
              <a:gd name="textAreaBottom" fmla="*/ 69840 h 6840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bg object 18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9"/>
          <p:cNvSpPr/>
          <p:nvPr/>
        </p:nvSpPr>
        <p:spPr>
          <a:xfrm>
            <a:off x="731520" y="38329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10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11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C36958-B32F-49B0-B290-8A0A163C98A7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12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/>
          <p:nvPr/>
        </p:nvSpPr>
        <p:spPr>
          <a:xfrm>
            <a:off x="685800" y="28321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object 3"/>
          <p:cNvSpPr/>
          <p:nvPr/>
        </p:nvSpPr>
        <p:spPr>
          <a:xfrm>
            <a:off x="764640" y="848520"/>
            <a:ext cx="7703640" cy="18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4000" spc="-60" strike="noStrike">
                <a:solidFill>
                  <a:srgbClr val="d2523b"/>
                </a:solidFill>
                <a:latin typeface="Arial"/>
                <a:ea typeface="DejaVu Sans"/>
              </a:rPr>
              <a:t>PROJET</a:t>
            </a:r>
            <a:r>
              <a:rPr b="0" lang="fr-FR" sz="4000" spc="-3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5</a:t>
            </a:r>
            <a:r>
              <a:rPr b="0" lang="fr-FR" sz="4000" spc="29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–</a:t>
            </a:r>
            <a:r>
              <a:rPr b="0" lang="fr-FR" sz="4000" spc="24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«</a:t>
            </a:r>
            <a:r>
              <a:rPr b="0" lang="fr-FR" sz="4000" spc="29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  <a:ea typeface="DejaVu Sans"/>
              </a:rPr>
              <a:t>SEGMENTEZ</a:t>
            </a:r>
            <a:r>
              <a:rPr b="0" lang="fr-FR" sz="4000" spc="24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  <a:ea typeface="DejaVu Sans"/>
              </a:rPr>
              <a:t>DES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  <a:ea typeface="DejaVu Sans"/>
              </a:rPr>
              <a:t>CLIENTS D’UN SITE</a:t>
            </a:r>
            <a:r>
              <a:rPr b="0" lang="fr-FR" sz="4000" spc="613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  <a:ea typeface="DejaVu Sans"/>
              </a:rPr>
              <a:t>E- </a:t>
            </a:r>
            <a:r>
              <a:rPr b="0" lang="fr-FR" sz="4000" spc="-126" strike="noStrike">
                <a:solidFill>
                  <a:srgbClr val="d2523b"/>
                </a:solidFill>
                <a:latin typeface="Arial"/>
                <a:ea typeface="DejaVu Sans"/>
              </a:rPr>
              <a:t>COMMERCE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  <a:ea typeface="DejaVu Sans"/>
              </a:rPr>
              <a:t>»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764640" y="2873880"/>
            <a:ext cx="2927160" cy="33256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20000"/>
              </a:lnSpc>
              <a:spcBef>
                <a:spcPts val="96"/>
              </a:spcBef>
            </a:pP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Soutenance de</a:t>
            </a:r>
            <a:r>
              <a:rPr b="0" lang="fr-FR" sz="2400" spc="-21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56566d"/>
                </a:solidFill>
                <a:latin typeface="Arial"/>
              </a:rPr>
              <a:t>projet 2023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object 5" descr=""/>
          <p:cNvPicPr/>
          <p:nvPr/>
        </p:nvPicPr>
        <p:blipFill>
          <a:blip r:embed="rId1"/>
          <a:stretch/>
        </p:blipFill>
        <p:spPr>
          <a:xfrm>
            <a:off x="8100360" y="4585680"/>
            <a:ext cx="718560" cy="718560"/>
          </a:xfrm>
          <a:prstGeom prst="rect">
            <a:avLst/>
          </a:prstGeom>
          <a:ln w="0">
            <a:noFill/>
          </a:ln>
        </p:spPr>
      </p:pic>
      <p:sp>
        <p:nvSpPr>
          <p:cNvPr id="180" name="object 6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CB913A16-31CE-4431-9134-89BD7C2F64F8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7280" y="169200"/>
            <a:ext cx="244080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object 4"/>
          <p:cNvGrpSpPr/>
          <p:nvPr/>
        </p:nvGrpSpPr>
        <p:grpSpPr>
          <a:xfrm>
            <a:off x="447480" y="860400"/>
            <a:ext cx="2539080" cy="2205000"/>
            <a:chOff x="447480" y="860400"/>
            <a:chExt cx="2539080" cy="2205000"/>
          </a:xfrm>
        </p:grpSpPr>
        <p:pic>
          <p:nvPicPr>
            <p:cNvPr id="229" name="object 5" descr=""/>
            <p:cNvPicPr/>
            <p:nvPr/>
          </p:nvPicPr>
          <p:blipFill>
            <a:blip r:embed="rId1"/>
            <a:stretch/>
          </p:blipFill>
          <p:spPr>
            <a:xfrm>
              <a:off x="488880" y="1006560"/>
              <a:ext cx="2383200" cy="205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0" name="object 6" descr=""/>
            <p:cNvPicPr/>
            <p:nvPr/>
          </p:nvPicPr>
          <p:blipFill>
            <a:blip r:embed="rId2"/>
            <a:stretch/>
          </p:blipFill>
          <p:spPr>
            <a:xfrm>
              <a:off x="2123640" y="2141640"/>
              <a:ext cx="650160" cy="574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1" name="object 7"/>
            <p:cNvSpPr/>
            <p:nvPr/>
          </p:nvSpPr>
          <p:spPr>
            <a:xfrm>
              <a:off x="447480" y="860400"/>
              <a:ext cx="2539080" cy="252720"/>
            </a:xfrm>
            <a:custGeom>
              <a:avLst/>
              <a:gdLst>
                <a:gd name="textAreaLeft" fmla="*/ 0 w 2539080"/>
                <a:gd name="textAreaRight" fmla="*/ 2540520 w 2539080"/>
                <a:gd name="textAreaTop" fmla="*/ 0 h 252720"/>
                <a:gd name="textAreaBottom" fmla="*/ 254160 h 252720"/>
              </a:gdLst>
              <a:ahLst/>
              <a:rect l="textAreaLeft" t="textAreaTop" r="textAreaRight" b="textAreaBottom"/>
              <a:pathLst>
                <a:path w="2540635" h="254000">
                  <a:moveTo>
                    <a:pt x="2540508" y="0"/>
                  </a:moveTo>
                  <a:lnTo>
                    <a:pt x="0" y="0"/>
                  </a:lnTo>
                  <a:lnTo>
                    <a:pt x="0" y="253911"/>
                  </a:lnTo>
                  <a:lnTo>
                    <a:pt x="2540508" y="253911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232" name="object 8" descr=""/>
          <p:cNvPicPr/>
          <p:nvPr/>
        </p:nvPicPr>
        <p:blipFill>
          <a:blip r:embed="rId3"/>
          <a:stretch/>
        </p:blipFill>
        <p:spPr>
          <a:xfrm>
            <a:off x="378360" y="3718080"/>
            <a:ext cx="2502000" cy="1886400"/>
          </a:xfrm>
          <a:prstGeom prst="rect">
            <a:avLst/>
          </a:prstGeom>
          <a:ln w="0">
            <a:noFill/>
          </a:ln>
        </p:spPr>
      </p:pic>
      <p:pic>
        <p:nvPicPr>
          <p:cNvPr id="233" name="object 9" descr=""/>
          <p:cNvPicPr/>
          <p:nvPr/>
        </p:nvPicPr>
        <p:blipFill>
          <a:blip r:embed="rId4"/>
          <a:stretch/>
        </p:blipFill>
        <p:spPr>
          <a:xfrm>
            <a:off x="3404160" y="1106640"/>
            <a:ext cx="2522520" cy="1944360"/>
          </a:xfrm>
          <a:prstGeom prst="rect">
            <a:avLst/>
          </a:prstGeom>
          <a:ln w="0">
            <a:noFill/>
          </a:ln>
        </p:spPr>
      </p:pic>
      <p:pic>
        <p:nvPicPr>
          <p:cNvPr id="234" name="object 10" descr=""/>
          <p:cNvPicPr/>
          <p:nvPr/>
        </p:nvPicPr>
        <p:blipFill>
          <a:blip r:embed="rId5"/>
          <a:stretch/>
        </p:blipFill>
        <p:spPr>
          <a:xfrm>
            <a:off x="6444360" y="1014480"/>
            <a:ext cx="2334960" cy="2022840"/>
          </a:xfrm>
          <a:prstGeom prst="rect">
            <a:avLst/>
          </a:prstGeom>
          <a:ln w="0">
            <a:noFill/>
          </a:ln>
        </p:spPr>
      </p:pic>
      <p:grpSp>
        <p:nvGrpSpPr>
          <p:cNvPr id="235" name="object 11"/>
          <p:cNvGrpSpPr/>
          <p:nvPr/>
        </p:nvGrpSpPr>
        <p:grpSpPr>
          <a:xfrm>
            <a:off x="3395520" y="3281040"/>
            <a:ext cx="2536920" cy="2254320"/>
            <a:chOff x="3395520" y="3281040"/>
            <a:chExt cx="2536920" cy="2254320"/>
          </a:xfrm>
        </p:grpSpPr>
        <p:pic>
          <p:nvPicPr>
            <p:cNvPr id="236" name="object 12" descr=""/>
            <p:cNvPicPr/>
            <p:nvPr/>
          </p:nvPicPr>
          <p:blipFill>
            <a:blip r:embed="rId6"/>
            <a:stretch/>
          </p:blipFill>
          <p:spPr>
            <a:xfrm>
              <a:off x="3395520" y="3627000"/>
              <a:ext cx="2536920" cy="1908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7" name="object 13"/>
            <p:cNvSpPr/>
            <p:nvPr/>
          </p:nvSpPr>
          <p:spPr>
            <a:xfrm>
              <a:off x="3636000" y="3281040"/>
              <a:ext cx="2221200" cy="429840"/>
            </a:xfrm>
            <a:custGeom>
              <a:avLst/>
              <a:gdLst>
                <a:gd name="textAreaLeft" fmla="*/ 0 w 2221200"/>
                <a:gd name="textAreaRight" fmla="*/ 2222640 w 2221200"/>
                <a:gd name="textAreaTop" fmla="*/ 0 h 429840"/>
                <a:gd name="textAreaBottom" fmla="*/ 431280 h 429840"/>
              </a:gdLst>
              <a:ahLst/>
              <a:rect l="textAreaLeft" t="textAreaTop" r="textAreaRight" b="textAreaBottom"/>
              <a:pathLst>
                <a:path w="2222500" h="431164">
                  <a:moveTo>
                    <a:pt x="2221991" y="0"/>
                  </a:moveTo>
                  <a:lnTo>
                    <a:pt x="0" y="0"/>
                  </a:lnTo>
                  <a:lnTo>
                    <a:pt x="0" y="430885"/>
                  </a:lnTo>
                  <a:lnTo>
                    <a:pt x="2221991" y="430885"/>
                  </a:lnTo>
                  <a:lnTo>
                    <a:pt x="222199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8" name="object 14"/>
          <p:cNvSpPr/>
          <p:nvPr/>
        </p:nvSpPr>
        <p:spPr>
          <a:xfrm>
            <a:off x="3984840" y="581760"/>
            <a:ext cx="146160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ctr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Distribution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montant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1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dépensé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par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object 15"/>
          <p:cNvSpPr/>
          <p:nvPr/>
        </p:nvSpPr>
        <p:spPr>
          <a:xfrm>
            <a:off x="762480" y="3318840"/>
            <a:ext cx="191880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808200" indent="-7963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Délai</a:t>
            </a:r>
            <a:r>
              <a:rPr b="0" lang="fr-FR" sz="11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en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jours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object 16"/>
          <p:cNvSpPr/>
          <p:nvPr/>
        </p:nvSpPr>
        <p:spPr>
          <a:xfrm>
            <a:off x="3733920" y="3310560"/>
            <a:ext cx="202680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17520" indent="-3049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1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jours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écoulés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 depuis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1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dernière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7"/>
          <p:cNvSpPr/>
          <p:nvPr/>
        </p:nvSpPr>
        <p:spPr>
          <a:xfrm>
            <a:off x="6529680" y="409320"/>
            <a:ext cx="2447280" cy="54324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92880">
              <a:lnSpc>
                <a:spcPct val="100000"/>
              </a:lnSpc>
              <a:spcBef>
                <a:spcPts val="326"/>
              </a:spcBef>
              <a:tabLst>
                <a:tab algn="l" pos="40824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Autres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informations: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79080" indent="-286560">
              <a:lnSpc>
                <a:spcPct val="100000"/>
              </a:lnSpc>
              <a:buClr>
                <a:srgbClr val="ffffff"/>
              </a:buClr>
              <a:buFont typeface="Symbol"/>
              <a:buChar char=""/>
              <a:tabLst>
                <a:tab algn="l" pos="3790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années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d’historique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379080" indent="-286560">
              <a:lnSpc>
                <a:spcPct val="100000"/>
              </a:lnSpc>
              <a:buClr>
                <a:srgbClr val="ffffff"/>
              </a:buClr>
              <a:buFont typeface="Symbol"/>
              <a:buChar char=""/>
              <a:tabLst>
                <a:tab algn="l" pos="3790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100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000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clients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object 18" descr=""/>
          <p:cNvPicPr/>
          <p:nvPr/>
        </p:nvPicPr>
        <p:blipFill>
          <a:blip r:embed="rId7"/>
          <a:stretch/>
        </p:blipFill>
        <p:spPr>
          <a:xfrm>
            <a:off x="6234840" y="3742560"/>
            <a:ext cx="2565720" cy="1872720"/>
          </a:xfrm>
          <a:prstGeom prst="rect">
            <a:avLst/>
          </a:prstGeom>
          <a:ln w="0">
            <a:noFill/>
          </a:ln>
        </p:spPr>
      </p:pic>
      <p:sp>
        <p:nvSpPr>
          <p:cNvPr id="243" name="object 19"/>
          <p:cNvSpPr/>
          <p:nvPr/>
        </p:nvSpPr>
        <p:spPr>
          <a:xfrm>
            <a:off x="6475680" y="3262680"/>
            <a:ext cx="2343600" cy="429840"/>
          </a:xfrm>
          <a:custGeom>
            <a:avLst/>
            <a:gdLst>
              <a:gd name="textAreaLeft" fmla="*/ 0 w 2343600"/>
              <a:gd name="textAreaRight" fmla="*/ 2345040 w 2343600"/>
              <a:gd name="textAreaTop" fmla="*/ 0 h 429840"/>
              <a:gd name="textAreaBottom" fmla="*/ 431280 h 429840"/>
            </a:gdLst>
            <a:ahLst/>
            <a:rect l="textAreaLeft" t="textAreaTop" r="textAreaRight" b="textAreaBottom"/>
            <a:pathLst>
              <a:path w="2345054" h="431164">
                <a:moveTo>
                  <a:pt x="2344546" y="0"/>
                </a:moveTo>
                <a:lnTo>
                  <a:pt x="0" y="0"/>
                </a:lnTo>
                <a:lnTo>
                  <a:pt x="0" y="430885"/>
                </a:lnTo>
                <a:lnTo>
                  <a:pt x="2344546" y="430885"/>
                </a:lnTo>
                <a:lnTo>
                  <a:pt x="234454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object 20"/>
          <p:cNvSpPr/>
          <p:nvPr/>
        </p:nvSpPr>
        <p:spPr>
          <a:xfrm>
            <a:off x="6588360" y="3292200"/>
            <a:ext cx="212004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63680" indent="-45144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Distribution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dépenses</a:t>
            </a:r>
            <a:r>
              <a:rPr b="0" lang="fr-FR" sz="11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dans</a:t>
            </a:r>
            <a:r>
              <a:rPr b="0" lang="fr-FR" sz="11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r>
              <a:rPr b="0" lang="fr-FR" sz="11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1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292934"/>
                </a:solidFill>
                <a:latin typeface="Arial"/>
                <a:ea typeface="DejaVu Sans"/>
              </a:rPr>
              <a:t>home</a:t>
            </a:r>
            <a:r>
              <a:rPr b="0" lang="fr-FR" sz="11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100" spc="-52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21"/>
          <p:cNvSpPr/>
          <p:nvPr/>
        </p:nvSpPr>
        <p:spPr>
          <a:xfrm>
            <a:off x="574920" y="888840"/>
            <a:ext cx="2285280" cy="1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05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5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05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achetés</a:t>
            </a:r>
            <a:r>
              <a:rPr b="0" lang="fr-FR" sz="105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05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292934"/>
                </a:solidFill>
                <a:latin typeface="Arial"/>
                <a:ea typeface="DejaVu Sans"/>
              </a:rPr>
              <a:t>client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42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58BC2B3C-DE50-4A71-A17C-9BA76C3C5049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7280" y="169200"/>
            <a:ext cx="871272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Segmentation RFM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object 61" descr=""/>
          <p:cNvPicPr/>
          <p:nvPr/>
        </p:nvPicPr>
        <p:blipFill>
          <a:blip r:embed="rId1"/>
          <a:stretch/>
        </p:blipFill>
        <p:spPr>
          <a:xfrm>
            <a:off x="378360" y="900000"/>
            <a:ext cx="8441640" cy="4704480"/>
          </a:xfrm>
          <a:prstGeom prst="rect">
            <a:avLst/>
          </a:prstGeom>
          <a:ln w="0">
            <a:noFill/>
          </a:ln>
        </p:spPr>
      </p:pic>
      <p:sp>
        <p:nvSpPr>
          <p:cNvPr id="249" name="object 75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7EDFB81A-5CAD-40CA-BDBD-C3EE633E9902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580000" y="264960"/>
            <a:ext cx="3390120" cy="987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</a:rPr>
              <a:t>Exploration</a:t>
            </a:r>
            <a:r>
              <a:rPr b="0" lang="fr-FR" sz="32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2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92" strike="noStrike">
                <a:solidFill>
                  <a:srgbClr val="d2523b"/>
                </a:solidFill>
                <a:latin typeface="Arial"/>
              </a:rPr>
              <a:t>Corrélations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object 4"/>
          <p:cNvSpPr/>
          <p:nvPr/>
        </p:nvSpPr>
        <p:spPr>
          <a:xfrm>
            <a:off x="5587920" y="1089720"/>
            <a:ext cx="3345480" cy="15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1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Trés peu de</a:t>
            </a:r>
            <a:r>
              <a:rPr b="1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les variables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469800"/>
              </a:tabLst>
            </a:pPr>
            <a:endParaRPr b="0" lang="fr-FR" sz="1750" spc="-1" strike="noStrike">
              <a:solidFill>
                <a:srgbClr val="000000"/>
              </a:solidFill>
              <a:latin typeface="Arial"/>
            </a:endParaRPr>
          </a:p>
          <a:p>
            <a:pPr marL="469800" indent="-182880"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92a199"/>
                </a:solidFill>
                <a:latin typeface="Symbol"/>
                <a:ea typeface="DejaVu Sans"/>
              </a:rPr>
              <a:t></a:t>
            </a:r>
            <a:r>
              <a:rPr b="0" lang="fr-FR" sz="1000" spc="154" strike="noStrike">
                <a:solidFill>
                  <a:srgbClr val="92a199"/>
                </a:solidFill>
                <a:latin typeface="Times New Roman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Non</a:t>
            </a:r>
            <a:r>
              <a:rPr b="0" lang="fr-FR" sz="1200" spc="-32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pertinence</a:t>
            </a:r>
            <a:r>
              <a:rPr b="0" lang="fr-FR" sz="1200" spc="-5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certaines</a:t>
            </a:r>
            <a:r>
              <a:rPr b="0" lang="fr-FR" sz="1200" spc="-4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features</a:t>
            </a:r>
            <a:r>
              <a:rPr b="0" lang="fr-FR" sz="1200" spc="-3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dues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au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jeu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données</a:t>
            </a:r>
            <a:r>
              <a:rPr b="0" lang="fr-FR" sz="1200" spc="-4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comprenant</a:t>
            </a:r>
            <a:r>
              <a:rPr b="0" lang="fr-FR" sz="1200" spc="-4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plus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90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469800" indent="-182880"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%</a:t>
            </a:r>
            <a:r>
              <a:rPr b="0" lang="fr-FR" sz="1200" spc="-12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de</a:t>
            </a:r>
            <a:r>
              <a:rPr b="0" lang="fr-FR" sz="12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clients</a:t>
            </a:r>
            <a:r>
              <a:rPr b="0" lang="fr-FR" sz="1200" spc="-2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avec</a:t>
            </a:r>
            <a:r>
              <a:rPr b="0" lang="fr-FR" sz="1200" spc="-1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un</a:t>
            </a:r>
            <a:r>
              <a:rPr b="0" lang="fr-FR" sz="1200" spc="-1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ff0000"/>
                </a:solidFill>
                <a:latin typeface="Arial"/>
                <a:ea typeface="DejaVu Sans"/>
              </a:rPr>
              <a:t>seul</a:t>
            </a:r>
            <a:r>
              <a:rPr b="0" lang="fr-FR" sz="1200" spc="-35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ff0000"/>
                </a:solidFill>
                <a:latin typeface="Arial"/>
                <a:ea typeface="DejaVu Sans"/>
              </a:rPr>
              <a:t>achat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9440" y="360000"/>
            <a:ext cx="5488560" cy="5220000"/>
          </a:xfrm>
          <a:prstGeom prst="rect">
            <a:avLst/>
          </a:prstGeom>
          <a:ln w="0">
            <a:noFill/>
          </a:ln>
        </p:spPr>
      </p:pic>
      <p:sp>
        <p:nvSpPr>
          <p:cNvPr id="253" name="object 43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26B33D5D-FB50-4AFF-868A-04D38E03A2A7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840" cy="965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Préparation</a:t>
            </a:r>
            <a:r>
              <a:rPr b="0" lang="fr-FR" sz="36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72" strike="noStrike">
                <a:solidFill>
                  <a:srgbClr val="d2523b"/>
                </a:solidFill>
                <a:latin typeface="Arial"/>
              </a:rPr>
              <a:t>des</a:t>
            </a:r>
            <a:r>
              <a:rPr b="0" lang="fr-FR" sz="36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données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Finalisation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3960000" y="1080000"/>
            <a:ext cx="5040000" cy="4376520"/>
          </a:xfrm>
          <a:prstGeom prst="rect">
            <a:avLst/>
          </a:prstGeom>
          <a:ln w="0">
            <a:noFill/>
          </a:ln>
        </p:spPr>
      </p:pic>
      <p:sp>
        <p:nvSpPr>
          <p:cNvPr id="256" name="object 4"/>
          <p:cNvSpPr/>
          <p:nvPr/>
        </p:nvSpPr>
        <p:spPr>
          <a:xfrm>
            <a:off x="184680" y="1152360"/>
            <a:ext cx="4207320" cy="28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490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195480"/>
              </a:tabLst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1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adaptées: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44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Montant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44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moyen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commande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44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46944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480"/>
              </a:tabLst>
            </a:pP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Arial"/>
              <a:buChar char="•"/>
              <a:tabLst>
                <a:tab algn="l" pos="46944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One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hot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encoder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(moyens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paiement)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Arial"/>
              <a:buChar char="•"/>
              <a:tabLst>
                <a:tab algn="l" pos="469440"/>
              </a:tabLst>
            </a:pP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StandardScaler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4694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480"/>
              </a:tabLst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1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1" lang="fr-FR" sz="16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dimension</a:t>
            </a:r>
            <a:r>
              <a:rPr b="1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1" lang="fr-FR" sz="1600" spc="-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ACP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2000"/>
              <a:buFont typeface="Arial"/>
              <a:buChar char="•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7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94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%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2000"/>
              <a:buFont typeface="Arial"/>
              <a:buChar char="•"/>
              <a:tabLst>
                <a:tab algn="l" pos="46944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variance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object 44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449DC84D-7728-4B85-A2C2-DFD499330FCD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01000" y="2264400"/>
            <a:ext cx="4844160" cy="1474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41" strike="noStrike">
                <a:solidFill>
                  <a:srgbClr val="f3f1dc"/>
                </a:solidFill>
                <a:latin typeface="Arial"/>
              </a:rPr>
              <a:t>III</a:t>
            </a:r>
            <a:r>
              <a:rPr b="0" lang="fr-FR" sz="4800" spc="-23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–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6" strike="noStrike">
                <a:solidFill>
                  <a:srgbClr val="f3f1dc"/>
                </a:solidFill>
                <a:latin typeface="Arial"/>
              </a:rPr>
              <a:t>PISTES</a:t>
            </a:r>
            <a:r>
              <a:rPr b="0" lang="fr-FR" sz="4800" spc="-24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26" strike="noStrike">
                <a:solidFill>
                  <a:srgbClr val="f3f1dc"/>
                </a:solidFill>
                <a:latin typeface="Arial"/>
              </a:rPr>
              <a:t>DE </a:t>
            </a: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MODÉLISATIONS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bject 3"/>
          <p:cNvSpPr/>
          <p:nvPr/>
        </p:nvSpPr>
        <p:spPr>
          <a:xfrm>
            <a:off x="7700040" y="27000"/>
            <a:ext cx="22284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3788280" cy="3790440"/>
          </a:xfrm>
          <a:prstGeom prst="rect">
            <a:avLst/>
          </a:prstGeom>
          <a:ln w="0">
            <a:noFill/>
          </a:ln>
        </p:spPr>
      </p:pic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36040" y="347040"/>
            <a:ext cx="846324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06" strike="noStrike">
                <a:solidFill>
                  <a:srgbClr val="d2523b"/>
                </a:solidFill>
                <a:latin typeface="Arial"/>
              </a:rPr>
              <a:t>Intuition</a:t>
            </a:r>
            <a:r>
              <a:rPr b="0" lang="fr-FR" sz="4000" spc="-22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9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6" strike="noStrike">
                <a:solidFill>
                  <a:srgbClr val="d2523b"/>
                </a:solidFill>
                <a:latin typeface="Arial"/>
              </a:rPr>
              <a:t>Visualisation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2" name="object 7"/>
          <p:cNvGrpSpPr/>
          <p:nvPr/>
        </p:nvGrpSpPr>
        <p:grpSpPr>
          <a:xfrm>
            <a:off x="4707000" y="1292760"/>
            <a:ext cx="3723840" cy="3920400"/>
            <a:chOff x="4707000" y="1292760"/>
            <a:chExt cx="3723840" cy="3920400"/>
          </a:xfrm>
        </p:grpSpPr>
        <p:pic>
          <p:nvPicPr>
            <p:cNvPr id="263" name="object 8" descr=""/>
            <p:cNvPicPr/>
            <p:nvPr/>
          </p:nvPicPr>
          <p:blipFill>
            <a:blip r:embed="rId2"/>
            <a:stretch/>
          </p:blipFill>
          <p:spPr>
            <a:xfrm>
              <a:off x="4707000" y="1417320"/>
              <a:ext cx="3723840" cy="3795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4" name="object 9"/>
            <p:cNvSpPr/>
            <p:nvPr/>
          </p:nvSpPr>
          <p:spPr>
            <a:xfrm>
              <a:off x="5284440" y="1292760"/>
              <a:ext cx="2951280" cy="254520"/>
            </a:xfrm>
            <a:custGeom>
              <a:avLst/>
              <a:gdLst>
                <a:gd name="textAreaLeft" fmla="*/ 0 w 2951280"/>
                <a:gd name="textAreaRight" fmla="*/ 2952720 w 2951280"/>
                <a:gd name="textAreaTop" fmla="*/ 0 h 254520"/>
                <a:gd name="textAreaBottom" fmla="*/ 255960 h 254520"/>
              </a:gdLst>
              <a:ahLst/>
              <a:rect l="textAreaLeft" t="textAreaTop" r="textAreaRight" b="textAreaBottom"/>
              <a:pathLst>
                <a:path w="2952750" h="246380">
                  <a:moveTo>
                    <a:pt x="2952368" y="0"/>
                  </a:moveTo>
                  <a:lnTo>
                    <a:pt x="0" y="0"/>
                  </a:lnTo>
                  <a:lnTo>
                    <a:pt x="0" y="246214"/>
                  </a:lnTo>
                  <a:lnTo>
                    <a:pt x="2952368" y="246214"/>
                  </a:lnTo>
                  <a:lnTo>
                    <a:pt x="29523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5" name="object 10"/>
          <p:cNvSpPr/>
          <p:nvPr/>
        </p:nvSpPr>
        <p:spPr>
          <a:xfrm>
            <a:off x="432000" y="1212480"/>
            <a:ext cx="3780000" cy="164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5720" indent="-3348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Projection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2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premières composantes</a:t>
            </a:r>
            <a:r>
              <a:rPr b="0" lang="fr-FR" sz="1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l’ACP 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object 11"/>
          <p:cNvSpPr/>
          <p:nvPr/>
        </p:nvSpPr>
        <p:spPr>
          <a:xfrm>
            <a:off x="5486400" y="1148760"/>
            <a:ext cx="22046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Représentation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via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t-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SNE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object 45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00AA21E4-A9B9-47AC-A1C8-F9C70F908579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84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Processus</a:t>
            </a:r>
            <a:r>
              <a:rPr b="0" lang="fr-FR" sz="40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66" strike="noStrike">
                <a:solidFill>
                  <a:srgbClr val="d2523b"/>
                </a:solidFill>
                <a:latin typeface="Arial"/>
              </a:rPr>
              <a:t>clustering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9" name="object 4"/>
          <p:cNvGrpSpPr/>
          <p:nvPr/>
        </p:nvGrpSpPr>
        <p:grpSpPr>
          <a:xfrm>
            <a:off x="684720" y="2157480"/>
            <a:ext cx="1441440" cy="1310400"/>
            <a:chOff x="684720" y="2157480"/>
            <a:chExt cx="1441440" cy="1310400"/>
          </a:xfrm>
        </p:grpSpPr>
        <p:sp>
          <p:nvSpPr>
            <p:cNvPr id="270" name="object 5"/>
            <p:cNvSpPr/>
            <p:nvPr/>
          </p:nvSpPr>
          <p:spPr>
            <a:xfrm>
              <a:off x="684720" y="2157480"/>
              <a:ext cx="1441440" cy="13104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10400"/>
                <a:gd name="textAreaBottom" fmla="*/ 1311840 h 131040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1311452" y="0"/>
                  </a:moveTo>
                  <a:lnTo>
                    <a:pt x="131191" y="0"/>
                  </a:lnTo>
                  <a:lnTo>
                    <a:pt x="80126" y="10318"/>
                  </a:lnTo>
                  <a:lnTo>
                    <a:pt x="38425" y="38449"/>
                  </a:lnTo>
                  <a:lnTo>
                    <a:pt x="10309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09" y="1231810"/>
                  </a:lnTo>
                  <a:lnTo>
                    <a:pt x="38425" y="1273508"/>
                  </a:lnTo>
                  <a:lnTo>
                    <a:pt x="80126" y="1301609"/>
                  </a:lnTo>
                  <a:lnTo>
                    <a:pt x="131191" y="1311910"/>
                  </a:lnTo>
                  <a:lnTo>
                    <a:pt x="1311452" y="1311910"/>
                  </a:lnTo>
                  <a:lnTo>
                    <a:pt x="1362490" y="1301609"/>
                  </a:lnTo>
                  <a:lnTo>
                    <a:pt x="1404194" y="1273508"/>
                  </a:lnTo>
                  <a:lnTo>
                    <a:pt x="1432325" y="1231810"/>
                  </a:lnTo>
                  <a:lnTo>
                    <a:pt x="1442643" y="1180719"/>
                  </a:lnTo>
                  <a:lnTo>
                    <a:pt x="1442643" y="131191"/>
                  </a:lnTo>
                  <a:lnTo>
                    <a:pt x="1432325" y="80152"/>
                  </a:lnTo>
                  <a:lnTo>
                    <a:pt x="1404194" y="38449"/>
                  </a:lnTo>
                  <a:lnTo>
                    <a:pt x="1362490" y="10318"/>
                  </a:lnTo>
                  <a:lnTo>
                    <a:pt x="131145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1" name="object 6"/>
            <p:cNvSpPr/>
            <p:nvPr/>
          </p:nvSpPr>
          <p:spPr>
            <a:xfrm>
              <a:off x="684720" y="2157480"/>
              <a:ext cx="1441440" cy="13104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10400"/>
                <a:gd name="textAreaBottom" fmla="*/ 1311840 h 131040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0" y="131191"/>
                  </a:moveTo>
                  <a:lnTo>
                    <a:pt x="10309" y="80152"/>
                  </a:lnTo>
                  <a:lnTo>
                    <a:pt x="38425" y="38449"/>
                  </a:lnTo>
                  <a:lnTo>
                    <a:pt x="80126" y="10318"/>
                  </a:lnTo>
                  <a:lnTo>
                    <a:pt x="131191" y="0"/>
                  </a:lnTo>
                  <a:lnTo>
                    <a:pt x="1311452" y="0"/>
                  </a:lnTo>
                  <a:lnTo>
                    <a:pt x="1362490" y="10318"/>
                  </a:lnTo>
                  <a:lnTo>
                    <a:pt x="1404194" y="38449"/>
                  </a:lnTo>
                  <a:lnTo>
                    <a:pt x="1432325" y="80152"/>
                  </a:lnTo>
                  <a:lnTo>
                    <a:pt x="1442643" y="131191"/>
                  </a:lnTo>
                  <a:lnTo>
                    <a:pt x="1442643" y="1180719"/>
                  </a:lnTo>
                  <a:lnTo>
                    <a:pt x="1432325" y="1231810"/>
                  </a:lnTo>
                  <a:lnTo>
                    <a:pt x="1404194" y="1273508"/>
                  </a:lnTo>
                  <a:lnTo>
                    <a:pt x="1362490" y="1301609"/>
                  </a:lnTo>
                  <a:lnTo>
                    <a:pt x="1311452" y="1311910"/>
                  </a:lnTo>
                  <a:lnTo>
                    <a:pt x="131191" y="1311910"/>
                  </a:lnTo>
                  <a:lnTo>
                    <a:pt x="80126" y="1301609"/>
                  </a:lnTo>
                  <a:lnTo>
                    <a:pt x="38425" y="1273508"/>
                  </a:lnTo>
                  <a:lnTo>
                    <a:pt x="10309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2" name="object 7"/>
          <p:cNvSpPr/>
          <p:nvPr/>
        </p:nvSpPr>
        <p:spPr>
          <a:xfrm>
            <a:off x="884160" y="2217600"/>
            <a:ext cx="104112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 indent="-720" algn="ctr">
              <a:lnSpc>
                <a:spcPct val="86000"/>
              </a:lnSpc>
              <a:spcBef>
                <a:spcPts val="334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Choix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du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(*)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et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nombre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sur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échantillon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réduit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object 8"/>
          <p:cNvSpPr/>
          <p:nvPr/>
        </p:nvSpPr>
        <p:spPr>
          <a:xfrm>
            <a:off x="2271600" y="2634840"/>
            <a:ext cx="304560" cy="356760"/>
          </a:xfrm>
          <a:custGeom>
            <a:avLst/>
            <a:gdLst>
              <a:gd name="textAreaLeft" fmla="*/ 0 w 304560"/>
              <a:gd name="textAreaRight" fmla="*/ 306000 w 304560"/>
              <a:gd name="textAreaTop" fmla="*/ 0 h 356760"/>
              <a:gd name="textAreaBottom" fmla="*/ 358200 h 356760"/>
            </a:gdLst>
            <a:ahLst/>
            <a:rect l="textAreaLeft" t="textAreaTop" r="textAreaRight" b="textAreaBottom"/>
            <a:pathLst>
              <a:path w="306069" h="358139">
                <a:moveTo>
                  <a:pt x="152907" y="0"/>
                </a:moveTo>
                <a:lnTo>
                  <a:pt x="152907" y="71500"/>
                </a:lnTo>
                <a:lnTo>
                  <a:pt x="0" y="71500"/>
                </a:lnTo>
                <a:lnTo>
                  <a:pt x="0" y="286257"/>
                </a:lnTo>
                <a:lnTo>
                  <a:pt x="152907" y="286257"/>
                </a:lnTo>
                <a:lnTo>
                  <a:pt x="152907" y="357758"/>
                </a:lnTo>
                <a:lnTo>
                  <a:pt x="305815" y="178815"/>
                </a:lnTo>
                <a:lnTo>
                  <a:pt x="152907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4" name="object 9"/>
          <p:cNvGrpSpPr/>
          <p:nvPr/>
        </p:nvGrpSpPr>
        <p:grpSpPr>
          <a:xfrm>
            <a:off x="2704320" y="2157480"/>
            <a:ext cx="1441440" cy="1310400"/>
            <a:chOff x="2704320" y="2157480"/>
            <a:chExt cx="1441440" cy="1310400"/>
          </a:xfrm>
        </p:grpSpPr>
        <p:sp>
          <p:nvSpPr>
            <p:cNvPr id="275" name="object 10"/>
            <p:cNvSpPr/>
            <p:nvPr/>
          </p:nvSpPr>
          <p:spPr>
            <a:xfrm>
              <a:off x="2704320" y="2157480"/>
              <a:ext cx="1441440" cy="13104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10400"/>
                <a:gd name="textAreaBottom" fmla="*/ 1311840 h 131040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1311402" y="0"/>
                  </a:moveTo>
                  <a:lnTo>
                    <a:pt x="131191" y="0"/>
                  </a:lnTo>
                  <a:lnTo>
                    <a:pt x="80099" y="10318"/>
                  </a:lnTo>
                  <a:lnTo>
                    <a:pt x="38401" y="38449"/>
                  </a:lnTo>
                  <a:lnTo>
                    <a:pt x="10300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00" y="1231810"/>
                  </a:lnTo>
                  <a:lnTo>
                    <a:pt x="38401" y="1273508"/>
                  </a:lnTo>
                  <a:lnTo>
                    <a:pt x="80099" y="1301609"/>
                  </a:lnTo>
                  <a:lnTo>
                    <a:pt x="131191" y="1311910"/>
                  </a:lnTo>
                  <a:lnTo>
                    <a:pt x="1311402" y="1311910"/>
                  </a:lnTo>
                  <a:lnTo>
                    <a:pt x="1362440" y="1301609"/>
                  </a:lnTo>
                  <a:lnTo>
                    <a:pt x="1404143" y="1273508"/>
                  </a:lnTo>
                  <a:lnTo>
                    <a:pt x="1432274" y="1231810"/>
                  </a:lnTo>
                  <a:lnTo>
                    <a:pt x="1442592" y="1180719"/>
                  </a:lnTo>
                  <a:lnTo>
                    <a:pt x="1442592" y="131191"/>
                  </a:lnTo>
                  <a:lnTo>
                    <a:pt x="1432274" y="80152"/>
                  </a:lnTo>
                  <a:lnTo>
                    <a:pt x="1404143" y="38449"/>
                  </a:lnTo>
                  <a:lnTo>
                    <a:pt x="1362440" y="10318"/>
                  </a:lnTo>
                  <a:lnTo>
                    <a:pt x="131140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object 11"/>
            <p:cNvSpPr/>
            <p:nvPr/>
          </p:nvSpPr>
          <p:spPr>
            <a:xfrm>
              <a:off x="2704320" y="2157480"/>
              <a:ext cx="1441440" cy="13104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10400"/>
                <a:gd name="textAreaBottom" fmla="*/ 1311840 h 1310400"/>
              </a:gdLst>
              <a:ahLst/>
              <a:rect l="textAreaLeft" t="textAreaTop" r="textAreaRight" b="textAreaBottom"/>
              <a:pathLst>
                <a:path w="1442720" h="1311910">
                  <a:moveTo>
                    <a:pt x="0" y="131191"/>
                  </a:moveTo>
                  <a:lnTo>
                    <a:pt x="10300" y="80152"/>
                  </a:lnTo>
                  <a:lnTo>
                    <a:pt x="38401" y="38449"/>
                  </a:lnTo>
                  <a:lnTo>
                    <a:pt x="80099" y="10318"/>
                  </a:lnTo>
                  <a:lnTo>
                    <a:pt x="131191" y="0"/>
                  </a:lnTo>
                  <a:lnTo>
                    <a:pt x="1311402" y="0"/>
                  </a:lnTo>
                  <a:lnTo>
                    <a:pt x="1362440" y="10318"/>
                  </a:lnTo>
                  <a:lnTo>
                    <a:pt x="1404143" y="38449"/>
                  </a:lnTo>
                  <a:lnTo>
                    <a:pt x="1432274" y="80152"/>
                  </a:lnTo>
                  <a:lnTo>
                    <a:pt x="1442592" y="131191"/>
                  </a:lnTo>
                  <a:lnTo>
                    <a:pt x="1442592" y="1180719"/>
                  </a:lnTo>
                  <a:lnTo>
                    <a:pt x="1432274" y="1231810"/>
                  </a:lnTo>
                  <a:lnTo>
                    <a:pt x="1404143" y="1273508"/>
                  </a:lnTo>
                  <a:lnTo>
                    <a:pt x="1362440" y="1301609"/>
                  </a:lnTo>
                  <a:lnTo>
                    <a:pt x="1311402" y="1311910"/>
                  </a:lnTo>
                  <a:lnTo>
                    <a:pt x="131191" y="1311910"/>
                  </a:lnTo>
                  <a:lnTo>
                    <a:pt x="80099" y="1301609"/>
                  </a:lnTo>
                  <a:lnTo>
                    <a:pt x="38401" y="1273508"/>
                  </a:lnTo>
                  <a:lnTo>
                    <a:pt x="10300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7" name="object 12"/>
          <p:cNvSpPr/>
          <p:nvPr/>
        </p:nvSpPr>
        <p:spPr>
          <a:xfrm>
            <a:off x="2829600" y="2493720"/>
            <a:ext cx="119124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240" algn="ctr">
              <a:lnSpc>
                <a:spcPts val="1451"/>
              </a:lnSpc>
              <a:spcBef>
                <a:spcPts val="340"/>
              </a:spcBef>
              <a:tabLst>
                <a:tab algn="l" pos="40824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Application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sur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la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totalité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l’échantillon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object 13"/>
          <p:cNvSpPr/>
          <p:nvPr/>
        </p:nvSpPr>
        <p:spPr>
          <a:xfrm>
            <a:off x="4291200" y="2634840"/>
            <a:ext cx="304560" cy="356760"/>
          </a:xfrm>
          <a:custGeom>
            <a:avLst/>
            <a:gdLst>
              <a:gd name="textAreaLeft" fmla="*/ 0 w 304560"/>
              <a:gd name="textAreaRight" fmla="*/ 306000 w 304560"/>
              <a:gd name="textAreaTop" fmla="*/ 0 h 356760"/>
              <a:gd name="textAreaBottom" fmla="*/ 358200 h 356760"/>
            </a:gdLst>
            <a:ahLst/>
            <a:rect l="textAreaLeft" t="textAreaTop" r="textAreaRight" b="textAreaBottom"/>
            <a:pathLst>
              <a:path w="306070" h="358139">
                <a:moveTo>
                  <a:pt x="152908" y="0"/>
                </a:moveTo>
                <a:lnTo>
                  <a:pt x="152908" y="71500"/>
                </a:lnTo>
                <a:lnTo>
                  <a:pt x="0" y="71500"/>
                </a:lnTo>
                <a:lnTo>
                  <a:pt x="0" y="286257"/>
                </a:lnTo>
                <a:lnTo>
                  <a:pt x="152908" y="286257"/>
                </a:lnTo>
                <a:lnTo>
                  <a:pt x="152908" y="357758"/>
                </a:lnTo>
                <a:lnTo>
                  <a:pt x="305816" y="178815"/>
                </a:lnTo>
                <a:lnTo>
                  <a:pt x="152908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9" name="object 14"/>
          <p:cNvGrpSpPr/>
          <p:nvPr/>
        </p:nvGrpSpPr>
        <p:grpSpPr>
          <a:xfrm>
            <a:off x="4723920" y="2157480"/>
            <a:ext cx="1708560" cy="1310400"/>
            <a:chOff x="4723920" y="2157480"/>
            <a:chExt cx="1708560" cy="1310400"/>
          </a:xfrm>
        </p:grpSpPr>
        <p:sp>
          <p:nvSpPr>
            <p:cNvPr id="280" name="object 15"/>
            <p:cNvSpPr/>
            <p:nvPr/>
          </p:nvSpPr>
          <p:spPr>
            <a:xfrm>
              <a:off x="4723920" y="2157480"/>
              <a:ext cx="1708560" cy="1310400"/>
            </a:xfrm>
            <a:custGeom>
              <a:avLst/>
              <a:gdLst>
                <a:gd name="textAreaLeft" fmla="*/ 0 w 1708560"/>
                <a:gd name="textAreaRight" fmla="*/ 1710000 w 1708560"/>
                <a:gd name="textAreaTop" fmla="*/ 0 h 1310400"/>
                <a:gd name="textAreaBottom" fmla="*/ 1311840 h 1310400"/>
              </a:gdLst>
              <a:ahLst/>
              <a:rect l="textAreaLeft" t="textAreaTop" r="textAreaRight" b="textAreaBottom"/>
              <a:pathLst>
                <a:path w="1710054" h="1311910">
                  <a:moveTo>
                    <a:pt x="1578737" y="0"/>
                  </a:moveTo>
                  <a:lnTo>
                    <a:pt x="131191" y="0"/>
                  </a:lnTo>
                  <a:lnTo>
                    <a:pt x="80152" y="10318"/>
                  </a:lnTo>
                  <a:lnTo>
                    <a:pt x="38449" y="38449"/>
                  </a:lnTo>
                  <a:lnTo>
                    <a:pt x="10318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18" y="1231810"/>
                  </a:lnTo>
                  <a:lnTo>
                    <a:pt x="38449" y="1273508"/>
                  </a:lnTo>
                  <a:lnTo>
                    <a:pt x="80152" y="1301609"/>
                  </a:lnTo>
                  <a:lnTo>
                    <a:pt x="131191" y="1311910"/>
                  </a:lnTo>
                  <a:lnTo>
                    <a:pt x="1578737" y="1311910"/>
                  </a:lnTo>
                  <a:lnTo>
                    <a:pt x="1629775" y="1301609"/>
                  </a:lnTo>
                  <a:lnTo>
                    <a:pt x="1671478" y="1273508"/>
                  </a:lnTo>
                  <a:lnTo>
                    <a:pt x="1699609" y="1231810"/>
                  </a:lnTo>
                  <a:lnTo>
                    <a:pt x="1709928" y="1180719"/>
                  </a:lnTo>
                  <a:lnTo>
                    <a:pt x="1709928" y="131191"/>
                  </a:lnTo>
                  <a:lnTo>
                    <a:pt x="1699609" y="80152"/>
                  </a:lnTo>
                  <a:lnTo>
                    <a:pt x="1671478" y="38449"/>
                  </a:lnTo>
                  <a:lnTo>
                    <a:pt x="1629775" y="10318"/>
                  </a:lnTo>
                  <a:lnTo>
                    <a:pt x="1578737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object 16"/>
            <p:cNvSpPr/>
            <p:nvPr/>
          </p:nvSpPr>
          <p:spPr>
            <a:xfrm>
              <a:off x="4723920" y="2157480"/>
              <a:ext cx="1708560" cy="1310400"/>
            </a:xfrm>
            <a:custGeom>
              <a:avLst/>
              <a:gdLst>
                <a:gd name="textAreaLeft" fmla="*/ 0 w 1708560"/>
                <a:gd name="textAreaRight" fmla="*/ 1710000 w 1708560"/>
                <a:gd name="textAreaTop" fmla="*/ 0 h 1310400"/>
                <a:gd name="textAreaBottom" fmla="*/ 1311840 h 1310400"/>
              </a:gdLst>
              <a:ahLst/>
              <a:rect l="textAreaLeft" t="textAreaTop" r="textAreaRight" b="textAreaBottom"/>
              <a:pathLst>
                <a:path w="1710054" h="1311910">
                  <a:moveTo>
                    <a:pt x="0" y="131191"/>
                  </a:moveTo>
                  <a:lnTo>
                    <a:pt x="10318" y="80152"/>
                  </a:lnTo>
                  <a:lnTo>
                    <a:pt x="38449" y="38449"/>
                  </a:lnTo>
                  <a:lnTo>
                    <a:pt x="80152" y="10318"/>
                  </a:lnTo>
                  <a:lnTo>
                    <a:pt x="131191" y="0"/>
                  </a:lnTo>
                  <a:lnTo>
                    <a:pt x="1578737" y="0"/>
                  </a:lnTo>
                  <a:lnTo>
                    <a:pt x="1629775" y="10318"/>
                  </a:lnTo>
                  <a:lnTo>
                    <a:pt x="1671478" y="38449"/>
                  </a:lnTo>
                  <a:lnTo>
                    <a:pt x="1699609" y="80152"/>
                  </a:lnTo>
                  <a:lnTo>
                    <a:pt x="1709928" y="131191"/>
                  </a:lnTo>
                  <a:lnTo>
                    <a:pt x="1709928" y="1180719"/>
                  </a:lnTo>
                  <a:lnTo>
                    <a:pt x="1699609" y="1231810"/>
                  </a:lnTo>
                  <a:lnTo>
                    <a:pt x="1671478" y="1273508"/>
                  </a:lnTo>
                  <a:lnTo>
                    <a:pt x="1629775" y="1301609"/>
                  </a:lnTo>
                  <a:lnTo>
                    <a:pt x="1578737" y="1311910"/>
                  </a:lnTo>
                  <a:lnTo>
                    <a:pt x="131191" y="1311910"/>
                  </a:lnTo>
                  <a:lnTo>
                    <a:pt x="80152" y="1301609"/>
                  </a:lnTo>
                  <a:lnTo>
                    <a:pt x="38449" y="1273508"/>
                  </a:lnTo>
                  <a:lnTo>
                    <a:pt x="10318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2" name="object 17"/>
          <p:cNvSpPr/>
          <p:nvPr/>
        </p:nvSpPr>
        <p:spPr>
          <a:xfrm>
            <a:off x="4968360" y="2585880"/>
            <a:ext cx="122148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302400" indent="-289440">
              <a:lnSpc>
                <a:spcPts val="1451"/>
              </a:lnSpc>
              <a:spcBef>
                <a:spcPts val="34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Explication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object 18"/>
          <p:cNvSpPr/>
          <p:nvPr/>
        </p:nvSpPr>
        <p:spPr>
          <a:xfrm>
            <a:off x="6577920" y="2634840"/>
            <a:ext cx="304560" cy="356760"/>
          </a:xfrm>
          <a:custGeom>
            <a:avLst/>
            <a:gdLst>
              <a:gd name="textAreaLeft" fmla="*/ 0 w 304560"/>
              <a:gd name="textAreaRight" fmla="*/ 306000 w 304560"/>
              <a:gd name="textAreaTop" fmla="*/ 0 h 356760"/>
              <a:gd name="textAreaBottom" fmla="*/ 358200 h 356760"/>
            </a:gdLst>
            <a:ahLst/>
            <a:rect l="textAreaLeft" t="textAreaTop" r="textAreaRight" b="textAreaBottom"/>
            <a:pathLst>
              <a:path w="306070" h="358139">
                <a:moveTo>
                  <a:pt x="153034" y="0"/>
                </a:moveTo>
                <a:lnTo>
                  <a:pt x="153034" y="71500"/>
                </a:lnTo>
                <a:lnTo>
                  <a:pt x="0" y="71500"/>
                </a:lnTo>
                <a:lnTo>
                  <a:pt x="0" y="286257"/>
                </a:lnTo>
                <a:lnTo>
                  <a:pt x="153034" y="286257"/>
                </a:lnTo>
                <a:lnTo>
                  <a:pt x="153034" y="357758"/>
                </a:lnTo>
                <a:lnTo>
                  <a:pt x="305942" y="178815"/>
                </a:lnTo>
                <a:lnTo>
                  <a:pt x="153034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84" name="object 19"/>
          <p:cNvGrpSpPr/>
          <p:nvPr/>
        </p:nvGrpSpPr>
        <p:grpSpPr>
          <a:xfrm>
            <a:off x="7010640" y="2157480"/>
            <a:ext cx="1591200" cy="1310400"/>
            <a:chOff x="7010640" y="2157480"/>
            <a:chExt cx="1591200" cy="1310400"/>
          </a:xfrm>
        </p:grpSpPr>
        <p:sp>
          <p:nvSpPr>
            <p:cNvPr id="285" name="object 20"/>
            <p:cNvSpPr/>
            <p:nvPr/>
          </p:nvSpPr>
          <p:spPr>
            <a:xfrm>
              <a:off x="7010640" y="2157480"/>
              <a:ext cx="1591200" cy="1310400"/>
            </a:xfrm>
            <a:custGeom>
              <a:avLst/>
              <a:gdLst>
                <a:gd name="textAreaLeft" fmla="*/ 0 w 1591200"/>
                <a:gd name="textAreaRight" fmla="*/ 1592640 w 1591200"/>
                <a:gd name="textAreaTop" fmla="*/ 0 h 1310400"/>
                <a:gd name="textAreaBottom" fmla="*/ 1311840 h 1310400"/>
              </a:gdLst>
              <a:ahLst/>
              <a:rect l="textAreaLeft" t="textAreaTop" r="textAreaRight" b="textAreaBottom"/>
              <a:pathLst>
                <a:path w="1592579" h="1311910">
                  <a:moveTo>
                    <a:pt x="1461389" y="0"/>
                  </a:moveTo>
                  <a:lnTo>
                    <a:pt x="131191" y="0"/>
                  </a:lnTo>
                  <a:lnTo>
                    <a:pt x="80152" y="10318"/>
                  </a:lnTo>
                  <a:lnTo>
                    <a:pt x="38449" y="38449"/>
                  </a:lnTo>
                  <a:lnTo>
                    <a:pt x="10318" y="80152"/>
                  </a:lnTo>
                  <a:lnTo>
                    <a:pt x="0" y="131191"/>
                  </a:lnTo>
                  <a:lnTo>
                    <a:pt x="0" y="1180719"/>
                  </a:lnTo>
                  <a:lnTo>
                    <a:pt x="10318" y="1231810"/>
                  </a:lnTo>
                  <a:lnTo>
                    <a:pt x="38449" y="1273508"/>
                  </a:lnTo>
                  <a:lnTo>
                    <a:pt x="80152" y="1301609"/>
                  </a:lnTo>
                  <a:lnTo>
                    <a:pt x="131191" y="1311910"/>
                  </a:lnTo>
                  <a:lnTo>
                    <a:pt x="1461389" y="1311910"/>
                  </a:lnTo>
                  <a:lnTo>
                    <a:pt x="1512480" y="1301609"/>
                  </a:lnTo>
                  <a:lnTo>
                    <a:pt x="1554178" y="1273508"/>
                  </a:lnTo>
                  <a:lnTo>
                    <a:pt x="1582279" y="1231810"/>
                  </a:lnTo>
                  <a:lnTo>
                    <a:pt x="1592579" y="1180719"/>
                  </a:lnTo>
                  <a:lnTo>
                    <a:pt x="1592579" y="131191"/>
                  </a:lnTo>
                  <a:lnTo>
                    <a:pt x="1582279" y="80152"/>
                  </a:lnTo>
                  <a:lnTo>
                    <a:pt x="1554178" y="38449"/>
                  </a:lnTo>
                  <a:lnTo>
                    <a:pt x="1512480" y="10318"/>
                  </a:lnTo>
                  <a:lnTo>
                    <a:pt x="1461389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6" name="object 21"/>
            <p:cNvSpPr/>
            <p:nvPr/>
          </p:nvSpPr>
          <p:spPr>
            <a:xfrm>
              <a:off x="7010640" y="2157480"/>
              <a:ext cx="1591200" cy="1310400"/>
            </a:xfrm>
            <a:custGeom>
              <a:avLst/>
              <a:gdLst>
                <a:gd name="textAreaLeft" fmla="*/ 0 w 1591200"/>
                <a:gd name="textAreaRight" fmla="*/ 1592640 w 1591200"/>
                <a:gd name="textAreaTop" fmla="*/ 0 h 1310400"/>
                <a:gd name="textAreaBottom" fmla="*/ 1311840 h 1310400"/>
              </a:gdLst>
              <a:ahLst/>
              <a:rect l="textAreaLeft" t="textAreaTop" r="textAreaRight" b="textAreaBottom"/>
              <a:pathLst>
                <a:path w="1592579" h="1311910">
                  <a:moveTo>
                    <a:pt x="0" y="131191"/>
                  </a:moveTo>
                  <a:lnTo>
                    <a:pt x="10318" y="80152"/>
                  </a:lnTo>
                  <a:lnTo>
                    <a:pt x="38449" y="38449"/>
                  </a:lnTo>
                  <a:lnTo>
                    <a:pt x="80152" y="10318"/>
                  </a:lnTo>
                  <a:lnTo>
                    <a:pt x="131191" y="0"/>
                  </a:lnTo>
                  <a:lnTo>
                    <a:pt x="1461389" y="0"/>
                  </a:lnTo>
                  <a:lnTo>
                    <a:pt x="1512480" y="10318"/>
                  </a:lnTo>
                  <a:lnTo>
                    <a:pt x="1554178" y="38449"/>
                  </a:lnTo>
                  <a:lnTo>
                    <a:pt x="1582279" y="80152"/>
                  </a:lnTo>
                  <a:lnTo>
                    <a:pt x="1592579" y="131191"/>
                  </a:lnTo>
                  <a:lnTo>
                    <a:pt x="1592579" y="1180719"/>
                  </a:lnTo>
                  <a:lnTo>
                    <a:pt x="1582279" y="1231810"/>
                  </a:lnTo>
                  <a:lnTo>
                    <a:pt x="1554178" y="1273508"/>
                  </a:lnTo>
                  <a:lnTo>
                    <a:pt x="1512480" y="1301609"/>
                  </a:lnTo>
                  <a:lnTo>
                    <a:pt x="1461389" y="1311910"/>
                  </a:lnTo>
                  <a:lnTo>
                    <a:pt x="131191" y="1311910"/>
                  </a:lnTo>
                  <a:lnTo>
                    <a:pt x="80152" y="1301609"/>
                  </a:lnTo>
                  <a:lnTo>
                    <a:pt x="38449" y="1273508"/>
                  </a:lnTo>
                  <a:lnTo>
                    <a:pt x="10318" y="1231810"/>
                  </a:lnTo>
                  <a:lnTo>
                    <a:pt x="0" y="1180719"/>
                  </a:lnTo>
                  <a:lnTo>
                    <a:pt x="0" y="13119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7" name="object 22"/>
          <p:cNvSpPr/>
          <p:nvPr/>
        </p:nvSpPr>
        <p:spPr>
          <a:xfrm>
            <a:off x="7118640" y="2493720"/>
            <a:ext cx="137916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 algn="ctr">
              <a:lnSpc>
                <a:spcPts val="1451"/>
              </a:lnSpc>
              <a:spcBef>
                <a:spcPts val="340"/>
              </a:spcBef>
              <a:tabLst>
                <a:tab algn="l" pos="40824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Détermination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la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fréquence</a:t>
            </a:r>
            <a:r>
              <a:rPr b="0" lang="fr-FR" sz="14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mise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à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jour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object 23"/>
          <p:cNvSpPr/>
          <p:nvPr/>
        </p:nvSpPr>
        <p:spPr>
          <a:xfrm>
            <a:off x="3067200" y="4034880"/>
            <a:ext cx="44784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(*)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i="1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entraînés</a:t>
            </a:r>
            <a:r>
              <a:rPr b="0" i="1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200" spc="4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Kmeans,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DBScan,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Hiérarchique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object 24"/>
          <p:cNvGrpSpPr/>
          <p:nvPr/>
        </p:nvGrpSpPr>
        <p:grpSpPr>
          <a:xfrm>
            <a:off x="683640" y="3846240"/>
            <a:ext cx="1441440" cy="594360"/>
            <a:chOff x="683640" y="3846240"/>
            <a:chExt cx="1441440" cy="594360"/>
          </a:xfrm>
        </p:grpSpPr>
        <p:sp>
          <p:nvSpPr>
            <p:cNvPr id="290" name="object 25"/>
            <p:cNvSpPr/>
            <p:nvPr/>
          </p:nvSpPr>
          <p:spPr>
            <a:xfrm>
              <a:off x="683640" y="3846240"/>
              <a:ext cx="1441440" cy="59436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594360"/>
                <a:gd name="textAreaBottom" fmla="*/ 595800 h 594360"/>
              </a:gdLst>
              <a:ahLst/>
              <a:rect l="textAreaLeft" t="textAreaTop" r="textAreaRight" b="textAreaBottom"/>
              <a:pathLst>
                <a:path w="1442720" h="595629">
                  <a:moveTo>
                    <a:pt x="1383106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536066"/>
                  </a:lnTo>
                  <a:lnTo>
                    <a:pt x="4681" y="559250"/>
                  </a:lnTo>
                  <a:lnTo>
                    <a:pt x="17446" y="578183"/>
                  </a:lnTo>
                  <a:lnTo>
                    <a:pt x="36379" y="590948"/>
                  </a:lnTo>
                  <a:lnTo>
                    <a:pt x="59563" y="595629"/>
                  </a:lnTo>
                  <a:lnTo>
                    <a:pt x="1383106" y="595629"/>
                  </a:lnTo>
                  <a:lnTo>
                    <a:pt x="1406289" y="590948"/>
                  </a:lnTo>
                  <a:lnTo>
                    <a:pt x="1425222" y="578183"/>
                  </a:lnTo>
                  <a:lnTo>
                    <a:pt x="1437988" y="559250"/>
                  </a:lnTo>
                  <a:lnTo>
                    <a:pt x="1442669" y="536066"/>
                  </a:lnTo>
                  <a:lnTo>
                    <a:pt x="1442669" y="59562"/>
                  </a:lnTo>
                  <a:lnTo>
                    <a:pt x="1437988" y="36379"/>
                  </a:lnTo>
                  <a:lnTo>
                    <a:pt x="1425222" y="17446"/>
                  </a:lnTo>
                  <a:lnTo>
                    <a:pt x="1406289" y="4681"/>
                  </a:lnTo>
                  <a:lnTo>
                    <a:pt x="1383106" y="0"/>
                  </a:lnTo>
                  <a:close/>
                </a:path>
              </a:pathLst>
            </a:custGeom>
            <a:solidFill>
              <a:srgbClr val="d3dad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object 26"/>
            <p:cNvSpPr/>
            <p:nvPr/>
          </p:nvSpPr>
          <p:spPr>
            <a:xfrm>
              <a:off x="683640" y="3846240"/>
              <a:ext cx="1441440" cy="59436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594360"/>
                <a:gd name="textAreaBottom" fmla="*/ 595800 h 594360"/>
              </a:gdLst>
              <a:ahLst/>
              <a:rect l="textAreaLeft" t="textAreaTop" r="textAreaRight" b="textAreaBottom"/>
              <a:pathLst>
                <a:path w="1442720" h="595629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383106" y="0"/>
                  </a:lnTo>
                  <a:lnTo>
                    <a:pt x="1406289" y="4681"/>
                  </a:lnTo>
                  <a:lnTo>
                    <a:pt x="1425222" y="17446"/>
                  </a:lnTo>
                  <a:lnTo>
                    <a:pt x="1437988" y="36379"/>
                  </a:lnTo>
                  <a:lnTo>
                    <a:pt x="1442669" y="59562"/>
                  </a:lnTo>
                  <a:lnTo>
                    <a:pt x="1442669" y="536066"/>
                  </a:lnTo>
                  <a:lnTo>
                    <a:pt x="1437988" y="559250"/>
                  </a:lnTo>
                  <a:lnTo>
                    <a:pt x="1425222" y="578183"/>
                  </a:lnTo>
                  <a:lnTo>
                    <a:pt x="1406289" y="590948"/>
                  </a:lnTo>
                  <a:lnTo>
                    <a:pt x="1383106" y="595629"/>
                  </a:lnTo>
                  <a:lnTo>
                    <a:pt x="59563" y="595629"/>
                  </a:lnTo>
                  <a:lnTo>
                    <a:pt x="36379" y="590948"/>
                  </a:lnTo>
                  <a:lnTo>
                    <a:pt x="17446" y="578183"/>
                  </a:lnTo>
                  <a:lnTo>
                    <a:pt x="4681" y="559250"/>
                  </a:lnTo>
                  <a:lnTo>
                    <a:pt x="0" y="536066"/>
                  </a:lnTo>
                  <a:lnTo>
                    <a:pt x="0" y="59562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2" name="object 27"/>
          <p:cNvSpPr/>
          <p:nvPr/>
        </p:nvSpPr>
        <p:spPr>
          <a:xfrm>
            <a:off x="934920" y="3944880"/>
            <a:ext cx="9363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92240" indent="-180360">
              <a:lnSpc>
                <a:spcPts val="1301"/>
              </a:lnSpc>
              <a:spcBef>
                <a:spcPts val="258"/>
              </a:spcBef>
              <a:tabLst>
                <a:tab algn="l" pos="0"/>
              </a:tabLst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Evolution</a:t>
            </a:r>
            <a:r>
              <a:rPr b="0" i="1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object 28"/>
          <p:cNvGrpSpPr/>
          <p:nvPr/>
        </p:nvGrpSpPr>
        <p:grpSpPr>
          <a:xfrm>
            <a:off x="1012680" y="3505680"/>
            <a:ext cx="822240" cy="286920"/>
            <a:chOff x="1012680" y="3505680"/>
            <a:chExt cx="822240" cy="286920"/>
          </a:xfrm>
        </p:grpSpPr>
        <p:sp>
          <p:nvSpPr>
            <p:cNvPr id="294" name="object 29"/>
            <p:cNvSpPr/>
            <p:nvPr/>
          </p:nvSpPr>
          <p:spPr>
            <a:xfrm>
              <a:off x="1012680" y="3505680"/>
              <a:ext cx="434160" cy="286920"/>
            </a:xfrm>
            <a:custGeom>
              <a:avLst/>
              <a:gdLst>
                <a:gd name="textAreaLeft" fmla="*/ 0 w 434160"/>
                <a:gd name="textAreaRight" fmla="*/ 435600 w 43416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435609" h="288289">
                  <a:moveTo>
                    <a:pt x="33388" y="0"/>
                  </a:moveTo>
                  <a:lnTo>
                    <a:pt x="0" y="125349"/>
                  </a:lnTo>
                  <a:lnTo>
                    <a:pt x="57492" y="125349"/>
                  </a:lnTo>
                  <a:lnTo>
                    <a:pt x="84960" y="160889"/>
                  </a:lnTo>
                  <a:lnTo>
                    <a:pt x="118390" y="192720"/>
                  </a:lnTo>
                  <a:lnTo>
                    <a:pt x="157110" y="220523"/>
                  </a:lnTo>
                  <a:lnTo>
                    <a:pt x="200444" y="243982"/>
                  </a:lnTo>
                  <a:lnTo>
                    <a:pt x="247716" y="262780"/>
                  </a:lnTo>
                  <a:lnTo>
                    <a:pt x="298251" y="276600"/>
                  </a:lnTo>
                  <a:lnTo>
                    <a:pt x="351375" y="285124"/>
                  </a:lnTo>
                  <a:lnTo>
                    <a:pt x="406412" y="288036"/>
                  </a:lnTo>
                  <a:lnTo>
                    <a:pt x="435495" y="288036"/>
                  </a:lnTo>
                  <a:lnTo>
                    <a:pt x="380456" y="285124"/>
                  </a:lnTo>
                  <a:lnTo>
                    <a:pt x="327326" y="276600"/>
                  </a:lnTo>
                  <a:lnTo>
                    <a:pt x="276783" y="262780"/>
                  </a:lnTo>
                  <a:lnTo>
                    <a:pt x="229501" y="243982"/>
                  </a:lnTo>
                  <a:lnTo>
                    <a:pt x="186158" y="220523"/>
                  </a:lnTo>
                  <a:lnTo>
                    <a:pt x="147431" y="192720"/>
                  </a:lnTo>
                  <a:lnTo>
                    <a:pt x="113994" y="160889"/>
                  </a:lnTo>
                  <a:lnTo>
                    <a:pt x="86525" y="125349"/>
                  </a:lnTo>
                  <a:lnTo>
                    <a:pt x="144017" y="125349"/>
                  </a:lnTo>
                  <a:lnTo>
                    <a:pt x="33388" y="0"/>
                  </a:lnTo>
                  <a:close/>
                </a:path>
              </a:pathLst>
            </a:custGeom>
            <a:solidFill>
              <a:srgbClr val="6b7c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object 30"/>
            <p:cNvSpPr/>
            <p:nvPr/>
          </p:nvSpPr>
          <p:spPr>
            <a:xfrm>
              <a:off x="1433520" y="3505680"/>
              <a:ext cx="401040" cy="286920"/>
            </a:xfrm>
            <a:custGeom>
              <a:avLst/>
              <a:gdLst>
                <a:gd name="textAreaLeft" fmla="*/ 0 w 401040"/>
                <a:gd name="textAreaRight" fmla="*/ 402480 w 40104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402589" h="288289">
                  <a:moveTo>
                    <a:pt x="402081" y="0"/>
                  </a:moveTo>
                  <a:lnTo>
                    <a:pt x="373125" y="0"/>
                  </a:lnTo>
                  <a:lnTo>
                    <a:pt x="369130" y="41467"/>
                  </a:lnTo>
                  <a:lnTo>
                    <a:pt x="357507" y="81145"/>
                  </a:lnTo>
                  <a:lnTo>
                    <a:pt x="338805" y="118609"/>
                  </a:lnTo>
                  <a:lnTo>
                    <a:pt x="313570" y="153435"/>
                  </a:lnTo>
                  <a:lnTo>
                    <a:pt x="282351" y="185200"/>
                  </a:lnTo>
                  <a:lnTo>
                    <a:pt x="245693" y="213480"/>
                  </a:lnTo>
                  <a:lnTo>
                    <a:pt x="204146" y="237852"/>
                  </a:lnTo>
                  <a:lnTo>
                    <a:pt x="158256" y="257892"/>
                  </a:lnTo>
                  <a:lnTo>
                    <a:pt x="108570" y="273176"/>
                  </a:lnTo>
                  <a:lnTo>
                    <a:pt x="55635" y="283280"/>
                  </a:lnTo>
                  <a:lnTo>
                    <a:pt x="0" y="287782"/>
                  </a:lnTo>
                  <a:lnTo>
                    <a:pt x="14605" y="288036"/>
                  </a:lnTo>
                  <a:lnTo>
                    <a:pt x="67182" y="285405"/>
                  </a:lnTo>
                  <a:lnTo>
                    <a:pt x="117610" y="277741"/>
                  </a:lnTo>
                  <a:lnTo>
                    <a:pt x="165427" y="265390"/>
                  </a:lnTo>
                  <a:lnTo>
                    <a:pt x="210170" y="248694"/>
                  </a:lnTo>
                  <a:lnTo>
                    <a:pt x="251379" y="227997"/>
                  </a:lnTo>
                  <a:lnTo>
                    <a:pt x="288591" y="203644"/>
                  </a:lnTo>
                  <a:lnTo>
                    <a:pt x="321345" y="175978"/>
                  </a:lnTo>
                  <a:lnTo>
                    <a:pt x="349179" y="145344"/>
                  </a:lnTo>
                  <a:lnTo>
                    <a:pt x="371631" y="112085"/>
                  </a:lnTo>
                  <a:lnTo>
                    <a:pt x="388240" y="76545"/>
                  </a:lnTo>
                  <a:lnTo>
                    <a:pt x="398544" y="39069"/>
                  </a:lnTo>
                  <a:lnTo>
                    <a:pt x="402081" y="0"/>
                  </a:lnTo>
                  <a:close/>
                </a:path>
              </a:pathLst>
            </a:custGeom>
            <a:solidFill>
              <a:srgbClr val="5563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6" name="object 31"/>
            <p:cNvSpPr/>
            <p:nvPr/>
          </p:nvSpPr>
          <p:spPr>
            <a:xfrm>
              <a:off x="1012680" y="3505680"/>
              <a:ext cx="822240" cy="286920"/>
            </a:xfrm>
            <a:custGeom>
              <a:avLst/>
              <a:gdLst>
                <a:gd name="textAreaLeft" fmla="*/ 0 w 822240"/>
                <a:gd name="textAreaRight" fmla="*/ 823680 w 82224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823594" h="288289">
                  <a:moveTo>
                    <a:pt x="420890" y="287782"/>
                  </a:moveTo>
                  <a:lnTo>
                    <a:pt x="476526" y="283280"/>
                  </a:lnTo>
                  <a:lnTo>
                    <a:pt x="529460" y="273176"/>
                  </a:lnTo>
                  <a:lnTo>
                    <a:pt x="579146" y="257892"/>
                  </a:lnTo>
                  <a:lnTo>
                    <a:pt x="625037" y="237852"/>
                  </a:lnTo>
                  <a:lnTo>
                    <a:pt x="666584" y="213480"/>
                  </a:lnTo>
                  <a:lnTo>
                    <a:pt x="703241" y="185200"/>
                  </a:lnTo>
                  <a:lnTo>
                    <a:pt x="734461" y="153435"/>
                  </a:lnTo>
                  <a:lnTo>
                    <a:pt x="759695" y="118609"/>
                  </a:lnTo>
                  <a:lnTo>
                    <a:pt x="778398" y="81145"/>
                  </a:lnTo>
                  <a:lnTo>
                    <a:pt x="790020" y="41467"/>
                  </a:lnTo>
                  <a:lnTo>
                    <a:pt x="794016" y="0"/>
                  </a:lnTo>
                  <a:lnTo>
                    <a:pt x="822972" y="0"/>
                  </a:lnTo>
                  <a:lnTo>
                    <a:pt x="819435" y="39069"/>
                  </a:lnTo>
                  <a:lnTo>
                    <a:pt x="809131" y="76545"/>
                  </a:lnTo>
                  <a:lnTo>
                    <a:pt x="792522" y="112085"/>
                  </a:lnTo>
                  <a:lnTo>
                    <a:pt x="770070" y="145344"/>
                  </a:lnTo>
                  <a:lnTo>
                    <a:pt x="742236" y="175978"/>
                  </a:lnTo>
                  <a:lnTo>
                    <a:pt x="709482" y="203644"/>
                  </a:lnTo>
                  <a:lnTo>
                    <a:pt x="672270" y="227997"/>
                  </a:lnTo>
                  <a:lnTo>
                    <a:pt x="631061" y="248694"/>
                  </a:lnTo>
                  <a:lnTo>
                    <a:pt x="586318" y="265390"/>
                  </a:lnTo>
                  <a:lnTo>
                    <a:pt x="538501" y="277741"/>
                  </a:lnTo>
                  <a:lnTo>
                    <a:pt x="488073" y="285405"/>
                  </a:lnTo>
                  <a:lnTo>
                    <a:pt x="435495" y="288036"/>
                  </a:lnTo>
                  <a:lnTo>
                    <a:pt x="406412" y="288036"/>
                  </a:lnTo>
                  <a:lnTo>
                    <a:pt x="351375" y="285124"/>
                  </a:lnTo>
                  <a:lnTo>
                    <a:pt x="298251" y="276600"/>
                  </a:lnTo>
                  <a:lnTo>
                    <a:pt x="247716" y="262780"/>
                  </a:lnTo>
                  <a:lnTo>
                    <a:pt x="200444" y="243982"/>
                  </a:lnTo>
                  <a:lnTo>
                    <a:pt x="157110" y="220523"/>
                  </a:lnTo>
                  <a:lnTo>
                    <a:pt x="118390" y="192720"/>
                  </a:lnTo>
                  <a:lnTo>
                    <a:pt x="84960" y="160889"/>
                  </a:lnTo>
                  <a:lnTo>
                    <a:pt x="57492" y="125349"/>
                  </a:lnTo>
                  <a:lnTo>
                    <a:pt x="0" y="125349"/>
                  </a:lnTo>
                  <a:lnTo>
                    <a:pt x="33388" y="0"/>
                  </a:lnTo>
                  <a:lnTo>
                    <a:pt x="144017" y="125349"/>
                  </a:lnTo>
                  <a:lnTo>
                    <a:pt x="86525" y="125349"/>
                  </a:lnTo>
                  <a:lnTo>
                    <a:pt x="113994" y="160889"/>
                  </a:lnTo>
                  <a:lnTo>
                    <a:pt x="147431" y="192720"/>
                  </a:lnTo>
                  <a:lnTo>
                    <a:pt x="186158" y="220523"/>
                  </a:lnTo>
                  <a:lnTo>
                    <a:pt x="229501" y="243982"/>
                  </a:lnTo>
                  <a:lnTo>
                    <a:pt x="276783" y="262780"/>
                  </a:lnTo>
                  <a:lnTo>
                    <a:pt x="327326" y="276600"/>
                  </a:lnTo>
                  <a:lnTo>
                    <a:pt x="380456" y="285124"/>
                  </a:lnTo>
                  <a:lnTo>
                    <a:pt x="435495" y="288036"/>
                  </a:lnTo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7" name="object 46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4DEFD9DD-93E3-47C4-905D-A1BC0FFD9E4C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36040" y="247680"/>
            <a:ext cx="8211240" cy="1109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86" strike="noStrike">
                <a:solidFill>
                  <a:srgbClr val="d2523b"/>
                </a:solidFill>
                <a:latin typeface="Arial"/>
              </a:rPr>
              <a:t>Kmeans</a:t>
            </a:r>
            <a:r>
              <a:rPr b="0" lang="fr-FR" sz="36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600" spc="-15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détermination</a:t>
            </a:r>
            <a:r>
              <a:rPr b="0" lang="fr-FR" sz="3600" spc="-20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optimum</a:t>
            </a:r>
            <a:r>
              <a:rPr b="0" lang="fr-FR" sz="36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26" strike="noStrike">
                <a:solidFill>
                  <a:srgbClr val="d2523b"/>
                </a:solidFill>
                <a:latin typeface="Arial"/>
              </a:rPr>
              <a:t>du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object 3"/>
          <p:cNvSpPr/>
          <p:nvPr/>
        </p:nvSpPr>
        <p:spPr>
          <a:xfrm>
            <a:off x="474480" y="607320"/>
            <a:ext cx="4426920" cy="15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0" bIns="0" anchor="t">
            <a:spAutoFit/>
          </a:bodyPr>
          <a:p>
            <a:pPr marL="73800">
              <a:lnSpc>
                <a:spcPct val="100000"/>
              </a:lnSpc>
              <a:spcBef>
                <a:spcPts val="1304"/>
              </a:spcBef>
              <a:tabLst>
                <a:tab algn="l" pos="408240"/>
              </a:tabLst>
            </a:pPr>
            <a:r>
              <a:rPr b="0" lang="fr-FR" sz="3600" spc="-86" strike="noStrike">
                <a:solidFill>
                  <a:srgbClr val="d2523b"/>
                </a:solidFill>
                <a:latin typeface="Arial"/>
                <a:ea typeface="DejaVu Sans"/>
              </a:rPr>
              <a:t>nombre</a:t>
            </a:r>
            <a:r>
              <a:rPr b="0" lang="fr-FR" sz="3600" spc="-222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  <a:ea typeface="DejaVu Sans"/>
              </a:rPr>
              <a:t>de</a:t>
            </a:r>
            <a:r>
              <a:rPr b="0" lang="fr-FR" sz="3600" spc="-19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600" spc="-12" strike="noStrike">
                <a:solidFill>
                  <a:srgbClr val="d2523b"/>
                </a:solidFill>
                <a:latin typeface="Arial"/>
                <a:ea typeface="DejaVu Sans"/>
              </a:rPr>
              <a:t>clusters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80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Entraînement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lang="fr-FR" sz="2400" spc="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avec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10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clusters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bject 12"/>
          <p:cNvSpPr/>
          <p:nvPr/>
        </p:nvSpPr>
        <p:spPr>
          <a:xfrm>
            <a:off x="1509120" y="5046120"/>
            <a:ext cx="22971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8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Méthode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coude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object 17"/>
          <p:cNvSpPr/>
          <p:nvPr/>
        </p:nvSpPr>
        <p:spPr>
          <a:xfrm>
            <a:off x="755640" y="5377680"/>
            <a:ext cx="4391640" cy="2757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00" bIns="0" anchor="t">
            <a:spAutoFit/>
          </a:bodyPr>
          <a:p>
            <a:pPr algn="ctr">
              <a:lnSpc>
                <a:spcPct val="100000"/>
              </a:lnSpc>
              <a:spcBef>
                <a:spcPts val="14"/>
              </a:spcBef>
              <a:tabLst>
                <a:tab algn="l" pos="40824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Optimum</a:t>
            </a:r>
            <a:r>
              <a:rPr b="0" lang="fr-FR" sz="18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retenu</a:t>
            </a:r>
            <a:r>
              <a:rPr b="0" lang="fr-FR" sz="18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0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3</a:t>
            </a:r>
            <a:r>
              <a:rPr b="0" lang="fr-FR" sz="18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object 18"/>
          <p:cNvSpPr/>
          <p:nvPr/>
        </p:nvSpPr>
        <p:spPr>
          <a:xfrm>
            <a:off x="5637600" y="799560"/>
            <a:ext cx="301464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Coefficient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silhouette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fonction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nb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bject 19"/>
          <p:cNvSpPr/>
          <p:nvPr/>
        </p:nvSpPr>
        <p:spPr>
          <a:xfrm>
            <a:off x="5724360" y="3195360"/>
            <a:ext cx="28425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Davies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bouldin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fonction</a:t>
            </a:r>
            <a:r>
              <a:rPr b="0" lang="fr-FR" sz="1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nb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5087880" y="1080000"/>
            <a:ext cx="3912120" cy="198000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2"/>
          <a:stretch/>
        </p:blipFill>
        <p:spPr>
          <a:xfrm>
            <a:off x="5410800" y="3420000"/>
            <a:ext cx="3337200" cy="2160000"/>
          </a:xfrm>
          <a:prstGeom prst="rect">
            <a:avLst/>
          </a:prstGeom>
          <a:ln w="0">
            <a:noFill/>
          </a:ln>
        </p:spPr>
      </p:pic>
      <p:pic>
        <p:nvPicPr>
          <p:cNvPr id="306" name="" descr=""/>
          <p:cNvPicPr/>
          <p:nvPr/>
        </p:nvPicPr>
        <p:blipFill>
          <a:blip r:embed="rId3"/>
          <a:stretch/>
        </p:blipFill>
        <p:spPr>
          <a:xfrm>
            <a:off x="360000" y="2160000"/>
            <a:ext cx="4565520" cy="2880000"/>
          </a:xfrm>
          <a:prstGeom prst="rect">
            <a:avLst/>
          </a:prstGeom>
          <a:ln w="0">
            <a:noFill/>
          </a:ln>
        </p:spPr>
      </p:pic>
      <p:sp>
        <p:nvSpPr>
          <p:cNvPr id="307" name="object 47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660208B7-852C-4254-81BF-E117D4BC2584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84639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La méthode Elbow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bject 1"/>
          <p:cNvSpPr/>
          <p:nvPr/>
        </p:nvSpPr>
        <p:spPr>
          <a:xfrm>
            <a:off x="5036040" y="1382040"/>
            <a:ext cx="7923960" cy="2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 méthode elbow donne un nombre de cluster égale à 3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bject 32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F4A86528-C76D-45A8-BE84-EFA6FC5DBE77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389880" y="1182600"/>
            <a:ext cx="4470120" cy="3389400"/>
          </a:xfrm>
          <a:prstGeom prst="rect">
            <a:avLst/>
          </a:prstGeom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390240" y="1182960"/>
            <a:ext cx="4470120" cy="3389400"/>
          </a:xfrm>
          <a:prstGeom prst="rect">
            <a:avLst/>
          </a:prstGeom>
          <a:ln w="0">
            <a:noFill/>
          </a:ln>
        </p:spPr>
      </p:pic>
      <p:sp>
        <p:nvSpPr>
          <p:cNvPr id="313" name="object 33"/>
          <p:cNvSpPr/>
          <p:nvPr/>
        </p:nvSpPr>
        <p:spPr>
          <a:xfrm>
            <a:off x="180000" y="5328360"/>
            <a:ext cx="7923960" cy="2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 méthode GridSearchCV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 donne comme meilleurs paramètres trouvés :  {'init': 'k-means++', 'max_iter': 100, 'n_clusters': 3}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 txBox="1"/>
          <p:nvPr/>
        </p:nvSpPr>
        <p:spPr>
          <a:xfrm>
            <a:off x="320040" y="4572000"/>
            <a:ext cx="8463960" cy="5043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GridSearchCV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84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Kmeans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représentation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41" strike="noStrike">
                <a:solidFill>
                  <a:srgbClr val="d2523b"/>
                </a:solidFill>
                <a:latin typeface="Arial"/>
              </a:rPr>
              <a:t>graphique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object 3"/>
          <p:cNvSpPr/>
          <p:nvPr/>
        </p:nvSpPr>
        <p:spPr>
          <a:xfrm>
            <a:off x="536040" y="1359360"/>
            <a:ext cx="10177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XXXX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object 5" descr=""/>
          <p:cNvPicPr/>
          <p:nvPr/>
        </p:nvPicPr>
        <p:blipFill>
          <a:blip r:embed="rId1"/>
          <a:stretch/>
        </p:blipFill>
        <p:spPr>
          <a:xfrm>
            <a:off x="467640" y="1273320"/>
            <a:ext cx="4035240" cy="3985200"/>
          </a:xfrm>
          <a:prstGeom prst="rect">
            <a:avLst/>
          </a:prstGeom>
          <a:ln w="0">
            <a:noFill/>
          </a:ln>
        </p:spPr>
      </p:pic>
      <p:pic>
        <p:nvPicPr>
          <p:cNvPr id="318" name="object 6" descr=""/>
          <p:cNvPicPr/>
          <p:nvPr/>
        </p:nvPicPr>
        <p:blipFill>
          <a:blip r:embed="rId2"/>
          <a:stretch/>
        </p:blipFill>
        <p:spPr>
          <a:xfrm>
            <a:off x="4688280" y="1320840"/>
            <a:ext cx="4015440" cy="4021920"/>
          </a:xfrm>
          <a:prstGeom prst="rect">
            <a:avLst/>
          </a:prstGeom>
          <a:ln w="0">
            <a:noFill/>
          </a:ln>
        </p:spPr>
      </p:pic>
      <p:sp>
        <p:nvSpPr>
          <p:cNvPr id="319" name="object 48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895CF991-2FB2-4BF0-99FB-4CDC5FFB6C98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84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object 3"/>
          <p:cNvSpPr/>
          <p:nvPr/>
        </p:nvSpPr>
        <p:spPr>
          <a:xfrm>
            <a:off x="536040" y="1357560"/>
            <a:ext cx="675360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27760" indent="-51516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OpenSymbo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2776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8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exploration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Pistes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modélisations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final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34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407C98D1-0F60-4264-8E38-A1F9C1E3B9AE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84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Clustering</a:t>
            </a:r>
            <a:r>
              <a:rPr b="0" lang="fr-FR" sz="4000" spc="-19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</a:rPr>
              <a:t>hiérarchique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3"/>
          <p:cNvSpPr/>
          <p:nvPr/>
        </p:nvSpPr>
        <p:spPr>
          <a:xfrm>
            <a:off x="536040" y="1299240"/>
            <a:ext cx="24364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3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object 5" descr=""/>
          <p:cNvPicPr/>
          <p:nvPr/>
        </p:nvPicPr>
        <p:blipFill>
          <a:blip r:embed="rId1"/>
          <a:stretch/>
        </p:blipFill>
        <p:spPr>
          <a:xfrm>
            <a:off x="934200" y="1805400"/>
            <a:ext cx="3669840" cy="3590280"/>
          </a:xfrm>
          <a:prstGeom prst="rect">
            <a:avLst/>
          </a:prstGeom>
          <a:ln w="0">
            <a:noFill/>
          </a:ln>
        </p:spPr>
      </p:pic>
      <p:pic>
        <p:nvPicPr>
          <p:cNvPr id="323" name="object 6" descr=""/>
          <p:cNvPicPr/>
          <p:nvPr/>
        </p:nvPicPr>
        <p:blipFill>
          <a:blip r:embed="rId2"/>
          <a:stretch/>
        </p:blipFill>
        <p:spPr>
          <a:xfrm>
            <a:off x="4918680" y="1916640"/>
            <a:ext cx="3533040" cy="3538800"/>
          </a:xfrm>
          <a:prstGeom prst="rect">
            <a:avLst/>
          </a:prstGeom>
          <a:ln w="0">
            <a:noFill/>
          </a:ln>
        </p:spPr>
      </p:pic>
      <p:sp>
        <p:nvSpPr>
          <p:cNvPr id="324" name="object 49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1CEA4D42-84FD-4CA8-BEFA-A982A2545A7B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182484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DBScan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object 3"/>
          <p:cNvSpPr/>
          <p:nvPr/>
        </p:nvSpPr>
        <p:spPr>
          <a:xfrm>
            <a:off x="536040" y="1286280"/>
            <a:ext cx="2732400" cy="11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Exemple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ci-contre: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Epsilon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=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Min_samples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=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5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object 5" descr=""/>
          <p:cNvPicPr/>
          <p:nvPr/>
        </p:nvPicPr>
        <p:blipFill>
          <a:blip r:embed="rId1"/>
          <a:stretch/>
        </p:blipFill>
        <p:spPr>
          <a:xfrm>
            <a:off x="3858480" y="622080"/>
            <a:ext cx="4659480" cy="4570920"/>
          </a:xfrm>
          <a:prstGeom prst="rect">
            <a:avLst/>
          </a:prstGeom>
          <a:ln w="0">
            <a:noFill/>
          </a:ln>
        </p:spPr>
      </p:pic>
      <p:sp>
        <p:nvSpPr>
          <p:cNvPr id="328" name="object 50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3DA84F77-BFCC-4A2A-8E3D-621403B0E211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object 2"/>
          <p:cNvSpPr/>
          <p:nvPr/>
        </p:nvSpPr>
        <p:spPr>
          <a:xfrm>
            <a:off x="801000" y="2264400"/>
            <a:ext cx="658404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IV</a:t>
            </a:r>
            <a:r>
              <a:rPr b="0" lang="fr-FR" sz="4800" spc="-29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51" strike="noStrike">
                <a:solidFill>
                  <a:srgbClr val="f3f1dc"/>
                </a:solidFill>
                <a:latin typeface="Arial"/>
                <a:ea typeface="DejaVu Sans"/>
              </a:rPr>
              <a:t>–PRÉSENTATION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35" strike="noStrike">
                <a:solidFill>
                  <a:srgbClr val="f3f1dc"/>
                </a:solidFill>
                <a:latin typeface="Arial"/>
                <a:ea typeface="DejaVu Sans"/>
              </a:rPr>
              <a:t>DU </a:t>
            </a:r>
            <a:r>
              <a:rPr b="0" lang="fr-FR" sz="4800" spc="-100" strike="noStrike">
                <a:solidFill>
                  <a:srgbClr val="f3f1dc"/>
                </a:solidFill>
                <a:latin typeface="Arial"/>
                <a:ea typeface="DejaVu Sans"/>
              </a:rPr>
              <a:t>MODÈLE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FINAL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object 3"/>
          <p:cNvSpPr/>
          <p:nvPr/>
        </p:nvSpPr>
        <p:spPr>
          <a:xfrm>
            <a:off x="801000" y="3882240"/>
            <a:ext cx="52912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ainsi que</a:t>
            </a:r>
            <a:r>
              <a:rPr b="0" lang="fr-FR" sz="2400" spc="-2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des</a:t>
            </a:r>
            <a:r>
              <a:rPr b="0" lang="fr-FR" sz="2400" spc="-15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améliorations</a:t>
            </a:r>
            <a:r>
              <a:rPr b="0" lang="fr-FR" sz="2400" spc="4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fc000"/>
                </a:solidFill>
                <a:latin typeface="Arial"/>
                <a:ea typeface="DejaVu Sans"/>
              </a:rPr>
              <a:t>effectuées.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object 51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D52B7AD7-4ECA-4F53-B383-573B5F4EE3C1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7383960" cy="61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86" strike="noStrike">
                <a:solidFill>
                  <a:srgbClr val="d2523b"/>
                </a:solidFill>
                <a:latin typeface="Arial"/>
              </a:rPr>
              <a:t>Kmeans</a:t>
            </a:r>
            <a:r>
              <a:rPr b="0" lang="fr-FR" sz="36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66" strike="noStrike">
                <a:solidFill>
                  <a:srgbClr val="d2523b"/>
                </a:solidFill>
                <a:latin typeface="Arial"/>
              </a:rPr>
              <a:t>sur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intégralité</a:t>
            </a:r>
            <a:r>
              <a:rPr b="0" lang="fr-FR" sz="36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de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l’échanti</a:t>
            </a:r>
            <a:r>
              <a:rPr b="0" lang="fr-FR" sz="3600" spc="-347" strike="noStrike">
                <a:solidFill>
                  <a:srgbClr val="d2523b"/>
                </a:solidFill>
                <a:latin typeface="Arial"/>
              </a:rPr>
              <a:t>ll</a:t>
            </a:r>
            <a:r>
              <a:rPr b="0" lang="fr-FR" sz="3600" spc="-26" strike="noStrike">
                <a:solidFill>
                  <a:srgbClr val="d2523b"/>
                </a:solidFill>
                <a:latin typeface="Arial"/>
              </a:rPr>
              <a:t>on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723560" y="1658520"/>
            <a:ext cx="3934800" cy="3308760"/>
          </a:xfrm>
          <a:prstGeom prst="rect">
            <a:avLst/>
          </a:prstGeom>
          <a:noFill/>
          <a:ln w="0">
            <a:noFill/>
          </a:ln>
        </p:spPr>
        <p:txBody>
          <a:bodyPr lIns="0" rIns="0" tIns="85680" bIns="0" anchor="t">
            <a:no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Stabilité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silhouette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score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...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  <a:tab algn="l" pos="197748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2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clusters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0.359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44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</a:rPr>
              <a:t>3</a:t>
            </a:r>
            <a:r>
              <a:rPr b="1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</a:rPr>
              <a:t>clusters</a:t>
            </a:r>
            <a:r>
              <a:rPr b="1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1" lang="fr-FR" sz="20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2000" spc="-12" strike="noStrike">
                <a:solidFill>
                  <a:srgbClr val="292934"/>
                </a:solidFill>
                <a:latin typeface="Arial"/>
              </a:rPr>
              <a:t>0.435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4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clusters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0.405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469440"/>
              </a:tabLst>
            </a:pP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...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0" y="900000"/>
            <a:ext cx="4882320" cy="4588200"/>
          </a:xfrm>
          <a:prstGeom prst="rect">
            <a:avLst/>
          </a:prstGeom>
          <a:ln w="0">
            <a:noFill/>
          </a:ln>
        </p:spPr>
      </p:pic>
      <p:sp>
        <p:nvSpPr>
          <p:cNvPr id="335" name="object 52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3C00378E-038E-4549-A715-FF0557328D4B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8463240" cy="975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Clusters</a:t>
            </a:r>
            <a:r>
              <a:rPr b="0" lang="fr-FR" sz="36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identifiés</a:t>
            </a:r>
            <a:r>
              <a:rPr b="0" lang="fr-FR" sz="36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: </a:t>
            </a:r>
            <a:r>
              <a:rPr b="0" lang="fr-FR" sz="3600" spc="-35" strike="noStrike">
                <a:solidFill>
                  <a:srgbClr val="d2523b"/>
                </a:solidFill>
                <a:latin typeface="Arial"/>
              </a:rPr>
              <a:t>améliorations?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object 3"/>
          <p:cNvSpPr/>
          <p:nvPr/>
        </p:nvSpPr>
        <p:spPr>
          <a:xfrm>
            <a:off x="536040" y="1567440"/>
            <a:ext cx="7841520" cy="31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58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d’amélioration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tabLst>
                <a:tab algn="l" pos="195120"/>
              </a:tabLst>
            </a:pP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constatée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spcBef>
                <a:spcPts val="26"/>
              </a:spcBef>
              <a:tabLst>
                <a:tab algn="l" pos="195120"/>
              </a:tabLst>
            </a:pP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Proposition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manuel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»: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0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6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insatisfaits</a:t>
            </a:r>
            <a:r>
              <a:rPr b="0" lang="fr-FR" sz="16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(note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moyenne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1/5)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très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long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délai</a:t>
            </a:r>
            <a:r>
              <a:rPr b="0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livraison</a:t>
            </a:r>
            <a:r>
              <a:rPr b="0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(&gt;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mois)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4600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qui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achètent</a:t>
            </a:r>
            <a:r>
              <a:rPr b="0" lang="fr-FR" sz="16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sous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16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d’un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kmeans</a:t>
            </a:r>
            <a:r>
              <a:rPr b="0" lang="fr-FR" sz="16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288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9000"/>
              <a:buFont typeface="OpenSymbol"/>
              <a:buChar char="-"/>
              <a:tabLst>
                <a:tab algn="l" pos="74412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Identification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meilleurs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2880">
              <a:lnSpc>
                <a:spcPct val="100000"/>
              </a:lnSpc>
              <a:spcBef>
                <a:spcPts val="334"/>
              </a:spcBef>
              <a:buClr>
                <a:srgbClr val="92a199"/>
              </a:buClr>
              <a:buSzPct val="89000"/>
              <a:buFont typeface="OpenSymbol"/>
              <a:buChar char="-"/>
              <a:tabLst>
                <a:tab algn="l" pos="744120"/>
              </a:tabLst>
            </a:pP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Identification</a:t>
            </a:r>
            <a:r>
              <a:rPr b="0" lang="fr-FR" sz="1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complémentaires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cibler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publicité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object 53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C99CB95F-E54D-447C-B723-8FF3E3308391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80000" y="283680"/>
            <a:ext cx="8964000" cy="6163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" strike="noStrike">
                <a:solidFill>
                  <a:srgbClr val="d2523b"/>
                </a:solidFill>
                <a:latin typeface="Arial"/>
              </a:rPr>
              <a:t>Courbe du Sccore ARI en fonction du mois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0" y="900000"/>
            <a:ext cx="9000000" cy="3780000"/>
          </a:xfrm>
          <a:prstGeom prst="rect">
            <a:avLst/>
          </a:prstGeom>
          <a:ln w="0">
            <a:noFill/>
          </a:ln>
        </p:spPr>
      </p:pic>
      <p:sp>
        <p:nvSpPr>
          <p:cNvPr id="341" name="object 57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8139C6B2-B7DF-4DB7-8A0C-853421C83902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360000" y="4680000"/>
            <a:ext cx="8640000" cy="2169360"/>
          </a:xfrm>
          <a:prstGeom prst="rect">
            <a:avLst/>
          </a:prstGeom>
          <a:noFill/>
          <a:ln w="0">
            <a:noFill/>
          </a:ln>
        </p:spPr>
        <p:txBody>
          <a:bodyPr lIns="0" rIns="0" tIns="85680" bIns="0" anchor="t">
            <a:noAutofit/>
          </a:bodyPr>
          <a:p>
            <a:pPr marL="195120" indent="-182160">
              <a:lnSpc>
                <a:spcPct val="100000"/>
              </a:lnSpc>
              <a:spcBef>
                <a:spcPts val="39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Microsoft YaHei"/>
              </a:rPr>
              <a:t>Le score ari pourrait nous indiquer que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période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maintenance est de 3 mois environs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84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Contrat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75" strike="noStrike">
                <a:solidFill>
                  <a:srgbClr val="d2523b"/>
                </a:solidFill>
                <a:latin typeface="Arial"/>
              </a:rPr>
              <a:t>maintenance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object 3"/>
          <p:cNvSpPr/>
          <p:nvPr/>
        </p:nvSpPr>
        <p:spPr>
          <a:xfrm>
            <a:off x="536040" y="1285200"/>
            <a:ext cx="7963920" cy="40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39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Identification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période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maintenance: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ts val="2279"/>
              </a:lnSpc>
              <a:spcBef>
                <a:spcPts val="24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Réduction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dimension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« durée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»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(exemple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279"/>
              </a:lnSpc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mois)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ts val="2279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Vérification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stabilité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clusters,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coefficient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2279"/>
              </a:lnSpc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silhouette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45"/>
              </a:spcBef>
              <a:tabLst>
                <a:tab algn="l" pos="469440"/>
              </a:tabLst>
            </a:pPr>
            <a:endParaRPr b="0" lang="fr-FR" sz="25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Compromis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identifié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mois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4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Nombre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optimal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Kmeans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3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Coefficient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silhouette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stable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ts val="2160"/>
              </a:lnSpc>
              <a:spcBef>
                <a:spcPts val="5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Conservation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caractéristiques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principales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clusters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(notes,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etc.)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Variation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marge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object 54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49FF9CB5-AB1F-43AC-9037-F551A1066A4B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84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Conclusion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object 3"/>
          <p:cNvSpPr/>
          <p:nvPr/>
        </p:nvSpPr>
        <p:spPr>
          <a:xfrm>
            <a:off x="536040" y="1325160"/>
            <a:ext cx="7387920" cy="40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95120" indent="-182160">
              <a:lnSpc>
                <a:spcPts val="2509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Mise</a:t>
            </a:r>
            <a:r>
              <a:rPr b="0" lang="fr-FR" sz="22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2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22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2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algorithmes</a:t>
            </a:r>
            <a:r>
              <a:rPr b="0" lang="fr-FR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200" spc="-8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classification</a:t>
            </a:r>
            <a:r>
              <a:rPr b="0" lang="fr-FR" sz="22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26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ts val="2509"/>
              </a:lnSpc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supervisée</a:t>
            </a:r>
            <a:r>
              <a:rPr b="0" lang="fr-FR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2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application</a:t>
            </a:r>
            <a:r>
              <a:rPr b="0" lang="fr-FR" sz="22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2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problème</a:t>
            </a:r>
            <a:r>
              <a:rPr b="0" lang="fr-FR" sz="2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métier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spcBef>
                <a:spcPts val="6"/>
              </a:spcBef>
              <a:tabLst>
                <a:tab algn="l" pos="195120"/>
              </a:tabLst>
            </a:pPr>
            <a:endParaRPr b="0" lang="fr-FR" sz="27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Limites</a:t>
            </a:r>
            <a:r>
              <a:rPr b="0" lang="fr-FR" sz="2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r>
              <a:rPr b="0" lang="fr-FR" sz="22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proposé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ou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peu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d’apport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algorithmes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cluster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50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%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clients,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peu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 intelligibles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440"/>
              </a:tabLst>
            </a:pP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469440"/>
              </a:tabLst>
            </a:pPr>
            <a:endParaRPr b="0" lang="fr-FR" sz="24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Opportunités</a:t>
            </a:r>
            <a:r>
              <a:rPr b="0" lang="fr-FR" sz="2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d’amélioration</a:t>
            </a:r>
            <a:r>
              <a:rPr b="0" lang="fr-FR" sz="2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200" spc="-12" strike="noStrike">
                <a:solidFill>
                  <a:srgbClr val="292934"/>
                </a:solidFill>
                <a:latin typeface="Arial"/>
                <a:ea typeface="DejaVu Sans"/>
              </a:rPr>
              <a:t>clustering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Nouvelles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9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ayant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acheté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plusieurs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articles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440"/>
              </a:tabLst>
            </a:pP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Caractérisation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 dans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détail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champs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textuels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4000"/>
              <a:buFont typeface="Arial"/>
              <a:buChar char="•"/>
              <a:tabLst>
                <a:tab algn="l" pos="46944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précises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(à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anonymiser)</a:t>
            </a:r>
            <a:r>
              <a:rPr b="0" lang="fr-FR" sz="1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âge,</a:t>
            </a:r>
            <a:r>
              <a:rPr b="0" lang="fr-FR" sz="19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sexe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object 55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361A90C6-C52B-4924-9C6F-E2683D8FDB11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057760" y="2264400"/>
            <a:ext cx="5116680" cy="2205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9010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72" strike="noStrike">
                <a:solidFill>
                  <a:srgbClr val="f3f1dc"/>
                </a:solidFill>
                <a:latin typeface="Arial"/>
              </a:rPr>
              <a:t>MERCI</a:t>
            </a:r>
            <a:r>
              <a:rPr b="0" lang="fr-FR" sz="4800" spc="-27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DE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0" strike="noStrike">
                <a:solidFill>
                  <a:srgbClr val="f3f1dc"/>
                </a:solidFill>
                <a:latin typeface="Arial"/>
              </a:rPr>
              <a:t>VOTRE </a:t>
            </a:r>
            <a:r>
              <a:rPr b="0" lang="fr-FR" sz="4800" spc="-32" strike="noStrike">
                <a:solidFill>
                  <a:srgbClr val="f3f1dc"/>
                </a:solidFill>
                <a:latin typeface="Arial"/>
              </a:rPr>
              <a:t>ATTENTION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object 56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7D7D70AC-FB4B-4BC0-8FC7-213C7E9DAC21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2"/>
          <p:cNvSpPr/>
          <p:nvPr/>
        </p:nvSpPr>
        <p:spPr>
          <a:xfrm>
            <a:off x="801000" y="2996280"/>
            <a:ext cx="783792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</a:t>
            </a:r>
            <a:r>
              <a:rPr b="0" lang="fr-FR" sz="4800" spc="-20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-</a:t>
            </a:r>
            <a:r>
              <a:rPr b="0" lang="fr-FR" sz="4800" spc="-19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0" strike="noStrike">
                <a:solidFill>
                  <a:srgbClr val="f3f1dc"/>
                </a:solidFill>
                <a:latin typeface="Arial"/>
                <a:ea typeface="DejaVu Sans"/>
              </a:rPr>
              <a:t>PROBLÉMATIQUE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801000" y="3809160"/>
            <a:ext cx="434340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Rappel de</a:t>
            </a:r>
            <a:r>
              <a:rPr b="0" lang="fr-FR" sz="2400" spc="-2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la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problématique Interprétation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Pistes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recherche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 envisagées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35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16B3904A-2B9D-4AE9-92BA-B98BDADF4006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36040" y="558000"/>
            <a:ext cx="8070840" cy="965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Présentation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536040" y="1359360"/>
            <a:ext cx="8053560" cy="34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Mission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consultant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Olist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,</a:t>
            </a:r>
            <a:r>
              <a:rPr b="0" lang="fr-FR" sz="2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solution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vente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sur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marketplaces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ligne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ct val="100000"/>
              </a:lnSpc>
              <a:spcBef>
                <a:spcPts val="11"/>
              </a:spcBef>
              <a:tabLst>
                <a:tab algn="l" pos="195120"/>
              </a:tabLst>
            </a:pPr>
            <a:endParaRPr b="0" lang="fr-FR" sz="35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Objectifs: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80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Fournir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aux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équipes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d’e-commerce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segmentation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clients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campagnes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communication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Comprendre</a:t>
            </a:r>
            <a:r>
              <a:rPr b="0" lang="fr-FR" sz="20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différents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types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d’utilisateurs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Fournir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description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utilisa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ble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segmentation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88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69440"/>
              </a:tabLs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object 5" descr=""/>
          <p:cNvPicPr/>
          <p:nvPr/>
        </p:nvPicPr>
        <p:blipFill>
          <a:blip r:embed="rId1"/>
          <a:stretch/>
        </p:blipFill>
        <p:spPr>
          <a:xfrm>
            <a:off x="8100000" y="720000"/>
            <a:ext cx="718560" cy="470160"/>
          </a:xfrm>
          <a:prstGeom prst="rect">
            <a:avLst/>
          </a:prstGeom>
          <a:ln w="0">
            <a:noFill/>
          </a:ln>
        </p:spPr>
      </p:pic>
      <p:sp>
        <p:nvSpPr>
          <p:cNvPr id="191" name="object 36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93E27028-0557-4FC7-AEA0-49C87BF163A6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36040" y="283680"/>
            <a:ext cx="6909840" cy="1109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Interprétation</a:t>
            </a:r>
            <a:r>
              <a:rPr b="0" lang="fr-FR" sz="36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problématique</a:t>
            </a:r>
            <a:r>
              <a:rPr b="0" lang="fr-FR" sz="36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46" strike="noStrike">
                <a:solidFill>
                  <a:srgbClr val="d2523b"/>
                </a:solidFill>
                <a:latin typeface="Arial"/>
              </a:rPr>
              <a:t>et </a:t>
            </a:r>
            <a:r>
              <a:rPr b="0" lang="fr-FR" sz="3600" spc="-86" strike="noStrike">
                <a:solidFill>
                  <a:srgbClr val="d2523b"/>
                </a:solidFill>
                <a:latin typeface="Arial"/>
              </a:rPr>
              <a:t>pistes</a:t>
            </a:r>
            <a:r>
              <a:rPr b="0" lang="fr-FR" sz="36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7" strike="noStrike">
                <a:solidFill>
                  <a:srgbClr val="d2523b"/>
                </a:solidFill>
                <a:latin typeface="Arial"/>
              </a:rPr>
              <a:t>recherche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12" strike="noStrike">
                <a:solidFill>
                  <a:srgbClr val="d2523b"/>
                </a:solidFill>
                <a:latin typeface="Arial"/>
              </a:rPr>
              <a:t>envisagées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object 4" descr=""/>
          <p:cNvPicPr/>
          <p:nvPr/>
        </p:nvPicPr>
        <p:blipFill>
          <a:blip r:embed="rId1"/>
          <a:stretch/>
        </p:blipFill>
        <p:spPr>
          <a:xfrm>
            <a:off x="865080" y="3470760"/>
            <a:ext cx="7459920" cy="1918440"/>
          </a:xfrm>
          <a:prstGeom prst="rect">
            <a:avLst/>
          </a:prstGeom>
          <a:ln w="0">
            <a:noFill/>
          </a:ln>
        </p:spPr>
      </p:pic>
      <p:sp>
        <p:nvSpPr>
          <p:cNvPr id="194" name="object 5"/>
          <p:cNvSpPr/>
          <p:nvPr/>
        </p:nvSpPr>
        <p:spPr>
          <a:xfrm>
            <a:off x="1050120" y="3752640"/>
            <a:ext cx="108576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20" algn="ctr">
              <a:lnSpc>
                <a:spcPts val="1789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Feature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720" algn="ctr">
              <a:lnSpc>
                <a:spcPts val="1789"/>
              </a:lnSpc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engineering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2450880" y="3832200"/>
            <a:ext cx="4305240" cy="353520"/>
          </a:xfrm>
          <a:custGeom>
            <a:avLst/>
            <a:gdLst>
              <a:gd name="textAreaLeft" fmla="*/ 0 w 4305240"/>
              <a:gd name="textAreaRight" fmla="*/ 4306680 w 4305240"/>
              <a:gd name="textAreaTop" fmla="*/ 0 h 353520"/>
              <a:gd name="textAreaBottom" fmla="*/ 354960 h 353520"/>
            </a:gdLst>
            <a:ahLst/>
            <a:rect l="textAreaLeft" t="textAreaTop" r="textAreaRight" b="textAreaBottom"/>
            <a:pathLst>
              <a:path w="4306570" h="354964">
                <a:moveTo>
                  <a:pt x="303149" y="177292"/>
                </a:moveTo>
                <a:lnTo>
                  <a:pt x="151511" y="0"/>
                </a:lnTo>
                <a:lnTo>
                  <a:pt x="151511" y="70866"/>
                </a:lnTo>
                <a:lnTo>
                  <a:pt x="0" y="70866"/>
                </a:lnTo>
                <a:lnTo>
                  <a:pt x="0" y="283591"/>
                </a:lnTo>
                <a:lnTo>
                  <a:pt x="151511" y="283591"/>
                </a:lnTo>
                <a:lnTo>
                  <a:pt x="151511" y="354584"/>
                </a:lnTo>
                <a:lnTo>
                  <a:pt x="303149" y="177292"/>
                </a:lnTo>
                <a:close/>
              </a:path>
              <a:path w="4306570" h="354964">
                <a:moveTo>
                  <a:pt x="2304796" y="177292"/>
                </a:moveTo>
                <a:lnTo>
                  <a:pt x="2153285" y="0"/>
                </a:lnTo>
                <a:lnTo>
                  <a:pt x="2153285" y="70866"/>
                </a:lnTo>
                <a:lnTo>
                  <a:pt x="2001647" y="70866"/>
                </a:lnTo>
                <a:lnTo>
                  <a:pt x="2001647" y="283591"/>
                </a:lnTo>
                <a:lnTo>
                  <a:pt x="2153285" y="283591"/>
                </a:lnTo>
                <a:lnTo>
                  <a:pt x="2153285" y="354584"/>
                </a:lnTo>
                <a:lnTo>
                  <a:pt x="2304796" y="177292"/>
                </a:lnTo>
                <a:close/>
              </a:path>
              <a:path w="4306570" h="354964">
                <a:moveTo>
                  <a:pt x="4306570" y="177292"/>
                </a:moveTo>
                <a:lnTo>
                  <a:pt x="4154932" y="0"/>
                </a:lnTo>
                <a:lnTo>
                  <a:pt x="4154932" y="70866"/>
                </a:lnTo>
                <a:lnTo>
                  <a:pt x="4003421" y="70866"/>
                </a:lnTo>
                <a:lnTo>
                  <a:pt x="4003421" y="283591"/>
                </a:lnTo>
                <a:lnTo>
                  <a:pt x="4154932" y="283591"/>
                </a:lnTo>
                <a:lnTo>
                  <a:pt x="4154932" y="354584"/>
                </a:lnTo>
                <a:lnTo>
                  <a:pt x="4306570" y="177292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2982240" y="3647160"/>
            <a:ext cx="12222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 algn="ctr">
              <a:lnSpc>
                <a:spcPct val="86000"/>
              </a:lnSpc>
              <a:spcBef>
                <a:spcPts val="360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Classification </a:t>
            </a:r>
            <a:r>
              <a:rPr b="0" lang="fr-FR" sz="1600" spc="-26" strike="noStrike">
                <a:solidFill>
                  <a:srgbClr val="ffffff"/>
                </a:solidFill>
                <a:latin typeface="Arial"/>
                <a:ea typeface="DejaVu Sans"/>
              </a:rPr>
              <a:t>non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supervisée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4981320" y="3542040"/>
            <a:ext cx="1230480" cy="8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12600" algn="ctr">
              <a:lnSpc>
                <a:spcPct val="86000"/>
              </a:lnSpc>
              <a:spcBef>
                <a:spcPts val="360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Comparaison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des</a:t>
            </a:r>
            <a:r>
              <a:rPr b="0" lang="fr-FR" sz="16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résultats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et</a:t>
            </a:r>
            <a:r>
              <a:rPr b="0" lang="fr-FR" sz="16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choix</a:t>
            </a:r>
            <a:r>
              <a:rPr b="0" lang="fr-FR" sz="16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7027560" y="3752640"/>
            <a:ext cx="114228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ts val="1789"/>
              </a:lnSpc>
              <a:spcBef>
                <a:spcPts val="96"/>
              </a:spcBef>
              <a:tabLst>
                <a:tab algn="l" pos="408240"/>
              </a:tabLst>
            </a:pP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Descriptions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29160">
              <a:lnSpc>
                <a:spcPts val="1789"/>
              </a:lnSpc>
              <a:tabLst>
                <a:tab algn="l" pos="40824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des</a:t>
            </a:r>
            <a:r>
              <a:rPr b="0" lang="fr-FR" sz="16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ffffff"/>
                </a:solidFill>
                <a:latin typeface="Arial"/>
                <a:ea typeface="DejaVu Sans"/>
              </a:rPr>
              <a:t>clusters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546480" y="1530720"/>
            <a:ext cx="6889680" cy="17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Exploration</a:t>
            </a:r>
            <a:r>
              <a:rPr b="0" lang="fr-FR" sz="19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9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choix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adaptées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tabLst>
                <a:tab algn="l" pos="195120"/>
              </a:tabLst>
            </a:pPr>
            <a:endParaRPr b="0" lang="fr-FR" sz="19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Problème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classification</a:t>
            </a:r>
            <a:r>
              <a:rPr b="0" lang="fr-FR" sz="19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supervisée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195120"/>
              </a:tabLst>
            </a:pPr>
            <a:endParaRPr b="0" lang="fr-FR" sz="195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ts val="2049"/>
              </a:lnSpc>
              <a:buClr>
                <a:srgbClr val="92a199"/>
              </a:buClr>
              <a:buSzPct val="84000"/>
              <a:buFont typeface="Arial"/>
              <a:buChar char="•"/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9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clusters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devront</a:t>
            </a:r>
            <a:r>
              <a:rPr b="0" lang="fr-FR" sz="19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être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explicables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réutilisables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9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26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195120">
              <a:lnSpc>
                <a:spcPts val="2049"/>
              </a:lnSpc>
              <a:tabLst>
                <a:tab algn="l" pos="195120"/>
              </a:tabLst>
            </a:pP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campagnes</a:t>
            </a:r>
            <a:r>
              <a:rPr b="0" lang="fr-FR" sz="1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9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900" spc="-12" strike="noStrike">
                <a:solidFill>
                  <a:srgbClr val="292934"/>
                </a:solidFill>
                <a:latin typeface="Arial"/>
                <a:ea typeface="DejaVu Sans"/>
              </a:rPr>
              <a:t>communication</a:t>
            </a: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37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83355FEE-661E-42E9-B1E9-CD7857BEE5FC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2"/>
          <p:cNvSpPr/>
          <p:nvPr/>
        </p:nvSpPr>
        <p:spPr>
          <a:xfrm>
            <a:off x="801000" y="2264400"/>
            <a:ext cx="741420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II</a:t>
            </a:r>
            <a:r>
              <a:rPr b="0" lang="fr-FR" sz="4800" spc="-27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–</a:t>
            </a:r>
            <a:r>
              <a:rPr b="0" lang="fr-FR" sz="4800" spc="-22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65" strike="noStrike">
                <a:solidFill>
                  <a:srgbClr val="f3f1dc"/>
                </a:solidFill>
                <a:latin typeface="Arial"/>
                <a:ea typeface="DejaVu Sans"/>
              </a:rPr>
              <a:t>PRÉPARATION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DU</a:t>
            </a:r>
            <a:r>
              <a:rPr b="0" lang="fr-FR" sz="4800" spc="-25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60" strike="noStrike">
                <a:solidFill>
                  <a:srgbClr val="f3f1dc"/>
                </a:solidFill>
                <a:latin typeface="Arial"/>
                <a:ea typeface="DejaVu Sans"/>
              </a:rPr>
              <a:t>JEU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4800" spc="-3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3"/>
          <p:cNvSpPr/>
          <p:nvPr/>
        </p:nvSpPr>
        <p:spPr>
          <a:xfrm>
            <a:off x="801000" y="3809160"/>
            <a:ext cx="274860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2600">
              <a:lnSpc>
                <a:spcPct val="100000"/>
              </a:lnSpc>
              <a:spcBef>
                <a:spcPts val="386"/>
              </a:spcBef>
              <a:tabLst>
                <a:tab algn="l" pos="408240"/>
              </a:tabLst>
            </a:pP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Cleaning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69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Feature</a:t>
            </a:r>
            <a:r>
              <a:rPr b="0" lang="fr-FR" sz="2400" spc="-4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engineering Exploration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38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953451F3-17C0-4210-AFDA-04998FF17817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194112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Cleaning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object 3"/>
          <p:cNvSpPr/>
          <p:nvPr/>
        </p:nvSpPr>
        <p:spPr>
          <a:xfrm>
            <a:off x="258120" y="1122120"/>
            <a:ext cx="8117640" cy="11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12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réparties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9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tables: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85"/>
              </a:spcBef>
              <a:tabLst>
                <a:tab algn="l" pos="195120"/>
              </a:tabLst>
            </a:pP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clients</a:t>
            </a:r>
            <a:r>
              <a:rPr b="0" i="1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geolocalisation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commandes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paiements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vendeurs</a:t>
            </a:r>
            <a:r>
              <a:rPr b="0" i="1" lang="fr-FR" sz="2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/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traduction</a:t>
            </a:r>
            <a:r>
              <a:rPr b="0" i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i="1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r>
              <a:rPr b="0" i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 </a:t>
            </a:r>
            <a:r>
              <a:rPr b="0" i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produits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6" name="object 5"/>
          <p:cNvGraphicFramePr/>
          <p:nvPr/>
        </p:nvGraphicFramePr>
        <p:xfrm>
          <a:off x="453960" y="2598120"/>
          <a:ext cx="8071560" cy="2593440"/>
        </p:xfrm>
        <a:graphic>
          <a:graphicData uri="http://schemas.openxmlformats.org/drawingml/2006/table">
            <a:tbl>
              <a:tblPr/>
              <a:tblGrid>
                <a:gridCol w="8071920"/>
              </a:tblGrid>
              <a:tr h="370080">
                <a:tc>
                  <a:txBody>
                    <a:bodyPr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326"/>
                        </a:spcBef>
                        <a:tabLst>
                          <a:tab algn="l" pos="408240"/>
                        </a:tabLst>
                      </a:pP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Principales</a:t>
                      </a:r>
                      <a:r>
                        <a:rPr b="1" lang="fr-FR" sz="1600" spc="-41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étapes</a:t>
                      </a:r>
                      <a:r>
                        <a:rPr b="1" lang="fr-FR" sz="1600" spc="-46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6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du</a:t>
                      </a:r>
                      <a:r>
                        <a:rPr b="1" lang="fr-FR" sz="1600" spc="-5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6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nettoyage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6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Imputation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pour</a:t>
                      </a:r>
                      <a:r>
                        <a:rPr b="0" lang="fr-FR" sz="16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les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informations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manquantes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6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Types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</a:t>
                      </a:r>
                      <a:r>
                        <a:rPr b="0" lang="fr-FR" sz="1600" spc="-6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données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9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Suppression</a:t>
                      </a:r>
                      <a:r>
                        <a:rPr b="0" lang="fr-FR" sz="16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des</a:t>
                      </a:r>
                      <a:r>
                        <a:rPr b="0" lang="fr-FR" sz="16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outliers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univariés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et</a:t>
                      </a:r>
                      <a:r>
                        <a:rPr b="0" lang="fr-FR" sz="16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multivariés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9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Création</a:t>
                      </a:r>
                      <a:r>
                        <a:rPr b="0" lang="fr-FR" sz="1600" spc="-5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de</a:t>
                      </a:r>
                      <a:r>
                        <a:rPr b="0" lang="fr-FR" sz="1600" spc="-7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nouvelles</a:t>
                      </a:r>
                      <a:r>
                        <a:rPr b="0" lang="fr-FR" sz="1600" spc="-8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features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marL="378000" indent="-286560">
                        <a:lnSpc>
                          <a:spcPct val="100000"/>
                        </a:lnSpc>
                        <a:spcBef>
                          <a:spcPts val="329"/>
                        </a:spcBef>
                        <a:buClr>
                          <a:srgbClr val="292934"/>
                        </a:buClr>
                        <a:buFont typeface="Symbol"/>
                        <a:buChar char=""/>
                        <a:tabLst>
                          <a:tab algn="l" pos="378000"/>
                        </a:tabLst>
                      </a:pP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Assemblage</a:t>
                      </a:r>
                      <a:r>
                        <a:rPr b="0" lang="fr-FR" sz="16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dans</a:t>
                      </a:r>
                      <a:r>
                        <a:rPr b="0" lang="fr-FR" sz="16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une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table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unique</a:t>
                      </a:r>
                      <a:r>
                        <a:rPr b="0" lang="fr-FR" sz="16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avec</a:t>
                      </a:r>
                      <a:r>
                        <a:rPr b="0" lang="fr-FR" sz="16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pour</a:t>
                      </a:r>
                      <a:r>
                        <a:rPr b="0" lang="fr-FR" sz="16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index</a:t>
                      </a:r>
                      <a:r>
                        <a:rPr b="0" lang="fr-FR" sz="16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l’id</a:t>
                      </a:r>
                      <a:r>
                        <a:rPr b="0" lang="fr-FR" sz="1600" spc="-6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6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client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</a:tbl>
          </a:graphicData>
        </a:graphic>
      </p:graphicFrame>
      <p:sp>
        <p:nvSpPr>
          <p:cNvPr id="207" name="object 39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3F9C93CF-B8CE-4134-8EB5-EC346ADCE2AF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36040" y="342000"/>
            <a:ext cx="807084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Feature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engineering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3"/>
          <p:cNvSpPr/>
          <p:nvPr/>
        </p:nvSpPr>
        <p:spPr>
          <a:xfrm>
            <a:off x="536040" y="866880"/>
            <a:ext cx="532440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105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algn="l" pos="195120"/>
              </a:tabLst>
            </a:pP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Intuitions</a:t>
            </a:r>
            <a:r>
              <a:rPr b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Indicateurs</a:t>
            </a:r>
            <a:r>
              <a:rPr b="1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généraux</a:t>
            </a:r>
            <a:r>
              <a:rPr b="1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1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client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4"/>
          <p:cNvSpPr/>
          <p:nvPr/>
        </p:nvSpPr>
        <p:spPr>
          <a:xfrm>
            <a:off x="810360" y="1210320"/>
            <a:ext cx="4229640" cy="44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Fréquence, Récence, valeur monétaire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Date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dernier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achat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(Récence)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Fréquence</a:t>
            </a:r>
            <a:r>
              <a:rPr b="0" lang="fr-FR" sz="16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d’achat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3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Prix Moyen du Panier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Période des Commandes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Dernière Commande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Nombre de Produits Achetés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Catégorie</a:t>
            </a:r>
            <a:r>
              <a:rPr b="0" lang="fr-FR" sz="16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6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achetée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Note</a:t>
            </a:r>
            <a:r>
              <a:rPr b="0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moyenne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Total Dépensé par le Client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Volume Total des Produits Achetés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Évaluation Moyenne par Client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Nombre de Commentaires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Type de Paiement Préféré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4000"/>
              <a:buFont typeface="Symbol"/>
              <a:buChar char=""/>
              <a:tabLst>
                <a:tab algn="l" pos="195480"/>
              </a:tabLst>
            </a:pPr>
            <a:r>
              <a:rPr b="0" lang="fr-FR" sz="1600" spc="-21" strike="noStrike">
                <a:solidFill>
                  <a:srgbClr val="292934"/>
                </a:solidFill>
                <a:latin typeface="Arial"/>
                <a:ea typeface="DejaVu Sans"/>
              </a:rPr>
              <a:t>Satisfaction Client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1" name="object 7"/>
          <p:cNvGrpSpPr/>
          <p:nvPr/>
        </p:nvGrpSpPr>
        <p:grpSpPr>
          <a:xfrm>
            <a:off x="6473160" y="2641320"/>
            <a:ext cx="1986120" cy="1136520"/>
            <a:chOff x="6473160" y="2641320"/>
            <a:chExt cx="1986120" cy="1136520"/>
          </a:xfrm>
        </p:grpSpPr>
        <p:sp>
          <p:nvSpPr>
            <p:cNvPr id="212" name="object 8"/>
            <p:cNvSpPr/>
            <p:nvPr/>
          </p:nvSpPr>
          <p:spPr>
            <a:xfrm>
              <a:off x="6473160" y="2641320"/>
              <a:ext cx="1986120" cy="1136520"/>
            </a:xfrm>
            <a:custGeom>
              <a:avLst/>
              <a:gdLst>
                <a:gd name="textAreaLeft" fmla="*/ 0 w 1986120"/>
                <a:gd name="textAreaRight" fmla="*/ 1987560 w 1986120"/>
                <a:gd name="textAreaTop" fmla="*/ 0 h 1136520"/>
                <a:gd name="textAreaBottom" fmla="*/ 1137960 h 1136520"/>
              </a:gdLst>
              <a:ahLst/>
              <a:rect l="textAreaLeft" t="textAreaTop" r="textAreaRight" b="textAreaBottom"/>
              <a:pathLst>
                <a:path w="1987550" h="1137920">
                  <a:moveTo>
                    <a:pt x="1797812" y="0"/>
                  </a:moveTo>
                  <a:lnTo>
                    <a:pt x="189484" y="0"/>
                  </a:lnTo>
                  <a:lnTo>
                    <a:pt x="139112" y="6769"/>
                  </a:lnTo>
                  <a:lnTo>
                    <a:pt x="93848" y="25875"/>
                  </a:lnTo>
                  <a:lnTo>
                    <a:pt x="55499" y="55514"/>
                  </a:lnTo>
                  <a:lnTo>
                    <a:pt x="25870" y="93885"/>
                  </a:lnTo>
                  <a:lnTo>
                    <a:pt x="6768" y="139185"/>
                  </a:lnTo>
                  <a:lnTo>
                    <a:pt x="0" y="189610"/>
                  </a:lnTo>
                  <a:lnTo>
                    <a:pt x="0" y="947927"/>
                  </a:lnTo>
                  <a:lnTo>
                    <a:pt x="6768" y="998353"/>
                  </a:lnTo>
                  <a:lnTo>
                    <a:pt x="25870" y="1043653"/>
                  </a:lnTo>
                  <a:lnTo>
                    <a:pt x="55499" y="1082024"/>
                  </a:lnTo>
                  <a:lnTo>
                    <a:pt x="93848" y="1111663"/>
                  </a:lnTo>
                  <a:lnTo>
                    <a:pt x="139112" y="1130769"/>
                  </a:lnTo>
                  <a:lnTo>
                    <a:pt x="189484" y="1137539"/>
                  </a:lnTo>
                  <a:lnTo>
                    <a:pt x="1797812" y="1137539"/>
                  </a:lnTo>
                  <a:lnTo>
                    <a:pt x="1848193" y="1130769"/>
                  </a:lnTo>
                  <a:lnTo>
                    <a:pt x="1893480" y="1111663"/>
                  </a:lnTo>
                  <a:lnTo>
                    <a:pt x="1931860" y="1082024"/>
                  </a:lnTo>
                  <a:lnTo>
                    <a:pt x="1961519" y="1043653"/>
                  </a:lnTo>
                  <a:lnTo>
                    <a:pt x="1980644" y="998353"/>
                  </a:lnTo>
                  <a:lnTo>
                    <a:pt x="1987422" y="947927"/>
                  </a:lnTo>
                  <a:lnTo>
                    <a:pt x="1987422" y="189610"/>
                  </a:lnTo>
                  <a:lnTo>
                    <a:pt x="1980644" y="139185"/>
                  </a:lnTo>
                  <a:lnTo>
                    <a:pt x="1961519" y="93885"/>
                  </a:lnTo>
                  <a:lnTo>
                    <a:pt x="1931860" y="55514"/>
                  </a:lnTo>
                  <a:lnTo>
                    <a:pt x="1893480" y="25875"/>
                  </a:lnTo>
                  <a:lnTo>
                    <a:pt x="1848193" y="6769"/>
                  </a:lnTo>
                  <a:lnTo>
                    <a:pt x="1797812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" name="object 9"/>
            <p:cNvSpPr/>
            <p:nvPr/>
          </p:nvSpPr>
          <p:spPr>
            <a:xfrm>
              <a:off x="6473160" y="2641320"/>
              <a:ext cx="1986120" cy="1136520"/>
            </a:xfrm>
            <a:custGeom>
              <a:avLst/>
              <a:gdLst>
                <a:gd name="textAreaLeft" fmla="*/ 0 w 1986120"/>
                <a:gd name="textAreaRight" fmla="*/ 1987560 w 1986120"/>
                <a:gd name="textAreaTop" fmla="*/ 0 h 1136520"/>
                <a:gd name="textAreaBottom" fmla="*/ 1137960 h 1136520"/>
              </a:gdLst>
              <a:ahLst/>
              <a:rect l="textAreaLeft" t="textAreaTop" r="textAreaRight" b="textAreaBottom"/>
              <a:pathLst>
                <a:path w="1987550" h="1137920">
                  <a:moveTo>
                    <a:pt x="0" y="189610"/>
                  </a:moveTo>
                  <a:lnTo>
                    <a:pt x="6768" y="139185"/>
                  </a:lnTo>
                  <a:lnTo>
                    <a:pt x="25870" y="93885"/>
                  </a:lnTo>
                  <a:lnTo>
                    <a:pt x="55499" y="55514"/>
                  </a:lnTo>
                  <a:lnTo>
                    <a:pt x="93848" y="25875"/>
                  </a:lnTo>
                  <a:lnTo>
                    <a:pt x="139112" y="6769"/>
                  </a:lnTo>
                  <a:lnTo>
                    <a:pt x="189484" y="0"/>
                  </a:lnTo>
                  <a:lnTo>
                    <a:pt x="1797812" y="0"/>
                  </a:lnTo>
                  <a:lnTo>
                    <a:pt x="1848193" y="6769"/>
                  </a:lnTo>
                  <a:lnTo>
                    <a:pt x="1893480" y="25875"/>
                  </a:lnTo>
                  <a:lnTo>
                    <a:pt x="1931860" y="55514"/>
                  </a:lnTo>
                  <a:lnTo>
                    <a:pt x="1961519" y="93885"/>
                  </a:lnTo>
                  <a:lnTo>
                    <a:pt x="1980644" y="139185"/>
                  </a:lnTo>
                  <a:lnTo>
                    <a:pt x="1987422" y="189610"/>
                  </a:lnTo>
                  <a:lnTo>
                    <a:pt x="1987422" y="947927"/>
                  </a:lnTo>
                  <a:lnTo>
                    <a:pt x="1980644" y="998353"/>
                  </a:lnTo>
                  <a:lnTo>
                    <a:pt x="1961519" y="1043653"/>
                  </a:lnTo>
                  <a:lnTo>
                    <a:pt x="1931860" y="1082024"/>
                  </a:lnTo>
                  <a:lnTo>
                    <a:pt x="1893480" y="1111663"/>
                  </a:lnTo>
                  <a:lnTo>
                    <a:pt x="1848193" y="1130769"/>
                  </a:lnTo>
                  <a:lnTo>
                    <a:pt x="1797812" y="1137539"/>
                  </a:lnTo>
                  <a:lnTo>
                    <a:pt x="189484" y="1137539"/>
                  </a:lnTo>
                  <a:lnTo>
                    <a:pt x="139112" y="1130769"/>
                  </a:lnTo>
                  <a:lnTo>
                    <a:pt x="93848" y="1111663"/>
                  </a:lnTo>
                  <a:lnTo>
                    <a:pt x="55499" y="1082024"/>
                  </a:lnTo>
                  <a:lnTo>
                    <a:pt x="25870" y="1043653"/>
                  </a:lnTo>
                  <a:lnTo>
                    <a:pt x="6768" y="998353"/>
                  </a:lnTo>
                  <a:lnTo>
                    <a:pt x="0" y="947927"/>
                  </a:lnTo>
                  <a:lnTo>
                    <a:pt x="0" y="189610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4" name="object 10"/>
          <p:cNvSpPr/>
          <p:nvPr/>
        </p:nvSpPr>
        <p:spPr>
          <a:xfrm>
            <a:off x="6662520" y="2967120"/>
            <a:ext cx="198000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360" indent="-11376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2636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95260 lignes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26360" indent="-11376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26360"/>
              </a:tabLst>
            </a:pP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15 colonnes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" name="object 11"/>
          <p:cNvGrpSpPr/>
          <p:nvPr/>
        </p:nvGrpSpPr>
        <p:grpSpPr>
          <a:xfrm>
            <a:off x="5148000" y="2641320"/>
            <a:ext cx="1323720" cy="1136520"/>
            <a:chOff x="5148000" y="2641320"/>
            <a:chExt cx="1323720" cy="1136520"/>
          </a:xfrm>
        </p:grpSpPr>
        <p:sp>
          <p:nvSpPr>
            <p:cNvPr id="216" name="object 12"/>
            <p:cNvSpPr/>
            <p:nvPr/>
          </p:nvSpPr>
          <p:spPr>
            <a:xfrm>
              <a:off x="5148000" y="2641320"/>
              <a:ext cx="1323720" cy="1136520"/>
            </a:xfrm>
            <a:custGeom>
              <a:avLst/>
              <a:gdLst>
                <a:gd name="textAreaLeft" fmla="*/ 0 w 1323720"/>
                <a:gd name="textAreaRight" fmla="*/ 1325160 w 1323720"/>
                <a:gd name="textAreaTop" fmla="*/ 0 h 1136520"/>
                <a:gd name="textAreaBottom" fmla="*/ 1137960 h 1136520"/>
              </a:gdLst>
              <a:ahLst/>
              <a:rect l="textAreaLeft" t="textAreaTop" r="textAreaRight" b="textAreaBottom"/>
              <a:pathLst>
                <a:path w="1325245" h="1137920">
                  <a:moveTo>
                    <a:pt x="1135379" y="0"/>
                  </a:moveTo>
                  <a:lnTo>
                    <a:pt x="189611" y="0"/>
                  </a:lnTo>
                  <a:lnTo>
                    <a:pt x="139185" y="6769"/>
                  </a:lnTo>
                  <a:lnTo>
                    <a:pt x="93885" y="25875"/>
                  </a:lnTo>
                  <a:lnTo>
                    <a:pt x="55514" y="55514"/>
                  </a:lnTo>
                  <a:lnTo>
                    <a:pt x="25875" y="93885"/>
                  </a:lnTo>
                  <a:lnTo>
                    <a:pt x="6769" y="139185"/>
                  </a:lnTo>
                  <a:lnTo>
                    <a:pt x="0" y="189610"/>
                  </a:lnTo>
                  <a:lnTo>
                    <a:pt x="0" y="947927"/>
                  </a:lnTo>
                  <a:lnTo>
                    <a:pt x="6769" y="998353"/>
                  </a:lnTo>
                  <a:lnTo>
                    <a:pt x="25875" y="1043653"/>
                  </a:lnTo>
                  <a:lnTo>
                    <a:pt x="55514" y="1082024"/>
                  </a:lnTo>
                  <a:lnTo>
                    <a:pt x="93885" y="1111663"/>
                  </a:lnTo>
                  <a:lnTo>
                    <a:pt x="139185" y="1130769"/>
                  </a:lnTo>
                  <a:lnTo>
                    <a:pt x="189611" y="1137539"/>
                  </a:lnTo>
                  <a:lnTo>
                    <a:pt x="1135379" y="1137539"/>
                  </a:lnTo>
                  <a:lnTo>
                    <a:pt x="1185761" y="1130769"/>
                  </a:lnTo>
                  <a:lnTo>
                    <a:pt x="1231048" y="1111663"/>
                  </a:lnTo>
                  <a:lnTo>
                    <a:pt x="1269428" y="1082024"/>
                  </a:lnTo>
                  <a:lnTo>
                    <a:pt x="1299087" y="1043653"/>
                  </a:lnTo>
                  <a:lnTo>
                    <a:pt x="1318212" y="998353"/>
                  </a:lnTo>
                  <a:lnTo>
                    <a:pt x="1324990" y="947927"/>
                  </a:lnTo>
                  <a:lnTo>
                    <a:pt x="1324990" y="189610"/>
                  </a:lnTo>
                  <a:lnTo>
                    <a:pt x="1318212" y="139185"/>
                  </a:lnTo>
                  <a:lnTo>
                    <a:pt x="1299087" y="93885"/>
                  </a:lnTo>
                  <a:lnTo>
                    <a:pt x="1269428" y="55514"/>
                  </a:lnTo>
                  <a:lnTo>
                    <a:pt x="1231048" y="25875"/>
                  </a:lnTo>
                  <a:lnTo>
                    <a:pt x="1185761" y="6769"/>
                  </a:lnTo>
                  <a:lnTo>
                    <a:pt x="1135379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object 13"/>
            <p:cNvSpPr/>
            <p:nvPr/>
          </p:nvSpPr>
          <p:spPr>
            <a:xfrm>
              <a:off x="5148000" y="2641320"/>
              <a:ext cx="1323720" cy="1136520"/>
            </a:xfrm>
            <a:custGeom>
              <a:avLst/>
              <a:gdLst>
                <a:gd name="textAreaLeft" fmla="*/ 0 w 1323720"/>
                <a:gd name="textAreaRight" fmla="*/ 1325160 w 1323720"/>
                <a:gd name="textAreaTop" fmla="*/ 0 h 1136520"/>
                <a:gd name="textAreaBottom" fmla="*/ 1137960 h 1136520"/>
              </a:gdLst>
              <a:ahLst/>
              <a:rect l="textAreaLeft" t="textAreaTop" r="textAreaRight" b="textAreaBottom"/>
              <a:pathLst>
                <a:path w="1325245" h="1137920">
                  <a:moveTo>
                    <a:pt x="0" y="189610"/>
                  </a:moveTo>
                  <a:lnTo>
                    <a:pt x="6769" y="139185"/>
                  </a:lnTo>
                  <a:lnTo>
                    <a:pt x="25875" y="93885"/>
                  </a:lnTo>
                  <a:lnTo>
                    <a:pt x="55514" y="55514"/>
                  </a:lnTo>
                  <a:lnTo>
                    <a:pt x="93885" y="25875"/>
                  </a:lnTo>
                  <a:lnTo>
                    <a:pt x="139185" y="6769"/>
                  </a:lnTo>
                  <a:lnTo>
                    <a:pt x="189611" y="0"/>
                  </a:lnTo>
                  <a:lnTo>
                    <a:pt x="1135379" y="0"/>
                  </a:lnTo>
                  <a:lnTo>
                    <a:pt x="1185761" y="6769"/>
                  </a:lnTo>
                  <a:lnTo>
                    <a:pt x="1231048" y="25875"/>
                  </a:lnTo>
                  <a:lnTo>
                    <a:pt x="1269428" y="55514"/>
                  </a:lnTo>
                  <a:lnTo>
                    <a:pt x="1299087" y="93885"/>
                  </a:lnTo>
                  <a:lnTo>
                    <a:pt x="1318212" y="139185"/>
                  </a:lnTo>
                  <a:lnTo>
                    <a:pt x="1324990" y="189610"/>
                  </a:lnTo>
                  <a:lnTo>
                    <a:pt x="1324990" y="947927"/>
                  </a:lnTo>
                  <a:lnTo>
                    <a:pt x="1318212" y="998353"/>
                  </a:lnTo>
                  <a:lnTo>
                    <a:pt x="1299087" y="1043653"/>
                  </a:lnTo>
                  <a:lnTo>
                    <a:pt x="1269428" y="1082024"/>
                  </a:lnTo>
                  <a:lnTo>
                    <a:pt x="1231048" y="1111663"/>
                  </a:lnTo>
                  <a:lnTo>
                    <a:pt x="1185761" y="1130769"/>
                  </a:lnTo>
                  <a:lnTo>
                    <a:pt x="1135379" y="1137539"/>
                  </a:lnTo>
                  <a:lnTo>
                    <a:pt x="189611" y="1137539"/>
                  </a:lnTo>
                  <a:lnTo>
                    <a:pt x="139185" y="1130769"/>
                  </a:lnTo>
                  <a:lnTo>
                    <a:pt x="93885" y="1111663"/>
                  </a:lnTo>
                  <a:lnTo>
                    <a:pt x="55514" y="1082024"/>
                  </a:lnTo>
                  <a:lnTo>
                    <a:pt x="25875" y="1043653"/>
                  </a:lnTo>
                  <a:lnTo>
                    <a:pt x="6769" y="998353"/>
                  </a:lnTo>
                  <a:lnTo>
                    <a:pt x="0" y="947927"/>
                  </a:lnTo>
                  <a:lnTo>
                    <a:pt x="0" y="189610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40824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8" name="object 14"/>
          <p:cNvSpPr/>
          <p:nvPr/>
        </p:nvSpPr>
        <p:spPr>
          <a:xfrm>
            <a:off x="5325840" y="3021480"/>
            <a:ext cx="9709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40824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20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object 40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659F1C32-72B5-4A0E-AC63-D989BC71689F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bject 2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7280" y="347040"/>
            <a:ext cx="244188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object 5" descr=""/>
          <p:cNvPicPr/>
          <p:nvPr/>
        </p:nvPicPr>
        <p:blipFill>
          <a:blip r:embed="rId1"/>
          <a:stretch/>
        </p:blipFill>
        <p:spPr>
          <a:xfrm>
            <a:off x="5339160" y="3336480"/>
            <a:ext cx="3154680" cy="2033640"/>
          </a:xfrm>
          <a:prstGeom prst="rect">
            <a:avLst/>
          </a:prstGeom>
          <a:ln w="0">
            <a:noFill/>
          </a:ln>
        </p:spPr>
      </p:pic>
      <p:pic>
        <p:nvPicPr>
          <p:cNvPr id="223" name="object 6" descr=""/>
          <p:cNvPicPr/>
          <p:nvPr/>
        </p:nvPicPr>
        <p:blipFill>
          <a:blip r:embed="rId2"/>
          <a:stretch/>
        </p:blipFill>
        <p:spPr>
          <a:xfrm>
            <a:off x="5090040" y="672840"/>
            <a:ext cx="3379320" cy="2423520"/>
          </a:xfrm>
          <a:prstGeom prst="rect">
            <a:avLst/>
          </a:prstGeom>
          <a:ln w="0">
            <a:noFill/>
          </a:ln>
        </p:spPr>
      </p:pic>
      <p:pic>
        <p:nvPicPr>
          <p:cNvPr id="224" name="object 7" descr=""/>
          <p:cNvPicPr/>
          <p:nvPr/>
        </p:nvPicPr>
        <p:blipFill>
          <a:blip r:embed="rId3"/>
          <a:stretch/>
        </p:blipFill>
        <p:spPr>
          <a:xfrm>
            <a:off x="540000" y="3554280"/>
            <a:ext cx="4500000" cy="1887840"/>
          </a:xfrm>
          <a:prstGeom prst="rect">
            <a:avLst/>
          </a:prstGeom>
          <a:ln w="0">
            <a:noFill/>
          </a:ln>
        </p:spPr>
      </p:pic>
      <p:pic>
        <p:nvPicPr>
          <p:cNvPr id="225" name="object 8" descr=""/>
          <p:cNvPicPr/>
          <p:nvPr/>
        </p:nvPicPr>
        <p:blipFill>
          <a:blip r:embed="rId4"/>
          <a:stretch/>
        </p:blipFill>
        <p:spPr>
          <a:xfrm>
            <a:off x="360000" y="900000"/>
            <a:ext cx="4500000" cy="2158560"/>
          </a:xfrm>
          <a:prstGeom prst="rect">
            <a:avLst/>
          </a:prstGeom>
          <a:ln w="0">
            <a:noFill/>
          </a:ln>
        </p:spPr>
      </p:pic>
      <p:sp>
        <p:nvSpPr>
          <p:cNvPr id="226" name="object 41"/>
          <p:cNvSpPr/>
          <p:nvPr/>
        </p:nvSpPr>
        <p:spPr>
          <a:xfrm>
            <a:off x="7700040" y="27000"/>
            <a:ext cx="939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tabLst>
                <a:tab algn="l" pos="408240"/>
              </a:tabLst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fld id="{E2E1B7E3-0540-4C3B-BAE6-F28D36C78C72}" type="slidenum"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6542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2023-07-11T12:53:03Z</dcterms:created>
  <dc:creator>Vincent Koussouros</dc:creator>
  <dc:description/>
  <dc:language>fr-FR</dc:language>
  <cp:lastModifiedBy/>
  <dcterms:modified xsi:type="dcterms:W3CDTF">2023-09-20T15:35:47Z</dcterms:modified>
  <cp:revision>31</cp:revision>
  <dc:subject/>
  <dc:title>Projet 4 – Anticipez les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2023-07-11T00:00:00Z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2010</vt:lpwstr>
  </property>
</Properties>
</file>