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664" y="839722"/>
            <a:ext cx="9413748" cy="5943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3369" y="182067"/>
            <a:ext cx="710310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3369" y="182067"/>
            <a:ext cx="92392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21704" y="1763395"/>
            <a:ext cx="5406390" cy="158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jpg"/><Relationship Id="rId4" Type="http://schemas.openxmlformats.org/officeDocument/2006/relationships/image" Target="../media/image77.png"/><Relationship Id="rId5" Type="http://schemas.openxmlformats.org/officeDocument/2006/relationships/image" Target="../media/image78.jp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jpg"/><Relationship Id="rId12" Type="http://schemas.openxmlformats.org/officeDocument/2006/relationships/image" Target="../media/image85.png"/><Relationship Id="rId13" Type="http://schemas.openxmlformats.org/officeDocument/2006/relationships/image" Target="../media/image8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jpg"/><Relationship Id="rId4" Type="http://schemas.openxmlformats.org/officeDocument/2006/relationships/image" Target="../media/image89.png"/><Relationship Id="rId5" Type="http://schemas.openxmlformats.org/officeDocument/2006/relationships/image" Target="../media/image90.jpg"/><Relationship Id="rId6" Type="http://schemas.openxmlformats.org/officeDocument/2006/relationships/image" Target="../media/image91.png"/><Relationship Id="rId7" Type="http://schemas.openxmlformats.org/officeDocument/2006/relationships/image" Target="../media/image92.jp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jpg"/><Relationship Id="rId20" Type="http://schemas.openxmlformats.org/officeDocument/2006/relationships/image" Target="../media/image105.png"/><Relationship Id="rId21" Type="http://schemas.openxmlformats.org/officeDocument/2006/relationships/image" Target="../media/image10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jp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jpg"/><Relationship Id="rId15" Type="http://schemas.openxmlformats.org/officeDocument/2006/relationships/image" Target="../media/image13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Relationship Id="rId7" Type="http://schemas.openxmlformats.org/officeDocument/2006/relationships/image" Target="../media/image141.png"/><Relationship Id="rId8" Type="http://schemas.openxmlformats.org/officeDocument/2006/relationships/image" Target="../media/image142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7.png"/><Relationship Id="rId14" Type="http://schemas.openxmlformats.org/officeDocument/2006/relationships/image" Target="../media/image148.png"/><Relationship Id="rId15" Type="http://schemas.openxmlformats.org/officeDocument/2006/relationships/image" Target="../media/image149.png"/><Relationship Id="rId16" Type="http://schemas.openxmlformats.org/officeDocument/2006/relationships/image" Target="../media/image150.png"/><Relationship Id="rId17" Type="http://schemas.openxmlformats.org/officeDocument/2006/relationships/image" Target="../media/image151.png"/><Relationship Id="rId18" Type="http://schemas.openxmlformats.org/officeDocument/2006/relationships/image" Target="../media/image152.png"/><Relationship Id="rId19" Type="http://schemas.openxmlformats.org/officeDocument/2006/relationships/image" Target="../media/image153.png"/><Relationship Id="rId20" Type="http://schemas.openxmlformats.org/officeDocument/2006/relationships/image" Target="../media/image154.png"/><Relationship Id="rId21" Type="http://schemas.openxmlformats.org/officeDocument/2006/relationships/image" Target="../media/image155.png"/><Relationship Id="rId22" Type="http://schemas.openxmlformats.org/officeDocument/2006/relationships/image" Target="../media/image156.png"/><Relationship Id="rId23" Type="http://schemas.openxmlformats.org/officeDocument/2006/relationships/image" Target="../media/image157.png"/><Relationship Id="rId24" Type="http://schemas.openxmlformats.org/officeDocument/2006/relationships/hyperlink" Target="https://ocdsp7-webapp.azurewebsites.net/" TargetMode="External"/><Relationship Id="rId25" Type="http://schemas.openxmlformats.org/officeDocument/2006/relationships/image" Target="../media/image158.png"/><Relationship Id="rId26" Type="http://schemas.openxmlformats.org/officeDocument/2006/relationships/hyperlink" Target="https://www.linkedin.com/pulse/d%C3%A9ploiement-dune-api-web-en-python-sur-azure-julien-di-giulio/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35.png"/><Relationship Id="rId5" Type="http://schemas.openxmlformats.org/officeDocument/2006/relationships/image" Target="../media/image16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hyperlink" Target="https://github.com/JulienDiGiulio/OpenClassRooms_Projet_7.git" TargetMode="External"/><Relationship Id="rId5" Type="http://schemas.openxmlformats.org/officeDocument/2006/relationships/image" Target="../media/image164.png"/><Relationship Id="rId6" Type="http://schemas.openxmlformats.org/officeDocument/2006/relationships/hyperlink" Target="https://www.kaggle.com/rafjaa/resampling-strategies-for-imbalanced-datasets" TargetMode="External"/><Relationship Id="rId7" Type="http://schemas.openxmlformats.org/officeDocument/2006/relationships/image" Target="../media/image165.png"/><Relationship Id="rId8" Type="http://schemas.openxmlformats.org/officeDocument/2006/relationships/image" Target="../media/image16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hyperlink" Target="https://www.kaggle.com/c/home-credit-default-risk/data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jp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jp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jpg"/><Relationship Id="rId17" Type="http://schemas.openxmlformats.org/officeDocument/2006/relationships/image" Target="../media/image3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35.png"/><Relationship Id="rId5" Type="http://schemas.openxmlformats.org/officeDocument/2006/relationships/image" Target="../media/image5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984504" y="0"/>
              <a:ext cx="1062990" cy="2778760"/>
            </a:xfrm>
            <a:custGeom>
              <a:avLst/>
              <a:gdLst/>
              <a:ahLst/>
              <a:cxnLst/>
              <a:rect l="l" t="t" r="r" b="b"/>
              <a:pathLst>
                <a:path w="1062989" h="2778760">
                  <a:moveTo>
                    <a:pt x="1062591" y="0"/>
                  </a:moveTo>
                  <a:lnTo>
                    <a:pt x="681592" y="0"/>
                  </a:lnTo>
                  <a:lnTo>
                    <a:pt x="0" y="2687828"/>
                  </a:lnTo>
                  <a:lnTo>
                    <a:pt x="357251" y="2778252"/>
                  </a:lnTo>
                  <a:lnTo>
                    <a:pt x="1062591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5591" y="0"/>
              <a:ext cx="1035685" cy="2668905"/>
            </a:xfrm>
            <a:custGeom>
              <a:avLst/>
              <a:gdLst/>
              <a:ahLst/>
              <a:cxnLst/>
              <a:rect l="l" t="t" r="r" b="b"/>
              <a:pathLst>
                <a:path w="1035685" h="2668905">
                  <a:moveTo>
                    <a:pt x="1035159" y="0"/>
                  </a:moveTo>
                  <a:lnTo>
                    <a:pt x="652106" y="0"/>
                  </a:lnTo>
                  <a:lnTo>
                    <a:pt x="0" y="2578100"/>
                  </a:lnTo>
                  <a:lnTo>
                    <a:pt x="348094" y="2663825"/>
                  </a:lnTo>
                  <a:lnTo>
                    <a:pt x="357632" y="2668524"/>
                  </a:lnTo>
                  <a:lnTo>
                    <a:pt x="10351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5591" y="2583179"/>
              <a:ext cx="2694940" cy="4274820"/>
            </a:xfrm>
            <a:custGeom>
              <a:avLst/>
              <a:gdLst/>
              <a:ahLst/>
              <a:cxnLst/>
              <a:rect l="l" t="t" r="r" b="b"/>
              <a:pathLst>
                <a:path w="2694940" h="4274820">
                  <a:moveTo>
                    <a:pt x="0" y="0"/>
                  </a:moveTo>
                  <a:lnTo>
                    <a:pt x="2575306" y="4274820"/>
                  </a:lnTo>
                  <a:lnTo>
                    <a:pt x="2694432" y="427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89075" y="2692907"/>
              <a:ext cx="3331845" cy="4165600"/>
            </a:xfrm>
            <a:custGeom>
              <a:avLst/>
              <a:gdLst/>
              <a:ahLst/>
              <a:cxnLst/>
              <a:rect l="l" t="t" r="r" b="b"/>
              <a:pathLst>
                <a:path w="3331845" h="4165600">
                  <a:moveTo>
                    <a:pt x="0" y="0"/>
                  </a:moveTo>
                  <a:lnTo>
                    <a:pt x="3207639" y="4165091"/>
                  </a:lnTo>
                  <a:lnTo>
                    <a:pt x="3331464" y="4165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84504" y="2688335"/>
              <a:ext cx="4577080" cy="4170045"/>
            </a:xfrm>
            <a:custGeom>
              <a:avLst/>
              <a:gdLst/>
              <a:ahLst/>
              <a:cxnLst/>
              <a:rect l="l" t="t" r="r" b="b"/>
              <a:pathLst>
                <a:path w="4577080" h="4170045">
                  <a:moveTo>
                    <a:pt x="0" y="0"/>
                  </a:moveTo>
                  <a:lnTo>
                    <a:pt x="4762" y="4699"/>
                  </a:lnTo>
                  <a:lnTo>
                    <a:pt x="3336798" y="4169664"/>
                  </a:lnTo>
                  <a:lnTo>
                    <a:pt x="4576572" y="4169664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5591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087" y="176149"/>
                  </a:lnTo>
                  <a:lnTo>
                    <a:pt x="361937" y="95250"/>
                  </a:lnTo>
                  <a:lnTo>
                    <a:pt x="35717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396995" y="0"/>
              <a:ext cx="1062990" cy="2778760"/>
            </a:xfrm>
            <a:custGeom>
              <a:avLst/>
              <a:gdLst/>
              <a:ahLst/>
              <a:cxnLst/>
              <a:rect l="l" t="t" r="r" b="b"/>
              <a:pathLst>
                <a:path w="1062989" h="2778760">
                  <a:moveTo>
                    <a:pt x="1062591" y="0"/>
                  </a:moveTo>
                  <a:lnTo>
                    <a:pt x="681592" y="0"/>
                  </a:lnTo>
                  <a:lnTo>
                    <a:pt x="0" y="2687828"/>
                  </a:lnTo>
                  <a:lnTo>
                    <a:pt x="357250" y="2778252"/>
                  </a:lnTo>
                  <a:lnTo>
                    <a:pt x="1062591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959608" y="0"/>
              <a:ext cx="1033780" cy="2668905"/>
            </a:xfrm>
            <a:custGeom>
              <a:avLst/>
              <a:gdLst/>
              <a:ahLst/>
              <a:cxnLst/>
              <a:rect l="l" t="t" r="r" b="b"/>
              <a:pathLst>
                <a:path w="1033779" h="2668905">
                  <a:moveTo>
                    <a:pt x="1033636" y="0"/>
                  </a:moveTo>
                  <a:lnTo>
                    <a:pt x="651117" y="0"/>
                  </a:lnTo>
                  <a:lnTo>
                    <a:pt x="0" y="2578100"/>
                  </a:lnTo>
                  <a:lnTo>
                    <a:pt x="347599" y="2663825"/>
                  </a:lnTo>
                  <a:lnTo>
                    <a:pt x="357124" y="2668524"/>
                  </a:lnTo>
                  <a:lnTo>
                    <a:pt x="103363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959608" y="2583179"/>
              <a:ext cx="2693035" cy="4274820"/>
            </a:xfrm>
            <a:custGeom>
              <a:avLst/>
              <a:gdLst/>
              <a:ahLst/>
              <a:cxnLst/>
              <a:rect l="l" t="t" r="r" b="b"/>
              <a:pathLst>
                <a:path w="2693035" h="4274820">
                  <a:moveTo>
                    <a:pt x="0" y="0"/>
                  </a:moveTo>
                  <a:lnTo>
                    <a:pt x="2573909" y="4274820"/>
                  </a:lnTo>
                  <a:lnTo>
                    <a:pt x="2692908" y="427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401568" y="2692907"/>
              <a:ext cx="3333115" cy="4165600"/>
            </a:xfrm>
            <a:custGeom>
              <a:avLst/>
              <a:gdLst/>
              <a:ahLst/>
              <a:cxnLst/>
              <a:rect l="l" t="t" r="r" b="b"/>
              <a:pathLst>
                <a:path w="3333115" h="4165600">
                  <a:moveTo>
                    <a:pt x="0" y="0"/>
                  </a:moveTo>
                  <a:lnTo>
                    <a:pt x="3209163" y="4165091"/>
                  </a:lnTo>
                  <a:lnTo>
                    <a:pt x="3332988" y="4165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96995" y="2688335"/>
              <a:ext cx="4577080" cy="4170045"/>
            </a:xfrm>
            <a:custGeom>
              <a:avLst/>
              <a:gdLst/>
              <a:ahLst/>
              <a:cxnLst/>
              <a:rect l="l" t="t" r="r" b="b"/>
              <a:pathLst>
                <a:path w="4577080" h="4170045">
                  <a:moveTo>
                    <a:pt x="0" y="0"/>
                  </a:moveTo>
                  <a:lnTo>
                    <a:pt x="4699" y="4699"/>
                  </a:lnTo>
                  <a:lnTo>
                    <a:pt x="3336798" y="4169664"/>
                  </a:lnTo>
                  <a:lnTo>
                    <a:pt x="4576572" y="4169664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59608" y="2578607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391"/>
                  </a:lnTo>
                  <a:lnTo>
                    <a:pt x="3584448" y="4279391"/>
                  </a:lnTo>
                  <a:lnTo>
                    <a:pt x="419100" y="176149"/>
                  </a:lnTo>
                  <a:lnTo>
                    <a:pt x="361950" y="95250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 indent="638175">
              <a:lnSpc>
                <a:spcPts val="5830"/>
              </a:lnSpc>
              <a:spcBef>
                <a:spcPts val="835"/>
              </a:spcBef>
            </a:pPr>
            <a:r>
              <a:rPr dirty="0"/>
              <a:t>Implémenter </a:t>
            </a:r>
            <a:r>
              <a:rPr dirty="0" spc="-25"/>
              <a:t>un </a:t>
            </a:r>
            <a:r>
              <a:rPr dirty="0"/>
              <a:t>modèle</a:t>
            </a:r>
            <a:r>
              <a:rPr dirty="0" spc="-4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scoring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9020682" y="3873710"/>
            <a:ext cx="2405380" cy="94551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200"/>
              </a:spcBef>
            </a:pPr>
            <a:r>
              <a:rPr dirty="0" sz="2100" i="1">
                <a:latin typeface="Corbel"/>
                <a:cs typeface="Corbel"/>
              </a:rPr>
              <a:t>Création</a:t>
            </a:r>
            <a:r>
              <a:rPr dirty="0" sz="2100" spc="-45" i="1">
                <a:latin typeface="Corbel"/>
                <a:cs typeface="Corbel"/>
              </a:rPr>
              <a:t> </a:t>
            </a:r>
            <a:r>
              <a:rPr dirty="0" sz="2100" i="1">
                <a:latin typeface="Corbel"/>
                <a:cs typeface="Corbel"/>
              </a:rPr>
              <a:t>le</a:t>
            </a:r>
            <a:r>
              <a:rPr dirty="0" sz="2100" spc="-25" i="1">
                <a:latin typeface="Corbel"/>
                <a:cs typeface="Corbel"/>
              </a:rPr>
              <a:t> </a:t>
            </a:r>
            <a:r>
              <a:rPr dirty="0" sz="2100" spc="-10" i="1">
                <a:latin typeface="Corbel"/>
                <a:cs typeface="Corbel"/>
              </a:rPr>
              <a:t>10/01/2019</a:t>
            </a:r>
            <a:endParaRPr sz="2100">
              <a:latin typeface="Corbel"/>
              <a:cs typeface="Corbel"/>
            </a:endParaRPr>
          </a:p>
          <a:p>
            <a:pPr algn="r" marR="5080">
              <a:lnSpc>
                <a:spcPct val="100000"/>
              </a:lnSpc>
              <a:spcBef>
                <a:spcPts val="1105"/>
              </a:spcBef>
            </a:pPr>
            <a:r>
              <a:rPr dirty="0" sz="2100" i="1">
                <a:latin typeface="Corbel"/>
                <a:cs typeface="Corbel"/>
              </a:rPr>
              <a:t>Julien</a:t>
            </a:r>
            <a:r>
              <a:rPr dirty="0" sz="2100" spc="-35" i="1">
                <a:latin typeface="Corbel"/>
                <a:cs typeface="Corbel"/>
              </a:rPr>
              <a:t> </a:t>
            </a:r>
            <a:r>
              <a:rPr dirty="0" sz="2100" i="1">
                <a:latin typeface="Corbel"/>
                <a:cs typeface="Corbel"/>
              </a:rPr>
              <a:t>Di</a:t>
            </a:r>
            <a:r>
              <a:rPr dirty="0" sz="2100" spc="-110" i="1">
                <a:latin typeface="Corbel"/>
                <a:cs typeface="Corbel"/>
              </a:rPr>
              <a:t> </a:t>
            </a:r>
            <a:r>
              <a:rPr dirty="0" sz="2100" spc="-10" i="1">
                <a:latin typeface="Corbel"/>
                <a:cs typeface="Corbel"/>
              </a:rPr>
              <a:t>Giulio</a:t>
            </a:r>
            <a:endParaRPr sz="2100">
              <a:latin typeface="Corbel"/>
              <a:cs typeface="Corbel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524" y="2648712"/>
            <a:ext cx="3518154" cy="42070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41401" y="1883473"/>
            <a:ext cx="4065270" cy="3498215"/>
            <a:chOff x="6641401" y="1883473"/>
            <a:chExt cx="4065270" cy="3498215"/>
          </a:xfrm>
        </p:grpSpPr>
        <p:sp>
          <p:nvSpPr>
            <p:cNvPr id="3" name="object 3" descr=""/>
            <p:cNvSpPr/>
            <p:nvPr/>
          </p:nvSpPr>
          <p:spPr>
            <a:xfrm>
              <a:off x="6646164" y="1888235"/>
              <a:ext cx="4055745" cy="3488690"/>
            </a:xfrm>
            <a:custGeom>
              <a:avLst/>
              <a:gdLst/>
              <a:ahLst/>
              <a:cxnLst/>
              <a:rect l="l" t="t" r="r" b="b"/>
              <a:pathLst>
                <a:path w="4055745" h="3488690">
                  <a:moveTo>
                    <a:pt x="3955541" y="0"/>
                  </a:moveTo>
                  <a:lnTo>
                    <a:pt x="99821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3388614"/>
                  </a:lnTo>
                  <a:lnTo>
                    <a:pt x="7846" y="3427464"/>
                  </a:lnTo>
                  <a:lnTo>
                    <a:pt x="29241" y="3459194"/>
                  </a:lnTo>
                  <a:lnTo>
                    <a:pt x="60971" y="3480589"/>
                  </a:lnTo>
                  <a:lnTo>
                    <a:pt x="99821" y="3488436"/>
                  </a:lnTo>
                  <a:lnTo>
                    <a:pt x="3955541" y="3488436"/>
                  </a:lnTo>
                  <a:lnTo>
                    <a:pt x="3994392" y="3480589"/>
                  </a:lnTo>
                  <a:lnTo>
                    <a:pt x="4026122" y="3459194"/>
                  </a:lnTo>
                  <a:lnTo>
                    <a:pt x="4047517" y="3427464"/>
                  </a:lnTo>
                  <a:lnTo>
                    <a:pt x="4055363" y="3388614"/>
                  </a:lnTo>
                  <a:lnTo>
                    <a:pt x="4055363" y="99822"/>
                  </a:lnTo>
                  <a:lnTo>
                    <a:pt x="4047517" y="60971"/>
                  </a:lnTo>
                  <a:lnTo>
                    <a:pt x="4026122" y="29241"/>
                  </a:lnTo>
                  <a:lnTo>
                    <a:pt x="3994392" y="7846"/>
                  </a:lnTo>
                  <a:lnTo>
                    <a:pt x="395554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6164" y="1888235"/>
              <a:ext cx="4055745" cy="3488690"/>
            </a:xfrm>
            <a:custGeom>
              <a:avLst/>
              <a:gdLst/>
              <a:ahLst/>
              <a:cxnLst/>
              <a:rect l="l" t="t" r="r" b="b"/>
              <a:pathLst>
                <a:path w="4055745" h="3488690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1" y="0"/>
                  </a:lnTo>
                  <a:lnTo>
                    <a:pt x="3955541" y="0"/>
                  </a:lnTo>
                  <a:lnTo>
                    <a:pt x="3994392" y="7846"/>
                  </a:lnTo>
                  <a:lnTo>
                    <a:pt x="4026122" y="29241"/>
                  </a:lnTo>
                  <a:lnTo>
                    <a:pt x="4047517" y="60971"/>
                  </a:lnTo>
                  <a:lnTo>
                    <a:pt x="4055363" y="99822"/>
                  </a:lnTo>
                  <a:lnTo>
                    <a:pt x="4055363" y="3388614"/>
                  </a:lnTo>
                  <a:lnTo>
                    <a:pt x="4047517" y="3427464"/>
                  </a:lnTo>
                  <a:lnTo>
                    <a:pt x="4026122" y="3459194"/>
                  </a:lnTo>
                  <a:lnTo>
                    <a:pt x="3994392" y="3480589"/>
                  </a:lnTo>
                  <a:lnTo>
                    <a:pt x="3955541" y="3488436"/>
                  </a:lnTo>
                  <a:lnTo>
                    <a:pt x="99821" y="3488436"/>
                  </a:lnTo>
                  <a:lnTo>
                    <a:pt x="60971" y="3480589"/>
                  </a:lnTo>
                  <a:lnTo>
                    <a:pt x="29241" y="3459194"/>
                  </a:lnTo>
                  <a:lnTo>
                    <a:pt x="7846" y="3427464"/>
                  </a:lnTo>
                  <a:lnTo>
                    <a:pt x="0" y="3388614"/>
                  </a:lnTo>
                  <a:lnTo>
                    <a:pt x="0" y="99822"/>
                  </a:lnTo>
                  <a:close/>
                </a:path>
              </a:pathLst>
            </a:custGeom>
            <a:ln w="952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2230945" y="1883473"/>
            <a:ext cx="4200525" cy="3498215"/>
            <a:chOff x="2230945" y="1883473"/>
            <a:chExt cx="4200525" cy="3498215"/>
          </a:xfrm>
        </p:grpSpPr>
        <p:sp>
          <p:nvSpPr>
            <p:cNvPr id="6" name="object 6" descr=""/>
            <p:cNvSpPr/>
            <p:nvPr/>
          </p:nvSpPr>
          <p:spPr>
            <a:xfrm>
              <a:off x="2235707" y="1888235"/>
              <a:ext cx="4191000" cy="3488690"/>
            </a:xfrm>
            <a:custGeom>
              <a:avLst/>
              <a:gdLst/>
              <a:ahLst/>
              <a:cxnLst/>
              <a:rect l="l" t="t" r="r" b="b"/>
              <a:pathLst>
                <a:path w="4191000" h="3488690">
                  <a:moveTo>
                    <a:pt x="4091178" y="0"/>
                  </a:moveTo>
                  <a:lnTo>
                    <a:pt x="99822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3388614"/>
                  </a:lnTo>
                  <a:lnTo>
                    <a:pt x="7846" y="3427464"/>
                  </a:lnTo>
                  <a:lnTo>
                    <a:pt x="29241" y="3459194"/>
                  </a:lnTo>
                  <a:lnTo>
                    <a:pt x="60971" y="3480589"/>
                  </a:lnTo>
                  <a:lnTo>
                    <a:pt x="99822" y="3488436"/>
                  </a:lnTo>
                  <a:lnTo>
                    <a:pt x="4091178" y="3488436"/>
                  </a:lnTo>
                  <a:lnTo>
                    <a:pt x="4130028" y="3480589"/>
                  </a:lnTo>
                  <a:lnTo>
                    <a:pt x="4161758" y="3459194"/>
                  </a:lnTo>
                  <a:lnTo>
                    <a:pt x="4183153" y="3427464"/>
                  </a:lnTo>
                  <a:lnTo>
                    <a:pt x="4191000" y="3388614"/>
                  </a:lnTo>
                  <a:lnTo>
                    <a:pt x="4191000" y="99822"/>
                  </a:lnTo>
                  <a:lnTo>
                    <a:pt x="4183153" y="60971"/>
                  </a:lnTo>
                  <a:lnTo>
                    <a:pt x="4161758" y="29241"/>
                  </a:lnTo>
                  <a:lnTo>
                    <a:pt x="4130028" y="7846"/>
                  </a:lnTo>
                  <a:lnTo>
                    <a:pt x="409117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35707" y="1888235"/>
              <a:ext cx="4191000" cy="3488690"/>
            </a:xfrm>
            <a:custGeom>
              <a:avLst/>
              <a:gdLst/>
              <a:ahLst/>
              <a:cxnLst/>
              <a:rect l="l" t="t" r="r" b="b"/>
              <a:pathLst>
                <a:path w="4191000" h="3488690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4091178" y="0"/>
                  </a:lnTo>
                  <a:lnTo>
                    <a:pt x="4130028" y="7846"/>
                  </a:lnTo>
                  <a:lnTo>
                    <a:pt x="4161758" y="29241"/>
                  </a:lnTo>
                  <a:lnTo>
                    <a:pt x="4183153" y="60971"/>
                  </a:lnTo>
                  <a:lnTo>
                    <a:pt x="4191000" y="99822"/>
                  </a:lnTo>
                  <a:lnTo>
                    <a:pt x="4191000" y="3388614"/>
                  </a:lnTo>
                  <a:lnTo>
                    <a:pt x="4183153" y="3427464"/>
                  </a:lnTo>
                  <a:lnTo>
                    <a:pt x="4161758" y="3459194"/>
                  </a:lnTo>
                  <a:lnTo>
                    <a:pt x="4130028" y="3480589"/>
                  </a:lnTo>
                  <a:lnTo>
                    <a:pt x="4091178" y="3488436"/>
                  </a:lnTo>
                  <a:lnTo>
                    <a:pt x="99822" y="3488436"/>
                  </a:lnTo>
                  <a:lnTo>
                    <a:pt x="60971" y="3480589"/>
                  </a:lnTo>
                  <a:lnTo>
                    <a:pt x="29241" y="3459194"/>
                  </a:lnTo>
                  <a:lnTo>
                    <a:pt x="7846" y="3427464"/>
                  </a:lnTo>
                  <a:lnTo>
                    <a:pt x="0" y="3388614"/>
                  </a:lnTo>
                  <a:lnTo>
                    <a:pt x="0" y="99822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863" y="4142231"/>
              <a:ext cx="1190244" cy="4572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102863" y="4142231"/>
              <a:ext cx="1190625" cy="457200"/>
            </a:xfrm>
            <a:custGeom>
              <a:avLst/>
              <a:gdLst/>
              <a:ahLst/>
              <a:cxnLst/>
              <a:rect l="l" t="t" r="r" b="b"/>
              <a:pathLst>
                <a:path w="119062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4044" y="0"/>
                  </a:lnTo>
                  <a:lnTo>
                    <a:pt x="1143684" y="5994"/>
                  </a:lnTo>
                  <a:lnTo>
                    <a:pt x="1167907" y="22336"/>
                  </a:lnTo>
                  <a:lnTo>
                    <a:pt x="1184249" y="46559"/>
                  </a:lnTo>
                  <a:lnTo>
                    <a:pt x="1190244" y="76200"/>
                  </a:lnTo>
                  <a:lnTo>
                    <a:pt x="1190244" y="381000"/>
                  </a:lnTo>
                  <a:lnTo>
                    <a:pt x="1184249" y="410640"/>
                  </a:lnTo>
                  <a:lnTo>
                    <a:pt x="1167907" y="434863"/>
                  </a:lnTo>
                  <a:lnTo>
                    <a:pt x="1143684" y="451205"/>
                  </a:lnTo>
                  <a:lnTo>
                    <a:pt x="1114044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PREPROCESSING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215132" y="4265752"/>
            <a:ext cx="9645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Echantillonage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098101" y="3070669"/>
            <a:ext cx="1200150" cy="1086485"/>
            <a:chOff x="3098101" y="3070669"/>
            <a:chExt cx="1200150" cy="1086485"/>
          </a:xfrm>
        </p:grpSpPr>
        <p:sp>
          <p:nvSpPr>
            <p:cNvPr id="13" name="object 13" descr=""/>
            <p:cNvSpPr/>
            <p:nvPr/>
          </p:nvSpPr>
          <p:spPr>
            <a:xfrm>
              <a:off x="3712464" y="3523488"/>
              <a:ext cx="9525" cy="628650"/>
            </a:xfrm>
            <a:custGeom>
              <a:avLst/>
              <a:gdLst/>
              <a:ahLst/>
              <a:cxnLst/>
              <a:rect l="l" t="t" r="r" b="b"/>
              <a:pathLst>
                <a:path w="9525" h="628650">
                  <a:moveTo>
                    <a:pt x="9525" y="0"/>
                  </a:moveTo>
                  <a:lnTo>
                    <a:pt x="0" y="6286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864" y="3075432"/>
              <a:ext cx="1190244" cy="4572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102864" y="3075432"/>
              <a:ext cx="1190625" cy="457200"/>
            </a:xfrm>
            <a:custGeom>
              <a:avLst/>
              <a:gdLst/>
              <a:ahLst/>
              <a:cxnLst/>
              <a:rect l="l" t="t" r="r" b="b"/>
              <a:pathLst>
                <a:path w="119062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4044" y="0"/>
                  </a:lnTo>
                  <a:lnTo>
                    <a:pt x="1143684" y="5994"/>
                  </a:lnTo>
                  <a:lnTo>
                    <a:pt x="1167907" y="22336"/>
                  </a:lnTo>
                  <a:lnTo>
                    <a:pt x="1184249" y="46559"/>
                  </a:lnTo>
                  <a:lnTo>
                    <a:pt x="1190244" y="76200"/>
                  </a:lnTo>
                  <a:lnTo>
                    <a:pt x="1190244" y="381000"/>
                  </a:lnTo>
                  <a:lnTo>
                    <a:pt x="1184249" y="410640"/>
                  </a:lnTo>
                  <a:lnTo>
                    <a:pt x="1167907" y="434863"/>
                  </a:lnTo>
                  <a:lnTo>
                    <a:pt x="1143684" y="451205"/>
                  </a:lnTo>
                  <a:lnTo>
                    <a:pt x="1114044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526282" y="3199257"/>
            <a:ext cx="343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Train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098101" y="3604069"/>
            <a:ext cx="1200150" cy="466725"/>
            <a:chOff x="3098101" y="3604069"/>
            <a:chExt cx="1200150" cy="46672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864" y="3608832"/>
              <a:ext cx="1190244" cy="4572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102864" y="3608832"/>
              <a:ext cx="1190625" cy="457200"/>
            </a:xfrm>
            <a:custGeom>
              <a:avLst/>
              <a:gdLst/>
              <a:ahLst/>
              <a:cxnLst/>
              <a:rect l="l" t="t" r="r" b="b"/>
              <a:pathLst>
                <a:path w="119062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4044" y="0"/>
                  </a:lnTo>
                  <a:lnTo>
                    <a:pt x="1143684" y="5994"/>
                  </a:lnTo>
                  <a:lnTo>
                    <a:pt x="1167907" y="22336"/>
                  </a:lnTo>
                  <a:lnTo>
                    <a:pt x="1184249" y="46559"/>
                  </a:lnTo>
                  <a:lnTo>
                    <a:pt x="1190244" y="76200"/>
                  </a:lnTo>
                  <a:lnTo>
                    <a:pt x="1190244" y="381000"/>
                  </a:lnTo>
                  <a:lnTo>
                    <a:pt x="1184249" y="410640"/>
                  </a:lnTo>
                  <a:lnTo>
                    <a:pt x="1167907" y="434863"/>
                  </a:lnTo>
                  <a:lnTo>
                    <a:pt x="1143684" y="451205"/>
                  </a:lnTo>
                  <a:lnTo>
                    <a:pt x="1114044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239516" y="3732657"/>
            <a:ext cx="9156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Preprocessing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450401" y="4690681"/>
            <a:ext cx="1200150" cy="485140"/>
            <a:chOff x="2450401" y="4690681"/>
            <a:chExt cx="1200150" cy="485140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5164" y="4695444"/>
              <a:ext cx="1190244" cy="47548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455164" y="4695444"/>
              <a:ext cx="1190625" cy="475615"/>
            </a:xfrm>
            <a:custGeom>
              <a:avLst/>
              <a:gdLst/>
              <a:ahLst/>
              <a:cxnLst/>
              <a:rect l="l" t="t" r="r" b="b"/>
              <a:pathLst>
                <a:path w="1190625" h="475614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10996" y="0"/>
                  </a:lnTo>
                  <a:lnTo>
                    <a:pt x="1141862" y="6221"/>
                  </a:lnTo>
                  <a:lnTo>
                    <a:pt x="1167050" y="23193"/>
                  </a:lnTo>
                  <a:lnTo>
                    <a:pt x="1184022" y="48381"/>
                  </a:lnTo>
                  <a:lnTo>
                    <a:pt x="1190244" y="79247"/>
                  </a:lnTo>
                  <a:lnTo>
                    <a:pt x="1190244" y="396239"/>
                  </a:lnTo>
                  <a:lnTo>
                    <a:pt x="1184022" y="427106"/>
                  </a:lnTo>
                  <a:lnTo>
                    <a:pt x="1167050" y="452294"/>
                  </a:lnTo>
                  <a:lnTo>
                    <a:pt x="1141862" y="469266"/>
                  </a:lnTo>
                  <a:lnTo>
                    <a:pt x="1110996" y="475487"/>
                  </a:lnTo>
                  <a:lnTo>
                    <a:pt x="79248" y="475487"/>
                  </a:lnTo>
                  <a:lnTo>
                    <a:pt x="48381" y="469266"/>
                  </a:lnTo>
                  <a:lnTo>
                    <a:pt x="23193" y="452294"/>
                  </a:lnTo>
                  <a:lnTo>
                    <a:pt x="6221" y="427106"/>
                  </a:lnTo>
                  <a:lnTo>
                    <a:pt x="0" y="396239"/>
                  </a:lnTo>
                  <a:lnTo>
                    <a:pt x="0" y="79247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699385" y="4600955"/>
            <a:ext cx="699770" cy="57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090" marR="5080" indent="-200025">
              <a:lnSpc>
                <a:spcPct val="1494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Data_train </a:t>
            </a:r>
            <a:r>
              <a:rPr dirty="0" sz="1200" spc="-25">
                <a:latin typeface="Corbel"/>
                <a:cs typeface="Corbel"/>
              </a:rPr>
              <a:t>80%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783901" y="4690681"/>
            <a:ext cx="1200150" cy="485140"/>
            <a:chOff x="3783901" y="4690681"/>
            <a:chExt cx="1200150" cy="485140"/>
          </a:xfrm>
        </p:grpSpPr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8664" y="4695444"/>
              <a:ext cx="1190244" cy="475488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788664" y="4695444"/>
              <a:ext cx="1190625" cy="475615"/>
            </a:xfrm>
            <a:custGeom>
              <a:avLst/>
              <a:gdLst/>
              <a:ahLst/>
              <a:cxnLst/>
              <a:rect l="l" t="t" r="r" b="b"/>
              <a:pathLst>
                <a:path w="1190625" h="475614">
                  <a:moveTo>
                    <a:pt x="0" y="79247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110996" y="0"/>
                  </a:lnTo>
                  <a:lnTo>
                    <a:pt x="1141862" y="6221"/>
                  </a:lnTo>
                  <a:lnTo>
                    <a:pt x="1167050" y="23193"/>
                  </a:lnTo>
                  <a:lnTo>
                    <a:pt x="1184022" y="48381"/>
                  </a:lnTo>
                  <a:lnTo>
                    <a:pt x="1190244" y="79247"/>
                  </a:lnTo>
                  <a:lnTo>
                    <a:pt x="1190244" y="396239"/>
                  </a:lnTo>
                  <a:lnTo>
                    <a:pt x="1184022" y="427106"/>
                  </a:lnTo>
                  <a:lnTo>
                    <a:pt x="1167050" y="452294"/>
                  </a:lnTo>
                  <a:lnTo>
                    <a:pt x="1141862" y="469266"/>
                  </a:lnTo>
                  <a:lnTo>
                    <a:pt x="1110996" y="475487"/>
                  </a:lnTo>
                  <a:lnTo>
                    <a:pt x="79248" y="475487"/>
                  </a:lnTo>
                  <a:lnTo>
                    <a:pt x="48381" y="469266"/>
                  </a:lnTo>
                  <a:lnTo>
                    <a:pt x="23193" y="452294"/>
                  </a:lnTo>
                  <a:lnTo>
                    <a:pt x="6221" y="427106"/>
                  </a:lnTo>
                  <a:lnTo>
                    <a:pt x="0" y="396239"/>
                  </a:lnTo>
                  <a:lnTo>
                    <a:pt x="0" y="79247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058792" y="4600955"/>
            <a:ext cx="648335" cy="57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494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Data_test </a:t>
            </a:r>
            <a:r>
              <a:rPr dirty="0" sz="1200" spc="-25">
                <a:latin typeface="Corbel"/>
                <a:cs typeface="Corbel"/>
              </a:rPr>
              <a:t>20%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060001" y="2144077"/>
            <a:ext cx="2085339" cy="2555875"/>
            <a:chOff x="3060001" y="2144077"/>
            <a:chExt cx="2085339" cy="2555875"/>
          </a:xfrm>
        </p:grpSpPr>
        <p:sp>
          <p:nvSpPr>
            <p:cNvPr id="30" name="object 30" descr=""/>
            <p:cNvSpPr/>
            <p:nvPr/>
          </p:nvSpPr>
          <p:spPr>
            <a:xfrm>
              <a:off x="3064764" y="4590288"/>
              <a:ext cx="1381760" cy="104775"/>
            </a:xfrm>
            <a:custGeom>
              <a:avLst/>
              <a:gdLst/>
              <a:ahLst/>
              <a:cxnLst/>
              <a:rect l="l" t="t" r="r" b="b"/>
              <a:pathLst>
                <a:path w="1381760" h="104775">
                  <a:moveTo>
                    <a:pt x="638175" y="0"/>
                  </a:moveTo>
                  <a:lnTo>
                    <a:pt x="0" y="104775"/>
                  </a:lnTo>
                </a:path>
                <a:path w="1381760" h="104775">
                  <a:moveTo>
                    <a:pt x="638556" y="9143"/>
                  </a:moveTo>
                  <a:lnTo>
                    <a:pt x="1381506" y="104393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5764" y="2148839"/>
              <a:ext cx="1694688" cy="457200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445764" y="2148839"/>
              <a:ext cx="1694814" cy="457200"/>
            </a:xfrm>
            <a:custGeom>
              <a:avLst/>
              <a:gdLst/>
              <a:ahLst/>
              <a:cxnLst/>
              <a:rect l="l" t="t" r="r" b="b"/>
              <a:pathLst>
                <a:path w="1694814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618488" y="0"/>
                  </a:lnTo>
                  <a:lnTo>
                    <a:pt x="1648128" y="5994"/>
                  </a:lnTo>
                  <a:lnTo>
                    <a:pt x="1672351" y="22336"/>
                  </a:lnTo>
                  <a:lnTo>
                    <a:pt x="1688693" y="46559"/>
                  </a:lnTo>
                  <a:lnTo>
                    <a:pt x="1694688" y="76200"/>
                  </a:lnTo>
                  <a:lnTo>
                    <a:pt x="1694688" y="381000"/>
                  </a:lnTo>
                  <a:lnTo>
                    <a:pt x="1688693" y="410640"/>
                  </a:lnTo>
                  <a:lnTo>
                    <a:pt x="1672351" y="434863"/>
                  </a:lnTo>
                  <a:lnTo>
                    <a:pt x="1648128" y="451205"/>
                  </a:lnTo>
                  <a:lnTo>
                    <a:pt x="1618488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587241" y="2273046"/>
            <a:ext cx="1414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orbel"/>
                <a:cs typeface="Corbel"/>
              </a:rPr>
              <a:t>Application_train.csv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7813357" y="2144077"/>
            <a:ext cx="1704339" cy="466725"/>
            <a:chOff x="7813357" y="2144077"/>
            <a:chExt cx="1704339" cy="466725"/>
          </a:xfrm>
        </p:grpSpPr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8119" y="2148839"/>
              <a:ext cx="1694687" cy="457200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7818119" y="2148839"/>
              <a:ext cx="1694814" cy="457200"/>
            </a:xfrm>
            <a:custGeom>
              <a:avLst/>
              <a:gdLst/>
              <a:ahLst/>
              <a:cxnLst/>
              <a:rect l="l" t="t" r="r" b="b"/>
              <a:pathLst>
                <a:path w="169481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618487" y="0"/>
                  </a:lnTo>
                  <a:lnTo>
                    <a:pt x="1648128" y="5994"/>
                  </a:lnTo>
                  <a:lnTo>
                    <a:pt x="1672351" y="22336"/>
                  </a:lnTo>
                  <a:lnTo>
                    <a:pt x="1688693" y="46559"/>
                  </a:lnTo>
                  <a:lnTo>
                    <a:pt x="1694687" y="76200"/>
                  </a:lnTo>
                  <a:lnTo>
                    <a:pt x="1694687" y="381000"/>
                  </a:lnTo>
                  <a:lnTo>
                    <a:pt x="1688693" y="410640"/>
                  </a:lnTo>
                  <a:lnTo>
                    <a:pt x="1672351" y="434863"/>
                  </a:lnTo>
                  <a:lnTo>
                    <a:pt x="1648128" y="451205"/>
                  </a:lnTo>
                  <a:lnTo>
                    <a:pt x="1618487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7985506" y="2273046"/>
            <a:ext cx="1360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orbel"/>
                <a:cs typeface="Corbel"/>
              </a:rPr>
              <a:t>Application_test.csv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535989" y="3271837"/>
            <a:ext cx="2257425" cy="1169670"/>
            <a:chOff x="7535989" y="3271837"/>
            <a:chExt cx="2257425" cy="1169670"/>
          </a:xfrm>
        </p:grpSpPr>
        <p:pic>
          <p:nvPicPr>
            <p:cNvPr id="39" name="object 3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0752" y="3276600"/>
              <a:ext cx="2247900" cy="115976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7540752" y="3276600"/>
              <a:ext cx="2247900" cy="1160145"/>
            </a:xfrm>
            <a:custGeom>
              <a:avLst/>
              <a:gdLst/>
              <a:ahLst/>
              <a:cxnLst/>
              <a:rect l="l" t="t" r="r" b="b"/>
              <a:pathLst>
                <a:path w="2247900" h="1160145">
                  <a:moveTo>
                    <a:pt x="0" y="83185"/>
                  </a:moveTo>
                  <a:lnTo>
                    <a:pt x="6532" y="50792"/>
                  </a:lnTo>
                  <a:lnTo>
                    <a:pt x="24352" y="24352"/>
                  </a:lnTo>
                  <a:lnTo>
                    <a:pt x="50792" y="6532"/>
                  </a:lnTo>
                  <a:lnTo>
                    <a:pt x="83184" y="0"/>
                  </a:lnTo>
                  <a:lnTo>
                    <a:pt x="2164715" y="0"/>
                  </a:lnTo>
                  <a:lnTo>
                    <a:pt x="2197107" y="6532"/>
                  </a:lnTo>
                  <a:lnTo>
                    <a:pt x="2223547" y="24352"/>
                  </a:lnTo>
                  <a:lnTo>
                    <a:pt x="2241367" y="50792"/>
                  </a:lnTo>
                  <a:lnTo>
                    <a:pt x="2247900" y="83185"/>
                  </a:lnTo>
                  <a:lnTo>
                    <a:pt x="2247900" y="1076579"/>
                  </a:lnTo>
                  <a:lnTo>
                    <a:pt x="2241367" y="1108971"/>
                  </a:lnTo>
                  <a:lnTo>
                    <a:pt x="2223547" y="1135411"/>
                  </a:lnTo>
                  <a:lnTo>
                    <a:pt x="2197107" y="1153231"/>
                  </a:lnTo>
                  <a:lnTo>
                    <a:pt x="2164715" y="1159764"/>
                  </a:lnTo>
                  <a:lnTo>
                    <a:pt x="83184" y="1159764"/>
                  </a:lnTo>
                  <a:lnTo>
                    <a:pt x="50792" y="1153231"/>
                  </a:lnTo>
                  <a:lnTo>
                    <a:pt x="24352" y="1135411"/>
                  </a:lnTo>
                  <a:lnTo>
                    <a:pt x="6532" y="1108971"/>
                  </a:lnTo>
                  <a:lnTo>
                    <a:pt x="0" y="1076579"/>
                  </a:lnTo>
                  <a:lnTo>
                    <a:pt x="0" y="83185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668259" y="3408679"/>
            <a:ext cx="199453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Ce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dataset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contenant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pas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de </a:t>
            </a:r>
            <a:r>
              <a:rPr dirty="0" sz="1200">
                <a:latin typeface="Corbel"/>
                <a:cs typeface="Corbel"/>
              </a:rPr>
              <a:t>target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sera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utilisé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dans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partie dashboard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simuler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des </a:t>
            </a:r>
            <a:r>
              <a:rPr dirty="0" sz="1200">
                <a:latin typeface="Corbel"/>
                <a:cs typeface="Corbel"/>
              </a:rPr>
              <a:t>nouveaux</a:t>
            </a:r>
            <a:r>
              <a:rPr dirty="0" sz="1200" spc="-5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clients.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4990909" y="3271837"/>
            <a:ext cx="1200150" cy="466725"/>
            <a:chOff x="4990909" y="3271837"/>
            <a:chExt cx="1200150" cy="466725"/>
          </a:xfrm>
        </p:grpSpPr>
        <p:pic>
          <p:nvPicPr>
            <p:cNvPr id="43" name="object 4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5671" y="3276600"/>
              <a:ext cx="1190243" cy="45720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4995671" y="3276600"/>
              <a:ext cx="1190625" cy="457200"/>
            </a:xfrm>
            <a:custGeom>
              <a:avLst/>
              <a:gdLst/>
              <a:ahLst/>
              <a:cxnLst/>
              <a:rect l="l" t="t" r="r" b="b"/>
              <a:pathLst>
                <a:path w="119062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4043" y="0"/>
                  </a:lnTo>
                  <a:lnTo>
                    <a:pt x="1143684" y="5994"/>
                  </a:lnTo>
                  <a:lnTo>
                    <a:pt x="1167907" y="22336"/>
                  </a:lnTo>
                  <a:lnTo>
                    <a:pt x="1184249" y="46559"/>
                  </a:lnTo>
                  <a:lnTo>
                    <a:pt x="1190243" y="76200"/>
                  </a:lnTo>
                  <a:lnTo>
                    <a:pt x="1190243" y="381000"/>
                  </a:lnTo>
                  <a:lnTo>
                    <a:pt x="1184249" y="410640"/>
                  </a:lnTo>
                  <a:lnTo>
                    <a:pt x="1167907" y="434863"/>
                  </a:lnTo>
                  <a:lnTo>
                    <a:pt x="1143684" y="451205"/>
                  </a:lnTo>
                  <a:lnTo>
                    <a:pt x="1114043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E8B0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5137530" y="3267836"/>
            <a:ext cx="906144" cy="44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165" marR="5080" indent="-165100">
              <a:lnSpc>
                <a:spcPct val="114999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Imputer</a:t>
            </a:r>
            <a:r>
              <a:rPr dirty="0" sz="1200">
                <a:latin typeface="Corbel"/>
                <a:cs typeface="Corbel"/>
              </a:rPr>
              <a:t> par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la </a:t>
            </a:r>
            <a:r>
              <a:rPr dirty="0" sz="1200" spc="-10">
                <a:latin typeface="Corbel"/>
                <a:cs typeface="Corbel"/>
              </a:rPr>
              <a:t>médiane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990909" y="3918013"/>
            <a:ext cx="1200150" cy="466725"/>
            <a:chOff x="4990909" y="3918013"/>
            <a:chExt cx="1200150" cy="466725"/>
          </a:xfrm>
        </p:grpSpPr>
        <p:pic>
          <p:nvPicPr>
            <p:cNvPr id="47" name="object 4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5671" y="3922776"/>
              <a:ext cx="1190243" cy="45720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4995671" y="3922776"/>
              <a:ext cx="1190625" cy="457200"/>
            </a:xfrm>
            <a:custGeom>
              <a:avLst/>
              <a:gdLst/>
              <a:ahLst/>
              <a:cxnLst/>
              <a:rect l="l" t="t" r="r" b="b"/>
              <a:pathLst>
                <a:path w="1190625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114043" y="0"/>
                  </a:lnTo>
                  <a:lnTo>
                    <a:pt x="1143684" y="5994"/>
                  </a:lnTo>
                  <a:lnTo>
                    <a:pt x="1167907" y="22336"/>
                  </a:lnTo>
                  <a:lnTo>
                    <a:pt x="1184249" y="46559"/>
                  </a:lnTo>
                  <a:lnTo>
                    <a:pt x="1190243" y="76200"/>
                  </a:lnTo>
                  <a:lnTo>
                    <a:pt x="1190243" y="381000"/>
                  </a:lnTo>
                  <a:lnTo>
                    <a:pt x="1184249" y="410640"/>
                  </a:lnTo>
                  <a:lnTo>
                    <a:pt x="1167907" y="434863"/>
                  </a:lnTo>
                  <a:lnTo>
                    <a:pt x="1143684" y="451205"/>
                  </a:lnTo>
                  <a:lnTo>
                    <a:pt x="1114043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E8B0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5128386" y="4047235"/>
            <a:ext cx="92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MinMaxScaler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1635061" y="3500437"/>
            <a:ext cx="3365500" cy="2750185"/>
            <a:chOff x="1635061" y="3500437"/>
            <a:chExt cx="3365500" cy="2750185"/>
          </a:xfrm>
        </p:grpSpPr>
        <p:sp>
          <p:nvSpPr>
            <p:cNvPr id="51" name="object 51" descr=""/>
            <p:cNvSpPr/>
            <p:nvPr/>
          </p:nvSpPr>
          <p:spPr>
            <a:xfrm>
              <a:off x="4293107" y="3505200"/>
              <a:ext cx="702945" cy="647065"/>
            </a:xfrm>
            <a:custGeom>
              <a:avLst/>
              <a:gdLst/>
              <a:ahLst/>
              <a:cxnLst/>
              <a:rect l="l" t="t" r="r" b="b"/>
              <a:pathLst>
                <a:path w="702945" h="647064">
                  <a:moveTo>
                    <a:pt x="702437" y="0"/>
                  </a:moveTo>
                  <a:lnTo>
                    <a:pt x="0" y="332358"/>
                  </a:lnTo>
                </a:path>
                <a:path w="702945" h="647064">
                  <a:moveTo>
                    <a:pt x="702437" y="646557"/>
                  </a:moveTo>
                  <a:lnTo>
                    <a:pt x="0" y="332231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9823" y="5768339"/>
              <a:ext cx="1190244" cy="477011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1639823" y="5768339"/>
              <a:ext cx="1190625" cy="477520"/>
            </a:xfrm>
            <a:custGeom>
              <a:avLst/>
              <a:gdLst/>
              <a:ahLst/>
              <a:cxnLst/>
              <a:rect l="l" t="t" r="r" b="b"/>
              <a:pathLst>
                <a:path w="1190625" h="477520">
                  <a:moveTo>
                    <a:pt x="0" y="79502"/>
                  </a:moveTo>
                  <a:lnTo>
                    <a:pt x="6242" y="48557"/>
                  </a:lnTo>
                  <a:lnTo>
                    <a:pt x="23272" y="23287"/>
                  </a:lnTo>
                  <a:lnTo>
                    <a:pt x="48541" y="6248"/>
                  </a:lnTo>
                  <a:lnTo>
                    <a:pt x="79501" y="0"/>
                  </a:lnTo>
                  <a:lnTo>
                    <a:pt x="1110742" y="0"/>
                  </a:lnTo>
                  <a:lnTo>
                    <a:pt x="1141702" y="6248"/>
                  </a:lnTo>
                  <a:lnTo>
                    <a:pt x="1166971" y="23287"/>
                  </a:lnTo>
                  <a:lnTo>
                    <a:pt x="1184001" y="48557"/>
                  </a:lnTo>
                  <a:lnTo>
                    <a:pt x="1190244" y="79502"/>
                  </a:lnTo>
                  <a:lnTo>
                    <a:pt x="1190244" y="397510"/>
                  </a:lnTo>
                  <a:lnTo>
                    <a:pt x="1184001" y="428454"/>
                  </a:lnTo>
                  <a:lnTo>
                    <a:pt x="1166971" y="453724"/>
                  </a:lnTo>
                  <a:lnTo>
                    <a:pt x="1141702" y="470763"/>
                  </a:lnTo>
                  <a:lnTo>
                    <a:pt x="1110742" y="477012"/>
                  </a:lnTo>
                  <a:lnTo>
                    <a:pt x="79501" y="477012"/>
                  </a:lnTo>
                  <a:lnTo>
                    <a:pt x="48541" y="470763"/>
                  </a:lnTo>
                  <a:lnTo>
                    <a:pt x="23272" y="453724"/>
                  </a:lnTo>
                  <a:lnTo>
                    <a:pt x="6242" y="428454"/>
                  </a:lnTo>
                  <a:lnTo>
                    <a:pt x="0" y="397510"/>
                  </a:lnTo>
                  <a:lnTo>
                    <a:pt x="0" y="79502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785366" y="5769660"/>
            <a:ext cx="897890" cy="447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15199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Entrainement </a:t>
            </a:r>
            <a:r>
              <a:rPr dirty="0" sz="1200">
                <a:latin typeface="Corbel"/>
                <a:cs typeface="Corbel"/>
              </a:rPr>
              <a:t>du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modèle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4619053" y="5762053"/>
            <a:ext cx="1812925" cy="485140"/>
            <a:chOff x="4619053" y="5762053"/>
            <a:chExt cx="1812925" cy="485140"/>
          </a:xfrm>
        </p:grpSpPr>
        <p:pic>
          <p:nvPicPr>
            <p:cNvPr id="56" name="object 5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23815" y="5766815"/>
              <a:ext cx="1802892" cy="475488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4623815" y="5766815"/>
              <a:ext cx="1803400" cy="475615"/>
            </a:xfrm>
            <a:custGeom>
              <a:avLst/>
              <a:gdLst/>
              <a:ahLst/>
              <a:cxnLst/>
              <a:rect l="l" t="t" r="r" b="b"/>
              <a:pathLst>
                <a:path w="1803400" h="475614">
                  <a:moveTo>
                    <a:pt x="0" y="79248"/>
                  </a:moveTo>
                  <a:lnTo>
                    <a:pt x="6221" y="48402"/>
                  </a:lnTo>
                  <a:lnTo>
                    <a:pt x="23193" y="23212"/>
                  </a:lnTo>
                  <a:lnTo>
                    <a:pt x="48381" y="6228"/>
                  </a:lnTo>
                  <a:lnTo>
                    <a:pt x="79248" y="0"/>
                  </a:lnTo>
                  <a:lnTo>
                    <a:pt x="1723644" y="0"/>
                  </a:lnTo>
                  <a:lnTo>
                    <a:pt x="1754510" y="6228"/>
                  </a:lnTo>
                  <a:lnTo>
                    <a:pt x="1779698" y="23212"/>
                  </a:lnTo>
                  <a:lnTo>
                    <a:pt x="1796670" y="48402"/>
                  </a:lnTo>
                  <a:lnTo>
                    <a:pt x="1802892" y="79248"/>
                  </a:lnTo>
                  <a:lnTo>
                    <a:pt x="1802892" y="396240"/>
                  </a:lnTo>
                  <a:lnTo>
                    <a:pt x="1796670" y="427085"/>
                  </a:lnTo>
                  <a:lnTo>
                    <a:pt x="1779698" y="452275"/>
                  </a:lnTo>
                  <a:lnTo>
                    <a:pt x="1754510" y="469259"/>
                  </a:lnTo>
                  <a:lnTo>
                    <a:pt x="1723644" y="475488"/>
                  </a:lnTo>
                  <a:lnTo>
                    <a:pt x="79248" y="475488"/>
                  </a:lnTo>
                  <a:lnTo>
                    <a:pt x="48381" y="469259"/>
                  </a:lnTo>
                  <a:lnTo>
                    <a:pt x="23193" y="452275"/>
                  </a:lnTo>
                  <a:lnTo>
                    <a:pt x="6221" y="427085"/>
                  </a:lnTo>
                  <a:lnTo>
                    <a:pt x="0" y="396240"/>
                  </a:lnTo>
                  <a:lnTo>
                    <a:pt x="0" y="79248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4809871" y="5767227"/>
            <a:ext cx="1430020" cy="44704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1200">
                <a:latin typeface="Corbel"/>
                <a:cs typeface="Corbel"/>
              </a:rPr>
              <a:t>Analyse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performances</a:t>
            </a:r>
            <a:endParaRPr sz="1200">
              <a:latin typeface="Corbel"/>
              <a:cs typeface="Corbel"/>
            </a:endParaRPr>
          </a:p>
          <a:p>
            <a:pPr algn="ctr" marL="1905">
              <a:lnSpc>
                <a:spcPct val="100000"/>
              </a:lnSpc>
              <a:spcBef>
                <a:spcPts val="219"/>
              </a:spcBef>
            </a:pPr>
            <a:r>
              <a:rPr dirty="0" sz="1200">
                <a:latin typeface="Corbel"/>
                <a:cs typeface="Corbel"/>
              </a:rPr>
              <a:t>du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modèle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2235708" y="5161914"/>
            <a:ext cx="3288665" cy="607060"/>
          </a:xfrm>
          <a:custGeom>
            <a:avLst/>
            <a:gdLst/>
            <a:ahLst/>
            <a:cxnLst/>
            <a:rect l="l" t="t" r="r" b="b"/>
            <a:pathLst>
              <a:path w="3288665" h="607060">
                <a:moveTo>
                  <a:pt x="823849" y="7874"/>
                </a:moveTo>
                <a:lnTo>
                  <a:pt x="818769" y="762"/>
                </a:lnTo>
                <a:lnTo>
                  <a:pt x="813816" y="0"/>
                </a:lnTo>
                <a:lnTo>
                  <a:pt x="810260" y="2667"/>
                </a:lnTo>
                <a:lnTo>
                  <a:pt x="56705" y="555434"/>
                </a:lnTo>
                <a:lnTo>
                  <a:pt x="38862" y="531114"/>
                </a:lnTo>
                <a:lnTo>
                  <a:pt x="0" y="606907"/>
                </a:lnTo>
                <a:lnTo>
                  <a:pt x="83947" y="592556"/>
                </a:lnTo>
                <a:lnTo>
                  <a:pt x="73507" y="578332"/>
                </a:lnTo>
                <a:lnTo>
                  <a:pt x="66103" y="568248"/>
                </a:lnTo>
                <a:lnTo>
                  <a:pt x="823087" y="12827"/>
                </a:lnTo>
                <a:lnTo>
                  <a:pt x="823849" y="7874"/>
                </a:lnTo>
                <a:close/>
              </a:path>
              <a:path w="3288665" h="607060">
                <a:moveTo>
                  <a:pt x="3288411" y="604786"/>
                </a:moveTo>
                <a:lnTo>
                  <a:pt x="3273717" y="584466"/>
                </a:lnTo>
                <a:lnTo>
                  <a:pt x="3238500" y="535749"/>
                </a:lnTo>
                <a:lnTo>
                  <a:pt x="3224568" y="562495"/>
                </a:lnTo>
                <a:lnTo>
                  <a:pt x="2147062" y="0"/>
                </a:lnTo>
                <a:lnTo>
                  <a:pt x="2142363" y="1397"/>
                </a:lnTo>
                <a:lnTo>
                  <a:pt x="2138299" y="9271"/>
                </a:lnTo>
                <a:lnTo>
                  <a:pt x="2139696" y="13970"/>
                </a:lnTo>
                <a:lnTo>
                  <a:pt x="3217240" y="576580"/>
                </a:lnTo>
                <a:lnTo>
                  <a:pt x="3203321" y="603300"/>
                </a:lnTo>
                <a:lnTo>
                  <a:pt x="3288411" y="604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ENTRAINEMENT</a:t>
            </a:r>
            <a:r>
              <a:rPr dirty="0" spc="-160"/>
              <a:t> </a:t>
            </a:r>
            <a:r>
              <a:rPr dirty="0"/>
              <a:t>ET</a:t>
            </a:r>
            <a:r>
              <a:rPr dirty="0" spc="-204"/>
              <a:t> </a:t>
            </a:r>
            <a:r>
              <a:rPr dirty="0" spc="-10"/>
              <a:t>OPTIMISATION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" y="3121139"/>
            <a:ext cx="1914906" cy="72010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17068" y="3172205"/>
            <a:ext cx="1555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Equilibrage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données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31329" y="3596449"/>
            <a:ext cx="1919605" cy="1581150"/>
            <a:chOff x="731329" y="3596449"/>
            <a:chExt cx="1919605" cy="1581150"/>
          </a:xfrm>
        </p:grpSpPr>
        <p:sp>
          <p:nvSpPr>
            <p:cNvPr id="6" name="object 6" descr=""/>
            <p:cNvSpPr/>
            <p:nvPr/>
          </p:nvSpPr>
          <p:spPr>
            <a:xfrm>
              <a:off x="736091" y="3601211"/>
              <a:ext cx="1910080" cy="1571625"/>
            </a:xfrm>
            <a:custGeom>
              <a:avLst/>
              <a:gdLst/>
              <a:ahLst/>
              <a:cxnLst/>
              <a:rect l="l" t="t" r="r" b="b"/>
              <a:pathLst>
                <a:path w="1910080" h="1571625">
                  <a:moveTo>
                    <a:pt x="1752472" y="0"/>
                  </a:moveTo>
                  <a:lnTo>
                    <a:pt x="157124" y="0"/>
                  </a:lnTo>
                  <a:lnTo>
                    <a:pt x="107460" y="8011"/>
                  </a:lnTo>
                  <a:lnTo>
                    <a:pt x="64328" y="30317"/>
                  </a:lnTo>
                  <a:lnTo>
                    <a:pt x="30315" y="64328"/>
                  </a:lnTo>
                  <a:lnTo>
                    <a:pt x="8010" y="107452"/>
                  </a:lnTo>
                  <a:lnTo>
                    <a:pt x="0" y="157099"/>
                  </a:lnTo>
                  <a:lnTo>
                    <a:pt x="0" y="1414145"/>
                  </a:lnTo>
                  <a:lnTo>
                    <a:pt x="8010" y="1463791"/>
                  </a:lnTo>
                  <a:lnTo>
                    <a:pt x="30315" y="1506915"/>
                  </a:lnTo>
                  <a:lnTo>
                    <a:pt x="64328" y="1540926"/>
                  </a:lnTo>
                  <a:lnTo>
                    <a:pt x="107460" y="1563232"/>
                  </a:lnTo>
                  <a:lnTo>
                    <a:pt x="157124" y="1571244"/>
                  </a:lnTo>
                  <a:lnTo>
                    <a:pt x="1752472" y="1571244"/>
                  </a:lnTo>
                  <a:lnTo>
                    <a:pt x="1802119" y="1563232"/>
                  </a:lnTo>
                  <a:lnTo>
                    <a:pt x="1845243" y="1540926"/>
                  </a:lnTo>
                  <a:lnTo>
                    <a:pt x="1879254" y="1506915"/>
                  </a:lnTo>
                  <a:lnTo>
                    <a:pt x="1901560" y="1463791"/>
                  </a:lnTo>
                  <a:lnTo>
                    <a:pt x="1909571" y="1414145"/>
                  </a:lnTo>
                  <a:lnTo>
                    <a:pt x="1909571" y="157099"/>
                  </a:lnTo>
                  <a:lnTo>
                    <a:pt x="1901560" y="107452"/>
                  </a:lnTo>
                  <a:lnTo>
                    <a:pt x="1879254" y="64328"/>
                  </a:lnTo>
                  <a:lnTo>
                    <a:pt x="1845243" y="30317"/>
                  </a:lnTo>
                  <a:lnTo>
                    <a:pt x="1802119" y="8011"/>
                  </a:lnTo>
                  <a:lnTo>
                    <a:pt x="175247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6091" y="3601211"/>
              <a:ext cx="1910080" cy="1571625"/>
            </a:xfrm>
            <a:custGeom>
              <a:avLst/>
              <a:gdLst/>
              <a:ahLst/>
              <a:cxnLst/>
              <a:rect l="l" t="t" r="r" b="b"/>
              <a:pathLst>
                <a:path w="1910080" h="1571625">
                  <a:moveTo>
                    <a:pt x="0" y="157099"/>
                  </a:moveTo>
                  <a:lnTo>
                    <a:pt x="8010" y="107452"/>
                  </a:lnTo>
                  <a:lnTo>
                    <a:pt x="30315" y="64328"/>
                  </a:lnTo>
                  <a:lnTo>
                    <a:pt x="64328" y="30317"/>
                  </a:lnTo>
                  <a:lnTo>
                    <a:pt x="107460" y="8011"/>
                  </a:lnTo>
                  <a:lnTo>
                    <a:pt x="157124" y="0"/>
                  </a:lnTo>
                  <a:lnTo>
                    <a:pt x="1752472" y="0"/>
                  </a:lnTo>
                  <a:lnTo>
                    <a:pt x="1802119" y="8011"/>
                  </a:lnTo>
                  <a:lnTo>
                    <a:pt x="1845243" y="30317"/>
                  </a:lnTo>
                  <a:lnTo>
                    <a:pt x="1879254" y="64328"/>
                  </a:lnTo>
                  <a:lnTo>
                    <a:pt x="1901560" y="107452"/>
                  </a:lnTo>
                  <a:lnTo>
                    <a:pt x="1909571" y="157099"/>
                  </a:lnTo>
                  <a:lnTo>
                    <a:pt x="1909571" y="1414145"/>
                  </a:lnTo>
                  <a:lnTo>
                    <a:pt x="1901560" y="1463791"/>
                  </a:lnTo>
                  <a:lnTo>
                    <a:pt x="1879254" y="1506915"/>
                  </a:lnTo>
                  <a:lnTo>
                    <a:pt x="1845243" y="1540926"/>
                  </a:lnTo>
                  <a:lnTo>
                    <a:pt x="1802119" y="1563232"/>
                  </a:lnTo>
                  <a:lnTo>
                    <a:pt x="1752472" y="1571244"/>
                  </a:lnTo>
                  <a:lnTo>
                    <a:pt x="157124" y="1571244"/>
                  </a:lnTo>
                  <a:lnTo>
                    <a:pt x="107460" y="1563232"/>
                  </a:lnTo>
                  <a:lnTo>
                    <a:pt x="64328" y="1540926"/>
                  </a:lnTo>
                  <a:lnTo>
                    <a:pt x="30315" y="1506915"/>
                  </a:lnTo>
                  <a:lnTo>
                    <a:pt x="8010" y="1463791"/>
                  </a:lnTo>
                  <a:lnTo>
                    <a:pt x="0" y="1414145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54455" y="3694557"/>
            <a:ext cx="1621790" cy="93408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5730" marR="5080" indent="-11303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Corbel"/>
                <a:cs typeface="Corbel"/>
              </a:rPr>
              <a:t>Utilisation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librairie 	imblearn</a:t>
            </a:r>
            <a:endParaRPr sz="1200">
              <a:latin typeface="Corbel"/>
              <a:cs typeface="Corbel"/>
            </a:endParaRPr>
          </a:p>
          <a:p>
            <a:pPr marL="125730" indent="-113030">
              <a:lnSpc>
                <a:spcPct val="100000"/>
              </a:lnSpc>
              <a:spcBef>
                <a:spcPts val="75"/>
              </a:spcBef>
              <a:buChar char="•"/>
              <a:tabLst>
                <a:tab pos="125730" algn="l"/>
              </a:tabLst>
            </a:pPr>
            <a:r>
              <a:rPr dirty="0" sz="1200" spc="-10">
                <a:latin typeface="Corbel"/>
                <a:cs typeface="Corbel"/>
              </a:rPr>
              <a:t>Under-Sampling</a:t>
            </a:r>
            <a:endParaRPr sz="1200">
              <a:latin typeface="Corbel"/>
              <a:cs typeface="Corbel"/>
            </a:endParaRPr>
          </a:p>
          <a:p>
            <a:pPr marL="125730" marR="187960" indent="-11303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dirty="0" sz="1200" spc="-10">
                <a:latin typeface="Corbel"/>
                <a:cs typeface="Corbel"/>
              </a:rPr>
              <a:t>24825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individus</a:t>
            </a:r>
            <a:r>
              <a:rPr dirty="0" sz="1200" spc="-20">
                <a:latin typeface="Corbel"/>
                <a:cs typeface="Corbel"/>
              </a:rPr>
              <a:t> dans </a:t>
            </a:r>
            <a:r>
              <a:rPr dirty="0" sz="1200" spc="-20">
                <a:latin typeface="Corbel"/>
                <a:cs typeface="Corbel"/>
              </a:rPr>
              <a:t>	</a:t>
            </a:r>
            <a:r>
              <a:rPr dirty="0" sz="1200">
                <a:latin typeface="Corbel"/>
                <a:cs typeface="Corbel"/>
              </a:rPr>
              <a:t>chaque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classe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543555" y="3121139"/>
            <a:ext cx="2779395" cy="720725"/>
            <a:chOff x="2543555" y="3121139"/>
            <a:chExt cx="2779395" cy="72072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3555" y="3125724"/>
              <a:ext cx="614171" cy="47396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7663" y="3121139"/>
              <a:ext cx="1914906" cy="720102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485134" y="3172205"/>
            <a:ext cx="1332230" cy="3759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dirty="0" sz="1200">
                <a:latin typeface="Corbel"/>
                <a:cs typeface="Corbel"/>
              </a:rPr>
              <a:t>Choix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10">
                <a:latin typeface="Corbel"/>
                <a:cs typeface="Corbel"/>
              </a:rPr>
              <a:t> meilleure hypothèse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797617" y="3596449"/>
            <a:ext cx="1919605" cy="1581150"/>
            <a:chOff x="3797617" y="3596449"/>
            <a:chExt cx="1919605" cy="1581150"/>
          </a:xfrm>
        </p:grpSpPr>
        <p:sp>
          <p:nvSpPr>
            <p:cNvPr id="14" name="object 14" descr=""/>
            <p:cNvSpPr/>
            <p:nvPr/>
          </p:nvSpPr>
          <p:spPr>
            <a:xfrm>
              <a:off x="3802379" y="3601211"/>
              <a:ext cx="1910080" cy="1571625"/>
            </a:xfrm>
            <a:custGeom>
              <a:avLst/>
              <a:gdLst/>
              <a:ahLst/>
              <a:cxnLst/>
              <a:rect l="l" t="t" r="r" b="b"/>
              <a:pathLst>
                <a:path w="1910079" h="1571625">
                  <a:moveTo>
                    <a:pt x="1752473" y="0"/>
                  </a:moveTo>
                  <a:lnTo>
                    <a:pt x="157099" y="0"/>
                  </a:lnTo>
                  <a:lnTo>
                    <a:pt x="107452" y="8011"/>
                  </a:lnTo>
                  <a:lnTo>
                    <a:pt x="64328" y="30317"/>
                  </a:lnTo>
                  <a:lnTo>
                    <a:pt x="30317" y="64328"/>
                  </a:lnTo>
                  <a:lnTo>
                    <a:pt x="8011" y="107452"/>
                  </a:lnTo>
                  <a:lnTo>
                    <a:pt x="0" y="157099"/>
                  </a:lnTo>
                  <a:lnTo>
                    <a:pt x="0" y="1414145"/>
                  </a:lnTo>
                  <a:lnTo>
                    <a:pt x="8011" y="1463791"/>
                  </a:lnTo>
                  <a:lnTo>
                    <a:pt x="30317" y="1506915"/>
                  </a:lnTo>
                  <a:lnTo>
                    <a:pt x="64328" y="1540926"/>
                  </a:lnTo>
                  <a:lnTo>
                    <a:pt x="107452" y="1563232"/>
                  </a:lnTo>
                  <a:lnTo>
                    <a:pt x="157099" y="1571244"/>
                  </a:lnTo>
                  <a:lnTo>
                    <a:pt x="1752473" y="1571244"/>
                  </a:lnTo>
                  <a:lnTo>
                    <a:pt x="1802119" y="1563232"/>
                  </a:lnTo>
                  <a:lnTo>
                    <a:pt x="1845243" y="1540926"/>
                  </a:lnTo>
                  <a:lnTo>
                    <a:pt x="1879254" y="1506915"/>
                  </a:lnTo>
                  <a:lnTo>
                    <a:pt x="1901560" y="1463791"/>
                  </a:lnTo>
                  <a:lnTo>
                    <a:pt x="1909572" y="1414145"/>
                  </a:lnTo>
                  <a:lnTo>
                    <a:pt x="1909572" y="157099"/>
                  </a:lnTo>
                  <a:lnTo>
                    <a:pt x="1901560" y="107452"/>
                  </a:lnTo>
                  <a:lnTo>
                    <a:pt x="1879254" y="64328"/>
                  </a:lnTo>
                  <a:lnTo>
                    <a:pt x="1845243" y="30317"/>
                  </a:lnTo>
                  <a:lnTo>
                    <a:pt x="1802119" y="8011"/>
                  </a:lnTo>
                  <a:lnTo>
                    <a:pt x="175247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02379" y="3601211"/>
              <a:ext cx="1910080" cy="1571625"/>
            </a:xfrm>
            <a:custGeom>
              <a:avLst/>
              <a:gdLst/>
              <a:ahLst/>
              <a:cxnLst/>
              <a:rect l="l" t="t" r="r" b="b"/>
              <a:pathLst>
                <a:path w="1910079" h="1571625">
                  <a:moveTo>
                    <a:pt x="0" y="157099"/>
                  </a:moveTo>
                  <a:lnTo>
                    <a:pt x="8011" y="107452"/>
                  </a:lnTo>
                  <a:lnTo>
                    <a:pt x="30317" y="64328"/>
                  </a:lnTo>
                  <a:lnTo>
                    <a:pt x="64328" y="30317"/>
                  </a:lnTo>
                  <a:lnTo>
                    <a:pt x="107452" y="8011"/>
                  </a:lnTo>
                  <a:lnTo>
                    <a:pt x="157099" y="0"/>
                  </a:lnTo>
                  <a:lnTo>
                    <a:pt x="1752473" y="0"/>
                  </a:lnTo>
                  <a:lnTo>
                    <a:pt x="1802119" y="8011"/>
                  </a:lnTo>
                  <a:lnTo>
                    <a:pt x="1845243" y="30317"/>
                  </a:lnTo>
                  <a:lnTo>
                    <a:pt x="1879254" y="64328"/>
                  </a:lnTo>
                  <a:lnTo>
                    <a:pt x="1901560" y="107452"/>
                  </a:lnTo>
                  <a:lnTo>
                    <a:pt x="1909572" y="157099"/>
                  </a:lnTo>
                  <a:lnTo>
                    <a:pt x="1909572" y="1414145"/>
                  </a:lnTo>
                  <a:lnTo>
                    <a:pt x="1901560" y="1463791"/>
                  </a:lnTo>
                  <a:lnTo>
                    <a:pt x="1879254" y="1506915"/>
                  </a:lnTo>
                  <a:lnTo>
                    <a:pt x="1845243" y="1540926"/>
                  </a:lnTo>
                  <a:lnTo>
                    <a:pt x="1802119" y="1563232"/>
                  </a:lnTo>
                  <a:lnTo>
                    <a:pt x="1752473" y="1571244"/>
                  </a:lnTo>
                  <a:lnTo>
                    <a:pt x="157099" y="1571244"/>
                  </a:lnTo>
                  <a:lnTo>
                    <a:pt x="107452" y="1563232"/>
                  </a:lnTo>
                  <a:lnTo>
                    <a:pt x="64328" y="1540926"/>
                  </a:lnTo>
                  <a:lnTo>
                    <a:pt x="30317" y="1506915"/>
                  </a:lnTo>
                  <a:lnTo>
                    <a:pt x="8011" y="1463791"/>
                  </a:lnTo>
                  <a:lnTo>
                    <a:pt x="0" y="1414145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E19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922267" y="3694557"/>
            <a:ext cx="1440815" cy="9067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5730" marR="5080" indent="-11303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Corbel"/>
                <a:cs typeface="Corbel"/>
              </a:rPr>
              <a:t>Utilisation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20">
                <a:latin typeface="Corbel"/>
                <a:cs typeface="Corbel"/>
              </a:rPr>
              <a:t>d’une </a:t>
            </a:r>
            <a:r>
              <a:rPr dirty="0" sz="1200" spc="-20">
                <a:latin typeface="Corbel"/>
                <a:cs typeface="Corbel"/>
              </a:rPr>
              <a:t>	</a:t>
            </a:r>
            <a:r>
              <a:rPr dirty="0" sz="1200" spc="-10">
                <a:latin typeface="Corbel"/>
                <a:cs typeface="Corbel"/>
              </a:rPr>
              <a:t>régression</a:t>
            </a:r>
            <a:r>
              <a:rPr dirty="0" sz="1200" spc="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logistique </a:t>
            </a:r>
            <a:r>
              <a:rPr dirty="0" sz="1200" spc="-10">
                <a:latin typeface="Corbel"/>
                <a:cs typeface="Corbel"/>
              </a:rPr>
              <a:t>	</a:t>
            </a:r>
            <a:r>
              <a:rPr dirty="0" sz="1200">
                <a:latin typeface="Corbel"/>
                <a:cs typeface="Corbel"/>
              </a:rPr>
              <a:t>comme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baseline</a:t>
            </a:r>
            <a:endParaRPr sz="1200">
              <a:latin typeface="Corbel"/>
              <a:cs typeface="Corbel"/>
            </a:endParaRPr>
          </a:p>
          <a:p>
            <a:pPr marL="125730" indent="-113030">
              <a:lnSpc>
                <a:spcPts val="1380"/>
              </a:lnSpc>
              <a:spcBef>
                <a:spcPts val="75"/>
              </a:spcBef>
              <a:buChar char="•"/>
              <a:tabLst>
                <a:tab pos="125730" algn="l"/>
              </a:tabLst>
            </a:pPr>
            <a:r>
              <a:rPr dirty="0" sz="1200">
                <a:latin typeface="Corbel"/>
                <a:cs typeface="Corbel"/>
              </a:rPr>
              <a:t>Hypothèse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retenue</a:t>
            </a:r>
            <a:r>
              <a:rPr dirty="0" sz="1200" spc="-60">
                <a:latin typeface="Corbel"/>
                <a:cs typeface="Corbel"/>
              </a:rPr>
              <a:t> </a:t>
            </a:r>
            <a:r>
              <a:rPr dirty="0" sz="1200" spc="-50"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marL="127000">
              <a:lnSpc>
                <a:spcPts val="1380"/>
              </a:lnSpc>
            </a:pPr>
            <a:r>
              <a:rPr dirty="0" sz="1200" i="1">
                <a:latin typeface="Corbel"/>
                <a:cs typeface="Corbel"/>
              </a:rPr>
              <a:t>Domain</a:t>
            </a:r>
            <a:r>
              <a:rPr dirty="0" sz="1200" spc="-30" i="1">
                <a:latin typeface="Corbel"/>
                <a:cs typeface="Corbel"/>
              </a:rPr>
              <a:t> </a:t>
            </a:r>
            <a:r>
              <a:rPr dirty="0" sz="1200" spc="-10" i="1">
                <a:latin typeface="Corbel"/>
                <a:cs typeface="Corbel"/>
              </a:rPr>
              <a:t>Features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611367" y="3121139"/>
            <a:ext cx="2779395" cy="720725"/>
            <a:chOff x="5611367" y="3121139"/>
            <a:chExt cx="2779395" cy="720725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1367" y="3125724"/>
              <a:ext cx="612648" cy="47396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5475" y="3121139"/>
              <a:ext cx="1914905" cy="720102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6552945" y="3172205"/>
            <a:ext cx="1443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Essais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modélisation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865429" y="3596449"/>
            <a:ext cx="1919605" cy="1581150"/>
            <a:chOff x="6865429" y="3596449"/>
            <a:chExt cx="1919605" cy="1581150"/>
          </a:xfrm>
        </p:grpSpPr>
        <p:sp>
          <p:nvSpPr>
            <p:cNvPr id="22" name="object 22" descr=""/>
            <p:cNvSpPr/>
            <p:nvPr/>
          </p:nvSpPr>
          <p:spPr>
            <a:xfrm>
              <a:off x="6870192" y="3601211"/>
              <a:ext cx="1910080" cy="1571625"/>
            </a:xfrm>
            <a:custGeom>
              <a:avLst/>
              <a:gdLst/>
              <a:ahLst/>
              <a:cxnLst/>
              <a:rect l="l" t="t" r="r" b="b"/>
              <a:pathLst>
                <a:path w="1910079" h="1571625">
                  <a:moveTo>
                    <a:pt x="1752473" y="0"/>
                  </a:moveTo>
                  <a:lnTo>
                    <a:pt x="157099" y="0"/>
                  </a:lnTo>
                  <a:lnTo>
                    <a:pt x="107452" y="8011"/>
                  </a:lnTo>
                  <a:lnTo>
                    <a:pt x="64328" y="30317"/>
                  </a:lnTo>
                  <a:lnTo>
                    <a:pt x="30317" y="64328"/>
                  </a:lnTo>
                  <a:lnTo>
                    <a:pt x="8011" y="107452"/>
                  </a:lnTo>
                  <a:lnTo>
                    <a:pt x="0" y="157099"/>
                  </a:lnTo>
                  <a:lnTo>
                    <a:pt x="0" y="1414145"/>
                  </a:lnTo>
                  <a:lnTo>
                    <a:pt x="8011" y="1463791"/>
                  </a:lnTo>
                  <a:lnTo>
                    <a:pt x="30317" y="1506915"/>
                  </a:lnTo>
                  <a:lnTo>
                    <a:pt x="64328" y="1540926"/>
                  </a:lnTo>
                  <a:lnTo>
                    <a:pt x="107452" y="1563232"/>
                  </a:lnTo>
                  <a:lnTo>
                    <a:pt x="157099" y="1571244"/>
                  </a:lnTo>
                  <a:lnTo>
                    <a:pt x="1752473" y="1571244"/>
                  </a:lnTo>
                  <a:lnTo>
                    <a:pt x="1802119" y="1563232"/>
                  </a:lnTo>
                  <a:lnTo>
                    <a:pt x="1845243" y="1540926"/>
                  </a:lnTo>
                  <a:lnTo>
                    <a:pt x="1879254" y="1506915"/>
                  </a:lnTo>
                  <a:lnTo>
                    <a:pt x="1901560" y="1463791"/>
                  </a:lnTo>
                  <a:lnTo>
                    <a:pt x="1909572" y="1414145"/>
                  </a:lnTo>
                  <a:lnTo>
                    <a:pt x="1909572" y="157099"/>
                  </a:lnTo>
                  <a:lnTo>
                    <a:pt x="1901560" y="107452"/>
                  </a:lnTo>
                  <a:lnTo>
                    <a:pt x="1879254" y="64328"/>
                  </a:lnTo>
                  <a:lnTo>
                    <a:pt x="1845243" y="30317"/>
                  </a:lnTo>
                  <a:lnTo>
                    <a:pt x="1802119" y="8011"/>
                  </a:lnTo>
                  <a:lnTo>
                    <a:pt x="175247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870192" y="3601211"/>
              <a:ext cx="1910080" cy="1571625"/>
            </a:xfrm>
            <a:custGeom>
              <a:avLst/>
              <a:gdLst/>
              <a:ahLst/>
              <a:cxnLst/>
              <a:rect l="l" t="t" r="r" b="b"/>
              <a:pathLst>
                <a:path w="1910079" h="1571625">
                  <a:moveTo>
                    <a:pt x="0" y="157099"/>
                  </a:moveTo>
                  <a:lnTo>
                    <a:pt x="8011" y="107452"/>
                  </a:lnTo>
                  <a:lnTo>
                    <a:pt x="30317" y="64328"/>
                  </a:lnTo>
                  <a:lnTo>
                    <a:pt x="64328" y="30317"/>
                  </a:lnTo>
                  <a:lnTo>
                    <a:pt x="107452" y="8011"/>
                  </a:lnTo>
                  <a:lnTo>
                    <a:pt x="157099" y="0"/>
                  </a:lnTo>
                  <a:lnTo>
                    <a:pt x="1752473" y="0"/>
                  </a:lnTo>
                  <a:lnTo>
                    <a:pt x="1802119" y="8011"/>
                  </a:lnTo>
                  <a:lnTo>
                    <a:pt x="1845243" y="30317"/>
                  </a:lnTo>
                  <a:lnTo>
                    <a:pt x="1879254" y="64328"/>
                  </a:lnTo>
                  <a:lnTo>
                    <a:pt x="1901560" y="107452"/>
                  </a:lnTo>
                  <a:lnTo>
                    <a:pt x="1909572" y="157099"/>
                  </a:lnTo>
                  <a:lnTo>
                    <a:pt x="1909572" y="1414145"/>
                  </a:lnTo>
                  <a:lnTo>
                    <a:pt x="1901560" y="1463791"/>
                  </a:lnTo>
                  <a:lnTo>
                    <a:pt x="1879254" y="1506915"/>
                  </a:lnTo>
                  <a:lnTo>
                    <a:pt x="1845243" y="1540926"/>
                  </a:lnTo>
                  <a:lnTo>
                    <a:pt x="1802119" y="1563232"/>
                  </a:lnTo>
                  <a:lnTo>
                    <a:pt x="1752473" y="1571244"/>
                  </a:lnTo>
                  <a:lnTo>
                    <a:pt x="157099" y="1571244"/>
                  </a:lnTo>
                  <a:lnTo>
                    <a:pt x="107452" y="1563232"/>
                  </a:lnTo>
                  <a:lnTo>
                    <a:pt x="64328" y="1540926"/>
                  </a:lnTo>
                  <a:lnTo>
                    <a:pt x="30317" y="1506915"/>
                  </a:lnTo>
                  <a:lnTo>
                    <a:pt x="8011" y="1463791"/>
                  </a:lnTo>
                  <a:lnTo>
                    <a:pt x="0" y="1414145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D549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990080" y="3694557"/>
            <a:ext cx="1548130" cy="13258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5730" marR="64135" indent="-11303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Corbel"/>
                <a:cs typeface="Corbel"/>
              </a:rPr>
              <a:t>Mise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en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place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20">
                <a:latin typeface="Corbel"/>
                <a:cs typeface="Corbel"/>
              </a:rPr>
              <a:t>trois </a:t>
            </a:r>
            <a:r>
              <a:rPr dirty="0" sz="1200" spc="-20">
                <a:latin typeface="Corbel"/>
                <a:cs typeface="Corbel"/>
              </a:rPr>
              <a:t>	</a:t>
            </a:r>
            <a:r>
              <a:rPr dirty="0" sz="1200" spc="-10">
                <a:latin typeface="Corbel"/>
                <a:cs typeface="Corbel"/>
              </a:rPr>
              <a:t>classifieurs</a:t>
            </a:r>
            <a:r>
              <a:rPr dirty="0" sz="1200" spc="40">
                <a:latin typeface="Corbel"/>
                <a:cs typeface="Corbel"/>
              </a:rPr>
              <a:t> </a:t>
            </a:r>
            <a:r>
              <a:rPr dirty="0" sz="1200" spc="-50"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lvl="1" marL="240029" indent="-113030">
              <a:lnSpc>
                <a:spcPct val="100000"/>
              </a:lnSpc>
              <a:spcBef>
                <a:spcPts val="75"/>
              </a:spcBef>
              <a:buChar char="•"/>
              <a:tabLst>
                <a:tab pos="240029" algn="l"/>
              </a:tabLst>
            </a:pPr>
            <a:r>
              <a:rPr dirty="0" sz="1200" spc="-10">
                <a:latin typeface="Corbel"/>
                <a:cs typeface="Corbel"/>
              </a:rPr>
              <a:t>Regression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logistic</a:t>
            </a:r>
            <a:endParaRPr sz="1200">
              <a:latin typeface="Corbel"/>
              <a:cs typeface="Corbel"/>
            </a:endParaRPr>
          </a:p>
          <a:p>
            <a:pPr lvl="1" marL="240029" indent="-113030">
              <a:lnSpc>
                <a:spcPct val="100000"/>
              </a:lnSpc>
              <a:spcBef>
                <a:spcPts val="95"/>
              </a:spcBef>
              <a:buChar char="•"/>
              <a:tabLst>
                <a:tab pos="240029" algn="l"/>
              </a:tabLst>
            </a:pPr>
            <a:r>
              <a:rPr dirty="0" sz="1200">
                <a:latin typeface="Corbel"/>
                <a:cs typeface="Corbel"/>
              </a:rPr>
              <a:t>Random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Forest</a:t>
            </a:r>
            <a:endParaRPr sz="1200">
              <a:latin typeface="Corbel"/>
              <a:cs typeface="Corbel"/>
            </a:endParaRPr>
          </a:p>
          <a:p>
            <a:pPr lvl="1" marL="240029" indent="-113030">
              <a:lnSpc>
                <a:spcPct val="100000"/>
              </a:lnSpc>
              <a:spcBef>
                <a:spcPts val="110"/>
              </a:spcBef>
              <a:buChar char="•"/>
              <a:tabLst>
                <a:tab pos="240029" algn="l"/>
              </a:tabLst>
            </a:pPr>
            <a:r>
              <a:rPr dirty="0" sz="1200" spc="-10">
                <a:latin typeface="Corbel"/>
                <a:cs typeface="Corbel"/>
              </a:rPr>
              <a:t>XGBoost</a:t>
            </a:r>
            <a:endParaRPr sz="1200">
              <a:latin typeface="Corbel"/>
              <a:cs typeface="Corbel"/>
            </a:endParaRPr>
          </a:p>
          <a:p>
            <a:pPr marL="125730" marR="5080" indent="-11303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Corbel"/>
                <a:cs typeface="Corbel"/>
              </a:rPr>
              <a:t>Essai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modélisation </a:t>
            </a:r>
            <a:r>
              <a:rPr dirty="0" sz="1200" spc="-10">
                <a:latin typeface="Corbel"/>
                <a:cs typeface="Corbel"/>
              </a:rPr>
              <a:t>	</a:t>
            </a:r>
            <a:r>
              <a:rPr dirty="0" sz="1200">
                <a:latin typeface="Corbel"/>
                <a:cs typeface="Corbel"/>
              </a:rPr>
              <a:t>sans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validation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croisée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679180" y="3121139"/>
            <a:ext cx="2779395" cy="720725"/>
            <a:chOff x="8679180" y="3121139"/>
            <a:chExt cx="2779395" cy="720725"/>
          </a:xfrm>
        </p:grpSpPr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9180" y="3125724"/>
              <a:ext cx="612648" cy="47396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43288" y="3121139"/>
              <a:ext cx="1914905" cy="720102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9620757" y="3172205"/>
            <a:ext cx="1692275" cy="3759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dirty="0" sz="1200" spc="-10">
                <a:latin typeface="Corbel"/>
                <a:cs typeface="Corbel"/>
              </a:rPr>
              <a:t>Optimisation</a:t>
            </a:r>
            <a:r>
              <a:rPr dirty="0" sz="1200">
                <a:latin typeface="Corbel"/>
                <a:cs typeface="Corbel"/>
              </a:rPr>
              <a:t> du</a:t>
            </a:r>
            <a:r>
              <a:rPr dirty="0" sz="1200" spc="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modèle </a:t>
            </a:r>
            <a:r>
              <a:rPr dirty="0" sz="1200" spc="-25">
                <a:latin typeface="Corbel"/>
                <a:cs typeface="Corbel"/>
              </a:rPr>
              <a:t>le </a:t>
            </a:r>
            <a:r>
              <a:rPr dirty="0" sz="1200">
                <a:latin typeface="Corbel"/>
                <a:cs typeface="Corbel"/>
              </a:rPr>
              <a:t>plus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prometteur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933241" y="3596449"/>
            <a:ext cx="1919605" cy="1581150"/>
            <a:chOff x="9933241" y="3596449"/>
            <a:chExt cx="1919605" cy="1581150"/>
          </a:xfrm>
        </p:grpSpPr>
        <p:sp>
          <p:nvSpPr>
            <p:cNvPr id="30" name="object 30" descr=""/>
            <p:cNvSpPr/>
            <p:nvPr/>
          </p:nvSpPr>
          <p:spPr>
            <a:xfrm>
              <a:off x="9938004" y="3601211"/>
              <a:ext cx="1910080" cy="1571625"/>
            </a:xfrm>
            <a:custGeom>
              <a:avLst/>
              <a:gdLst/>
              <a:ahLst/>
              <a:cxnLst/>
              <a:rect l="l" t="t" r="r" b="b"/>
              <a:pathLst>
                <a:path w="1910079" h="1571625">
                  <a:moveTo>
                    <a:pt x="1752473" y="0"/>
                  </a:moveTo>
                  <a:lnTo>
                    <a:pt x="157099" y="0"/>
                  </a:lnTo>
                  <a:lnTo>
                    <a:pt x="107452" y="8011"/>
                  </a:lnTo>
                  <a:lnTo>
                    <a:pt x="64328" y="30317"/>
                  </a:lnTo>
                  <a:lnTo>
                    <a:pt x="30317" y="64328"/>
                  </a:lnTo>
                  <a:lnTo>
                    <a:pt x="8011" y="107452"/>
                  </a:lnTo>
                  <a:lnTo>
                    <a:pt x="0" y="157099"/>
                  </a:lnTo>
                  <a:lnTo>
                    <a:pt x="0" y="1414145"/>
                  </a:lnTo>
                  <a:lnTo>
                    <a:pt x="8011" y="1463791"/>
                  </a:lnTo>
                  <a:lnTo>
                    <a:pt x="30317" y="1506915"/>
                  </a:lnTo>
                  <a:lnTo>
                    <a:pt x="64328" y="1540926"/>
                  </a:lnTo>
                  <a:lnTo>
                    <a:pt x="107452" y="1563232"/>
                  </a:lnTo>
                  <a:lnTo>
                    <a:pt x="157099" y="1571244"/>
                  </a:lnTo>
                  <a:lnTo>
                    <a:pt x="1752473" y="1571244"/>
                  </a:lnTo>
                  <a:lnTo>
                    <a:pt x="1802119" y="1563232"/>
                  </a:lnTo>
                  <a:lnTo>
                    <a:pt x="1845243" y="1540926"/>
                  </a:lnTo>
                  <a:lnTo>
                    <a:pt x="1879254" y="1506915"/>
                  </a:lnTo>
                  <a:lnTo>
                    <a:pt x="1901560" y="1463791"/>
                  </a:lnTo>
                  <a:lnTo>
                    <a:pt x="1909572" y="1414145"/>
                  </a:lnTo>
                  <a:lnTo>
                    <a:pt x="1909572" y="157099"/>
                  </a:lnTo>
                  <a:lnTo>
                    <a:pt x="1901560" y="107452"/>
                  </a:lnTo>
                  <a:lnTo>
                    <a:pt x="1879254" y="64328"/>
                  </a:lnTo>
                  <a:lnTo>
                    <a:pt x="1845243" y="30317"/>
                  </a:lnTo>
                  <a:lnTo>
                    <a:pt x="1802119" y="8011"/>
                  </a:lnTo>
                  <a:lnTo>
                    <a:pt x="175247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938004" y="3601211"/>
              <a:ext cx="1910080" cy="1571625"/>
            </a:xfrm>
            <a:custGeom>
              <a:avLst/>
              <a:gdLst/>
              <a:ahLst/>
              <a:cxnLst/>
              <a:rect l="l" t="t" r="r" b="b"/>
              <a:pathLst>
                <a:path w="1910079" h="1571625">
                  <a:moveTo>
                    <a:pt x="0" y="157099"/>
                  </a:moveTo>
                  <a:lnTo>
                    <a:pt x="8011" y="107452"/>
                  </a:lnTo>
                  <a:lnTo>
                    <a:pt x="30317" y="64328"/>
                  </a:lnTo>
                  <a:lnTo>
                    <a:pt x="64328" y="30317"/>
                  </a:lnTo>
                  <a:lnTo>
                    <a:pt x="107452" y="8011"/>
                  </a:lnTo>
                  <a:lnTo>
                    <a:pt x="157099" y="0"/>
                  </a:lnTo>
                  <a:lnTo>
                    <a:pt x="1752473" y="0"/>
                  </a:lnTo>
                  <a:lnTo>
                    <a:pt x="1802119" y="8011"/>
                  </a:lnTo>
                  <a:lnTo>
                    <a:pt x="1845243" y="30317"/>
                  </a:lnTo>
                  <a:lnTo>
                    <a:pt x="1879254" y="64328"/>
                  </a:lnTo>
                  <a:lnTo>
                    <a:pt x="1901560" y="107452"/>
                  </a:lnTo>
                  <a:lnTo>
                    <a:pt x="1909572" y="157099"/>
                  </a:lnTo>
                  <a:lnTo>
                    <a:pt x="1909572" y="1414145"/>
                  </a:lnTo>
                  <a:lnTo>
                    <a:pt x="1901560" y="1463791"/>
                  </a:lnTo>
                  <a:lnTo>
                    <a:pt x="1879254" y="1506915"/>
                  </a:lnTo>
                  <a:lnTo>
                    <a:pt x="1845243" y="1540926"/>
                  </a:lnTo>
                  <a:lnTo>
                    <a:pt x="1802119" y="1563232"/>
                  </a:lnTo>
                  <a:lnTo>
                    <a:pt x="1752473" y="1571244"/>
                  </a:lnTo>
                  <a:lnTo>
                    <a:pt x="157099" y="1571244"/>
                  </a:lnTo>
                  <a:lnTo>
                    <a:pt x="107452" y="1563232"/>
                  </a:lnTo>
                  <a:lnTo>
                    <a:pt x="64328" y="1540926"/>
                  </a:lnTo>
                  <a:lnTo>
                    <a:pt x="30317" y="1506915"/>
                  </a:lnTo>
                  <a:lnTo>
                    <a:pt x="8011" y="1463791"/>
                  </a:lnTo>
                  <a:lnTo>
                    <a:pt x="0" y="1414145"/>
                  </a:lnTo>
                  <a:lnTo>
                    <a:pt x="0" y="157099"/>
                  </a:lnTo>
                  <a:close/>
                </a:path>
              </a:pathLst>
            </a:custGeom>
            <a:ln w="9525">
              <a:solidFill>
                <a:srgbClr val="D5468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0058145" y="3694557"/>
            <a:ext cx="1551940" cy="12693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5730" marR="426084" indent="-11303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Corbel"/>
                <a:cs typeface="Corbel"/>
              </a:rPr>
              <a:t>Modèle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retenu</a:t>
            </a:r>
            <a:r>
              <a:rPr dirty="0" sz="1200" spc="-50">
                <a:latin typeface="Corbel"/>
                <a:cs typeface="Corbel"/>
              </a:rPr>
              <a:t> :</a:t>
            </a:r>
            <a:r>
              <a:rPr dirty="0" sz="1200" spc="-10">
                <a:latin typeface="Corbel"/>
                <a:cs typeface="Corbel"/>
              </a:rPr>
              <a:t> 	XGBoost</a:t>
            </a:r>
            <a:endParaRPr sz="1200">
              <a:latin typeface="Corbel"/>
              <a:cs typeface="Corbel"/>
            </a:endParaRPr>
          </a:p>
          <a:p>
            <a:pPr marL="125730" marR="5080" indent="-113030">
              <a:lnSpc>
                <a:spcPts val="1320"/>
              </a:lnSpc>
              <a:spcBef>
                <a:spcPts val="219"/>
              </a:spcBef>
              <a:buChar char="•"/>
              <a:tabLst>
                <a:tab pos="127000" algn="l"/>
              </a:tabLst>
            </a:pPr>
            <a:r>
              <a:rPr dirty="0" sz="1200" spc="-10">
                <a:latin typeface="Corbel"/>
                <a:cs typeface="Corbel"/>
              </a:rPr>
              <a:t>Optimisation</a:t>
            </a:r>
            <a:r>
              <a:rPr dirty="0" sz="1200" spc="5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par </a:t>
            </a:r>
            <a:r>
              <a:rPr dirty="0" sz="1200" spc="-25">
                <a:latin typeface="Corbel"/>
                <a:cs typeface="Corbel"/>
              </a:rPr>
              <a:t>	</a:t>
            </a:r>
            <a:r>
              <a:rPr dirty="0" sz="1200" spc="-10">
                <a:latin typeface="Corbel"/>
                <a:cs typeface="Corbel"/>
              </a:rPr>
              <a:t>RandomizedSearchCV</a:t>
            </a:r>
            <a:endParaRPr sz="1200">
              <a:latin typeface="Corbel"/>
              <a:cs typeface="Corbel"/>
            </a:endParaRPr>
          </a:p>
          <a:p>
            <a:pPr marL="125730" marR="217804" indent="-113030">
              <a:lnSpc>
                <a:spcPts val="1320"/>
              </a:lnSpc>
              <a:spcBef>
                <a:spcPts val="215"/>
              </a:spcBef>
              <a:buChar char="•"/>
              <a:tabLst>
                <a:tab pos="127000" algn="l"/>
              </a:tabLst>
            </a:pPr>
            <a:r>
              <a:rPr dirty="0" sz="1200">
                <a:latin typeface="Corbel"/>
                <a:cs typeface="Corbel"/>
              </a:rPr>
              <a:t>6</a:t>
            </a:r>
            <a:r>
              <a:rPr dirty="0" sz="1200" spc="-10">
                <a:latin typeface="Corbel"/>
                <a:cs typeface="Corbel"/>
              </a:rPr>
              <a:t> hyperparamètres </a:t>
            </a:r>
            <a:r>
              <a:rPr dirty="0" sz="1200" spc="-10">
                <a:latin typeface="Corbel"/>
                <a:cs typeface="Corbel"/>
              </a:rPr>
              <a:t>	</a:t>
            </a:r>
            <a:r>
              <a:rPr dirty="0" sz="1200">
                <a:latin typeface="Corbel"/>
                <a:cs typeface="Corbel"/>
              </a:rPr>
              <a:t>testés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 i="1">
                <a:latin typeface="Corbel"/>
                <a:cs typeface="Corbel"/>
              </a:rPr>
              <a:t>(Voir</a:t>
            </a:r>
            <a:r>
              <a:rPr dirty="0" sz="1200" spc="-15" i="1">
                <a:latin typeface="Corbel"/>
                <a:cs typeface="Corbel"/>
              </a:rPr>
              <a:t> </a:t>
            </a:r>
            <a:r>
              <a:rPr dirty="0" sz="1200" spc="-20" i="1">
                <a:latin typeface="Corbel"/>
                <a:cs typeface="Corbel"/>
              </a:rPr>
              <a:t>note</a:t>
            </a:r>
            <a:r>
              <a:rPr dirty="0" sz="1200" spc="-20" i="1">
                <a:latin typeface="Corbel"/>
                <a:cs typeface="Corbel"/>
              </a:rPr>
              <a:t> </a:t>
            </a:r>
            <a:r>
              <a:rPr dirty="0" sz="1200" spc="-20" i="1">
                <a:latin typeface="Corbel"/>
                <a:cs typeface="Corbel"/>
              </a:rPr>
              <a:t>	</a:t>
            </a:r>
            <a:r>
              <a:rPr dirty="0" sz="1200" spc="-10" i="1">
                <a:latin typeface="Corbel"/>
                <a:cs typeface="Corbel"/>
              </a:rPr>
              <a:t>technique)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373124" y="1802879"/>
            <a:ext cx="2700020" cy="1360805"/>
            <a:chOff x="1373124" y="1802879"/>
            <a:chExt cx="2700020" cy="1360805"/>
          </a:xfrm>
        </p:grpSpPr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3124" y="2404859"/>
              <a:ext cx="2699766" cy="758202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1556" y="1802879"/>
              <a:ext cx="1742694" cy="584466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1989835" y="1841068"/>
            <a:ext cx="132969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r>
              <a:rPr dirty="0" sz="12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rbel"/>
                <a:cs typeface="Corbel"/>
              </a:rPr>
              <a:t>hypothèses</a:t>
            </a:r>
            <a:r>
              <a:rPr dirty="0" sz="12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Corbel"/>
                <a:cs typeface="Corbel"/>
              </a:rPr>
              <a:t>features</a:t>
            </a:r>
            <a:r>
              <a:rPr dirty="0" sz="12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rbel"/>
                <a:cs typeface="Corbel"/>
              </a:rPr>
              <a:t>engineering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556759" y="1795259"/>
            <a:ext cx="2700020" cy="1368425"/>
            <a:chOff x="4556759" y="1795259"/>
            <a:chExt cx="2700020" cy="1368425"/>
          </a:xfrm>
        </p:grpSpPr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6759" y="2404859"/>
              <a:ext cx="2699766" cy="758202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2059" y="1795259"/>
              <a:ext cx="1745741" cy="584466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5262498" y="1834641"/>
            <a:ext cx="1329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65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12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200">
                <a:solidFill>
                  <a:srgbClr val="FFFFFF"/>
                </a:solidFill>
                <a:latin typeface="Corbel"/>
                <a:cs typeface="Corbel"/>
              </a:rPr>
              <a:t>hypothèse</a:t>
            </a:r>
            <a:r>
              <a:rPr dirty="0" sz="12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dirty="0" sz="1200">
                <a:solidFill>
                  <a:srgbClr val="FFFFFF"/>
                </a:solidFill>
                <a:latin typeface="Corbel"/>
                <a:cs typeface="Corbel"/>
              </a:rPr>
              <a:t>features</a:t>
            </a:r>
            <a:r>
              <a:rPr dirty="0" sz="12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rbel"/>
                <a:cs typeface="Corbel"/>
              </a:rPr>
              <a:t>engineering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7688580" y="1795259"/>
            <a:ext cx="2701290" cy="1368425"/>
            <a:chOff x="7688580" y="1795259"/>
            <a:chExt cx="2701290" cy="1368425"/>
          </a:xfrm>
        </p:grpSpPr>
        <p:pic>
          <p:nvPicPr>
            <p:cNvPr id="42" name="object 4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88580" y="2404859"/>
              <a:ext cx="2701289" cy="758202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85404" y="1795259"/>
              <a:ext cx="1744218" cy="584466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8395461" y="1834641"/>
            <a:ext cx="1329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653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r>
              <a:rPr dirty="0" sz="12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200">
                <a:solidFill>
                  <a:srgbClr val="FFFFFF"/>
                </a:solidFill>
                <a:latin typeface="Corbel"/>
                <a:cs typeface="Corbel"/>
              </a:rPr>
              <a:t>hypothèse</a:t>
            </a:r>
            <a:r>
              <a:rPr dirty="0" sz="12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dirty="0" sz="1200">
                <a:solidFill>
                  <a:srgbClr val="FFFFFF"/>
                </a:solidFill>
                <a:latin typeface="Corbel"/>
                <a:cs typeface="Corbel"/>
              </a:rPr>
              <a:t>features</a:t>
            </a:r>
            <a:r>
              <a:rPr dirty="0" sz="12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rbel"/>
                <a:cs typeface="Corbel"/>
              </a:rPr>
              <a:t>engineering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4395025" y="5547169"/>
            <a:ext cx="5501005" cy="1061085"/>
            <a:chOff x="4395025" y="5547169"/>
            <a:chExt cx="5501005" cy="1061085"/>
          </a:xfrm>
        </p:grpSpPr>
        <p:pic>
          <p:nvPicPr>
            <p:cNvPr id="46" name="object 4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99788" y="5551932"/>
              <a:ext cx="5490971" cy="1051560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4399788" y="5551932"/>
              <a:ext cx="5491480" cy="1051560"/>
            </a:xfrm>
            <a:custGeom>
              <a:avLst/>
              <a:gdLst/>
              <a:ahLst/>
              <a:cxnLst/>
              <a:rect l="l" t="t" r="r" b="b"/>
              <a:pathLst>
                <a:path w="5491480" h="1051559">
                  <a:moveTo>
                    <a:pt x="0" y="175260"/>
                  </a:moveTo>
                  <a:lnTo>
                    <a:pt x="6261" y="128666"/>
                  </a:lnTo>
                  <a:lnTo>
                    <a:pt x="23932" y="86800"/>
                  </a:lnTo>
                  <a:lnTo>
                    <a:pt x="51339" y="51330"/>
                  </a:lnTo>
                  <a:lnTo>
                    <a:pt x="86811" y="23926"/>
                  </a:lnTo>
                  <a:lnTo>
                    <a:pt x="128675" y="6260"/>
                  </a:lnTo>
                  <a:lnTo>
                    <a:pt x="175260" y="0"/>
                  </a:lnTo>
                  <a:lnTo>
                    <a:pt x="5315712" y="0"/>
                  </a:lnTo>
                  <a:lnTo>
                    <a:pt x="5362296" y="6260"/>
                  </a:lnTo>
                  <a:lnTo>
                    <a:pt x="5404160" y="23926"/>
                  </a:lnTo>
                  <a:lnTo>
                    <a:pt x="5439632" y="51330"/>
                  </a:lnTo>
                  <a:lnTo>
                    <a:pt x="5467039" y="86800"/>
                  </a:lnTo>
                  <a:lnTo>
                    <a:pt x="5484710" y="128666"/>
                  </a:lnTo>
                  <a:lnTo>
                    <a:pt x="5490971" y="175260"/>
                  </a:lnTo>
                  <a:lnTo>
                    <a:pt x="5490971" y="876300"/>
                  </a:lnTo>
                  <a:lnTo>
                    <a:pt x="5484710" y="922888"/>
                  </a:lnTo>
                  <a:lnTo>
                    <a:pt x="5467039" y="964754"/>
                  </a:lnTo>
                  <a:lnTo>
                    <a:pt x="5439632" y="1000225"/>
                  </a:lnTo>
                  <a:lnTo>
                    <a:pt x="5404160" y="1027630"/>
                  </a:lnTo>
                  <a:lnTo>
                    <a:pt x="5362296" y="1045299"/>
                  </a:lnTo>
                  <a:lnTo>
                    <a:pt x="5315712" y="1051560"/>
                  </a:lnTo>
                  <a:lnTo>
                    <a:pt x="175260" y="1051560"/>
                  </a:lnTo>
                  <a:lnTo>
                    <a:pt x="128675" y="1045299"/>
                  </a:lnTo>
                  <a:lnTo>
                    <a:pt x="86811" y="1027630"/>
                  </a:lnTo>
                  <a:lnTo>
                    <a:pt x="51339" y="1000225"/>
                  </a:lnTo>
                  <a:lnTo>
                    <a:pt x="23932" y="964754"/>
                  </a:lnTo>
                  <a:lnTo>
                    <a:pt x="6261" y="922888"/>
                  </a:lnTo>
                  <a:lnTo>
                    <a:pt x="0" y="876300"/>
                  </a:lnTo>
                  <a:lnTo>
                    <a:pt x="0" y="175260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4571491" y="5691936"/>
            <a:ext cx="51479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Le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modèle</a:t>
            </a:r>
            <a:r>
              <a:rPr dirty="0" sz="1200" spc="-1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est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entrainé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sur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un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jeu</a:t>
            </a:r>
            <a:r>
              <a:rPr dirty="0" sz="1200" spc="-2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de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données</a:t>
            </a:r>
            <a:r>
              <a:rPr dirty="0" sz="1200" spc="-1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que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l’on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a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équilibré</a:t>
            </a:r>
            <a:r>
              <a:rPr dirty="0" sz="1200" spc="-3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mais</a:t>
            </a:r>
            <a:r>
              <a:rPr dirty="0" sz="1200" spc="-1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le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jeu</a:t>
            </a:r>
            <a:r>
              <a:rPr dirty="0" sz="1200" spc="-25" b="1">
                <a:latin typeface="Corbel"/>
                <a:cs typeface="Corbel"/>
              </a:rPr>
              <a:t> de </a:t>
            </a:r>
            <a:r>
              <a:rPr dirty="0" sz="1200" b="1">
                <a:latin typeface="Corbel"/>
                <a:cs typeface="Corbel"/>
              </a:rPr>
              <a:t>test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n’a</a:t>
            </a:r>
            <a:r>
              <a:rPr dirty="0" sz="1200" spc="-3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pas</a:t>
            </a:r>
            <a:r>
              <a:rPr dirty="0" sz="1200" spc="-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été</a:t>
            </a:r>
            <a:r>
              <a:rPr dirty="0" sz="1200" spc="-2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équilibré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à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son</a:t>
            </a:r>
            <a:r>
              <a:rPr dirty="0" sz="1200" spc="-10" b="1">
                <a:latin typeface="Corbel"/>
                <a:cs typeface="Corbel"/>
              </a:rPr>
              <a:t> </a:t>
            </a:r>
            <a:r>
              <a:rPr dirty="0" sz="1200" spc="-20" b="1">
                <a:latin typeface="Corbel"/>
                <a:cs typeface="Corbel"/>
              </a:rPr>
              <a:t>tour.</a:t>
            </a:r>
            <a:endParaRPr sz="1200">
              <a:latin typeface="Corbel"/>
              <a:cs typeface="Corbel"/>
            </a:endParaRPr>
          </a:p>
          <a:p>
            <a:pPr algn="ctr" marL="1905">
              <a:lnSpc>
                <a:spcPct val="100000"/>
              </a:lnSpc>
              <a:spcBef>
                <a:spcPts val="1440"/>
              </a:spcBef>
            </a:pPr>
            <a:r>
              <a:rPr dirty="0" sz="1200" b="1">
                <a:latin typeface="Corbel"/>
                <a:cs typeface="Corbel"/>
              </a:rPr>
              <a:t>Ceci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dans</a:t>
            </a:r>
            <a:r>
              <a:rPr dirty="0" sz="1200" spc="-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le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but</a:t>
            </a:r>
            <a:r>
              <a:rPr dirty="0" sz="1200" spc="-3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ne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pas</a:t>
            </a:r>
            <a:r>
              <a:rPr dirty="0" sz="1200" spc="-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fausser les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résultats.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32632" y="5611367"/>
            <a:ext cx="867156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ANA</a:t>
            </a:r>
            <a:r>
              <a:rPr dirty="0" spc="-535"/>
              <a:t>L</a:t>
            </a:r>
            <a:r>
              <a:rPr dirty="0" spc="10"/>
              <a:t>YSE</a:t>
            </a:r>
            <a:r>
              <a:rPr dirty="0" spc="-140"/>
              <a:t> </a:t>
            </a:r>
            <a:r>
              <a:rPr dirty="0" spc="-100"/>
              <a:t>RESULTATS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5633" y="935545"/>
            <a:ext cx="5257165" cy="1228725"/>
            <a:chOff x="115633" y="935545"/>
            <a:chExt cx="5257165" cy="12287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5" y="940308"/>
              <a:ext cx="5247132" cy="12192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0395" y="940308"/>
              <a:ext cx="5247640" cy="1219200"/>
            </a:xfrm>
            <a:custGeom>
              <a:avLst/>
              <a:gdLst/>
              <a:ahLst/>
              <a:cxnLst/>
              <a:rect l="l" t="t" r="r" b="b"/>
              <a:pathLst>
                <a:path w="5247640" h="1219200">
                  <a:moveTo>
                    <a:pt x="0" y="101600"/>
                  </a:moveTo>
                  <a:lnTo>
                    <a:pt x="7984" y="62043"/>
                  </a:lnTo>
                  <a:lnTo>
                    <a:pt x="29760" y="29749"/>
                  </a:lnTo>
                  <a:lnTo>
                    <a:pt x="62059" y="7981"/>
                  </a:lnTo>
                  <a:lnTo>
                    <a:pt x="101612" y="0"/>
                  </a:lnTo>
                  <a:lnTo>
                    <a:pt x="5145532" y="0"/>
                  </a:lnTo>
                  <a:lnTo>
                    <a:pt x="5185088" y="7981"/>
                  </a:lnTo>
                  <a:lnTo>
                    <a:pt x="5217382" y="29749"/>
                  </a:lnTo>
                  <a:lnTo>
                    <a:pt x="5239150" y="62043"/>
                  </a:lnTo>
                  <a:lnTo>
                    <a:pt x="5247132" y="101600"/>
                  </a:lnTo>
                  <a:lnTo>
                    <a:pt x="5247132" y="1117600"/>
                  </a:lnTo>
                  <a:lnTo>
                    <a:pt x="5239150" y="1157156"/>
                  </a:lnTo>
                  <a:lnTo>
                    <a:pt x="5217382" y="1189450"/>
                  </a:lnTo>
                  <a:lnTo>
                    <a:pt x="5185088" y="1211218"/>
                  </a:lnTo>
                  <a:lnTo>
                    <a:pt x="5145532" y="1219200"/>
                  </a:lnTo>
                  <a:lnTo>
                    <a:pt x="101612" y="1219200"/>
                  </a:lnTo>
                  <a:lnTo>
                    <a:pt x="62059" y="1211218"/>
                  </a:lnTo>
                  <a:lnTo>
                    <a:pt x="29760" y="1189450"/>
                  </a:lnTo>
                  <a:lnTo>
                    <a:pt x="7984" y="1157156"/>
                  </a:lnTo>
                  <a:lnTo>
                    <a:pt x="0" y="1117600"/>
                  </a:lnTo>
                  <a:lnTo>
                    <a:pt x="0" y="101600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29311" y="979170"/>
            <a:ext cx="2897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Métriques</a:t>
            </a:r>
            <a:r>
              <a:rPr dirty="0" u="sng" sz="1200" spc="-4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pour</a:t>
            </a:r>
            <a:r>
              <a:rPr dirty="0" u="sng" sz="1200" spc="-3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un</a:t>
            </a:r>
            <a:r>
              <a:rPr dirty="0" u="sng" sz="1200" spc="-4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modèle</a:t>
            </a:r>
            <a:r>
              <a:rPr dirty="0" u="sng" sz="1200" spc="-2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classification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9311" y="1344929"/>
            <a:ext cx="2393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1.</a:t>
            </a:r>
            <a:r>
              <a:rPr dirty="0" sz="1200" spc="195" b="1">
                <a:latin typeface="Corbel"/>
                <a:cs typeface="Corbel"/>
              </a:rPr>
              <a:t>  </a:t>
            </a:r>
            <a:r>
              <a:rPr dirty="0" sz="1200" spc="-10" b="1">
                <a:latin typeface="Corbel"/>
                <a:cs typeface="Corbel"/>
              </a:rPr>
              <a:t>Accuracy</a:t>
            </a:r>
            <a:r>
              <a:rPr dirty="0" sz="1200" spc="-25" b="1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: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précision</a:t>
            </a:r>
            <a:r>
              <a:rPr dirty="0" sz="1200">
                <a:latin typeface="Corbel"/>
                <a:cs typeface="Corbel"/>
              </a:rPr>
              <a:t> du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modèle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9311" y="1527505"/>
            <a:ext cx="46685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dirty="0" sz="1200" b="1">
                <a:latin typeface="Corbel"/>
                <a:cs typeface="Corbel"/>
              </a:rPr>
              <a:t>Precision</a:t>
            </a:r>
            <a:r>
              <a:rPr dirty="0" sz="1200" spc="-5" b="1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: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Performance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du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modèle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quand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celui-</a:t>
            </a:r>
            <a:r>
              <a:rPr dirty="0" sz="1200">
                <a:latin typeface="Corbel"/>
                <a:cs typeface="Corbel"/>
              </a:rPr>
              <a:t>ci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déclare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classe </a:t>
            </a:r>
            <a:r>
              <a:rPr dirty="0" sz="1200" spc="-25">
                <a:latin typeface="Corbel"/>
                <a:cs typeface="Corbel"/>
              </a:rPr>
              <a:t>1.</a:t>
            </a:r>
            <a:endParaRPr sz="1200">
              <a:latin typeface="Corbel"/>
              <a:cs typeface="Corbel"/>
            </a:endParaRPr>
          </a:p>
          <a:p>
            <a:pPr marL="241935" indent="-22923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935" algn="l"/>
              </a:tabLst>
            </a:pPr>
            <a:r>
              <a:rPr dirty="0" sz="1200" spc="-10" b="1">
                <a:latin typeface="Corbel"/>
                <a:cs typeface="Corbel"/>
              </a:rPr>
              <a:t>Recall</a:t>
            </a:r>
            <a:r>
              <a:rPr dirty="0" sz="1200" spc="-30" b="1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:</a:t>
            </a:r>
            <a:r>
              <a:rPr dirty="0" sz="1200" spc="-10">
                <a:latin typeface="Corbel"/>
                <a:cs typeface="Corbel"/>
              </a:rPr>
              <a:t> Pourcentage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détection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classes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1.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9311" y="1893823"/>
            <a:ext cx="4030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4.</a:t>
            </a:r>
            <a:r>
              <a:rPr dirty="0" sz="1200" spc="135" b="1">
                <a:latin typeface="Corbel"/>
                <a:cs typeface="Corbel"/>
              </a:rPr>
              <a:t>  </a:t>
            </a:r>
            <a:r>
              <a:rPr dirty="0" sz="1200" b="1">
                <a:latin typeface="Corbel"/>
                <a:cs typeface="Corbel"/>
              </a:rPr>
              <a:t>F1_score</a:t>
            </a:r>
            <a:r>
              <a:rPr dirty="0" sz="1200" spc="-10" b="1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: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Moyenne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 i="1">
                <a:latin typeface="Corbel"/>
                <a:cs typeface="Corbel"/>
              </a:rPr>
              <a:t>harmonique</a:t>
            </a:r>
            <a:r>
              <a:rPr dirty="0" sz="1200" spc="-5" i="1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10">
                <a:latin typeface="Corbel"/>
                <a:cs typeface="Corbel"/>
              </a:rPr>
              <a:t> précision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et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du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rappel.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5633" y="4872037"/>
            <a:ext cx="6950075" cy="1683385"/>
            <a:chOff x="115633" y="4872037"/>
            <a:chExt cx="6950075" cy="1683385"/>
          </a:xfrm>
        </p:grpSpPr>
        <p:sp>
          <p:nvSpPr>
            <p:cNvPr id="11" name="object 11" descr=""/>
            <p:cNvSpPr/>
            <p:nvPr/>
          </p:nvSpPr>
          <p:spPr>
            <a:xfrm>
              <a:off x="120395" y="4876800"/>
              <a:ext cx="6940550" cy="1673860"/>
            </a:xfrm>
            <a:custGeom>
              <a:avLst/>
              <a:gdLst/>
              <a:ahLst/>
              <a:cxnLst/>
              <a:rect l="l" t="t" r="r" b="b"/>
              <a:pathLst>
                <a:path w="6940550" h="1673859">
                  <a:moveTo>
                    <a:pt x="6864223" y="0"/>
                  </a:moveTo>
                  <a:lnTo>
                    <a:pt x="76047" y="0"/>
                  </a:lnTo>
                  <a:lnTo>
                    <a:pt x="46446" y="5974"/>
                  </a:lnTo>
                  <a:lnTo>
                    <a:pt x="22274" y="22272"/>
                  </a:lnTo>
                  <a:lnTo>
                    <a:pt x="5976" y="46452"/>
                  </a:lnTo>
                  <a:lnTo>
                    <a:pt x="0" y="76073"/>
                  </a:lnTo>
                  <a:lnTo>
                    <a:pt x="0" y="1597304"/>
                  </a:lnTo>
                  <a:lnTo>
                    <a:pt x="5976" y="1626905"/>
                  </a:lnTo>
                  <a:lnTo>
                    <a:pt x="22274" y="1651077"/>
                  </a:lnTo>
                  <a:lnTo>
                    <a:pt x="46446" y="1667375"/>
                  </a:lnTo>
                  <a:lnTo>
                    <a:pt x="76047" y="1673352"/>
                  </a:lnTo>
                  <a:lnTo>
                    <a:pt x="6864223" y="1673352"/>
                  </a:lnTo>
                  <a:lnTo>
                    <a:pt x="6893843" y="1667375"/>
                  </a:lnTo>
                  <a:lnTo>
                    <a:pt x="6918023" y="1651077"/>
                  </a:lnTo>
                  <a:lnTo>
                    <a:pt x="6934321" y="1626905"/>
                  </a:lnTo>
                  <a:lnTo>
                    <a:pt x="6940296" y="1597304"/>
                  </a:lnTo>
                  <a:lnTo>
                    <a:pt x="6940296" y="76073"/>
                  </a:lnTo>
                  <a:lnTo>
                    <a:pt x="6934321" y="46452"/>
                  </a:lnTo>
                  <a:lnTo>
                    <a:pt x="6918023" y="22272"/>
                  </a:lnTo>
                  <a:lnTo>
                    <a:pt x="6893843" y="5974"/>
                  </a:lnTo>
                  <a:lnTo>
                    <a:pt x="68642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0395" y="4876800"/>
              <a:ext cx="6940550" cy="1673860"/>
            </a:xfrm>
            <a:custGeom>
              <a:avLst/>
              <a:gdLst/>
              <a:ahLst/>
              <a:cxnLst/>
              <a:rect l="l" t="t" r="r" b="b"/>
              <a:pathLst>
                <a:path w="6940550" h="1673859">
                  <a:moveTo>
                    <a:pt x="0" y="76073"/>
                  </a:moveTo>
                  <a:lnTo>
                    <a:pt x="5976" y="46452"/>
                  </a:lnTo>
                  <a:lnTo>
                    <a:pt x="22274" y="22272"/>
                  </a:lnTo>
                  <a:lnTo>
                    <a:pt x="46446" y="5974"/>
                  </a:lnTo>
                  <a:lnTo>
                    <a:pt x="76047" y="0"/>
                  </a:lnTo>
                  <a:lnTo>
                    <a:pt x="6864223" y="0"/>
                  </a:lnTo>
                  <a:lnTo>
                    <a:pt x="6893843" y="5974"/>
                  </a:lnTo>
                  <a:lnTo>
                    <a:pt x="6918023" y="22272"/>
                  </a:lnTo>
                  <a:lnTo>
                    <a:pt x="6934321" y="46452"/>
                  </a:lnTo>
                  <a:lnTo>
                    <a:pt x="6940296" y="76073"/>
                  </a:lnTo>
                  <a:lnTo>
                    <a:pt x="6940296" y="1597304"/>
                  </a:lnTo>
                  <a:lnTo>
                    <a:pt x="6934321" y="1626905"/>
                  </a:lnTo>
                  <a:lnTo>
                    <a:pt x="6918023" y="1651077"/>
                  </a:lnTo>
                  <a:lnTo>
                    <a:pt x="6893843" y="1667375"/>
                  </a:lnTo>
                  <a:lnTo>
                    <a:pt x="6864223" y="1673352"/>
                  </a:lnTo>
                  <a:lnTo>
                    <a:pt x="76047" y="1673352"/>
                  </a:lnTo>
                  <a:lnTo>
                    <a:pt x="46446" y="1667375"/>
                  </a:lnTo>
                  <a:lnTo>
                    <a:pt x="22274" y="1651077"/>
                  </a:lnTo>
                  <a:lnTo>
                    <a:pt x="5976" y="1626905"/>
                  </a:lnTo>
                  <a:lnTo>
                    <a:pt x="0" y="1597304"/>
                  </a:lnTo>
                  <a:lnTo>
                    <a:pt x="0" y="76073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21691" y="4938521"/>
            <a:ext cx="4465955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Explication</a:t>
            </a:r>
            <a:r>
              <a:rPr dirty="0" u="sng" sz="1100" spc="-2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des</a:t>
            </a:r>
            <a:r>
              <a:rPr dirty="0" u="sng" sz="1100" spc="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targets</a:t>
            </a:r>
            <a:r>
              <a:rPr dirty="0" u="sng" sz="11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/</a:t>
            </a:r>
            <a:r>
              <a:rPr dirty="0" u="sng" sz="1100" spc="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Déséquilibre</a:t>
            </a:r>
            <a:r>
              <a:rPr dirty="0" u="sng" sz="11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dirty="0" u="sng" sz="1100" spc="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la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population:</a:t>
            </a:r>
            <a:endParaRPr sz="11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orbel"/>
                <a:cs typeface="Corbel"/>
              </a:rPr>
              <a:t>Nous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avons</a:t>
            </a:r>
            <a:r>
              <a:rPr dirty="0" sz="1100" spc="-3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à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faire</a:t>
            </a:r>
            <a:r>
              <a:rPr dirty="0" sz="1100" spc="-2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à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un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problème</a:t>
            </a:r>
            <a:r>
              <a:rPr dirty="0" sz="1100" spc="-2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de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classification</a:t>
            </a:r>
            <a:r>
              <a:rPr dirty="0" sz="1100" spc="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binaire</a:t>
            </a:r>
            <a:r>
              <a:rPr dirty="0" sz="1100" spc="-3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où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la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population</a:t>
            </a:r>
            <a:r>
              <a:rPr dirty="0" sz="1100" spc="-25">
                <a:latin typeface="Corbel"/>
                <a:cs typeface="Corbel"/>
              </a:rPr>
              <a:t> est</a:t>
            </a:r>
            <a:endParaRPr sz="11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orbel"/>
                <a:cs typeface="Corbel"/>
              </a:rPr>
              <a:t>fortement</a:t>
            </a:r>
            <a:r>
              <a:rPr dirty="0" sz="1100" spc="-40">
                <a:latin typeface="Corbel"/>
                <a:cs typeface="Corbel"/>
              </a:rPr>
              <a:t> </a:t>
            </a:r>
            <a:r>
              <a:rPr dirty="0" sz="1100" spc="-10">
                <a:latin typeface="Corbel"/>
                <a:cs typeface="Corbel"/>
              </a:rPr>
              <a:t>déséquilibrée.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1691" y="5609335"/>
            <a:ext cx="410464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Explication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des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targets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100">
              <a:latin typeface="Corbel"/>
              <a:cs typeface="Corbel"/>
            </a:endParaRPr>
          </a:p>
          <a:p>
            <a:pPr marL="182245" indent="-169545">
              <a:lnSpc>
                <a:spcPct val="100000"/>
              </a:lnSpc>
              <a:buFont typeface="Arial"/>
              <a:buChar char="•"/>
              <a:tabLst>
                <a:tab pos="182245" algn="l"/>
              </a:tabLst>
            </a:pP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Target</a:t>
            </a:r>
            <a:r>
              <a:rPr dirty="0" u="sng" sz="1100" spc="-3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=</a:t>
            </a:r>
            <a:r>
              <a:rPr dirty="0" u="sng" sz="11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0</a:t>
            </a:r>
            <a:r>
              <a:rPr dirty="0" u="sng" sz="11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r>
              <a:rPr dirty="0" u="sng" sz="11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Client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ne</a:t>
            </a:r>
            <a:r>
              <a:rPr dirty="0" sz="1100" spc="-2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représentant</a:t>
            </a:r>
            <a:r>
              <a:rPr dirty="0" sz="1100" spc="-4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pas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de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risque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de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 spc="-10">
                <a:latin typeface="Corbel"/>
                <a:cs typeface="Corbel"/>
              </a:rPr>
              <a:t>faillite</a:t>
            </a:r>
            <a:endParaRPr sz="1100">
              <a:latin typeface="Corbel"/>
              <a:cs typeface="Corbel"/>
            </a:endParaRPr>
          </a:p>
          <a:p>
            <a:pPr marL="182245" indent="-169545">
              <a:lnSpc>
                <a:spcPct val="100000"/>
              </a:lnSpc>
              <a:buFont typeface="Arial"/>
              <a:buChar char="•"/>
              <a:tabLst>
                <a:tab pos="182245" algn="l"/>
              </a:tabLst>
            </a:pP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Target</a:t>
            </a:r>
            <a:r>
              <a:rPr dirty="0" u="sng" sz="1100" spc="-3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=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1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r>
              <a:rPr dirty="0" u="sng" sz="1100" spc="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Client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 spc="-10">
                <a:latin typeface="Corbel"/>
                <a:cs typeface="Corbel"/>
              </a:rPr>
              <a:t>représentant</a:t>
            </a:r>
            <a:r>
              <a:rPr dirty="0" sz="1100" spc="-3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un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risque de faillite</a:t>
            </a:r>
            <a:r>
              <a:rPr dirty="0" sz="1100" spc="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pour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 spc="-10">
                <a:latin typeface="Corbel"/>
                <a:cs typeface="Corbel"/>
              </a:rPr>
              <a:t>l’entreprise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1691" y="6279896"/>
            <a:ext cx="47682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rbel"/>
                <a:cs typeface="Corbel"/>
              </a:rPr>
              <a:t>Il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y a 92%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de clients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ne </a:t>
            </a:r>
            <a:r>
              <a:rPr dirty="0" sz="1100" spc="-10">
                <a:latin typeface="Corbel"/>
                <a:cs typeface="Corbel"/>
              </a:rPr>
              <a:t>représentant</a:t>
            </a:r>
            <a:r>
              <a:rPr dirty="0" sz="1100" spc="-3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pas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de</a:t>
            </a:r>
            <a:r>
              <a:rPr dirty="0" sz="1100" spc="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risque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de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faillite dans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notre</a:t>
            </a:r>
            <a:r>
              <a:rPr dirty="0" sz="1100" spc="-20">
                <a:latin typeface="Corbel"/>
                <a:cs typeface="Corbel"/>
              </a:rPr>
              <a:t> </a:t>
            </a:r>
            <a:r>
              <a:rPr dirty="0" sz="1100" spc="-10">
                <a:latin typeface="Corbel"/>
                <a:cs typeface="Corbel"/>
              </a:rPr>
              <a:t>population.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15633" y="2244661"/>
            <a:ext cx="6835775" cy="4227830"/>
            <a:chOff x="115633" y="2244661"/>
            <a:chExt cx="6835775" cy="4227830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7528" y="4940807"/>
              <a:ext cx="1583435" cy="153161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395" y="2249423"/>
              <a:ext cx="5247132" cy="2517648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20395" y="2249423"/>
              <a:ext cx="5247640" cy="2517775"/>
            </a:xfrm>
            <a:custGeom>
              <a:avLst/>
              <a:gdLst/>
              <a:ahLst/>
              <a:cxnLst/>
              <a:rect l="l" t="t" r="r" b="b"/>
              <a:pathLst>
                <a:path w="5247640" h="2517775">
                  <a:moveTo>
                    <a:pt x="0" y="99695"/>
                  </a:moveTo>
                  <a:lnTo>
                    <a:pt x="7837" y="60918"/>
                  </a:lnTo>
                  <a:lnTo>
                    <a:pt x="29213" y="29225"/>
                  </a:lnTo>
                  <a:lnTo>
                    <a:pt x="60918" y="7844"/>
                  </a:lnTo>
                  <a:lnTo>
                    <a:pt x="99745" y="0"/>
                  </a:lnTo>
                  <a:lnTo>
                    <a:pt x="5147437" y="0"/>
                  </a:lnTo>
                  <a:lnTo>
                    <a:pt x="5186213" y="7844"/>
                  </a:lnTo>
                  <a:lnTo>
                    <a:pt x="5217906" y="29225"/>
                  </a:lnTo>
                  <a:lnTo>
                    <a:pt x="5239287" y="60918"/>
                  </a:lnTo>
                  <a:lnTo>
                    <a:pt x="5247132" y="99695"/>
                  </a:lnTo>
                  <a:lnTo>
                    <a:pt x="5247132" y="2417953"/>
                  </a:lnTo>
                  <a:lnTo>
                    <a:pt x="5239287" y="2456729"/>
                  </a:lnTo>
                  <a:lnTo>
                    <a:pt x="5217906" y="2488422"/>
                  </a:lnTo>
                  <a:lnTo>
                    <a:pt x="5186213" y="2509803"/>
                  </a:lnTo>
                  <a:lnTo>
                    <a:pt x="5147437" y="2517648"/>
                  </a:lnTo>
                  <a:lnTo>
                    <a:pt x="99745" y="2517648"/>
                  </a:lnTo>
                  <a:lnTo>
                    <a:pt x="60918" y="2509803"/>
                  </a:lnTo>
                  <a:lnTo>
                    <a:pt x="29213" y="2488422"/>
                  </a:lnTo>
                  <a:lnTo>
                    <a:pt x="7837" y="2456729"/>
                  </a:lnTo>
                  <a:lnTo>
                    <a:pt x="0" y="2417953"/>
                  </a:lnTo>
                  <a:lnTo>
                    <a:pt x="0" y="99695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28701" y="2297684"/>
            <a:ext cx="16624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La</a:t>
            </a:r>
            <a:r>
              <a:rPr dirty="0" u="sng" sz="12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matrice</a:t>
            </a:r>
            <a:r>
              <a:rPr dirty="0" u="sng" sz="12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dirty="0" u="sng" sz="12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confusion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28701" y="2663139"/>
            <a:ext cx="277558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matrice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confusion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consiste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compter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nombre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fois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où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observations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la </a:t>
            </a:r>
            <a:r>
              <a:rPr dirty="0" sz="1200">
                <a:latin typeface="Corbel"/>
                <a:cs typeface="Corbel"/>
              </a:rPr>
              <a:t>classe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0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ont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été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rangées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dans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classe 1.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Par </a:t>
            </a:r>
            <a:r>
              <a:rPr dirty="0" sz="1200">
                <a:latin typeface="Corbel"/>
                <a:cs typeface="Corbel"/>
              </a:rPr>
              <a:t>exemple,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si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nous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voulons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connaître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le </a:t>
            </a:r>
            <a:r>
              <a:rPr dirty="0" sz="1200">
                <a:latin typeface="Corbel"/>
                <a:cs typeface="Corbel"/>
              </a:rPr>
              <a:t>nombre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fois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où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classifieur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20">
                <a:latin typeface="Corbel"/>
                <a:cs typeface="Corbel"/>
              </a:rPr>
              <a:t> bien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Corbel"/>
                <a:cs typeface="Corbel"/>
              </a:rPr>
              <a:t>réussi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classer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1,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on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examinera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rbel"/>
                <a:cs typeface="Corbel"/>
              </a:rPr>
              <a:t>la cellule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l’intersection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ligne</a:t>
            </a:r>
            <a:r>
              <a:rPr dirty="0" sz="1200" spc="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1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et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la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rbel"/>
                <a:cs typeface="Corbel"/>
              </a:rPr>
              <a:t>colonne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1.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083051" y="2535935"/>
            <a:ext cx="1937385" cy="1931035"/>
            <a:chOff x="3083051" y="2535935"/>
            <a:chExt cx="1937385" cy="1931035"/>
          </a:xfrm>
        </p:grpSpPr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3051" y="2549651"/>
              <a:ext cx="1937003" cy="191719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5535" y="2535935"/>
              <a:ext cx="342900" cy="246887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3145535" y="2535935"/>
            <a:ext cx="342900" cy="247015"/>
          </a:xfrm>
          <a:prstGeom prst="rect">
            <a:avLst/>
          </a:prstGeom>
          <a:ln w="9525">
            <a:solidFill>
              <a:srgbClr val="EDCCAE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90"/>
              </a:spcBef>
            </a:pPr>
            <a:r>
              <a:rPr dirty="0" sz="1000" spc="-25" b="1">
                <a:latin typeface="Corbel"/>
                <a:cs typeface="Corbel"/>
              </a:rPr>
              <a:t>TN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980241" y="2529649"/>
            <a:ext cx="331470" cy="256540"/>
            <a:chOff x="4980241" y="2529649"/>
            <a:chExt cx="331470" cy="256540"/>
          </a:xfrm>
        </p:grpSpPr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5003" y="2534411"/>
              <a:ext cx="321563" cy="246887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985003" y="2534411"/>
              <a:ext cx="321945" cy="247015"/>
            </a:xfrm>
            <a:custGeom>
              <a:avLst/>
              <a:gdLst/>
              <a:ahLst/>
              <a:cxnLst/>
              <a:rect l="l" t="t" r="r" b="b"/>
              <a:pathLst>
                <a:path w="321945" h="247014">
                  <a:moveTo>
                    <a:pt x="0" y="246887"/>
                  </a:moveTo>
                  <a:lnTo>
                    <a:pt x="321563" y="246887"/>
                  </a:lnTo>
                  <a:lnTo>
                    <a:pt x="321563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062854" y="2572004"/>
            <a:ext cx="1670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Corbel"/>
                <a:cs typeface="Corbel"/>
              </a:rPr>
              <a:t>FP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5535" y="4265676"/>
            <a:ext cx="338327" cy="248412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3145535" y="4265676"/>
            <a:ext cx="338455" cy="248920"/>
          </a:xfrm>
          <a:prstGeom prst="rect">
            <a:avLst/>
          </a:prstGeom>
          <a:ln w="9525">
            <a:solidFill>
              <a:srgbClr val="EDCCAE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00"/>
              </a:spcBef>
            </a:pPr>
            <a:r>
              <a:rPr dirty="0" sz="1000" spc="-25" b="1">
                <a:latin typeface="Corbel"/>
                <a:cs typeface="Corbel"/>
              </a:rPr>
              <a:t>FN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4975669" y="4260913"/>
            <a:ext cx="335915" cy="258445"/>
            <a:chOff x="4975669" y="4260913"/>
            <a:chExt cx="335915" cy="258445"/>
          </a:xfrm>
        </p:grpSpPr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0432" y="4265676"/>
              <a:ext cx="326136" cy="248412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980432" y="4265676"/>
              <a:ext cx="326390" cy="248920"/>
            </a:xfrm>
            <a:custGeom>
              <a:avLst/>
              <a:gdLst/>
              <a:ahLst/>
              <a:cxnLst/>
              <a:rect l="l" t="t" r="r" b="b"/>
              <a:pathLst>
                <a:path w="326389" h="248920">
                  <a:moveTo>
                    <a:pt x="0" y="248412"/>
                  </a:moveTo>
                  <a:lnTo>
                    <a:pt x="326136" y="248412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058283" y="4304538"/>
            <a:ext cx="172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Corbel"/>
                <a:cs typeface="Corbel"/>
              </a:rPr>
              <a:t>TP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5531929" y="935545"/>
            <a:ext cx="6544945" cy="3836670"/>
            <a:chOff x="5531929" y="935545"/>
            <a:chExt cx="6544945" cy="3836670"/>
          </a:xfrm>
        </p:grpSpPr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6691" y="940308"/>
              <a:ext cx="6534911" cy="3826764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5536691" y="940308"/>
              <a:ext cx="6535420" cy="3827145"/>
            </a:xfrm>
            <a:custGeom>
              <a:avLst/>
              <a:gdLst/>
              <a:ahLst/>
              <a:cxnLst/>
              <a:rect l="l" t="t" r="r" b="b"/>
              <a:pathLst>
                <a:path w="6535420" h="3827145">
                  <a:moveTo>
                    <a:pt x="0" y="114045"/>
                  </a:moveTo>
                  <a:lnTo>
                    <a:pt x="8961" y="69651"/>
                  </a:lnTo>
                  <a:lnTo>
                    <a:pt x="33400" y="33400"/>
                  </a:lnTo>
                  <a:lnTo>
                    <a:pt x="69651" y="8961"/>
                  </a:lnTo>
                  <a:lnTo>
                    <a:pt x="114046" y="0"/>
                  </a:lnTo>
                  <a:lnTo>
                    <a:pt x="6420866" y="0"/>
                  </a:lnTo>
                  <a:lnTo>
                    <a:pt x="6465260" y="8961"/>
                  </a:lnTo>
                  <a:lnTo>
                    <a:pt x="6501511" y="33400"/>
                  </a:lnTo>
                  <a:lnTo>
                    <a:pt x="6525950" y="69651"/>
                  </a:lnTo>
                  <a:lnTo>
                    <a:pt x="6534911" y="114045"/>
                  </a:lnTo>
                  <a:lnTo>
                    <a:pt x="6534911" y="3712717"/>
                  </a:lnTo>
                  <a:lnTo>
                    <a:pt x="6525950" y="3757112"/>
                  </a:lnTo>
                  <a:lnTo>
                    <a:pt x="6501510" y="3793363"/>
                  </a:lnTo>
                  <a:lnTo>
                    <a:pt x="6465260" y="3817802"/>
                  </a:lnTo>
                  <a:lnTo>
                    <a:pt x="6420866" y="3826764"/>
                  </a:lnTo>
                  <a:lnTo>
                    <a:pt x="114046" y="3826764"/>
                  </a:lnTo>
                  <a:lnTo>
                    <a:pt x="69651" y="3817802"/>
                  </a:lnTo>
                  <a:lnTo>
                    <a:pt x="33400" y="3793363"/>
                  </a:lnTo>
                  <a:lnTo>
                    <a:pt x="8961" y="3757112"/>
                  </a:lnTo>
                  <a:lnTo>
                    <a:pt x="0" y="3712717"/>
                  </a:lnTo>
                  <a:lnTo>
                    <a:pt x="0" y="114045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5648959" y="1002919"/>
            <a:ext cx="20853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La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courbe</a:t>
            </a:r>
            <a:r>
              <a:rPr dirty="0" u="sng" sz="12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ROC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et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le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score</a:t>
            </a:r>
            <a:r>
              <a:rPr dirty="0" u="sng" sz="1200" spc="-5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AUC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648959" y="1368678"/>
            <a:ext cx="5840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courbe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ROC </a:t>
            </a:r>
            <a:r>
              <a:rPr dirty="0" sz="1200" spc="-10">
                <a:latin typeface="Corbel"/>
                <a:cs typeface="Corbel"/>
              </a:rPr>
              <a:t>(Receiver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Operating</a:t>
            </a:r>
            <a:r>
              <a:rPr dirty="0" sz="1200" spc="-5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Characteristic)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est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</a:t>
            </a:r>
            <a:r>
              <a:rPr dirty="0" sz="1200" spc="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outil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communément</a:t>
            </a:r>
            <a:r>
              <a:rPr dirty="0" sz="1200" spc="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utilisé avec </a:t>
            </a:r>
            <a:r>
              <a:rPr dirty="0" sz="1200" spc="-25">
                <a:latin typeface="Corbel"/>
                <a:cs typeface="Corbel"/>
              </a:rPr>
              <a:t>les </a:t>
            </a:r>
            <a:r>
              <a:rPr dirty="0" sz="1200" spc="-10">
                <a:latin typeface="Corbel"/>
                <a:cs typeface="Corbel"/>
              </a:rPr>
              <a:t>classifieurs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binaires.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Elle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croise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taux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de</a:t>
            </a:r>
            <a:r>
              <a:rPr dirty="0" sz="1200" spc="-9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TP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avec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taux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FP.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648959" y="1917572"/>
            <a:ext cx="5769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Un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bon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classifieur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aura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sa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courbe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qui</a:t>
            </a:r>
            <a:r>
              <a:rPr dirty="0" sz="1200" spc="-10">
                <a:latin typeface="Corbel"/>
                <a:cs typeface="Corbel"/>
              </a:rPr>
              <a:t> s’approche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plus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possible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du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coin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supérieur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gauche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du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Corbel"/>
                <a:cs typeface="Corbel"/>
              </a:rPr>
              <a:t>graphique.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648959" y="2466213"/>
            <a:ext cx="6301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Une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autre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façon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comparer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classifieurs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consiste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mesurer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l’aire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sous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courbe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(Area</a:t>
            </a:r>
            <a:r>
              <a:rPr dirty="0" sz="1200" spc="-5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Under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the </a:t>
            </a:r>
            <a:r>
              <a:rPr dirty="0" sz="1200">
                <a:latin typeface="Corbel"/>
                <a:cs typeface="Corbel"/>
              </a:rPr>
              <a:t>Curve</a:t>
            </a:r>
            <a:r>
              <a:rPr dirty="0" sz="1200" spc="-5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ou</a:t>
            </a:r>
            <a:r>
              <a:rPr dirty="0" sz="1200" spc="-5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AUC).</a:t>
            </a:r>
            <a:r>
              <a:rPr dirty="0" sz="1200" spc="-5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classifieur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parfait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aurait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</a:t>
            </a:r>
            <a:r>
              <a:rPr dirty="0" sz="1200" spc="-10">
                <a:latin typeface="Corbel"/>
                <a:cs typeface="Corbel"/>
              </a:rPr>
              <a:t> score</a:t>
            </a:r>
            <a:r>
              <a:rPr dirty="0" sz="1200" spc="-6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AUC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égal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1,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tandis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qu’un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classifieur </a:t>
            </a:r>
            <a:r>
              <a:rPr dirty="0" sz="1200" spc="-10">
                <a:latin typeface="Corbel"/>
                <a:cs typeface="Corbel"/>
              </a:rPr>
              <a:t>purement </a:t>
            </a:r>
            <a:r>
              <a:rPr dirty="0" sz="1200">
                <a:latin typeface="Corbel"/>
                <a:cs typeface="Corbel"/>
              </a:rPr>
              <a:t>aléatoire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aurait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score</a:t>
            </a:r>
            <a:r>
              <a:rPr dirty="0" sz="1200" spc="-6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AUC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20">
                <a:latin typeface="Corbel"/>
                <a:cs typeface="Corbel"/>
              </a:rPr>
              <a:t>0.5.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225093" y="2959607"/>
            <a:ext cx="4851400" cy="3595370"/>
            <a:chOff x="7225093" y="2959607"/>
            <a:chExt cx="4851400" cy="3595370"/>
          </a:xfrm>
        </p:grpSpPr>
        <p:pic>
          <p:nvPicPr>
            <p:cNvPr id="44" name="object 4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57844" y="2959607"/>
              <a:ext cx="3311652" cy="1688592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9856" y="4876800"/>
              <a:ext cx="4841748" cy="1673352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7229856" y="4876800"/>
              <a:ext cx="4841875" cy="1673860"/>
            </a:xfrm>
            <a:custGeom>
              <a:avLst/>
              <a:gdLst/>
              <a:ahLst/>
              <a:cxnLst/>
              <a:rect l="l" t="t" r="r" b="b"/>
              <a:pathLst>
                <a:path w="4841875" h="1673859">
                  <a:moveTo>
                    <a:pt x="0" y="76073"/>
                  </a:moveTo>
                  <a:lnTo>
                    <a:pt x="5974" y="46452"/>
                  </a:lnTo>
                  <a:lnTo>
                    <a:pt x="22272" y="22272"/>
                  </a:lnTo>
                  <a:lnTo>
                    <a:pt x="46452" y="5974"/>
                  </a:lnTo>
                  <a:lnTo>
                    <a:pt x="76073" y="0"/>
                  </a:lnTo>
                  <a:lnTo>
                    <a:pt x="4765675" y="0"/>
                  </a:lnTo>
                  <a:lnTo>
                    <a:pt x="4795295" y="5974"/>
                  </a:lnTo>
                  <a:lnTo>
                    <a:pt x="4819475" y="22272"/>
                  </a:lnTo>
                  <a:lnTo>
                    <a:pt x="4835773" y="46452"/>
                  </a:lnTo>
                  <a:lnTo>
                    <a:pt x="4841748" y="76073"/>
                  </a:lnTo>
                  <a:lnTo>
                    <a:pt x="4841748" y="1597304"/>
                  </a:lnTo>
                  <a:lnTo>
                    <a:pt x="4835773" y="1626905"/>
                  </a:lnTo>
                  <a:lnTo>
                    <a:pt x="4819475" y="1651077"/>
                  </a:lnTo>
                  <a:lnTo>
                    <a:pt x="4795295" y="1667375"/>
                  </a:lnTo>
                  <a:lnTo>
                    <a:pt x="4765675" y="1673352"/>
                  </a:lnTo>
                  <a:lnTo>
                    <a:pt x="76073" y="1673352"/>
                  </a:lnTo>
                  <a:lnTo>
                    <a:pt x="46452" y="1667375"/>
                  </a:lnTo>
                  <a:lnTo>
                    <a:pt x="22272" y="1651077"/>
                  </a:lnTo>
                  <a:lnTo>
                    <a:pt x="5974" y="1626905"/>
                  </a:lnTo>
                  <a:lnTo>
                    <a:pt x="0" y="1597304"/>
                  </a:lnTo>
                  <a:lnTo>
                    <a:pt x="0" y="76073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332726" y="4938521"/>
            <a:ext cx="363092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Analyse</a:t>
            </a:r>
            <a:r>
              <a:rPr dirty="0" u="sng" sz="11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dirty="0" u="sng" sz="1100" spc="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notre</a:t>
            </a:r>
            <a:r>
              <a:rPr dirty="0" u="sng" sz="11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Baseline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sur une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population</a:t>
            </a:r>
            <a:r>
              <a:rPr dirty="0" u="sng" sz="1100" spc="-3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déséquilibrée</a:t>
            </a:r>
            <a:r>
              <a:rPr dirty="0" u="sng" sz="1100" spc="-2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1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332726" y="5273497"/>
            <a:ext cx="277050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orbel"/>
                <a:cs typeface="Corbel"/>
              </a:rPr>
              <a:t>On</a:t>
            </a:r>
            <a:r>
              <a:rPr dirty="0" sz="1100" spc="-2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constate que le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modèle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ne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prédit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que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des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 spc="-25">
                <a:latin typeface="Corbel"/>
                <a:cs typeface="Corbel"/>
              </a:rPr>
              <a:t>0.</a:t>
            </a:r>
            <a:r>
              <a:rPr dirty="0" sz="1100">
                <a:latin typeface="Corbel"/>
                <a:cs typeface="Corbel"/>
              </a:rPr>
              <a:t> Son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accuracy</a:t>
            </a:r>
            <a:r>
              <a:rPr dirty="0" sz="1100" spc="-2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est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très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bonne</a:t>
            </a:r>
            <a:r>
              <a:rPr dirty="0" sz="1100" spc="-4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mais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 spc="-20">
                <a:latin typeface="Corbel"/>
                <a:cs typeface="Corbel"/>
              </a:rPr>
              <a:t>nous </a:t>
            </a:r>
            <a:r>
              <a:rPr dirty="0" sz="1100">
                <a:latin typeface="Corbel"/>
                <a:cs typeface="Corbel"/>
              </a:rPr>
              <a:t>cherchons</a:t>
            </a:r>
            <a:r>
              <a:rPr dirty="0" sz="1100" spc="-2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à prédire</a:t>
            </a:r>
            <a:r>
              <a:rPr dirty="0" sz="1100" spc="-3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si</a:t>
            </a:r>
            <a:r>
              <a:rPr dirty="0" sz="1100" spc="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une</a:t>
            </a:r>
            <a:r>
              <a:rPr dirty="0" sz="1100" spc="-2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Target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sera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égale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à</a:t>
            </a:r>
            <a:r>
              <a:rPr dirty="0" sz="1100" spc="-20">
                <a:latin typeface="Corbel"/>
                <a:cs typeface="Corbel"/>
              </a:rPr>
              <a:t> </a:t>
            </a:r>
            <a:r>
              <a:rPr dirty="0" sz="1100" spc="-25">
                <a:latin typeface="Corbel"/>
                <a:cs typeface="Corbel"/>
              </a:rPr>
              <a:t>1.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332726" y="5944615"/>
            <a:ext cx="42716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orbel"/>
                <a:cs typeface="Corbel"/>
              </a:rPr>
              <a:t>Nous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focaliserons</a:t>
            </a:r>
            <a:r>
              <a:rPr dirty="0" sz="1100" spc="-2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donc</a:t>
            </a:r>
            <a:r>
              <a:rPr dirty="0" sz="1100" spc="-2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notre</a:t>
            </a:r>
            <a:r>
              <a:rPr dirty="0" sz="1100" spc="-2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performance</a:t>
            </a:r>
            <a:r>
              <a:rPr dirty="0" sz="1100" spc="-4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de</a:t>
            </a:r>
            <a:r>
              <a:rPr dirty="0" sz="1100" spc="-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modèle</a:t>
            </a:r>
            <a:r>
              <a:rPr dirty="0" sz="1100" spc="-2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sur</a:t>
            </a:r>
            <a:r>
              <a:rPr dirty="0" sz="1100" spc="-1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la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précision</a:t>
            </a:r>
            <a:r>
              <a:rPr dirty="0" sz="1100" spc="-25">
                <a:latin typeface="Corbel"/>
                <a:cs typeface="Corbel"/>
              </a:rPr>
              <a:t> </a:t>
            </a:r>
            <a:r>
              <a:rPr dirty="0" sz="1100">
                <a:latin typeface="Corbel"/>
                <a:cs typeface="Corbel"/>
              </a:rPr>
              <a:t>et</a:t>
            </a:r>
            <a:r>
              <a:rPr dirty="0" sz="1100" spc="-10">
                <a:latin typeface="Corbel"/>
                <a:cs typeface="Corbel"/>
              </a:rPr>
              <a:t> </a:t>
            </a:r>
            <a:r>
              <a:rPr dirty="0" sz="1100" spc="-25">
                <a:latin typeface="Corbel"/>
                <a:cs typeface="Corbel"/>
              </a:rPr>
              <a:t>le</a:t>
            </a:r>
            <a:r>
              <a:rPr dirty="0" sz="1100" spc="-10">
                <a:latin typeface="Corbel"/>
                <a:cs typeface="Corbel"/>
              </a:rPr>
              <a:t> rappel.</a:t>
            </a:r>
            <a:endParaRPr sz="1100">
              <a:latin typeface="Corbel"/>
              <a:cs typeface="Corbel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75164" y="5180076"/>
            <a:ext cx="1946148" cy="608076"/>
          </a:xfrm>
          <a:prstGeom prst="rect">
            <a:avLst/>
          </a:prstGeom>
        </p:spPr>
      </p:pic>
      <p:grpSp>
        <p:nvGrpSpPr>
          <p:cNvPr id="51" name="object 51" descr=""/>
          <p:cNvGrpSpPr/>
          <p:nvPr/>
        </p:nvGrpSpPr>
        <p:grpSpPr>
          <a:xfrm>
            <a:off x="140398" y="1536382"/>
            <a:ext cx="7108190" cy="4195445"/>
            <a:chOff x="140398" y="1536382"/>
            <a:chExt cx="7108190" cy="4195445"/>
          </a:xfrm>
        </p:grpSpPr>
        <p:sp>
          <p:nvSpPr>
            <p:cNvPr id="52" name="object 52" descr=""/>
            <p:cNvSpPr/>
            <p:nvPr/>
          </p:nvSpPr>
          <p:spPr>
            <a:xfrm>
              <a:off x="154686" y="1550669"/>
              <a:ext cx="4901565" cy="356870"/>
            </a:xfrm>
            <a:custGeom>
              <a:avLst/>
              <a:gdLst/>
              <a:ahLst/>
              <a:cxnLst/>
              <a:rect l="l" t="t" r="r" b="b"/>
              <a:pathLst>
                <a:path w="4901565" h="356869">
                  <a:moveTo>
                    <a:pt x="0" y="59435"/>
                  </a:moveTo>
                  <a:lnTo>
                    <a:pt x="4670" y="36325"/>
                  </a:lnTo>
                  <a:lnTo>
                    <a:pt x="17406" y="17430"/>
                  </a:lnTo>
                  <a:lnTo>
                    <a:pt x="36299" y="4679"/>
                  </a:lnTo>
                  <a:lnTo>
                    <a:pt x="59436" y="0"/>
                  </a:lnTo>
                  <a:lnTo>
                    <a:pt x="4841748" y="0"/>
                  </a:lnTo>
                  <a:lnTo>
                    <a:pt x="4864858" y="4679"/>
                  </a:lnTo>
                  <a:lnTo>
                    <a:pt x="4883753" y="17430"/>
                  </a:lnTo>
                  <a:lnTo>
                    <a:pt x="4896504" y="36325"/>
                  </a:lnTo>
                  <a:lnTo>
                    <a:pt x="4901184" y="59435"/>
                  </a:lnTo>
                  <a:lnTo>
                    <a:pt x="4901184" y="297179"/>
                  </a:lnTo>
                  <a:lnTo>
                    <a:pt x="4896504" y="320290"/>
                  </a:lnTo>
                  <a:lnTo>
                    <a:pt x="4883753" y="339185"/>
                  </a:lnTo>
                  <a:lnTo>
                    <a:pt x="4864858" y="351936"/>
                  </a:lnTo>
                  <a:lnTo>
                    <a:pt x="4841748" y="356615"/>
                  </a:lnTo>
                  <a:lnTo>
                    <a:pt x="59436" y="356615"/>
                  </a:lnTo>
                  <a:lnTo>
                    <a:pt x="36299" y="351936"/>
                  </a:lnTo>
                  <a:lnTo>
                    <a:pt x="17406" y="339185"/>
                  </a:lnTo>
                  <a:lnTo>
                    <a:pt x="4670" y="320290"/>
                  </a:lnTo>
                  <a:lnTo>
                    <a:pt x="0" y="297179"/>
                  </a:lnTo>
                  <a:lnTo>
                    <a:pt x="0" y="59435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055870" y="1907285"/>
              <a:ext cx="2192655" cy="3824604"/>
            </a:xfrm>
            <a:custGeom>
              <a:avLst/>
              <a:gdLst/>
              <a:ahLst/>
              <a:cxnLst/>
              <a:rect l="l" t="t" r="r" b="b"/>
              <a:pathLst>
                <a:path w="2192654" h="3824604">
                  <a:moveTo>
                    <a:pt x="54962" y="67386"/>
                  </a:moveTo>
                  <a:lnTo>
                    <a:pt x="30127" y="81583"/>
                  </a:lnTo>
                  <a:lnTo>
                    <a:pt x="2163572" y="3814927"/>
                  </a:lnTo>
                  <a:lnTo>
                    <a:pt x="2167381" y="3821772"/>
                  </a:lnTo>
                  <a:lnTo>
                    <a:pt x="2176145" y="3824160"/>
                  </a:lnTo>
                  <a:lnTo>
                    <a:pt x="2189860" y="3816324"/>
                  </a:lnTo>
                  <a:lnTo>
                    <a:pt x="2192274" y="3807599"/>
                  </a:lnTo>
                  <a:lnTo>
                    <a:pt x="54962" y="67386"/>
                  </a:lnTo>
                  <a:close/>
                </a:path>
                <a:path w="2192654" h="3824604">
                  <a:moveTo>
                    <a:pt x="0" y="0"/>
                  </a:moveTo>
                  <a:lnTo>
                    <a:pt x="5333" y="95758"/>
                  </a:lnTo>
                  <a:lnTo>
                    <a:pt x="30127" y="81583"/>
                  </a:lnTo>
                  <a:lnTo>
                    <a:pt x="22987" y="69087"/>
                  </a:lnTo>
                  <a:lnTo>
                    <a:pt x="19176" y="62229"/>
                  </a:lnTo>
                  <a:lnTo>
                    <a:pt x="21462" y="53593"/>
                  </a:lnTo>
                  <a:lnTo>
                    <a:pt x="35178" y="45719"/>
                  </a:lnTo>
                  <a:lnTo>
                    <a:pt x="68525" y="45719"/>
                  </a:lnTo>
                  <a:lnTo>
                    <a:pt x="0" y="0"/>
                  </a:lnTo>
                  <a:close/>
                </a:path>
                <a:path w="2192654" h="3824604">
                  <a:moveTo>
                    <a:pt x="35178" y="45719"/>
                  </a:moveTo>
                  <a:lnTo>
                    <a:pt x="21462" y="53593"/>
                  </a:lnTo>
                  <a:lnTo>
                    <a:pt x="19176" y="62229"/>
                  </a:lnTo>
                  <a:lnTo>
                    <a:pt x="22987" y="69087"/>
                  </a:lnTo>
                  <a:lnTo>
                    <a:pt x="30127" y="81583"/>
                  </a:lnTo>
                  <a:lnTo>
                    <a:pt x="54962" y="67386"/>
                  </a:lnTo>
                  <a:lnTo>
                    <a:pt x="43941" y="48133"/>
                  </a:lnTo>
                  <a:lnTo>
                    <a:pt x="35178" y="45719"/>
                  </a:lnTo>
                  <a:close/>
                </a:path>
                <a:path w="2192654" h="3824604">
                  <a:moveTo>
                    <a:pt x="68525" y="45719"/>
                  </a:moveTo>
                  <a:lnTo>
                    <a:pt x="35178" y="45719"/>
                  </a:lnTo>
                  <a:lnTo>
                    <a:pt x="43941" y="48133"/>
                  </a:lnTo>
                  <a:lnTo>
                    <a:pt x="54962" y="67386"/>
                  </a:lnTo>
                  <a:lnTo>
                    <a:pt x="79755" y="53212"/>
                  </a:lnTo>
                  <a:lnTo>
                    <a:pt x="68525" y="45719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63369" y="182067"/>
            <a:ext cx="489394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0" b="1">
                <a:latin typeface="Corbel"/>
                <a:cs typeface="Corbel"/>
              </a:rPr>
              <a:t>ANA</a:t>
            </a:r>
            <a:r>
              <a:rPr dirty="0" sz="4000" spc="-535" b="1">
                <a:latin typeface="Corbel"/>
                <a:cs typeface="Corbel"/>
              </a:rPr>
              <a:t>L</a:t>
            </a:r>
            <a:r>
              <a:rPr dirty="0" sz="4000" spc="10" b="1">
                <a:latin typeface="Corbel"/>
                <a:cs typeface="Corbel"/>
              </a:rPr>
              <a:t>YSE</a:t>
            </a:r>
            <a:r>
              <a:rPr dirty="0" sz="4000" spc="-140" b="1">
                <a:latin typeface="Corbel"/>
                <a:cs typeface="Corbel"/>
              </a:rPr>
              <a:t> </a:t>
            </a:r>
            <a:r>
              <a:rPr dirty="0" sz="4000" spc="-100" b="1">
                <a:latin typeface="Corbel"/>
                <a:cs typeface="Corbel"/>
              </a:rPr>
              <a:t>RESULTATS</a:t>
            </a:r>
            <a:endParaRPr sz="4000">
              <a:latin typeface="Corbel"/>
              <a:cs typeface="Corbe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23672" y="1293875"/>
            <a:ext cx="3048000" cy="5064760"/>
            <a:chOff x="423672" y="1293875"/>
            <a:chExt cx="3048000" cy="50647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72" y="1293875"/>
              <a:ext cx="3048000" cy="11902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272" y="3872483"/>
              <a:ext cx="2590800" cy="2485643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235963" y="4189476"/>
            <a:ext cx="512445" cy="24701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5016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395"/>
              </a:spcBef>
            </a:pPr>
            <a:r>
              <a:rPr dirty="0" sz="1000" spc="-10" b="1">
                <a:latin typeface="Calibri"/>
                <a:cs typeface="Calibri"/>
              </a:rPr>
              <a:t>40032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45664" y="4189476"/>
            <a:ext cx="512445" cy="24701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5016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395"/>
              </a:spcBef>
            </a:pPr>
            <a:r>
              <a:rPr dirty="0" sz="1000" spc="-10" b="1">
                <a:latin typeface="Calibri"/>
                <a:cs typeface="Calibri"/>
              </a:rPr>
              <a:t>16616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69491" y="5893308"/>
            <a:ext cx="382905" cy="24701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5080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400"/>
              </a:spcBef>
            </a:pPr>
            <a:r>
              <a:rPr dirty="0" sz="1000" spc="-25" b="1">
                <a:latin typeface="Calibri"/>
                <a:cs typeface="Calibri"/>
              </a:rPr>
              <a:t>877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14244" y="5903976"/>
            <a:ext cx="448309" cy="24892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5143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405"/>
              </a:spcBef>
            </a:pPr>
            <a:r>
              <a:rPr dirty="0" sz="1000" spc="-20" b="1">
                <a:latin typeface="Calibri"/>
                <a:cs typeface="Calibri"/>
              </a:rPr>
              <a:t>3978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083373" y="898969"/>
            <a:ext cx="1729105" cy="400050"/>
            <a:chOff x="1083373" y="898969"/>
            <a:chExt cx="1729105" cy="40005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136" y="903732"/>
              <a:ext cx="1719071" cy="39014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88136" y="903732"/>
              <a:ext cx="1719580" cy="390525"/>
            </a:xfrm>
            <a:custGeom>
              <a:avLst/>
              <a:gdLst/>
              <a:ahLst/>
              <a:cxnLst/>
              <a:rect l="l" t="t" r="r" b="b"/>
              <a:pathLst>
                <a:path w="1719580" h="390525">
                  <a:moveTo>
                    <a:pt x="0" y="65023"/>
                  </a:moveTo>
                  <a:lnTo>
                    <a:pt x="5109" y="39701"/>
                  </a:lnTo>
                  <a:lnTo>
                    <a:pt x="19043" y="19034"/>
                  </a:lnTo>
                  <a:lnTo>
                    <a:pt x="39712" y="5105"/>
                  </a:lnTo>
                  <a:lnTo>
                    <a:pt x="65023" y="0"/>
                  </a:lnTo>
                  <a:lnTo>
                    <a:pt x="1654047" y="0"/>
                  </a:lnTo>
                  <a:lnTo>
                    <a:pt x="1679370" y="5105"/>
                  </a:lnTo>
                  <a:lnTo>
                    <a:pt x="1700037" y="19034"/>
                  </a:lnTo>
                  <a:lnTo>
                    <a:pt x="1713966" y="39701"/>
                  </a:lnTo>
                  <a:lnTo>
                    <a:pt x="1719071" y="65023"/>
                  </a:lnTo>
                  <a:lnTo>
                    <a:pt x="1719071" y="325119"/>
                  </a:lnTo>
                  <a:lnTo>
                    <a:pt x="1713966" y="350442"/>
                  </a:lnTo>
                  <a:lnTo>
                    <a:pt x="1700037" y="371109"/>
                  </a:lnTo>
                  <a:lnTo>
                    <a:pt x="1679370" y="385038"/>
                  </a:lnTo>
                  <a:lnTo>
                    <a:pt x="1654047" y="390143"/>
                  </a:lnTo>
                  <a:lnTo>
                    <a:pt x="65023" y="390143"/>
                  </a:lnTo>
                  <a:lnTo>
                    <a:pt x="39712" y="385038"/>
                  </a:lnTo>
                  <a:lnTo>
                    <a:pt x="19043" y="371109"/>
                  </a:lnTo>
                  <a:lnTo>
                    <a:pt x="5109" y="350442"/>
                  </a:lnTo>
                  <a:lnTo>
                    <a:pt x="0" y="325119"/>
                  </a:lnTo>
                  <a:lnTo>
                    <a:pt x="0" y="65023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6426517" y="498348"/>
            <a:ext cx="5770245" cy="3219450"/>
            <a:chOff x="6426517" y="498348"/>
            <a:chExt cx="5770245" cy="321945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0271" y="498348"/>
              <a:ext cx="3934968" cy="224027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1279" y="2766059"/>
              <a:ext cx="5760720" cy="94640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431279" y="2766059"/>
              <a:ext cx="5760720" cy="946785"/>
            </a:xfrm>
            <a:custGeom>
              <a:avLst/>
              <a:gdLst/>
              <a:ahLst/>
              <a:cxnLst/>
              <a:rect l="l" t="t" r="r" b="b"/>
              <a:pathLst>
                <a:path w="5760720" h="946785">
                  <a:moveTo>
                    <a:pt x="0" y="75437"/>
                  </a:moveTo>
                  <a:lnTo>
                    <a:pt x="5929" y="46077"/>
                  </a:lnTo>
                  <a:lnTo>
                    <a:pt x="22098" y="22098"/>
                  </a:lnTo>
                  <a:lnTo>
                    <a:pt x="46077" y="5929"/>
                  </a:lnTo>
                  <a:lnTo>
                    <a:pt x="75438" y="0"/>
                  </a:lnTo>
                  <a:lnTo>
                    <a:pt x="5685282" y="0"/>
                  </a:lnTo>
                  <a:lnTo>
                    <a:pt x="5714642" y="5929"/>
                  </a:lnTo>
                  <a:lnTo>
                    <a:pt x="5738622" y="22098"/>
                  </a:lnTo>
                  <a:lnTo>
                    <a:pt x="5754790" y="46077"/>
                  </a:lnTo>
                  <a:lnTo>
                    <a:pt x="5760720" y="75437"/>
                  </a:lnTo>
                  <a:lnTo>
                    <a:pt x="5760720" y="870965"/>
                  </a:lnTo>
                  <a:lnTo>
                    <a:pt x="5754790" y="900326"/>
                  </a:lnTo>
                  <a:lnTo>
                    <a:pt x="5738622" y="924305"/>
                  </a:lnTo>
                  <a:lnTo>
                    <a:pt x="5714642" y="940474"/>
                  </a:lnTo>
                  <a:lnTo>
                    <a:pt x="5685282" y="946403"/>
                  </a:lnTo>
                  <a:lnTo>
                    <a:pt x="75438" y="946403"/>
                  </a:lnTo>
                  <a:lnTo>
                    <a:pt x="46077" y="940474"/>
                  </a:lnTo>
                  <a:lnTo>
                    <a:pt x="22098" y="924306"/>
                  </a:lnTo>
                  <a:lnTo>
                    <a:pt x="5929" y="900326"/>
                  </a:lnTo>
                  <a:lnTo>
                    <a:pt x="0" y="870965"/>
                  </a:lnTo>
                  <a:lnTo>
                    <a:pt x="0" y="75437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6426517" y="3933444"/>
            <a:ext cx="5770245" cy="2675255"/>
            <a:chOff x="6426517" y="3933444"/>
            <a:chExt cx="5770245" cy="2675255"/>
          </a:xfrm>
        </p:grpSpPr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4199" y="3933444"/>
              <a:ext cx="5085588" cy="221894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1279" y="6152388"/>
              <a:ext cx="5760720" cy="45110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431279" y="6152388"/>
              <a:ext cx="5760720" cy="451484"/>
            </a:xfrm>
            <a:custGeom>
              <a:avLst/>
              <a:gdLst/>
              <a:ahLst/>
              <a:cxnLst/>
              <a:rect l="l" t="t" r="r" b="b"/>
              <a:pathLst>
                <a:path w="5760720" h="451484">
                  <a:moveTo>
                    <a:pt x="0" y="35953"/>
                  </a:moveTo>
                  <a:lnTo>
                    <a:pt x="2829" y="21956"/>
                  </a:lnTo>
                  <a:lnTo>
                    <a:pt x="10541" y="10528"/>
                  </a:lnTo>
                  <a:lnTo>
                    <a:pt x="21967" y="2824"/>
                  </a:lnTo>
                  <a:lnTo>
                    <a:pt x="35941" y="0"/>
                  </a:lnTo>
                  <a:lnTo>
                    <a:pt x="5724779" y="0"/>
                  </a:lnTo>
                  <a:lnTo>
                    <a:pt x="5738752" y="2824"/>
                  </a:lnTo>
                  <a:lnTo>
                    <a:pt x="5750179" y="10528"/>
                  </a:lnTo>
                  <a:lnTo>
                    <a:pt x="5757890" y="21956"/>
                  </a:lnTo>
                  <a:lnTo>
                    <a:pt x="5760720" y="35953"/>
                  </a:lnTo>
                  <a:lnTo>
                    <a:pt x="5760720" y="415150"/>
                  </a:lnTo>
                  <a:lnTo>
                    <a:pt x="5757890" y="429142"/>
                  </a:lnTo>
                  <a:lnTo>
                    <a:pt x="5750179" y="440570"/>
                  </a:lnTo>
                  <a:lnTo>
                    <a:pt x="5738752" y="448277"/>
                  </a:lnTo>
                  <a:lnTo>
                    <a:pt x="5724779" y="451104"/>
                  </a:lnTo>
                  <a:lnTo>
                    <a:pt x="35941" y="451104"/>
                  </a:lnTo>
                  <a:lnTo>
                    <a:pt x="21967" y="448277"/>
                  </a:lnTo>
                  <a:lnTo>
                    <a:pt x="10540" y="440570"/>
                  </a:lnTo>
                  <a:lnTo>
                    <a:pt x="2829" y="429142"/>
                  </a:lnTo>
                  <a:lnTo>
                    <a:pt x="0" y="415150"/>
                  </a:lnTo>
                  <a:lnTo>
                    <a:pt x="0" y="35953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195222" y="986154"/>
            <a:ext cx="1504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Analyse</a:t>
            </a:r>
            <a:r>
              <a:rPr dirty="0" sz="1200" spc="-3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des</a:t>
            </a:r>
            <a:r>
              <a:rPr dirty="0" sz="1200" spc="-2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métriques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18909" y="2563177"/>
            <a:ext cx="3057525" cy="555625"/>
            <a:chOff x="418909" y="2563177"/>
            <a:chExt cx="3057525" cy="555625"/>
          </a:xfrm>
        </p:grpSpPr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672" y="2567939"/>
              <a:ext cx="3048000" cy="545592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423672" y="2567939"/>
              <a:ext cx="3048000" cy="546100"/>
            </a:xfrm>
            <a:custGeom>
              <a:avLst/>
              <a:gdLst/>
              <a:ahLst/>
              <a:cxnLst/>
              <a:rect l="l" t="t" r="r" b="b"/>
              <a:pathLst>
                <a:path w="3048000" h="546100">
                  <a:moveTo>
                    <a:pt x="0" y="90932"/>
                  </a:moveTo>
                  <a:lnTo>
                    <a:pt x="7146" y="55560"/>
                  </a:lnTo>
                  <a:lnTo>
                    <a:pt x="26635" y="26654"/>
                  </a:lnTo>
                  <a:lnTo>
                    <a:pt x="55539" y="7153"/>
                  </a:lnTo>
                  <a:lnTo>
                    <a:pt x="90932" y="0"/>
                  </a:lnTo>
                  <a:lnTo>
                    <a:pt x="2957067" y="0"/>
                  </a:lnTo>
                  <a:lnTo>
                    <a:pt x="2992439" y="7153"/>
                  </a:lnTo>
                  <a:lnTo>
                    <a:pt x="3021345" y="26654"/>
                  </a:lnTo>
                  <a:lnTo>
                    <a:pt x="3040846" y="55560"/>
                  </a:lnTo>
                  <a:lnTo>
                    <a:pt x="3048000" y="90932"/>
                  </a:lnTo>
                  <a:lnTo>
                    <a:pt x="3048000" y="454660"/>
                  </a:lnTo>
                  <a:lnTo>
                    <a:pt x="3040846" y="490031"/>
                  </a:lnTo>
                  <a:lnTo>
                    <a:pt x="3021345" y="518937"/>
                  </a:lnTo>
                  <a:lnTo>
                    <a:pt x="2992439" y="538438"/>
                  </a:lnTo>
                  <a:lnTo>
                    <a:pt x="2957067" y="545592"/>
                  </a:lnTo>
                  <a:lnTo>
                    <a:pt x="90932" y="545592"/>
                  </a:lnTo>
                  <a:lnTo>
                    <a:pt x="55539" y="538438"/>
                  </a:lnTo>
                  <a:lnTo>
                    <a:pt x="26635" y="518937"/>
                  </a:lnTo>
                  <a:lnTo>
                    <a:pt x="7146" y="490031"/>
                  </a:lnTo>
                  <a:lnTo>
                    <a:pt x="0" y="454660"/>
                  </a:lnTo>
                  <a:lnTo>
                    <a:pt x="0" y="90932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86536" y="2567381"/>
            <a:ext cx="2720975" cy="530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Corbel"/>
                <a:cs typeface="Corbel"/>
              </a:rPr>
              <a:t>On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constate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le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modèle</a:t>
            </a:r>
            <a:r>
              <a:rPr dirty="0" sz="1100" spc="-3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arrive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à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détecter</a:t>
            </a:r>
            <a:r>
              <a:rPr dirty="0" sz="1100" spc="-25" i="1">
                <a:latin typeface="Corbel"/>
                <a:cs typeface="Corbel"/>
              </a:rPr>
              <a:t> 84%</a:t>
            </a:r>
            <a:r>
              <a:rPr dirty="0" sz="1100" i="1">
                <a:latin typeface="Corbel"/>
                <a:cs typeface="Corbel"/>
              </a:rPr>
              <a:t> des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classes</a:t>
            </a:r>
            <a:r>
              <a:rPr dirty="0" sz="1100" spc="-4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1,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mais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qu’il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n’a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raison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que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dans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spc="-25" i="1">
                <a:latin typeface="Corbel"/>
                <a:cs typeface="Corbel"/>
              </a:rPr>
              <a:t>19%</a:t>
            </a:r>
            <a:r>
              <a:rPr dirty="0" sz="1100" i="1">
                <a:latin typeface="Corbel"/>
                <a:cs typeface="Corbel"/>
              </a:rPr>
              <a:t> des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cas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quand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il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en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détecte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spc="-35" i="1">
                <a:latin typeface="Corbel"/>
                <a:cs typeface="Corbel"/>
              </a:rPr>
              <a:t>1.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083373" y="3477577"/>
            <a:ext cx="1729105" cy="400050"/>
            <a:chOff x="1083373" y="3477577"/>
            <a:chExt cx="1729105" cy="400050"/>
          </a:xfrm>
        </p:grpSpPr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8136" y="3482340"/>
              <a:ext cx="1719071" cy="390144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088136" y="3482340"/>
              <a:ext cx="1719580" cy="390525"/>
            </a:xfrm>
            <a:custGeom>
              <a:avLst/>
              <a:gdLst/>
              <a:ahLst/>
              <a:cxnLst/>
              <a:rect l="l" t="t" r="r" b="b"/>
              <a:pathLst>
                <a:path w="1719580" h="390525">
                  <a:moveTo>
                    <a:pt x="0" y="65024"/>
                  </a:moveTo>
                  <a:lnTo>
                    <a:pt x="5109" y="39701"/>
                  </a:lnTo>
                  <a:lnTo>
                    <a:pt x="19043" y="19034"/>
                  </a:lnTo>
                  <a:lnTo>
                    <a:pt x="39712" y="5105"/>
                  </a:lnTo>
                  <a:lnTo>
                    <a:pt x="65023" y="0"/>
                  </a:lnTo>
                  <a:lnTo>
                    <a:pt x="1654047" y="0"/>
                  </a:lnTo>
                  <a:lnTo>
                    <a:pt x="1679370" y="5105"/>
                  </a:lnTo>
                  <a:lnTo>
                    <a:pt x="1700037" y="19034"/>
                  </a:lnTo>
                  <a:lnTo>
                    <a:pt x="1713966" y="39701"/>
                  </a:lnTo>
                  <a:lnTo>
                    <a:pt x="1719071" y="65024"/>
                  </a:lnTo>
                  <a:lnTo>
                    <a:pt x="1719071" y="325120"/>
                  </a:lnTo>
                  <a:lnTo>
                    <a:pt x="1713966" y="350442"/>
                  </a:lnTo>
                  <a:lnTo>
                    <a:pt x="1700037" y="371109"/>
                  </a:lnTo>
                  <a:lnTo>
                    <a:pt x="1679370" y="385038"/>
                  </a:lnTo>
                  <a:lnTo>
                    <a:pt x="1654047" y="390144"/>
                  </a:lnTo>
                  <a:lnTo>
                    <a:pt x="65023" y="390144"/>
                  </a:lnTo>
                  <a:lnTo>
                    <a:pt x="39712" y="385038"/>
                  </a:lnTo>
                  <a:lnTo>
                    <a:pt x="19043" y="371109"/>
                  </a:lnTo>
                  <a:lnTo>
                    <a:pt x="5109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952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236370" y="3473322"/>
            <a:ext cx="1421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Analyse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de</a:t>
            </a:r>
            <a:r>
              <a:rPr dirty="0" sz="1200" spc="-1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la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matrice </a:t>
            </a:r>
            <a:r>
              <a:rPr dirty="0" sz="1200" b="1">
                <a:latin typeface="Corbel"/>
                <a:cs typeface="Corbel"/>
              </a:rPr>
              <a:t>de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confusion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238309" y="3867721"/>
            <a:ext cx="1906905" cy="2495550"/>
            <a:chOff x="3238309" y="3867721"/>
            <a:chExt cx="1906905" cy="2495550"/>
          </a:xfrm>
        </p:grpSpPr>
        <p:pic>
          <p:nvPicPr>
            <p:cNvPr id="31" name="object 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3072" y="3872484"/>
              <a:ext cx="1897379" cy="248564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243072" y="3872484"/>
              <a:ext cx="1897380" cy="2486025"/>
            </a:xfrm>
            <a:custGeom>
              <a:avLst/>
              <a:gdLst/>
              <a:ahLst/>
              <a:cxnLst/>
              <a:rect l="l" t="t" r="r" b="b"/>
              <a:pathLst>
                <a:path w="1897379" h="2486025">
                  <a:moveTo>
                    <a:pt x="0" y="83566"/>
                  </a:moveTo>
                  <a:lnTo>
                    <a:pt x="6556" y="51006"/>
                  </a:lnTo>
                  <a:lnTo>
                    <a:pt x="24447" y="24447"/>
                  </a:lnTo>
                  <a:lnTo>
                    <a:pt x="51006" y="6556"/>
                  </a:lnTo>
                  <a:lnTo>
                    <a:pt x="83565" y="0"/>
                  </a:lnTo>
                  <a:lnTo>
                    <a:pt x="1813814" y="0"/>
                  </a:lnTo>
                  <a:lnTo>
                    <a:pt x="1846373" y="6556"/>
                  </a:lnTo>
                  <a:lnTo>
                    <a:pt x="1872932" y="24447"/>
                  </a:lnTo>
                  <a:lnTo>
                    <a:pt x="1890823" y="51006"/>
                  </a:lnTo>
                  <a:lnTo>
                    <a:pt x="1897379" y="83566"/>
                  </a:lnTo>
                  <a:lnTo>
                    <a:pt x="1897379" y="2402116"/>
                  </a:lnTo>
                  <a:lnTo>
                    <a:pt x="1890823" y="2434626"/>
                  </a:lnTo>
                  <a:lnTo>
                    <a:pt x="1872932" y="2461177"/>
                  </a:lnTo>
                  <a:lnTo>
                    <a:pt x="1846373" y="2479079"/>
                  </a:lnTo>
                  <a:lnTo>
                    <a:pt x="1813814" y="2485644"/>
                  </a:lnTo>
                  <a:lnTo>
                    <a:pt x="83565" y="2485644"/>
                  </a:lnTo>
                  <a:lnTo>
                    <a:pt x="51006" y="2479079"/>
                  </a:lnTo>
                  <a:lnTo>
                    <a:pt x="24447" y="2461177"/>
                  </a:lnTo>
                  <a:lnTo>
                    <a:pt x="6556" y="2434626"/>
                  </a:lnTo>
                  <a:lnTo>
                    <a:pt x="0" y="2402116"/>
                  </a:lnTo>
                  <a:lnTo>
                    <a:pt x="0" y="83566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346450" y="4004309"/>
            <a:ext cx="168973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orbel"/>
                <a:cs typeface="Corbel"/>
              </a:rPr>
              <a:t>Il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y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61503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individus</a:t>
            </a:r>
            <a:r>
              <a:rPr dirty="0" sz="1100" spc="-4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dans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spc="-25" i="1">
                <a:latin typeface="Corbel"/>
                <a:cs typeface="Corbel"/>
              </a:rPr>
              <a:t>le</a:t>
            </a:r>
            <a:r>
              <a:rPr dirty="0" sz="1100" spc="50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jeu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de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test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dont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56648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classés </a:t>
            </a:r>
            <a:r>
              <a:rPr dirty="0" sz="1100" i="1">
                <a:latin typeface="Corbel"/>
                <a:cs typeface="Corbel"/>
              </a:rPr>
              <a:t>0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et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4855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classés</a:t>
            </a:r>
            <a:r>
              <a:rPr dirty="0" sz="1100" spc="-30" i="1">
                <a:latin typeface="Corbel"/>
                <a:cs typeface="Corbel"/>
              </a:rPr>
              <a:t> </a:t>
            </a:r>
            <a:r>
              <a:rPr dirty="0" sz="1100" spc="-25" i="1">
                <a:latin typeface="Corbel"/>
                <a:cs typeface="Corbel"/>
              </a:rPr>
              <a:t>1.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427603" y="4674870"/>
            <a:ext cx="1529080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orbel"/>
                <a:cs typeface="Corbel"/>
              </a:rPr>
              <a:t>82%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d’individus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classe</a:t>
            </a:r>
            <a:r>
              <a:rPr dirty="0" sz="1100" spc="-30" i="1">
                <a:latin typeface="Corbel"/>
                <a:cs typeface="Corbel"/>
              </a:rPr>
              <a:t> </a:t>
            </a:r>
            <a:r>
              <a:rPr dirty="0" sz="1100" spc="-50" i="1">
                <a:latin typeface="Corbel"/>
                <a:cs typeface="Corbel"/>
              </a:rPr>
              <a:t>1</a:t>
            </a:r>
            <a:endParaRPr sz="1100">
              <a:latin typeface="Corbel"/>
              <a:cs typeface="Corbel"/>
            </a:endParaRPr>
          </a:p>
          <a:p>
            <a:pPr algn="ctr" marL="1270">
              <a:lnSpc>
                <a:spcPct val="100000"/>
              </a:lnSpc>
            </a:pPr>
            <a:r>
              <a:rPr dirty="0" sz="1100" spc="-10" i="1">
                <a:latin typeface="Corbel"/>
                <a:cs typeface="Corbel"/>
              </a:rPr>
              <a:t>trouvés.</a:t>
            </a:r>
            <a:endParaRPr sz="1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1100" i="1">
                <a:latin typeface="Corbel"/>
                <a:cs typeface="Corbel"/>
              </a:rPr>
              <a:t>30%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d’individus</a:t>
            </a:r>
            <a:r>
              <a:rPr dirty="0" sz="1100" spc="-3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de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classe</a:t>
            </a:r>
            <a:r>
              <a:rPr dirty="0" sz="1100" spc="-35" i="1">
                <a:latin typeface="Corbel"/>
                <a:cs typeface="Corbel"/>
              </a:rPr>
              <a:t> </a:t>
            </a:r>
            <a:r>
              <a:rPr dirty="0" sz="1100" spc="-50" i="1">
                <a:latin typeface="Corbel"/>
                <a:cs typeface="Corbel"/>
              </a:rPr>
              <a:t>0</a:t>
            </a:r>
            <a:endParaRPr sz="1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dirty="0" sz="1100" i="1">
                <a:latin typeface="Corbel"/>
                <a:cs typeface="Corbel"/>
              </a:rPr>
              <a:t>sont</a:t>
            </a:r>
            <a:r>
              <a:rPr dirty="0" sz="1100" spc="-10" i="1">
                <a:latin typeface="Corbel"/>
                <a:cs typeface="Corbel"/>
              </a:rPr>
              <a:t> détectés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en</a:t>
            </a:r>
            <a:r>
              <a:rPr dirty="0" sz="1100" spc="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classe</a:t>
            </a:r>
            <a:r>
              <a:rPr dirty="0" sz="1100" spc="-30" i="1">
                <a:latin typeface="Corbel"/>
                <a:cs typeface="Corbel"/>
              </a:rPr>
              <a:t> </a:t>
            </a:r>
            <a:r>
              <a:rPr dirty="0" sz="1100" spc="-25" i="1">
                <a:latin typeface="Corbel"/>
                <a:cs typeface="Corbel"/>
              </a:rPr>
              <a:t>1.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534283" y="5680964"/>
            <a:ext cx="131635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orbel"/>
                <a:cs typeface="Corbel"/>
              </a:rPr>
              <a:t>Le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modèle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alerte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u="sng" sz="1100" spc="-20" b="1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trop</a:t>
            </a:r>
            <a:r>
              <a:rPr dirty="0" sz="1100" spc="-20" b="1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souvent</a:t>
            </a:r>
            <a:r>
              <a:rPr dirty="0" sz="1100" spc="-3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sur le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risque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spc="-25" i="1">
                <a:latin typeface="Corbel"/>
                <a:cs typeface="Corbel"/>
              </a:rPr>
              <a:t>de</a:t>
            </a:r>
            <a:r>
              <a:rPr dirty="0" sz="1100" i="1">
                <a:latin typeface="Corbel"/>
                <a:cs typeface="Corbel"/>
              </a:rPr>
              <a:t> faillite</a:t>
            </a:r>
            <a:r>
              <a:rPr dirty="0" sz="1100" spc="-3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d’un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client.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557898" y="2882900"/>
            <a:ext cx="550735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Corbel"/>
                <a:cs typeface="Corbel"/>
              </a:rPr>
              <a:t>On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remarque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bien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que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la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courbe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ROC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du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modèle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XGBoost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optimisé</a:t>
            </a:r>
            <a:r>
              <a:rPr dirty="0" sz="1100" spc="-3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reste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quand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même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assez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loin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spc="-25" i="1">
                <a:latin typeface="Corbel"/>
                <a:cs typeface="Corbel"/>
              </a:rPr>
              <a:t>du</a:t>
            </a:r>
            <a:r>
              <a:rPr dirty="0" sz="1100" i="1">
                <a:latin typeface="Corbel"/>
                <a:cs typeface="Corbel"/>
              </a:rPr>
              <a:t> coin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supérieur</a:t>
            </a:r>
            <a:r>
              <a:rPr dirty="0" sz="1100" spc="-3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gauche</a:t>
            </a:r>
            <a:r>
              <a:rPr dirty="0" sz="1100" spc="-3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du graphique.</a:t>
            </a:r>
            <a:r>
              <a:rPr dirty="0" sz="1100" spc="-3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Cela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donne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une représentation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visuelle</a:t>
            </a:r>
            <a:r>
              <a:rPr dirty="0" sz="1100" spc="-4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de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la</a:t>
            </a:r>
            <a:r>
              <a:rPr dirty="0" sz="1100" spc="-10" i="1">
                <a:latin typeface="Corbel"/>
                <a:cs typeface="Corbel"/>
              </a:rPr>
              <a:t> performance </a:t>
            </a:r>
            <a:r>
              <a:rPr dirty="0" sz="1100" i="1">
                <a:latin typeface="Corbel"/>
                <a:cs typeface="Corbel"/>
              </a:rPr>
              <a:t>globale</a:t>
            </a:r>
            <a:r>
              <a:rPr dirty="0" sz="1100" spc="-3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du</a:t>
            </a:r>
            <a:r>
              <a:rPr dirty="0" sz="1100" spc="-10" i="1">
                <a:latin typeface="Corbel"/>
                <a:cs typeface="Corbel"/>
              </a:rPr>
              <a:t> modèle.</a:t>
            </a:r>
            <a:endParaRPr sz="1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dirty="0" sz="1100" i="1">
                <a:latin typeface="Corbel"/>
                <a:cs typeface="Corbel"/>
              </a:rPr>
              <a:t>On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constate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aussi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que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l’optimisation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nous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a</a:t>
            </a:r>
            <a:r>
              <a:rPr dirty="0" sz="1100" spc="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permis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d’améliorer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le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modèle.</a:t>
            </a:r>
            <a:endParaRPr sz="1100">
              <a:latin typeface="Corbel"/>
              <a:cs typeface="Corbe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567296" y="6189675"/>
            <a:ext cx="54857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3195" marR="5080" indent="-142113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orbel"/>
                <a:cs typeface="Corbel"/>
              </a:rPr>
              <a:t>On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constate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que ce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sont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les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ressources</a:t>
            </a:r>
            <a:r>
              <a:rPr dirty="0" sz="1100" spc="-40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extérieures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qui ont</a:t>
            </a:r>
            <a:r>
              <a:rPr dirty="0" sz="1100" spc="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le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plus d’importance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pour les</a:t>
            </a:r>
            <a:r>
              <a:rPr dirty="0" sz="1100" spc="-10" i="1">
                <a:latin typeface="Corbel"/>
                <a:cs typeface="Corbel"/>
              </a:rPr>
              <a:t> prédictions,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bien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que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leur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pourcentage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n’est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pas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élevé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: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spc="-25" i="1">
                <a:latin typeface="Corbel"/>
                <a:cs typeface="Corbel"/>
              </a:rPr>
              <a:t>≈2%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8299513" y="76009"/>
            <a:ext cx="2024380" cy="400050"/>
            <a:chOff x="8299513" y="76009"/>
            <a:chExt cx="2024380" cy="400050"/>
          </a:xfrm>
        </p:grpSpPr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4276" y="80772"/>
              <a:ext cx="2014727" cy="390143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8304276" y="80772"/>
              <a:ext cx="2014855" cy="390525"/>
            </a:xfrm>
            <a:custGeom>
              <a:avLst/>
              <a:gdLst/>
              <a:ahLst/>
              <a:cxnLst/>
              <a:rect l="l" t="t" r="r" b="b"/>
              <a:pathLst>
                <a:path w="2014854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949703" y="0"/>
                  </a:lnTo>
                  <a:lnTo>
                    <a:pt x="1975026" y="5105"/>
                  </a:lnTo>
                  <a:lnTo>
                    <a:pt x="1995693" y="19034"/>
                  </a:lnTo>
                  <a:lnTo>
                    <a:pt x="2009622" y="39701"/>
                  </a:lnTo>
                  <a:lnTo>
                    <a:pt x="2014727" y="65024"/>
                  </a:lnTo>
                  <a:lnTo>
                    <a:pt x="2014727" y="325119"/>
                  </a:lnTo>
                  <a:lnTo>
                    <a:pt x="2009622" y="350442"/>
                  </a:lnTo>
                  <a:lnTo>
                    <a:pt x="1995693" y="371109"/>
                  </a:lnTo>
                  <a:lnTo>
                    <a:pt x="1975026" y="385038"/>
                  </a:lnTo>
                  <a:lnTo>
                    <a:pt x="1949703" y="390143"/>
                  </a:lnTo>
                  <a:lnTo>
                    <a:pt x="65024" y="390143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19"/>
                  </a:lnTo>
                  <a:lnTo>
                    <a:pt x="0" y="65024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8450326" y="163194"/>
            <a:ext cx="1724660" cy="20827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/>
              <a:t>Courbe</a:t>
            </a:r>
            <a:r>
              <a:rPr dirty="0" sz="1200" spc="225"/>
              <a:t> </a:t>
            </a:r>
            <a:r>
              <a:rPr dirty="0" sz="1200"/>
              <a:t>ROC</a:t>
            </a:r>
            <a:r>
              <a:rPr dirty="0" sz="1200" spc="-5"/>
              <a:t> </a:t>
            </a:r>
            <a:r>
              <a:rPr dirty="0" sz="1200"/>
              <a:t>et</a:t>
            </a:r>
            <a:r>
              <a:rPr dirty="0" sz="1200" spc="-15"/>
              <a:t> </a:t>
            </a:r>
            <a:r>
              <a:rPr dirty="0" sz="1200" spc="-10"/>
              <a:t>score</a:t>
            </a:r>
            <a:r>
              <a:rPr dirty="0" sz="1200" spc="-40"/>
              <a:t> </a:t>
            </a:r>
            <a:r>
              <a:rPr dirty="0" sz="1200" spc="-25"/>
              <a:t>AUC</a:t>
            </a:r>
            <a:endParaRPr sz="1200"/>
          </a:p>
        </p:txBody>
      </p:sp>
      <p:grpSp>
        <p:nvGrpSpPr>
          <p:cNvPr id="42" name="object 42" descr=""/>
          <p:cNvGrpSpPr/>
          <p:nvPr/>
        </p:nvGrpSpPr>
        <p:grpSpPr>
          <a:xfrm>
            <a:off x="6284785" y="3867721"/>
            <a:ext cx="2024380" cy="398145"/>
            <a:chOff x="6284785" y="3867721"/>
            <a:chExt cx="2024380" cy="398145"/>
          </a:xfrm>
        </p:grpSpPr>
        <p:pic>
          <p:nvPicPr>
            <p:cNvPr id="43" name="object 4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9547" y="3872484"/>
              <a:ext cx="2014727" cy="38862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6289547" y="3872484"/>
              <a:ext cx="2014855" cy="388620"/>
            </a:xfrm>
            <a:custGeom>
              <a:avLst/>
              <a:gdLst/>
              <a:ahLst/>
              <a:cxnLst/>
              <a:rect l="l" t="t" r="r" b="b"/>
              <a:pathLst>
                <a:path w="2014854" h="388620">
                  <a:moveTo>
                    <a:pt x="0" y="64770"/>
                  </a:moveTo>
                  <a:lnTo>
                    <a:pt x="5083" y="39540"/>
                  </a:lnTo>
                  <a:lnTo>
                    <a:pt x="18954" y="18954"/>
                  </a:lnTo>
                  <a:lnTo>
                    <a:pt x="39540" y="5083"/>
                  </a:lnTo>
                  <a:lnTo>
                    <a:pt x="64769" y="0"/>
                  </a:lnTo>
                  <a:lnTo>
                    <a:pt x="1949957" y="0"/>
                  </a:lnTo>
                  <a:lnTo>
                    <a:pt x="1975187" y="5083"/>
                  </a:lnTo>
                  <a:lnTo>
                    <a:pt x="1995773" y="18954"/>
                  </a:lnTo>
                  <a:lnTo>
                    <a:pt x="2009644" y="39540"/>
                  </a:lnTo>
                  <a:lnTo>
                    <a:pt x="2014727" y="64770"/>
                  </a:lnTo>
                  <a:lnTo>
                    <a:pt x="2014727" y="323850"/>
                  </a:lnTo>
                  <a:lnTo>
                    <a:pt x="2009644" y="349079"/>
                  </a:lnTo>
                  <a:lnTo>
                    <a:pt x="1995773" y="369665"/>
                  </a:lnTo>
                  <a:lnTo>
                    <a:pt x="1975187" y="383536"/>
                  </a:lnTo>
                  <a:lnTo>
                    <a:pt x="1949957" y="388620"/>
                  </a:lnTo>
                  <a:lnTo>
                    <a:pt x="64769" y="388620"/>
                  </a:lnTo>
                  <a:lnTo>
                    <a:pt x="39540" y="383536"/>
                  </a:lnTo>
                  <a:lnTo>
                    <a:pt x="18954" y="369665"/>
                  </a:lnTo>
                  <a:lnTo>
                    <a:pt x="5083" y="349079"/>
                  </a:lnTo>
                  <a:lnTo>
                    <a:pt x="0" y="323850"/>
                  </a:lnTo>
                  <a:lnTo>
                    <a:pt x="0" y="64770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605778" y="3954271"/>
            <a:ext cx="1382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Features</a:t>
            </a:r>
            <a:r>
              <a:rPr dirty="0" sz="1200" spc="-40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importance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3532441" y="3486721"/>
            <a:ext cx="1317625" cy="381635"/>
            <a:chOff x="3532441" y="3486721"/>
            <a:chExt cx="1317625" cy="381635"/>
          </a:xfrm>
        </p:grpSpPr>
        <p:pic>
          <p:nvPicPr>
            <p:cNvPr id="47" name="object 4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7203" y="3491484"/>
              <a:ext cx="1307592" cy="371855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3537203" y="3491484"/>
              <a:ext cx="1308100" cy="372110"/>
            </a:xfrm>
            <a:custGeom>
              <a:avLst/>
              <a:gdLst/>
              <a:ahLst/>
              <a:cxnLst/>
              <a:rect l="l" t="t" r="r" b="b"/>
              <a:pathLst>
                <a:path w="1308100" h="372110">
                  <a:moveTo>
                    <a:pt x="0" y="61975"/>
                  </a:moveTo>
                  <a:lnTo>
                    <a:pt x="4861" y="37826"/>
                  </a:lnTo>
                  <a:lnTo>
                    <a:pt x="18129" y="18129"/>
                  </a:lnTo>
                  <a:lnTo>
                    <a:pt x="37826" y="4861"/>
                  </a:lnTo>
                  <a:lnTo>
                    <a:pt x="61975" y="0"/>
                  </a:lnTo>
                  <a:lnTo>
                    <a:pt x="1245616" y="0"/>
                  </a:lnTo>
                  <a:lnTo>
                    <a:pt x="1269765" y="4861"/>
                  </a:lnTo>
                  <a:lnTo>
                    <a:pt x="1289462" y="18129"/>
                  </a:lnTo>
                  <a:lnTo>
                    <a:pt x="1302730" y="37826"/>
                  </a:lnTo>
                  <a:lnTo>
                    <a:pt x="1307592" y="61975"/>
                  </a:lnTo>
                  <a:lnTo>
                    <a:pt x="1307592" y="309879"/>
                  </a:lnTo>
                  <a:lnTo>
                    <a:pt x="1302730" y="334029"/>
                  </a:lnTo>
                  <a:lnTo>
                    <a:pt x="1289462" y="353726"/>
                  </a:lnTo>
                  <a:lnTo>
                    <a:pt x="1269765" y="366994"/>
                  </a:lnTo>
                  <a:lnTo>
                    <a:pt x="1245616" y="371855"/>
                  </a:lnTo>
                  <a:lnTo>
                    <a:pt x="61975" y="371855"/>
                  </a:lnTo>
                  <a:lnTo>
                    <a:pt x="37826" y="366994"/>
                  </a:lnTo>
                  <a:lnTo>
                    <a:pt x="18129" y="353726"/>
                  </a:lnTo>
                  <a:lnTo>
                    <a:pt x="4861" y="334029"/>
                  </a:lnTo>
                  <a:lnTo>
                    <a:pt x="0" y="309879"/>
                  </a:lnTo>
                  <a:lnTo>
                    <a:pt x="0" y="61975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3739134" y="3505327"/>
            <a:ext cx="9055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orbel"/>
                <a:cs typeface="Corbel"/>
              </a:rPr>
              <a:t>92%</a:t>
            </a:r>
            <a:r>
              <a:rPr dirty="0" sz="1000" spc="-25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de</a:t>
            </a:r>
            <a:r>
              <a:rPr dirty="0" sz="1000" spc="-15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targets</a:t>
            </a:r>
            <a:r>
              <a:rPr dirty="0" sz="1000" spc="-35">
                <a:latin typeface="Corbel"/>
                <a:cs typeface="Corbel"/>
              </a:rPr>
              <a:t> </a:t>
            </a:r>
            <a:r>
              <a:rPr dirty="0" sz="1000" spc="-50">
                <a:latin typeface="Corbel"/>
                <a:cs typeface="Corbel"/>
              </a:rPr>
              <a:t>0</a:t>
            </a:r>
            <a:endParaRPr sz="1000">
              <a:latin typeface="Corbel"/>
              <a:cs typeface="Corbel"/>
            </a:endParaRPr>
          </a:p>
          <a:p>
            <a:pPr marL="48895">
              <a:lnSpc>
                <a:spcPct val="100000"/>
              </a:lnSpc>
            </a:pPr>
            <a:r>
              <a:rPr dirty="0" sz="1000">
                <a:latin typeface="Corbel"/>
                <a:cs typeface="Corbel"/>
              </a:rPr>
              <a:t>8%</a:t>
            </a:r>
            <a:r>
              <a:rPr dirty="0" sz="1000" spc="-3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de</a:t>
            </a:r>
            <a:r>
              <a:rPr dirty="0" sz="1000" spc="-1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targets</a:t>
            </a:r>
            <a:r>
              <a:rPr dirty="0" sz="1000" spc="-15">
                <a:latin typeface="Corbel"/>
                <a:cs typeface="Corbel"/>
              </a:rPr>
              <a:t> </a:t>
            </a:r>
            <a:r>
              <a:rPr dirty="0" sz="1000" spc="-60">
                <a:latin typeface="Corbel"/>
                <a:cs typeface="Corbel"/>
              </a:rPr>
              <a:t>1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2394013" y="5483161"/>
            <a:ext cx="572135" cy="306705"/>
            <a:chOff x="2394013" y="5483161"/>
            <a:chExt cx="572135" cy="306705"/>
          </a:xfrm>
        </p:grpSpPr>
        <p:pic>
          <p:nvPicPr>
            <p:cNvPr id="51" name="object 5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98776" y="5487923"/>
              <a:ext cx="562356" cy="297179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2398776" y="5487923"/>
              <a:ext cx="562610" cy="297180"/>
            </a:xfrm>
            <a:custGeom>
              <a:avLst/>
              <a:gdLst/>
              <a:ahLst/>
              <a:cxnLst/>
              <a:rect l="l" t="t" r="r" b="b"/>
              <a:pathLst>
                <a:path w="562610" h="297179">
                  <a:moveTo>
                    <a:pt x="0" y="49529"/>
                  </a:moveTo>
                  <a:lnTo>
                    <a:pt x="3899" y="30271"/>
                  </a:lnTo>
                  <a:lnTo>
                    <a:pt x="14525" y="14525"/>
                  </a:lnTo>
                  <a:lnTo>
                    <a:pt x="30271" y="3899"/>
                  </a:lnTo>
                  <a:lnTo>
                    <a:pt x="49530" y="0"/>
                  </a:lnTo>
                  <a:lnTo>
                    <a:pt x="512825" y="0"/>
                  </a:lnTo>
                  <a:lnTo>
                    <a:pt x="532084" y="3899"/>
                  </a:lnTo>
                  <a:lnTo>
                    <a:pt x="547830" y="14525"/>
                  </a:lnTo>
                  <a:lnTo>
                    <a:pt x="558456" y="30271"/>
                  </a:lnTo>
                  <a:lnTo>
                    <a:pt x="562356" y="49529"/>
                  </a:lnTo>
                  <a:lnTo>
                    <a:pt x="562356" y="247650"/>
                  </a:lnTo>
                  <a:lnTo>
                    <a:pt x="558456" y="266929"/>
                  </a:lnTo>
                  <a:lnTo>
                    <a:pt x="547830" y="282673"/>
                  </a:lnTo>
                  <a:lnTo>
                    <a:pt x="532084" y="293287"/>
                  </a:lnTo>
                  <a:lnTo>
                    <a:pt x="512825" y="297179"/>
                  </a:lnTo>
                  <a:lnTo>
                    <a:pt x="49530" y="297179"/>
                  </a:lnTo>
                  <a:lnTo>
                    <a:pt x="30271" y="293287"/>
                  </a:lnTo>
                  <a:lnTo>
                    <a:pt x="14525" y="282673"/>
                  </a:lnTo>
                  <a:lnTo>
                    <a:pt x="3899" y="266929"/>
                  </a:lnTo>
                  <a:lnTo>
                    <a:pt x="0" y="247650"/>
                  </a:lnTo>
                  <a:lnTo>
                    <a:pt x="0" y="49529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2548254" y="5541060"/>
            <a:ext cx="2628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Corbel"/>
                <a:cs typeface="Corbel"/>
              </a:rPr>
              <a:t>82%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379029" y="5470969"/>
            <a:ext cx="573405" cy="306705"/>
            <a:chOff x="1379029" y="5470969"/>
            <a:chExt cx="573405" cy="306705"/>
          </a:xfrm>
        </p:grpSpPr>
        <p:pic>
          <p:nvPicPr>
            <p:cNvPr id="55" name="object 5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83791" y="5475732"/>
              <a:ext cx="563880" cy="297180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1383791" y="5475732"/>
              <a:ext cx="563880" cy="297180"/>
            </a:xfrm>
            <a:custGeom>
              <a:avLst/>
              <a:gdLst/>
              <a:ahLst/>
              <a:cxnLst/>
              <a:rect l="l" t="t" r="r" b="b"/>
              <a:pathLst>
                <a:path w="563880" h="297179">
                  <a:moveTo>
                    <a:pt x="0" y="49530"/>
                  </a:moveTo>
                  <a:lnTo>
                    <a:pt x="3899" y="30271"/>
                  </a:lnTo>
                  <a:lnTo>
                    <a:pt x="14525" y="14525"/>
                  </a:lnTo>
                  <a:lnTo>
                    <a:pt x="30271" y="3899"/>
                  </a:lnTo>
                  <a:lnTo>
                    <a:pt x="49530" y="0"/>
                  </a:lnTo>
                  <a:lnTo>
                    <a:pt x="514350" y="0"/>
                  </a:lnTo>
                  <a:lnTo>
                    <a:pt x="533608" y="3899"/>
                  </a:lnTo>
                  <a:lnTo>
                    <a:pt x="549354" y="14525"/>
                  </a:lnTo>
                  <a:lnTo>
                    <a:pt x="559980" y="30271"/>
                  </a:lnTo>
                  <a:lnTo>
                    <a:pt x="563880" y="49530"/>
                  </a:lnTo>
                  <a:lnTo>
                    <a:pt x="563880" y="247650"/>
                  </a:lnTo>
                  <a:lnTo>
                    <a:pt x="559980" y="266929"/>
                  </a:lnTo>
                  <a:lnTo>
                    <a:pt x="549354" y="282673"/>
                  </a:lnTo>
                  <a:lnTo>
                    <a:pt x="533608" y="293287"/>
                  </a:lnTo>
                  <a:lnTo>
                    <a:pt x="514350" y="297180"/>
                  </a:lnTo>
                  <a:lnTo>
                    <a:pt x="49530" y="297180"/>
                  </a:lnTo>
                  <a:lnTo>
                    <a:pt x="30271" y="293287"/>
                  </a:lnTo>
                  <a:lnTo>
                    <a:pt x="14525" y="282673"/>
                  </a:lnTo>
                  <a:lnTo>
                    <a:pt x="3899" y="266929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1534160" y="5528868"/>
            <a:ext cx="2628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Corbel"/>
                <a:cs typeface="Corbel"/>
              </a:rPr>
              <a:t>18%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1403413" y="4506277"/>
            <a:ext cx="572135" cy="306705"/>
            <a:chOff x="1403413" y="4506277"/>
            <a:chExt cx="572135" cy="306705"/>
          </a:xfrm>
        </p:grpSpPr>
        <p:pic>
          <p:nvPicPr>
            <p:cNvPr id="59" name="object 5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08175" y="4511040"/>
              <a:ext cx="562356" cy="297180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1408175" y="4511040"/>
              <a:ext cx="562610" cy="297180"/>
            </a:xfrm>
            <a:custGeom>
              <a:avLst/>
              <a:gdLst/>
              <a:ahLst/>
              <a:cxnLst/>
              <a:rect l="l" t="t" r="r" b="b"/>
              <a:pathLst>
                <a:path w="562610" h="297179">
                  <a:moveTo>
                    <a:pt x="0" y="49530"/>
                  </a:moveTo>
                  <a:lnTo>
                    <a:pt x="3899" y="30271"/>
                  </a:lnTo>
                  <a:lnTo>
                    <a:pt x="14525" y="14525"/>
                  </a:lnTo>
                  <a:lnTo>
                    <a:pt x="30271" y="3899"/>
                  </a:lnTo>
                  <a:lnTo>
                    <a:pt x="49530" y="0"/>
                  </a:lnTo>
                  <a:lnTo>
                    <a:pt x="512825" y="0"/>
                  </a:lnTo>
                  <a:lnTo>
                    <a:pt x="532084" y="3899"/>
                  </a:lnTo>
                  <a:lnTo>
                    <a:pt x="547830" y="14525"/>
                  </a:lnTo>
                  <a:lnTo>
                    <a:pt x="558456" y="30271"/>
                  </a:lnTo>
                  <a:lnTo>
                    <a:pt x="562356" y="49530"/>
                  </a:lnTo>
                  <a:lnTo>
                    <a:pt x="562356" y="247650"/>
                  </a:lnTo>
                  <a:lnTo>
                    <a:pt x="558456" y="266908"/>
                  </a:lnTo>
                  <a:lnTo>
                    <a:pt x="547830" y="282654"/>
                  </a:lnTo>
                  <a:lnTo>
                    <a:pt x="532084" y="293280"/>
                  </a:lnTo>
                  <a:lnTo>
                    <a:pt x="512825" y="297180"/>
                  </a:lnTo>
                  <a:lnTo>
                    <a:pt x="49530" y="297180"/>
                  </a:lnTo>
                  <a:lnTo>
                    <a:pt x="30271" y="293280"/>
                  </a:lnTo>
                  <a:lnTo>
                    <a:pt x="14525" y="282654"/>
                  </a:lnTo>
                  <a:lnTo>
                    <a:pt x="3899" y="266908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9524">
              <a:solidFill>
                <a:srgbClr val="D0B8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1557655" y="4564126"/>
            <a:ext cx="263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Corbel"/>
                <a:cs typeface="Corbel"/>
              </a:rPr>
              <a:t>65%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2422969" y="4506277"/>
            <a:ext cx="572135" cy="306705"/>
            <a:chOff x="2422969" y="4506277"/>
            <a:chExt cx="572135" cy="306705"/>
          </a:xfrm>
        </p:grpSpPr>
        <p:pic>
          <p:nvPicPr>
            <p:cNvPr id="63" name="object 6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27732" y="4511040"/>
              <a:ext cx="562356" cy="297180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2427732" y="4511040"/>
              <a:ext cx="562610" cy="297180"/>
            </a:xfrm>
            <a:custGeom>
              <a:avLst/>
              <a:gdLst/>
              <a:ahLst/>
              <a:cxnLst/>
              <a:rect l="l" t="t" r="r" b="b"/>
              <a:pathLst>
                <a:path w="562610" h="297179">
                  <a:moveTo>
                    <a:pt x="0" y="49530"/>
                  </a:moveTo>
                  <a:lnTo>
                    <a:pt x="3899" y="30271"/>
                  </a:lnTo>
                  <a:lnTo>
                    <a:pt x="14525" y="14525"/>
                  </a:lnTo>
                  <a:lnTo>
                    <a:pt x="30271" y="3899"/>
                  </a:lnTo>
                  <a:lnTo>
                    <a:pt x="49530" y="0"/>
                  </a:lnTo>
                  <a:lnTo>
                    <a:pt x="512825" y="0"/>
                  </a:lnTo>
                  <a:lnTo>
                    <a:pt x="532084" y="3899"/>
                  </a:lnTo>
                  <a:lnTo>
                    <a:pt x="547830" y="14525"/>
                  </a:lnTo>
                  <a:lnTo>
                    <a:pt x="558456" y="30271"/>
                  </a:lnTo>
                  <a:lnTo>
                    <a:pt x="562356" y="49530"/>
                  </a:lnTo>
                  <a:lnTo>
                    <a:pt x="562356" y="247650"/>
                  </a:lnTo>
                  <a:lnTo>
                    <a:pt x="558456" y="266908"/>
                  </a:lnTo>
                  <a:lnTo>
                    <a:pt x="547830" y="282654"/>
                  </a:lnTo>
                  <a:lnTo>
                    <a:pt x="532084" y="293280"/>
                  </a:lnTo>
                  <a:lnTo>
                    <a:pt x="512825" y="297180"/>
                  </a:lnTo>
                  <a:lnTo>
                    <a:pt x="49530" y="297180"/>
                  </a:lnTo>
                  <a:lnTo>
                    <a:pt x="30271" y="293280"/>
                  </a:lnTo>
                  <a:lnTo>
                    <a:pt x="14525" y="282654"/>
                  </a:lnTo>
                  <a:lnTo>
                    <a:pt x="3899" y="266908"/>
                  </a:lnTo>
                  <a:lnTo>
                    <a:pt x="0" y="247650"/>
                  </a:lnTo>
                  <a:lnTo>
                    <a:pt x="0" y="49530"/>
                  </a:lnTo>
                  <a:close/>
                </a:path>
              </a:pathLst>
            </a:custGeom>
            <a:ln w="9524">
              <a:solidFill>
                <a:srgbClr val="D0B8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2580894" y="4564126"/>
            <a:ext cx="2552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Corbel"/>
                <a:cs typeface="Corbel"/>
              </a:rPr>
              <a:t>27%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3396996" y="1100391"/>
            <a:ext cx="2197735" cy="1758950"/>
            <a:chOff x="3396996" y="1100391"/>
            <a:chExt cx="2197735" cy="1758950"/>
          </a:xfrm>
        </p:grpSpPr>
        <p:pic>
          <p:nvPicPr>
            <p:cNvPr id="67" name="object 6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96996" y="1100391"/>
              <a:ext cx="2197735" cy="1103566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92068" y="1295399"/>
              <a:ext cx="1627632" cy="533400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96996" y="1833333"/>
              <a:ext cx="2197735" cy="1025944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92068" y="2028443"/>
              <a:ext cx="1627632" cy="455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ANA</a:t>
            </a:r>
            <a:r>
              <a:rPr dirty="0" spc="-535"/>
              <a:t>L</a:t>
            </a:r>
            <a:r>
              <a:rPr dirty="0" spc="10"/>
              <a:t>YSE</a:t>
            </a:r>
            <a:r>
              <a:rPr dirty="0" spc="-140"/>
              <a:t> </a:t>
            </a:r>
            <a:r>
              <a:rPr dirty="0" spc="-100"/>
              <a:t>RESULTATS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83373" y="860869"/>
            <a:ext cx="5534025" cy="2153920"/>
            <a:chOff x="1083373" y="860869"/>
            <a:chExt cx="5534025" cy="21539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865632"/>
              <a:ext cx="5524499" cy="214426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88136" y="865632"/>
              <a:ext cx="5524500" cy="2144395"/>
            </a:xfrm>
            <a:custGeom>
              <a:avLst/>
              <a:gdLst/>
              <a:ahLst/>
              <a:cxnLst/>
              <a:rect l="l" t="t" r="r" b="b"/>
              <a:pathLst>
                <a:path w="5524500" h="2144395">
                  <a:moveTo>
                    <a:pt x="0" y="111759"/>
                  </a:moveTo>
                  <a:lnTo>
                    <a:pt x="8785" y="68258"/>
                  </a:lnTo>
                  <a:lnTo>
                    <a:pt x="32742" y="32734"/>
                  </a:lnTo>
                  <a:lnTo>
                    <a:pt x="68274" y="8782"/>
                  </a:lnTo>
                  <a:lnTo>
                    <a:pt x="111785" y="0"/>
                  </a:lnTo>
                  <a:lnTo>
                    <a:pt x="5412740" y="0"/>
                  </a:lnTo>
                  <a:lnTo>
                    <a:pt x="5456241" y="8782"/>
                  </a:lnTo>
                  <a:lnTo>
                    <a:pt x="5491765" y="32734"/>
                  </a:lnTo>
                  <a:lnTo>
                    <a:pt x="5515717" y="68258"/>
                  </a:lnTo>
                  <a:lnTo>
                    <a:pt x="5524499" y="111759"/>
                  </a:lnTo>
                  <a:lnTo>
                    <a:pt x="5524499" y="2032507"/>
                  </a:lnTo>
                  <a:lnTo>
                    <a:pt x="5515717" y="2076009"/>
                  </a:lnTo>
                  <a:lnTo>
                    <a:pt x="5491765" y="2111533"/>
                  </a:lnTo>
                  <a:lnTo>
                    <a:pt x="5456241" y="2135485"/>
                  </a:lnTo>
                  <a:lnTo>
                    <a:pt x="5412740" y="2144267"/>
                  </a:lnTo>
                  <a:lnTo>
                    <a:pt x="111785" y="2144267"/>
                  </a:lnTo>
                  <a:lnTo>
                    <a:pt x="68274" y="2135485"/>
                  </a:lnTo>
                  <a:lnTo>
                    <a:pt x="32742" y="2111533"/>
                  </a:lnTo>
                  <a:lnTo>
                    <a:pt x="8785" y="2076009"/>
                  </a:lnTo>
                  <a:lnTo>
                    <a:pt x="0" y="2032507"/>
                  </a:lnTo>
                  <a:lnTo>
                    <a:pt x="0" y="111759"/>
                  </a:lnTo>
                  <a:close/>
                </a:path>
              </a:pathLst>
            </a:custGeom>
            <a:ln w="9525">
              <a:solidFill>
                <a:srgbClr val="E8B0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199184" y="1093165"/>
            <a:ext cx="524637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Analyse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de la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courbe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Précision/Rappel</a:t>
            </a:r>
            <a:endParaRPr sz="1200">
              <a:latin typeface="Corbel"/>
              <a:cs typeface="Corbel"/>
            </a:endParaRPr>
          </a:p>
          <a:p>
            <a:pPr algn="just" marL="12700" marR="5080">
              <a:lnSpc>
                <a:spcPct val="100000"/>
              </a:lnSpc>
              <a:spcBef>
                <a:spcPts val="1445"/>
              </a:spcBef>
            </a:pP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courbe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Précision/Rappel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nous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permet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visualiser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meilleur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compromis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que </a:t>
            </a:r>
            <a:r>
              <a:rPr dirty="0" sz="1200" spc="-20">
                <a:latin typeface="Corbel"/>
                <a:cs typeface="Corbel"/>
              </a:rPr>
              <a:t>l’on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puisse</a:t>
            </a:r>
            <a:r>
              <a:rPr dirty="0" sz="1200" spc="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avoir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avec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notre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modèle.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0">
                <a:latin typeface="Corbel"/>
                <a:cs typeface="Corbel"/>
              </a:rPr>
              <a:t> compromis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Précision/Rappel </a:t>
            </a:r>
            <a:r>
              <a:rPr dirty="0" sz="1200">
                <a:latin typeface="Corbel"/>
                <a:cs typeface="Corbel"/>
              </a:rPr>
              <a:t>se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définit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grâce </a:t>
            </a:r>
            <a:r>
              <a:rPr dirty="0" sz="1200">
                <a:latin typeface="Corbel"/>
                <a:cs typeface="Corbel"/>
              </a:rPr>
              <a:t>au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i="1">
                <a:latin typeface="Corbel"/>
                <a:cs typeface="Corbel"/>
              </a:rPr>
              <a:t>threshold</a:t>
            </a:r>
            <a:r>
              <a:rPr dirty="0" sz="1200" spc="-25" i="1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(seuil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décision).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99184" y="2191003"/>
            <a:ext cx="50145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Explication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du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treshold</a:t>
            </a:r>
            <a:r>
              <a:rPr dirty="0" u="sng" sz="1200" spc="-15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5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seuil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décision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est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valeur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nous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fixons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et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qui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va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limiter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qu’une</a:t>
            </a:r>
            <a:r>
              <a:rPr dirty="0" sz="1200" spc="-10">
                <a:latin typeface="Corbel"/>
                <a:cs typeface="Corbel"/>
              </a:rPr>
              <a:t> valeur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rbel"/>
                <a:cs typeface="Corbel"/>
              </a:rPr>
              <a:t>appartient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0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ou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classe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1.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005701" y="2269108"/>
            <a:ext cx="260985" cy="293370"/>
            <a:chOff x="7005701" y="2269108"/>
            <a:chExt cx="260985" cy="293370"/>
          </a:xfrm>
        </p:grpSpPr>
        <p:sp>
          <p:nvSpPr>
            <p:cNvPr id="9" name="object 9" descr=""/>
            <p:cNvSpPr/>
            <p:nvPr/>
          </p:nvSpPr>
          <p:spPr>
            <a:xfrm>
              <a:off x="7008876" y="2272283"/>
              <a:ext cx="254635" cy="287020"/>
            </a:xfrm>
            <a:custGeom>
              <a:avLst/>
              <a:gdLst/>
              <a:ahLst/>
              <a:cxnLst/>
              <a:rect l="l" t="t" r="r" b="b"/>
              <a:pathLst>
                <a:path w="254634" h="287019">
                  <a:moveTo>
                    <a:pt x="25450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254507" y="286512"/>
                  </a:lnTo>
                  <a:lnTo>
                    <a:pt x="254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008876" y="2272283"/>
              <a:ext cx="254635" cy="287020"/>
            </a:xfrm>
            <a:custGeom>
              <a:avLst/>
              <a:gdLst/>
              <a:ahLst/>
              <a:cxnLst/>
              <a:rect l="l" t="t" r="r" b="b"/>
              <a:pathLst>
                <a:path w="254634" h="287019">
                  <a:moveTo>
                    <a:pt x="0" y="286512"/>
                  </a:moveTo>
                  <a:lnTo>
                    <a:pt x="254507" y="286512"/>
                  </a:lnTo>
                  <a:lnTo>
                    <a:pt x="254507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7249668" y="2043683"/>
            <a:ext cx="4575810" cy="384810"/>
            <a:chOff x="7249668" y="2043683"/>
            <a:chExt cx="4575810" cy="38481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9668" y="2377376"/>
              <a:ext cx="4575810" cy="5111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276338" y="2369057"/>
              <a:ext cx="4524375" cy="0"/>
            </a:xfrm>
            <a:custGeom>
              <a:avLst/>
              <a:gdLst/>
              <a:ahLst/>
              <a:cxnLst/>
              <a:rect l="l" t="t" r="r" b="b"/>
              <a:pathLst>
                <a:path w="4524375" h="0">
                  <a:moveTo>
                    <a:pt x="0" y="0"/>
                  </a:moveTo>
                  <a:lnTo>
                    <a:pt x="4524375" y="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0676" y="2043683"/>
              <a:ext cx="414527" cy="286512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089140" y="2311145"/>
            <a:ext cx="89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1788013" y="2269108"/>
            <a:ext cx="259715" cy="293370"/>
            <a:chOff x="11788013" y="2269108"/>
            <a:chExt cx="259715" cy="293370"/>
          </a:xfrm>
        </p:grpSpPr>
        <p:sp>
          <p:nvSpPr>
            <p:cNvPr id="17" name="object 17" descr=""/>
            <p:cNvSpPr/>
            <p:nvPr/>
          </p:nvSpPr>
          <p:spPr>
            <a:xfrm>
              <a:off x="11791188" y="2272283"/>
              <a:ext cx="253365" cy="287020"/>
            </a:xfrm>
            <a:custGeom>
              <a:avLst/>
              <a:gdLst/>
              <a:ahLst/>
              <a:cxnLst/>
              <a:rect l="l" t="t" r="r" b="b"/>
              <a:pathLst>
                <a:path w="253365" h="287019">
                  <a:moveTo>
                    <a:pt x="252983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252983" y="286512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791188" y="2272283"/>
              <a:ext cx="253365" cy="287020"/>
            </a:xfrm>
            <a:custGeom>
              <a:avLst/>
              <a:gdLst/>
              <a:ahLst/>
              <a:cxnLst/>
              <a:rect l="l" t="t" r="r" b="b"/>
              <a:pathLst>
                <a:path w="253365" h="287019">
                  <a:moveTo>
                    <a:pt x="0" y="286512"/>
                  </a:moveTo>
                  <a:lnTo>
                    <a:pt x="252983" y="286512"/>
                  </a:lnTo>
                  <a:lnTo>
                    <a:pt x="252983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1871197" y="2311145"/>
            <a:ext cx="89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980676" y="2043683"/>
            <a:ext cx="414655" cy="287020"/>
          </a:xfrm>
          <a:prstGeom prst="rect">
            <a:avLst/>
          </a:prstGeom>
          <a:ln w="9525">
            <a:solidFill>
              <a:srgbClr val="ACD2F4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00"/>
              </a:spcBef>
            </a:pPr>
            <a:r>
              <a:rPr dirty="0" sz="1000" spc="-20">
                <a:latin typeface="Corbel"/>
                <a:cs typeface="Corbel"/>
              </a:rPr>
              <a:t>0.65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076943" y="2033333"/>
            <a:ext cx="1691005" cy="1262380"/>
            <a:chOff x="9076943" y="2033333"/>
            <a:chExt cx="1691005" cy="1262380"/>
          </a:xfrm>
        </p:grpSpPr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8235" y="2644139"/>
              <a:ext cx="51117" cy="640841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9534905" y="2044445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w="0" h="590550">
                  <a:moveTo>
                    <a:pt x="0" y="0"/>
                  </a:moveTo>
                  <a:lnTo>
                    <a:pt x="0" y="590550"/>
                  </a:lnTo>
                </a:path>
              </a:pathLst>
            </a:custGeom>
            <a:ln w="22225">
              <a:solidFill>
                <a:srgbClr val="D549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6767" y="2654807"/>
              <a:ext cx="51117" cy="64084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0743437" y="2055113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w="0" h="590550">
                  <a:moveTo>
                    <a:pt x="0" y="0"/>
                  </a:moveTo>
                  <a:lnTo>
                    <a:pt x="0" y="590550"/>
                  </a:lnTo>
                </a:path>
              </a:pathLst>
            </a:custGeom>
            <a:ln w="22225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76943" y="2644139"/>
              <a:ext cx="986027" cy="286512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9076943" y="2648711"/>
            <a:ext cx="986155" cy="287020"/>
          </a:xfrm>
          <a:prstGeom prst="rect">
            <a:avLst/>
          </a:prstGeom>
          <a:ln w="9525">
            <a:solidFill>
              <a:srgbClr val="E8B0AE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dirty="0" sz="1000">
                <a:latin typeface="Corbel"/>
                <a:cs typeface="Corbel"/>
              </a:rPr>
              <a:t>Threshold</a:t>
            </a:r>
            <a:r>
              <a:rPr dirty="0" sz="1000" spc="-5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=</a:t>
            </a:r>
            <a:r>
              <a:rPr dirty="0" sz="1000" spc="-40">
                <a:latin typeface="Corbel"/>
                <a:cs typeface="Corbel"/>
              </a:rPr>
              <a:t> </a:t>
            </a:r>
            <a:r>
              <a:rPr dirty="0" sz="1000" spc="-25">
                <a:latin typeface="Corbel"/>
                <a:cs typeface="Corbel"/>
              </a:rPr>
              <a:t>0.5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85476" y="2653283"/>
            <a:ext cx="1051559" cy="286512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0285476" y="2648711"/>
            <a:ext cx="1051560" cy="287020"/>
          </a:xfrm>
          <a:prstGeom prst="rect">
            <a:avLst/>
          </a:prstGeom>
          <a:ln w="9525">
            <a:solidFill>
              <a:srgbClr val="C0DEB1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34"/>
              </a:spcBef>
            </a:pPr>
            <a:r>
              <a:rPr dirty="0" sz="1000">
                <a:latin typeface="Corbel"/>
                <a:cs typeface="Corbel"/>
              </a:rPr>
              <a:t>Threshold</a:t>
            </a:r>
            <a:r>
              <a:rPr dirty="0" sz="1000" spc="-5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=</a:t>
            </a:r>
            <a:r>
              <a:rPr dirty="0" sz="1000" spc="-40">
                <a:latin typeface="Corbel"/>
                <a:cs typeface="Corbel"/>
              </a:rPr>
              <a:t> </a:t>
            </a:r>
            <a:r>
              <a:rPr dirty="0" sz="1000" spc="-20">
                <a:latin typeface="Corbel"/>
                <a:cs typeface="Corbel"/>
              </a:rPr>
              <a:t>0.75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8963977" y="860869"/>
            <a:ext cx="2376805" cy="390525"/>
            <a:chOff x="8963977" y="860869"/>
            <a:chExt cx="2376805" cy="390525"/>
          </a:xfrm>
        </p:grpSpPr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68740" y="865632"/>
              <a:ext cx="2366771" cy="381000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8968740" y="865632"/>
              <a:ext cx="2367280" cy="381000"/>
            </a:xfrm>
            <a:custGeom>
              <a:avLst/>
              <a:gdLst/>
              <a:ahLst/>
              <a:cxnLst/>
              <a:rect l="l" t="t" r="r" b="b"/>
              <a:pathLst>
                <a:path w="2367279" h="381000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2346959" y="0"/>
                  </a:lnTo>
                  <a:lnTo>
                    <a:pt x="2354663" y="1559"/>
                  </a:lnTo>
                  <a:lnTo>
                    <a:pt x="2360961" y="5810"/>
                  </a:lnTo>
                  <a:lnTo>
                    <a:pt x="2365212" y="12108"/>
                  </a:lnTo>
                  <a:lnTo>
                    <a:pt x="2366771" y="19812"/>
                  </a:lnTo>
                  <a:lnTo>
                    <a:pt x="2366771" y="361188"/>
                  </a:lnTo>
                  <a:lnTo>
                    <a:pt x="2365212" y="368891"/>
                  </a:lnTo>
                  <a:lnTo>
                    <a:pt x="2360961" y="375189"/>
                  </a:lnTo>
                  <a:lnTo>
                    <a:pt x="2354663" y="379440"/>
                  </a:lnTo>
                  <a:lnTo>
                    <a:pt x="2346959" y="381000"/>
                  </a:lnTo>
                  <a:lnTo>
                    <a:pt x="19811" y="381000"/>
                  </a:lnTo>
                  <a:lnTo>
                    <a:pt x="12108" y="379440"/>
                  </a:lnTo>
                  <a:lnTo>
                    <a:pt x="5810" y="375189"/>
                  </a:lnTo>
                  <a:lnTo>
                    <a:pt x="1559" y="368891"/>
                  </a:lnTo>
                  <a:lnTo>
                    <a:pt x="0" y="361188"/>
                  </a:lnTo>
                  <a:lnTo>
                    <a:pt x="0" y="19812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054210" y="943736"/>
            <a:ext cx="2125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orbel"/>
                <a:cs typeface="Corbel"/>
              </a:rPr>
              <a:t>Exemple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de</a:t>
            </a:r>
            <a:r>
              <a:rPr dirty="0" sz="1200" spc="-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valeur</a:t>
            </a:r>
            <a:r>
              <a:rPr dirty="0" sz="1200" spc="-2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de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prédiction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854196" y="1238503"/>
            <a:ext cx="6368415" cy="5473700"/>
            <a:chOff x="3854196" y="1238503"/>
            <a:chExt cx="6368415" cy="5473700"/>
          </a:xfrm>
        </p:grpSpPr>
        <p:sp>
          <p:nvSpPr>
            <p:cNvPr id="35" name="object 35" descr=""/>
            <p:cNvSpPr/>
            <p:nvPr/>
          </p:nvSpPr>
          <p:spPr>
            <a:xfrm>
              <a:off x="10143236" y="1238503"/>
              <a:ext cx="79375" cy="805180"/>
            </a:xfrm>
            <a:custGeom>
              <a:avLst/>
              <a:gdLst/>
              <a:ahLst/>
              <a:cxnLst/>
              <a:rect l="l" t="t" r="r" b="b"/>
              <a:pathLst>
                <a:path w="79375" h="805180">
                  <a:moveTo>
                    <a:pt x="33325" y="729477"/>
                  </a:moveTo>
                  <a:lnTo>
                    <a:pt x="3175" y="730885"/>
                  </a:lnTo>
                  <a:lnTo>
                    <a:pt x="44831" y="805180"/>
                  </a:lnTo>
                  <a:lnTo>
                    <a:pt x="69344" y="749935"/>
                  </a:lnTo>
                  <a:lnTo>
                    <a:pt x="37846" y="749935"/>
                  </a:lnTo>
                  <a:lnTo>
                    <a:pt x="34163" y="746506"/>
                  </a:lnTo>
                  <a:lnTo>
                    <a:pt x="33874" y="741426"/>
                  </a:lnTo>
                  <a:lnTo>
                    <a:pt x="33325" y="729477"/>
                  </a:lnTo>
                  <a:close/>
                </a:path>
                <a:path w="79375" h="805180">
                  <a:moveTo>
                    <a:pt x="49199" y="728737"/>
                  </a:moveTo>
                  <a:lnTo>
                    <a:pt x="33325" y="729477"/>
                  </a:lnTo>
                  <a:lnTo>
                    <a:pt x="33909" y="742188"/>
                  </a:lnTo>
                  <a:lnTo>
                    <a:pt x="34163" y="746506"/>
                  </a:lnTo>
                  <a:lnTo>
                    <a:pt x="37846" y="749935"/>
                  </a:lnTo>
                  <a:lnTo>
                    <a:pt x="42164" y="749681"/>
                  </a:lnTo>
                  <a:lnTo>
                    <a:pt x="46609" y="749554"/>
                  </a:lnTo>
                  <a:lnTo>
                    <a:pt x="50038" y="745744"/>
                  </a:lnTo>
                  <a:lnTo>
                    <a:pt x="49784" y="741426"/>
                  </a:lnTo>
                  <a:lnTo>
                    <a:pt x="49199" y="728737"/>
                  </a:lnTo>
                  <a:close/>
                </a:path>
                <a:path w="79375" h="805180">
                  <a:moveTo>
                    <a:pt x="79375" y="727329"/>
                  </a:moveTo>
                  <a:lnTo>
                    <a:pt x="49199" y="728737"/>
                  </a:lnTo>
                  <a:lnTo>
                    <a:pt x="49828" y="742188"/>
                  </a:lnTo>
                  <a:lnTo>
                    <a:pt x="50038" y="745744"/>
                  </a:lnTo>
                  <a:lnTo>
                    <a:pt x="46609" y="749554"/>
                  </a:lnTo>
                  <a:lnTo>
                    <a:pt x="42164" y="749681"/>
                  </a:lnTo>
                  <a:lnTo>
                    <a:pt x="37846" y="749935"/>
                  </a:lnTo>
                  <a:lnTo>
                    <a:pt x="69344" y="749935"/>
                  </a:lnTo>
                  <a:lnTo>
                    <a:pt x="79375" y="727329"/>
                  </a:lnTo>
                  <a:close/>
                </a:path>
                <a:path w="79375" h="805180">
                  <a:moveTo>
                    <a:pt x="12192" y="0"/>
                  </a:moveTo>
                  <a:lnTo>
                    <a:pt x="7747" y="254"/>
                  </a:lnTo>
                  <a:lnTo>
                    <a:pt x="3429" y="381"/>
                  </a:lnTo>
                  <a:lnTo>
                    <a:pt x="0" y="4063"/>
                  </a:lnTo>
                  <a:lnTo>
                    <a:pt x="254" y="8509"/>
                  </a:lnTo>
                  <a:lnTo>
                    <a:pt x="33325" y="729477"/>
                  </a:lnTo>
                  <a:lnTo>
                    <a:pt x="49199" y="728737"/>
                  </a:lnTo>
                  <a:lnTo>
                    <a:pt x="16002" y="7747"/>
                  </a:lnTo>
                  <a:lnTo>
                    <a:pt x="15875" y="3429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E19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4196" y="3697224"/>
              <a:ext cx="5114544" cy="301447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4208" y="3334511"/>
              <a:ext cx="1876043" cy="367283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5474208" y="3334511"/>
              <a:ext cx="1876425" cy="367665"/>
            </a:xfrm>
            <a:custGeom>
              <a:avLst/>
              <a:gdLst/>
              <a:ahLst/>
              <a:cxnLst/>
              <a:rect l="l" t="t" r="r" b="b"/>
              <a:pathLst>
                <a:path w="1876425" h="367664">
                  <a:moveTo>
                    <a:pt x="0" y="19176"/>
                  </a:moveTo>
                  <a:lnTo>
                    <a:pt x="1496" y="11680"/>
                  </a:lnTo>
                  <a:lnTo>
                    <a:pt x="5587" y="5587"/>
                  </a:lnTo>
                  <a:lnTo>
                    <a:pt x="11680" y="1496"/>
                  </a:lnTo>
                  <a:lnTo>
                    <a:pt x="19176" y="0"/>
                  </a:lnTo>
                  <a:lnTo>
                    <a:pt x="1856866" y="0"/>
                  </a:lnTo>
                  <a:lnTo>
                    <a:pt x="1864363" y="1496"/>
                  </a:lnTo>
                  <a:lnTo>
                    <a:pt x="1870455" y="5587"/>
                  </a:lnTo>
                  <a:lnTo>
                    <a:pt x="1874547" y="11680"/>
                  </a:lnTo>
                  <a:lnTo>
                    <a:pt x="1876043" y="19176"/>
                  </a:lnTo>
                  <a:lnTo>
                    <a:pt x="1876043" y="348106"/>
                  </a:lnTo>
                  <a:lnTo>
                    <a:pt x="1874547" y="355550"/>
                  </a:lnTo>
                  <a:lnTo>
                    <a:pt x="1870455" y="361648"/>
                  </a:lnTo>
                  <a:lnTo>
                    <a:pt x="1864363" y="365769"/>
                  </a:lnTo>
                  <a:lnTo>
                    <a:pt x="1856866" y="367283"/>
                  </a:lnTo>
                  <a:lnTo>
                    <a:pt x="19176" y="367283"/>
                  </a:lnTo>
                  <a:lnTo>
                    <a:pt x="11680" y="365769"/>
                  </a:lnTo>
                  <a:lnTo>
                    <a:pt x="5587" y="361648"/>
                  </a:lnTo>
                  <a:lnTo>
                    <a:pt x="1496" y="355550"/>
                  </a:lnTo>
                  <a:lnTo>
                    <a:pt x="0" y="348106"/>
                  </a:lnTo>
                  <a:lnTo>
                    <a:pt x="0" y="19176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5558790" y="3405378"/>
            <a:ext cx="1627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Courbe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Précision/Rappel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9027985" y="3956113"/>
            <a:ext cx="1906905" cy="2496820"/>
            <a:chOff x="9027985" y="3956113"/>
            <a:chExt cx="1906905" cy="2496820"/>
          </a:xfrm>
        </p:grpSpPr>
        <p:pic>
          <p:nvPicPr>
            <p:cNvPr id="41" name="object 4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32747" y="3960876"/>
              <a:ext cx="1897379" cy="2487168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9032747" y="3960876"/>
              <a:ext cx="1897380" cy="2487295"/>
            </a:xfrm>
            <a:custGeom>
              <a:avLst/>
              <a:gdLst/>
              <a:ahLst/>
              <a:cxnLst/>
              <a:rect l="l" t="t" r="r" b="b"/>
              <a:pathLst>
                <a:path w="1897379" h="2487295">
                  <a:moveTo>
                    <a:pt x="0" y="83566"/>
                  </a:moveTo>
                  <a:lnTo>
                    <a:pt x="6556" y="51006"/>
                  </a:lnTo>
                  <a:lnTo>
                    <a:pt x="24447" y="24447"/>
                  </a:lnTo>
                  <a:lnTo>
                    <a:pt x="51006" y="6556"/>
                  </a:lnTo>
                  <a:lnTo>
                    <a:pt x="83566" y="0"/>
                  </a:lnTo>
                  <a:lnTo>
                    <a:pt x="1813813" y="0"/>
                  </a:lnTo>
                  <a:lnTo>
                    <a:pt x="1846373" y="6556"/>
                  </a:lnTo>
                  <a:lnTo>
                    <a:pt x="1872932" y="24447"/>
                  </a:lnTo>
                  <a:lnTo>
                    <a:pt x="1890823" y="51006"/>
                  </a:lnTo>
                  <a:lnTo>
                    <a:pt x="1897379" y="83566"/>
                  </a:lnTo>
                  <a:lnTo>
                    <a:pt x="1897379" y="2403640"/>
                  </a:lnTo>
                  <a:lnTo>
                    <a:pt x="1890823" y="2436156"/>
                  </a:lnTo>
                  <a:lnTo>
                    <a:pt x="1872932" y="2462706"/>
                  </a:lnTo>
                  <a:lnTo>
                    <a:pt x="1846373" y="2480605"/>
                  </a:lnTo>
                  <a:lnTo>
                    <a:pt x="1813813" y="2487168"/>
                  </a:lnTo>
                  <a:lnTo>
                    <a:pt x="83566" y="2487168"/>
                  </a:lnTo>
                  <a:lnTo>
                    <a:pt x="51006" y="2480605"/>
                  </a:lnTo>
                  <a:lnTo>
                    <a:pt x="24447" y="2462706"/>
                  </a:lnTo>
                  <a:lnTo>
                    <a:pt x="6556" y="2436156"/>
                  </a:lnTo>
                  <a:lnTo>
                    <a:pt x="0" y="2403640"/>
                  </a:lnTo>
                  <a:lnTo>
                    <a:pt x="0" y="83566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193530" y="4597146"/>
            <a:ext cx="157670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orbel"/>
                <a:cs typeface="Corbel"/>
              </a:rPr>
              <a:t>On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constate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que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le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meilleur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compromis</a:t>
            </a:r>
            <a:r>
              <a:rPr dirty="0" sz="1100" spc="-3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que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l’on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pourrait </a:t>
            </a:r>
            <a:r>
              <a:rPr dirty="0" sz="1100" i="1">
                <a:latin typeface="Corbel"/>
                <a:cs typeface="Corbel"/>
              </a:rPr>
              <a:t>trouver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en réglant</a:t>
            </a:r>
            <a:r>
              <a:rPr dirty="0" sz="1100" spc="-2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la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valeur </a:t>
            </a:r>
            <a:r>
              <a:rPr dirty="0" sz="1100" i="1">
                <a:latin typeface="Corbel"/>
                <a:cs typeface="Corbel"/>
              </a:rPr>
              <a:t>du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seuil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est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spc="-50" i="1">
                <a:latin typeface="Corbel"/>
                <a:cs typeface="Corbel"/>
              </a:rPr>
              <a:t>:</a:t>
            </a:r>
            <a:endParaRPr sz="1100">
              <a:latin typeface="Corbel"/>
              <a:cs typeface="Corbel"/>
            </a:endParaRPr>
          </a:p>
          <a:p>
            <a:pPr algn="ctr" marL="635">
              <a:lnSpc>
                <a:spcPct val="100000"/>
              </a:lnSpc>
            </a:pPr>
            <a:r>
              <a:rPr dirty="0" sz="1100" i="1">
                <a:latin typeface="Corbel"/>
                <a:cs typeface="Corbel"/>
              </a:rPr>
              <a:t>Precision</a:t>
            </a:r>
            <a:r>
              <a:rPr dirty="0" sz="1100" spc="-2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:</a:t>
            </a:r>
            <a:r>
              <a:rPr dirty="0" sz="1100" spc="-5" i="1">
                <a:latin typeface="Corbel"/>
                <a:cs typeface="Corbel"/>
              </a:rPr>
              <a:t> </a:t>
            </a:r>
            <a:r>
              <a:rPr dirty="0" sz="1100" spc="-10" i="1">
                <a:latin typeface="Corbel"/>
                <a:cs typeface="Corbel"/>
              </a:rPr>
              <a:t>≈0.35</a:t>
            </a:r>
            <a:endParaRPr sz="1100">
              <a:latin typeface="Corbel"/>
              <a:cs typeface="Corbel"/>
            </a:endParaRPr>
          </a:p>
          <a:p>
            <a:pPr algn="ctr" marL="1905">
              <a:lnSpc>
                <a:spcPct val="100000"/>
              </a:lnSpc>
            </a:pPr>
            <a:r>
              <a:rPr dirty="0" sz="1100" i="1">
                <a:latin typeface="Corbel"/>
                <a:cs typeface="Corbel"/>
              </a:rPr>
              <a:t>Recall</a:t>
            </a:r>
            <a:r>
              <a:rPr dirty="0" sz="1100" spc="-15" i="1">
                <a:latin typeface="Corbel"/>
                <a:cs typeface="Corbel"/>
              </a:rPr>
              <a:t> </a:t>
            </a:r>
            <a:r>
              <a:rPr dirty="0" sz="1100" i="1">
                <a:latin typeface="Corbel"/>
                <a:cs typeface="Corbel"/>
              </a:rPr>
              <a:t>:</a:t>
            </a:r>
            <a:r>
              <a:rPr dirty="0" sz="1100" spc="-10" i="1">
                <a:latin typeface="Corbel"/>
                <a:cs typeface="Corbel"/>
              </a:rPr>
              <a:t> </a:t>
            </a:r>
            <a:r>
              <a:rPr dirty="0" sz="1100" spc="-20" i="1">
                <a:latin typeface="Corbel"/>
                <a:cs typeface="Corbel"/>
              </a:rPr>
              <a:t>≈0.4</a:t>
            </a:r>
            <a:endParaRPr sz="1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0876" y="0"/>
            <a:ext cx="10077450" cy="6858000"/>
            <a:chOff x="150876" y="0"/>
            <a:chExt cx="1007745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387" y="2744723"/>
              <a:ext cx="8266938" cy="136626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1460" y="3624122"/>
              <a:ext cx="1121664" cy="2818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567" y="3624122"/>
              <a:ext cx="861072" cy="28188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5" y="3624122"/>
              <a:ext cx="3262884" cy="2818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71594" y="3113354"/>
            <a:ext cx="34474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Corbel"/>
                <a:cs typeface="Corbel"/>
              </a:rPr>
              <a:t>IV</a:t>
            </a:r>
            <a:r>
              <a:rPr dirty="0" sz="3600" spc="-15" b="0">
                <a:latin typeface="Corbel"/>
                <a:cs typeface="Corbel"/>
              </a:rPr>
              <a:t> </a:t>
            </a:r>
            <a:r>
              <a:rPr dirty="0" sz="3600" b="0">
                <a:latin typeface="Corbel"/>
                <a:cs typeface="Corbel"/>
              </a:rPr>
              <a:t>–</a:t>
            </a:r>
            <a:r>
              <a:rPr dirty="0" sz="3600" spc="-25" b="0">
                <a:latin typeface="Corbel"/>
                <a:cs typeface="Corbel"/>
              </a:rPr>
              <a:t> </a:t>
            </a:r>
            <a:r>
              <a:rPr dirty="0" sz="3600" spc="-10" b="0">
                <a:latin typeface="Corbel"/>
                <a:cs typeface="Corbel"/>
              </a:rPr>
              <a:t>DASHBOARD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987093" y="682561"/>
            <a:ext cx="4150360" cy="1040130"/>
            <a:chOff x="7987093" y="682561"/>
            <a:chExt cx="4150360" cy="1040130"/>
          </a:xfrm>
        </p:grpSpPr>
        <p:sp>
          <p:nvSpPr>
            <p:cNvPr id="3" name="object 3" descr=""/>
            <p:cNvSpPr/>
            <p:nvPr/>
          </p:nvSpPr>
          <p:spPr>
            <a:xfrm>
              <a:off x="7991856" y="687323"/>
              <a:ext cx="4140835" cy="1030605"/>
            </a:xfrm>
            <a:custGeom>
              <a:avLst/>
              <a:gdLst/>
              <a:ahLst/>
              <a:cxnLst/>
              <a:rect l="l" t="t" r="r" b="b"/>
              <a:pathLst>
                <a:path w="4140834" h="1030605">
                  <a:moveTo>
                    <a:pt x="4095369" y="0"/>
                  </a:moveTo>
                  <a:lnTo>
                    <a:pt x="45339" y="0"/>
                  </a:lnTo>
                  <a:lnTo>
                    <a:pt x="27699" y="3565"/>
                  </a:lnTo>
                  <a:lnTo>
                    <a:pt x="13287" y="13287"/>
                  </a:lnTo>
                  <a:lnTo>
                    <a:pt x="3565" y="27699"/>
                  </a:lnTo>
                  <a:lnTo>
                    <a:pt x="0" y="45338"/>
                  </a:lnTo>
                  <a:lnTo>
                    <a:pt x="0" y="984885"/>
                  </a:lnTo>
                  <a:lnTo>
                    <a:pt x="3565" y="1002524"/>
                  </a:lnTo>
                  <a:lnTo>
                    <a:pt x="13287" y="1016936"/>
                  </a:lnTo>
                  <a:lnTo>
                    <a:pt x="27699" y="1026658"/>
                  </a:lnTo>
                  <a:lnTo>
                    <a:pt x="45339" y="1030224"/>
                  </a:lnTo>
                  <a:lnTo>
                    <a:pt x="4095369" y="1030224"/>
                  </a:lnTo>
                  <a:lnTo>
                    <a:pt x="4113008" y="1026658"/>
                  </a:lnTo>
                  <a:lnTo>
                    <a:pt x="4127420" y="1016936"/>
                  </a:lnTo>
                  <a:lnTo>
                    <a:pt x="4137142" y="1002524"/>
                  </a:lnTo>
                  <a:lnTo>
                    <a:pt x="4140708" y="984885"/>
                  </a:lnTo>
                  <a:lnTo>
                    <a:pt x="4140708" y="45338"/>
                  </a:lnTo>
                  <a:lnTo>
                    <a:pt x="4137142" y="27699"/>
                  </a:lnTo>
                  <a:lnTo>
                    <a:pt x="4127420" y="13287"/>
                  </a:lnTo>
                  <a:lnTo>
                    <a:pt x="4113008" y="3565"/>
                  </a:lnTo>
                  <a:lnTo>
                    <a:pt x="40953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991856" y="687323"/>
              <a:ext cx="4140835" cy="1030605"/>
            </a:xfrm>
            <a:custGeom>
              <a:avLst/>
              <a:gdLst/>
              <a:ahLst/>
              <a:cxnLst/>
              <a:rect l="l" t="t" r="r" b="b"/>
              <a:pathLst>
                <a:path w="4140834" h="1030605">
                  <a:moveTo>
                    <a:pt x="0" y="45338"/>
                  </a:moveTo>
                  <a:lnTo>
                    <a:pt x="3565" y="27699"/>
                  </a:lnTo>
                  <a:lnTo>
                    <a:pt x="13287" y="13287"/>
                  </a:lnTo>
                  <a:lnTo>
                    <a:pt x="27699" y="3565"/>
                  </a:lnTo>
                  <a:lnTo>
                    <a:pt x="45339" y="0"/>
                  </a:lnTo>
                  <a:lnTo>
                    <a:pt x="4095369" y="0"/>
                  </a:lnTo>
                  <a:lnTo>
                    <a:pt x="4113008" y="3565"/>
                  </a:lnTo>
                  <a:lnTo>
                    <a:pt x="4127420" y="13287"/>
                  </a:lnTo>
                  <a:lnTo>
                    <a:pt x="4137142" y="27699"/>
                  </a:lnTo>
                  <a:lnTo>
                    <a:pt x="4140708" y="45338"/>
                  </a:lnTo>
                  <a:lnTo>
                    <a:pt x="4140708" y="984885"/>
                  </a:lnTo>
                  <a:lnTo>
                    <a:pt x="4137142" y="1002524"/>
                  </a:lnTo>
                  <a:lnTo>
                    <a:pt x="4127420" y="1016936"/>
                  </a:lnTo>
                  <a:lnTo>
                    <a:pt x="4113008" y="1026658"/>
                  </a:lnTo>
                  <a:lnTo>
                    <a:pt x="4095369" y="1030224"/>
                  </a:lnTo>
                  <a:lnTo>
                    <a:pt x="45339" y="1030224"/>
                  </a:lnTo>
                  <a:lnTo>
                    <a:pt x="27699" y="1026658"/>
                  </a:lnTo>
                  <a:lnTo>
                    <a:pt x="13287" y="1016936"/>
                  </a:lnTo>
                  <a:lnTo>
                    <a:pt x="3565" y="1002524"/>
                  </a:lnTo>
                  <a:lnTo>
                    <a:pt x="0" y="984885"/>
                  </a:lnTo>
                  <a:lnTo>
                    <a:pt x="0" y="45338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998401" y="708786"/>
            <a:ext cx="4128135" cy="972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orbel"/>
                <a:cs typeface="Corbel"/>
              </a:rPr>
              <a:t>Streamlit</a:t>
            </a:r>
            <a:endParaRPr sz="1200">
              <a:latin typeface="Corbel"/>
              <a:cs typeface="Corbel"/>
            </a:endParaRPr>
          </a:p>
          <a:p>
            <a:pPr algn="ctr" marL="112395" marR="108585">
              <a:lnSpc>
                <a:spcPct val="100000"/>
              </a:lnSpc>
              <a:spcBef>
                <a:spcPts val="5"/>
              </a:spcBef>
            </a:pPr>
            <a:r>
              <a:rPr dirty="0" sz="1000" b="1" i="1">
                <a:solidFill>
                  <a:srgbClr val="212121"/>
                </a:solidFill>
                <a:latin typeface="Calibri"/>
                <a:cs typeface="Calibri"/>
              </a:rPr>
              <a:t>Streamlit</a:t>
            </a:r>
            <a:r>
              <a:rPr dirty="0" sz="1000" spc="-15" b="1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est</a:t>
            </a:r>
            <a:r>
              <a:rPr dirty="0" sz="1000" spc="-2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une</a:t>
            </a:r>
            <a:r>
              <a:rPr dirty="0" sz="1000" spc="-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librairie</a:t>
            </a:r>
            <a:r>
              <a:rPr dirty="0" sz="1000" spc="-3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python</a:t>
            </a:r>
            <a:r>
              <a:rPr dirty="0" sz="1000" spc="-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qui</a:t>
            </a:r>
            <a:r>
              <a:rPr dirty="0" sz="1000" spc="-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permet</a:t>
            </a:r>
            <a:r>
              <a:rPr dirty="0" sz="1000" spc="-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dirty="0" sz="1000" spc="-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coder</a:t>
            </a:r>
            <a:r>
              <a:rPr dirty="0" sz="1000" spc="-4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la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partie</a:t>
            </a:r>
            <a:r>
              <a:rPr dirty="0" sz="1000" spc="-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Frontend</a:t>
            </a:r>
            <a:r>
              <a:rPr dirty="0" sz="1000" spc="-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par</a:t>
            </a:r>
            <a:r>
              <a:rPr dirty="0" sz="1000" spc="-10" i="1">
                <a:solidFill>
                  <a:srgbClr val="212121"/>
                </a:solidFill>
                <a:latin typeface="Calibri"/>
                <a:cs typeface="Calibri"/>
              </a:rPr>
              <a:t> l’intermédiaire</a:t>
            </a:r>
            <a:r>
              <a:rPr dirty="0" sz="1000" spc="-2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dirty="0" sz="1000" spc="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WebSocket,</a:t>
            </a:r>
            <a:r>
              <a:rPr dirty="0" sz="1000" spc="-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mais</a:t>
            </a:r>
            <a:r>
              <a:rPr dirty="0" sz="1000" spc="1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à</a:t>
            </a:r>
            <a:r>
              <a:rPr dirty="0" sz="1000" spc="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212121"/>
                </a:solidFill>
                <a:latin typeface="Calibri"/>
                <a:cs typeface="Calibri"/>
              </a:rPr>
              <a:t>l’avantage</a:t>
            </a:r>
            <a:r>
              <a:rPr dirty="0" sz="1000" spc="1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212121"/>
                </a:solidFill>
                <a:latin typeface="Calibri"/>
                <a:cs typeface="Calibri"/>
              </a:rPr>
              <a:t>d’intégrer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212121"/>
                </a:solidFill>
                <a:latin typeface="Calibri"/>
                <a:cs typeface="Calibri"/>
              </a:rPr>
              <a:t>Tornado,</a:t>
            </a:r>
            <a:r>
              <a:rPr dirty="0" sz="1000" spc="2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un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 équivalent</a:t>
            </a:r>
            <a:r>
              <a:rPr dirty="0" sz="1000" spc="-3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à</a:t>
            </a:r>
            <a:r>
              <a:rPr dirty="0" sz="1000" spc="-2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Flask,</a:t>
            </a:r>
            <a:r>
              <a:rPr dirty="0" sz="1000" spc="-1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pour</a:t>
            </a:r>
            <a:r>
              <a:rPr dirty="0" sz="1000" spc="-3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servir</a:t>
            </a:r>
            <a:r>
              <a:rPr dirty="0" sz="1000" spc="-2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les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données</a:t>
            </a:r>
            <a:r>
              <a:rPr dirty="0" sz="1000" spc="-3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spc="-20" i="1">
                <a:solidFill>
                  <a:srgbClr val="212121"/>
                </a:solidFill>
                <a:latin typeface="Calibri"/>
                <a:cs typeface="Calibri"/>
              </a:rPr>
              <a:t>HTTP.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Autrement</a:t>
            </a:r>
            <a:r>
              <a:rPr dirty="0" sz="1000" spc="-3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dit,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c’est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une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solution</a:t>
            </a:r>
            <a:r>
              <a:rPr dirty="0" sz="1000" spc="-2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tout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en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un,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qui</a:t>
            </a:r>
            <a:r>
              <a:rPr dirty="0" sz="1000" spc="-3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dirty="0" sz="1000" spc="-20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comme</a:t>
            </a:r>
            <a:r>
              <a:rPr dirty="0" sz="1000" spc="-3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autre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avantage</a:t>
            </a:r>
            <a:r>
              <a:rPr dirty="0" sz="1000" spc="-25" i="1">
                <a:solidFill>
                  <a:srgbClr val="212121"/>
                </a:solidFill>
                <a:latin typeface="Calibri"/>
                <a:cs typeface="Calibri"/>
              </a:rPr>
              <a:t> de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000" spc="-10" i="1">
                <a:solidFill>
                  <a:srgbClr val="212121"/>
                </a:solidFill>
                <a:latin typeface="Calibri"/>
                <a:cs typeface="Calibri"/>
              </a:rPr>
              <a:t>fonctionner</a:t>
            </a:r>
            <a:r>
              <a:rPr dirty="0" sz="1000" spc="-3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12121"/>
                </a:solidFill>
                <a:latin typeface="Calibri"/>
                <a:cs typeface="Calibri"/>
              </a:rPr>
              <a:t>en Python </a:t>
            </a:r>
            <a:r>
              <a:rPr dirty="0" sz="1000" spc="-20" i="1">
                <a:solidFill>
                  <a:srgbClr val="212121"/>
                </a:solidFill>
                <a:latin typeface="Calibri"/>
                <a:cs typeface="Calibri"/>
              </a:rPr>
              <a:t>pur.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987093" y="50101"/>
            <a:ext cx="4150360" cy="607060"/>
            <a:chOff x="7987093" y="50101"/>
            <a:chExt cx="4150360" cy="607060"/>
          </a:xfrm>
        </p:grpSpPr>
        <p:sp>
          <p:nvSpPr>
            <p:cNvPr id="7" name="object 7" descr=""/>
            <p:cNvSpPr/>
            <p:nvPr/>
          </p:nvSpPr>
          <p:spPr>
            <a:xfrm>
              <a:off x="7991856" y="54863"/>
              <a:ext cx="4140835" cy="597535"/>
            </a:xfrm>
            <a:custGeom>
              <a:avLst/>
              <a:gdLst/>
              <a:ahLst/>
              <a:cxnLst/>
              <a:rect l="l" t="t" r="r" b="b"/>
              <a:pathLst>
                <a:path w="4140834" h="597535">
                  <a:moveTo>
                    <a:pt x="4114419" y="0"/>
                  </a:moveTo>
                  <a:lnTo>
                    <a:pt x="26289" y="0"/>
                  </a:lnTo>
                  <a:lnTo>
                    <a:pt x="16073" y="2071"/>
                  </a:lnTo>
                  <a:lnTo>
                    <a:pt x="7715" y="7715"/>
                  </a:lnTo>
                  <a:lnTo>
                    <a:pt x="2071" y="16073"/>
                  </a:lnTo>
                  <a:lnTo>
                    <a:pt x="0" y="26288"/>
                  </a:lnTo>
                  <a:lnTo>
                    <a:pt x="0" y="571118"/>
                  </a:lnTo>
                  <a:lnTo>
                    <a:pt x="2071" y="581334"/>
                  </a:lnTo>
                  <a:lnTo>
                    <a:pt x="7715" y="589692"/>
                  </a:lnTo>
                  <a:lnTo>
                    <a:pt x="16073" y="595336"/>
                  </a:lnTo>
                  <a:lnTo>
                    <a:pt x="26289" y="597407"/>
                  </a:lnTo>
                  <a:lnTo>
                    <a:pt x="4114419" y="597407"/>
                  </a:lnTo>
                  <a:lnTo>
                    <a:pt x="4124634" y="595336"/>
                  </a:lnTo>
                  <a:lnTo>
                    <a:pt x="4132992" y="589692"/>
                  </a:lnTo>
                  <a:lnTo>
                    <a:pt x="4138636" y="581334"/>
                  </a:lnTo>
                  <a:lnTo>
                    <a:pt x="4140708" y="571118"/>
                  </a:lnTo>
                  <a:lnTo>
                    <a:pt x="4140708" y="26288"/>
                  </a:lnTo>
                  <a:lnTo>
                    <a:pt x="4138636" y="16073"/>
                  </a:lnTo>
                  <a:lnTo>
                    <a:pt x="4132992" y="7715"/>
                  </a:lnTo>
                  <a:lnTo>
                    <a:pt x="4124634" y="2071"/>
                  </a:lnTo>
                  <a:lnTo>
                    <a:pt x="411441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991856" y="54863"/>
              <a:ext cx="4140835" cy="597535"/>
            </a:xfrm>
            <a:custGeom>
              <a:avLst/>
              <a:gdLst/>
              <a:ahLst/>
              <a:cxnLst/>
              <a:rect l="l" t="t" r="r" b="b"/>
              <a:pathLst>
                <a:path w="4140834" h="597535">
                  <a:moveTo>
                    <a:pt x="0" y="26288"/>
                  </a:moveTo>
                  <a:lnTo>
                    <a:pt x="2071" y="16073"/>
                  </a:lnTo>
                  <a:lnTo>
                    <a:pt x="7715" y="7715"/>
                  </a:lnTo>
                  <a:lnTo>
                    <a:pt x="16073" y="2071"/>
                  </a:lnTo>
                  <a:lnTo>
                    <a:pt x="26289" y="0"/>
                  </a:lnTo>
                  <a:lnTo>
                    <a:pt x="4114419" y="0"/>
                  </a:lnTo>
                  <a:lnTo>
                    <a:pt x="4124634" y="2071"/>
                  </a:lnTo>
                  <a:lnTo>
                    <a:pt x="4132992" y="7715"/>
                  </a:lnTo>
                  <a:lnTo>
                    <a:pt x="4138636" y="16073"/>
                  </a:lnTo>
                  <a:lnTo>
                    <a:pt x="4140708" y="26288"/>
                  </a:lnTo>
                  <a:lnTo>
                    <a:pt x="4140708" y="571118"/>
                  </a:lnTo>
                  <a:lnTo>
                    <a:pt x="4138636" y="581334"/>
                  </a:lnTo>
                  <a:lnTo>
                    <a:pt x="4132992" y="589692"/>
                  </a:lnTo>
                  <a:lnTo>
                    <a:pt x="4124634" y="595336"/>
                  </a:lnTo>
                  <a:lnTo>
                    <a:pt x="4114419" y="597407"/>
                  </a:lnTo>
                  <a:lnTo>
                    <a:pt x="26289" y="597407"/>
                  </a:lnTo>
                  <a:lnTo>
                    <a:pt x="16073" y="595336"/>
                  </a:lnTo>
                  <a:lnTo>
                    <a:pt x="7715" y="589692"/>
                  </a:lnTo>
                  <a:lnTo>
                    <a:pt x="2071" y="581334"/>
                  </a:lnTo>
                  <a:lnTo>
                    <a:pt x="0" y="571118"/>
                  </a:lnTo>
                  <a:lnTo>
                    <a:pt x="0" y="26288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81107" y="87630"/>
            <a:ext cx="363220" cy="20827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/>
              <a:t>Flask</a:t>
            </a:r>
            <a:endParaRPr sz="1200"/>
          </a:p>
        </p:txBody>
      </p:sp>
      <p:sp>
        <p:nvSpPr>
          <p:cNvPr id="10" name="object 10" descr=""/>
          <p:cNvSpPr txBox="1"/>
          <p:nvPr/>
        </p:nvSpPr>
        <p:spPr>
          <a:xfrm>
            <a:off x="8088630" y="272034"/>
            <a:ext cx="39471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5770" marR="5080" indent="-433070">
              <a:lnSpc>
                <a:spcPct val="100000"/>
              </a:lnSpc>
              <a:spcBef>
                <a:spcPts val="95"/>
              </a:spcBef>
            </a:pPr>
            <a:r>
              <a:rPr dirty="0" sz="1000" b="1" i="1">
                <a:latin typeface="Corbel"/>
                <a:cs typeface="Corbel"/>
              </a:rPr>
              <a:t>Flask</a:t>
            </a:r>
            <a:r>
              <a:rPr dirty="0" sz="1000" spc="-25" b="1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est</a:t>
            </a:r>
            <a:r>
              <a:rPr dirty="0" sz="1000" spc="-1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un</a:t>
            </a:r>
            <a:r>
              <a:rPr dirty="0" sz="1000" spc="-10" i="1">
                <a:latin typeface="Corbel"/>
                <a:cs typeface="Corbel"/>
              </a:rPr>
              <a:t> framework</a:t>
            </a:r>
            <a:r>
              <a:rPr dirty="0" sz="1000" spc="-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web</a:t>
            </a:r>
            <a:r>
              <a:rPr dirty="0" sz="1000" spc="-10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qui</a:t>
            </a:r>
            <a:r>
              <a:rPr dirty="0" sz="1000" spc="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permet</a:t>
            </a:r>
            <a:r>
              <a:rPr dirty="0" sz="1000" spc="-1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de</a:t>
            </a:r>
            <a:r>
              <a:rPr dirty="0" sz="1000" spc="-20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réaliser</a:t>
            </a:r>
            <a:r>
              <a:rPr dirty="0" sz="1000" spc="-20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des</a:t>
            </a:r>
            <a:r>
              <a:rPr dirty="0" sz="1000" spc="-20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sites</a:t>
            </a:r>
            <a:r>
              <a:rPr dirty="0" sz="1000" spc="-10" i="1">
                <a:latin typeface="Corbel"/>
                <a:cs typeface="Corbel"/>
              </a:rPr>
              <a:t> dynamiques,</a:t>
            </a:r>
            <a:r>
              <a:rPr dirty="0" sz="1000" spc="15" i="1">
                <a:latin typeface="Corbel"/>
                <a:cs typeface="Corbel"/>
              </a:rPr>
              <a:t> </a:t>
            </a:r>
            <a:r>
              <a:rPr dirty="0" sz="1000" spc="-20" i="1">
                <a:latin typeface="Corbel"/>
                <a:cs typeface="Corbel"/>
              </a:rPr>
              <a:t>mais</a:t>
            </a:r>
            <a:r>
              <a:rPr dirty="0" sz="1000" spc="500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nécessite</a:t>
            </a:r>
            <a:r>
              <a:rPr dirty="0" sz="1000" spc="-30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une</a:t>
            </a:r>
            <a:r>
              <a:rPr dirty="0" sz="1000" spc="-30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extension</a:t>
            </a:r>
            <a:r>
              <a:rPr dirty="0" sz="1000" spc="-3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de</a:t>
            </a:r>
            <a:r>
              <a:rPr dirty="0" sz="1000" spc="-2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type</a:t>
            </a:r>
            <a:r>
              <a:rPr dirty="0" sz="1000" spc="-20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Dash pour</a:t>
            </a:r>
            <a:r>
              <a:rPr dirty="0" sz="1000" spc="-2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coder</a:t>
            </a:r>
            <a:r>
              <a:rPr dirty="0" sz="1000" spc="-30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le</a:t>
            </a:r>
            <a:r>
              <a:rPr dirty="0" sz="1000" spc="-25" i="1">
                <a:latin typeface="Corbel"/>
                <a:cs typeface="Corbel"/>
              </a:rPr>
              <a:t> </a:t>
            </a:r>
            <a:r>
              <a:rPr dirty="0" sz="1000" spc="-10" i="1">
                <a:latin typeface="Corbel"/>
                <a:cs typeface="Corbel"/>
              </a:rPr>
              <a:t>Frontend.</a:t>
            </a:r>
            <a:endParaRPr sz="1000">
              <a:latin typeface="Corbel"/>
              <a:cs typeface="Corbe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63369" y="182067"/>
            <a:ext cx="619696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orbel"/>
                <a:cs typeface="Corbel"/>
              </a:rPr>
              <a:t>CONSTRUCTION</a:t>
            </a:r>
            <a:r>
              <a:rPr dirty="0" sz="4000" spc="-85" b="1">
                <a:latin typeface="Corbel"/>
                <a:cs typeface="Corbel"/>
              </a:rPr>
              <a:t> </a:t>
            </a:r>
            <a:r>
              <a:rPr dirty="0" sz="4000" b="1">
                <a:latin typeface="Corbel"/>
                <a:cs typeface="Corbel"/>
              </a:rPr>
              <a:t>EN</a:t>
            </a:r>
            <a:r>
              <a:rPr dirty="0" sz="4000" spc="-110" b="1">
                <a:latin typeface="Corbel"/>
                <a:cs typeface="Corbel"/>
              </a:rPr>
              <a:t> </a:t>
            </a:r>
            <a:r>
              <a:rPr dirty="0" sz="4000" spc="-10" b="1">
                <a:latin typeface="Corbel"/>
                <a:cs typeface="Corbel"/>
              </a:rPr>
              <a:t>LOCAL</a:t>
            </a:r>
            <a:endParaRPr sz="4000">
              <a:latin typeface="Corbel"/>
              <a:cs typeface="Corbe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729037" y="4766881"/>
            <a:ext cx="2230120" cy="1249045"/>
            <a:chOff x="3729037" y="4766881"/>
            <a:chExt cx="2230120" cy="1249045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800" y="4771644"/>
              <a:ext cx="2220467" cy="123901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733800" y="4771644"/>
              <a:ext cx="2220595" cy="1239520"/>
            </a:xfrm>
            <a:custGeom>
              <a:avLst/>
              <a:gdLst/>
              <a:ahLst/>
              <a:cxnLst/>
              <a:rect l="l" t="t" r="r" b="b"/>
              <a:pathLst>
                <a:path w="2220595" h="1239520">
                  <a:moveTo>
                    <a:pt x="0" y="54482"/>
                  </a:moveTo>
                  <a:lnTo>
                    <a:pt x="4280" y="33272"/>
                  </a:lnTo>
                  <a:lnTo>
                    <a:pt x="15954" y="15954"/>
                  </a:lnTo>
                  <a:lnTo>
                    <a:pt x="33272" y="4280"/>
                  </a:lnTo>
                  <a:lnTo>
                    <a:pt x="54483" y="0"/>
                  </a:lnTo>
                  <a:lnTo>
                    <a:pt x="2165985" y="0"/>
                  </a:lnTo>
                  <a:lnTo>
                    <a:pt x="2187195" y="4280"/>
                  </a:lnTo>
                  <a:lnTo>
                    <a:pt x="2204513" y="15954"/>
                  </a:lnTo>
                  <a:lnTo>
                    <a:pt x="2216187" y="33272"/>
                  </a:lnTo>
                  <a:lnTo>
                    <a:pt x="2220467" y="54482"/>
                  </a:lnTo>
                  <a:lnTo>
                    <a:pt x="2220467" y="1184465"/>
                  </a:lnTo>
                  <a:lnTo>
                    <a:pt x="2216187" y="1205697"/>
                  </a:lnTo>
                  <a:lnTo>
                    <a:pt x="2204513" y="1223035"/>
                  </a:lnTo>
                  <a:lnTo>
                    <a:pt x="2187195" y="1234725"/>
                  </a:lnTo>
                  <a:lnTo>
                    <a:pt x="2165985" y="1239011"/>
                  </a:lnTo>
                  <a:lnTo>
                    <a:pt x="54483" y="1239011"/>
                  </a:lnTo>
                  <a:lnTo>
                    <a:pt x="33272" y="1234725"/>
                  </a:lnTo>
                  <a:lnTo>
                    <a:pt x="15954" y="1223035"/>
                  </a:lnTo>
                  <a:lnTo>
                    <a:pt x="4280" y="1205697"/>
                  </a:lnTo>
                  <a:lnTo>
                    <a:pt x="0" y="1184465"/>
                  </a:lnTo>
                  <a:lnTo>
                    <a:pt x="0" y="54482"/>
                  </a:lnTo>
                  <a:close/>
                </a:path>
              </a:pathLst>
            </a:custGeom>
            <a:ln w="9525">
              <a:solidFill>
                <a:srgbClr val="E8B0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740702" y="5034788"/>
            <a:ext cx="2207260" cy="701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DASHBOARD</a:t>
            </a:r>
            <a:r>
              <a:rPr dirty="0" sz="1200" spc="-4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avec</a:t>
            </a:r>
            <a:r>
              <a:rPr dirty="0" sz="1200" spc="-6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Streamlit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URL</a:t>
            </a:r>
            <a:r>
              <a:rPr dirty="0" u="sng" sz="10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LOCALE</a:t>
            </a:r>
            <a:r>
              <a:rPr dirty="0" u="sng" sz="10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http://localhost:8501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729037" y="2180653"/>
            <a:ext cx="2230120" cy="1249045"/>
            <a:chOff x="3729037" y="2180653"/>
            <a:chExt cx="2230120" cy="1249045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0" y="2185416"/>
              <a:ext cx="2220467" cy="123901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733800" y="2185416"/>
              <a:ext cx="2220595" cy="1239520"/>
            </a:xfrm>
            <a:custGeom>
              <a:avLst/>
              <a:gdLst/>
              <a:ahLst/>
              <a:cxnLst/>
              <a:rect l="l" t="t" r="r" b="b"/>
              <a:pathLst>
                <a:path w="2220595" h="1239520">
                  <a:moveTo>
                    <a:pt x="0" y="54483"/>
                  </a:moveTo>
                  <a:lnTo>
                    <a:pt x="4280" y="33272"/>
                  </a:lnTo>
                  <a:lnTo>
                    <a:pt x="15954" y="15954"/>
                  </a:lnTo>
                  <a:lnTo>
                    <a:pt x="33272" y="4280"/>
                  </a:lnTo>
                  <a:lnTo>
                    <a:pt x="54483" y="0"/>
                  </a:lnTo>
                  <a:lnTo>
                    <a:pt x="2165985" y="0"/>
                  </a:lnTo>
                  <a:lnTo>
                    <a:pt x="2187195" y="4280"/>
                  </a:lnTo>
                  <a:lnTo>
                    <a:pt x="2204513" y="15954"/>
                  </a:lnTo>
                  <a:lnTo>
                    <a:pt x="2216187" y="33272"/>
                  </a:lnTo>
                  <a:lnTo>
                    <a:pt x="2220467" y="54483"/>
                  </a:lnTo>
                  <a:lnTo>
                    <a:pt x="2220467" y="1184529"/>
                  </a:lnTo>
                  <a:lnTo>
                    <a:pt x="2216187" y="1205739"/>
                  </a:lnTo>
                  <a:lnTo>
                    <a:pt x="2204513" y="1223057"/>
                  </a:lnTo>
                  <a:lnTo>
                    <a:pt x="2187195" y="1234731"/>
                  </a:lnTo>
                  <a:lnTo>
                    <a:pt x="2165985" y="1239012"/>
                  </a:lnTo>
                  <a:lnTo>
                    <a:pt x="54483" y="1239012"/>
                  </a:lnTo>
                  <a:lnTo>
                    <a:pt x="33272" y="1234731"/>
                  </a:lnTo>
                  <a:lnTo>
                    <a:pt x="15954" y="1223057"/>
                  </a:lnTo>
                  <a:lnTo>
                    <a:pt x="4280" y="1205739"/>
                  </a:lnTo>
                  <a:lnTo>
                    <a:pt x="0" y="1184529"/>
                  </a:lnTo>
                  <a:lnTo>
                    <a:pt x="0" y="54483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740702" y="2448305"/>
            <a:ext cx="2197735" cy="701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43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API</a:t>
            </a:r>
            <a:r>
              <a:rPr dirty="0" sz="1200" spc="-1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avec </a:t>
            </a:r>
            <a:r>
              <a:rPr dirty="0" sz="1200" spc="-10" b="1">
                <a:latin typeface="Corbel"/>
                <a:cs typeface="Corbel"/>
              </a:rPr>
              <a:t>Flask</a:t>
            </a:r>
            <a:endParaRPr sz="1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rbel"/>
              <a:cs typeface="Corbel"/>
            </a:endParaRPr>
          </a:p>
          <a:p>
            <a:pPr algn="ctr" marL="10160">
              <a:lnSpc>
                <a:spcPct val="100000"/>
              </a:lnSpc>
              <a:spcBef>
                <a:spcPts val="5"/>
              </a:spcBef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URL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LOCALE</a:t>
            </a:r>
            <a:r>
              <a:rPr dirty="0" u="sng" sz="10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algn="ctr" marL="1016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http://localhost:5000/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33437" y="1560385"/>
            <a:ext cx="1203325" cy="1073785"/>
            <a:chOff x="833437" y="1560385"/>
            <a:chExt cx="1203325" cy="1073785"/>
          </a:xfrm>
        </p:grpSpPr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1565147"/>
              <a:ext cx="1193292" cy="106375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38200" y="1565147"/>
              <a:ext cx="1193800" cy="1064260"/>
            </a:xfrm>
            <a:custGeom>
              <a:avLst/>
              <a:gdLst/>
              <a:ahLst/>
              <a:cxnLst/>
              <a:rect l="l" t="t" r="r" b="b"/>
              <a:pathLst>
                <a:path w="1193800" h="1064260">
                  <a:moveTo>
                    <a:pt x="1193292" y="132968"/>
                  </a:moveTo>
                  <a:lnTo>
                    <a:pt x="1153136" y="181015"/>
                  </a:lnTo>
                  <a:lnTo>
                    <a:pt x="1086405" y="208923"/>
                  </a:lnTo>
                  <a:lnTo>
                    <a:pt x="1042728" y="221266"/>
                  </a:lnTo>
                  <a:lnTo>
                    <a:pt x="992921" y="232369"/>
                  </a:lnTo>
                  <a:lnTo>
                    <a:pt x="937543" y="242105"/>
                  </a:lnTo>
                  <a:lnTo>
                    <a:pt x="877152" y="250352"/>
                  </a:lnTo>
                  <a:lnTo>
                    <a:pt x="812309" y="256983"/>
                  </a:lnTo>
                  <a:lnTo>
                    <a:pt x="743571" y="261875"/>
                  </a:lnTo>
                  <a:lnTo>
                    <a:pt x="671497" y="264901"/>
                  </a:lnTo>
                  <a:lnTo>
                    <a:pt x="596646" y="265938"/>
                  </a:lnTo>
                  <a:lnTo>
                    <a:pt x="521804" y="264901"/>
                  </a:lnTo>
                  <a:lnTo>
                    <a:pt x="449737" y="261875"/>
                  </a:lnTo>
                  <a:lnTo>
                    <a:pt x="381003" y="256983"/>
                  </a:lnTo>
                  <a:lnTo>
                    <a:pt x="316161" y="250352"/>
                  </a:lnTo>
                  <a:lnTo>
                    <a:pt x="255771" y="242105"/>
                  </a:lnTo>
                  <a:lnTo>
                    <a:pt x="200391" y="232369"/>
                  </a:lnTo>
                  <a:lnTo>
                    <a:pt x="150581" y="221266"/>
                  </a:lnTo>
                  <a:lnTo>
                    <a:pt x="106900" y="208923"/>
                  </a:lnTo>
                  <a:lnTo>
                    <a:pt x="69907" y="195464"/>
                  </a:lnTo>
                  <a:lnTo>
                    <a:pt x="18222" y="165699"/>
                  </a:lnTo>
                  <a:lnTo>
                    <a:pt x="0" y="132968"/>
                  </a:lnTo>
                  <a:lnTo>
                    <a:pt x="4648" y="116295"/>
                  </a:lnTo>
                  <a:lnTo>
                    <a:pt x="40161" y="84922"/>
                  </a:lnTo>
                  <a:lnTo>
                    <a:pt x="106900" y="57014"/>
                  </a:lnTo>
                  <a:lnTo>
                    <a:pt x="150581" y="44671"/>
                  </a:lnTo>
                  <a:lnTo>
                    <a:pt x="200391" y="33568"/>
                  </a:lnTo>
                  <a:lnTo>
                    <a:pt x="255771" y="23832"/>
                  </a:lnTo>
                  <a:lnTo>
                    <a:pt x="316161" y="15585"/>
                  </a:lnTo>
                  <a:lnTo>
                    <a:pt x="381003" y="8954"/>
                  </a:lnTo>
                  <a:lnTo>
                    <a:pt x="449737" y="4062"/>
                  </a:lnTo>
                  <a:lnTo>
                    <a:pt x="521804" y="1036"/>
                  </a:lnTo>
                  <a:lnTo>
                    <a:pt x="596646" y="0"/>
                  </a:lnTo>
                  <a:lnTo>
                    <a:pt x="671497" y="1036"/>
                  </a:lnTo>
                  <a:lnTo>
                    <a:pt x="743571" y="4062"/>
                  </a:lnTo>
                  <a:lnTo>
                    <a:pt x="812309" y="8954"/>
                  </a:lnTo>
                  <a:lnTo>
                    <a:pt x="877152" y="15585"/>
                  </a:lnTo>
                  <a:lnTo>
                    <a:pt x="937543" y="23832"/>
                  </a:lnTo>
                  <a:lnTo>
                    <a:pt x="992921" y="33568"/>
                  </a:lnTo>
                  <a:lnTo>
                    <a:pt x="1042728" y="44671"/>
                  </a:lnTo>
                  <a:lnTo>
                    <a:pt x="1086405" y="57014"/>
                  </a:lnTo>
                  <a:lnTo>
                    <a:pt x="1123394" y="70473"/>
                  </a:lnTo>
                  <a:lnTo>
                    <a:pt x="1175072" y="100238"/>
                  </a:lnTo>
                  <a:lnTo>
                    <a:pt x="1193292" y="132968"/>
                  </a:lnTo>
                  <a:lnTo>
                    <a:pt x="1193292" y="930782"/>
                  </a:lnTo>
                  <a:lnTo>
                    <a:pt x="1153136" y="978829"/>
                  </a:lnTo>
                  <a:lnTo>
                    <a:pt x="1086405" y="1006737"/>
                  </a:lnTo>
                  <a:lnTo>
                    <a:pt x="1042728" y="1019080"/>
                  </a:lnTo>
                  <a:lnTo>
                    <a:pt x="992921" y="1030183"/>
                  </a:lnTo>
                  <a:lnTo>
                    <a:pt x="937543" y="1039919"/>
                  </a:lnTo>
                  <a:lnTo>
                    <a:pt x="877152" y="1048166"/>
                  </a:lnTo>
                  <a:lnTo>
                    <a:pt x="812309" y="1054797"/>
                  </a:lnTo>
                  <a:lnTo>
                    <a:pt x="743571" y="1059689"/>
                  </a:lnTo>
                  <a:lnTo>
                    <a:pt x="671497" y="1062715"/>
                  </a:lnTo>
                  <a:lnTo>
                    <a:pt x="596646" y="1063752"/>
                  </a:lnTo>
                  <a:lnTo>
                    <a:pt x="521804" y="1062715"/>
                  </a:lnTo>
                  <a:lnTo>
                    <a:pt x="449737" y="1059689"/>
                  </a:lnTo>
                  <a:lnTo>
                    <a:pt x="381003" y="1054797"/>
                  </a:lnTo>
                  <a:lnTo>
                    <a:pt x="316161" y="1048166"/>
                  </a:lnTo>
                  <a:lnTo>
                    <a:pt x="255771" y="1039919"/>
                  </a:lnTo>
                  <a:lnTo>
                    <a:pt x="200391" y="1030183"/>
                  </a:lnTo>
                  <a:lnTo>
                    <a:pt x="150581" y="1019080"/>
                  </a:lnTo>
                  <a:lnTo>
                    <a:pt x="106900" y="1006737"/>
                  </a:lnTo>
                  <a:lnTo>
                    <a:pt x="69907" y="993278"/>
                  </a:lnTo>
                  <a:lnTo>
                    <a:pt x="18222" y="963513"/>
                  </a:lnTo>
                  <a:lnTo>
                    <a:pt x="0" y="930782"/>
                  </a:lnTo>
                  <a:lnTo>
                    <a:pt x="0" y="132968"/>
                  </a:lnTo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92809" y="2051050"/>
            <a:ext cx="685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Databases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32497" y="4853749"/>
            <a:ext cx="1104265" cy="1073785"/>
            <a:chOff x="932497" y="4853749"/>
            <a:chExt cx="1104265" cy="1073785"/>
          </a:xfrm>
        </p:grpSpPr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260" y="4858511"/>
              <a:ext cx="1094232" cy="106375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937260" y="4858511"/>
              <a:ext cx="1094740" cy="1064260"/>
            </a:xfrm>
            <a:custGeom>
              <a:avLst/>
              <a:gdLst/>
              <a:ahLst/>
              <a:cxnLst/>
              <a:rect l="l" t="t" r="r" b="b"/>
              <a:pathLst>
                <a:path w="1094739" h="1064260">
                  <a:moveTo>
                    <a:pt x="1094232" y="132969"/>
                  </a:moveTo>
                  <a:lnTo>
                    <a:pt x="1074686" y="168306"/>
                  </a:lnTo>
                  <a:lnTo>
                    <a:pt x="1019527" y="200067"/>
                  </a:lnTo>
                  <a:lnTo>
                    <a:pt x="980224" y="214209"/>
                  </a:lnTo>
                  <a:lnTo>
                    <a:pt x="933973" y="226980"/>
                  </a:lnTo>
                  <a:lnTo>
                    <a:pt x="881429" y="238222"/>
                  </a:lnTo>
                  <a:lnTo>
                    <a:pt x="823242" y="247777"/>
                  </a:lnTo>
                  <a:lnTo>
                    <a:pt x="760065" y="255484"/>
                  </a:lnTo>
                  <a:lnTo>
                    <a:pt x="692550" y="261186"/>
                  </a:lnTo>
                  <a:lnTo>
                    <a:pt x="621349" y="264723"/>
                  </a:lnTo>
                  <a:lnTo>
                    <a:pt x="547116" y="265938"/>
                  </a:lnTo>
                  <a:lnTo>
                    <a:pt x="472876" y="264723"/>
                  </a:lnTo>
                  <a:lnTo>
                    <a:pt x="401672" y="261186"/>
                  </a:lnTo>
                  <a:lnTo>
                    <a:pt x="334156" y="255484"/>
                  </a:lnTo>
                  <a:lnTo>
                    <a:pt x="270978" y="247776"/>
                  </a:lnTo>
                  <a:lnTo>
                    <a:pt x="212792" y="238222"/>
                  </a:lnTo>
                  <a:lnTo>
                    <a:pt x="160248" y="226980"/>
                  </a:lnTo>
                  <a:lnTo>
                    <a:pt x="114000" y="214209"/>
                  </a:lnTo>
                  <a:lnTo>
                    <a:pt x="74698" y="200067"/>
                  </a:lnTo>
                  <a:lnTo>
                    <a:pt x="19543" y="168306"/>
                  </a:lnTo>
                  <a:lnTo>
                    <a:pt x="0" y="132969"/>
                  </a:lnTo>
                  <a:lnTo>
                    <a:pt x="4994" y="114932"/>
                  </a:lnTo>
                  <a:lnTo>
                    <a:pt x="42995" y="81224"/>
                  </a:lnTo>
                  <a:lnTo>
                    <a:pt x="114000" y="51728"/>
                  </a:lnTo>
                  <a:lnTo>
                    <a:pt x="160248" y="38957"/>
                  </a:lnTo>
                  <a:lnTo>
                    <a:pt x="212792" y="27715"/>
                  </a:lnTo>
                  <a:lnTo>
                    <a:pt x="270978" y="18160"/>
                  </a:lnTo>
                  <a:lnTo>
                    <a:pt x="334156" y="10453"/>
                  </a:lnTo>
                  <a:lnTo>
                    <a:pt x="401672" y="4751"/>
                  </a:lnTo>
                  <a:lnTo>
                    <a:pt x="472876" y="1214"/>
                  </a:lnTo>
                  <a:lnTo>
                    <a:pt x="547116" y="0"/>
                  </a:lnTo>
                  <a:lnTo>
                    <a:pt x="621349" y="1214"/>
                  </a:lnTo>
                  <a:lnTo>
                    <a:pt x="692550" y="4751"/>
                  </a:lnTo>
                  <a:lnTo>
                    <a:pt x="760065" y="10453"/>
                  </a:lnTo>
                  <a:lnTo>
                    <a:pt x="823242" y="18161"/>
                  </a:lnTo>
                  <a:lnTo>
                    <a:pt x="881429" y="27715"/>
                  </a:lnTo>
                  <a:lnTo>
                    <a:pt x="933973" y="38957"/>
                  </a:lnTo>
                  <a:lnTo>
                    <a:pt x="980224" y="51728"/>
                  </a:lnTo>
                  <a:lnTo>
                    <a:pt x="1019527" y="65870"/>
                  </a:lnTo>
                  <a:lnTo>
                    <a:pt x="1074686" y="97631"/>
                  </a:lnTo>
                  <a:lnTo>
                    <a:pt x="1094232" y="132969"/>
                  </a:lnTo>
                  <a:lnTo>
                    <a:pt x="1094232" y="930782"/>
                  </a:lnTo>
                  <a:lnTo>
                    <a:pt x="1074686" y="966129"/>
                  </a:lnTo>
                  <a:lnTo>
                    <a:pt x="1019527" y="997892"/>
                  </a:lnTo>
                  <a:lnTo>
                    <a:pt x="980224" y="1012034"/>
                  </a:lnTo>
                  <a:lnTo>
                    <a:pt x="933973" y="1024804"/>
                  </a:lnTo>
                  <a:lnTo>
                    <a:pt x="881429" y="1036044"/>
                  </a:lnTo>
                  <a:lnTo>
                    <a:pt x="823242" y="1045596"/>
                  </a:lnTo>
                  <a:lnTo>
                    <a:pt x="760065" y="1053301"/>
                  </a:lnTo>
                  <a:lnTo>
                    <a:pt x="692550" y="1059001"/>
                  </a:lnTo>
                  <a:lnTo>
                    <a:pt x="621349" y="1062538"/>
                  </a:lnTo>
                  <a:lnTo>
                    <a:pt x="547116" y="1063752"/>
                  </a:lnTo>
                  <a:lnTo>
                    <a:pt x="472876" y="1062538"/>
                  </a:lnTo>
                  <a:lnTo>
                    <a:pt x="401672" y="1059001"/>
                  </a:lnTo>
                  <a:lnTo>
                    <a:pt x="334156" y="1053301"/>
                  </a:lnTo>
                  <a:lnTo>
                    <a:pt x="270978" y="1045596"/>
                  </a:lnTo>
                  <a:lnTo>
                    <a:pt x="212792" y="1036044"/>
                  </a:lnTo>
                  <a:lnTo>
                    <a:pt x="160248" y="1024804"/>
                  </a:lnTo>
                  <a:lnTo>
                    <a:pt x="114000" y="1012034"/>
                  </a:lnTo>
                  <a:lnTo>
                    <a:pt x="74698" y="997892"/>
                  </a:lnTo>
                  <a:lnTo>
                    <a:pt x="19543" y="966129"/>
                  </a:lnTo>
                  <a:lnTo>
                    <a:pt x="0" y="930782"/>
                  </a:lnTo>
                  <a:lnTo>
                    <a:pt x="0" y="132969"/>
                  </a:lnTo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019352" y="5253608"/>
            <a:ext cx="9290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Autres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fichiers</a:t>
            </a:r>
            <a:endParaRPr sz="1200">
              <a:latin typeface="Corbel"/>
              <a:cs typeface="Corbel"/>
            </a:endParaRPr>
          </a:p>
          <a:p>
            <a:pPr algn="ctr" marL="1270">
              <a:lnSpc>
                <a:spcPct val="100000"/>
              </a:lnSpc>
            </a:pPr>
            <a:r>
              <a:rPr dirty="0" sz="1200">
                <a:latin typeface="Corbel"/>
                <a:cs typeface="Corbel"/>
              </a:rPr>
              <a:t>(Images,</a:t>
            </a:r>
            <a:r>
              <a:rPr dirty="0" sz="1200" spc="-5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…)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33437" y="2799397"/>
            <a:ext cx="1203325" cy="1348105"/>
            <a:chOff x="833437" y="2799397"/>
            <a:chExt cx="1203325" cy="1348105"/>
          </a:xfrm>
        </p:grpSpPr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2804160"/>
              <a:ext cx="1193292" cy="133807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838200" y="2804160"/>
              <a:ext cx="1193800" cy="1338580"/>
            </a:xfrm>
            <a:custGeom>
              <a:avLst/>
              <a:gdLst/>
              <a:ahLst/>
              <a:cxnLst/>
              <a:rect l="l" t="t" r="r" b="b"/>
              <a:pathLst>
                <a:path w="1193800" h="1338579">
                  <a:moveTo>
                    <a:pt x="1193292" y="149225"/>
                  </a:moveTo>
                  <a:lnTo>
                    <a:pt x="1158513" y="199490"/>
                  </a:lnTo>
                  <a:lnTo>
                    <a:pt x="1100412" y="229133"/>
                  </a:lnTo>
                  <a:lnTo>
                    <a:pt x="1062230" y="242457"/>
                  </a:lnTo>
                  <a:lnTo>
                    <a:pt x="1018555" y="254635"/>
                  </a:lnTo>
                  <a:lnTo>
                    <a:pt x="969837" y="265552"/>
                  </a:lnTo>
                  <a:lnTo>
                    <a:pt x="916521" y="275098"/>
                  </a:lnTo>
                  <a:lnTo>
                    <a:pt x="859056" y="283160"/>
                  </a:lnTo>
                  <a:lnTo>
                    <a:pt x="797888" y="289625"/>
                  </a:lnTo>
                  <a:lnTo>
                    <a:pt x="733466" y="294382"/>
                  </a:lnTo>
                  <a:lnTo>
                    <a:pt x="666236" y="297319"/>
                  </a:lnTo>
                  <a:lnTo>
                    <a:pt x="596646" y="298323"/>
                  </a:lnTo>
                  <a:lnTo>
                    <a:pt x="527065" y="297319"/>
                  </a:lnTo>
                  <a:lnTo>
                    <a:pt x="459841" y="294382"/>
                  </a:lnTo>
                  <a:lnTo>
                    <a:pt x="395423" y="289625"/>
                  </a:lnTo>
                  <a:lnTo>
                    <a:pt x="334258" y="283160"/>
                  </a:lnTo>
                  <a:lnTo>
                    <a:pt x="276793" y="275098"/>
                  </a:lnTo>
                  <a:lnTo>
                    <a:pt x="223476" y="265552"/>
                  </a:lnTo>
                  <a:lnTo>
                    <a:pt x="174755" y="254634"/>
                  </a:lnTo>
                  <a:lnTo>
                    <a:pt x="131077" y="242457"/>
                  </a:lnTo>
                  <a:lnTo>
                    <a:pt x="92891" y="229133"/>
                  </a:lnTo>
                  <a:lnTo>
                    <a:pt x="34784" y="199490"/>
                  </a:lnTo>
                  <a:lnTo>
                    <a:pt x="4014" y="166604"/>
                  </a:lnTo>
                  <a:lnTo>
                    <a:pt x="0" y="149225"/>
                  </a:lnTo>
                  <a:lnTo>
                    <a:pt x="4014" y="131820"/>
                  </a:lnTo>
                  <a:lnTo>
                    <a:pt x="34784" y="98894"/>
                  </a:lnTo>
                  <a:lnTo>
                    <a:pt x="92891" y="69223"/>
                  </a:lnTo>
                  <a:lnTo>
                    <a:pt x="131077" y="55888"/>
                  </a:lnTo>
                  <a:lnTo>
                    <a:pt x="174755" y="43703"/>
                  </a:lnTo>
                  <a:lnTo>
                    <a:pt x="223476" y="32780"/>
                  </a:lnTo>
                  <a:lnTo>
                    <a:pt x="276793" y="23230"/>
                  </a:lnTo>
                  <a:lnTo>
                    <a:pt x="334258" y="15165"/>
                  </a:lnTo>
                  <a:lnTo>
                    <a:pt x="395423" y="8698"/>
                  </a:lnTo>
                  <a:lnTo>
                    <a:pt x="459841" y="3940"/>
                  </a:lnTo>
                  <a:lnTo>
                    <a:pt x="527065" y="1003"/>
                  </a:lnTo>
                  <a:lnTo>
                    <a:pt x="596646" y="0"/>
                  </a:lnTo>
                  <a:lnTo>
                    <a:pt x="666236" y="1003"/>
                  </a:lnTo>
                  <a:lnTo>
                    <a:pt x="733466" y="3940"/>
                  </a:lnTo>
                  <a:lnTo>
                    <a:pt x="797888" y="8698"/>
                  </a:lnTo>
                  <a:lnTo>
                    <a:pt x="859056" y="15165"/>
                  </a:lnTo>
                  <a:lnTo>
                    <a:pt x="916521" y="23230"/>
                  </a:lnTo>
                  <a:lnTo>
                    <a:pt x="969837" y="32780"/>
                  </a:lnTo>
                  <a:lnTo>
                    <a:pt x="1018555" y="43703"/>
                  </a:lnTo>
                  <a:lnTo>
                    <a:pt x="1062230" y="55888"/>
                  </a:lnTo>
                  <a:lnTo>
                    <a:pt x="1100412" y="69223"/>
                  </a:lnTo>
                  <a:lnTo>
                    <a:pt x="1158513" y="98894"/>
                  </a:lnTo>
                  <a:lnTo>
                    <a:pt x="1189278" y="131820"/>
                  </a:lnTo>
                  <a:lnTo>
                    <a:pt x="1193292" y="149225"/>
                  </a:lnTo>
                  <a:lnTo>
                    <a:pt x="1193292" y="1188846"/>
                  </a:lnTo>
                  <a:lnTo>
                    <a:pt x="1158513" y="1239177"/>
                  </a:lnTo>
                  <a:lnTo>
                    <a:pt x="1100412" y="1268848"/>
                  </a:lnTo>
                  <a:lnTo>
                    <a:pt x="1062230" y="1282183"/>
                  </a:lnTo>
                  <a:lnTo>
                    <a:pt x="1018555" y="1294368"/>
                  </a:lnTo>
                  <a:lnTo>
                    <a:pt x="969837" y="1305291"/>
                  </a:lnTo>
                  <a:lnTo>
                    <a:pt x="916521" y="1314841"/>
                  </a:lnTo>
                  <a:lnTo>
                    <a:pt x="859056" y="1322906"/>
                  </a:lnTo>
                  <a:lnTo>
                    <a:pt x="797888" y="1329373"/>
                  </a:lnTo>
                  <a:lnTo>
                    <a:pt x="733466" y="1334131"/>
                  </a:lnTo>
                  <a:lnTo>
                    <a:pt x="666236" y="1337068"/>
                  </a:lnTo>
                  <a:lnTo>
                    <a:pt x="596646" y="1338071"/>
                  </a:lnTo>
                  <a:lnTo>
                    <a:pt x="527065" y="1337068"/>
                  </a:lnTo>
                  <a:lnTo>
                    <a:pt x="459841" y="1334131"/>
                  </a:lnTo>
                  <a:lnTo>
                    <a:pt x="395423" y="1329373"/>
                  </a:lnTo>
                  <a:lnTo>
                    <a:pt x="334258" y="1322906"/>
                  </a:lnTo>
                  <a:lnTo>
                    <a:pt x="276793" y="1314841"/>
                  </a:lnTo>
                  <a:lnTo>
                    <a:pt x="223476" y="1305291"/>
                  </a:lnTo>
                  <a:lnTo>
                    <a:pt x="174755" y="1294368"/>
                  </a:lnTo>
                  <a:lnTo>
                    <a:pt x="131077" y="1282183"/>
                  </a:lnTo>
                  <a:lnTo>
                    <a:pt x="92891" y="1268848"/>
                  </a:lnTo>
                  <a:lnTo>
                    <a:pt x="34784" y="1239177"/>
                  </a:lnTo>
                  <a:lnTo>
                    <a:pt x="4014" y="1206251"/>
                  </a:lnTo>
                  <a:lnTo>
                    <a:pt x="0" y="1188846"/>
                  </a:lnTo>
                  <a:lnTo>
                    <a:pt x="0" y="149225"/>
                  </a:lnTo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954125" y="3252342"/>
            <a:ext cx="9607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XGBoost </a:t>
            </a:r>
            <a:r>
              <a:rPr dirty="0" sz="1200">
                <a:latin typeface="Corbel"/>
                <a:cs typeface="Corbel"/>
              </a:rPr>
              <a:t>sérialisé</a:t>
            </a:r>
            <a:r>
              <a:rPr dirty="0" sz="1200" spc="-5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au </a:t>
            </a:r>
            <a:r>
              <a:rPr dirty="0" sz="1200">
                <a:latin typeface="Corbel"/>
                <a:cs typeface="Corbel"/>
              </a:rPr>
              <a:t>format</a:t>
            </a:r>
            <a:r>
              <a:rPr dirty="0" sz="1200" spc="-5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PICKLE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135177" y="1772221"/>
            <a:ext cx="2668905" cy="1660525"/>
            <a:chOff x="7135177" y="1772221"/>
            <a:chExt cx="2668905" cy="1660525"/>
          </a:xfrm>
        </p:grpSpPr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9940" y="1776983"/>
              <a:ext cx="2659379" cy="1650491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139940" y="1776983"/>
              <a:ext cx="2659380" cy="1651000"/>
            </a:xfrm>
            <a:custGeom>
              <a:avLst/>
              <a:gdLst/>
              <a:ahLst/>
              <a:cxnLst/>
              <a:rect l="l" t="t" r="r" b="b"/>
              <a:pathLst>
                <a:path w="2659379" h="1651000">
                  <a:moveTo>
                    <a:pt x="0" y="72643"/>
                  </a:moveTo>
                  <a:lnTo>
                    <a:pt x="5707" y="44362"/>
                  </a:lnTo>
                  <a:lnTo>
                    <a:pt x="21272" y="21272"/>
                  </a:lnTo>
                  <a:lnTo>
                    <a:pt x="44362" y="5707"/>
                  </a:lnTo>
                  <a:lnTo>
                    <a:pt x="72643" y="0"/>
                  </a:lnTo>
                  <a:lnTo>
                    <a:pt x="2586735" y="0"/>
                  </a:lnTo>
                  <a:lnTo>
                    <a:pt x="2615017" y="5707"/>
                  </a:lnTo>
                  <a:lnTo>
                    <a:pt x="2638107" y="21272"/>
                  </a:lnTo>
                  <a:lnTo>
                    <a:pt x="2653672" y="44362"/>
                  </a:lnTo>
                  <a:lnTo>
                    <a:pt x="2659379" y="72643"/>
                  </a:lnTo>
                  <a:lnTo>
                    <a:pt x="2659379" y="1577848"/>
                  </a:lnTo>
                  <a:lnTo>
                    <a:pt x="2653672" y="1606129"/>
                  </a:lnTo>
                  <a:lnTo>
                    <a:pt x="2638107" y="1629219"/>
                  </a:lnTo>
                  <a:lnTo>
                    <a:pt x="2615017" y="1644784"/>
                  </a:lnTo>
                  <a:lnTo>
                    <a:pt x="2586735" y="1650491"/>
                  </a:lnTo>
                  <a:lnTo>
                    <a:pt x="72643" y="1650491"/>
                  </a:lnTo>
                  <a:lnTo>
                    <a:pt x="44362" y="1644784"/>
                  </a:lnTo>
                  <a:lnTo>
                    <a:pt x="21272" y="1629219"/>
                  </a:lnTo>
                  <a:lnTo>
                    <a:pt x="5707" y="1606129"/>
                  </a:lnTo>
                  <a:lnTo>
                    <a:pt x="0" y="1577848"/>
                  </a:lnTo>
                  <a:lnTo>
                    <a:pt x="0" y="72643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2017966" y="1531429"/>
            <a:ext cx="3957954" cy="3874135"/>
            <a:chOff x="2017966" y="1531429"/>
            <a:chExt cx="3957954" cy="3874135"/>
          </a:xfrm>
        </p:grpSpPr>
        <p:sp>
          <p:nvSpPr>
            <p:cNvPr id="36" name="object 36" descr=""/>
            <p:cNvSpPr/>
            <p:nvPr/>
          </p:nvSpPr>
          <p:spPr>
            <a:xfrm>
              <a:off x="2032254" y="2097786"/>
              <a:ext cx="1702435" cy="3293745"/>
            </a:xfrm>
            <a:custGeom>
              <a:avLst/>
              <a:gdLst/>
              <a:ahLst/>
              <a:cxnLst/>
              <a:rect l="l" t="t" r="r" b="b"/>
              <a:pathLst>
                <a:path w="1702435" h="3293745">
                  <a:moveTo>
                    <a:pt x="0" y="0"/>
                  </a:moveTo>
                  <a:lnTo>
                    <a:pt x="1702054" y="707389"/>
                  </a:lnTo>
                </a:path>
                <a:path w="1702435" h="3293745">
                  <a:moveTo>
                    <a:pt x="0" y="1375410"/>
                  </a:moveTo>
                  <a:lnTo>
                    <a:pt x="1702054" y="707136"/>
                  </a:lnTo>
                </a:path>
                <a:path w="1702435" h="3293745">
                  <a:moveTo>
                    <a:pt x="0" y="3293364"/>
                  </a:moveTo>
                  <a:lnTo>
                    <a:pt x="1702054" y="3293364"/>
                  </a:lnTo>
                </a:path>
              </a:pathLst>
            </a:custGeom>
            <a:ln w="2857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0016" y="3430524"/>
              <a:ext cx="288036" cy="133654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4700016" y="3430524"/>
              <a:ext cx="288290" cy="1336675"/>
            </a:xfrm>
            <a:custGeom>
              <a:avLst/>
              <a:gdLst/>
              <a:ahLst/>
              <a:cxnLst/>
              <a:rect l="l" t="t" r="r" b="b"/>
              <a:pathLst>
                <a:path w="288289" h="1336675">
                  <a:moveTo>
                    <a:pt x="0" y="144017"/>
                  </a:moveTo>
                  <a:lnTo>
                    <a:pt x="144018" y="0"/>
                  </a:lnTo>
                  <a:lnTo>
                    <a:pt x="288036" y="144017"/>
                  </a:lnTo>
                  <a:lnTo>
                    <a:pt x="216026" y="144017"/>
                  </a:lnTo>
                  <a:lnTo>
                    <a:pt x="216026" y="1192530"/>
                  </a:lnTo>
                  <a:lnTo>
                    <a:pt x="288036" y="1192530"/>
                  </a:lnTo>
                  <a:lnTo>
                    <a:pt x="144018" y="1336548"/>
                  </a:lnTo>
                  <a:lnTo>
                    <a:pt x="0" y="1192530"/>
                  </a:lnTo>
                  <a:lnTo>
                    <a:pt x="72009" y="1192530"/>
                  </a:lnTo>
                  <a:lnTo>
                    <a:pt x="72009" y="144017"/>
                  </a:lnTo>
                  <a:lnTo>
                    <a:pt x="0" y="144017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33800" y="1536191"/>
              <a:ext cx="2237232" cy="385572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733800" y="1536191"/>
              <a:ext cx="2237740" cy="386080"/>
            </a:xfrm>
            <a:custGeom>
              <a:avLst/>
              <a:gdLst/>
              <a:ahLst/>
              <a:cxnLst/>
              <a:rect l="l" t="t" r="r" b="b"/>
              <a:pathLst>
                <a:path w="2237740" h="386080">
                  <a:moveTo>
                    <a:pt x="0" y="17018"/>
                  </a:moveTo>
                  <a:lnTo>
                    <a:pt x="0" y="7620"/>
                  </a:lnTo>
                  <a:lnTo>
                    <a:pt x="7620" y="0"/>
                  </a:lnTo>
                  <a:lnTo>
                    <a:pt x="17017" y="0"/>
                  </a:lnTo>
                  <a:lnTo>
                    <a:pt x="2220214" y="0"/>
                  </a:lnTo>
                  <a:lnTo>
                    <a:pt x="2229612" y="0"/>
                  </a:lnTo>
                  <a:lnTo>
                    <a:pt x="2237232" y="7620"/>
                  </a:lnTo>
                  <a:lnTo>
                    <a:pt x="2237232" y="17018"/>
                  </a:lnTo>
                  <a:lnTo>
                    <a:pt x="2237232" y="368554"/>
                  </a:lnTo>
                  <a:lnTo>
                    <a:pt x="2237232" y="377952"/>
                  </a:lnTo>
                  <a:lnTo>
                    <a:pt x="2229612" y="385572"/>
                  </a:lnTo>
                  <a:lnTo>
                    <a:pt x="2220214" y="385572"/>
                  </a:lnTo>
                  <a:lnTo>
                    <a:pt x="17017" y="385572"/>
                  </a:lnTo>
                  <a:lnTo>
                    <a:pt x="7620" y="385572"/>
                  </a:lnTo>
                  <a:lnTo>
                    <a:pt x="0" y="377952"/>
                  </a:lnTo>
                  <a:lnTo>
                    <a:pt x="0" y="368554"/>
                  </a:lnTo>
                  <a:lnTo>
                    <a:pt x="0" y="17018"/>
                  </a:lnTo>
                  <a:close/>
                </a:path>
              </a:pathLst>
            </a:custGeom>
            <a:ln w="9524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374381" y="1803653"/>
            <a:ext cx="2193290" cy="366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Fichier</a:t>
            </a:r>
            <a:r>
              <a:rPr dirty="0" sz="1200" spc="-60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API.py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000" i="1">
                <a:latin typeface="Arial"/>
                <a:cs typeface="Arial"/>
              </a:rPr>
              <a:t>Partie «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Back-</a:t>
            </a:r>
            <a:r>
              <a:rPr dirty="0" sz="1000" i="1">
                <a:latin typeface="Arial"/>
                <a:cs typeface="Arial"/>
              </a:rPr>
              <a:t>End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»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du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DASHBOARD.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321042" y="2297429"/>
            <a:ext cx="22974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C’est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dans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ce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fichier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que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sont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effectuées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toutes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les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opérations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non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graphiques </a:t>
            </a:r>
            <a:r>
              <a:rPr dirty="0" sz="1000" i="1">
                <a:latin typeface="Arial"/>
                <a:cs typeface="Arial"/>
              </a:rPr>
              <a:t>(chargement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des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données,</a:t>
            </a:r>
            <a:r>
              <a:rPr dirty="0" sz="1000" spc="-6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entrainement </a:t>
            </a:r>
            <a:r>
              <a:rPr dirty="0" sz="1000" i="1">
                <a:latin typeface="Arial"/>
                <a:cs typeface="Arial"/>
              </a:rPr>
              <a:t>des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modèles,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prédictions,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…)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290561" y="3059125"/>
            <a:ext cx="23577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Contient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tous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les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end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points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pour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interagir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avec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d’autres</a:t>
            </a:r>
            <a:r>
              <a:rPr dirty="0" sz="1000" spc="-10" i="1">
                <a:latin typeface="Arial"/>
                <a:cs typeface="Arial"/>
              </a:rPr>
              <a:t> logiciels.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803015" y="1616202"/>
            <a:ext cx="2098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1</a:t>
            </a:r>
            <a:r>
              <a:rPr dirty="0" baseline="24305" sz="1200" b="1">
                <a:latin typeface="Corbel"/>
                <a:cs typeface="Corbel"/>
              </a:rPr>
              <a:t>ère</a:t>
            </a:r>
            <a:r>
              <a:rPr dirty="0" baseline="24305" sz="1200" spc="97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étape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: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Démarrer le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serveur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7135177" y="5135689"/>
            <a:ext cx="2668905" cy="1660525"/>
            <a:chOff x="7135177" y="5135689"/>
            <a:chExt cx="2668905" cy="1660525"/>
          </a:xfrm>
        </p:grpSpPr>
        <p:pic>
          <p:nvPicPr>
            <p:cNvPr id="46" name="object 4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9940" y="5140452"/>
              <a:ext cx="2659379" cy="1650492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7139940" y="5140452"/>
              <a:ext cx="2659380" cy="1651000"/>
            </a:xfrm>
            <a:custGeom>
              <a:avLst/>
              <a:gdLst/>
              <a:ahLst/>
              <a:cxnLst/>
              <a:rect l="l" t="t" r="r" b="b"/>
              <a:pathLst>
                <a:path w="2659379" h="1651000">
                  <a:moveTo>
                    <a:pt x="0" y="72643"/>
                  </a:moveTo>
                  <a:lnTo>
                    <a:pt x="5707" y="44362"/>
                  </a:lnTo>
                  <a:lnTo>
                    <a:pt x="21272" y="21272"/>
                  </a:lnTo>
                  <a:lnTo>
                    <a:pt x="44362" y="5707"/>
                  </a:lnTo>
                  <a:lnTo>
                    <a:pt x="72643" y="0"/>
                  </a:lnTo>
                  <a:lnTo>
                    <a:pt x="2586735" y="0"/>
                  </a:lnTo>
                  <a:lnTo>
                    <a:pt x="2615017" y="5707"/>
                  </a:lnTo>
                  <a:lnTo>
                    <a:pt x="2638107" y="21272"/>
                  </a:lnTo>
                  <a:lnTo>
                    <a:pt x="2653672" y="44362"/>
                  </a:lnTo>
                  <a:lnTo>
                    <a:pt x="2659379" y="72643"/>
                  </a:lnTo>
                  <a:lnTo>
                    <a:pt x="2659379" y="1577835"/>
                  </a:lnTo>
                  <a:lnTo>
                    <a:pt x="2653672" y="1606116"/>
                  </a:lnTo>
                  <a:lnTo>
                    <a:pt x="2638107" y="1629211"/>
                  </a:lnTo>
                  <a:lnTo>
                    <a:pt x="2615017" y="1644782"/>
                  </a:lnTo>
                  <a:lnTo>
                    <a:pt x="2586735" y="1650492"/>
                  </a:lnTo>
                  <a:lnTo>
                    <a:pt x="72643" y="1650492"/>
                  </a:lnTo>
                  <a:lnTo>
                    <a:pt x="44362" y="1644782"/>
                  </a:lnTo>
                  <a:lnTo>
                    <a:pt x="21272" y="1629211"/>
                  </a:lnTo>
                  <a:lnTo>
                    <a:pt x="5707" y="1606116"/>
                  </a:lnTo>
                  <a:lnTo>
                    <a:pt x="0" y="1577835"/>
                  </a:lnTo>
                  <a:lnTo>
                    <a:pt x="0" y="72643"/>
                  </a:lnTo>
                  <a:close/>
                </a:path>
              </a:pathLst>
            </a:custGeom>
            <a:ln w="9525">
              <a:solidFill>
                <a:srgbClr val="E8B0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7666990" y="5380990"/>
            <a:ext cx="1606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Fichier</a:t>
            </a:r>
            <a:r>
              <a:rPr dirty="0" sz="1200" spc="-1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DASHBOARD.py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395718" y="5752896"/>
            <a:ext cx="2150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Partie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«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Frontend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»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du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DASHBOARD.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272273" y="6058001"/>
            <a:ext cx="239522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C’est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dans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ce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fichier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qu’est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codée</a:t>
            </a:r>
            <a:r>
              <a:rPr dirty="0" sz="1000" spc="-5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la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partie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graphique</a:t>
            </a:r>
            <a:r>
              <a:rPr dirty="0" sz="1000" spc="-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de</a:t>
            </a:r>
            <a:r>
              <a:rPr dirty="0" sz="1000" spc="-5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la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page</a:t>
            </a:r>
            <a:r>
              <a:rPr dirty="0" sz="1000" spc="-5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web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qu’utilisera</a:t>
            </a:r>
            <a:r>
              <a:rPr dirty="0" sz="1000" spc="10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la </a:t>
            </a:r>
            <a:r>
              <a:rPr dirty="0" sz="1000" i="1">
                <a:latin typeface="Arial"/>
                <a:cs typeface="Arial"/>
              </a:rPr>
              <a:t>chargé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de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clientèle.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3712273" y="6269545"/>
            <a:ext cx="2247265" cy="526415"/>
            <a:chOff x="3712273" y="6269545"/>
            <a:chExt cx="2247265" cy="526415"/>
          </a:xfrm>
        </p:grpSpPr>
        <p:pic>
          <p:nvPicPr>
            <p:cNvPr id="52" name="object 5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7035" y="6274308"/>
              <a:ext cx="2237231" cy="516636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717035" y="6274308"/>
              <a:ext cx="2237740" cy="516890"/>
            </a:xfrm>
            <a:custGeom>
              <a:avLst/>
              <a:gdLst/>
              <a:ahLst/>
              <a:cxnLst/>
              <a:rect l="l" t="t" r="r" b="b"/>
              <a:pathLst>
                <a:path w="2237740" h="516890">
                  <a:moveTo>
                    <a:pt x="0" y="22745"/>
                  </a:moveTo>
                  <a:lnTo>
                    <a:pt x="1783" y="13892"/>
                  </a:lnTo>
                  <a:lnTo>
                    <a:pt x="6651" y="6662"/>
                  </a:lnTo>
                  <a:lnTo>
                    <a:pt x="13876" y="1787"/>
                  </a:lnTo>
                  <a:lnTo>
                    <a:pt x="22733" y="0"/>
                  </a:lnTo>
                  <a:lnTo>
                    <a:pt x="2214499" y="0"/>
                  </a:lnTo>
                  <a:lnTo>
                    <a:pt x="2223355" y="1787"/>
                  </a:lnTo>
                  <a:lnTo>
                    <a:pt x="2230580" y="6662"/>
                  </a:lnTo>
                  <a:lnTo>
                    <a:pt x="2235448" y="13892"/>
                  </a:lnTo>
                  <a:lnTo>
                    <a:pt x="2237231" y="22745"/>
                  </a:lnTo>
                  <a:lnTo>
                    <a:pt x="2237231" y="493894"/>
                  </a:lnTo>
                  <a:lnTo>
                    <a:pt x="2235448" y="502746"/>
                  </a:lnTo>
                  <a:lnTo>
                    <a:pt x="2230580" y="509975"/>
                  </a:lnTo>
                  <a:lnTo>
                    <a:pt x="2223355" y="514848"/>
                  </a:lnTo>
                  <a:lnTo>
                    <a:pt x="2214499" y="516635"/>
                  </a:lnTo>
                  <a:lnTo>
                    <a:pt x="22733" y="516635"/>
                  </a:lnTo>
                  <a:lnTo>
                    <a:pt x="13876" y="514848"/>
                  </a:lnTo>
                  <a:lnTo>
                    <a:pt x="6651" y="509975"/>
                  </a:lnTo>
                  <a:lnTo>
                    <a:pt x="1783" y="502746"/>
                  </a:lnTo>
                  <a:lnTo>
                    <a:pt x="0" y="493894"/>
                  </a:lnTo>
                  <a:lnTo>
                    <a:pt x="0" y="22745"/>
                  </a:lnTo>
                  <a:close/>
                </a:path>
              </a:pathLst>
            </a:custGeom>
            <a:ln w="9525">
              <a:solidFill>
                <a:srgbClr val="E8B0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4073905" y="6329273"/>
            <a:ext cx="1524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0" marR="30480" indent="-37528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2</a:t>
            </a:r>
            <a:r>
              <a:rPr dirty="0" baseline="24305" sz="1200" b="1">
                <a:latin typeface="Corbel"/>
                <a:cs typeface="Corbel"/>
              </a:rPr>
              <a:t>ème</a:t>
            </a:r>
            <a:r>
              <a:rPr dirty="0" baseline="24305" sz="1200" spc="82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étape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:</a:t>
            </a:r>
            <a:r>
              <a:rPr dirty="0" sz="1200" spc="-6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Afficher</a:t>
            </a:r>
            <a:r>
              <a:rPr dirty="0" sz="1200" spc="-5" b="1">
                <a:latin typeface="Corbel"/>
                <a:cs typeface="Corbel"/>
              </a:rPr>
              <a:t> </a:t>
            </a:r>
            <a:r>
              <a:rPr dirty="0" sz="1200" spc="-25" b="1">
                <a:latin typeface="Corbel"/>
                <a:cs typeface="Corbel"/>
              </a:rPr>
              <a:t>le </a:t>
            </a:r>
            <a:r>
              <a:rPr dirty="0" sz="1200" spc="-10" b="1">
                <a:latin typeface="Corbel"/>
                <a:cs typeface="Corbel"/>
              </a:rPr>
              <a:t>dashboard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60620" y="3985259"/>
            <a:ext cx="1696211" cy="268223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4960620" y="3985259"/>
            <a:ext cx="1696720" cy="268605"/>
          </a:xfrm>
          <a:prstGeom prst="rect">
            <a:avLst/>
          </a:prstGeom>
          <a:ln w="16573">
            <a:solidFill>
              <a:srgbClr val="ACD2F4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409"/>
              </a:spcBef>
            </a:pPr>
            <a:r>
              <a:rPr dirty="0" sz="1000" i="1">
                <a:latin typeface="Corbel"/>
                <a:cs typeface="Corbel"/>
              </a:rPr>
              <a:t>Format</a:t>
            </a:r>
            <a:r>
              <a:rPr dirty="0" sz="1000" spc="-2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de</a:t>
            </a:r>
            <a:r>
              <a:rPr dirty="0" sz="1000" spc="-2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transfert</a:t>
            </a:r>
            <a:r>
              <a:rPr dirty="0" sz="1000" spc="-5" i="1">
                <a:latin typeface="Corbel"/>
                <a:cs typeface="Corbel"/>
              </a:rPr>
              <a:t> </a:t>
            </a:r>
            <a:r>
              <a:rPr dirty="0" sz="1000" i="1">
                <a:latin typeface="Corbel"/>
                <a:cs typeface="Corbel"/>
              </a:rPr>
              <a:t>:</a:t>
            </a:r>
            <a:r>
              <a:rPr dirty="0" sz="1000" spc="-25" i="1">
                <a:latin typeface="Corbel"/>
                <a:cs typeface="Corbel"/>
              </a:rPr>
              <a:t> </a:t>
            </a:r>
            <a:r>
              <a:rPr dirty="0" sz="1000" spc="-20" i="1">
                <a:latin typeface="Corbel"/>
                <a:cs typeface="Corbel"/>
              </a:rPr>
              <a:t>JSON</a:t>
            </a:r>
            <a:endParaRPr sz="1000">
              <a:latin typeface="Corbel"/>
              <a:cs typeface="Corbel"/>
            </a:endParaRPr>
          </a:p>
        </p:txBody>
      </p:sp>
      <p:pic>
        <p:nvPicPr>
          <p:cNvPr id="57" name="object 5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139940" y="3713988"/>
            <a:ext cx="2497835" cy="268224"/>
          </a:xfrm>
          <a:prstGeom prst="rect">
            <a:avLst/>
          </a:prstGeom>
        </p:spPr>
      </p:pic>
      <p:sp>
        <p:nvSpPr>
          <p:cNvPr id="58" name="object 58" descr=""/>
          <p:cNvSpPr txBox="1"/>
          <p:nvPr/>
        </p:nvSpPr>
        <p:spPr>
          <a:xfrm>
            <a:off x="7139940" y="3713988"/>
            <a:ext cx="2498090" cy="268605"/>
          </a:xfrm>
          <a:prstGeom prst="rect">
            <a:avLst/>
          </a:prstGeom>
          <a:ln w="16573">
            <a:solidFill>
              <a:srgbClr val="ACD2F4"/>
            </a:solidFill>
          </a:ln>
        </p:spPr>
        <p:txBody>
          <a:bodyPr wrap="square" lIns="0" tIns="52704" rIns="0" bIns="0" rtlCol="0" vert="horz">
            <a:spAutoFit/>
          </a:bodyPr>
          <a:lstStyle/>
          <a:p>
            <a:pPr marL="273050">
              <a:lnSpc>
                <a:spcPct val="100000"/>
              </a:lnSpc>
              <a:spcBef>
                <a:spcPts val="414"/>
              </a:spcBef>
            </a:pPr>
            <a:r>
              <a:rPr dirty="0" sz="1000" b="1">
                <a:latin typeface="Corbel"/>
                <a:cs typeface="Corbel"/>
              </a:rPr>
              <a:t>Exemple</a:t>
            </a:r>
            <a:r>
              <a:rPr dirty="0" sz="1000" spc="-30" b="1">
                <a:latin typeface="Corbel"/>
                <a:cs typeface="Corbel"/>
              </a:rPr>
              <a:t> </a:t>
            </a:r>
            <a:r>
              <a:rPr dirty="0" sz="1000" b="1">
                <a:latin typeface="Corbel"/>
                <a:cs typeface="Corbel"/>
              </a:rPr>
              <a:t>de</a:t>
            </a:r>
            <a:r>
              <a:rPr dirty="0" sz="1000" spc="-10" b="1">
                <a:latin typeface="Corbel"/>
                <a:cs typeface="Corbel"/>
              </a:rPr>
              <a:t> requête </a:t>
            </a:r>
            <a:r>
              <a:rPr dirty="0" sz="1000" b="1">
                <a:latin typeface="Corbel"/>
                <a:cs typeface="Corbel"/>
              </a:rPr>
              <a:t>envoyée</a:t>
            </a:r>
            <a:r>
              <a:rPr dirty="0" sz="1000" spc="-35" b="1">
                <a:latin typeface="Corbel"/>
                <a:cs typeface="Corbel"/>
              </a:rPr>
              <a:t> </a:t>
            </a:r>
            <a:r>
              <a:rPr dirty="0" sz="1000" b="1">
                <a:latin typeface="Corbel"/>
                <a:cs typeface="Corbel"/>
              </a:rPr>
              <a:t>à</a:t>
            </a:r>
            <a:r>
              <a:rPr dirty="0" sz="1000" spc="-10" b="1">
                <a:latin typeface="Corbel"/>
                <a:cs typeface="Corbel"/>
              </a:rPr>
              <a:t> l’API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135177" y="4034028"/>
            <a:ext cx="4775200" cy="737870"/>
            <a:chOff x="7135177" y="4034028"/>
            <a:chExt cx="4775200" cy="737870"/>
          </a:xfrm>
        </p:grpSpPr>
        <p:pic>
          <p:nvPicPr>
            <p:cNvPr id="60" name="object 6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39940" y="4034028"/>
              <a:ext cx="4770120" cy="280416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39940" y="4361688"/>
              <a:ext cx="3156204" cy="405384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7139940" y="4361688"/>
              <a:ext cx="3156585" cy="405765"/>
            </a:xfrm>
            <a:custGeom>
              <a:avLst/>
              <a:gdLst/>
              <a:ahLst/>
              <a:cxnLst/>
              <a:rect l="l" t="t" r="r" b="b"/>
              <a:pathLst>
                <a:path w="3156584" h="405764">
                  <a:moveTo>
                    <a:pt x="0" y="17906"/>
                  </a:moveTo>
                  <a:lnTo>
                    <a:pt x="0" y="8000"/>
                  </a:lnTo>
                  <a:lnTo>
                    <a:pt x="8000" y="0"/>
                  </a:lnTo>
                  <a:lnTo>
                    <a:pt x="17906" y="0"/>
                  </a:lnTo>
                  <a:lnTo>
                    <a:pt x="3138296" y="0"/>
                  </a:lnTo>
                  <a:lnTo>
                    <a:pt x="3148203" y="0"/>
                  </a:lnTo>
                  <a:lnTo>
                    <a:pt x="3156204" y="8000"/>
                  </a:lnTo>
                  <a:lnTo>
                    <a:pt x="3156204" y="17906"/>
                  </a:lnTo>
                  <a:lnTo>
                    <a:pt x="3156204" y="387476"/>
                  </a:lnTo>
                  <a:lnTo>
                    <a:pt x="3156204" y="397382"/>
                  </a:lnTo>
                  <a:lnTo>
                    <a:pt x="3148203" y="405384"/>
                  </a:lnTo>
                  <a:lnTo>
                    <a:pt x="3138296" y="405384"/>
                  </a:lnTo>
                  <a:lnTo>
                    <a:pt x="17906" y="405384"/>
                  </a:lnTo>
                  <a:lnTo>
                    <a:pt x="8000" y="405384"/>
                  </a:lnTo>
                  <a:lnTo>
                    <a:pt x="0" y="397382"/>
                  </a:lnTo>
                  <a:lnTo>
                    <a:pt x="0" y="387476"/>
                  </a:lnTo>
                  <a:lnTo>
                    <a:pt x="0" y="17906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7225410" y="4392929"/>
            <a:ext cx="2846070" cy="334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URL</a:t>
            </a:r>
            <a:r>
              <a:rPr dirty="0" u="sng" sz="10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résultante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reçue</a:t>
            </a:r>
            <a:r>
              <a:rPr dirty="0" u="sng" sz="10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par</a:t>
            </a:r>
            <a:r>
              <a:rPr dirty="0" u="sng" sz="1000" spc="-2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l’API</a:t>
            </a:r>
            <a:r>
              <a:rPr dirty="0" u="sng" sz="10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-10" i="1">
                <a:latin typeface="Arial"/>
                <a:cs typeface="Arial"/>
              </a:rPr>
              <a:t>http://localhost:5000/infos_client?id_client=100101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DEPLOIEMENT</a:t>
            </a:r>
            <a:r>
              <a:rPr dirty="0" spc="-155"/>
              <a:t> </a:t>
            </a:r>
            <a:r>
              <a:rPr dirty="0"/>
              <a:t>SUR</a:t>
            </a:r>
            <a:r>
              <a:rPr dirty="0" spc="-55"/>
              <a:t> </a:t>
            </a:r>
            <a:r>
              <a:rPr dirty="0"/>
              <a:t>LE</a:t>
            </a:r>
            <a:r>
              <a:rPr dirty="0" spc="-204"/>
              <a:t> </a:t>
            </a:r>
            <a:r>
              <a:rPr dirty="0" spc="-10"/>
              <a:t>CLOUD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681728" y="2968751"/>
            <a:ext cx="2901315" cy="1764030"/>
            <a:chOff x="4681728" y="2968751"/>
            <a:chExt cx="2901315" cy="17640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1728" y="2968751"/>
              <a:ext cx="2900933" cy="176403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4148" y="3232416"/>
              <a:ext cx="2292857" cy="40156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095494" y="3274821"/>
            <a:ext cx="20770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Déploiement</a:t>
            </a:r>
            <a:r>
              <a:rPr dirty="0" sz="1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576893" y="3509581"/>
            <a:ext cx="4794885" cy="992505"/>
            <a:chOff x="2576893" y="3509581"/>
            <a:chExt cx="4794885" cy="99250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6611" y="3645408"/>
              <a:ext cx="2474976" cy="85648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1655" y="3514344"/>
              <a:ext cx="2119122" cy="49072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581655" y="3514344"/>
              <a:ext cx="2119630" cy="490855"/>
            </a:xfrm>
            <a:custGeom>
              <a:avLst/>
              <a:gdLst/>
              <a:ahLst/>
              <a:cxnLst/>
              <a:rect l="l" t="t" r="r" b="b"/>
              <a:pathLst>
                <a:path w="2119629" h="490854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799210" y="0"/>
                  </a:lnTo>
                  <a:lnTo>
                    <a:pt x="1141730" y="0"/>
                  </a:lnTo>
                  <a:lnTo>
                    <a:pt x="1288288" y="0"/>
                  </a:lnTo>
                  <a:lnTo>
                    <a:pt x="1320141" y="6421"/>
                  </a:lnTo>
                  <a:lnTo>
                    <a:pt x="1346136" y="23939"/>
                  </a:lnTo>
                  <a:lnTo>
                    <a:pt x="1363654" y="49934"/>
                  </a:lnTo>
                  <a:lnTo>
                    <a:pt x="1370076" y="81787"/>
                  </a:lnTo>
                  <a:lnTo>
                    <a:pt x="1370076" y="286257"/>
                  </a:lnTo>
                  <a:lnTo>
                    <a:pt x="2119122" y="255904"/>
                  </a:lnTo>
                  <a:lnTo>
                    <a:pt x="1370076" y="408939"/>
                  </a:lnTo>
                  <a:lnTo>
                    <a:pt x="1363654" y="440793"/>
                  </a:lnTo>
                  <a:lnTo>
                    <a:pt x="1346136" y="466788"/>
                  </a:lnTo>
                  <a:lnTo>
                    <a:pt x="1320141" y="484306"/>
                  </a:lnTo>
                  <a:lnTo>
                    <a:pt x="1288288" y="490727"/>
                  </a:lnTo>
                  <a:lnTo>
                    <a:pt x="1141730" y="490727"/>
                  </a:lnTo>
                  <a:lnTo>
                    <a:pt x="799210" y="490727"/>
                  </a:lnTo>
                  <a:lnTo>
                    <a:pt x="81787" y="490727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39"/>
                  </a:lnTo>
                  <a:lnTo>
                    <a:pt x="0" y="286257"/>
                  </a:lnTo>
                  <a:lnTo>
                    <a:pt x="0" y="81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7103" y="3593579"/>
              <a:ext cx="1073658" cy="398538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836926" y="3628390"/>
            <a:ext cx="8610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rbel"/>
                <a:cs typeface="Corbel"/>
              </a:rPr>
              <a:t>Dépôt</a:t>
            </a:r>
            <a:r>
              <a:rPr dirty="0" sz="1400" spc="-4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local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207317" y="1857565"/>
            <a:ext cx="1777364" cy="1120140"/>
            <a:chOff x="5207317" y="1857565"/>
            <a:chExt cx="1777364" cy="112014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2079" y="1862327"/>
              <a:ext cx="1767840" cy="111048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212079" y="1862327"/>
              <a:ext cx="1767839" cy="1110615"/>
            </a:xfrm>
            <a:custGeom>
              <a:avLst/>
              <a:gdLst/>
              <a:ahLst/>
              <a:cxnLst/>
              <a:rect l="l" t="t" r="r" b="b"/>
              <a:pathLst>
                <a:path w="1767840" h="1110614">
                  <a:moveTo>
                    <a:pt x="0" y="81787"/>
                  </a:moveTo>
                  <a:lnTo>
                    <a:pt x="6421" y="49934"/>
                  </a:lnTo>
                  <a:lnTo>
                    <a:pt x="23939" y="23939"/>
                  </a:lnTo>
                  <a:lnTo>
                    <a:pt x="49934" y="6421"/>
                  </a:lnTo>
                  <a:lnTo>
                    <a:pt x="81787" y="0"/>
                  </a:lnTo>
                  <a:lnTo>
                    <a:pt x="294640" y="0"/>
                  </a:lnTo>
                  <a:lnTo>
                    <a:pt x="736600" y="0"/>
                  </a:lnTo>
                  <a:lnTo>
                    <a:pt x="1686052" y="0"/>
                  </a:lnTo>
                  <a:lnTo>
                    <a:pt x="1717905" y="6421"/>
                  </a:lnTo>
                  <a:lnTo>
                    <a:pt x="1743900" y="23939"/>
                  </a:lnTo>
                  <a:lnTo>
                    <a:pt x="1761418" y="49934"/>
                  </a:lnTo>
                  <a:lnTo>
                    <a:pt x="1767840" y="81787"/>
                  </a:lnTo>
                  <a:lnTo>
                    <a:pt x="1767840" y="286258"/>
                  </a:lnTo>
                  <a:lnTo>
                    <a:pt x="1767840" y="408939"/>
                  </a:lnTo>
                  <a:lnTo>
                    <a:pt x="1761418" y="440793"/>
                  </a:lnTo>
                  <a:lnTo>
                    <a:pt x="1743900" y="466788"/>
                  </a:lnTo>
                  <a:lnTo>
                    <a:pt x="1717905" y="484306"/>
                  </a:lnTo>
                  <a:lnTo>
                    <a:pt x="1686052" y="490727"/>
                  </a:lnTo>
                  <a:lnTo>
                    <a:pt x="736600" y="490727"/>
                  </a:lnTo>
                  <a:lnTo>
                    <a:pt x="862457" y="1110488"/>
                  </a:lnTo>
                  <a:lnTo>
                    <a:pt x="294640" y="490727"/>
                  </a:lnTo>
                  <a:lnTo>
                    <a:pt x="81787" y="490727"/>
                  </a:lnTo>
                  <a:lnTo>
                    <a:pt x="49934" y="484306"/>
                  </a:lnTo>
                  <a:lnTo>
                    <a:pt x="23939" y="466788"/>
                  </a:lnTo>
                  <a:lnTo>
                    <a:pt x="6421" y="440793"/>
                  </a:lnTo>
                  <a:lnTo>
                    <a:pt x="0" y="408939"/>
                  </a:lnTo>
                  <a:lnTo>
                    <a:pt x="0" y="286258"/>
                  </a:lnTo>
                  <a:lnTo>
                    <a:pt x="0" y="81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2683" y="1943087"/>
              <a:ext cx="1259586" cy="398538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5572505" y="1977008"/>
            <a:ext cx="1047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orbel"/>
                <a:cs typeface="Corbel"/>
              </a:rPr>
              <a:t>Image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Docker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565707" y="3509581"/>
            <a:ext cx="2482215" cy="500380"/>
            <a:chOff x="7565707" y="3509581"/>
            <a:chExt cx="2482215" cy="500380"/>
          </a:xfrm>
        </p:grpSpPr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0469" y="3514344"/>
              <a:ext cx="2472689" cy="49072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570469" y="3514344"/>
              <a:ext cx="2472690" cy="490855"/>
            </a:xfrm>
            <a:custGeom>
              <a:avLst/>
              <a:gdLst/>
              <a:ahLst/>
              <a:cxnLst/>
              <a:rect l="l" t="t" r="r" b="b"/>
              <a:pathLst>
                <a:path w="2472690" h="490854">
                  <a:moveTo>
                    <a:pt x="703326" y="81787"/>
                  </a:moveTo>
                  <a:lnTo>
                    <a:pt x="709747" y="49934"/>
                  </a:lnTo>
                  <a:lnTo>
                    <a:pt x="727265" y="23939"/>
                  </a:lnTo>
                  <a:lnTo>
                    <a:pt x="753260" y="6421"/>
                  </a:lnTo>
                  <a:lnTo>
                    <a:pt x="785113" y="0"/>
                  </a:lnTo>
                  <a:lnTo>
                    <a:pt x="998220" y="0"/>
                  </a:lnTo>
                  <a:lnTo>
                    <a:pt x="1440560" y="0"/>
                  </a:lnTo>
                  <a:lnTo>
                    <a:pt x="2390902" y="0"/>
                  </a:lnTo>
                  <a:lnTo>
                    <a:pt x="2422755" y="6421"/>
                  </a:lnTo>
                  <a:lnTo>
                    <a:pt x="2448750" y="23939"/>
                  </a:lnTo>
                  <a:lnTo>
                    <a:pt x="2466268" y="49934"/>
                  </a:lnTo>
                  <a:lnTo>
                    <a:pt x="2472689" y="81787"/>
                  </a:lnTo>
                  <a:lnTo>
                    <a:pt x="2472689" y="204469"/>
                  </a:lnTo>
                  <a:lnTo>
                    <a:pt x="2472689" y="408939"/>
                  </a:lnTo>
                  <a:lnTo>
                    <a:pt x="2466268" y="440793"/>
                  </a:lnTo>
                  <a:lnTo>
                    <a:pt x="2448750" y="466788"/>
                  </a:lnTo>
                  <a:lnTo>
                    <a:pt x="2422755" y="484306"/>
                  </a:lnTo>
                  <a:lnTo>
                    <a:pt x="2390902" y="490727"/>
                  </a:lnTo>
                  <a:lnTo>
                    <a:pt x="1440560" y="490727"/>
                  </a:lnTo>
                  <a:lnTo>
                    <a:pt x="998220" y="490727"/>
                  </a:lnTo>
                  <a:lnTo>
                    <a:pt x="785113" y="490727"/>
                  </a:lnTo>
                  <a:lnTo>
                    <a:pt x="753260" y="484306"/>
                  </a:lnTo>
                  <a:lnTo>
                    <a:pt x="727265" y="466788"/>
                  </a:lnTo>
                  <a:lnTo>
                    <a:pt x="709747" y="440793"/>
                  </a:lnTo>
                  <a:lnTo>
                    <a:pt x="703326" y="408939"/>
                  </a:lnTo>
                  <a:lnTo>
                    <a:pt x="703326" y="204469"/>
                  </a:lnTo>
                  <a:lnTo>
                    <a:pt x="0" y="239013"/>
                  </a:lnTo>
                  <a:lnTo>
                    <a:pt x="703326" y="81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5235" y="3593579"/>
              <a:ext cx="1597914" cy="398538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8465946" y="3628390"/>
            <a:ext cx="13855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rbel"/>
                <a:cs typeface="Corbel"/>
              </a:rPr>
              <a:t>Groupe</a:t>
            </a:r>
            <a:r>
              <a:rPr dirty="0" sz="1400" spc="-4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ressources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180893" y="2607342"/>
            <a:ext cx="1369060" cy="826135"/>
            <a:chOff x="1180893" y="2607342"/>
            <a:chExt cx="1369060" cy="826135"/>
          </a:xfrm>
        </p:grpSpPr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5655" y="2612104"/>
              <a:ext cx="1358916" cy="81626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185655" y="2612104"/>
              <a:ext cx="1359535" cy="816610"/>
            </a:xfrm>
            <a:custGeom>
              <a:avLst/>
              <a:gdLst/>
              <a:ahLst/>
              <a:cxnLst/>
              <a:rect l="l" t="t" r="r" b="b"/>
              <a:pathLst>
                <a:path w="1359535" h="816610">
                  <a:moveTo>
                    <a:pt x="1358916" y="816260"/>
                  </a:moveTo>
                  <a:lnTo>
                    <a:pt x="857139" y="578770"/>
                  </a:lnTo>
                  <a:lnTo>
                    <a:pt x="805526" y="591010"/>
                  </a:lnTo>
                  <a:lnTo>
                    <a:pt x="752881" y="600468"/>
                  </a:lnTo>
                  <a:lnTo>
                    <a:pt x="699537" y="607200"/>
                  </a:lnTo>
                  <a:lnTo>
                    <a:pt x="645825" y="611262"/>
                  </a:lnTo>
                  <a:lnTo>
                    <a:pt x="592078" y="612711"/>
                  </a:lnTo>
                  <a:lnTo>
                    <a:pt x="538626" y="611600"/>
                  </a:lnTo>
                  <a:lnTo>
                    <a:pt x="485802" y="607986"/>
                  </a:lnTo>
                  <a:lnTo>
                    <a:pt x="433937" y="601925"/>
                  </a:lnTo>
                  <a:lnTo>
                    <a:pt x="383364" y="593473"/>
                  </a:lnTo>
                  <a:lnTo>
                    <a:pt x="334413" y="582684"/>
                  </a:lnTo>
                  <a:lnTo>
                    <a:pt x="287418" y="569616"/>
                  </a:lnTo>
                  <a:lnTo>
                    <a:pt x="242709" y="554322"/>
                  </a:lnTo>
                  <a:lnTo>
                    <a:pt x="200619" y="536860"/>
                  </a:lnTo>
                  <a:lnTo>
                    <a:pt x="161478" y="517285"/>
                  </a:lnTo>
                  <a:lnTo>
                    <a:pt x="125620" y="495652"/>
                  </a:lnTo>
                  <a:lnTo>
                    <a:pt x="93376" y="472017"/>
                  </a:lnTo>
                  <a:lnTo>
                    <a:pt x="65078" y="446436"/>
                  </a:lnTo>
                  <a:lnTo>
                    <a:pt x="37237" y="413716"/>
                  </a:lnTo>
                  <a:lnTo>
                    <a:pt x="17238" y="380259"/>
                  </a:lnTo>
                  <a:lnTo>
                    <a:pt x="0" y="312374"/>
                  </a:lnTo>
                  <a:lnTo>
                    <a:pt x="2379" y="278564"/>
                  </a:lnTo>
                  <a:lnTo>
                    <a:pt x="28181" y="212756"/>
                  </a:lnTo>
                  <a:lnTo>
                    <a:pt x="51222" y="181377"/>
                  </a:lnTo>
                  <a:lnTo>
                    <a:pt x="80770" y="151427"/>
                  </a:lnTo>
                  <a:lnTo>
                    <a:pt x="116632" y="123215"/>
                  </a:lnTo>
                  <a:lnTo>
                    <a:pt x="158620" y="97052"/>
                  </a:lnTo>
                  <a:lnTo>
                    <a:pt x="206540" y="73245"/>
                  </a:lnTo>
                  <a:lnTo>
                    <a:pt x="260204" y="52105"/>
                  </a:lnTo>
                  <a:lnTo>
                    <a:pt x="319421" y="33940"/>
                  </a:lnTo>
                  <a:lnTo>
                    <a:pt x="371034" y="21700"/>
                  </a:lnTo>
                  <a:lnTo>
                    <a:pt x="423678" y="12242"/>
                  </a:lnTo>
                  <a:lnTo>
                    <a:pt x="477022" y="5510"/>
                  </a:lnTo>
                  <a:lnTo>
                    <a:pt x="530734" y="1448"/>
                  </a:lnTo>
                  <a:lnTo>
                    <a:pt x="584482" y="0"/>
                  </a:lnTo>
                  <a:lnTo>
                    <a:pt x="637935" y="1110"/>
                  </a:lnTo>
                  <a:lnTo>
                    <a:pt x="690760" y="4724"/>
                  </a:lnTo>
                  <a:lnTo>
                    <a:pt x="742626" y="10785"/>
                  </a:lnTo>
                  <a:lnTo>
                    <a:pt x="793201" y="19237"/>
                  </a:lnTo>
                  <a:lnTo>
                    <a:pt x="842154" y="30026"/>
                  </a:lnTo>
                  <a:lnTo>
                    <a:pt x="889152" y="43094"/>
                  </a:lnTo>
                  <a:lnTo>
                    <a:pt x="933864" y="58388"/>
                  </a:lnTo>
                  <a:lnTo>
                    <a:pt x="975958" y="75850"/>
                  </a:lnTo>
                  <a:lnTo>
                    <a:pt x="1015102" y="95425"/>
                  </a:lnTo>
                  <a:lnTo>
                    <a:pt x="1050965" y="117058"/>
                  </a:lnTo>
                  <a:lnTo>
                    <a:pt x="1083215" y="140693"/>
                  </a:lnTo>
                  <a:lnTo>
                    <a:pt x="1111520" y="166274"/>
                  </a:lnTo>
                  <a:lnTo>
                    <a:pt x="1142871" y="204099"/>
                  </a:lnTo>
                  <a:lnTo>
                    <a:pt x="1163938" y="243140"/>
                  </a:lnTo>
                  <a:lnTo>
                    <a:pt x="1174841" y="282874"/>
                  </a:lnTo>
                  <a:lnTo>
                    <a:pt x="1175700" y="322778"/>
                  </a:lnTo>
                  <a:lnTo>
                    <a:pt x="1166635" y="362327"/>
                  </a:lnTo>
                  <a:lnTo>
                    <a:pt x="1147766" y="400998"/>
                  </a:lnTo>
                  <a:lnTo>
                    <a:pt x="1119215" y="438268"/>
                  </a:lnTo>
                  <a:lnTo>
                    <a:pt x="1081100" y="473612"/>
                  </a:lnTo>
                  <a:lnTo>
                    <a:pt x="1033542" y="506507"/>
                  </a:lnTo>
                  <a:lnTo>
                    <a:pt x="1358916" y="816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482344" y="2806065"/>
            <a:ext cx="582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Datasets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73910" y="3424390"/>
            <a:ext cx="1687830" cy="622300"/>
            <a:chOff x="773910" y="3424390"/>
            <a:chExt cx="1687830" cy="622300"/>
          </a:xfrm>
        </p:grpSpPr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672" y="3429153"/>
              <a:ext cx="1678269" cy="61234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78672" y="3429153"/>
              <a:ext cx="1678305" cy="612775"/>
            </a:xfrm>
            <a:custGeom>
              <a:avLst/>
              <a:gdLst/>
              <a:ahLst/>
              <a:cxnLst/>
              <a:rect l="l" t="t" r="r" b="b"/>
              <a:pathLst>
                <a:path w="1678305" h="612775">
                  <a:moveTo>
                    <a:pt x="1678269" y="316585"/>
                  </a:moveTo>
                  <a:lnTo>
                    <a:pt x="1279362" y="370941"/>
                  </a:lnTo>
                  <a:lnTo>
                    <a:pt x="1264304" y="397927"/>
                  </a:lnTo>
                  <a:lnTo>
                    <a:pt x="1244544" y="423714"/>
                  </a:lnTo>
                  <a:lnTo>
                    <a:pt x="1192000" y="471356"/>
                  </a:lnTo>
                  <a:lnTo>
                    <a:pt x="1159759" y="493046"/>
                  </a:lnTo>
                  <a:lnTo>
                    <a:pt x="1123900" y="513204"/>
                  </a:lnTo>
                  <a:lnTo>
                    <a:pt x="1084693" y="531748"/>
                  </a:lnTo>
                  <a:lnTo>
                    <a:pt x="1042412" y="548596"/>
                  </a:lnTo>
                  <a:lnTo>
                    <a:pt x="997326" y="563663"/>
                  </a:lnTo>
                  <a:lnTo>
                    <a:pt x="949708" y="576868"/>
                  </a:lnTo>
                  <a:lnTo>
                    <a:pt x="899827" y="588127"/>
                  </a:lnTo>
                  <a:lnTo>
                    <a:pt x="847957" y="597358"/>
                  </a:lnTo>
                  <a:lnTo>
                    <a:pt x="794367" y="604478"/>
                  </a:lnTo>
                  <a:lnTo>
                    <a:pt x="739329" y="609404"/>
                  </a:lnTo>
                  <a:lnTo>
                    <a:pt x="683114" y="612052"/>
                  </a:lnTo>
                  <a:lnTo>
                    <a:pt x="625994" y="612342"/>
                  </a:lnTo>
                  <a:lnTo>
                    <a:pt x="568240" y="610188"/>
                  </a:lnTo>
                  <a:lnTo>
                    <a:pt x="510123" y="605510"/>
                  </a:lnTo>
                  <a:lnTo>
                    <a:pt x="446182" y="597335"/>
                  </a:lnTo>
                  <a:lnTo>
                    <a:pt x="385477" y="586364"/>
                  </a:lnTo>
                  <a:lnTo>
                    <a:pt x="328256" y="572778"/>
                  </a:lnTo>
                  <a:lnTo>
                    <a:pt x="274768" y="556761"/>
                  </a:lnTo>
                  <a:lnTo>
                    <a:pt x="225263" y="538496"/>
                  </a:lnTo>
                  <a:lnTo>
                    <a:pt x="179988" y="518164"/>
                  </a:lnTo>
                  <a:lnTo>
                    <a:pt x="139194" y="495949"/>
                  </a:lnTo>
                  <a:lnTo>
                    <a:pt x="103129" y="472033"/>
                  </a:lnTo>
                  <a:lnTo>
                    <a:pt x="72042" y="446598"/>
                  </a:lnTo>
                  <a:lnTo>
                    <a:pt x="25800" y="391907"/>
                  </a:lnTo>
                  <a:lnTo>
                    <a:pt x="2459" y="333336"/>
                  </a:lnTo>
                  <a:lnTo>
                    <a:pt x="0" y="303052"/>
                  </a:lnTo>
                  <a:lnTo>
                    <a:pt x="4012" y="272346"/>
                  </a:lnTo>
                  <a:lnTo>
                    <a:pt x="29790" y="214414"/>
                  </a:lnTo>
                  <a:lnTo>
                    <a:pt x="73724" y="164123"/>
                  </a:lnTo>
                  <a:lnTo>
                    <a:pt x="134307" y="119295"/>
                  </a:lnTo>
                  <a:lnTo>
                    <a:pt x="170164" y="99137"/>
                  </a:lnTo>
                  <a:lnTo>
                    <a:pt x="209369" y="80593"/>
                  </a:lnTo>
                  <a:lnTo>
                    <a:pt x="251651" y="63745"/>
                  </a:lnTo>
                  <a:lnTo>
                    <a:pt x="296737" y="48678"/>
                  </a:lnTo>
                  <a:lnTo>
                    <a:pt x="344357" y="35473"/>
                  </a:lnTo>
                  <a:lnTo>
                    <a:pt x="394239" y="24214"/>
                  </a:lnTo>
                  <a:lnTo>
                    <a:pt x="446111" y="14983"/>
                  </a:lnTo>
                  <a:lnTo>
                    <a:pt x="499702" y="7863"/>
                  </a:lnTo>
                  <a:lnTo>
                    <a:pt x="554740" y="2938"/>
                  </a:lnTo>
                  <a:lnTo>
                    <a:pt x="610954" y="289"/>
                  </a:lnTo>
                  <a:lnTo>
                    <a:pt x="668072" y="0"/>
                  </a:lnTo>
                  <a:lnTo>
                    <a:pt x="725823" y="2153"/>
                  </a:lnTo>
                  <a:lnTo>
                    <a:pt x="783935" y="6832"/>
                  </a:lnTo>
                  <a:lnTo>
                    <a:pt x="847060" y="14896"/>
                  </a:lnTo>
                  <a:lnTo>
                    <a:pt x="907379" y="25774"/>
                  </a:lnTo>
                  <a:lnTo>
                    <a:pt x="964564" y="39306"/>
                  </a:lnTo>
                  <a:lnTo>
                    <a:pt x="1018292" y="55331"/>
                  </a:lnTo>
                  <a:lnTo>
                    <a:pt x="1068236" y="73691"/>
                  </a:lnTo>
                  <a:lnTo>
                    <a:pt x="1114071" y="94223"/>
                  </a:lnTo>
                  <a:lnTo>
                    <a:pt x="1155472" y="116770"/>
                  </a:lnTo>
                  <a:lnTo>
                    <a:pt x="1192113" y="141169"/>
                  </a:lnTo>
                  <a:lnTo>
                    <a:pt x="1223668" y="167262"/>
                  </a:lnTo>
                  <a:lnTo>
                    <a:pt x="1270222" y="223888"/>
                  </a:lnTo>
                  <a:lnTo>
                    <a:pt x="1284569" y="254101"/>
                  </a:lnTo>
                  <a:lnTo>
                    <a:pt x="1678269" y="3165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059586" y="3622929"/>
            <a:ext cx="730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Fichiers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.py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59759" y="4058221"/>
            <a:ext cx="2161540" cy="805180"/>
            <a:chOff x="359759" y="4058221"/>
            <a:chExt cx="2161540" cy="805180"/>
          </a:xfrm>
        </p:grpSpPr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4521" y="4062984"/>
              <a:ext cx="2151856" cy="795502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64521" y="4062984"/>
              <a:ext cx="2152015" cy="795655"/>
            </a:xfrm>
            <a:custGeom>
              <a:avLst/>
              <a:gdLst/>
              <a:ahLst/>
              <a:cxnLst/>
              <a:rect l="l" t="t" r="r" b="b"/>
              <a:pathLst>
                <a:path w="2152015" h="795654">
                  <a:moveTo>
                    <a:pt x="2151856" y="0"/>
                  </a:moveTo>
                  <a:lnTo>
                    <a:pt x="1647285" y="294132"/>
                  </a:lnTo>
                  <a:lnTo>
                    <a:pt x="1695802" y="315206"/>
                  </a:lnTo>
                  <a:lnTo>
                    <a:pt x="1737989" y="337196"/>
                  </a:lnTo>
                  <a:lnTo>
                    <a:pt x="1773883" y="359971"/>
                  </a:lnTo>
                  <a:lnTo>
                    <a:pt x="1826939" y="407359"/>
                  </a:lnTo>
                  <a:lnTo>
                    <a:pt x="1855271" y="456330"/>
                  </a:lnTo>
                  <a:lnTo>
                    <a:pt x="1860259" y="481086"/>
                  </a:lnTo>
                  <a:lnTo>
                    <a:pt x="1859179" y="505848"/>
                  </a:lnTo>
                  <a:lnTo>
                    <a:pt x="1838961" y="554874"/>
                  </a:lnTo>
                  <a:lnTo>
                    <a:pt x="1794917" y="602370"/>
                  </a:lnTo>
                  <a:lnTo>
                    <a:pt x="1764054" y="625220"/>
                  </a:lnTo>
                  <a:lnTo>
                    <a:pt x="1727346" y="647298"/>
                  </a:lnTo>
                  <a:lnTo>
                    <a:pt x="1684832" y="668474"/>
                  </a:lnTo>
                  <a:lnTo>
                    <a:pt x="1636549" y="688619"/>
                  </a:lnTo>
                  <a:lnTo>
                    <a:pt x="1582534" y="707603"/>
                  </a:lnTo>
                  <a:lnTo>
                    <a:pt x="1522825" y="725297"/>
                  </a:lnTo>
                  <a:lnTo>
                    <a:pt x="1478052" y="736758"/>
                  </a:lnTo>
                  <a:lnTo>
                    <a:pt x="1431849" y="747185"/>
                  </a:lnTo>
                  <a:lnTo>
                    <a:pt x="1384353" y="756582"/>
                  </a:lnTo>
                  <a:lnTo>
                    <a:pt x="1335702" y="764952"/>
                  </a:lnTo>
                  <a:lnTo>
                    <a:pt x="1286032" y="772301"/>
                  </a:lnTo>
                  <a:lnTo>
                    <a:pt x="1235481" y="778633"/>
                  </a:lnTo>
                  <a:lnTo>
                    <a:pt x="1184184" y="783951"/>
                  </a:lnTo>
                  <a:lnTo>
                    <a:pt x="1132281" y="788261"/>
                  </a:lnTo>
                  <a:lnTo>
                    <a:pt x="1079906" y="791567"/>
                  </a:lnTo>
                  <a:lnTo>
                    <a:pt x="1027199" y="793873"/>
                  </a:lnTo>
                  <a:lnTo>
                    <a:pt x="974294" y="795183"/>
                  </a:lnTo>
                  <a:lnTo>
                    <a:pt x="921330" y="795502"/>
                  </a:lnTo>
                  <a:lnTo>
                    <a:pt x="868444" y="794833"/>
                  </a:lnTo>
                  <a:lnTo>
                    <a:pt x="815772" y="793183"/>
                  </a:lnTo>
                  <a:lnTo>
                    <a:pt x="763452" y="790553"/>
                  </a:lnTo>
                  <a:lnTo>
                    <a:pt x="711621" y="786950"/>
                  </a:lnTo>
                  <a:lnTo>
                    <a:pt x="660415" y="782378"/>
                  </a:lnTo>
                  <a:lnTo>
                    <a:pt x="609971" y="776840"/>
                  </a:lnTo>
                  <a:lnTo>
                    <a:pt x="560428" y="770341"/>
                  </a:lnTo>
                  <a:lnTo>
                    <a:pt x="511921" y="762885"/>
                  </a:lnTo>
                  <a:lnTo>
                    <a:pt x="464587" y="754477"/>
                  </a:lnTo>
                  <a:lnTo>
                    <a:pt x="418565" y="745122"/>
                  </a:lnTo>
                  <a:lnTo>
                    <a:pt x="373990" y="734822"/>
                  </a:lnTo>
                  <a:lnTo>
                    <a:pt x="331000" y="723584"/>
                  </a:lnTo>
                  <a:lnTo>
                    <a:pt x="289732" y="711410"/>
                  </a:lnTo>
                  <a:lnTo>
                    <a:pt x="250322" y="698306"/>
                  </a:lnTo>
                  <a:lnTo>
                    <a:pt x="212909" y="684276"/>
                  </a:lnTo>
                  <a:lnTo>
                    <a:pt x="164404" y="663201"/>
                  </a:lnTo>
                  <a:lnTo>
                    <a:pt x="122229" y="641211"/>
                  </a:lnTo>
                  <a:lnTo>
                    <a:pt x="86345" y="618436"/>
                  </a:lnTo>
                  <a:lnTo>
                    <a:pt x="33305" y="571048"/>
                  </a:lnTo>
                  <a:lnTo>
                    <a:pt x="4984" y="522077"/>
                  </a:lnTo>
                  <a:lnTo>
                    <a:pt x="0" y="497321"/>
                  </a:lnTo>
                  <a:lnTo>
                    <a:pt x="1083" y="472559"/>
                  </a:lnTo>
                  <a:lnTo>
                    <a:pt x="21305" y="423533"/>
                  </a:lnTo>
                  <a:lnTo>
                    <a:pt x="65349" y="376037"/>
                  </a:lnTo>
                  <a:lnTo>
                    <a:pt x="96211" y="353187"/>
                  </a:lnTo>
                  <a:lnTo>
                    <a:pt x="132917" y="331109"/>
                  </a:lnTo>
                  <a:lnTo>
                    <a:pt x="175430" y="309933"/>
                  </a:lnTo>
                  <a:lnTo>
                    <a:pt x="223711" y="289788"/>
                  </a:lnTo>
                  <a:lnTo>
                    <a:pt x="277725" y="270804"/>
                  </a:lnTo>
                  <a:lnTo>
                    <a:pt x="337432" y="253111"/>
                  </a:lnTo>
                  <a:lnTo>
                    <a:pt x="379977" y="242188"/>
                  </a:lnTo>
                  <a:lnTo>
                    <a:pt x="423993" y="232175"/>
                  </a:lnTo>
                  <a:lnTo>
                    <a:pt x="469357" y="223076"/>
                  </a:lnTo>
                  <a:lnTo>
                    <a:pt x="515941" y="214893"/>
                  </a:lnTo>
                  <a:lnTo>
                    <a:pt x="563621" y="207631"/>
                  </a:lnTo>
                  <a:lnTo>
                    <a:pt x="612271" y="201294"/>
                  </a:lnTo>
                  <a:lnTo>
                    <a:pt x="661766" y="195885"/>
                  </a:lnTo>
                  <a:lnTo>
                    <a:pt x="711979" y="191409"/>
                  </a:lnTo>
                  <a:lnTo>
                    <a:pt x="762787" y="187870"/>
                  </a:lnTo>
                  <a:lnTo>
                    <a:pt x="814062" y="185270"/>
                  </a:lnTo>
                  <a:lnTo>
                    <a:pt x="865680" y="183615"/>
                  </a:lnTo>
                  <a:lnTo>
                    <a:pt x="917515" y="182907"/>
                  </a:lnTo>
                  <a:lnTo>
                    <a:pt x="969442" y="183152"/>
                  </a:lnTo>
                  <a:lnTo>
                    <a:pt x="1021335" y="184352"/>
                  </a:lnTo>
                  <a:lnTo>
                    <a:pt x="1073068" y="186511"/>
                  </a:lnTo>
                  <a:lnTo>
                    <a:pt x="1124516" y="189634"/>
                  </a:lnTo>
                  <a:lnTo>
                    <a:pt x="1175554" y="193725"/>
                  </a:lnTo>
                  <a:lnTo>
                    <a:pt x="1226056" y="198786"/>
                  </a:lnTo>
                  <a:lnTo>
                    <a:pt x="1275897" y="204823"/>
                  </a:lnTo>
                  <a:lnTo>
                    <a:pt x="1324950" y="211838"/>
                  </a:lnTo>
                  <a:lnTo>
                    <a:pt x="1373092" y="219837"/>
                  </a:lnTo>
                  <a:lnTo>
                    <a:pt x="215185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26744" y="4348098"/>
            <a:ext cx="1136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Autres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fichiers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Corbel"/>
                <a:cs typeface="Corbel"/>
              </a:rPr>
              <a:t>utiles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(Images,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…)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533143" y="1849926"/>
            <a:ext cx="2331720" cy="1554480"/>
            <a:chOff x="1533143" y="1849926"/>
            <a:chExt cx="2331720" cy="1554480"/>
          </a:xfrm>
        </p:grpSpPr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7906" y="1854689"/>
              <a:ext cx="2322195" cy="1544338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537906" y="1854689"/>
              <a:ext cx="2322195" cy="1544955"/>
            </a:xfrm>
            <a:custGeom>
              <a:avLst/>
              <a:gdLst/>
              <a:ahLst/>
              <a:cxnLst/>
              <a:rect l="l" t="t" r="r" b="b"/>
              <a:pathLst>
                <a:path w="2322195" h="1544954">
                  <a:moveTo>
                    <a:pt x="1590103" y="1544338"/>
                  </a:moveTo>
                  <a:lnTo>
                    <a:pt x="1044130" y="611142"/>
                  </a:lnTo>
                  <a:lnTo>
                    <a:pt x="971298" y="608594"/>
                  </a:lnTo>
                  <a:lnTo>
                    <a:pt x="900123" y="604902"/>
                  </a:lnTo>
                  <a:lnTo>
                    <a:pt x="830729" y="600107"/>
                  </a:lnTo>
                  <a:lnTo>
                    <a:pt x="763235" y="594247"/>
                  </a:lnTo>
                  <a:lnTo>
                    <a:pt x="697765" y="587362"/>
                  </a:lnTo>
                  <a:lnTo>
                    <a:pt x="634439" y="579490"/>
                  </a:lnTo>
                  <a:lnTo>
                    <a:pt x="573380" y="570672"/>
                  </a:lnTo>
                  <a:lnTo>
                    <a:pt x="514709" y="560947"/>
                  </a:lnTo>
                  <a:lnTo>
                    <a:pt x="458547" y="550353"/>
                  </a:lnTo>
                  <a:lnTo>
                    <a:pt x="405016" y="538930"/>
                  </a:lnTo>
                  <a:lnTo>
                    <a:pt x="354239" y="526718"/>
                  </a:lnTo>
                  <a:lnTo>
                    <a:pt x="306336" y="513755"/>
                  </a:lnTo>
                  <a:lnTo>
                    <a:pt x="261429" y="500081"/>
                  </a:lnTo>
                  <a:lnTo>
                    <a:pt x="219640" y="485735"/>
                  </a:lnTo>
                  <a:lnTo>
                    <a:pt x="181091" y="470757"/>
                  </a:lnTo>
                  <a:lnTo>
                    <a:pt x="145903" y="455185"/>
                  </a:lnTo>
                  <a:lnTo>
                    <a:pt x="86097" y="422419"/>
                  </a:lnTo>
                  <a:lnTo>
                    <a:pt x="41196" y="387752"/>
                  </a:lnTo>
                  <a:lnTo>
                    <a:pt x="12172" y="351497"/>
                  </a:lnTo>
                  <a:lnTo>
                    <a:pt x="0" y="313968"/>
                  </a:lnTo>
                  <a:lnTo>
                    <a:pt x="537" y="294825"/>
                  </a:lnTo>
                  <a:lnTo>
                    <a:pt x="14490" y="257631"/>
                  </a:lnTo>
                  <a:lnTo>
                    <a:pt x="43283" y="223079"/>
                  </a:lnTo>
                  <a:lnTo>
                    <a:pt x="86102" y="190231"/>
                  </a:lnTo>
                  <a:lnTo>
                    <a:pt x="141994" y="159294"/>
                  </a:lnTo>
                  <a:lnTo>
                    <a:pt x="210004" y="130473"/>
                  </a:lnTo>
                  <a:lnTo>
                    <a:pt x="248255" y="116920"/>
                  </a:lnTo>
                  <a:lnTo>
                    <a:pt x="289177" y="103973"/>
                  </a:lnTo>
                  <a:lnTo>
                    <a:pt x="332653" y="91658"/>
                  </a:lnTo>
                  <a:lnTo>
                    <a:pt x="378561" y="80001"/>
                  </a:lnTo>
                  <a:lnTo>
                    <a:pt x="426783" y="69027"/>
                  </a:lnTo>
                  <a:lnTo>
                    <a:pt x="477200" y="58762"/>
                  </a:lnTo>
                  <a:lnTo>
                    <a:pt x="529693" y="49232"/>
                  </a:lnTo>
                  <a:lnTo>
                    <a:pt x="584141" y="40462"/>
                  </a:lnTo>
                  <a:lnTo>
                    <a:pt x="640426" y="32478"/>
                  </a:lnTo>
                  <a:lnTo>
                    <a:pt x="698429" y="25307"/>
                  </a:lnTo>
                  <a:lnTo>
                    <a:pt x="758030" y="18973"/>
                  </a:lnTo>
                  <a:lnTo>
                    <a:pt x="819110" y="13502"/>
                  </a:lnTo>
                  <a:lnTo>
                    <a:pt x="881550" y="8921"/>
                  </a:lnTo>
                  <a:lnTo>
                    <a:pt x="945230" y="5254"/>
                  </a:lnTo>
                  <a:lnTo>
                    <a:pt x="1010032" y="2528"/>
                  </a:lnTo>
                  <a:lnTo>
                    <a:pt x="1075835" y="768"/>
                  </a:lnTo>
                  <a:lnTo>
                    <a:pt x="1142521" y="0"/>
                  </a:lnTo>
                  <a:lnTo>
                    <a:pt x="1209971" y="249"/>
                  </a:lnTo>
                  <a:lnTo>
                    <a:pt x="1278064" y="1542"/>
                  </a:lnTo>
                  <a:lnTo>
                    <a:pt x="1350897" y="4091"/>
                  </a:lnTo>
                  <a:lnTo>
                    <a:pt x="1422071" y="7782"/>
                  </a:lnTo>
                  <a:lnTo>
                    <a:pt x="1491466" y="12577"/>
                  </a:lnTo>
                  <a:lnTo>
                    <a:pt x="1558959" y="18437"/>
                  </a:lnTo>
                  <a:lnTo>
                    <a:pt x="1624429" y="25323"/>
                  </a:lnTo>
                  <a:lnTo>
                    <a:pt x="1687755" y="33194"/>
                  </a:lnTo>
                  <a:lnTo>
                    <a:pt x="1748814" y="42012"/>
                  </a:lnTo>
                  <a:lnTo>
                    <a:pt x="1807486" y="51738"/>
                  </a:lnTo>
                  <a:lnTo>
                    <a:pt x="1863648" y="62332"/>
                  </a:lnTo>
                  <a:lnTo>
                    <a:pt x="1917178" y="73754"/>
                  </a:lnTo>
                  <a:lnTo>
                    <a:pt x="1967956" y="85967"/>
                  </a:lnTo>
                  <a:lnTo>
                    <a:pt x="2015859" y="98930"/>
                  </a:lnTo>
                  <a:lnTo>
                    <a:pt x="2060765" y="112604"/>
                  </a:lnTo>
                  <a:lnTo>
                    <a:pt x="2102554" y="126950"/>
                  </a:lnTo>
                  <a:lnTo>
                    <a:pt x="2141103" y="141928"/>
                  </a:lnTo>
                  <a:lnTo>
                    <a:pt x="2176292" y="157499"/>
                  </a:lnTo>
                  <a:lnTo>
                    <a:pt x="2236098" y="190265"/>
                  </a:lnTo>
                  <a:lnTo>
                    <a:pt x="2280999" y="224933"/>
                  </a:lnTo>
                  <a:lnTo>
                    <a:pt x="2310023" y="261188"/>
                  </a:lnTo>
                  <a:lnTo>
                    <a:pt x="2322195" y="298716"/>
                  </a:lnTo>
                  <a:lnTo>
                    <a:pt x="2321658" y="317859"/>
                  </a:lnTo>
                  <a:lnTo>
                    <a:pt x="2306010" y="357710"/>
                  </a:lnTo>
                  <a:lnTo>
                    <a:pt x="2269974" y="397407"/>
                  </a:lnTo>
                  <a:lnTo>
                    <a:pt x="2215042" y="435010"/>
                  </a:lnTo>
                  <a:lnTo>
                    <a:pt x="2180888" y="452900"/>
                  </a:lnTo>
                  <a:lnTo>
                    <a:pt x="2142489" y="470116"/>
                  </a:lnTo>
                  <a:lnTo>
                    <a:pt x="2100003" y="486605"/>
                  </a:lnTo>
                  <a:lnTo>
                    <a:pt x="2053590" y="502319"/>
                  </a:lnTo>
                  <a:lnTo>
                    <a:pt x="2003409" y="517206"/>
                  </a:lnTo>
                  <a:lnTo>
                    <a:pt x="1949620" y="531216"/>
                  </a:lnTo>
                  <a:lnTo>
                    <a:pt x="1892382" y="544298"/>
                  </a:lnTo>
                  <a:lnTo>
                    <a:pt x="1831855" y="556402"/>
                  </a:lnTo>
                  <a:lnTo>
                    <a:pt x="1768197" y="567476"/>
                  </a:lnTo>
                  <a:lnTo>
                    <a:pt x="1701569" y="577471"/>
                  </a:lnTo>
                  <a:lnTo>
                    <a:pt x="1632130" y="586336"/>
                  </a:lnTo>
                  <a:lnTo>
                    <a:pt x="1560039" y="594021"/>
                  </a:lnTo>
                  <a:lnTo>
                    <a:pt x="1485455" y="600474"/>
                  </a:lnTo>
                  <a:lnTo>
                    <a:pt x="1590103" y="154433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2006345" y="1956308"/>
            <a:ext cx="1386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8145" marR="5080" indent="-386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Fichiers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configuration Streamlit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399362" y="4130103"/>
            <a:ext cx="1412240" cy="1550035"/>
            <a:chOff x="1399362" y="4130103"/>
            <a:chExt cx="1412240" cy="1550035"/>
          </a:xfrm>
        </p:grpSpPr>
        <p:pic>
          <p:nvPicPr>
            <p:cNvPr id="40" name="object 4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4125" y="4134865"/>
              <a:ext cx="1402447" cy="1540340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1404125" y="4134865"/>
              <a:ext cx="1402715" cy="1540510"/>
            </a:xfrm>
            <a:custGeom>
              <a:avLst/>
              <a:gdLst/>
              <a:ahLst/>
              <a:cxnLst/>
              <a:rect l="l" t="t" r="r" b="b"/>
              <a:pathLst>
                <a:path w="1402714" h="1540510">
                  <a:moveTo>
                    <a:pt x="1402447" y="0"/>
                  </a:moveTo>
                  <a:lnTo>
                    <a:pt x="882382" y="968755"/>
                  </a:lnTo>
                  <a:lnTo>
                    <a:pt x="939939" y="988350"/>
                  </a:lnTo>
                  <a:lnTo>
                    <a:pt x="991668" y="1010783"/>
                  </a:lnTo>
                  <a:lnTo>
                    <a:pt x="1037409" y="1035740"/>
                  </a:lnTo>
                  <a:lnTo>
                    <a:pt x="1076999" y="1062907"/>
                  </a:lnTo>
                  <a:lnTo>
                    <a:pt x="1110276" y="1091970"/>
                  </a:lnTo>
                  <a:lnTo>
                    <a:pt x="1137078" y="1122614"/>
                  </a:lnTo>
                  <a:lnTo>
                    <a:pt x="1170606" y="1187388"/>
                  </a:lnTo>
                  <a:lnTo>
                    <a:pt x="1177009" y="1220889"/>
                  </a:lnTo>
                  <a:lnTo>
                    <a:pt x="1176287" y="1254715"/>
                  </a:lnTo>
                  <a:lnTo>
                    <a:pt x="1152823" y="1322079"/>
                  </a:lnTo>
                  <a:lnTo>
                    <a:pt x="1129757" y="1354990"/>
                  </a:lnTo>
                  <a:lnTo>
                    <a:pt x="1098917" y="1386966"/>
                  </a:lnTo>
                  <a:lnTo>
                    <a:pt x="1068278" y="1411843"/>
                  </a:lnTo>
                  <a:lnTo>
                    <a:pt x="1033871" y="1434674"/>
                  </a:lnTo>
                  <a:lnTo>
                    <a:pt x="996032" y="1455413"/>
                  </a:lnTo>
                  <a:lnTo>
                    <a:pt x="955099" y="1474012"/>
                  </a:lnTo>
                  <a:lnTo>
                    <a:pt x="911408" y="1490425"/>
                  </a:lnTo>
                  <a:lnTo>
                    <a:pt x="865296" y="1504604"/>
                  </a:lnTo>
                  <a:lnTo>
                    <a:pt x="817099" y="1516502"/>
                  </a:lnTo>
                  <a:lnTo>
                    <a:pt x="767156" y="1526071"/>
                  </a:lnTo>
                  <a:lnTo>
                    <a:pt x="715802" y="1533266"/>
                  </a:lnTo>
                  <a:lnTo>
                    <a:pt x="663375" y="1538038"/>
                  </a:lnTo>
                  <a:lnTo>
                    <a:pt x="610211" y="1540340"/>
                  </a:lnTo>
                  <a:lnTo>
                    <a:pt x="556648" y="1540126"/>
                  </a:lnTo>
                  <a:lnTo>
                    <a:pt x="503022" y="1537348"/>
                  </a:lnTo>
                  <a:lnTo>
                    <a:pt x="449670" y="1531959"/>
                  </a:lnTo>
                  <a:lnTo>
                    <a:pt x="396928" y="1523911"/>
                  </a:lnTo>
                  <a:lnTo>
                    <a:pt x="345135" y="1513159"/>
                  </a:lnTo>
                  <a:lnTo>
                    <a:pt x="294626" y="1499654"/>
                  </a:lnTo>
                  <a:lnTo>
                    <a:pt x="237070" y="1480052"/>
                  </a:lnTo>
                  <a:lnTo>
                    <a:pt x="185340" y="1457612"/>
                  </a:lnTo>
                  <a:lnTo>
                    <a:pt x="139599" y="1432649"/>
                  </a:lnTo>
                  <a:lnTo>
                    <a:pt x="100009" y="1405478"/>
                  </a:lnTo>
                  <a:lnTo>
                    <a:pt x="66732" y="1376411"/>
                  </a:lnTo>
                  <a:lnTo>
                    <a:pt x="39930" y="1345764"/>
                  </a:lnTo>
                  <a:lnTo>
                    <a:pt x="6402" y="1280986"/>
                  </a:lnTo>
                  <a:lnTo>
                    <a:pt x="0" y="1247483"/>
                  </a:lnTo>
                  <a:lnTo>
                    <a:pt x="721" y="1213657"/>
                  </a:lnTo>
                  <a:lnTo>
                    <a:pt x="24185" y="1146292"/>
                  </a:lnTo>
                  <a:lnTo>
                    <a:pt x="47252" y="1113381"/>
                  </a:lnTo>
                  <a:lnTo>
                    <a:pt x="78091" y="1081404"/>
                  </a:lnTo>
                  <a:lnTo>
                    <a:pt x="107707" y="1057284"/>
                  </a:lnTo>
                  <a:lnTo>
                    <a:pt x="141079" y="1034971"/>
                  </a:lnTo>
                  <a:lnTo>
                    <a:pt x="177906" y="1014542"/>
                  </a:lnTo>
                  <a:lnTo>
                    <a:pt x="217885" y="996076"/>
                  </a:lnTo>
                  <a:lnTo>
                    <a:pt x="260715" y="979647"/>
                  </a:lnTo>
                  <a:lnTo>
                    <a:pt x="306095" y="965333"/>
                  </a:lnTo>
                  <a:lnTo>
                    <a:pt x="353722" y="953210"/>
                  </a:lnTo>
                  <a:lnTo>
                    <a:pt x="403295" y="943355"/>
                  </a:lnTo>
                  <a:lnTo>
                    <a:pt x="454512" y="935844"/>
                  </a:lnTo>
                  <a:lnTo>
                    <a:pt x="507071" y="930755"/>
                  </a:lnTo>
                  <a:lnTo>
                    <a:pt x="560670" y="928164"/>
                  </a:lnTo>
                  <a:lnTo>
                    <a:pt x="615009" y="928148"/>
                  </a:lnTo>
                  <a:lnTo>
                    <a:pt x="669784" y="930782"/>
                  </a:lnTo>
                  <a:lnTo>
                    <a:pt x="140244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1656969" y="5256403"/>
            <a:ext cx="670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Dockerfile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886324" y="4145343"/>
            <a:ext cx="1833245" cy="2388870"/>
            <a:chOff x="1886324" y="4145343"/>
            <a:chExt cx="1833245" cy="2388870"/>
          </a:xfrm>
        </p:grpSpPr>
        <p:pic>
          <p:nvPicPr>
            <p:cNvPr id="44" name="object 4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91086" y="4150105"/>
              <a:ext cx="1823098" cy="2378737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1891086" y="4150105"/>
              <a:ext cx="1823720" cy="2379345"/>
            </a:xfrm>
            <a:custGeom>
              <a:avLst/>
              <a:gdLst/>
              <a:ahLst/>
              <a:cxnLst/>
              <a:rect l="l" t="t" r="r" b="b"/>
              <a:pathLst>
                <a:path w="1823720" h="2379345">
                  <a:moveTo>
                    <a:pt x="1276166" y="0"/>
                  </a:moveTo>
                  <a:lnTo>
                    <a:pt x="1137990" y="1775663"/>
                  </a:lnTo>
                  <a:lnTo>
                    <a:pt x="1209642" y="1782887"/>
                  </a:lnTo>
                  <a:lnTo>
                    <a:pt x="1278220" y="1791889"/>
                  </a:lnTo>
                  <a:lnTo>
                    <a:pt x="1343555" y="1802572"/>
                  </a:lnTo>
                  <a:lnTo>
                    <a:pt x="1405478" y="1814841"/>
                  </a:lnTo>
                  <a:lnTo>
                    <a:pt x="1463820" y="1828599"/>
                  </a:lnTo>
                  <a:lnTo>
                    <a:pt x="1518412" y="1843751"/>
                  </a:lnTo>
                  <a:lnTo>
                    <a:pt x="1569085" y="1860201"/>
                  </a:lnTo>
                  <a:lnTo>
                    <a:pt x="1615670" y="1877853"/>
                  </a:lnTo>
                  <a:lnTo>
                    <a:pt x="1657999" y="1896610"/>
                  </a:lnTo>
                  <a:lnTo>
                    <a:pt x="1695901" y="1916377"/>
                  </a:lnTo>
                  <a:lnTo>
                    <a:pt x="1729208" y="1937058"/>
                  </a:lnTo>
                  <a:lnTo>
                    <a:pt x="1781363" y="1980778"/>
                  </a:lnTo>
                  <a:lnTo>
                    <a:pt x="1813110" y="2027003"/>
                  </a:lnTo>
                  <a:lnTo>
                    <a:pt x="1823098" y="2074964"/>
                  </a:lnTo>
                  <a:lnTo>
                    <a:pt x="1819511" y="2099357"/>
                  </a:lnTo>
                  <a:lnTo>
                    <a:pt x="1794326" y="2148484"/>
                  </a:lnTo>
                  <a:lnTo>
                    <a:pt x="1755533" y="2188051"/>
                  </a:lnTo>
                  <a:lnTo>
                    <a:pt x="1702584" y="2224643"/>
                  </a:lnTo>
                  <a:lnTo>
                    <a:pt x="1636798" y="2257998"/>
                  </a:lnTo>
                  <a:lnTo>
                    <a:pt x="1599505" y="2273379"/>
                  </a:lnTo>
                  <a:lnTo>
                    <a:pt x="1559498" y="2287852"/>
                  </a:lnTo>
                  <a:lnTo>
                    <a:pt x="1516943" y="2301384"/>
                  </a:lnTo>
                  <a:lnTo>
                    <a:pt x="1472005" y="2313942"/>
                  </a:lnTo>
                  <a:lnTo>
                    <a:pt x="1424848" y="2325494"/>
                  </a:lnTo>
                  <a:lnTo>
                    <a:pt x="1375639" y="2336006"/>
                  </a:lnTo>
                  <a:lnTo>
                    <a:pt x="1324541" y="2345446"/>
                  </a:lnTo>
                  <a:lnTo>
                    <a:pt x="1271722" y="2353780"/>
                  </a:lnTo>
                  <a:lnTo>
                    <a:pt x="1217344" y="2360976"/>
                  </a:lnTo>
                  <a:lnTo>
                    <a:pt x="1161574" y="2367002"/>
                  </a:lnTo>
                  <a:lnTo>
                    <a:pt x="1104577" y="2371824"/>
                  </a:lnTo>
                  <a:lnTo>
                    <a:pt x="1046518" y="2375409"/>
                  </a:lnTo>
                  <a:lnTo>
                    <a:pt x="987562" y="2377724"/>
                  </a:lnTo>
                  <a:lnTo>
                    <a:pt x="927874" y="2378737"/>
                  </a:lnTo>
                  <a:lnTo>
                    <a:pt x="867620" y="2378415"/>
                  </a:lnTo>
                  <a:lnTo>
                    <a:pt x="806964" y="2376725"/>
                  </a:lnTo>
                  <a:lnTo>
                    <a:pt x="746072" y="2373633"/>
                  </a:lnTo>
                  <a:lnTo>
                    <a:pt x="685108" y="2369108"/>
                  </a:lnTo>
                  <a:lnTo>
                    <a:pt x="613456" y="2361882"/>
                  </a:lnTo>
                  <a:lnTo>
                    <a:pt x="544878" y="2352879"/>
                  </a:lnTo>
                  <a:lnTo>
                    <a:pt x="479543" y="2342194"/>
                  </a:lnTo>
                  <a:lnTo>
                    <a:pt x="417620" y="2329924"/>
                  </a:lnTo>
                  <a:lnTo>
                    <a:pt x="359278" y="2316165"/>
                  </a:lnTo>
                  <a:lnTo>
                    <a:pt x="304686" y="2301012"/>
                  </a:lnTo>
                  <a:lnTo>
                    <a:pt x="254013" y="2284561"/>
                  </a:lnTo>
                  <a:lnTo>
                    <a:pt x="207427" y="2266909"/>
                  </a:lnTo>
                  <a:lnTo>
                    <a:pt x="165099" y="2248152"/>
                  </a:lnTo>
                  <a:lnTo>
                    <a:pt x="127197" y="2228384"/>
                  </a:lnTo>
                  <a:lnTo>
                    <a:pt x="93890" y="2207703"/>
                  </a:lnTo>
                  <a:lnTo>
                    <a:pt x="41735" y="2163984"/>
                  </a:lnTo>
                  <a:lnTo>
                    <a:pt x="9988" y="2117761"/>
                  </a:lnTo>
                  <a:lnTo>
                    <a:pt x="0" y="2069802"/>
                  </a:lnTo>
                  <a:lnTo>
                    <a:pt x="3587" y="2045411"/>
                  </a:lnTo>
                  <a:lnTo>
                    <a:pt x="28772" y="1996287"/>
                  </a:lnTo>
                  <a:lnTo>
                    <a:pt x="72922" y="1952462"/>
                  </a:lnTo>
                  <a:lnTo>
                    <a:pt x="135011" y="1912036"/>
                  </a:lnTo>
                  <a:lnTo>
                    <a:pt x="172262" y="1893254"/>
                  </a:lnTo>
                  <a:lnTo>
                    <a:pt x="213371" y="1875507"/>
                  </a:lnTo>
                  <a:lnTo>
                    <a:pt x="258130" y="1858860"/>
                  </a:lnTo>
                  <a:lnTo>
                    <a:pt x="306330" y="1843374"/>
                  </a:lnTo>
                  <a:lnTo>
                    <a:pt x="357763" y="1829112"/>
                  </a:lnTo>
                  <a:lnTo>
                    <a:pt x="412220" y="1816135"/>
                  </a:lnTo>
                  <a:lnTo>
                    <a:pt x="469492" y="1804507"/>
                  </a:lnTo>
                  <a:lnTo>
                    <a:pt x="529370" y="1794289"/>
                  </a:lnTo>
                  <a:lnTo>
                    <a:pt x="591646" y="1785543"/>
                  </a:lnTo>
                  <a:lnTo>
                    <a:pt x="656111" y="1778333"/>
                  </a:lnTo>
                  <a:lnTo>
                    <a:pt x="722556" y="1772720"/>
                  </a:lnTo>
                  <a:lnTo>
                    <a:pt x="790772" y="1768767"/>
                  </a:lnTo>
                  <a:lnTo>
                    <a:pt x="127616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2240660" y="6110122"/>
            <a:ext cx="1123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Requirements.txt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3355911" y="4177347"/>
            <a:ext cx="1694814" cy="1626235"/>
            <a:chOff x="3355911" y="4177347"/>
            <a:chExt cx="1694814" cy="1626235"/>
          </a:xfrm>
        </p:grpSpPr>
        <p:pic>
          <p:nvPicPr>
            <p:cNvPr id="48" name="object 4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60673" y="4182109"/>
              <a:ext cx="1685036" cy="1616633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3360673" y="4182109"/>
              <a:ext cx="1685289" cy="1616710"/>
            </a:xfrm>
            <a:custGeom>
              <a:avLst/>
              <a:gdLst/>
              <a:ahLst/>
              <a:cxnLst/>
              <a:rect l="l" t="t" r="r" b="b"/>
              <a:pathLst>
                <a:path w="1685289" h="1616710">
                  <a:moveTo>
                    <a:pt x="221361" y="0"/>
                  </a:moveTo>
                  <a:lnTo>
                    <a:pt x="860551" y="1004188"/>
                  </a:lnTo>
                  <a:lnTo>
                    <a:pt x="929594" y="1005732"/>
                  </a:lnTo>
                  <a:lnTo>
                    <a:pt x="996983" y="1009244"/>
                  </a:lnTo>
                  <a:lnTo>
                    <a:pt x="1062504" y="1014642"/>
                  </a:lnTo>
                  <a:lnTo>
                    <a:pt x="1125947" y="1021846"/>
                  </a:lnTo>
                  <a:lnTo>
                    <a:pt x="1187098" y="1030775"/>
                  </a:lnTo>
                  <a:lnTo>
                    <a:pt x="1245746" y="1041350"/>
                  </a:lnTo>
                  <a:lnTo>
                    <a:pt x="1301678" y="1053489"/>
                  </a:lnTo>
                  <a:lnTo>
                    <a:pt x="1354681" y="1067111"/>
                  </a:lnTo>
                  <a:lnTo>
                    <a:pt x="1404544" y="1082137"/>
                  </a:lnTo>
                  <a:lnTo>
                    <a:pt x="1451054" y="1098486"/>
                  </a:lnTo>
                  <a:lnTo>
                    <a:pt x="1493999" y="1116077"/>
                  </a:lnTo>
                  <a:lnTo>
                    <a:pt x="1533166" y="1134829"/>
                  </a:lnTo>
                  <a:lnTo>
                    <a:pt x="1568343" y="1154662"/>
                  </a:lnTo>
                  <a:lnTo>
                    <a:pt x="1625879" y="1197248"/>
                  </a:lnTo>
                  <a:lnTo>
                    <a:pt x="1664908" y="1243191"/>
                  </a:lnTo>
                  <a:lnTo>
                    <a:pt x="1683732" y="1291846"/>
                  </a:lnTo>
                  <a:lnTo>
                    <a:pt x="1685036" y="1316989"/>
                  </a:lnTo>
                  <a:lnTo>
                    <a:pt x="1681098" y="1340895"/>
                  </a:lnTo>
                  <a:lnTo>
                    <a:pt x="1658667" y="1387014"/>
                  </a:lnTo>
                  <a:lnTo>
                    <a:pt x="1618101" y="1430435"/>
                  </a:lnTo>
                  <a:lnTo>
                    <a:pt x="1560933" y="1470624"/>
                  </a:lnTo>
                  <a:lnTo>
                    <a:pt x="1526601" y="1489339"/>
                  </a:lnTo>
                  <a:lnTo>
                    <a:pt x="1488693" y="1507047"/>
                  </a:lnTo>
                  <a:lnTo>
                    <a:pt x="1447399" y="1523679"/>
                  </a:lnTo>
                  <a:lnTo>
                    <a:pt x="1402912" y="1539171"/>
                  </a:lnTo>
                  <a:lnTo>
                    <a:pt x="1355422" y="1553454"/>
                  </a:lnTo>
                  <a:lnTo>
                    <a:pt x="1305121" y="1566462"/>
                  </a:lnTo>
                  <a:lnTo>
                    <a:pt x="1252201" y="1578129"/>
                  </a:lnTo>
                  <a:lnTo>
                    <a:pt x="1196852" y="1588387"/>
                  </a:lnTo>
                  <a:lnTo>
                    <a:pt x="1139266" y="1597171"/>
                  </a:lnTo>
                  <a:lnTo>
                    <a:pt x="1079635" y="1604413"/>
                  </a:lnTo>
                  <a:lnTo>
                    <a:pt x="1018150" y="1610047"/>
                  </a:lnTo>
                  <a:lnTo>
                    <a:pt x="955002" y="1614006"/>
                  </a:lnTo>
                  <a:lnTo>
                    <a:pt x="890383" y="1616224"/>
                  </a:lnTo>
                  <a:lnTo>
                    <a:pt x="824484" y="1616633"/>
                  </a:lnTo>
                  <a:lnTo>
                    <a:pt x="755441" y="1615082"/>
                  </a:lnTo>
                  <a:lnTo>
                    <a:pt x="688052" y="1611565"/>
                  </a:lnTo>
                  <a:lnTo>
                    <a:pt x="622531" y="1606163"/>
                  </a:lnTo>
                  <a:lnTo>
                    <a:pt x="559088" y="1598955"/>
                  </a:lnTo>
                  <a:lnTo>
                    <a:pt x="497937" y="1590023"/>
                  </a:lnTo>
                  <a:lnTo>
                    <a:pt x="439289" y="1579446"/>
                  </a:lnTo>
                  <a:lnTo>
                    <a:pt x="383357" y="1567305"/>
                  </a:lnTo>
                  <a:lnTo>
                    <a:pt x="330354" y="1553682"/>
                  </a:lnTo>
                  <a:lnTo>
                    <a:pt x="280491" y="1538655"/>
                  </a:lnTo>
                  <a:lnTo>
                    <a:pt x="233981" y="1522306"/>
                  </a:lnTo>
                  <a:lnTo>
                    <a:pt x="191036" y="1504715"/>
                  </a:lnTo>
                  <a:lnTo>
                    <a:pt x="151869" y="1485962"/>
                  </a:lnTo>
                  <a:lnTo>
                    <a:pt x="116692" y="1466128"/>
                  </a:lnTo>
                  <a:lnTo>
                    <a:pt x="59156" y="1423540"/>
                  </a:lnTo>
                  <a:lnTo>
                    <a:pt x="20127" y="1377592"/>
                  </a:lnTo>
                  <a:lnTo>
                    <a:pt x="1303" y="1328930"/>
                  </a:lnTo>
                  <a:lnTo>
                    <a:pt x="0" y="1303781"/>
                  </a:lnTo>
                  <a:lnTo>
                    <a:pt x="4696" y="1277267"/>
                  </a:lnTo>
                  <a:lnTo>
                    <a:pt x="32290" y="1225998"/>
                  </a:lnTo>
                  <a:lnTo>
                    <a:pt x="82669" y="1177838"/>
                  </a:lnTo>
                  <a:lnTo>
                    <a:pt x="115846" y="1155208"/>
                  </a:lnTo>
                  <a:lnTo>
                    <a:pt x="154050" y="1133697"/>
                  </a:lnTo>
                  <a:lnTo>
                    <a:pt x="197061" y="1113418"/>
                  </a:lnTo>
                  <a:lnTo>
                    <a:pt x="244653" y="1094485"/>
                  </a:lnTo>
                  <a:lnTo>
                    <a:pt x="296606" y="1077012"/>
                  </a:lnTo>
                  <a:lnTo>
                    <a:pt x="352695" y="1061114"/>
                  </a:lnTo>
                  <a:lnTo>
                    <a:pt x="412699" y="1046903"/>
                  </a:lnTo>
                  <a:lnTo>
                    <a:pt x="476395" y="1034494"/>
                  </a:lnTo>
                  <a:lnTo>
                    <a:pt x="543560" y="1024001"/>
                  </a:lnTo>
                  <a:lnTo>
                    <a:pt x="22136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3735451" y="5379161"/>
            <a:ext cx="9359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Model.PICKLE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3677221" y="1723368"/>
            <a:ext cx="6982459" cy="1753235"/>
            <a:chOff x="3677221" y="1723368"/>
            <a:chExt cx="6982459" cy="1753235"/>
          </a:xfrm>
        </p:grpSpPr>
        <p:pic>
          <p:nvPicPr>
            <p:cNvPr id="52" name="object 5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81984" y="1993391"/>
              <a:ext cx="1505712" cy="1478280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681984" y="1993391"/>
              <a:ext cx="1506220" cy="1478280"/>
            </a:xfrm>
            <a:custGeom>
              <a:avLst/>
              <a:gdLst/>
              <a:ahLst/>
              <a:cxnLst/>
              <a:rect l="l" t="t" r="r" b="b"/>
              <a:pathLst>
                <a:path w="1506220" h="1478279">
                  <a:moveTo>
                    <a:pt x="0" y="1478280"/>
                  </a:moveTo>
                  <a:lnTo>
                    <a:pt x="0" y="1128395"/>
                  </a:lnTo>
                  <a:lnTo>
                    <a:pt x="1043" y="1080703"/>
                  </a:lnTo>
                  <a:lnTo>
                    <a:pt x="4144" y="1033545"/>
                  </a:lnTo>
                  <a:lnTo>
                    <a:pt x="9259" y="986964"/>
                  </a:lnTo>
                  <a:lnTo>
                    <a:pt x="16345" y="941005"/>
                  </a:lnTo>
                  <a:lnTo>
                    <a:pt x="25358" y="895710"/>
                  </a:lnTo>
                  <a:lnTo>
                    <a:pt x="36254" y="851123"/>
                  </a:lnTo>
                  <a:lnTo>
                    <a:pt x="48990" y="807288"/>
                  </a:lnTo>
                  <a:lnTo>
                    <a:pt x="63523" y="764248"/>
                  </a:lnTo>
                  <a:lnTo>
                    <a:pt x="79809" y="722046"/>
                  </a:lnTo>
                  <a:lnTo>
                    <a:pt x="97804" y="680727"/>
                  </a:lnTo>
                  <a:lnTo>
                    <a:pt x="117465" y="640333"/>
                  </a:lnTo>
                  <a:lnTo>
                    <a:pt x="138748" y="600909"/>
                  </a:lnTo>
                  <a:lnTo>
                    <a:pt x="161610" y="562498"/>
                  </a:lnTo>
                  <a:lnTo>
                    <a:pt x="186007" y="525143"/>
                  </a:lnTo>
                  <a:lnTo>
                    <a:pt x="211896" y="488887"/>
                  </a:lnTo>
                  <a:lnTo>
                    <a:pt x="239233" y="453775"/>
                  </a:lnTo>
                  <a:lnTo>
                    <a:pt x="267975" y="419851"/>
                  </a:lnTo>
                  <a:lnTo>
                    <a:pt x="298078" y="387156"/>
                  </a:lnTo>
                  <a:lnTo>
                    <a:pt x="329498" y="355736"/>
                  </a:lnTo>
                  <a:lnTo>
                    <a:pt x="362193" y="325633"/>
                  </a:lnTo>
                  <a:lnTo>
                    <a:pt x="396117" y="296891"/>
                  </a:lnTo>
                  <a:lnTo>
                    <a:pt x="431229" y="269554"/>
                  </a:lnTo>
                  <a:lnTo>
                    <a:pt x="467485" y="243665"/>
                  </a:lnTo>
                  <a:lnTo>
                    <a:pt x="504840" y="219268"/>
                  </a:lnTo>
                  <a:lnTo>
                    <a:pt x="543251" y="196406"/>
                  </a:lnTo>
                  <a:lnTo>
                    <a:pt x="582675" y="175123"/>
                  </a:lnTo>
                  <a:lnTo>
                    <a:pt x="623069" y="155462"/>
                  </a:lnTo>
                  <a:lnTo>
                    <a:pt x="664388" y="137467"/>
                  </a:lnTo>
                  <a:lnTo>
                    <a:pt x="706590" y="121181"/>
                  </a:lnTo>
                  <a:lnTo>
                    <a:pt x="749630" y="106648"/>
                  </a:lnTo>
                  <a:lnTo>
                    <a:pt x="793465" y="93912"/>
                  </a:lnTo>
                  <a:lnTo>
                    <a:pt x="838052" y="83016"/>
                  </a:lnTo>
                  <a:lnTo>
                    <a:pt x="883347" y="74003"/>
                  </a:lnTo>
                  <a:lnTo>
                    <a:pt x="929306" y="66917"/>
                  </a:lnTo>
                  <a:lnTo>
                    <a:pt x="975887" y="61802"/>
                  </a:lnTo>
                  <a:lnTo>
                    <a:pt x="1023045" y="58701"/>
                  </a:lnTo>
                  <a:lnTo>
                    <a:pt x="1070737" y="57658"/>
                  </a:lnTo>
                  <a:lnTo>
                    <a:pt x="1393825" y="57658"/>
                  </a:lnTo>
                  <a:lnTo>
                    <a:pt x="1393825" y="0"/>
                  </a:lnTo>
                  <a:lnTo>
                    <a:pt x="1505712" y="111887"/>
                  </a:lnTo>
                  <a:lnTo>
                    <a:pt x="1393825" y="223647"/>
                  </a:lnTo>
                  <a:lnTo>
                    <a:pt x="1393825" y="165988"/>
                  </a:lnTo>
                  <a:lnTo>
                    <a:pt x="1070737" y="165988"/>
                  </a:lnTo>
                  <a:lnTo>
                    <a:pt x="1022705" y="167166"/>
                  </a:lnTo>
                  <a:lnTo>
                    <a:pt x="975283" y="170663"/>
                  </a:lnTo>
                  <a:lnTo>
                    <a:pt x="928525" y="176424"/>
                  </a:lnTo>
                  <a:lnTo>
                    <a:pt x="882487" y="184394"/>
                  </a:lnTo>
                  <a:lnTo>
                    <a:pt x="837224" y="194517"/>
                  </a:lnTo>
                  <a:lnTo>
                    <a:pt x="792791" y="206738"/>
                  </a:lnTo>
                  <a:lnTo>
                    <a:pt x="749243" y="221003"/>
                  </a:lnTo>
                  <a:lnTo>
                    <a:pt x="706635" y="237256"/>
                  </a:lnTo>
                  <a:lnTo>
                    <a:pt x="665022" y="255441"/>
                  </a:lnTo>
                  <a:lnTo>
                    <a:pt x="624460" y="275505"/>
                  </a:lnTo>
                  <a:lnTo>
                    <a:pt x="585004" y="297391"/>
                  </a:lnTo>
                  <a:lnTo>
                    <a:pt x="546708" y="321045"/>
                  </a:lnTo>
                  <a:lnTo>
                    <a:pt x="509629" y="346411"/>
                  </a:lnTo>
                  <a:lnTo>
                    <a:pt x="473821" y="373434"/>
                  </a:lnTo>
                  <a:lnTo>
                    <a:pt x="439338" y="402060"/>
                  </a:lnTo>
                  <a:lnTo>
                    <a:pt x="406238" y="432232"/>
                  </a:lnTo>
                  <a:lnTo>
                    <a:pt x="374574" y="463896"/>
                  </a:lnTo>
                  <a:lnTo>
                    <a:pt x="344402" y="496996"/>
                  </a:lnTo>
                  <a:lnTo>
                    <a:pt x="315776" y="531479"/>
                  </a:lnTo>
                  <a:lnTo>
                    <a:pt x="288753" y="567287"/>
                  </a:lnTo>
                  <a:lnTo>
                    <a:pt x="263387" y="604366"/>
                  </a:lnTo>
                  <a:lnTo>
                    <a:pt x="239733" y="642662"/>
                  </a:lnTo>
                  <a:lnTo>
                    <a:pt x="217847" y="682118"/>
                  </a:lnTo>
                  <a:lnTo>
                    <a:pt x="197783" y="722680"/>
                  </a:lnTo>
                  <a:lnTo>
                    <a:pt x="179598" y="764293"/>
                  </a:lnTo>
                  <a:lnTo>
                    <a:pt x="163345" y="806901"/>
                  </a:lnTo>
                  <a:lnTo>
                    <a:pt x="149080" y="850449"/>
                  </a:lnTo>
                  <a:lnTo>
                    <a:pt x="136859" y="894882"/>
                  </a:lnTo>
                  <a:lnTo>
                    <a:pt x="126736" y="940145"/>
                  </a:lnTo>
                  <a:lnTo>
                    <a:pt x="118766" y="986183"/>
                  </a:lnTo>
                  <a:lnTo>
                    <a:pt x="113005" y="1032941"/>
                  </a:lnTo>
                  <a:lnTo>
                    <a:pt x="109508" y="1080363"/>
                  </a:lnTo>
                  <a:lnTo>
                    <a:pt x="108330" y="1128395"/>
                  </a:lnTo>
                  <a:lnTo>
                    <a:pt x="108330" y="1478280"/>
                  </a:lnTo>
                  <a:lnTo>
                    <a:pt x="0" y="147828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66984" y="1728131"/>
              <a:ext cx="1687531" cy="1688422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8966984" y="1728131"/>
              <a:ext cx="1687830" cy="1688464"/>
            </a:xfrm>
            <a:custGeom>
              <a:avLst/>
              <a:gdLst/>
              <a:ahLst/>
              <a:cxnLst/>
              <a:rect l="l" t="t" r="r" b="b"/>
              <a:pathLst>
                <a:path w="1687829" h="1688464">
                  <a:moveTo>
                    <a:pt x="272773" y="1688422"/>
                  </a:moveTo>
                  <a:lnTo>
                    <a:pt x="561698" y="595079"/>
                  </a:lnTo>
                  <a:lnTo>
                    <a:pt x="494142" y="585190"/>
                  </a:lnTo>
                  <a:lnTo>
                    <a:pt x="430221" y="573446"/>
                  </a:lnTo>
                  <a:lnTo>
                    <a:pt x="370088" y="559966"/>
                  </a:lnTo>
                  <a:lnTo>
                    <a:pt x="313898" y="544867"/>
                  </a:lnTo>
                  <a:lnTo>
                    <a:pt x="261803" y="528267"/>
                  </a:lnTo>
                  <a:lnTo>
                    <a:pt x="213959" y="510283"/>
                  </a:lnTo>
                  <a:lnTo>
                    <a:pt x="170518" y="491033"/>
                  </a:lnTo>
                  <a:lnTo>
                    <a:pt x="131636" y="470634"/>
                  </a:lnTo>
                  <a:lnTo>
                    <a:pt x="97465" y="449204"/>
                  </a:lnTo>
                  <a:lnTo>
                    <a:pt x="43873" y="403720"/>
                  </a:lnTo>
                  <a:lnTo>
                    <a:pt x="10974" y="355523"/>
                  </a:lnTo>
                  <a:lnTo>
                    <a:pt x="0" y="305551"/>
                  </a:lnTo>
                  <a:lnTo>
                    <a:pt x="3118" y="280193"/>
                  </a:lnTo>
                  <a:lnTo>
                    <a:pt x="27337" y="229324"/>
                  </a:lnTo>
                  <a:lnTo>
                    <a:pt x="70891" y="183677"/>
                  </a:lnTo>
                  <a:lnTo>
                    <a:pt x="125555" y="145653"/>
                  </a:lnTo>
                  <a:lnTo>
                    <a:pt x="192837" y="111460"/>
                  </a:lnTo>
                  <a:lnTo>
                    <a:pt x="230754" y="95878"/>
                  </a:lnTo>
                  <a:lnTo>
                    <a:pt x="271279" y="81349"/>
                  </a:lnTo>
                  <a:lnTo>
                    <a:pt x="314231" y="67903"/>
                  </a:lnTo>
                  <a:lnTo>
                    <a:pt x="359426" y="55573"/>
                  </a:lnTo>
                  <a:lnTo>
                    <a:pt x="406683" y="44390"/>
                  </a:lnTo>
                  <a:lnTo>
                    <a:pt x="455821" y="34385"/>
                  </a:lnTo>
                  <a:lnTo>
                    <a:pt x="506656" y="25590"/>
                  </a:lnTo>
                  <a:lnTo>
                    <a:pt x="559007" y="18037"/>
                  </a:lnTo>
                  <a:lnTo>
                    <a:pt x="612692" y="11757"/>
                  </a:lnTo>
                  <a:lnTo>
                    <a:pt x="667528" y="6781"/>
                  </a:lnTo>
                  <a:lnTo>
                    <a:pt x="723334" y="3142"/>
                  </a:lnTo>
                  <a:lnTo>
                    <a:pt x="779928" y="871"/>
                  </a:lnTo>
                  <a:lnTo>
                    <a:pt x="837127" y="0"/>
                  </a:lnTo>
                  <a:lnTo>
                    <a:pt x="894749" y="559"/>
                  </a:lnTo>
                  <a:lnTo>
                    <a:pt x="952613" y="2581"/>
                  </a:lnTo>
                  <a:lnTo>
                    <a:pt x="1010536" y="6097"/>
                  </a:lnTo>
                  <a:lnTo>
                    <a:pt x="1068337" y="11138"/>
                  </a:lnTo>
                  <a:lnTo>
                    <a:pt x="1125832" y="17737"/>
                  </a:lnTo>
                  <a:lnTo>
                    <a:pt x="1193388" y="27627"/>
                  </a:lnTo>
                  <a:lnTo>
                    <a:pt x="1257310" y="39370"/>
                  </a:lnTo>
                  <a:lnTo>
                    <a:pt x="1317443" y="52850"/>
                  </a:lnTo>
                  <a:lnTo>
                    <a:pt x="1373633" y="67949"/>
                  </a:lnTo>
                  <a:lnTo>
                    <a:pt x="1425728" y="84549"/>
                  </a:lnTo>
                  <a:lnTo>
                    <a:pt x="1473572" y="102533"/>
                  </a:lnTo>
                  <a:lnTo>
                    <a:pt x="1517013" y="121783"/>
                  </a:lnTo>
                  <a:lnTo>
                    <a:pt x="1555895" y="142182"/>
                  </a:lnTo>
                  <a:lnTo>
                    <a:pt x="1590066" y="163613"/>
                  </a:lnTo>
                  <a:lnTo>
                    <a:pt x="1643658" y="209096"/>
                  </a:lnTo>
                  <a:lnTo>
                    <a:pt x="1676557" y="257294"/>
                  </a:lnTo>
                  <a:lnTo>
                    <a:pt x="1687531" y="307266"/>
                  </a:lnTo>
                  <a:lnTo>
                    <a:pt x="1684413" y="332623"/>
                  </a:lnTo>
                  <a:lnTo>
                    <a:pt x="1660194" y="383493"/>
                  </a:lnTo>
                  <a:lnTo>
                    <a:pt x="1615098" y="430399"/>
                  </a:lnTo>
                  <a:lnTo>
                    <a:pt x="1555528" y="470819"/>
                  </a:lnTo>
                  <a:lnTo>
                    <a:pt x="1520060" y="489499"/>
                  </a:lnTo>
                  <a:lnTo>
                    <a:pt x="1481082" y="507085"/>
                  </a:lnTo>
                  <a:lnTo>
                    <a:pt x="1438801" y="523521"/>
                  </a:lnTo>
                  <a:lnTo>
                    <a:pt x="1393424" y="538753"/>
                  </a:lnTo>
                  <a:lnTo>
                    <a:pt x="1345161" y="552725"/>
                  </a:lnTo>
                  <a:lnTo>
                    <a:pt x="1294219" y="565381"/>
                  </a:lnTo>
                  <a:lnTo>
                    <a:pt x="1240807" y="576666"/>
                  </a:lnTo>
                  <a:lnTo>
                    <a:pt x="1185131" y="586524"/>
                  </a:lnTo>
                  <a:lnTo>
                    <a:pt x="1127400" y="594901"/>
                  </a:lnTo>
                  <a:lnTo>
                    <a:pt x="1067822" y="601740"/>
                  </a:lnTo>
                  <a:lnTo>
                    <a:pt x="1006606" y="606986"/>
                  </a:lnTo>
                  <a:lnTo>
                    <a:pt x="943958" y="610584"/>
                  </a:lnTo>
                  <a:lnTo>
                    <a:pt x="880087" y="612478"/>
                  </a:lnTo>
                  <a:lnTo>
                    <a:pt x="272773" y="16884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9539478" y="1921509"/>
            <a:ext cx="543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Registry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0038596" y="2674386"/>
            <a:ext cx="1889760" cy="894080"/>
            <a:chOff x="10038596" y="2674386"/>
            <a:chExt cx="1889760" cy="894080"/>
          </a:xfrm>
        </p:grpSpPr>
        <p:pic>
          <p:nvPicPr>
            <p:cNvPr id="58" name="object 5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43359" y="2679148"/>
              <a:ext cx="1880218" cy="883963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10043359" y="2679148"/>
              <a:ext cx="1880235" cy="884555"/>
            </a:xfrm>
            <a:custGeom>
              <a:avLst/>
              <a:gdLst/>
              <a:ahLst/>
              <a:cxnLst/>
              <a:rect l="l" t="t" r="r" b="b"/>
              <a:pathLst>
                <a:path w="1880234" h="884554">
                  <a:moveTo>
                    <a:pt x="86415" y="883963"/>
                  </a:moveTo>
                  <a:lnTo>
                    <a:pt x="378007" y="551985"/>
                  </a:lnTo>
                  <a:lnTo>
                    <a:pt x="315030" y="535271"/>
                  </a:lnTo>
                  <a:lnTo>
                    <a:pt x="257603" y="517178"/>
                  </a:lnTo>
                  <a:lnTo>
                    <a:pt x="205783" y="497835"/>
                  </a:lnTo>
                  <a:lnTo>
                    <a:pt x="159629" y="477371"/>
                  </a:lnTo>
                  <a:lnTo>
                    <a:pt x="119197" y="455914"/>
                  </a:lnTo>
                  <a:lnTo>
                    <a:pt x="84545" y="433592"/>
                  </a:lnTo>
                  <a:lnTo>
                    <a:pt x="32811" y="386870"/>
                  </a:lnTo>
                  <a:lnTo>
                    <a:pt x="4888" y="338232"/>
                  </a:lnTo>
                  <a:lnTo>
                    <a:pt x="0" y="313517"/>
                  </a:lnTo>
                  <a:lnTo>
                    <a:pt x="1236" y="288708"/>
                  </a:lnTo>
                  <a:lnTo>
                    <a:pt x="22316" y="239324"/>
                  </a:lnTo>
                  <a:lnTo>
                    <a:pt x="68587" y="191111"/>
                  </a:lnTo>
                  <a:lnTo>
                    <a:pt x="101314" y="167764"/>
                  </a:lnTo>
                  <a:lnTo>
                    <a:pt x="140511" y="145095"/>
                  </a:lnTo>
                  <a:lnTo>
                    <a:pt x="186237" y="123233"/>
                  </a:lnTo>
                  <a:lnTo>
                    <a:pt x="221862" y="108606"/>
                  </a:lnTo>
                  <a:lnTo>
                    <a:pt x="259643" y="94873"/>
                  </a:lnTo>
                  <a:lnTo>
                    <a:pt x="299442" y="82039"/>
                  </a:lnTo>
                  <a:lnTo>
                    <a:pt x="341122" y="70110"/>
                  </a:lnTo>
                  <a:lnTo>
                    <a:pt x="384544" y="59095"/>
                  </a:lnTo>
                  <a:lnTo>
                    <a:pt x="429572" y="48998"/>
                  </a:lnTo>
                  <a:lnTo>
                    <a:pt x="476067" y="39826"/>
                  </a:lnTo>
                  <a:lnTo>
                    <a:pt x="523892" y="31587"/>
                  </a:lnTo>
                  <a:lnTo>
                    <a:pt x="572909" y="24286"/>
                  </a:lnTo>
                  <a:lnTo>
                    <a:pt x="622981" y="17929"/>
                  </a:lnTo>
                  <a:lnTo>
                    <a:pt x="673970" y="12525"/>
                  </a:lnTo>
                  <a:lnTo>
                    <a:pt x="725739" y="8078"/>
                  </a:lnTo>
                  <a:lnTo>
                    <a:pt x="778149" y="4595"/>
                  </a:lnTo>
                  <a:lnTo>
                    <a:pt x="831064" y="2084"/>
                  </a:lnTo>
                  <a:lnTo>
                    <a:pt x="884345" y="550"/>
                  </a:lnTo>
                  <a:lnTo>
                    <a:pt x="937855" y="0"/>
                  </a:lnTo>
                  <a:lnTo>
                    <a:pt x="991456" y="440"/>
                  </a:lnTo>
                  <a:lnTo>
                    <a:pt x="1045011" y="1877"/>
                  </a:lnTo>
                  <a:lnTo>
                    <a:pt x="1098382" y="4318"/>
                  </a:lnTo>
                  <a:lnTo>
                    <a:pt x="1151431" y="7769"/>
                  </a:lnTo>
                  <a:lnTo>
                    <a:pt x="1204021" y="12236"/>
                  </a:lnTo>
                  <a:lnTo>
                    <a:pt x="1256014" y="17726"/>
                  </a:lnTo>
                  <a:lnTo>
                    <a:pt x="1307273" y="24245"/>
                  </a:lnTo>
                  <a:lnTo>
                    <a:pt x="1357660" y="31801"/>
                  </a:lnTo>
                  <a:lnTo>
                    <a:pt x="1407036" y="40399"/>
                  </a:lnTo>
                  <a:lnTo>
                    <a:pt x="1455266" y="50046"/>
                  </a:lnTo>
                  <a:lnTo>
                    <a:pt x="1502211" y="60749"/>
                  </a:lnTo>
                  <a:lnTo>
                    <a:pt x="1565187" y="77463"/>
                  </a:lnTo>
                  <a:lnTo>
                    <a:pt x="1622614" y="95555"/>
                  </a:lnTo>
                  <a:lnTo>
                    <a:pt x="1674434" y="114898"/>
                  </a:lnTo>
                  <a:lnTo>
                    <a:pt x="1720588" y="135362"/>
                  </a:lnTo>
                  <a:lnTo>
                    <a:pt x="1761020" y="156819"/>
                  </a:lnTo>
                  <a:lnTo>
                    <a:pt x="1795673" y="179141"/>
                  </a:lnTo>
                  <a:lnTo>
                    <a:pt x="1847406" y="225863"/>
                  </a:lnTo>
                  <a:lnTo>
                    <a:pt x="1875329" y="274501"/>
                  </a:lnTo>
                  <a:lnTo>
                    <a:pt x="1880218" y="299217"/>
                  </a:lnTo>
                  <a:lnTo>
                    <a:pt x="1878981" y="324026"/>
                  </a:lnTo>
                  <a:lnTo>
                    <a:pt x="1857901" y="373409"/>
                  </a:lnTo>
                  <a:lnTo>
                    <a:pt x="1811630" y="421623"/>
                  </a:lnTo>
                  <a:lnTo>
                    <a:pt x="1778903" y="444969"/>
                  </a:lnTo>
                  <a:lnTo>
                    <a:pt x="1739706" y="467638"/>
                  </a:lnTo>
                  <a:lnTo>
                    <a:pt x="1693981" y="489501"/>
                  </a:lnTo>
                  <a:lnTo>
                    <a:pt x="1658410" y="504095"/>
                  </a:lnTo>
                  <a:lnTo>
                    <a:pt x="1620523" y="517845"/>
                  </a:lnTo>
                  <a:lnTo>
                    <a:pt x="1580459" y="530734"/>
                  </a:lnTo>
                  <a:lnTo>
                    <a:pt x="1538358" y="542746"/>
                  </a:lnTo>
                  <a:lnTo>
                    <a:pt x="1494358" y="553866"/>
                  </a:lnTo>
                  <a:lnTo>
                    <a:pt x="1448600" y="564077"/>
                  </a:lnTo>
                  <a:lnTo>
                    <a:pt x="1401223" y="573363"/>
                  </a:lnTo>
                  <a:lnTo>
                    <a:pt x="1352365" y="581709"/>
                  </a:lnTo>
                  <a:lnTo>
                    <a:pt x="1302166" y="589098"/>
                  </a:lnTo>
                  <a:lnTo>
                    <a:pt x="1250767" y="595514"/>
                  </a:lnTo>
                  <a:lnTo>
                    <a:pt x="1198305" y="600941"/>
                  </a:lnTo>
                  <a:lnTo>
                    <a:pt x="1144920" y="605364"/>
                  </a:lnTo>
                  <a:lnTo>
                    <a:pt x="1090752" y="608766"/>
                  </a:lnTo>
                  <a:lnTo>
                    <a:pt x="1035940" y="611132"/>
                  </a:lnTo>
                  <a:lnTo>
                    <a:pt x="980624" y="612445"/>
                  </a:lnTo>
                  <a:lnTo>
                    <a:pt x="924942" y="612689"/>
                  </a:lnTo>
                  <a:lnTo>
                    <a:pt x="869034" y="611848"/>
                  </a:lnTo>
                  <a:lnTo>
                    <a:pt x="813040" y="609907"/>
                  </a:lnTo>
                  <a:lnTo>
                    <a:pt x="757098" y="606848"/>
                  </a:lnTo>
                  <a:lnTo>
                    <a:pt x="701349" y="602658"/>
                  </a:lnTo>
                  <a:lnTo>
                    <a:pt x="86415" y="8839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10452354" y="2872866"/>
            <a:ext cx="1064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Web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app</a:t>
            </a:r>
            <a:r>
              <a:rPr dirty="0" sz="1200" spc="-6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Service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10038391" y="3888930"/>
            <a:ext cx="1889760" cy="974725"/>
            <a:chOff x="10038391" y="3888930"/>
            <a:chExt cx="1889760" cy="974725"/>
          </a:xfrm>
        </p:grpSpPr>
        <p:pic>
          <p:nvPicPr>
            <p:cNvPr id="62" name="object 6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43154" y="3893692"/>
              <a:ext cx="1880175" cy="964878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10043154" y="3893692"/>
              <a:ext cx="1880235" cy="965200"/>
            </a:xfrm>
            <a:custGeom>
              <a:avLst/>
              <a:gdLst/>
              <a:ahLst/>
              <a:cxnLst/>
              <a:rect l="l" t="t" r="r" b="b"/>
              <a:pathLst>
                <a:path w="1880234" h="965200">
                  <a:moveTo>
                    <a:pt x="128910" y="0"/>
                  </a:moveTo>
                  <a:lnTo>
                    <a:pt x="763021" y="357631"/>
                  </a:lnTo>
                  <a:lnTo>
                    <a:pt x="826643" y="354374"/>
                  </a:lnTo>
                  <a:lnTo>
                    <a:pt x="889924" y="352546"/>
                  </a:lnTo>
                  <a:lnTo>
                    <a:pt x="952700" y="352111"/>
                  </a:lnTo>
                  <a:lnTo>
                    <a:pt x="1014806" y="353033"/>
                  </a:lnTo>
                  <a:lnTo>
                    <a:pt x="1076079" y="355276"/>
                  </a:lnTo>
                  <a:lnTo>
                    <a:pt x="1136354" y="358804"/>
                  </a:lnTo>
                  <a:lnTo>
                    <a:pt x="1195467" y="363581"/>
                  </a:lnTo>
                  <a:lnTo>
                    <a:pt x="1253255" y="369569"/>
                  </a:lnTo>
                  <a:lnTo>
                    <a:pt x="1309554" y="376734"/>
                  </a:lnTo>
                  <a:lnTo>
                    <a:pt x="1364199" y="385039"/>
                  </a:lnTo>
                  <a:lnTo>
                    <a:pt x="1417026" y="394447"/>
                  </a:lnTo>
                  <a:lnTo>
                    <a:pt x="1467871" y="404923"/>
                  </a:lnTo>
                  <a:lnTo>
                    <a:pt x="1516571" y="416430"/>
                  </a:lnTo>
                  <a:lnTo>
                    <a:pt x="1562961" y="428932"/>
                  </a:lnTo>
                  <a:lnTo>
                    <a:pt x="1606877" y="442393"/>
                  </a:lnTo>
                  <a:lnTo>
                    <a:pt x="1648155" y="456776"/>
                  </a:lnTo>
                  <a:lnTo>
                    <a:pt x="1686631" y="472046"/>
                  </a:lnTo>
                  <a:lnTo>
                    <a:pt x="1722141" y="488166"/>
                  </a:lnTo>
                  <a:lnTo>
                    <a:pt x="1783607" y="522811"/>
                  </a:lnTo>
                  <a:lnTo>
                    <a:pt x="1831241" y="560422"/>
                  </a:lnTo>
                  <a:lnTo>
                    <a:pt x="1863730" y="600709"/>
                  </a:lnTo>
                  <a:lnTo>
                    <a:pt x="1880175" y="647913"/>
                  </a:lnTo>
                  <a:lnTo>
                    <a:pt x="1879996" y="671202"/>
                  </a:lnTo>
                  <a:lnTo>
                    <a:pt x="1863668" y="716754"/>
                  </a:lnTo>
                  <a:lnTo>
                    <a:pt x="1827150" y="760410"/>
                  </a:lnTo>
                  <a:lnTo>
                    <a:pt x="1771767" y="801531"/>
                  </a:lnTo>
                  <a:lnTo>
                    <a:pt x="1737416" y="820942"/>
                  </a:lnTo>
                  <a:lnTo>
                    <a:pt x="1698847" y="839481"/>
                  </a:lnTo>
                  <a:lnTo>
                    <a:pt x="1656225" y="857067"/>
                  </a:lnTo>
                  <a:lnTo>
                    <a:pt x="1609716" y="873622"/>
                  </a:lnTo>
                  <a:lnTo>
                    <a:pt x="1559485" y="889065"/>
                  </a:lnTo>
                  <a:lnTo>
                    <a:pt x="1505700" y="903318"/>
                  </a:lnTo>
                  <a:lnTo>
                    <a:pt x="1448524" y="916299"/>
                  </a:lnTo>
                  <a:lnTo>
                    <a:pt x="1388125" y="927930"/>
                  </a:lnTo>
                  <a:lnTo>
                    <a:pt x="1324668" y="938131"/>
                  </a:lnTo>
                  <a:lnTo>
                    <a:pt x="1258318" y="946822"/>
                  </a:lnTo>
                  <a:lnTo>
                    <a:pt x="1189242" y="953924"/>
                  </a:lnTo>
                  <a:lnTo>
                    <a:pt x="1117605" y="959357"/>
                  </a:lnTo>
                  <a:lnTo>
                    <a:pt x="1053983" y="962615"/>
                  </a:lnTo>
                  <a:lnTo>
                    <a:pt x="990702" y="964443"/>
                  </a:lnTo>
                  <a:lnTo>
                    <a:pt x="927927" y="964878"/>
                  </a:lnTo>
                  <a:lnTo>
                    <a:pt x="865821" y="963956"/>
                  </a:lnTo>
                  <a:lnTo>
                    <a:pt x="804548" y="961713"/>
                  </a:lnTo>
                  <a:lnTo>
                    <a:pt x="744273" y="958185"/>
                  </a:lnTo>
                  <a:lnTo>
                    <a:pt x="685159" y="953408"/>
                  </a:lnTo>
                  <a:lnTo>
                    <a:pt x="627371" y="947419"/>
                  </a:lnTo>
                  <a:lnTo>
                    <a:pt x="571073" y="940255"/>
                  </a:lnTo>
                  <a:lnTo>
                    <a:pt x="516428" y="931950"/>
                  </a:lnTo>
                  <a:lnTo>
                    <a:pt x="463601" y="922542"/>
                  </a:lnTo>
                  <a:lnTo>
                    <a:pt x="412755" y="912066"/>
                  </a:lnTo>
                  <a:lnTo>
                    <a:pt x="364056" y="900559"/>
                  </a:lnTo>
                  <a:lnTo>
                    <a:pt x="317666" y="888057"/>
                  </a:lnTo>
                  <a:lnTo>
                    <a:pt x="273750" y="874596"/>
                  </a:lnTo>
                  <a:lnTo>
                    <a:pt x="232472" y="860213"/>
                  </a:lnTo>
                  <a:lnTo>
                    <a:pt x="193996" y="844943"/>
                  </a:lnTo>
                  <a:lnTo>
                    <a:pt x="158485" y="828823"/>
                  </a:lnTo>
                  <a:lnTo>
                    <a:pt x="97019" y="794178"/>
                  </a:lnTo>
                  <a:lnTo>
                    <a:pt x="49385" y="756567"/>
                  </a:lnTo>
                  <a:lnTo>
                    <a:pt x="16896" y="716279"/>
                  </a:lnTo>
                  <a:lnTo>
                    <a:pt x="0" y="659735"/>
                  </a:lnTo>
                  <a:lnTo>
                    <a:pt x="3576" y="631763"/>
                  </a:lnTo>
                  <a:lnTo>
                    <a:pt x="33721" y="577216"/>
                  </a:lnTo>
                  <a:lnTo>
                    <a:pt x="93116" y="525604"/>
                  </a:lnTo>
                  <a:lnTo>
                    <a:pt x="133254" y="501299"/>
                  </a:lnTo>
                  <a:lnTo>
                    <a:pt x="180071" y="478208"/>
                  </a:lnTo>
                  <a:lnTo>
                    <a:pt x="233355" y="456492"/>
                  </a:lnTo>
                  <a:lnTo>
                    <a:pt x="292896" y="436310"/>
                  </a:lnTo>
                  <a:lnTo>
                    <a:pt x="358481" y="417824"/>
                  </a:lnTo>
                  <a:lnTo>
                    <a:pt x="429900" y="401192"/>
                  </a:lnTo>
                  <a:lnTo>
                    <a:pt x="12891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10591038" y="4439539"/>
            <a:ext cx="785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Service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 spc="-20">
                <a:latin typeface="Corbel"/>
                <a:cs typeface="Corbel"/>
              </a:rPr>
              <a:t>plan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7028497" y="1988629"/>
            <a:ext cx="3381375" cy="3566795"/>
            <a:chOff x="7028497" y="1988629"/>
            <a:chExt cx="3381375" cy="3566795"/>
          </a:xfrm>
        </p:grpSpPr>
        <p:pic>
          <p:nvPicPr>
            <p:cNvPr id="66" name="object 6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33259" y="1993392"/>
              <a:ext cx="1848612" cy="230124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7033259" y="1993392"/>
              <a:ext cx="1849120" cy="230504"/>
            </a:xfrm>
            <a:custGeom>
              <a:avLst/>
              <a:gdLst/>
              <a:ahLst/>
              <a:cxnLst/>
              <a:rect l="l" t="t" r="r" b="b"/>
              <a:pathLst>
                <a:path w="1849120" h="230505">
                  <a:moveTo>
                    <a:pt x="0" y="57531"/>
                  </a:moveTo>
                  <a:lnTo>
                    <a:pt x="1733550" y="57531"/>
                  </a:lnTo>
                  <a:lnTo>
                    <a:pt x="1733550" y="0"/>
                  </a:lnTo>
                  <a:lnTo>
                    <a:pt x="1848612" y="115062"/>
                  </a:lnTo>
                  <a:lnTo>
                    <a:pt x="1733550" y="230124"/>
                  </a:lnTo>
                  <a:lnTo>
                    <a:pt x="1733550" y="172593"/>
                  </a:lnTo>
                  <a:lnTo>
                    <a:pt x="0" y="172593"/>
                  </a:lnTo>
                  <a:lnTo>
                    <a:pt x="0" y="57531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23571" y="4136898"/>
              <a:ext cx="1880935" cy="1413425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8523571" y="4136898"/>
              <a:ext cx="1881505" cy="1413510"/>
            </a:xfrm>
            <a:custGeom>
              <a:avLst/>
              <a:gdLst/>
              <a:ahLst/>
              <a:cxnLst/>
              <a:rect l="l" t="t" r="r" b="b"/>
              <a:pathLst>
                <a:path w="1881504" h="1413510">
                  <a:moveTo>
                    <a:pt x="840137" y="0"/>
                  </a:moveTo>
                  <a:lnTo>
                    <a:pt x="1092613" y="804926"/>
                  </a:lnTo>
                  <a:lnTo>
                    <a:pt x="1164668" y="809700"/>
                  </a:lnTo>
                  <a:lnTo>
                    <a:pt x="1234304" y="816168"/>
                  </a:lnTo>
                  <a:lnTo>
                    <a:pt x="1301349" y="824252"/>
                  </a:lnTo>
                  <a:lnTo>
                    <a:pt x="1365630" y="833874"/>
                  </a:lnTo>
                  <a:lnTo>
                    <a:pt x="1426974" y="844956"/>
                  </a:lnTo>
                  <a:lnTo>
                    <a:pt x="1485211" y="857418"/>
                  </a:lnTo>
                  <a:lnTo>
                    <a:pt x="1540166" y="871182"/>
                  </a:lnTo>
                  <a:lnTo>
                    <a:pt x="1591668" y="886170"/>
                  </a:lnTo>
                  <a:lnTo>
                    <a:pt x="1639544" y="902304"/>
                  </a:lnTo>
                  <a:lnTo>
                    <a:pt x="1683621" y="919505"/>
                  </a:lnTo>
                  <a:lnTo>
                    <a:pt x="1723728" y="937694"/>
                  </a:lnTo>
                  <a:lnTo>
                    <a:pt x="1759692" y="956794"/>
                  </a:lnTo>
                  <a:lnTo>
                    <a:pt x="1818498" y="997410"/>
                  </a:lnTo>
                  <a:lnTo>
                    <a:pt x="1858663" y="1040727"/>
                  </a:lnTo>
                  <a:lnTo>
                    <a:pt x="1878804" y="1086117"/>
                  </a:lnTo>
                  <a:lnTo>
                    <a:pt x="1880935" y="1109393"/>
                  </a:lnTo>
                  <a:lnTo>
                    <a:pt x="1877544" y="1132952"/>
                  </a:lnTo>
                  <a:lnTo>
                    <a:pt x="1855894" y="1177304"/>
                  </a:lnTo>
                  <a:lnTo>
                    <a:pt x="1818929" y="1216649"/>
                  </a:lnTo>
                  <a:lnTo>
                    <a:pt x="1767252" y="1253298"/>
                  </a:lnTo>
                  <a:lnTo>
                    <a:pt x="1702146" y="1286950"/>
                  </a:lnTo>
                  <a:lnTo>
                    <a:pt x="1664960" y="1302559"/>
                  </a:lnTo>
                  <a:lnTo>
                    <a:pt x="1624899" y="1317305"/>
                  </a:lnTo>
                  <a:lnTo>
                    <a:pt x="1582124" y="1331151"/>
                  </a:lnTo>
                  <a:lnTo>
                    <a:pt x="1536796" y="1344060"/>
                  </a:lnTo>
                  <a:lnTo>
                    <a:pt x="1489076" y="1355994"/>
                  </a:lnTo>
                  <a:lnTo>
                    <a:pt x="1439123" y="1366916"/>
                  </a:lnTo>
                  <a:lnTo>
                    <a:pt x="1387100" y="1376787"/>
                  </a:lnTo>
                  <a:lnTo>
                    <a:pt x="1333166" y="1385570"/>
                  </a:lnTo>
                  <a:lnTo>
                    <a:pt x="1277483" y="1393227"/>
                  </a:lnTo>
                  <a:lnTo>
                    <a:pt x="1220211" y="1399721"/>
                  </a:lnTo>
                  <a:lnTo>
                    <a:pt x="1161511" y="1405014"/>
                  </a:lnTo>
                  <a:lnTo>
                    <a:pt x="1101543" y="1409069"/>
                  </a:lnTo>
                  <a:lnTo>
                    <a:pt x="1040469" y="1411847"/>
                  </a:lnTo>
                  <a:lnTo>
                    <a:pt x="978449" y="1413312"/>
                  </a:lnTo>
                  <a:lnTo>
                    <a:pt x="915644" y="1413425"/>
                  </a:lnTo>
                  <a:lnTo>
                    <a:pt x="852215" y="1412149"/>
                  </a:lnTo>
                  <a:lnTo>
                    <a:pt x="788321" y="1409445"/>
                  </a:lnTo>
                  <a:lnTo>
                    <a:pt x="716267" y="1404671"/>
                  </a:lnTo>
                  <a:lnTo>
                    <a:pt x="646631" y="1398203"/>
                  </a:lnTo>
                  <a:lnTo>
                    <a:pt x="579586" y="1390119"/>
                  </a:lnTo>
                  <a:lnTo>
                    <a:pt x="515305" y="1380497"/>
                  </a:lnTo>
                  <a:lnTo>
                    <a:pt x="453960" y="1369415"/>
                  </a:lnTo>
                  <a:lnTo>
                    <a:pt x="395724" y="1356953"/>
                  </a:lnTo>
                  <a:lnTo>
                    <a:pt x="340769" y="1343189"/>
                  </a:lnTo>
                  <a:lnTo>
                    <a:pt x="289267" y="1328201"/>
                  </a:lnTo>
                  <a:lnTo>
                    <a:pt x="241391" y="1312067"/>
                  </a:lnTo>
                  <a:lnTo>
                    <a:pt x="197313" y="1294866"/>
                  </a:lnTo>
                  <a:lnTo>
                    <a:pt x="157207" y="1276677"/>
                  </a:lnTo>
                  <a:lnTo>
                    <a:pt x="121243" y="1257577"/>
                  </a:lnTo>
                  <a:lnTo>
                    <a:pt x="62437" y="1216961"/>
                  </a:lnTo>
                  <a:lnTo>
                    <a:pt x="22272" y="1173644"/>
                  </a:lnTo>
                  <a:lnTo>
                    <a:pt x="2131" y="1128254"/>
                  </a:lnTo>
                  <a:lnTo>
                    <a:pt x="0" y="1104978"/>
                  </a:lnTo>
                  <a:lnTo>
                    <a:pt x="3391" y="1081419"/>
                  </a:lnTo>
                  <a:lnTo>
                    <a:pt x="26706" y="1034856"/>
                  </a:lnTo>
                  <a:lnTo>
                    <a:pt x="70071" y="991254"/>
                  </a:lnTo>
                  <a:lnTo>
                    <a:pt x="131998" y="950772"/>
                  </a:lnTo>
                  <a:lnTo>
                    <a:pt x="169429" y="931872"/>
                  </a:lnTo>
                  <a:lnTo>
                    <a:pt x="210908" y="913957"/>
                  </a:lnTo>
                  <a:lnTo>
                    <a:pt x="256239" y="897096"/>
                  </a:lnTo>
                  <a:lnTo>
                    <a:pt x="305223" y="881357"/>
                  </a:lnTo>
                  <a:lnTo>
                    <a:pt x="357664" y="866808"/>
                  </a:lnTo>
                  <a:lnTo>
                    <a:pt x="413364" y="853519"/>
                  </a:lnTo>
                  <a:lnTo>
                    <a:pt x="472125" y="841557"/>
                  </a:lnTo>
                  <a:lnTo>
                    <a:pt x="533751" y="830991"/>
                  </a:lnTo>
                  <a:lnTo>
                    <a:pt x="598043" y="821890"/>
                  </a:lnTo>
                  <a:lnTo>
                    <a:pt x="664805" y="814322"/>
                  </a:lnTo>
                  <a:lnTo>
                    <a:pt x="733838" y="808354"/>
                  </a:lnTo>
                  <a:lnTo>
                    <a:pt x="84013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9150477" y="5131434"/>
            <a:ext cx="628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orbel"/>
                <a:cs typeface="Corbel"/>
              </a:rPr>
              <a:t>Azure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CLI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8755316" y="6207188"/>
            <a:ext cx="3298190" cy="494030"/>
            <a:chOff x="8755316" y="6207188"/>
            <a:chExt cx="3298190" cy="494030"/>
          </a:xfrm>
        </p:grpSpPr>
        <p:sp>
          <p:nvSpPr>
            <p:cNvPr id="72" name="object 72" descr=""/>
            <p:cNvSpPr/>
            <p:nvPr/>
          </p:nvSpPr>
          <p:spPr>
            <a:xfrm>
              <a:off x="8756904" y="6208776"/>
              <a:ext cx="3295015" cy="490855"/>
            </a:xfrm>
            <a:custGeom>
              <a:avLst/>
              <a:gdLst/>
              <a:ahLst/>
              <a:cxnLst/>
              <a:rect l="l" t="t" r="r" b="b"/>
              <a:pathLst>
                <a:path w="3295015" h="490854">
                  <a:moveTo>
                    <a:pt x="3273298" y="0"/>
                  </a:moveTo>
                  <a:lnTo>
                    <a:pt x="21590" y="0"/>
                  </a:lnTo>
                  <a:lnTo>
                    <a:pt x="13180" y="1698"/>
                  </a:lnTo>
                  <a:lnTo>
                    <a:pt x="6318" y="6329"/>
                  </a:lnTo>
                  <a:lnTo>
                    <a:pt x="1694" y="13196"/>
                  </a:lnTo>
                  <a:lnTo>
                    <a:pt x="0" y="21602"/>
                  </a:lnTo>
                  <a:lnTo>
                    <a:pt x="0" y="469125"/>
                  </a:lnTo>
                  <a:lnTo>
                    <a:pt x="1694" y="477531"/>
                  </a:lnTo>
                  <a:lnTo>
                    <a:pt x="6318" y="484398"/>
                  </a:lnTo>
                  <a:lnTo>
                    <a:pt x="13180" y="489029"/>
                  </a:lnTo>
                  <a:lnTo>
                    <a:pt x="21590" y="490728"/>
                  </a:lnTo>
                  <a:lnTo>
                    <a:pt x="3273298" y="490728"/>
                  </a:lnTo>
                  <a:lnTo>
                    <a:pt x="3281707" y="489029"/>
                  </a:lnTo>
                  <a:lnTo>
                    <a:pt x="3288569" y="484398"/>
                  </a:lnTo>
                  <a:lnTo>
                    <a:pt x="3293193" y="477531"/>
                  </a:lnTo>
                  <a:lnTo>
                    <a:pt x="3294888" y="469125"/>
                  </a:lnTo>
                  <a:lnTo>
                    <a:pt x="3294888" y="21602"/>
                  </a:lnTo>
                  <a:lnTo>
                    <a:pt x="3293193" y="13196"/>
                  </a:lnTo>
                  <a:lnTo>
                    <a:pt x="3288569" y="6329"/>
                  </a:lnTo>
                  <a:lnTo>
                    <a:pt x="3281707" y="1698"/>
                  </a:lnTo>
                  <a:lnTo>
                    <a:pt x="327329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8756904" y="6208776"/>
              <a:ext cx="3295015" cy="490855"/>
            </a:xfrm>
            <a:custGeom>
              <a:avLst/>
              <a:gdLst/>
              <a:ahLst/>
              <a:cxnLst/>
              <a:rect l="l" t="t" r="r" b="b"/>
              <a:pathLst>
                <a:path w="3295015" h="490854">
                  <a:moveTo>
                    <a:pt x="0" y="21602"/>
                  </a:moveTo>
                  <a:lnTo>
                    <a:pt x="1694" y="13196"/>
                  </a:lnTo>
                  <a:lnTo>
                    <a:pt x="6318" y="6329"/>
                  </a:lnTo>
                  <a:lnTo>
                    <a:pt x="13180" y="1698"/>
                  </a:lnTo>
                  <a:lnTo>
                    <a:pt x="21590" y="0"/>
                  </a:lnTo>
                  <a:lnTo>
                    <a:pt x="3273298" y="0"/>
                  </a:lnTo>
                  <a:lnTo>
                    <a:pt x="3281707" y="1698"/>
                  </a:lnTo>
                  <a:lnTo>
                    <a:pt x="3288569" y="6329"/>
                  </a:lnTo>
                  <a:lnTo>
                    <a:pt x="3293193" y="13196"/>
                  </a:lnTo>
                  <a:lnTo>
                    <a:pt x="3294888" y="21602"/>
                  </a:lnTo>
                  <a:lnTo>
                    <a:pt x="3294888" y="469125"/>
                  </a:lnTo>
                  <a:lnTo>
                    <a:pt x="3293193" y="477531"/>
                  </a:lnTo>
                  <a:lnTo>
                    <a:pt x="3288569" y="484398"/>
                  </a:lnTo>
                  <a:lnTo>
                    <a:pt x="3281707" y="489029"/>
                  </a:lnTo>
                  <a:lnTo>
                    <a:pt x="3273298" y="490728"/>
                  </a:lnTo>
                  <a:lnTo>
                    <a:pt x="21590" y="490728"/>
                  </a:lnTo>
                  <a:lnTo>
                    <a:pt x="13180" y="489029"/>
                  </a:lnTo>
                  <a:lnTo>
                    <a:pt x="6318" y="484398"/>
                  </a:lnTo>
                  <a:lnTo>
                    <a:pt x="1694" y="477531"/>
                  </a:lnTo>
                  <a:lnTo>
                    <a:pt x="0" y="469125"/>
                  </a:lnTo>
                  <a:lnTo>
                    <a:pt x="0" y="216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9055354" y="6251244"/>
            <a:ext cx="2700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URL</a:t>
            </a:r>
            <a:r>
              <a:rPr dirty="0" sz="1200" spc="-3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de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l’application</a:t>
            </a:r>
            <a:r>
              <a:rPr dirty="0" sz="1200" spc="-30" b="1">
                <a:latin typeface="Corbel"/>
                <a:cs typeface="Corbel"/>
              </a:rPr>
              <a:t> </a:t>
            </a:r>
            <a:r>
              <a:rPr dirty="0" sz="1200" spc="-50" b="1"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dirty="0" u="sng" sz="1200" spc="-1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4"/>
              </a:rPr>
              <a:t>https://ocdsp7-webapp.azurewebsites.net/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5227256" y="2258885"/>
            <a:ext cx="5669280" cy="4442460"/>
            <a:chOff x="5227256" y="2258885"/>
            <a:chExt cx="5669280" cy="4442460"/>
          </a:xfrm>
        </p:grpSpPr>
        <p:pic>
          <p:nvPicPr>
            <p:cNvPr id="76" name="object 7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60811" y="2263648"/>
              <a:ext cx="330708" cy="360425"/>
            </a:xfrm>
            <a:prstGeom prst="rect">
              <a:avLst/>
            </a:prstGeom>
          </p:spPr>
        </p:pic>
        <p:sp>
          <p:nvSpPr>
            <p:cNvPr id="77" name="object 77" descr=""/>
            <p:cNvSpPr/>
            <p:nvPr/>
          </p:nvSpPr>
          <p:spPr>
            <a:xfrm>
              <a:off x="10560811" y="2263648"/>
              <a:ext cx="330835" cy="360680"/>
            </a:xfrm>
            <a:custGeom>
              <a:avLst/>
              <a:gdLst/>
              <a:ahLst/>
              <a:cxnLst/>
              <a:rect l="l" t="t" r="r" b="b"/>
              <a:pathLst>
                <a:path w="330834" h="360680">
                  <a:moveTo>
                    <a:pt x="242951" y="360425"/>
                  </a:moveTo>
                  <a:lnTo>
                    <a:pt x="43815" y="124840"/>
                  </a:lnTo>
                  <a:lnTo>
                    <a:pt x="0" y="161925"/>
                  </a:lnTo>
                  <a:lnTo>
                    <a:pt x="13589" y="0"/>
                  </a:lnTo>
                  <a:lnTo>
                    <a:pt x="175514" y="13588"/>
                  </a:lnTo>
                  <a:lnTo>
                    <a:pt x="131699" y="50673"/>
                  </a:lnTo>
                  <a:lnTo>
                    <a:pt x="330708" y="286257"/>
                  </a:lnTo>
                  <a:lnTo>
                    <a:pt x="242951" y="360425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228844" y="5550407"/>
              <a:ext cx="3295015" cy="1149350"/>
            </a:xfrm>
            <a:custGeom>
              <a:avLst/>
              <a:gdLst/>
              <a:ahLst/>
              <a:cxnLst/>
              <a:rect l="l" t="t" r="r" b="b"/>
              <a:pathLst>
                <a:path w="3295015" h="1149350">
                  <a:moveTo>
                    <a:pt x="3244341" y="0"/>
                  </a:moveTo>
                  <a:lnTo>
                    <a:pt x="50545" y="0"/>
                  </a:lnTo>
                  <a:lnTo>
                    <a:pt x="30860" y="3969"/>
                  </a:lnTo>
                  <a:lnTo>
                    <a:pt x="14795" y="14800"/>
                  </a:lnTo>
                  <a:lnTo>
                    <a:pt x="3968" y="30877"/>
                  </a:lnTo>
                  <a:lnTo>
                    <a:pt x="0" y="50584"/>
                  </a:lnTo>
                  <a:lnTo>
                    <a:pt x="0" y="1098511"/>
                  </a:lnTo>
                  <a:lnTo>
                    <a:pt x="3968" y="1118202"/>
                  </a:lnTo>
                  <a:lnTo>
                    <a:pt x="14795" y="1134281"/>
                  </a:lnTo>
                  <a:lnTo>
                    <a:pt x="30860" y="1145121"/>
                  </a:lnTo>
                  <a:lnTo>
                    <a:pt x="50545" y="1149095"/>
                  </a:lnTo>
                  <a:lnTo>
                    <a:pt x="3244341" y="1149095"/>
                  </a:lnTo>
                  <a:lnTo>
                    <a:pt x="3264027" y="1145121"/>
                  </a:lnTo>
                  <a:lnTo>
                    <a:pt x="3280092" y="1134281"/>
                  </a:lnTo>
                  <a:lnTo>
                    <a:pt x="3290919" y="1118202"/>
                  </a:lnTo>
                  <a:lnTo>
                    <a:pt x="3294887" y="1098511"/>
                  </a:lnTo>
                  <a:lnTo>
                    <a:pt x="3294887" y="50584"/>
                  </a:lnTo>
                  <a:lnTo>
                    <a:pt x="3290919" y="30877"/>
                  </a:lnTo>
                  <a:lnTo>
                    <a:pt x="3280092" y="14800"/>
                  </a:lnTo>
                  <a:lnTo>
                    <a:pt x="3264027" y="3969"/>
                  </a:lnTo>
                  <a:lnTo>
                    <a:pt x="32443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228844" y="5550407"/>
              <a:ext cx="3295015" cy="1149350"/>
            </a:xfrm>
            <a:custGeom>
              <a:avLst/>
              <a:gdLst/>
              <a:ahLst/>
              <a:cxnLst/>
              <a:rect l="l" t="t" r="r" b="b"/>
              <a:pathLst>
                <a:path w="3295015" h="1149350">
                  <a:moveTo>
                    <a:pt x="0" y="50584"/>
                  </a:moveTo>
                  <a:lnTo>
                    <a:pt x="3968" y="30877"/>
                  </a:lnTo>
                  <a:lnTo>
                    <a:pt x="14795" y="14800"/>
                  </a:lnTo>
                  <a:lnTo>
                    <a:pt x="30860" y="3969"/>
                  </a:lnTo>
                  <a:lnTo>
                    <a:pt x="50545" y="0"/>
                  </a:lnTo>
                  <a:lnTo>
                    <a:pt x="3244341" y="0"/>
                  </a:lnTo>
                  <a:lnTo>
                    <a:pt x="3264027" y="3969"/>
                  </a:lnTo>
                  <a:lnTo>
                    <a:pt x="3280092" y="14800"/>
                  </a:lnTo>
                  <a:lnTo>
                    <a:pt x="3290919" y="30877"/>
                  </a:lnTo>
                  <a:lnTo>
                    <a:pt x="3294887" y="50584"/>
                  </a:lnTo>
                  <a:lnTo>
                    <a:pt x="3294887" y="1098511"/>
                  </a:lnTo>
                  <a:lnTo>
                    <a:pt x="3290919" y="1118202"/>
                  </a:lnTo>
                  <a:lnTo>
                    <a:pt x="3280092" y="1134281"/>
                  </a:lnTo>
                  <a:lnTo>
                    <a:pt x="3264027" y="1145121"/>
                  </a:lnTo>
                  <a:lnTo>
                    <a:pt x="3244341" y="1149095"/>
                  </a:lnTo>
                  <a:lnTo>
                    <a:pt x="50545" y="1149095"/>
                  </a:lnTo>
                  <a:lnTo>
                    <a:pt x="30860" y="1145121"/>
                  </a:lnTo>
                  <a:lnTo>
                    <a:pt x="14795" y="1134281"/>
                  </a:lnTo>
                  <a:lnTo>
                    <a:pt x="3968" y="1118202"/>
                  </a:lnTo>
                  <a:lnTo>
                    <a:pt x="0" y="1098511"/>
                  </a:lnTo>
                  <a:lnTo>
                    <a:pt x="0" y="5058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5335270" y="5647131"/>
            <a:ext cx="308229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rbel"/>
                <a:cs typeface="Corbel"/>
              </a:rPr>
              <a:t>Procédure</a:t>
            </a:r>
            <a:r>
              <a:rPr dirty="0" sz="1200" spc="-3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détaillée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sur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mon</a:t>
            </a:r>
            <a:r>
              <a:rPr dirty="0" sz="1200" spc="-75" b="1">
                <a:latin typeface="Corbel"/>
                <a:cs typeface="Corbel"/>
              </a:rPr>
              <a:t> </a:t>
            </a:r>
            <a:r>
              <a:rPr dirty="0" sz="1200" spc="-20" b="1">
                <a:latin typeface="Corbel"/>
                <a:cs typeface="Corbel"/>
              </a:rPr>
              <a:t>Tuto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disponible</a:t>
            </a:r>
            <a:r>
              <a:rPr dirty="0" sz="1200" spc="500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sur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LinkedIn</a:t>
            </a:r>
            <a:r>
              <a:rPr dirty="0" sz="1200" spc="-35" b="1">
                <a:latin typeface="Corbel"/>
                <a:cs typeface="Corbel"/>
              </a:rPr>
              <a:t> </a:t>
            </a:r>
            <a:r>
              <a:rPr dirty="0" sz="1200" spc="-50" b="1">
                <a:latin typeface="Corbel"/>
                <a:cs typeface="Corbel"/>
              </a:rPr>
              <a:t>:</a:t>
            </a:r>
            <a:r>
              <a:rPr dirty="0" sz="1200" spc="-10" b="1">
                <a:latin typeface="Corbel"/>
                <a:cs typeface="Corbel"/>
              </a:rPr>
              <a:t> </a:t>
            </a:r>
            <a:r>
              <a:rPr dirty="0" u="sng" sz="1200" spc="-1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6"/>
              </a:rPr>
              <a:t>https://www.linkedin.com/pulse/d%C3%A9ploie</a:t>
            </a:r>
            <a:r>
              <a:rPr dirty="0" sz="1200" spc="-10">
                <a:solidFill>
                  <a:srgbClr val="2F85EC"/>
                </a:solidFill>
                <a:latin typeface="Corbel"/>
                <a:cs typeface="Corbel"/>
                <a:hlinkClick r:id="rId26"/>
              </a:rPr>
              <a:t> </a:t>
            </a:r>
            <a:r>
              <a:rPr dirty="0" u="sng" sz="1200" spc="-1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6"/>
              </a:rPr>
              <a:t>ment-dune-api-web-en-python-sur-azure-julien-</a:t>
            </a:r>
            <a:r>
              <a:rPr dirty="0" sz="1200" spc="-10">
                <a:solidFill>
                  <a:srgbClr val="2F85EC"/>
                </a:solidFill>
                <a:latin typeface="Corbel"/>
                <a:cs typeface="Corbel"/>
                <a:hlinkClick r:id="rId26"/>
              </a:rPr>
              <a:t> </a:t>
            </a:r>
            <a:r>
              <a:rPr dirty="0" u="sng" sz="1200" spc="-1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6"/>
              </a:rPr>
              <a:t>di-giulio/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0876" y="0"/>
            <a:ext cx="10071735" cy="6858000"/>
            <a:chOff x="150876" y="0"/>
            <a:chExt cx="1007173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7483" y="2750820"/>
              <a:ext cx="8254746" cy="135407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2004" y="3646982"/>
              <a:ext cx="1115580" cy="3093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1960" y="3646982"/>
              <a:ext cx="954036" cy="30932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43" y="3646982"/>
              <a:ext cx="3761232" cy="3093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85665" y="3079826"/>
            <a:ext cx="38207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0">
                <a:latin typeface="Corbel"/>
                <a:cs typeface="Corbel"/>
              </a:rPr>
              <a:t>V –</a:t>
            </a:r>
            <a:r>
              <a:rPr dirty="0" spc="-16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0876" y="0"/>
            <a:ext cx="5764530" cy="6858000"/>
            <a:chOff x="150876" y="0"/>
            <a:chExt cx="576453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623" y="827532"/>
              <a:ext cx="5489448" cy="222046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20623" y="827532"/>
              <a:ext cx="5489575" cy="2220595"/>
            </a:xfrm>
            <a:custGeom>
              <a:avLst/>
              <a:gdLst/>
              <a:ahLst/>
              <a:cxnLst/>
              <a:rect l="l" t="t" r="r" b="b"/>
              <a:pathLst>
                <a:path w="5489575" h="2220595">
                  <a:moveTo>
                    <a:pt x="0" y="182879"/>
                  </a:moveTo>
                  <a:lnTo>
                    <a:pt x="6530" y="134276"/>
                  </a:lnTo>
                  <a:lnTo>
                    <a:pt x="24960" y="90593"/>
                  </a:lnTo>
                  <a:lnTo>
                    <a:pt x="53547" y="53578"/>
                  </a:lnTo>
                  <a:lnTo>
                    <a:pt x="90550" y="24976"/>
                  </a:lnTo>
                  <a:lnTo>
                    <a:pt x="134224" y="6535"/>
                  </a:lnTo>
                  <a:lnTo>
                    <a:pt x="182829" y="0"/>
                  </a:lnTo>
                  <a:lnTo>
                    <a:pt x="5306568" y="0"/>
                  </a:lnTo>
                  <a:lnTo>
                    <a:pt x="5355171" y="6535"/>
                  </a:lnTo>
                  <a:lnTo>
                    <a:pt x="5398854" y="24976"/>
                  </a:lnTo>
                  <a:lnTo>
                    <a:pt x="5435869" y="53578"/>
                  </a:lnTo>
                  <a:lnTo>
                    <a:pt x="5464471" y="90593"/>
                  </a:lnTo>
                  <a:lnTo>
                    <a:pt x="5482912" y="134276"/>
                  </a:lnTo>
                  <a:lnTo>
                    <a:pt x="5489448" y="182879"/>
                  </a:lnTo>
                  <a:lnTo>
                    <a:pt x="5489448" y="2037588"/>
                  </a:lnTo>
                  <a:lnTo>
                    <a:pt x="5482912" y="2086191"/>
                  </a:lnTo>
                  <a:lnTo>
                    <a:pt x="5464471" y="2129874"/>
                  </a:lnTo>
                  <a:lnTo>
                    <a:pt x="5435869" y="2166889"/>
                  </a:lnTo>
                  <a:lnTo>
                    <a:pt x="5398854" y="2195491"/>
                  </a:lnTo>
                  <a:lnTo>
                    <a:pt x="5355171" y="2213932"/>
                  </a:lnTo>
                  <a:lnTo>
                    <a:pt x="5306568" y="2220467"/>
                  </a:lnTo>
                  <a:lnTo>
                    <a:pt x="182829" y="2220467"/>
                  </a:lnTo>
                  <a:lnTo>
                    <a:pt x="134224" y="2213932"/>
                  </a:lnTo>
                  <a:lnTo>
                    <a:pt x="90550" y="2195491"/>
                  </a:lnTo>
                  <a:lnTo>
                    <a:pt x="53547" y="2166889"/>
                  </a:lnTo>
                  <a:lnTo>
                    <a:pt x="24960" y="2129874"/>
                  </a:lnTo>
                  <a:lnTo>
                    <a:pt x="6530" y="2086191"/>
                  </a:lnTo>
                  <a:lnTo>
                    <a:pt x="0" y="2037588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53313" y="968120"/>
            <a:ext cx="13639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CLASSIFICATION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3313" y="1397889"/>
            <a:ext cx="4834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200" spc="-10">
                <a:latin typeface="Corbel"/>
                <a:cs typeface="Corbel"/>
              </a:rPr>
              <a:t>Construction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d’un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modèle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classification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binaire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partir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d’un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Kernel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de</a:t>
            </a:r>
            <a:endParaRPr sz="120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</a:pPr>
            <a:r>
              <a:rPr dirty="0" sz="1200">
                <a:latin typeface="Corbel"/>
                <a:cs typeface="Corbel"/>
              </a:rPr>
              <a:t>départ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téléchargé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sur</a:t>
            </a:r>
            <a:r>
              <a:rPr dirty="0" sz="1200" spc="-10">
                <a:latin typeface="Corbel"/>
                <a:cs typeface="Corbel"/>
              </a:rPr>
              <a:t> Kaggle.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3313" y="1946909"/>
            <a:ext cx="3486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200">
                <a:latin typeface="Corbel"/>
                <a:cs typeface="Corbel"/>
              </a:rPr>
              <a:t>Une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population </a:t>
            </a:r>
            <a:r>
              <a:rPr dirty="0" sz="1200">
                <a:latin typeface="Corbel"/>
                <a:cs typeface="Corbel"/>
              </a:rPr>
              <a:t>fortement</a:t>
            </a:r>
            <a:r>
              <a:rPr dirty="0" sz="1200" spc="-10">
                <a:latin typeface="Corbel"/>
                <a:cs typeface="Corbel"/>
              </a:rPr>
              <a:t> asymétrique </a:t>
            </a:r>
            <a:r>
              <a:rPr dirty="0" sz="1200">
                <a:latin typeface="Corbel"/>
                <a:cs typeface="Corbel"/>
              </a:rPr>
              <a:t>(92%</a:t>
            </a:r>
            <a:r>
              <a:rPr dirty="0" sz="1200" spc="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-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8%)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3313" y="2312670"/>
            <a:ext cx="5153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200">
                <a:latin typeface="Corbel"/>
                <a:cs typeface="Corbel"/>
              </a:rPr>
              <a:t>Les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résultats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prédiction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sont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pas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satisfaisant,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avec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comme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scores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0.4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de </a:t>
            </a:r>
            <a:r>
              <a:rPr dirty="0" sz="1200">
                <a:latin typeface="Corbel"/>
                <a:cs typeface="Corbel"/>
              </a:rPr>
              <a:t>recall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0.35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précision.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RESUME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415861" y="5583745"/>
            <a:ext cx="11360785" cy="1219835"/>
            <a:chOff x="415861" y="5583745"/>
            <a:chExt cx="11360785" cy="121983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623" y="5588508"/>
              <a:ext cx="11350752" cy="121005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20623" y="5588508"/>
              <a:ext cx="11351260" cy="1210310"/>
            </a:xfrm>
            <a:custGeom>
              <a:avLst/>
              <a:gdLst/>
              <a:ahLst/>
              <a:cxnLst/>
              <a:rect l="l" t="t" r="r" b="b"/>
              <a:pathLst>
                <a:path w="11351260" h="1210309">
                  <a:moveTo>
                    <a:pt x="0" y="155498"/>
                  </a:moveTo>
                  <a:lnTo>
                    <a:pt x="7927" y="106350"/>
                  </a:lnTo>
                  <a:lnTo>
                    <a:pt x="30002" y="63664"/>
                  </a:lnTo>
                  <a:lnTo>
                    <a:pt x="63664" y="30002"/>
                  </a:lnTo>
                  <a:lnTo>
                    <a:pt x="106350" y="7927"/>
                  </a:lnTo>
                  <a:lnTo>
                    <a:pt x="155498" y="0"/>
                  </a:lnTo>
                  <a:lnTo>
                    <a:pt x="11195304" y="0"/>
                  </a:lnTo>
                  <a:lnTo>
                    <a:pt x="11244437" y="7927"/>
                  </a:lnTo>
                  <a:lnTo>
                    <a:pt x="11287109" y="30002"/>
                  </a:lnTo>
                  <a:lnTo>
                    <a:pt x="11320759" y="63664"/>
                  </a:lnTo>
                  <a:lnTo>
                    <a:pt x="11342827" y="106350"/>
                  </a:lnTo>
                  <a:lnTo>
                    <a:pt x="11350752" y="155498"/>
                  </a:lnTo>
                  <a:lnTo>
                    <a:pt x="11350752" y="1054557"/>
                  </a:lnTo>
                  <a:lnTo>
                    <a:pt x="11342827" y="1103705"/>
                  </a:lnTo>
                  <a:lnTo>
                    <a:pt x="11320759" y="1146391"/>
                  </a:lnTo>
                  <a:lnTo>
                    <a:pt x="11287109" y="1180052"/>
                  </a:lnTo>
                  <a:lnTo>
                    <a:pt x="11244437" y="1202127"/>
                  </a:lnTo>
                  <a:lnTo>
                    <a:pt x="11195304" y="1210054"/>
                  </a:lnTo>
                  <a:lnTo>
                    <a:pt x="155498" y="1210054"/>
                  </a:lnTo>
                  <a:lnTo>
                    <a:pt x="106350" y="1202127"/>
                  </a:lnTo>
                  <a:lnTo>
                    <a:pt x="63664" y="1180052"/>
                  </a:lnTo>
                  <a:lnTo>
                    <a:pt x="30002" y="1146391"/>
                  </a:lnTo>
                  <a:lnTo>
                    <a:pt x="7927" y="1103705"/>
                  </a:lnTo>
                  <a:lnTo>
                    <a:pt x="0" y="1054557"/>
                  </a:lnTo>
                  <a:lnTo>
                    <a:pt x="0" y="155498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45388" y="5716016"/>
            <a:ext cx="1028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orbel"/>
                <a:cs typeface="Corbel"/>
              </a:rPr>
              <a:t>PROFIL</a:t>
            </a:r>
            <a:r>
              <a:rPr dirty="0" sz="1200" spc="-20" b="1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GitHub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5388" y="6081776"/>
            <a:ext cx="48164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Corbel"/>
                <a:cs typeface="Corbel"/>
              </a:rPr>
              <a:t>L’ensemble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fichiers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projet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ont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été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stockés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sur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mon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compte</a:t>
            </a:r>
            <a:r>
              <a:rPr dirty="0" sz="1200" spc="-5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GitHub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 spc="-50"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u="sng" sz="1200" spc="-1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4"/>
              </a:rPr>
              <a:t>https://github.com/JulienDiGiulio/OpenClassRooms_Projet7.git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277165" y="822769"/>
            <a:ext cx="5499100" cy="4411345"/>
            <a:chOff x="6277165" y="822769"/>
            <a:chExt cx="5499100" cy="441134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928" y="827532"/>
              <a:ext cx="5489448" cy="4401311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281928" y="827532"/>
              <a:ext cx="5489575" cy="4401820"/>
            </a:xfrm>
            <a:custGeom>
              <a:avLst/>
              <a:gdLst/>
              <a:ahLst/>
              <a:cxnLst/>
              <a:rect l="l" t="t" r="r" b="b"/>
              <a:pathLst>
                <a:path w="5489575" h="4401820">
                  <a:moveTo>
                    <a:pt x="0" y="144271"/>
                  </a:moveTo>
                  <a:lnTo>
                    <a:pt x="7359" y="98690"/>
                  </a:lnTo>
                  <a:lnTo>
                    <a:pt x="27850" y="59088"/>
                  </a:lnTo>
                  <a:lnTo>
                    <a:pt x="59088" y="27850"/>
                  </a:lnTo>
                  <a:lnTo>
                    <a:pt x="98690" y="7359"/>
                  </a:lnTo>
                  <a:lnTo>
                    <a:pt x="144272" y="0"/>
                  </a:lnTo>
                  <a:lnTo>
                    <a:pt x="5345176" y="0"/>
                  </a:lnTo>
                  <a:lnTo>
                    <a:pt x="5390757" y="7359"/>
                  </a:lnTo>
                  <a:lnTo>
                    <a:pt x="5430359" y="27850"/>
                  </a:lnTo>
                  <a:lnTo>
                    <a:pt x="5461597" y="59088"/>
                  </a:lnTo>
                  <a:lnTo>
                    <a:pt x="5482088" y="98690"/>
                  </a:lnTo>
                  <a:lnTo>
                    <a:pt x="5489448" y="144271"/>
                  </a:lnTo>
                  <a:lnTo>
                    <a:pt x="5489448" y="4257040"/>
                  </a:lnTo>
                  <a:lnTo>
                    <a:pt x="5482088" y="4302621"/>
                  </a:lnTo>
                  <a:lnTo>
                    <a:pt x="5461597" y="4342223"/>
                  </a:lnTo>
                  <a:lnTo>
                    <a:pt x="5430359" y="4373461"/>
                  </a:lnTo>
                  <a:lnTo>
                    <a:pt x="5390757" y="4393952"/>
                  </a:lnTo>
                  <a:lnTo>
                    <a:pt x="5345176" y="4401311"/>
                  </a:lnTo>
                  <a:lnTo>
                    <a:pt x="144272" y="4401311"/>
                  </a:lnTo>
                  <a:lnTo>
                    <a:pt x="98690" y="4393952"/>
                  </a:lnTo>
                  <a:lnTo>
                    <a:pt x="59088" y="4373461"/>
                  </a:lnTo>
                  <a:lnTo>
                    <a:pt x="27850" y="4342223"/>
                  </a:lnTo>
                  <a:lnTo>
                    <a:pt x="7359" y="4302621"/>
                  </a:lnTo>
                  <a:lnTo>
                    <a:pt x="0" y="4257040"/>
                  </a:lnTo>
                  <a:lnTo>
                    <a:pt x="0" y="144271"/>
                  </a:lnTo>
                  <a:close/>
                </a:path>
              </a:pathLst>
            </a:custGeom>
            <a:ln w="9525">
              <a:solidFill>
                <a:srgbClr val="E8B0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404228" y="976376"/>
            <a:ext cx="192023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AXES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D’AMELIORATION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404228" y="1375664"/>
            <a:ext cx="972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Classification</a:t>
            </a:r>
            <a:r>
              <a:rPr dirty="0" u="sng" sz="1200" spc="-5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404228" y="1558239"/>
            <a:ext cx="51441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feature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engineering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tient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compte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d’un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seul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dataset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sur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20">
                <a:latin typeface="Corbel"/>
                <a:cs typeface="Corbel"/>
              </a:rPr>
              <a:t>huit </a:t>
            </a:r>
            <a:r>
              <a:rPr dirty="0" sz="1200" spc="-10">
                <a:latin typeface="Corbel"/>
                <a:cs typeface="Corbel"/>
              </a:rPr>
              <a:t>disponibles.</a:t>
            </a:r>
            <a:r>
              <a:rPr dirty="0" sz="1200" spc="-5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Kernel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départ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plus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approprié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notre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problème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permettrait </a:t>
            </a:r>
            <a:r>
              <a:rPr dirty="0" sz="1200">
                <a:latin typeface="Corbel"/>
                <a:cs typeface="Corbel"/>
              </a:rPr>
              <a:t>surement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d’améliorer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les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scores. </a:t>
            </a:r>
            <a:r>
              <a:rPr dirty="0" sz="1200" spc="-10">
                <a:latin typeface="Corbel"/>
                <a:cs typeface="Corbel"/>
              </a:rPr>
              <a:t>Idéalement,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une étude</a:t>
            </a:r>
            <a:r>
              <a:rPr dirty="0" sz="1200" spc="-10">
                <a:latin typeface="Corbel"/>
                <a:cs typeface="Corbel"/>
              </a:rPr>
              <a:t> personnalisée</a:t>
            </a:r>
            <a:r>
              <a:rPr dirty="0" sz="120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des </a:t>
            </a:r>
            <a:r>
              <a:rPr dirty="0" sz="1200" spc="-10">
                <a:latin typeface="Corbel"/>
                <a:cs typeface="Corbel"/>
              </a:rPr>
              <a:t>données.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404228" y="2473197"/>
            <a:ext cx="51155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10">
                <a:latin typeface="Corbel"/>
                <a:cs typeface="Corbel"/>
              </a:rPr>
              <a:t> méthode</a:t>
            </a:r>
            <a:r>
              <a:rPr dirty="0" sz="1200" spc="-5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SMOTE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 </a:t>
            </a:r>
            <a:r>
              <a:rPr dirty="0" sz="1200" spc="-10">
                <a:latin typeface="Corbel"/>
                <a:cs typeface="Corbel"/>
              </a:rPr>
              <a:t>l’équilibrage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données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est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plus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performante </a:t>
            </a:r>
            <a:r>
              <a:rPr dirty="0" sz="1200" spc="-25">
                <a:latin typeface="Corbel"/>
                <a:cs typeface="Corbel"/>
              </a:rPr>
              <a:t>que </a:t>
            </a:r>
            <a:r>
              <a:rPr dirty="0" sz="1200">
                <a:latin typeface="Corbel"/>
                <a:cs typeface="Corbel"/>
                <a:hlinkClick r:id="rId6"/>
              </a:rPr>
              <a:t>celle</a:t>
            </a:r>
            <a:r>
              <a:rPr dirty="0" sz="1200" spc="-35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utilisée</a:t>
            </a:r>
            <a:r>
              <a:rPr dirty="0" sz="1200" spc="-30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dans</a:t>
            </a:r>
            <a:r>
              <a:rPr dirty="0" sz="1200" spc="-35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ce</a:t>
            </a:r>
            <a:r>
              <a:rPr dirty="0" sz="1200" spc="-35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projet,</a:t>
            </a:r>
            <a:r>
              <a:rPr dirty="0" sz="1200" spc="-45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mais</a:t>
            </a:r>
            <a:r>
              <a:rPr dirty="0" sz="1200" spc="-25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beaucoup</a:t>
            </a:r>
            <a:r>
              <a:rPr dirty="0" sz="1200" spc="-40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plus</a:t>
            </a:r>
            <a:r>
              <a:rPr dirty="0" sz="1200" spc="-30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longue</a:t>
            </a:r>
            <a:r>
              <a:rPr dirty="0" sz="1200" spc="-25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en</a:t>
            </a:r>
            <a:r>
              <a:rPr dirty="0" sz="1200" spc="-30">
                <a:latin typeface="Corbel"/>
                <a:cs typeface="Corbel"/>
                <a:hlinkClick r:id="rId6"/>
              </a:rPr>
              <a:t> </a:t>
            </a:r>
            <a:r>
              <a:rPr dirty="0" sz="1200">
                <a:latin typeface="Corbel"/>
                <a:cs typeface="Corbel"/>
                <a:hlinkClick r:id="rId6"/>
              </a:rPr>
              <a:t>traitement.</a:t>
            </a:r>
            <a:r>
              <a:rPr dirty="0" sz="1200" spc="-25">
                <a:latin typeface="Corbel"/>
                <a:cs typeface="Corbel"/>
                <a:hlinkClick r:id="rId6"/>
              </a:rPr>
              <a:t> </a:t>
            </a:r>
            <a:r>
              <a:rPr dirty="0" u="sng" sz="1200" spc="-2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Lien</a:t>
            </a:r>
            <a:r>
              <a:rPr dirty="0" sz="1200" spc="-20">
                <a:solidFill>
                  <a:srgbClr val="2F85EC"/>
                </a:solidFill>
                <a:latin typeface="Corbel"/>
                <a:cs typeface="Corbel"/>
                <a:hlinkClick r:id="rId6"/>
              </a:rPr>
              <a:t> </a:t>
            </a:r>
            <a:r>
              <a:rPr dirty="0" u="sng" sz="120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utile</a:t>
            </a:r>
            <a:r>
              <a:rPr dirty="0" u="sng" sz="1200" spc="-3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 </a:t>
            </a:r>
            <a:r>
              <a:rPr dirty="0" u="sng" sz="120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avec</a:t>
            </a:r>
            <a:r>
              <a:rPr dirty="0" u="sng" sz="1200" spc="-3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 </a:t>
            </a:r>
            <a:r>
              <a:rPr dirty="0" u="sng" sz="120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les</a:t>
            </a:r>
            <a:r>
              <a:rPr dirty="0" u="sng" sz="1200" spc="-15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 </a:t>
            </a:r>
            <a:r>
              <a:rPr dirty="0" u="sng" sz="120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différentes</a:t>
            </a:r>
            <a:r>
              <a:rPr dirty="0" u="sng" sz="1200" spc="-4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 </a:t>
            </a:r>
            <a:r>
              <a:rPr dirty="0" u="sng" sz="120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stratégies</a:t>
            </a:r>
            <a:r>
              <a:rPr dirty="0" u="sng" sz="1200" spc="-3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 </a:t>
            </a:r>
            <a:r>
              <a:rPr dirty="0" u="sng" sz="120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de</a:t>
            </a:r>
            <a:r>
              <a:rPr dirty="0" u="sng" sz="1200" spc="-3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 </a:t>
            </a:r>
            <a:r>
              <a:rPr dirty="0" u="sng" sz="1200" spc="-1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resampling.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404228" y="3205098"/>
            <a:ext cx="5139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200">
                <a:latin typeface="Corbel"/>
                <a:cs typeface="Corbel"/>
              </a:rPr>
              <a:t>Une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recherche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performances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prédiction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plus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approfondie,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avec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réseaux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neurones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par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exemple.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404228" y="3753739"/>
            <a:ext cx="5209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200">
                <a:latin typeface="Corbel"/>
                <a:cs typeface="Corbel"/>
              </a:rPr>
              <a:t>Une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optimisation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plus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fine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en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étudiant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plus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en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détails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chaque</a:t>
            </a:r>
            <a:r>
              <a:rPr dirty="0" sz="1200" spc="-10">
                <a:latin typeface="Corbel"/>
                <a:cs typeface="Corbel"/>
              </a:rPr>
              <a:t> hyperparamètre.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404228" y="4302379"/>
            <a:ext cx="9550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Déploiement</a:t>
            </a:r>
            <a:r>
              <a:rPr dirty="0" u="sng" sz="1200" spc="3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404228" y="4484954"/>
            <a:ext cx="47593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200">
                <a:latin typeface="Corbel"/>
                <a:cs typeface="Corbel"/>
              </a:rPr>
              <a:t>Azure</a:t>
            </a:r>
            <a:r>
              <a:rPr dirty="0" sz="1200" spc="-20">
                <a:latin typeface="Corbel"/>
                <a:cs typeface="Corbel"/>
              </a:rPr>
              <a:t> n’est </a:t>
            </a:r>
            <a:r>
              <a:rPr dirty="0" sz="1200">
                <a:latin typeface="Corbel"/>
                <a:cs typeface="Corbel"/>
              </a:rPr>
              <a:t>pas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0">
                <a:latin typeface="Corbel"/>
                <a:cs typeface="Corbel"/>
              </a:rPr>
              <a:t> fournisseur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6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Cloud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plus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simple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déployer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une</a:t>
            </a:r>
            <a:endParaRPr sz="120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Corbel"/>
                <a:cs typeface="Corbel"/>
              </a:rPr>
              <a:t>application</a:t>
            </a:r>
            <a:r>
              <a:rPr dirty="0" sz="1200" spc="-7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Web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Python.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Heroku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et</a:t>
            </a:r>
            <a:r>
              <a:rPr dirty="0" sz="1200" spc="-6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AWS semblent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plus </a:t>
            </a:r>
            <a:r>
              <a:rPr dirty="0" sz="1200" spc="-10">
                <a:latin typeface="Corbel"/>
                <a:cs typeface="Corbel"/>
              </a:rPr>
              <a:t>appropriées.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15861" y="3203257"/>
            <a:ext cx="5499100" cy="2030730"/>
            <a:chOff x="415861" y="3203257"/>
            <a:chExt cx="5499100" cy="2030730"/>
          </a:xfrm>
        </p:grpSpPr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623" y="3208020"/>
              <a:ext cx="5489448" cy="202082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20623" y="3208020"/>
              <a:ext cx="5489575" cy="2021205"/>
            </a:xfrm>
            <a:custGeom>
              <a:avLst/>
              <a:gdLst/>
              <a:ahLst/>
              <a:cxnLst/>
              <a:rect l="l" t="t" r="r" b="b"/>
              <a:pathLst>
                <a:path w="5489575" h="2021204">
                  <a:moveTo>
                    <a:pt x="0" y="166369"/>
                  </a:moveTo>
                  <a:lnTo>
                    <a:pt x="5943" y="122164"/>
                  </a:lnTo>
                  <a:lnTo>
                    <a:pt x="22717" y="82427"/>
                  </a:lnTo>
                  <a:lnTo>
                    <a:pt x="48736" y="48752"/>
                  </a:lnTo>
                  <a:lnTo>
                    <a:pt x="82412" y="22728"/>
                  </a:lnTo>
                  <a:lnTo>
                    <a:pt x="122161" y="5947"/>
                  </a:lnTo>
                  <a:lnTo>
                    <a:pt x="166395" y="0"/>
                  </a:lnTo>
                  <a:lnTo>
                    <a:pt x="5323078" y="0"/>
                  </a:lnTo>
                  <a:lnTo>
                    <a:pt x="5367283" y="5947"/>
                  </a:lnTo>
                  <a:lnTo>
                    <a:pt x="5407020" y="22728"/>
                  </a:lnTo>
                  <a:lnTo>
                    <a:pt x="5440695" y="48752"/>
                  </a:lnTo>
                  <a:lnTo>
                    <a:pt x="5466719" y="82427"/>
                  </a:lnTo>
                  <a:lnTo>
                    <a:pt x="5483500" y="122164"/>
                  </a:lnTo>
                  <a:lnTo>
                    <a:pt x="5489448" y="166369"/>
                  </a:lnTo>
                  <a:lnTo>
                    <a:pt x="5489448" y="1854453"/>
                  </a:lnTo>
                  <a:lnTo>
                    <a:pt x="5483500" y="1898659"/>
                  </a:lnTo>
                  <a:lnTo>
                    <a:pt x="5466719" y="1938396"/>
                  </a:lnTo>
                  <a:lnTo>
                    <a:pt x="5440695" y="1972071"/>
                  </a:lnTo>
                  <a:lnTo>
                    <a:pt x="5407020" y="1998095"/>
                  </a:lnTo>
                  <a:lnTo>
                    <a:pt x="5367283" y="2014876"/>
                  </a:lnTo>
                  <a:lnTo>
                    <a:pt x="5323078" y="2020823"/>
                  </a:lnTo>
                  <a:lnTo>
                    <a:pt x="166395" y="2020823"/>
                  </a:lnTo>
                  <a:lnTo>
                    <a:pt x="122161" y="2014876"/>
                  </a:lnTo>
                  <a:lnTo>
                    <a:pt x="82412" y="1998095"/>
                  </a:lnTo>
                  <a:lnTo>
                    <a:pt x="48736" y="1972071"/>
                  </a:lnTo>
                  <a:lnTo>
                    <a:pt x="22717" y="1938396"/>
                  </a:lnTo>
                  <a:lnTo>
                    <a:pt x="5943" y="1898659"/>
                  </a:lnTo>
                  <a:lnTo>
                    <a:pt x="0" y="1854453"/>
                  </a:lnTo>
                  <a:lnTo>
                    <a:pt x="0" y="166369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48436" y="3432175"/>
            <a:ext cx="14852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API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/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DASHBOARD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48436" y="3862196"/>
            <a:ext cx="5168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1200">
                <a:latin typeface="Corbel"/>
                <a:cs typeface="Corbel"/>
              </a:rPr>
              <a:t>Création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d’une</a:t>
            </a:r>
            <a:r>
              <a:rPr dirty="0" sz="1200" spc="-6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API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web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avec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Flask pour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côté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serveur,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et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Streamlit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20">
                <a:latin typeface="Corbel"/>
                <a:cs typeface="Corbel"/>
              </a:rPr>
              <a:t>côté</a:t>
            </a:r>
            <a:endParaRPr sz="1200">
              <a:latin typeface="Corbel"/>
              <a:cs typeface="Corbel"/>
            </a:endParaRPr>
          </a:p>
          <a:p>
            <a:pPr marL="184785">
              <a:lnSpc>
                <a:spcPct val="100000"/>
              </a:lnSpc>
            </a:pPr>
            <a:r>
              <a:rPr dirty="0" sz="1200" spc="-10">
                <a:latin typeface="Corbel"/>
                <a:cs typeface="Corbel"/>
              </a:rPr>
              <a:t>dashboard.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48436" y="4410836"/>
            <a:ext cx="4356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1200" spc="-10">
                <a:latin typeface="Corbel"/>
                <a:cs typeface="Corbel"/>
              </a:rPr>
              <a:t>Construction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d’une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image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Docker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déployée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dans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10">
                <a:latin typeface="Corbel"/>
                <a:cs typeface="Corbel"/>
              </a:rPr>
              <a:t> Registry</a:t>
            </a:r>
            <a:r>
              <a:rPr dirty="0" sz="1200" spc="-6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Azure.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48436" y="4776596"/>
            <a:ext cx="4401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1200">
                <a:latin typeface="Corbel"/>
                <a:cs typeface="Corbel"/>
              </a:rPr>
              <a:t>Configuration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du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webapp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service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mettre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en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ligne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l’application.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411277" y="5641657"/>
            <a:ext cx="5231130" cy="1104265"/>
            <a:chOff x="6411277" y="5641657"/>
            <a:chExt cx="5231130" cy="1104265"/>
          </a:xfrm>
        </p:grpSpPr>
        <p:pic>
          <p:nvPicPr>
            <p:cNvPr id="34" name="object 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6040" y="5646420"/>
              <a:ext cx="5221224" cy="109423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416040" y="5646420"/>
              <a:ext cx="5221605" cy="1094740"/>
            </a:xfrm>
            <a:custGeom>
              <a:avLst/>
              <a:gdLst/>
              <a:ahLst/>
              <a:cxnLst/>
              <a:rect l="l" t="t" r="r" b="b"/>
              <a:pathLst>
                <a:path w="5221605" h="1094740">
                  <a:moveTo>
                    <a:pt x="0" y="90093"/>
                  </a:moveTo>
                  <a:lnTo>
                    <a:pt x="7086" y="55024"/>
                  </a:lnTo>
                  <a:lnTo>
                    <a:pt x="26400" y="26387"/>
                  </a:lnTo>
                  <a:lnTo>
                    <a:pt x="55024" y="7079"/>
                  </a:lnTo>
                  <a:lnTo>
                    <a:pt x="90042" y="0"/>
                  </a:lnTo>
                  <a:lnTo>
                    <a:pt x="5131181" y="0"/>
                  </a:lnTo>
                  <a:lnTo>
                    <a:pt x="5166199" y="7079"/>
                  </a:lnTo>
                  <a:lnTo>
                    <a:pt x="5194823" y="26387"/>
                  </a:lnTo>
                  <a:lnTo>
                    <a:pt x="5214137" y="55024"/>
                  </a:lnTo>
                  <a:lnTo>
                    <a:pt x="5221224" y="90093"/>
                  </a:lnTo>
                  <a:lnTo>
                    <a:pt x="5221224" y="1004138"/>
                  </a:lnTo>
                  <a:lnTo>
                    <a:pt x="5214137" y="1039207"/>
                  </a:lnTo>
                  <a:lnTo>
                    <a:pt x="5194823" y="1067843"/>
                  </a:lnTo>
                  <a:lnTo>
                    <a:pt x="5166199" y="1087151"/>
                  </a:lnTo>
                  <a:lnTo>
                    <a:pt x="5131181" y="1094230"/>
                  </a:lnTo>
                  <a:lnTo>
                    <a:pt x="90042" y="1094230"/>
                  </a:lnTo>
                  <a:lnTo>
                    <a:pt x="55024" y="1087151"/>
                  </a:lnTo>
                  <a:lnTo>
                    <a:pt x="26400" y="1067843"/>
                  </a:lnTo>
                  <a:lnTo>
                    <a:pt x="7086" y="1039207"/>
                  </a:lnTo>
                  <a:lnTo>
                    <a:pt x="0" y="1004138"/>
                  </a:lnTo>
                  <a:lnTo>
                    <a:pt x="0" y="90093"/>
                  </a:lnTo>
                  <a:close/>
                </a:path>
              </a:pathLst>
            </a:custGeom>
            <a:ln w="9524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522211" y="5717540"/>
            <a:ext cx="321818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Lignes</a:t>
            </a:r>
            <a:r>
              <a:rPr dirty="0" u="sng" sz="1000" spc="-3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dirty="0" u="sng" sz="10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commandes</a:t>
            </a:r>
            <a:r>
              <a:rPr dirty="0" u="sng" sz="1000" spc="-3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dans</a:t>
            </a:r>
            <a:r>
              <a:rPr dirty="0" u="sng" sz="10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le</a:t>
            </a:r>
            <a:r>
              <a:rPr dirty="0" u="sng" sz="10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dépôt</a:t>
            </a:r>
            <a:r>
              <a:rPr dirty="0" u="sng" sz="10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local</a:t>
            </a:r>
            <a:r>
              <a:rPr dirty="0" u="sng" sz="1000" spc="-2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sur</a:t>
            </a:r>
            <a:r>
              <a:rPr dirty="0" u="sng" sz="10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ma</a:t>
            </a:r>
            <a:r>
              <a:rPr dirty="0" u="sng" sz="1000" spc="-2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machine</a:t>
            </a:r>
            <a:r>
              <a:rPr dirty="0" u="sng" sz="1000" spc="-2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0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000">
              <a:latin typeface="Corbel"/>
              <a:cs typeface="Corbel"/>
            </a:endParaRPr>
          </a:p>
          <a:p>
            <a:pPr marL="12700" marR="2755265">
              <a:lnSpc>
                <a:spcPct val="100000"/>
              </a:lnSpc>
            </a:pPr>
            <a:r>
              <a:rPr dirty="0" sz="1000">
                <a:latin typeface="Corbel"/>
                <a:cs typeface="Corbel"/>
              </a:rPr>
              <a:t>Git</a:t>
            </a:r>
            <a:r>
              <a:rPr dirty="0" sz="1000" spc="-10">
                <a:latin typeface="Corbel"/>
                <a:cs typeface="Corbel"/>
              </a:rPr>
              <a:t> </a:t>
            </a:r>
            <a:r>
              <a:rPr dirty="0" sz="1000" spc="-20">
                <a:latin typeface="Corbel"/>
                <a:cs typeface="Corbel"/>
              </a:rPr>
              <a:t>init</a:t>
            </a:r>
            <a:r>
              <a:rPr dirty="0" sz="1000" spc="50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Git</a:t>
            </a:r>
            <a:r>
              <a:rPr dirty="0" sz="1000" spc="-1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add</a:t>
            </a:r>
            <a:r>
              <a:rPr dirty="0" sz="1000" spc="-10">
                <a:latin typeface="Corbel"/>
                <a:cs typeface="Corbel"/>
              </a:rPr>
              <a:t> </a:t>
            </a:r>
            <a:r>
              <a:rPr dirty="0" sz="1000" spc="-50">
                <a:latin typeface="Corbel"/>
                <a:cs typeface="Corbel"/>
              </a:rPr>
              <a:t>.</a:t>
            </a:r>
            <a:endParaRPr sz="1000">
              <a:latin typeface="Corbel"/>
              <a:cs typeface="Corbel"/>
            </a:endParaRPr>
          </a:p>
          <a:p>
            <a:pPr marL="12700" marR="1547495">
              <a:lnSpc>
                <a:spcPct val="100000"/>
              </a:lnSpc>
            </a:pPr>
            <a:r>
              <a:rPr dirty="0" sz="1000">
                <a:latin typeface="Corbel"/>
                <a:cs typeface="Corbel"/>
              </a:rPr>
              <a:t>Git</a:t>
            </a:r>
            <a:r>
              <a:rPr dirty="0" sz="1000" spc="-2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commit</a:t>
            </a:r>
            <a:r>
              <a:rPr dirty="0" sz="1000" spc="-2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«</a:t>
            </a:r>
            <a:r>
              <a:rPr dirty="0" sz="1000" spc="-3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Name</a:t>
            </a:r>
            <a:r>
              <a:rPr dirty="0" sz="1000" spc="-25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commit</a:t>
            </a:r>
            <a:r>
              <a:rPr dirty="0" sz="1000" spc="-15">
                <a:latin typeface="Corbel"/>
                <a:cs typeface="Corbel"/>
              </a:rPr>
              <a:t> </a:t>
            </a:r>
            <a:r>
              <a:rPr dirty="0" sz="1000" spc="-50">
                <a:latin typeface="Corbel"/>
                <a:cs typeface="Corbel"/>
              </a:rPr>
              <a:t>»</a:t>
            </a:r>
            <a:r>
              <a:rPr dirty="0" sz="1000" spc="50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Git</a:t>
            </a:r>
            <a:r>
              <a:rPr dirty="0" sz="1000" spc="-15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remote</a:t>
            </a:r>
            <a:r>
              <a:rPr dirty="0" sz="1000" spc="-1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«</a:t>
            </a:r>
            <a:r>
              <a:rPr dirty="0" sz="1000" spc="-3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Link</a:t>
            </a:r>
            <a:r>
              <a:rPr dirty="0" sz="1000" spc="-5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Github</a:t>
            </a:r>
            <a:r>
              <a:rPr dirty="0" sz="1000" spc="-15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repo</a:t>
            </a:r>
            <a:r>
              <a:rPr dirty="0" sz="1000" spc="-20">
                <a:latin typeface="Corbel"/>
                <a:cs typeface="Corbel"/>
              </a:rPr>
              <a:t> </a:t>
            </a:r>
            <a:r>
              <a:rPr dirty="0" sz="1000" spc="-50">
                <a:latin typeface="Corbel"/>
                <a:cs typeface="Corbel"/>
              </a:rPr>
              <a:t>»</a:t>
            </a:r>
            <a:r>
              <a:rPr dirty="0" sz="1000" spc="50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Git</a:t>
            </a:r>
            <a:r>
              <a:rPr dirty="0" sz="1000" spc="-1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push</a:t>
            </a:r>
            <a:r>
              <a:rPr dirty="0" sz="1000" spc="-3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–u</a:t>
            </a:r>
            <a:r>
              <a:rPr dirty="0" sz="1000" spc="-3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origin</a:t>
            </a:r>
            <a:r>
              <a:rPr dirty="0" sz="1000" spc="10">
                <a:latin typeface="Corbel"/>
                <a:cs typeface="Corbel"/>
              </a:rPr>
              <a:t> </a:t>
            </a:r>
            <a:r>
              <a:rPr dirty="0" sz="1000" spc="-10">
                <a:latin typeface="Corbel"/>
                <a:cs typeface="Corbel"/>
              </a:rPr>
              <a:t>master</a:t>
            </a:r>
            <a:endParaRPr sz="1000">
              <a:latin typeface="Corbel"/>
              <a:cs typeface="Corbe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9841801" y="6005893"/>
            <a:ext cx="1623695" cy="578485"/>
            <a:chOff x="9841801" y="6005893"/>
            <a:chExt cx="1623695" cy="578485"/>
          </a:xfrm>
        </p:grpSpPr>
        <p:sp>
          <p:nvSpPr>
            <p:cNvPr id="38" name="object 38" descr=""/>
            <p:cNvSpPr/>
            <p:nvPr/>
          </p:nvSpPr>
          <p:spPr>
            <a:xfrm>
              <a:off x="9846564" y="6010655"/>
              <a:ext cx="1614170" cy="568960"/>
            </a:xfrm>
            <a:custGeom>
              <a:avLst/>
              <a:gdLst/>
              <a:ahLst/>
              <a:cxnLst/>
              <a:rect l="l" t="t" r="r" b="b"/>
              <a:pathLst>
                <a:path w="1614170" h="568959">
                  <a:moveTo>
                    <a:pt x="1567052" y="0"/>
                  </a:moveTo>
                  <a:lnTo>
                    <a:pt x="46862" y="0"/>
                  </a:lnTo>
                  <a:lnTo>
                    <a:pt x="28610" y="3678"/>
                  </a:lnTo>
                  <a:lnTo>
                    <a:pt x="13716" y="13708"/>
                  </a:lnTo>
                  <a:lnTo>
                    <a:pt x="3679" y="28583"/>
                  </a:lnTo>
                  <a:lnTo>
                    <a:pt x="0" y="46799"/>
                  </a:lnTo>
                  <a:lnTo>
                    <a:pt x="0" y="521639"/>
                  </a:lnTo>
                  <a:lnTo>
                    <a:pt x="3679" y="539862"/>
                  </a:lnTo>
                  <a:lnTo>
                    <a:pt x="13716" y="554742"/>
                  </a:lnTo>
                  <a:lnTo>
                    <a:pt x="28610" y="564773"/>
                  </a:lnTo>
                  <a:lnTo>
                    <a:pt x="46862" y="568452"/>
                  </a:lnTo>
                  <a:lnTo>
                    <a:pt x="1567052" y="568452"/>
                  </a:lnTo>
                  <a:lnTo>
                    <a:pt x="1585305" y="564773"/>
                  </a:lnTo>
                  <a:lnTo>
                    <a:pt x="1600199" y="554742"/>
                  </a:lnTo>
                  <a:lnTo>
                    <a:pt x="1610236" y="539862"/>
                  </a:lnTo>
                  <a:lnTo>
                    <a:pt x="1613915" y="521639"/>
                  </a:lnTo>
                  <a:lnTo>
                    <a:pt x="1613915" y="46799"/>
                  </a:lnTo>
                  <a:lnTo>
                    <a:pt x="1610236" y="28583"/>
                  </a:lnTo>
                  <a:lnTo>
                    <a:pt x="1600199" y="13708"/>
                  </a:lnTo>
                  <a:lnTo>
                    <a:pt x="1585305" y="3678"/>
                  </a:lnTo>
                  <a:lnTo>
                    <a:pt x="156705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846564" y="6010655"/>
              <a:ext cx="1614170" cy="568960"/>
            </a:xfrm>
            <a:custGeom>
              <a:avLst/>
              <a:gdLst/>
              <a:ahLst/>
              <a:cxnLst/>
              <a:rect l="l" t="t" r="r" b="b"/>
              <a:pathLst>
                <a:path w="1614170" h="568959">
                  <a:moveTo>
                    <a:pt x="0" y="46799"/>
                  </a:moveTo>
                  <a:lnTo>
                    <a:pt x="3679" y="28583"/>
                  </a:lnTo>
                  <a:lnTo>
                    <a:pt x="13716" y="13708"/>
                  </a:lnTo>
                  <a:lnTo>
                    <a:pt x="28610" y="3678"/>
                  </a:lnTo>
                  <a:lnTo>
                    <a:pt x="46862" y="0"/>
                  </a:lnTo>
                  <a:lnTo>
                    <a:pt x="1567052" y="0"/>
                  </a:lnTo>
                  <a:lnTo>
                    <a:pt x="1585305" y="3678"/>
                  </a:lnTo>
                  <a:lnTo>
                    <a:pt x="1600199" y="13708"/>
                  </a:lnTo>
                  <a:lnTo>
                    <a:pt x="1610236" y="28583"/>
                  </a:lnTo>
                  <a:lnTo>
                    <a:pt x="1613915" y="46799"/>
                  </a:lnTo>
                  <a:lnTo>
                    <a:pt x="1613915" y="521639"/>
                  </a:lnTo>
                  <a:lnTo>
                    <a:pt x="1610236" y="539862"/>
                  </a:lnTo>
                  <a:lnTo>
                    <a:pt x="1600199" y="554742"/>
                  </a:lnTo>
                  <a:lnTo>
                    <a:pt x="1585305" y="564773"/>
                  </a:lnTo>
                  <a:lnTo>
                    <a:pt x="1567052" y="568452"/>
                  </a:lnTo>
                  <a:lnTo>
                    <a:pt x="46862" y="568452"/>
                  </a:lnTo>
                  <a:lnTo>
                    <a:pt x="28610" y="564773"/>
                  </a:lnTo>
                  <a:lnTo>
                    <a:pt x="13716" y="554742"/>
                  </a:lnTo>
                  <a:lnTo>
                    <a:pt x="3679" y="539862"/>
                  </a:lnTo>
                  <a:lnTo>
                    <a:pt x="0" y="521639"/>
                  </a:lnTo>
                  <a:lnTo>
                    <a:pt x="0" y="46799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9972802" y="6047028"/>
            <a:ext cx="136461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orbel"/>
                <a:cs typeface="Corbel"/>
              </a:rPr>
              <a:t>Fichier</a:t>
            </a:r>
            <a:r>
              <a:rPr dirty="0" sz="1000" spc="25">
                <a:latin typeface="Corbel"/>
                <a:cs typeface="Corbel"/>
              </a:rPr>
              <a:t> </a:t>
            </a:r>
            <a:r>
              <a:rPr dirty="0" sz="1000" spc="-10">
                <a:latin typeface="Corbel"/>
                <a:cs typeface="Corbel"/>
              </a:rPr>
              <a:t>.gitignore.txt</a:t>
            </a:r>
            <a:r>
              <a:rPr dirty="0" sz="1000" spc="10">
                <a:latin typeface="Corbel"/>
                <a:cs typeface="Corbel"/>
              </a:rPr>
              <a:t> </a:t>
            </a:r>
            <a:r>
              <a:rPr dirty="0" sz="1000" spc="-20">
                <a:latin typeface="Corbel"/>
                <a:cs typeface="Corbel"/>
              </a:rPr>
              <a:t>pour</a:t>
            </a:r>
            <a:r>
              <a:rPr dirty="0" sz="1000" spc="500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ignorer</a:t>
            </a:r>
            <a:r>
              <a:rPr dirty="0" sz="1000" spc="-25">
                <a:latin typeface="Corbel"/>
                <a:cs typeface="Corbel"/>
              </a:rPr>
              <a:t> </a:t>
            </a:r>
            <a:r>
              <a:rPr dirty="0" sz="1000">
                <a:latin typeface="Corbel"/>
                <a:cs typeface="Corbel"/>
              </a:rPr>
              <a:t>certains</a:t>
            </a:r>
            <a:r>
              <a:rPr dirty="0" sz="1000" spc="-35">
                <a:latin typeface="Corbel"/>
                <a:cs typeface="Corbel"/>
              </a:rPr>
              <a:t> </a:t>
            </a:r>
            <a:r>
              <a:rPr dirty="0" sz="1000" spc="-10">
                <a:latin typeface="Corbel"/>
                <a:cs typeface="Corbel"/>
              </a:rPr>
              <a:t>fichiers</a:t>
            </a:r>
            <a:r>
              <a:rPr dirty="0" sz="1000" spc="500">
                <a:latin typeface="Corbel"/>
                <a:cs typeface="Corbel"/>
              </a:rPr>
              <a:t> </a:t>
            </a:r>
            <a:r>
              <a:rPr dirty="0" sz="1000" spc="-25">
                <a:latin typeface="Corbel"/>
                <a:cs typeface="Corbel"/>
              </a:rPr>
              <a:t>csv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0876" y="0"/>
            <a:ext cx="11011535" cy="6858000"/>
            <a:chOff x="150876" y="0"/>
            <a:chExt cx="1101153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2628899" y="1197863"/>
              <a:ext cx="8528685" cy="861060"/>
            </a:xfrm>
            <a:custGeom>
              <a:avLst/>
              <a:gdLst/>
              <a:ahLst/>
              <a:cxnLst/>
              <a:rect l="l" t="t" r="r" b="b"/>
              <a:pathLst>
                <a:path w="8528685" h="861060">
                  <a:moveTo>
                    <a:pt x="8528304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8528304" y="861060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628899" y="1197863"/>
              <a:ext cx="8528685" cy="861060"/>
            </a:xfrm>
            <a:custGeom>
              <a:avLst/>
              <a:gdLst/>
              <a:ahLst/>
              <a:cxnLst/>
              <a:rect l="l" t="t" r="r" b="b"/>
              <a:pathLst>
                <a:path w="8528685" h="861060">
                  <a:moveTo>
                    <a:pt x="0" y="861060"/>
                  </a:moveTo>
                  <a:lnTo>
                    <a:pt x="8528304" y="861060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861060"/>
                  </a:lnTo>
                  <a:close/>
                </a:path>
              </a:pathLst>
            </a:custGeom>
            <a:ln w="9524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1048" y="987552"/>
              <a:ext cx="5976365" cy="41833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628899" y="2340864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8528304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8528304" y="85953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28899" y="2340864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0" y="859536"/>
                  </a:moveTo>
                  <a:lnTo>
                    <a:pt x="8528304" y="85953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9525">
              <a:solidFill>
                <a:srgbClr val="E19D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1048" y="2130551"/>
              <a:ext cx="5976365" cy="41833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628899" y="3482340"/>
              <a:ext cx="8528685" cy="861060"/>
            </a:xfrm>
            <a:custGeom>
              <a:avLst/>
              <a:gdLst/>
              <a:ahLst/>
              <a:cxnLst/>
              <a:rect l="l" t="t" r="r" b="b"/>
              <a:pathLst>
                <a:path w="8528685" h="861060">
                  <a:moveTo>
                    <a:pt x="8528304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8528304" y="861060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28899" y="3482340"/>
              <a:ext cx="8528685" cy="861060"/>
            </a:xfrm>
            <a:custGeom>
              <a:avLst/>
              <a:gdLst/>
              <a:ahLst/>
              <a:cxnLst/>
              <a:rect l="l" t="t" r="r" b="b"/>
              <a:pathLst>
                <a:path w="8528685" h="861060">
                  <a:moveTo>
                    <a:pt x="0" y="861060"/>
                  </a:moveTo>
                  <a:lnTo>
                    <a:pt x="8528304" y="861060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861060"/>
                  </a:lnTo>
                  <a:close/>
                </a:path>
              </a:pathLst>
            </a:custGeom>
            <a:ln w="9524">
              <a:solidFill>
                <a:srgbClr val="D5493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1048" y="3272002"/>
              <a:ext cx="5976365" cy="41836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628899" y="4625340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8528304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8528304" y="85953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628899" y="4625340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89">
                  <a:moveTo>
                    <a:pt x="0" y="859536"/>
                  </a:moveTo>
                  <a:lnTo>
                    <a:pt x="8528304" y="85953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9525">
              <a:solidFill>
                <a:srgbClr val="D5468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1048" y="4415002"/>
              <a:ext cx="5976365" cy="41836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628899" y="5766815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90">
                  <a:moveTo>
                    <a:pt x="8528304" y="0"/>
                  </a:moveTo>
                  <a:lnTo>
                    <a:pt x="0" y="0"/>
                  </a:lnTo>
                  <a:lnTo>
                    <a:pt x="0" y="859536"/>
                  </a:lnTo>
                  <a:lnTo>
                    <a:pt x="8528304" y="859536"/>
                  </a:lnTo>
                  <a:lnTo>
                    <a:pt x="8528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28899" y="5766815"/>
              <a:ext cx="8528685" cy="859790"/>
            </a:xfrm>
            <a:custGeom>
              <a:avLst/>
              <a:gdLst/>
              <a:ahLst/>
              <a:cxnLst/>
              <a:rect l="l" t="t" r="r" b="b"/>
              <a:pathLst>
                <a:path w="8528685" h="859790">
                  <a:moveTo>
                    <a:pt x="0" y="859536"/>
                  </a:moveTo>
                  <a:lnTo>
                    <a:pt x="8528304" y="859536"/>
                  </a:lnTo>
                  <a:lnTo>
                    <a:pt x="8528304" y="0"/>
                  </a:lnTo>
                  <a:lnTo>
                    <a:pt x="0" y="0"/>
                  </a:lnTo>
                  <a:lnTo>
                    <a:pt x="0" y="859536"/>
                  </a:lnTo>
                  <a:close/>
                </a:path>
              </a:pathLst>
            </a:custGeom>
            <a:ln w="9525">
              <a:solidFill>
                <a:srgbClr val="A666E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1048" y="5556503"/>
              <a:ext cx="5976365" cy="418363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3278504" y="1057782"/>
            <a:ext cx="2631440" cy="5469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Corbel"/>
                <a:cs typeface="Corbel"/>
              </a:rPr>
              <a:t>I</a:t>
            </a:r>
            <a:r>
              <a:rPr dirty="0" sz="1400" spc="-10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- </a:t>
            </a:r>
            <a:r>
              <a:rPr dirty="0" sz="1400" spc="-10" b="1">
                <a:latin typeface="Corbel"/>
                <a:cs typeface="Corbel"/>
              </a:rPr>
              <a:t>PRESENTATION</a:t>
            </a:r>
            <a:endParaRPr sz="1400">
              <a:latin typeface="Corbel"/>
              <a:cs typeface="Corbel"/>
            </a:endParaRPr>
          </a:p>
          <a:p>
            <a:pPr marL="125730" indent="-113030">
              <a:lnSpc>
                <a:spcPct val="100000"/>
              </a:lnSpc>
              <a:spcBef>
                <a:spcPts val="1550"/>
              </a:spcBef>
              <a:buChar char="•"/>
              <a:tabLst>
                <a:tab pos="125730" algn="l"/>
              </a:tabLst>
            </a:pPr>
            <a:r>
              <a:rPr dirty="0" sz="1400" spc="-10">
                <a:latin typeface="Corbel"/>
                <a:cs typeface="Corbel"/>
              </a:rPr>
              <a:t>Présentation </a:t>
            </a:r>
            <a:r>
              <a:rPr dirty="0" sz="1400">
                <a:latin typeface="Corbel"/>
                <a:cs typeface="Corbel"/>
              </a:rPr>
              <a:t>du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projet</a:t>
            </a:r>
            <a:endParaRPr sz="1400">
              <a:latin typeface="Corbel"/>
              <a:cs typeface="Corbel"/>
            </a:endParaRPr>
          </a:p>
          <a:p>
            <a:pPr marL="125730" indent="-113030">
              <a:lnSpc>
                <a:spcPct val="100000"/>
              </a:lnSpc>
              <a:spcBef>
                <a:spcPts val="290"/>
              </a:spcBef>
              <a:buChar char="•"/>
              <a:tabLst>
                <a:tab pos="125730" algn="l"/>
              </a:tabLst>
            </a:pPr>
            <a:r>
              <a:rPr dirty="0" sz="1400">
                <a:latin typeface="Corbel"/>
                <a:cs typeface="Corbel"/>
              </a:rPr>
              <a:t>Plan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d’actions</a:t>
            </a:r>
            <a:endParaRPr sz="1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400">
              <a:latin typeface="Corbel"/>
              <a:cs typeface="Corbel"/>
            </a:endParaRPr>
          </a:p>
          <a:p>
            <a:pPr marL="215265" indent="-192405">
              <a:lnSpc>
                <a:spcPct val="100000"/>
              </a:lnSpc>
              <a:buAutoNum type="romanUcPeriod" startAt="2"/>
              <a:tabLst>
                <a:tab pos="215265" algn="l"/>
              </a:tabLst>
            </a:pPr>
            <a:r>
              <a:rPr dirty="0" sz="1400" b="1">
                <a:latin typeface="Corbel"/>
                <a:cs typeface="Corbel"/>
              </a:rPr>
              <a:t>ETUDE</a:t>
            </a:r>
            <a:r>
              <a:rPr dirty="0" sz="1400" spc="-50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DES</a:t>
            </a:r>
            <a:r>
              <a:rPr dirty="0" sz="1400" spc="-40" b="1">
                <a:latin typeface="Corbel"/>
                <a:cs typeface="Corbel"/>
              </a:rPr>
              <a:t> </a:t>
            </a:r>
            <a:r>
              <a:rPr dirty="0" sz="1400" spc="-10" b="1">
                <a:latin typeface="Corbel"/>
                <a:cs typeface="Corbel"/>
              </a:rPr>
              <a:t>DONNEES</a:t>
            </a:r>
            <a:endParaRPr sz="1400">
              <a:latin typeface="Corbel"/>
              <a:cs typeface="Corbel"/>
            </a:endParaRPr>
          </a:p>
          <a:p>
            <a:pPr lvl="1" marL="125730" indent="-113030">
              <a:lnSpc>
                <a:spcPct val="100000"/>
              </a:lnSpc>
              <a:spcBef>
                <a:spcPts val="1550"/>
              </a:spcBef>
              <a:buChar char="•"/>
              <a:tabLst>
                <a:tab pos="125730" algn="l"/>
              </a:tabLst>
            </a:pPr>
            <a:r>
              <a:rPr dirty="0" sz="1400" spc="-10">
                <a:latin typeface="Corbel"/>
                <a:cs typeface="Corbel"/>
              </a:rPr>
              <a:t>Présentation</a:t>
            </a:r>
            <a:r>
              <a:rPr dirty="0" sz="1400">
                <a:latin typeface="Corbel"/>
                <a:cs typeface="Corbel"/>
              </a:rPr>
              <a:t> des</a:t>
            </a:r>
            <a:r>
              <a:rPr dirty="0" sz="1400" spc="1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données</a:t>
            </a:r>
            <a:endParaRPr sz="1400">
              <a:latin typeface="Corbel"/>
              <a:cs typeface="Corbel"/>
            </a:endParaRPr>
          </a:p>
          <a:p>
            <a:pPr lvl="1" marL="125730" indent="-113030">
              <a:lnSpc>
                <a:spcPct val="100000"/>
              </a:lnSpc>
              <a:spcBef>
                <a:spcPts val="290"/>
              </a:spcBef>
              <a:buChar char="•"/>
              <a:tabLst>
                <a:tab pos="125730" algn="l"/>
              </a:tabLst>
            </a:pPr>
            <a:r>
              <a:rPr dirty="0" sz="1400" spc="-10">
                <a:latin typeface="Corbel"/>
                <a:cs typeface="Corbel"/>
              </a:rPr>
              <a:t>Présentation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du</a:t>
            </a:r>
            <a:r>
              <a:rPr dirty="0" sz="1400" spc="-10">
                <a:latin typeface="Corbel"/>
                <a:cs typeface="Corbel"/>
              </a:rPr>
              <a:t> Notebook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Kaggle</a:t>
            </a:r>
            <a:endParaRPr sz="14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Corbel"/>
              <a:buChar char="•"/>
            </a:pPr>
            <a:endParaRPr sz="1400">
              <a:latin typeface="Corbel"/>
              <a:cs typeface="Corbel"/>
            </a:endParaRPr>
          </a:p>
          <a:p>
            <a:pPr marL="22860">
              <a:lnSpc>
                <a:spcPct val="100000"/>
              </a:lnSpc>
            </a:pPr>
            <a:r>
              <a:rPr dirty="0" sz="1400" b="1">
                <a:latin typeface="Corbel"/>
                <a:cs typeface="Corbel"/>
              </a:rPr>
              <a:t>III</a:t>
            </a:r>
            <a:r>
              <a:rPr dirty="0" sz="1400" spc="-10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–</a:t>
            </a:r>
            <a:r>
              <a:rPr dirty="0" sz="1400" spc="-20" b="1">
                <a:latin typeface="Corbel"/>
                <a:cs typeface="Corbel"/>
              </a:rPr>
              <a:t> </a:t>
            </a:r>
            <a:r>
              <a:rPr dirty="0" sz="1400" spc="-10" b="1">
                <a:latin typeface="Corbel"/>
                <a:cs typeface="Corbel"/>
              </a:rPr>
              <a:t>MODELISATION</a:t>
            </a:r>
            <a:endParaRPr sz="1400">
              <a:latin typeface="Corbel"/>
              <a:cs typeface="Corbel"/>
            </a:endParaRPr>
          </a:p>
          <a:p>
            <a:pPr lvl="1" marL="125730" indent="-113030">
              <a:lnSpc>
                <a:spcPct val="100000"/>
              </a:lnSpc>
              <a:spcBef>
                <a:spcPts val="1555"/>
              </a:spcBef>
              <a:buChar char="•"/>
              <a:tabLst>
                <a:tab pos="125730" algn="l"/>
              </a:tabLst>
            </a:pPr>
            <a:r>
              <a:rPr dirty="0" sz="1400" spc="-10">
                <a:latin typeface="Corbel"/>
                <a:cs typeface="Corbel"/>
              </a:rPr>
              <a:t>Entraînement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et</a:t>
            </a:r>
            <a:r>
              <a:rPr dirty="0" sz="1400" spc="2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optimisation</a:t>
            </a:r>
            <a:endParaRPr sz="1400">
              <a:latin typeface="Corbel"/>
              <a:cs typeface="Corbel"/>
            </a:endParaRPr>
          </a:p>
          <a:p>
            <a:pPr lvl="1" marL="125730" indent="-113030">
              <a:lnSpc>
                <a:spcPct val="100000"/>
              </a:lnSpc>
              <a:spcBef>
                <a:spcPts val="290"/>
              </a:spcBef>
              <a:buChar char="•"/>
              <a:tabLst>
                <a:tab pos="125730" algn="l"/>
              </a:tabLst>
            </a:pPr>
            <a:r>
              <a:rPr dirty="0" sz="1400">
                <a:latin typeface="Corbel"/>
                <a:cs typeface="Corbel"/>
              </a:rPr>
              <a:t>Analyse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des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résultats</a:t>
            </a:r>
            <a:endParaRPr sz="14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Corbel"/>
              <a:buChar char="•"/>
            </a:pPr>
            <a:endParaRPr sz="1400">
              <a:latin typeface="Corbel"/>
              <a:cs typeface="Corbel"/>
            </a:endParaRPr>
          </a:p>
          <a:p>
            <a:pPr marL="22860">
              <a:lnSpc>
                <a:spcPct val="100000"/>
              </a:lnSpc>
            </a:pPr>
            <a:r>
              <a:rPr dirty="0" sz="1400" b="1">
                <a:latin typeface="Corbel"/>
                <a:cs typeface="Corbel"/>
              </a:rPr>
              <a:t>IV</a:t>
            </a:r>
            <a:r>
              <a:rPr dirty="0" sz="1400" spc="-5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–</a:t>
            </a:r>
            <a:r>
              <a:rPr dirty="0" sz="1400" spc="-10" b="1">
                <a:latin typeface="Corbel"/>
                <a:cs typeface="Corbel"/>
              </a:rPr>
              <a:t> DASHBOARD</a:t>
            </a:r>
            <a:endParaRPr sz="1400">
              <a:latin typeface="Corbel"/>
              <a:cs typeface="Corbel"/>
            </a:endParaRPr>
          </a:p>
          <a:p>
            <a:pPr lvl="1" marL="125730" indent="-113030">
              <a:lnSpc>
                <a:spcPct val="100000"/>
              </a:lnSpc>
              <a:spcBef>
                <a:spcPts val="1555"/>
              </a:spcBef>
              <a:buChar char="•"/>
              <a:tabLst>
                <a:tab pos="125730" algn="l"/>
              </a:tabLst>
            </a:pPr>
            <a:r>
              <a:rPr dirty="0" sz="1400">
                <a:latin typeface="Corbel"/>
                <a:cs typeface="Corbel"/>
              </a:rPr>
              <a:t>Construction</a:t>
            </a:r>
            <a:r>
              <a:rPr dirty="0" sz="1400" spc="-5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en</a:t>
            </a:r>
            <a:r>
              <a:rPr dirty="0" sz="1400" spc="-10">
                <a:latin typeface="Corbel"/>
                <a:cs typeface="Corbel"/>
              </a:rPr>
              <a:t> </a:t>
            </a:r>
            <a:r>
              <a:rPr dirty="0" sz="1400" spc="-20">
                <a:latin typeface="Corbel"/>
                <a:cs typeface="Corbel"/>
              </a:rPr>
              <a:t>local</a:t>
            </a:r>
            <a:endParaRPr sz="1400">
              <a:latin typeface="Corbel"/>
              <a:cs typeface="Corbel"/>
            </a:endParaRPr>
          </a:p>
          <a:p>
            <a:pPr lvl="1" marL="125730" indent="-113030">
              <a:lnSpc>
                <a:spcPct val="100000"/>
              </a:lnSpc>
              <a:spcBef>
                <a:spcPts val="290"/>
              </a:spcBef>
              <a:buChar char="•"/>
              <a:tabLst>
                <a:tab pos="125730" algn="l"/>
              </a:tabLst>
            </a:pPr>
            <a:r>
              <a:rPr dirty="0" sz="1400" spc="-10">
                <a:latin typeface="Corbel"/>
                <a:cs typeface="Corbel"/>
              </a:rPr>
              <a:t>Déploiement</a:t>
            </a:r>
            <a:r>
              <a:rPr dirty="0" sz="1400" spc="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sur</a:t>
            </a:r>
            <a:r>
              <a:rPr dirty="0" sz="1400" spc="1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le</a:t>
            </a:r>
            <a:r>
              <a:rPr dirty="0" sz="1400" spc="-4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Cloud</a:t>
            </a:r>
            <a:endParaRPr sz="14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Corbel"/>
              <a:buChar char="•"/>
            </a:pPr>
            <a:endParaRPr sz="1400">
              <a:latin typeface="Corbel"/>
              <a:cs typeface="Corbel"/>
            </a:endParaRPr>
          </a:p>
          <a:p>
            <a:pPr marL="22860">
              <a:lnSpc>
                <a:spcPct val="100000"/>
              </a:lnSpc>
            </a:pPr>
            <a:r>
              <a:rPr dirty="0" sz="1400" b="1">
                <a:latin typeface="Corbel"/>
                <a:cs typeface="Corbel"/>
              </a:rPr>
              <a:t>V</a:t>
            </a:r>
            <a:r>
              <a:rPr dirty="0" sz="1400" spc="-10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–</a:t>
            </a:r>
            <a:r>
              <a:rPr dirty="0" sz="1400" spc="-55" b="1">
                <a:latin typeface="Corbel"/>
                <a:cs typeface="Corbel"/>
              </a:rPr>
              <a:t> </a:t>
            </a:r>
            <a:r>
              <a:rPr dirty="0" sz="1400" spc="-10" b="1">
                <a:latin typeface="Corbel"/>
                <a:cs typeface="Corbel"/>
              </a:rPr>
              <a:t>CONCLUSION</a:t>
            </a:r>
            <a:endParaRPr sz="1400">
              <a:latin typeface="Corbel"/>
              <a:cs typeface="Corbel"/>
            </a:endParaRPr>
          </a:p>
          <a:p>
            <a:pPr lvl="1" marL="125730" indent="-113030">
              <a:lnSpc>
                <a:spcPct val="100000"/>
              </a:lnSpc>
              <a:spcBef>
                <a:spcPts val="1555"/>
              </a:spcBef>
              <a:buChar char="•"/>
              <a:tabLst>
                <a:tab pos="125730" algn="l"/>
              </a:tabLst>
            </a:pPr>
            <a:r>
              <a:rPr dirty="0" sz="1400" spc="-10">
                <a:latin typeface="Corbel"/>
                <a:cs typeface="Corbel"/>
              </a:rPr>
              <a:t>Résumé</a:t>
            </a:r>
            <a:endParaRPr sz="1400">
              <a:latin typeface="Corbel"/>
              <a:cs typeface="Corbel"/>
            </a:endParaRPr>
          </a:p>
          <a:p>
            <a:pPr lvl="1" marL="125730" indent="-113030">
              <a:lnSpc>
                <a:spcPct val="100000"/>
              </a:lnSpc>
              <a:spcBef>
                <a:spcPts val="290"/>
              </a:spcBef>
              <a:buChar char="•"/>
              <a:tabLst>
                <a:tab pos="125730" algn="l"/>
              </a:tabLst>
            </a:pPr>
            <a:r>
              <a:rPr dirty="0" sz="1400">
                <a:latin typeface="Corbel"/>
                <a:cs typeface="Corbel"/>
              </a:rPr>
              <a:t>Questions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-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Réponses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SOMMAIRE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56944" y="227075"/>
            <a:ext cx="10458450" cy="6631305"/>
            <a:chOff x="1456944" y="227075"/>
            <a:chExt cx="10458450" cy="66313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720" y="227075"/>
              <a:ext cx="7297674" cy="39067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6944" y="2170174"/>
              <a:ext cx="4809744" cy="46878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QUESTIONS</a:t>
            </a:r>
            <a:r>
              <a:rPr dirty="0" spc="-55"/>
              <a:t> </a:t>
            </a:r>
            <a:r>
              <a:rPr dirty="0"/>
              <a:t>-</a:t>
            </a:r>
            <a:r>
              <a:rPr dirty="0" spc="-80"/>
              <a:t> </a:t>
            </a:r>
            <a:r>
              <a:rPr dirty="0" spc="-10"/>
              <a:t>REPONSES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0876" y="0"/>
            <a:ext cx="9416415" cy="6858000"/>
            <a:chOff x="150876" y="0"/>
            <a:chExt cx="941641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2803" y="2744723"/>
              <a:ext cx="6944106" cy="136626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9708" y="3646982"/>
              <a:ext cx="932713" cy="3093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6784" y="3646982"/>
              <a:ext cx="874763" cy="30932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6531" y="3646982"/>
              <a:ext cx="4171188" cy="3093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353" y="3079826"/>
            <a:ext cx="39878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0">
                <a:latin typeface="Corbel"/>
                <a:cs typeface="Corbel"/>
              </a:rPr>
              <a:t>I -</a:t>
            </a:r>
            <a:r>
              <a:rPr dirty="0" spc="-15" b="0">
                <a:latin typeface="Corbel"/>
                <a:cs typeface="Corbel"/>
              </a:rPr>
              <a:t> </a:t>
            </a:r>
            <a:r>
              <a:rPr dirty="0" spc="-40" b="0">
                <a:latin typeface="Corbel"/>
                <a:cs typeface="Corbel"/>
              </a:rPr>
              <a:t>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82067"/>
            <a:ext cx="179006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PROJET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99097" y="1255585"/>
            <a:ext cx="2967990" cy="2966085"/>
            <a:chOff x="399097" y="1255585"/>
            <a:chExt cx="2967990" cy="29660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59" y="1260347"/>
              <a:ext cx="2958084" cy="295656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03859" y="1260347"/>
              <a:ext cx="2958465" cy="2956560"/>
            </a:xfrm>
            <a:custGeom>
              <a:avLst/>
              <a:gdLst/>
              <a:ahLst/>
              <a:cxnLst/>
              <a:rect l="l" t="t" r="r" b="b"/>
              <a:pathLst>
                <a:path w="2958465" h="2956560">
                  <a:moveTo>
                    <a:pt x="0" y="182117"/>
                  </a:moveTo>
                  <a:lnTo>
                    <a:pt x="6505" y="133702"/>
                  </a:lnTo>
                  <a:lnTo>
                    <a:pt x="24863" y="90198"/>
                  </a:lnTo>
                  <a:lnTo>
                    <a:pt x="53340" y="53339"/>
                  </a:lnTo>
                  <a:lnTo>
                    <a:pt x="90198" y="24863"/>
                  </a:lnTo>
                  <a:lnTo>
                    <a:pt x="133702" y="6505"/>
                  </a:lnTo>
                  <a:lnTo>
                    <a:pt x="182118" y="0"/>
                  </a:lnTo>
                  <a:lnTo>
                    <a:pt x="2775966" y="0"/>
                  </a:lnTo>
                  <a:lnTo>
                    <a:pt x="2824381" y="6505"/>
                  </a:lnTo>
                  <a:lnTo>
                    <a:pt x="2867885" y="24863"/>
                  </a:lnTo>
                  <a:lnTo>
                    <a:pt x="2904744" y="53339"/>
                  </a:lnTo>
                  <a:lnTo>
                    <a:pt x="2933220" y="90198"/>
                  </a:lnTo>
                  <a:lnTo>
                    <a:pt x="2951578" y="133702"/>
                  </a:lnTo>
                  <a:lnTo>
                    <a:pt x="2958084" y="182117"/>
                  </a:lnTo>
                  <a:lnTo>
                    <a:pt x="2958084" y="2774441"/>
                  </a:lnTo>
                  <a:lnTo>
                    <a:pt x="2951578" y="2822857"/>
                  </a:lnTo>
                  <a:lnTo>
                    <a:pt x="2933220" y="2866361"/>
                  </a:lnTo>
                  <a:lnTo>
                    <a:pt x="2904743" y="2903220"/>
                  </a:lnTo>
                  <a:lnTo>
                    <a:pt x="2867885" y="2931696"/>
                  </a:lnTo>
                  <a:lnTo>
                    <a:pt x="2824381" y="2950054"/>
                  </a:lnTo>
                  <a:lnTo>
                    <a:pt x="2775966" y="2956560"/>
                  </a:lnTo>
                  <a:lnTo>
                    <a:pt x="182118" y="2956560"/>
                  </a:lnTo>
                  <a:lnTo>
                    <a:pt x="133702" y="2950054"/>
                  </a:lnTo>
                  <a:lnTo>
                    <a:pt x="90198" y="2931696"/>
                  </a:lnTo>
                  <a:lnTo>
                    <a:pt x="53339" y="2903220"/>
                  </a:lnTo>
                  <a:lnTo>
                    <a:pt x="24863" y="2866361"/>
                  </a:lnTo>
                  <a:lnTo>
                    <a:pt x="6505" y="2822857"/>
                  </a:lnTo>
                  <a:lnTo>
                    <a:pt x="0" y="2774441"/>
                  </a:lnTo>
                  <a:lnTo>
                    <a:pt x="0" y="182117"/>
                  </a:lnTo>
                  <a:close/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63676" y="1616202"/>
            <a:ext cx="2635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Etude</a:t>
            </a:r>
            <a:r>
              <a:rPr dirty="0" u="sng" sz="16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d’un</a:t>
            </a:r>
            <a:r>
              <a:rPr dirty="0" u="sng" sz="1600" spc="-3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modèle</a:t>
            </a:r>
            <a:r>
              <a:rPr dirty="0" u="sng" sz="1600" spc="-4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dirty="0" u="sng" sz="1600" spc="-7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Scoring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1776" y="2104136"/>
            <a:ext cx="256095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76200" marR="70485" indent="317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rbel"/>
                <a:cs typeface="Corbel"/>
              </a:rPr>
              <a:t>Prêt</a:t>
            </a:r>
            <a:r>
              <a:rPr dirty="0" sz="1600" spc="-25" b="1">
                <a:latin typeface="Corbel"/>
                <a:cs typeface="Corbel"/>
              </a:rPr>
              <a:t> </a:t>
            </a:r>
            <a:r>
              <a:rPr dirty="0" sz="1600" b="1">
                <a:latin typeface="Corbel"/>
                <a:cs typeface="Corbel"/>
              </a:rPr>
              <a:t>à</a:t>
            </a:r>
            <a:r>
              <a:rPr dirty="0" sz="1600" spc="-35" b="1">
                <a:latin typeface="Corbel"/>
                <a:cs typeface="Corbel"/>
              </a:rPr>
              <a:t> </a:t>
            </a:r>
            <a:r>
              <a:rPr dirty="0" sz="1600" b="1">
                <a:latin typeface="Corbel"/>
                <a:cs typeface="Corbel"/>
              </a:rPr>
              <a:t>dépenser</a:t>
            </a:r>
            <a:r>
              <a:rPr dirty="0" sz="1600" spc="-30" b="1">
                <a:latin typeface="Corbel"/>
                <a:cs typeface="Corbel"/>
              </a:rPr>
              <a:t> </a:t>
            </a:r>
            <a:r>
              <a:rPr dirty="0" sz="1600" spc="-10">
                <a:latin typeface="Corbel"/>
                <a:cs typeface="Corbel"/>
              </a:rPr>
              <a:t>souhaite </a:t>
            </a:r>
            <a:r>
              <a:rPr dirty="0" sz="1600" b="1" i="1">
                <a:latin typeface="Corbel"/>
                <a:cs typeface="Corbel"/>
              </a:rPr>
              <a:t>développer</a:t>
            </a:r>
            <a:r>
              <a:rPr dirty="0" sz="1600" spc="-25" b="1" i="1">
                <a:latin typeface="Corbel"/>
                <a:cs typeface="Corbel"/>
              </a:rPr>
              <a:t> </a:t>
            </a:r>
            <a:r>
              <a:rPr dirty="0" sz="1600" b="1" i="1">
                <a:latin typeface="Corbel"/>
                <a:cs typeface="Corbel"/>
              </a:rPr>
              <a:t>un</a:t>
            </a:r>
            <a:r>
              <a:rPr dirty="0" sz="1600" spc="-50" b="1" i="1">
                <a:latin typeface="Corbel"/>
                <a:cs typeface="Corbel"/>
              </a:rPr>
              <a:t> </a:t>
            </a:r>
            <a:r>
              <a:rPr dirty="0" sz="1600" b="1" i="1">
                <a:latin typeface="Corbel"/>
                <a:cs typeface="Corbel"/>
              </a:rPr>
              <a:t>modèle</a:t>
            </a:r>
            <a:r>
              <a:rPr dirty="0" sz="1600" spc="-45" b="1" i="1">
                <a:latin typeface="Corbel"/>
                <a:cs typeface="Corbel"/>
              </a:rPr>
              <a:t> </a:t>
            </a:r>
            <a:r>
              <a:rPr dirty="0" sz="1600" spc="-25" b="1" i="1">
                <a:latin typeface="Corbel"/>
                <a:cs typeface="Corbel"/>
              </a:rPr>
              <a:t>de</a:t>
            </a:r>
            <a:r>
              <a:rPr dirty="0" sz="1600" spc="-25" b="1" i="1">
                <a:latin typeface="Corbel"/>
                <a:cs typeface="Corbel"/>
              </a:rPr>
              <a:t> </a:t>
            </a:r>
            <a:r>
              <a:rPr dirty="0" sz="1600" b="1" i="1">
                <a:latin typeface="Corbel"/>
                <a:cs typeface="Corbel"/>
              </a:rPr>
              <a:t>Scoring</a:t>
            </a:r>
            <a:r>
              <a:rPr dirty="0" sz="1600" spc="-40" b="1" i="1">
                <a:latin typeface="Corbel"/>
                <a:cs typeface="Corbel"/>
              </a:rPr>
              <a:t> </a:t>
            </a:r>
            <a:r>
              <a:rPr dirty="0" sz="1600" b="1" i="1">
                <a:latin typeface="Corbel"/>
                <a:cs typeface="Corbel"/>
              </a:rPr>
              <a:t>de</a:t>
            </a:r>
            <a:r>
              <a:rPr dirty="0" sz="1600" spc="-45" b="1" i="1">
                <a:latin typeface="Corbel"/>
                <a:cs typeface="Corbel"/>
              </a:rPr>
              <a:t> </a:t>
            </a:r>
            <a:r>
              <a:rPr dirty="0" sz="1600" b="1" i="1">
                <a:latin typeface="Corbel"/>
                <a:cs typeface="Corbel"/>
              </a:rPr>
              <a:t>la</a:t>
            </a:r>
            <a:r>
              <a:rPr dirty="0" sz="1600" spc="-35" b="1" i="1">
                <a:latin typeface="Corbel"/>
                <a:cs typeface="Corbel"/>
              </a:rPr>
              <a:t> </a:t>
            </a:r>
            <a:r>
              <a:rPr dirty="0" sz="1600" b="1" i="1">
                <a:latin typeface="Corbel"/>
                <a:cs typeface="Corbel"/>
              </a:rPr>
              <a:t>probabilité</a:t>
            </a:r>
            <a:r>
              <a:rPr dirty="0" sz="1600" spc="-25" b="1" i="1">
                <a:latin typeface="Corbel"/>
                <a:cs typeface="Corbel"/>
              </a:rPr>
              <a:t> de </a:t>
            </a:r>
            <a:r>
              <a:rPr dirty="0" sz="1600" b="1" i="1">
                <a:latin typeface="Corbel"/>
                <a:cs typeface="Corbel"/>
              </a:rPr>
              <a:t>défaut</a:t>
            </a:r>
            <a:r>
              <a:rPr dirty="0" sz="1600" spc="-55" b="1" i="1">
                <a:latin typeface="Corbel"/>
                <a:cs typeface="Corbel"/>
              </a:rPr>
              <a:t> </a:t>
            </a:r>
            <a:r>
              <a:rPr dirty="0" sz="1600" b="1" i="1">
                <a:latin typeface="Corbel"/>
                <a:cs typeface="Corbel"/>
              </a:rPr>
              <a:t>de</a:t>
            </a:r>
            <a:r>
              <a:rPr dirty="0" sz="1600" spc="-45" b="1" i="1">
                <a:latin typeface="Corbel"/>
                <a:cs typeface="Corbel"/>
              </a:rPr>
              <a:t> </a:t>
            </a:r>
            <a:r>
              <a:rPr dirty="0" sz="1600" b="1" i="1">
                <a:latin typeface="Corbel"/>
                <a:cs typeface="Corbel"/>
              </a:rPr>
              <a:t>paiement</a:t>
            </a:r>
            <a:r>
              <a:rPr dirty="0" sz="1600" spc="-45" b="1" i="1">
                <a:latin typeface="Corbel"/>
                <a:cs typeface="Corbel"/>
              </a:rPr>
              <a:t> </a:t>
            </a:r>
            <a:r>
              <a:rPr dirty="0" sz="1600" spc="-25" b="1" i="1">
                <a:latin typeface="Corbel"/>
                <a:cs typeface="Corbel"/>
              </a:rPr>
              <a:t>du</a:t>
            </a:r>
            <a:r>
              <a:rPr dirty="0" sz="1600" spc="500" b="1" i="1">
                <a:latin typeface="Corbel"/>
                <a:cs typeface="Corbel"/>
              </a:rPr>
              <a:t> </a:t>
            </a:r>
            <a:r>
              <a:rPr dirty="0" sz="1600" b="1" i="1">
                <a:latin typeface="Corbel"/>
                <a:cs typeface="Corbel"/>
              </a:rPr>
              <a:t>client</a:t>
            </a:r>
            <a:r>
              <a:rPr dirty="0" sz="1600" spc="-25" b="1" i="1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pour</a:t>
            </a:r>
            <a:r>
              <a:rPr dirty="0" sz="1600" spc="-40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étayer</a:t>
            </a:r>
            <a:r>
              <a:rPr dirty="0" sz="1600" spc="-20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la</a:t>
            </a:r>
            <a:r>
              <a:rPr dirty="0" sz="1600" spc="-25">
                <a:latin typeface="Corbel"/>
                <a:cs typeface="Corbel"/>
              </a:rPr>
              <a:t> </a:t>
            </a:r>
            <a:r>
              <a:rPr dirty="0" sz="1600" spc="-10">
                <a:latin typeface="Corbel"/>
                <a:cs typeface="Corbel"/>
              </a:rPr>
              <a:t>décision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dirty="0" sz="1600" spc="-10">
                <a:latin typeface="Corbel"/>
                <a:cs typeface="Corbel"/>
              </a:rPr>
              <a:t>d'accorder</a:t>
            </a:r>
            <a:r>
              <a:rPr dirty="0" sz="1600" spc="1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ou</a:t>
            </a:r>
            <a:r>
              <a:rPr dirty="0" sz="1600" spc="-2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non</a:t>
            </a:r>
            <a:r>
              <a:rPr dirty="0" sz="1600" spc="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un</a:t>
            </a:r>
            <a:r>
              <a:rPr dirty="0" sz="1600" spc="-2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prêt</a:t>
            </a:r>
            <a:r>
              <a:rPr dirty="0" sz="1600" spc="-30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à</a:t>
            </a:r>
            <a:r>
              <a:rPr dirty="0" sz="1600" spc="-10">
                <a:latin typeface="Corbel"/>
                <a:cs typeface="Corbel"/>
              </a:rPr>
              <a:t> </a:t>
            </a:r>
            <a:r>
              <a:rPr dirty="0" sz="1600" spc="-25">
                <a:latin typeface="Corbel"/>
                <a:cs typeface="Corbel"/>
              </a:rPr>
              <a:t>un</a:t>
            </a:r>
            <a:endParaRPr sz="16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Corbel"/>
                <a:cs typeface="Corbel"/>
              </a:rPr>
              <a:t>client</a:t>
            </a:r>
            <a:r>
              <a:rPr dirty="0" sz="1600" spc="-45">
                <a:latin typeface="Corbel"/>
                <a:cs typeface="Corbel"/>
              </a:rPr>
              <a:t> </a:t>
            </a:r>
            <a:r>
              <a:rPr dirty="0" sz="1600" spc="-10">
                <a:latin typeface="Corbel"/>
                <a:cs typeface="Corbel"/>
              </a:rPr>
              <a:t>potentiel.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768661" y="1255585"/>
            <a:ext cx="4655185" cy="3829050"/>
            <a:chOff x="3768661" y="1255585"/>
            <a:chExt cx="4655185" cy="382905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423" y="1260347"/>
              <a:ext cx="4645152" cy="381914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773423" y="1260347"/>
              <a:ext cx="4645660" cy="3819525"/>
            </a:xfrm>
            <a:custGeom>
              <a:avLst/>
              <a:gdLst/>
              <a:ahLst/>
              <a:cxnLst/>
              <a:rect l="l" t="t" r="r" b="b"/>
              <a:pathLst>
                <a:path w="4645659" h="3819525">
                  <a:moveTo>
                    <a:pt x="0" y="154177"/>
                  </a:moveTo>
                  <a:lnTo>
                    <a:pt x="7853" y="105420"/>
                  </a:lnTo>
                  <a:lnTo>
                    <a:pt x="29728" y="63093"/>
                  </a:lnTo>
                  <a:lnTo>
                    <a:pt x="63093" y="29728"/>
                  </a:lnTo>
                  <a:lnTo>
                    <a:pt x="105420" y="7853"/>
                  </a:lnTo>
                  <a:lnTo>
                    <a:pt x="154177" y="0"/>
                  </a:lnTo>
                  <a:lnTo>
                    <a:pt x="4490974" y="0"/>
                  </a:lnTo>
                  <a:lnTo>
                    <a:pt x="4539731" y="7853"/>
                  </a:lnTo>
                  <a:lnTo>
                    <a:pt x="4582058" y="29728"/>
                  </a:lnTo>
                  <a:lnTo>
                    <a:pt x="4615423" y="63093"/>
                  </a:lnTo>
                  <a:lnTo>
                    <a:pt x="4637298" y="105420"/>
                  </a:lnTo>
                  <a:lnTo>
                    <a:pt x="4645152" y="154177"/>
                  </a:lnTo>
                  <a:lnTo>
                    <a:pt x="4645152" y="3664966"/>
                  </a:lnTo>
                  <a:lnTo>
                    <a:pt x="4637298" y="3713723"/>
                  </a:lnTo>
                  <a:lnTo>
                    <a:pt x="4615423" y="3756050"/>
                  </a:lnTo>
                  <a:lnTo>
                    <a:pt x="4582058" y="3789415"/>
                  </a:lnTo>
                  <a:lnTo>
                    <a:pt x="4539731" y="3811290"/>
                  </a:lnTo>
                  <a:lnTo>
                    <a:pt x="4490974" y="3819144"/>
                  </a:lnTo>
                  <a:lnTo>
                    <a:pt x="154177" y="3819144"/>
                  </a:lnTo>
                  <a:lnTo>
                    <a:pt x="105420" y="3811290"/>
                  </a:lnTo>
                  <a:lnTo>
                    <a:pt x="63093" y="3789415"/>
                  </a:lnTo>
                  <a:lnTo>
                    <a:pt x="29728" y="3756050"/>
                  </a:lnTo>
                  <a:lnTo>
                    <a:pt x="7853" y="3713723"/>
                  </a:lnTo>
                  <a:lnTo>
                    <a:pt x="0" y="3664966"/>
                  </a:lnTo>
                  <a:lnTo>
                    <a:pt x="0" y="154177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681220" y="1621281"/>
            <a:ext cx="2828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Développement 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d’un</a:t>
            </a:r>
            <a:r>
              <a:rPr dirty="0" u="sng" sz="1600" spc="-3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dashboard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940302" y="2108962"/>
            <a:ext cx="431990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0">
              <a:lnSpc>
                <a:spcPct val="100000"/>
              </a:lnSpc>
              <a:spcBef>
                <a:spcPts val="105"/>
              </a:spcBef>
            </a:pPr>
            <a:r>
              <a:rPr dirty="0" sz="1400" spc="-10" b="1" i="1">
                <a:latin typeface="Corbel"/>
                <a:cs typeface="Corbel"/>
              </a:rPr>
              <a:t>Développement</a:t>
            </a:r>
            <a:r>
              <a:rPr dirty="0" sz="1400" spc="-40" b="1" i="1">
                <a:latin typeface="Corbel"/>
                <a:cs typeface="Corbel"/>
              </a:rPr>
              <a:t> </a:t>
            </a:r>
            <a:r>
              <a:rPr dirty="0" sz="1400" b="1" i="1">
                <a:latin typeface="Corbel"/>
                <a:cs typeface="Corbel"/>
              </a:rPr>
              <a:t>d’un</a:t>
            </a:r>
            <a:r>
              <a:rPr dirty="0" sz="1400" spc="-5" b="1" i="1">
                <a:latin typeface="Corbel"/>
                <a:cs typeface="Corbel"/>
              </a:rPr>
              <a:t> </a:t>
            </a:r>
            <a:r>
              <a:rPr dirty="0" sz="1400" b="1" i="1">
                <a:latin typeface="Corbel"/>
                <a:cs typeface="Corbel"/>
              </a:rPr>
              <a:t>Dashboard</a:t>
            </a:r>
            <a:r>
              <a:rPr dirty="0" sz="1400" spc="-15" b="1" i="1">
                <a:latin typeface="Corbel"/>
                <a:cs typeface="Corbel"/>
              </a:rPr>
              <a:t> </a:t>
            </a:r>
            <a:r>
              <a:rPr dirty="0" sz="1400" b="1" i="1">
                <a:latin typeface="Corbel"/>
                <a:cs typeface="Corbel"/>
              </a:rPr>
              <a:t>interactif</a:t>
            </a:r>
            <a:r>
              <a:rPr dirty="0" sz="1400" spc="-55" b="1" i="1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pour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que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 spc="-25">
                <a:latin typeface="Corbel"/>
                <a:cs typeface="Corbel"/>
              </a:rPr>
              <a:t>les </a:t>
            </a:r>
            <a:r>
              <a:rPr dirty="0" sz="1400">
                <a:latin typeface="Corbel"/>
                <a:cs typeface="Corbel"/>
              </a:rPr>
              <a:t>chargés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de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relation</a:t>
            </a:r>
            <a:r>
              <a:rPr dirty="0" sz="1400" spc="-2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client</a:t>
            </a:r>
            <a:r>
              <a:rPr dirty="0" sz="1400" spc="-4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puissent</a:t>
            </a:r>
            <a:r>
              <a:rPr dirty="0" sz="1400" spc="-5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à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la</a:t>
            </a:r>
            <a:r>
              <a:rPr dirty="0" sz="1400" spc="-2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fois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expliquer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 spc="-25">
                <a:latin typeface="Corbel"/>
                <a:cs typeface="Corbel"/>
              </a:rPr>
              <a:t>de </a:t>
            </a:r>
            <a:r>
              <a:rPr dirty="0" sz="1400">
                <a:latin typeface="Corbel"/>
                <a:cs typeface="Corbel"/>
              </a:rPr>
              <a:t>façon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la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plus</a:t>
            </a:r>
            <a:r>
              <a:rPr dirty="0" sz="1400" spc="-4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transparente</a:t>
            </a:r>
            <a:r>
              <a:rPr dirty="0" sz="1400" spc="-2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possible</a:t>
            </a:r>
            <a:r>
              <a:rPr dirty="0" sz="1400" spc="-4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les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décisions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d’octroi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 spc="-25">
                <a:latin typeface="Corbel"/>
                <a:cs typeface="Corbel"/>
              </a:rPr>
              <a:t>de </a:t>
            </a:r>
            <a:r>
              <a:rPr dirty="0" sz="1400" spc="-10">
                <a:latin typeface="Corbel"/>
                <a:cs typeface="Corbel"/>
              </a:rPr>
              <a:t>crédit.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97629" y="3176143"/>
            <a:ext cx="25406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Le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dashboard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doit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permettre</a:t>
            </a:r>
            <a:r>
              <a:rPr dirty="0" u="sng" sz="1400" spc="-3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4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97629" y="3389502"/>
            <a:ext cx="4375150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5600" algn="l"/>
              </a:tabLst>
            </a:pPr>
            <a:r>
              <a:rPr dirty="0" sz="1400">
                <a:latin typeface="Corbel"/>
                <a:cs typeface="Corbel"/>
              </a:rPr>
              <a:t>Visualiser</a:t>
            </a:r>
            <a:r>
              <a:rPr dirty="0" sz="1400" spc="-4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le</a:t>
            </a:r>
            <a:r>
              <a:rPr dirty="0" sz="1400" spc="-4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score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pour</a:t>
            </a:r>
            <a:r>
              <a:rPr dirty="0" sz="1400" spc="-4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chaque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client</a:t>
            </a:r>
            <a:endParaRPr sz="14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400">
                <a:latin typeface="Corbel"/>
                <a:cs typeface="Corbel"/>
              </a:rPr>
              <a:t>Visualiser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des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informations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descriptives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relatives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à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 spc="-25">
                <a:latin typeface="Corbel"/>
                <a:cs typeface="Corbel"/>
              </a:rPr>
              <a:t>un</a:t>
            </a:r>
            <a:endParaRPr sz="1400">
              <a:latin typeface="Corbel"/>
              <a:cs typeface="Corbel"/>
            </a:endParaRPr>
          </a:p>
          <a:p>
            <a:pPr marL="355600">
              <a:lnSpc>
                <a:spcPct val="100000"/>
              </a:lnSpc>
            </a:pPr>
            <a:r>
              <a:rPr dirty="0" sz="1400" spc="-10">
                <a:latin typeface="Corbel"/>
                <a:cs typeface="Corbel"/>
              </a:rPr>
              <a:t>client</a:t>
            </a:r>
            <a:endParaRPr sz="14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dirty="0" sz="1400">
                <a:latin typeface="Corbel"/>
                <a:cs typeface="Corbel"/>
              </a:rPr>
              <a:t>Comparer</a:t>
            </a:r>
            <a:r>
              <a:rPr dirty="0" sz="1400" spc="-1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les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informations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descriptives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relatives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à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 spc="-25">
                <a:latin typeface="Corbel"/>
                <a:cs typeface="Corbel"/>
              </a:rPr>
              <a:t>un</a:t>
            </a:r>
            <a:endParaRPr sz="1400">
              <a:latin typeface="Corbel"/>
              <a:cs typeface="Corbel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Corbel"/>
                <a:cs typeface="Corbel"/>
              </a:rPr>
              <a:t>client</a:t>
            </a:r>
            <a:r>
              <a:rPr dirty="0" sz="1400" spc="-1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à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l’ensemble</a:t>
            </a:r>
            <a:r>
              <a:rPr dirty="0" sz="1400" spc="-2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des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clients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ou</a:t>
            </a:r>
            <a:r>
              <a:rPr dirty="0" sz="1400" spc="-1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à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un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groupe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de</a:t>
            </a:r>
            <a:r>
              <a:rPr dirty="0" sz="1400" spc="-10">
                <a:latin typeface="Corbel"/>
                <a:cs typeface="Corbel"/>
              </a:rPr>
              <a:t> clients</a:t>
            </a:r>
            <a:endParaRPr sz="1400">
              <a:latin typeface="Corbel"/>
              <a:cs typeface="Corbel"/>
            </a:endParaRPr>
          </a:p>
          <a:p>
            <a:pPr marL="355600">
              <a:lnSpc>
                <a:spcPct val="100000"/>
              </a:lnSpc>
            </a:pPr>
            <a:r>
              <a:rPr dirty="0" sz="1400" spc="-10">
                <a:latin typeface="Corbel"/>
                <a:cs typeface="Corbel"/>
              </a:rPr>
              <a:t>similaires</a:t>
            </a:r>
            <a:endParaRPr sz="1400">
              <a:latin typeface="Corbel"/>
              <a:cs typeface="Corbe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825293" y="1255585"/>
            <a:ext cx="2967990" cy="3693160"/>
            <a:chOff x="8825293" y="1255585"/>
            <a:chExt cx="2967990" cy="3693160"/>
          </a:xfrm>
        </p:grpSpPr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0056" y="1260347"/>
              <a:ext cx="2958084" cy="368350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830056" y="1260347"/>
              <a:ext cx="2958465" cy="3683635"/>
            </a:xfrm>
            <a:custGeom>
              <a:avLst/>
              <a:gdLst/>
              <a:ahLst/>
              <a:cxnLst/>
              <a:rect l="l" t="t" r="r" b="b"/>
              <a:pathLst>
                <a:path w="2958465" h="3683635">
                  <a:moveTo>
                    <a:pt x="0" y="182244"/>
                  </a:moveTo>
                  <a:lnTo>
                    <a:pt x="6505" y="133776"/>
                  </a:lnTo>
                  <a:lnTo>
                    <a:pt x="24868" y="90235"/>
                  </a:lnTo>
                  <a:lnTo>
                    <a:pt x="53355" y="53355"/>
                  </a:lnTo>
                  <a:lnTo>
                    <a:pt x="90235" y="24868"/>
                  </a:lnTo>
                  <a:lnTo>
                    <a:pt x="133776" y="6505"/>
                  </a:lnTo>
                  <a:lnTo>
                    <a:pt x="182245" y="0"/>
                  </a:lnTo>
                  <a:lnTo>
                    <a:pt x="2775839" y="0"/>
                  </a:lnTo>
                  <a:lnTo>
                    <a:pt x="2824307" y="6505"/>
                  </a:lnTo>
                  <a:lnTo>
                    <a:pt x="2867848" y="24868"/>
                  </a:lnTo>
                  <a:lnTo>
                    <a:pt x="2904728" y="53355"/>
                  </a:lnTo>
                  <a:lnTo>
                    <a:pt x="2933215" y="90235"/>
                  </a:lnTo>
                  <a:lnTo>
                    <a:pt x="2951578" y="133776"/>
                  </a:lnTo>
                  <a:lnTo>
                    <a:pt x="2958084" y="182244"/>
                  </a:lnTo>
                  <a:lnTo>
                    <a:pt x="2958084" y="3501263"/>
                  </a:lnTo>
                  <a:lnTo>
                    <a:pt x="2951578" y="3549731"/>
                  </a:lnTo>
                  <a:lnTo>
                    <a:pt x="2933215" y="3593272"/>
                  </a:lnTo>
                  <a:lnTo>
                    <a:pt x="2904728" y="3630152"/>
                  </a:lnTo>
                  <a:lnTo>
                    <a:pt x="2867848" y="3658639"/>
                  </a:lnTo>
                  <a:lnTo>
                    <a:pt x="2824307" y="3677002"/>
                  </a:lnTo>
                  <a:lnTo>
                    <a:pt x="2775839" y="3683507"/>
                  </a:lnTo>
                  <a:lnTo>
                    <a:pt x="182245" y="3683507"/>
                  </a:lnTo>
                  <a:lnTo>
                    <a:pt x="133776" y="3677002"/>
                  </a:lnTo>
                  <a:lnTo>
                    <a:pt x="90235" y="3658639"/>
                  </a:lnTo>
                  <a:lnTo>
                    <a:pt x="53355" y="3630152"/>
                  </a:lnTo>
                  <a:lnTo>
                    <a:pt x="24868" y="3593272"/>
                  </a:lnTo>
                  <a:lnTo>
                    <a:pt x="6505" y="3549731"/>
                  </a:lnTo>
                  <a:lnTo>
                    <a:pt x="0" y="3501263"/>
                  </a:lnTo>
                  <a:lnTo>
                    <a:pt x="0" y="182244"/>
                  </a:lnTo>
                  <a:close/>
                </a:path>
              </a:pathLst>
            </a:custGeom>
            <a:ln w="9525">
              <a:solidFill>
                <a:srgbClr val="EDCC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081896" y="1614678"/>
            <a:ext cx="245681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38835" marR="5080" indent="-826769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Demandes</a:t>
            </a:r>
            <a:r>
              <a:rPr dirty="0" u="sng" sz="1600" spc="-2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et</a:t>
            </a:r>
            <a:r>
              <a:rPr dirty="0" u="sng" sz="1600" spc="-3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suggestion </a:t>
            </a:r>
            <a:r>
              <a:rPr dirty="0" u="sng" sz="1600" spc="-2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du</a:t>
            </a:r>
            <a:r>
              <a:rPr dirty="0" sz="1600" spc="-25" b="1">
                <a:latin typeface="Corbel"/>
                <a:cs typeface="Corbel"/>
              </a:rPr>
              <a:t> </a:t>
            </a: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manager</a:t>
            </a:r>
            <a:endParaRPr sz="1600">
              <a:latin typeface="Corbel"/>
              <a:cs typeface="Corbel"/>
            </a:endParaRPr>
          </a:p>
          <a:p>
            <a:pPr algn="just" marL="306705" marR="11430" indent="-254635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306705" algn="l"/>
                <a:tab pos="340360" algn="l"/>
              </a:tabLst>
            </a:pP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>
                <a:latin typeface="Corbel"/>
                <a:cs typeface="Corbel"/>
              </a:rPr>
              <a:t>Partir</a:t>
            </a:r>
            <a:r>
              <a:rPr dirty="0" sz="1600" spc="-4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d’un</a:t>
            </a:r>
            <a:r>
              <a:rPr dirty="0" sz="1600" spc="-30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kernel</a:t>
            </a:r>
            <a:r>
              <a:rPr dirty="0" sz="1600" spc="-25">
                <a:latin typeface="Corbel"/>
                <a:cs typeface="Corbel"/>
              </a:rPr>
              <a:t> </a:t>
            </a:r>
            <a:r>
              <a:rPr dirty="0" sz="1600" spc="-10">
                <a:latin typeface="Corbel"/>
                <a:cs typeface="Corbel"/>
              </a:rPr>
              <a:t>Kaggle </a:t>
            </a:r>
            <a:r>
              <a:rPr dirty="0" sz="1600">
                <a:latin typeface="Corbel"/>
                <a:cs typeface="Corbel"/>
              </a:rPr>
              <a:t>pour</a:t>
            </a:r>
            <a:r>
              <a:rPr dirty="0" sz="1600" spc="-50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faciliter</a:t>
            </a:r>
            <a:r>
              <a:rPr dirty="0" sz="1600" spc="-10">
                <a:latin typeface="Corbel"/>
                <a:cs typeface="Corbel"/>
              </a:rPr>
              <a:t> l’étude</a:t>
            </a:r>
            <a:r>
              <a:rPr dirty="0" sz="1600" spc="-2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et</a:t>
            </a:r>
            <a:r>
              <a:rPr dirty="0" sz="1600" spc="-40">
                <a:latin typeface="Corbel"/>
                <a:cs typeface="Corbel"/>
              </a:rPr>
              <a:t> </a:t>
            </a:r>
            <a:r>
              <a:rPr dirty="0" sz="1600" spc="-25">
                <a:latin typeface="Corbel"/>
                <a:cs typeface="Corbel"/>
              </a:rPr>
              <a:t>la </a:t>
            </a:r>
            <a:r>
              <a:rPr dirty="0" sz="1600">
                <a:latin typeface="Corbel"/>
                <a:cs typeface="Corbel"/>
              </a:rPr>
              <a:t>préparation</a:t>
            </a:r>
            <a:r>
              <a:rPr dirty="0" sz="1600" spc="-4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des</a:t>
            </a:r>
            <a:r>
              <a:rPr dirty="0" sz="1600" spc="-40">
                <a:latin typeface="Corbel"/>
                <a:cs typeface="Corbel"/>
              </a:rPr>
              <a:t> </a:t>
            </a:r>
            <a:r>
              <a:rPr dirty="0" sz="1600" spc="-10">
                <a:latin typeface="Corbel"/>
                <a:cs typeface="Corbel"/>
              </a:rPr>
              <a:t>données.</a:t>
            </a:r>
            <a:endParaRPr sz="1600">
              <a:latin typeface="Corbel"/>
              <a:cs typeface="Corbel"/>
            </a:endParaRPr>
          </a:p>
          <a:p>
            <a:pPr algn="just" lvl="1" marL="649605" indent="-288290">
              <a:lnSpc>
                <a:spcPct val="100000"/>
              </a:lnSpc>
              <a:buFont typeface="Arial"/>
              <a:buChar char="•"/>
              <a:tabLst>
                <a:tab pos="649605" algn="l"/>
              </a:tabLst>
            </a:pPr>
            <a:r>
              <a:rPr dirty="0" sz="1600">
                <a:latin typeface="Corbel"/>
                <a:cs typeface="Corbel"/>
              </a:rPr>
              <a:t>Réaliser</a:t>
            </a:r>
            <a:r>
              <a:rPr dirty="0" sz="1600" spc="-30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une</a:t>
            </a:r>
            <a:r>
              <a:rPr dirty="0" sz="1600" spc="-50">
                <a:latin typeface="Corbel"/>
                <a:cs typeface="Corbel"/>
              </a:rPr>
              <a:t> </a:t>
            </a:r>
            <a:r>
              <a:rPr dirty="0" sz="1600" spc="-20">
                <a:latin typeface="Corbel"/>
                <a:cs typeface="Corbel"/>
              </a:rPr>
              <a:t>note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011793" y="3321811"/>
            <a:ext cx="262826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8605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rbel"/>
                <a:cs typeface="Corbel"/>
              </a:rPr>
              <a:t>méthodologique</a:t>
            </a:r>
            <a:r>
              <a:rPr dirty="0" sz="1600" spc="45">
                <a:latin typeface="Corbel"/>
                <a:cs typeface="Corbel"/>
              </a:rPr>
              <a:t> </a:t>
            </a:r>
            <a:r>
              <a:rPr dirty="0" sz="1600" spc="-10">
                <a:latin typeface="Corbel"/>
                <a:cs typeface="Corbel"/>
              </a:rPr>
              <a:t>expliquant </a:t>
            </a:r>
            <a:r>
              <a:rPr dirty="0" sz="1600">
                <a:latin typeface="Corbel"/>
                <a:cs typeface="Corbel"/>
              </a:rPr>
              <a:t>en</a:t>
            </a:r>
            <a:r>
              <a:rPr dirty="0" sz="1600" spc="-3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détails</a:t>
            </a:r>
            <a:r>
              <a:rPr dirty="0" sz="1600" spc="-2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la</a:t>
            </a:r>
            <a:r>
              <a:rPr dirty="0" sz="1600" spc="-40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construction</a:t>
            </a:r>
            <a:r>
              <a:rPr dirty="0" sz="1600" spc="-25">
                <a:latin typeface="Corbel"/>
                <a:cs typeface="Corbel"/>
              </a:rPr>
              <a:t> du </a:t>
            </a:r>
            <a:r>
              <a:rPr dirty="0" sz="1600" spc="-10">
                <a:latin typeface="Corbel"/>
                <a:cs typeface="Corbel"/>
              </a:rPr>
              <a:t>modèle.</a:t>
            </a:r>
            <a:endParaRPr sz="16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600">
                <a:latin typeface="Corbel"/>
                <a:cs typeface="Corbel"/>
              </a:rPr>
              <a:t>Déploiement</a:t>
            </a:r>
            <a:r>
              <a:rPr dirty="0" sz="1600" spc="-25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du</a:t>
            </a:r>
            <a:r>
              <a:rPr dirty="0" sz="1600" spc="-50">
                <a:latin typeface="Corbel"/>
                <a:cs typeface="Corbel"/>
              </a:rPr>
              <a:t> </a:t>
            </a:r>
            <a:r>
              <a:rPr dirty="0" sz="1600" spc="-10">
                <a:latin typeface="Corbel"/>
                <a:cs typeface="Corbel"/>
              </a:rPr>
              <a:t>dashboard</a:t>
            </a:r>
            <a:endParaRPr sz="1600">
              <a:latin typeface="Corbel"/>
              <a:cs typeface="Corbel"/>
            </a:endParaRPr>
          </a:p>
          <a:p>
            <a:pPr marL="931544">
              <a:lnSpc>
                <a:spcPct val="100000"/>
              </a:lnSpc>
            </a:pPr>
            <a:r>
              <a:rPr dirty="0" sz="1600">
                <a:latin typeface="Corbel"/>
                <a:cs typeface="Corbel"/>
              </a:rPr>
              <a:t>sur</a:t>
            </a:r>
            <a:r>
              <a:rPr dirty="0" sz="1600" spc="-20">
                <a:latin typeface="Corbel"/>
                <a:cs typeface="Corbel"/>
              </a:rPr>
              <a:t> </a:t>
            </a:r>
            <a:r>
              <a:rPr dirty="0" sz="1600">
                <a:latin typeface="Corbel"/>
                <a:cs typeface="Corbel"/>
              </a:rPr>
              <a:t>le</a:t>
            </a:r>
            <a:r>
              <a:rPr dirty="0" sz="1600" spc="-70">
                <a:latin typeface="Corbel"/>
                <a:cs typeface="Corbel"/>
              </a:rPr>
              <a:t> </a:t>
            </a:r>
            <a:r>
              <a:rPr dirty="0" sz="1600" spc="-10">
                <a:latin typeface="Corbel"/>
                <a:cs typeface="Corbel"/>
              </a:rPr>
              <a:t>Cloud.</a:t>
            </a:r>
            <a:endParaRPr sz="1600">
              <a:latin typeface="Corbel"/>
              <a:cs typeface="Corbe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768661" y="5370385"/>
            <a:ext cx="4655185" cy="992505"/>
            <a:chOff x="3768661" y="5370385"/>
            <a:chExt cx="4655185" cy="992505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3423" y="5375147"/>
              <a:ext cx="4645152" cy="98298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773423" y="5375147"/>
              <a:ext cx="4645660" cy="982980"/>
            </a:xfrm>
            <a:custGeom>
              <a:avLst/>
              <a:gdLst/>
              <a:ahLst/>
              <a:cxnLst/>
              <a:rect l="l" t="t" r="r" b="b"/>
              <a:pathLst>
                <a:path w="4645659" h="982979">
                  <a:moveTo>
                    <a:pt x="0" y="60578"/>
                  </a:moveTo>
                  <a:lnTo>
                    <a:pt x="4750" y="36968"/>
                  </a:lnTo>
                  <a:lnTo>
                    <a:pt x="17716" y="17716"/>
                  </a:lnTo>
                  <a:lnTo>
                    <a:pt x="36968" y="4750"/>
                  </a:lnTo>
                  <a:lnTo>
                    <a:pt x="60578" y="0"/>
                  </a:lnTo>
                  <a:lnTo>
                    <a:pt x="4584573" y="0"/>
                  </a:lnTo>
                  <a:lnTo>
                    <a:pt x="4608183" y="4750"/>
                  </a:lnTo>
                  <a:lnTo>
                    <a:pt x="4627435" y="17716"/>
                  </a:lnTo>
                  <a:lnTo>
                    <a:pt x="4640401" y="36968"/>
                  </a:lnTo>
                  <a:lnTo>
                    <a:pt x="4645152" y="60578"/>
                  </a:lnTo>
                  <a:lnTo>
                    <a:pt x="4645152" y="922426"/>
                  </a:lnTo>
                  <a:lnTo>
                    <a:pt x="4640401" y="945995"/>
                  </a:lnTo>
                  <a:lnTo>
                    <a:pt x="4627435" y="965242"/>
                  </a:lnTo>
                  <a:lnTo>
                    <a:pt x="4608183" y="978220"/>
                  </a:lnTo>
                  <a:lnTo>
                    <a:pt x="4584573" y="982979"/>
                  </a:lnTo>
                  <a:lnTo>
                    <a:pt x="60578" y="982979"/>
                  </a:lnTo>
                  <a:lnTo>
                    <a:pt x="36968" y="978220"/>
                  </a:lnTo>
                  <a:lnTo>
                    <a:pt x="17716" y="965242"/>
                  </a:lnTo>
                  <a:lnTo>
                    <a:pt x="4750" y="945995"/>
                  </a:lnTo>
                  <a:lnTo>
                    <a:pt x="0" y="922426"/>
                  </a:lnTo>
                  <a:lnTo>
                    <a:pt x="0" y="60578"/>
                  </a:lnTo>
                  <a:close/>
                </a:path>
              </a:pathLst>
            </a:custGeom>
            <a:ln w="9525">
              <a:solidFill>
                <a:srgbClr val="C0DEB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065778" y="5477052"/>
            <a:ext cx="406082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Lien</a:t>
            </a:r>
            <a:r>
              <a:rPr dirty="0" u="sng" sz="1600" spc="-4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6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données</a:t>
            </a:r>
            <a:r>
              <a:rPr dirty="0" u="sng" sz="1600" spc="-3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6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r>
              <a:rPr dirty="0" sz="1600" spc="-50" b="1">
                <a:latin typeface="Corbel"/>
                <a:cs typeface="Corbel"/>
              </a:rPr>
              <a:t> </a:t>
            </a:r>
            <a:r>
              <a:rPr dirty="0" u="sng" sz="1600" spc="-1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https://www.kaggle.com/c/home-</a:t>
            </a:r>
            <a:r>
              <a:rPr dirty="0" u="sng" sz="1600" spc="-2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credit-</a:t>
            </a:r>
            <a:r>
              <a:rPr dirty="0" u="sng" sz="1600" spc="-1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default-</a:t>
            </a:r>
            <a:r>
              <a:rPr dirty="0" sz="1600" spc="-10">
                <a:solidFill>
                  <a:srgbClr val="2F85EC"/>
                </a:solidFill>
                <a:latin typeface="Corbel"/>
                <a:cs typeface="Corbel"/>
                <a:hlinkClick r:id="rId6"/>
              </a:rPr>
              <a:t> </a:t>
            </a:r>
            <a:r>
              <a:rPr dirty="0" u="sng" sz="1600" spc="-1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/>
              </a:rPr>
              <a:t>risk/data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182067"/>
            <a:ext cx="39300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PLAN </a:t>
            </a:r>
            <a:r>
              <a:rPr dirty="0" spc="-45"/>
              <a:t>D’ACTIONS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49580" y="2467355"/>
            <a:ext cx="1820545" cy="4053204"/>
            <a:chOff x="449580" y="2467355"/>
            <a:chExt cx="1820545" cy="40532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" y="2467355"/>
              <a:ext cx="1561338" cy="156133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6" y="3400044"/>
              <a:ext cx="1585722" cy="312039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96848" y="3459860"/>
            <a:ext cx="1331595" cy="8204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1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orbel"/>
                <a:cs typeface="Corbel"/>
              </a:rPr>
              <a:t>Etudes</a:t>
            </a:r>
            <a:r>
              <a:rPr dirty="0" sz="1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400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r>
              <a:rPr dirty="0" sz="1400" spc="-10">
                <a:solidFill>
                  <a:srgbClr val="FFFFFF"/>
                </a:solidFill>
                <a:latin typeface="Corbel"/>
                <a:cs typeface="Corbel"/>
              </a:rPr>
              <a:t> Kernel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ts val="1610"/>
              </a:lnSpc>
            </a:pPr>
            <a:r>
              <a:rPr dirty="0" sz="1400" spc="-10">
                <a:solidFill>
                  <a:srgbClr val="FFFFFF"/>
                </a:solidFill>
                <a:latin typeface="Corbel"/>
                <a:cs typeface="Corbel"/>
              </a:rPr>
              <a:t>Kaggle</a:t>
            </a:r>
            <a:endParaRPr sz="1400">
              <a:latin typeface="Corbel"/>
              <a:cs typeface="Corbel"/>
            </a:endParaRPr>
          </a:p>
          <a:p>
            <a:pPr marL="70485" marR="5080" indent="-64769">
              <a:lnSpc>
                <a:spcPts val="1210"/>
              </a:lnSpc>
              <a:spcBef>
                <a:spcPts val="635"/>
              </a:spcBef>
              <a:buSzPct val="90909"/>
              <a:buFont typeface="Corbel"/>
              <a:buChar char="•"/>
              <a:tabLst>
                <a:tab pos="70485" algn="l"/>
                <a:tab pos="73660" algn="l"/>
              </a:tabLst>
            </a:pP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Analyse</a:t>
            </a:r>
            <a:r>
              <a:rPr dirty="0" sz="11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r>
              <a:rPr dirty="0" sz="11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Notebook téléchargé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843783" y="2467355"/>
            <a:ext cx="1819275" cy="4053204"/>
            <a:chOff x="2843783" y="2467355"/>
            <a:chExt cx="1819275" cy="405320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783" y="2467355"/>
              <a:ext cx="1561338" cy="156133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8479" y="3400044"/>
              <a:ext cx="1584197" cy="3120390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780287" y="2487167"/>
            <a:ext cx="1833245" cy="1346835"/>
            <a:chOff x="780287" y="2487167"/>
            <a:chExt cx="1833245" cy="1346835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4476" y="3060191"/>
              <a:ext cx="328447" cy="77342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287" y="2487167"/>
              <a:ext cx="894588" cy="896112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3191001" y="3459860"/>
            <a:ext cx="1196975" cy="11696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245"/>
              </a:spcBef>
            </a:pPr>
            <a:r>
              <a:rPr dirty="0" sz="1400">
                <a:solidFill>
                  <a:srgbClr val="FFFFFF"/>
                </a:solidFill>
                <a:latin typeface="Corbel"/>
                <a:cs typeface="Corbel"/>
              </a:rPr>
              <a:t>Construction</a:t>
            </a:r>
            <a:r>
              <a:rPr dirty="0" sz="14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orbel"/>
                <a:cs typeface="Corbel"/>
              </a:rPr>
              <a:t>du </a:t>
            </a:r>
            <a:r>
              <a:rPr dirty="0" sz="1400">
                <a:solidFill>
                  <a:srgbClr val="FFFFFF"/>
                </a:solidFill>
                <a:latin typeface="Corbel"/>
                <a:cs typeface="Corbel"/>
              </a:rPr>
              <a:t>modèle</a:t>
            </a:r>
            <a:r>
              <a:rPr dirty="0" sz="14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orbel"/>
                <a:cs typeface="Corbel"/>
              </a:rPr>
              <a:t>de </a:t>
            </a:r>
            <a:r>
              <a:rPr dirty="0" sz="1400" spc="-10">
                <a:solidFill>
                  <a:srgbClr val="FFFFFF"/>
                </a:solidFill>
                <a:latin typeface="Corbel"/>
                <a:cs typeface="Corbel"/>
              </a:rPr>
              <a:t>prédiction</a:t>
            </a:r>
            <a:endParaRPr sz="1400">
              <a:latin typeface="Corbel"/>
              <a:cs typeface="Corbel"/>
            </a:endParaRPr>
          </a:p>
          <a:p>
            <a:pPr marL="70485" marR="59055" indent="-64769">
              <a:lnSpc>
                <a:spcPts val="1210"/>
              </a:lnSpc>
              <a:spcBef>
                <a:spcPts val="635"/>
              </a:spcBef>
              <a:buSzPct val="90909"/>
              <a:buFont typeface="Corbel"/>
              <a:buChar char="•"/>
              <a:tabLst>
                <a:tab pos="70485" algn="l"/>
                <a:tab pos="73660" algn="l"/>
              </a:tabLst>
            </a:pP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Adaptation</a:t>
            </a:r>
            <a:r>
              <a:rPr dirty="0" sz="1100" spc="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 Notebook</a:t>
            </a:r>
            <a:r>
              <a:rPr dirty="0" sz="11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avec</a:t>
            </a:r>
            <a:r>
              <a:rPr dirty="0" sz="11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orbel"/>
                <a:cs typeface="Corbel"/>
              </a:rPr>
              <a:t>les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 besoins</a:t>
            </a:r>
            <a:r>
              <a:rPr dirty="0" sz="11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r>
              <a:rPr dirty="0" sz="11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Projet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236464" y="2467355"/>
            <a:ext cx="1820545" cy="4053204"/>
            <a:chOff x="5236464" y="2467355"/>
            <a:chExt cx="1820545" cy="4053204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6464" y="2467355"/>
              <a:ext cx="1562862" cy="156133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2684" y="3400044"/>
              <a:ext cx="1584197" cy="3120390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2860548" y="2808732"/>
            <a:ext cx="2146935" cy="1024890"/>
            <a:chOff x="2860548" y="2808732"/>
            <a:chExt cx="2146935" cy="1024890"/>
          </a:xfrm>
        </p:grpSpPr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8680" y="3060192"/>
              <a:ext cx="328447" cy="77342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0548" y="2808732"/>
              <a:ext cx="1536191" cy="527303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5584952" y="3379796"/>
            <a:ext cx="1270635" cy="85979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400">
                <a:solidFill>
                  <a:srgbClr val="FFFFFF"/>
                </a:solidFill>
                <a:latin typeface="Corbel"/>
                <a:cs typeface="Corbel"/>
              </a:rPr>
              <a:t>Note</a:t>
            </a:r>
            <a:r>
              <a:rPr dirty="0" sz="1400" spc="-4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orbel"/>
                <a:cs typeface="Corbel"/>
              </a:rPr>
              <a:t>technique</a:t>
            </a:r>
            <a:endParaRPr sz="1400">
              <a:latin typeface="Corbel"/>
              <a:cs typeface="Corbel"/>
            </a:endParaRPr>
          </a:p>
          <a:p>
            <a:pPr marL="70485" marR="5080" indent="-64769">
              <a:lnSpc>
                <a:spcPct val="91900"/>
              </a:lnSpc>
              <a:spcBef>
                <a:spcPts val="610"/>
              </a:spcBef>
              <a:buSzPct val="90909"/>
              <a:buFont typeface="Corbel"/>
              <a:buChar char="•"/>
              <a:tabLst>
                <a:tab pos="70485" algn="l"/>
                <a:tab pos="74295" algn="l"/>
              </a:tabLst>
            </a:pP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Rédaction</a:t>
            </a:r>
            <a:r>
              <a:rPr dirty="0" sz="11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dirty="0" sz="11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la</a:t>
            </a:r>
            <a:r>
              <a:rPr dirty="0" sz="11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orbel"/>
                <a:cs typeface="Corbel"/>
              </a:rPr>
              <a:t>note 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méthodologique</a:t>
            </a:r>
            <a:r>
              <a:rPr dirty="0" sz="1100" spc="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modèle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630668" y="2467355"/>
            <a:ext cx="1820545" cy="4053204"/>
            <a:chOff x="7630668" y="2467355"/>
            <a:chExt cx="1820545" cy="4053204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0668" y="2467355"/>
              <a:ext cx="1561337" cy="156133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65364" y="3400044"/>
              <a:ext cx="1585722" cy="3120390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5582411" y="2487167"/>
            <a:ext cx="1818005" cy="1346835"/>
            <a:chOff x="5582411" y="2487167"/>
            <a:chExt cx="1818005" cy="1346835"/>
          </a:xfrm>
        </p:grpSpPr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71359" y="3060191"/>
              <a:ext cx="328447" cy="77342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82411" y="2487167"/>
              <a:ext cx="883919" cy="896112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7979156" y="3379796"/>
            <a:ext cx="1192530" cy="137033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400" spc="-10">
                <a:solidFill>
                  <a:srgbClr val="FFFFFF"/>
                </a:solidFill>
                <a:latin typeface="Corbel"/>
                <a:cs typeface="Corbel"/>
              </a:rPr>
              <a:t>Dashboard</a:t>
            </a:r>
            <a:endParaRPr sz="1400">
              <a:latin typeface="Corbel"/>
              <a:cs typeface="Corbel"/>
            </a:endParaRPr>
          </a:p>
          <a:p>
            <a:pPr marL="74930" indent="-68580">
              <a:lnSpc>
                <a:spcPts val="1270"/>
              </a:lnSpc>
              <a:spcBef>
                <a:spcPts val="500"/>
              </a:spcBef>
              <a:buSzPct val="90909"/>
              <a:buChar char="•"/>
              <a:tabLst>
                <a:tab pos="74930" algn="l"/>
              </a:tabLst>
            </a:pP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Réalisation</a:t>
            </a:r>
            <a:r>
              <a:rPr dirty="0" sz="1100" spc="-4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endParaRPr sz="1100">
              <a:latin typeface="Corbel"/>
              <a:cs typeface="Corbel"/>
            </a:endParaRPr>
          </a:p>
          <a:p>
            <a:pPr marL="70485">
              <a:lnSpc>
                <a:spcPts val="1270"/>
              </a:lnSpc>
            </a:pP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dashboard</a:t>
            </a:r>
            <a:endParaRPr sz="1100">
              <a:latin typeface="Corbel"/>
              <a:cs typeface="Corbel"/>
            </a:endParaRPr>
          </a:p>
          <a:p>
            <a:pPr marL="74295" indent="-67945">
              <a:lnSpc>
                <a:spcPts val="1265"/>
              </a:lnSpc>
              <a:spcBef>
                <a:spcPts val="85"/>
              </a:spcBef>
              <a:buSzPct val="90909"/>
              <a:buChar char="•"/>
              <a:tabLst>
                <a:tab pos="74295" algn="l"/>
              </a:tabLst>
            </a:pP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Réalisation</a:t>
            </a:r>
            <a:r>
              <a:rPr dirty="0" sz="11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de</a:t>
            </a:r>
            <a:r>
              <a:rPr dirty="0" sz="11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orbel"/>
                <a:cs typeface="Corbel"/>
              </a:rPr>
              <a:t>l’API</a:t>
            </a:r>
            <a:endParaRPr sz="1100">
              <a:latin typeface="Corbel"/>
              <a:cs typeface="Corbel"/>
            </a:endParaRPr>
          </a:p>
          <a:p>
            <a:pPr marL="70485">
              <a:lnSpc>
                <a:spcPts val="1265"/>
              </a:lnSpc>
            </a:pP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correspondante</a:t>
            </a:r>
            <a:endParaRPr sz="1100">
              <a:latin typeface="Corbel"/>
              <a:cs typeface="Corbel"/>
            </a:endParaRPr>
          </a:p>
          <a:p>
            <a:pPr marL="70485" marR="45085" indent="-64769">
              <a:lnSpc>
                <a:spcPts val="1200"/>
              </a:lnSpc>
              <a:spcBef>
                <a:spcPts val="235"/>
              </a:spcBef>
              <a:buSzPct val="90909"/>
              <a:buFont typeface="Corbel"/>
              <a:buChar char="•"/>
              <a:tabLst>
                <a:tab pos="70485" algn="l"/>
                <a:tab pos="73660" algn="l"/>
              </a:tabLst>
            </a:pP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Sauvegarde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sur</a:t>
            </a:r>
            <a:r>
              <a:rPr dirty="0" sz="1100" spc="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orbel"/>
                <a:cs typeface="Corbel"/>
              </a:rPr>
              <a:t>un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 dépôt</a:t>
            </a:r>
            <a:r>
              <a:rPr dirty="0" sz="11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GitHub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0024871" y="2467355"/>
            <a:ext cx="1819275" cy="4053204"/>
            <a:chOff x="10024871" y="2467355"/>
            <a:chExt cx="1819275" cy="4053204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4871" y="2467355"/>
              <a:ext cx="1561337" cy="156133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59567" y="3400044"/>
              <a:ext cx="1584198" cy="3120390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7972043" y="2508504"/>
            <a:ext cx="1822450" cy="1325245"/>
            <a:chOff x="7972043" y="2508504"/>
            <a:chExt cx="1822450" cy="1325245"/>
          </a:xfrm>
        </p:grpSpPr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65563" y="3060192"/>
              <a:ext cx="328447" cy="77342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72043" y="2508504"/>
              <a:ext cx="883920" cy="874776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10373106" y="3379796"/>
            <a:ext cx="1217930" cy="7054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400" spc="-10">
                <a:solidFill>
                  <a:srgbClr val="FFFFFF"/>
                </a:solidFill>
                <a:latin typeface="Corbel"/>
                <a:cs typeface="Corbel"/>
              </a:rPr>
              <a:t>Déploiement</a:t>
            </a:r>
            <a:endParaRPr sz="1400">
              <a:latin typeface="Corbel"/>
              <a:cs typeface="Corbel"/>
            </a:endParaRPr>
          </a:p>
          <a:p>
            <a:pPr marL="74930" indent="-68580">
              <a:lnSpc>
                <a:spcPts val="1270"/>
              </a:lnSpc>
              <a:spcBef>
                <a:spcPts val="500"/>
              </a:spcBef>
              <a:buSzPct val="90909"/>
              <a:buChar char="•"/>
              <a:tabLst>
                <a:tab pos="74930" algn="l"/>
              </a:tabLst>
            </a:pP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Déploiement</a:t>
            </a:r>
            <a:r>
              <a:rPr dirty="0" sz="1100" spc="-5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orbel"/>
                <a:cs typeface="Corbel"/>
              </a:rPr>
              <a:t>du</a:t>
            </a:r>
            <a:endParaRPr sz="1100">
              <a:latin typeface="Corbel"/>
              <a:cs typeface="Corbel"/>
            </a:endParaRPr>
          </a:p>
          <a:p>
            <a:pPr marL="70485">
              <a:lnSpc>
                <a:spcPts val="1270"/>
              </a:lnSpc>
            </a:pP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modèle</a:t>
            </a:r>
            <a:r>
              <a:rPr dirty="0" sz="11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sur</a:t>
            </a:r>
            <a:r>
              <a:rPr dirty="0" sz="11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1100">
                <a:solidFill>
                  <a:srgbClr val="FFFFFF"/>
                </a:solidFill>
                <a:latin typeface="Corbel"/>
                <a:cs typeface="Corbel"/>
              </a:rPr>
              <a:t>le</a:t>
            </a:r>
            <a:r>
              <a:rPr dirty="0" sz="1100" spc="-10">
                <a:solidFill>
                  <a:srgbClr val="FFFFFF"/>
                </a:solidFill>
                <a:latin typeface="Corbel"/>
                <a:cs typeface="Corbel"/>
              </a:rPr>
              <a:t> Cloud</a:t>
            </a:r>
            <a:endParaRPr sz="1100">
              <a:latin typeface="Corbel"/>
              <a:cs typeface="Corbel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85476" y="2487167"/>
            <a:ext cx="1051559" cy="897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0876" y="0"/>
            <a:ext cx="10077450" cy="6858000"/>
            <a:chOff x="150876" y="0"/>
            <a:chExt cx="1007745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387" y="2744723"/>
              <a:ext cx="8266938" cy="136626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3646982"/>
              <a:ext cx="1057643" cy="3093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7936" y="3646982"/>
              <a:ext cx="954036" cy="30932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6931" y="3646982"/>
              <a:ext cx="5593079" cy="3093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553" y="3079826"/>
            <a:ext cx="56140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0">
                <a:latin typeface="Corbel"/>
                <a:cs typeface="Corbel"/>
              </a:rPr>
              <a:t>II</a:t>
            </a:r>
            <a:r>
              <a:rPr dirty="0" spc="-5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–</a:t>
            </a:r>
            <a:r>
              <a:rPr dirty="0" spc="-7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ETUDE</a:t>
            </a:r>
            <a:r>
              <a:rPr dirty="0" spc="-5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DES</a:t>
            </a:r>
            <a:r>
              <a:rPr dirty="0" spc="-6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DONNEES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PRESENTATION</a:t>
            </a:r>
            <a:r>
              <a:rPr dirty="0" spc="-80"/>
              <a:t> </a:t>
            </a:r>
            <a:r>
              <a:rPr dirty="0"/>
              <a:t>DES</a:t>
            </a:r>
            <a:r>
              <a:rPr dirty="0" spc="-120"/>
              <a:t> </a:t>
            </a:r>
            <a:r>
              <a:rPr dirty="0" spc="-10"/>
              <a:t>DONNEES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117080" y="1033272"/>
            <a:ext cx="2226945" cy="821690"/>
            <a:chOff x="7117080" y="1033272"/>
            <a:chExt cx="2226945" cy="8216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7080" y="1033272"/>
              <a:ext cx="2226564" cy="8092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1128" y="1066787"/>
              <a:ext cx="1488948" cy="78792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7560" y="1063752"/>
              <a:ext cx="2115312" cy="69799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147560" y="1063752"/>
              <a:ext cx="2115820" cy="698500"/>
            </a:xfrm>
            <a:custGeom>
              <a:avLst/>
              <a:gdLst/>
              <a:ahLst/>
              <a:cxnLst/>
              <a:rect l="l" t="t" r="r" b="b"/>
              <a:pathLst>
                <a:path w="2115820" h="698500">
                  <a:moveTo>
                    <a:pt x="0" y="116332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2" y="0"/>
                  </a:lnTo>
                  <a:lnTo>
                    <a:pt x="1998980" y="0"/>
                  </a:lnTo>
                  <a:lnTo>
                    <a:pt x="2044267" y="9140"/>
                  </a:lnTo>
                  <a:lnTo>
                    <a:pt x="2081244" y="34067"/>
                  </a:lnTo>
                  <a:lnTo>
                    <a:pt x="2106171" y="71044"/>
                  </a:lnTo>
                  <a:lnTo>
                    <a:pt x="2115312" y="116332"/>
                  </a:lnTo>
                  <a:lnTo>
                    <a:pt x="2115312" y="581660"/>
                  </a:lnTo>
                  <a:lnTo>
                    <a:pt x="2106171" y="626947"/>
                  </a:lnTo>
                  <a:lnTo>
                    <a:pt x="2081244" y="663924"/>
                  </a:lnTo>
                  <a:lnTo>
                    <a:pt x="2044267" y="688851"/>
                  </a:lnTo>
                  <a:lnTo>
                    <a:pt x="1998980" y="697992"/>
                  </a:lnTo>
                  <a:lnTo>
                    <a:pt x="116332" y="697992"/>
                  </a:lnTo>
                  <a:lnTo>
                    <a:pt x="71044" y="688851"/>
                  </a:lnTo>
                  <a:lnTo>
                    <a:pt x="34067" y="663924"/>
                  </a:lnTo>
                  <a:lnTo>
                    <a:pt x="9140" y="626947"/>
                  </a:lnTo>
                  <a:lnTo>
                    <a:pt x="0" y="581660"/>
                  </a:lnTo>
                  <a:lnTo>
                    <a:pt x="0" y="116332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607045" y="1116584"/>
            <a:ext cx="11982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Application</a:t>
            </a:r>
            <a:r>
              <a:rPr dirty="0" u="sng" sz="12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train</a:t>
            </a:r>
            <a:r>
              <a:rPr dirty="0" u="sng" sz="12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algn="ctr" marL="1270">
              <a:lnSpc>
                <a:spcPct val="100000"/>
              </a:lnSpc>
            </a:pPr>
            <a:r>
              <a:rPr dirty="0" sz="1200" spc="-10">
                <a:latin typeface="Corbel"/>
                <a:cs typeface="Corbel"/>
              </a:rPr>
              <a:t>307511 lignes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dirty="0" sz="1200" spc="-10">
                <a:latin typeface="Corbel"/>
                <a:cs typeface="Corbel"/>
              </a:rPr>
              <a:t>122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colonnes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357359" y="1033272"/>
            <a:ext cx="2226945" cy="821690"/>
            <a:chOff x="9357359" y="1033272"/>
            <a:chExt cx="2226945" cy="82169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59" y="1033272"/>
              <a:ext cx="2226563" cy="80924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8839" y="1066787"/>
              <a:ext cx="1434083" cy="78792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839" y="1063752"/>
              <a:ext cx="2115311" cy="69799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387839" y="1063752"/>
              <a:ext cx="2115820" cy="698500"/>
            </a:xfrm>
            <a:custGeom>
              <a:avLst/>
              <a:gdLst/>
              <a:ahLst/>
              <a:cxnLst/>
              <a:rect l="l" t="t" r="r" b="b"/>
              <a:pathLst>
                <a:path w="2115820" h="698500">
                  <a:moveTo>
                    <a:pt x="0" y="116332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1" y="0"/>
                  </a:lnTo>
                  <a:lnTo>
                    <a:pt x="1998979" y="0"/>
                  </a:lnTo>
                  <a:lnTo>
                    <a:pt x="2044267" y="9140"/>
                  </a:lnTo>
                  <a:lnTo>
                    <a:pt x="2081244" y="34067"/>
                  </a:lnTo>
                  <a:lnTo>
                    <a:pt x="2106171" y="71044"/>
                  </a:lnTo>
                  <a:lnTo>
                    <a:pt x="2115311" y="116332"/>
                  </a:lnTo>
                  <a:lnTo>
                    <a:pt x="2115311" y="581660"/>
                  </a:lnTo>
                  <a:lnTo>
                    <a:pt x="2106171" y="626947"/>
                  </a:lnTo>
                  <a:lnTo>
                    <a:pt x="2081244" y="663924"/>
                  </a:lnTo>
                  <a:lnTo>
                    <a:pt x="2044267" y="688851"/>
                  </a:lnTo>
                  <a:lnTo>
                    <a:pt x="1998979" y="697992"/>
                  </a:lnTo>
                  <a:lnTo>
                    <a:pt x="116331" y="697992"/>
                  </a:lnTo>
                  <a:lnTo>
                    <a:pt x="71044" y="688851"/>
                  </a:lnTo>
                  <a:lnTo>
                    <a:pt x="34067" y="663924"/>
                  </a:lnTo>
                  <a:lnTo>
                    <a:pt x="9140" y="626947"/>
                  </a:lnTo>
                  <a:lnTo>
                    <a:pt x="0" y="581660"/>
                  </a:lnTo>
                  <a:lnTo>
                    <a:pt x="0" y="116332"/>
                  </a:lnTo>
                  <a:close/>
                </a:path>
              </a:pathLst>
            </a:custGeom>
            <a:ln w="9525">
              <a:solidFill>
                <a:srgbClr val="ACD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875266" y="1116584"/>
            <a:ext cx="1143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Application</a:t>
            </a:r>
            <a:r>
              <a:rPr dirty="0" u="sng" sz="1200" spc="-1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test</a:t>
            </a:r>
            <a:r>
              <a:rPr dirty="0" u="sng" sz="12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algn="ctr" marL="1270">
              <a:lnSpc>
                <a:spcPct val="100000"/>
              </a:lnSpc>
            </a:pPr>
            <a:r>
              <a:rPr dirty="0" sz="1200" spc="-10">
                <a:latin typeface="Corbel"/>
                <a:cs typeface="Corbel"/>
              </a:rPr>
              <a:t>48744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lignes</a:t>
            </a:r>
            <a:endParaRPr sz="12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Corbel"/>
                <a:cs typeface="Corbel"/>
              </a:rPr>
              <a:t>121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colonnes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0885741" y="1551241"/>
            <a:ext cx="1235075" cy="357505"/>
            <a:chOff x="10885741" y="1551241"/>
            <a:chExt cx="1235075" cy="357505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0504" y="1556003"/>
              <a:ext cx="1225296" cy="34747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0890504" y="1556003"/>
              <a:ext cx="1225550" cy="347980"/>
            </a:xfrm>
            <a:custGeom>
              <a:avLst/>
              <a:gdLst/>
              <a:ahLst/>
              <a:cxnLst/>
              <a:rect l="l" t="t" r="r" b="b"/>
              <a:pathLst>
                <a:path w="1225550" h="347980">
                  <a:moveTo>
                    <a:pt x="0" y="57912"/>
                  </a:moveTo>
                  <a:lnTo>
                    <a:pt x="4548" y="35361"/>
                  </a:lnTo>
                  <a:lnTo>
                    <a:pt x="16954" y="16954"/>
                  </a:lnTo>
                  <a:lnTo>
                    <a:pt x="35361" y="4548"/>
                  </a:lnTo>
                  <a:lnTo>
                    <a:pt x="57912" y="0"/>
                  </a:lnTo>
                  <a:lnTo>
                    <a:pt x="1167384" y="0"/>
                  </a:lnTo>
                  <a:lnTo>
                    <a:pt x="1189934" y="4548"/>
                  </a:lnTo>
                  <a:lnTo>
                    <a:pt x="1208341" y="16954"/>
                  </a:lnTo>
                  <a:lnTo>
                    <a:pt x="1220747" y="35361"/>
                  </a:lnTo>
                  <a:lnTo>
                    <a:pt x="1225296" y="57912"/>
                  </a:lnTo>
                  <a:lnTo>
                    <a:pt x="1225296" y="289560"/>
                  </a:lnTo>
                  <a:lnTo>
                    <a:pt x="1220747" y="312110"/>
                  </a:lnTo>
                  <a:lnTo>
                    <a:pt x="1208341" y="330517"/>
                  </a:lnTo>
                  <a:lnTo>
                    <a:pt x="1189934" y="342923"/>
                  </a:lnTo>
                  <a:lnTo>
                    <a:pt x="1167384" y="347472"/>
                  </a:lnTo>
                  <a:lnTo>
                    <a:pt x="57912" y="347472"/>
                  </a:lnTo>
                  <a:lnTo>
                    <a:pt x="35361" y="342923"/>
                  </a:lnTo>
                  <a:lnTo>
                    <a:pt x="16954" y="330517"/>
                  </a:lnTo>
                  <a:lnTo>
                    <a:pt x="4548" y="312110"/>
                  </a:lnTo>
                  <a:lnTo>
                    <a:pt x="0" y="289560"/>
                  </a:lnTo>
                  <a:lnTo>
                    <a:pt x="0" y="57912"/>
                  </a:lnTo>
                  <a:close/>
                </a:path>
              </a:pathLst>
            </a:custGeom>
            <a:ln w="9525">
              <a:solidFill>
                <a:srgbClr val="E8B0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056366" y="1617090"/>
            <a:ext cx="895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Pas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target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PRESENTATION</a:t>
            </a:r>
            <a:r>
              <a:rPr dirty="0" spc="-65"/>
              <a:t> </a:t>
            </a:r>
            <a:r>
              <a:rPr dirty="0"/>
              <a:t>DU</a:t>
            </a:r>
            <a:r>
              <a:rPr dirty="0" spc="-110"/>
              <a:t> </a:t>
            </a:r>
            <a:r>
              <a:rPr dirty="0" spc="-20"/>
              <a:t>NOTEBOOK</a:t>
            </a:r>
            <a:r>
              <a:rPr dirty="0" spc="-90"/>
              <a:t> </a:t>
            </a:r>
            <a:r>
              <a:rPr dirty="0" spc="-10"/>
              <a:t>KAGGLE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43521" y="809053"/>
            <a:ext cx="1000125" cy="957580"/>
            <a:chOff x="743521" y="809053"/>
            <a:chExt cx="1000125" cy="9575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813816"/>
              <a:ext cx="990599" cy="94792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48283" y="813816"/>
              <a:ext cx="990600" cy="948055"/>
            </a:xfrm>
            <a:custGeom>
              <a:avLst/>
              <a:gdLst/>
              <a:ahLst/>
              <a:cxnLst/>
              <a:rect l="l" t="t" r="r" b="b"/>
              <a:pathLst>
                <a:path w="990600" h="948055">
                  <a:moveTo>
                    <a:pt x="990599" y="0"/>
                  </a:moveTo>
                  <a:lnTo>
                    <a:pt x="990599" y="473963"/>
                  </a:lnTo>
                  <a:lnTo>
                    <a:pt x="495300" y="947928"/>
                  </a:lnTo>
                  <a:lnTo>
                    <a:pt x="0" y="473963"/>
                  </a:lnTo>
                  <a:lnTo>
                    <a:pt x="0" y="0"/>
                  </a:lnTo>
                  <a:lnTo>
                    <a:pt x="495300" y="473963"/>
                  </a:lnTo>
                  <a:lnTo>
                    <a:pt x="990599" y="0"/>
                  </a:lnTo>
                  <a:close/>
                </a:path>
              </a:pathLst>
            </a:custGeom>
            <a:ln w="9525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26388" y="1022451"/>
            <a:ext cx="6337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" marR="5080" indent="-24765">
              <a:lnSpc>
                <a:spcPct val="127299"/>
              </a:lnSpc>
              <a:spcBef>
                <a:spcPts val="95"/>
              </a:spcBef>
            </a:pPr>
            <a:r>
              <a:rPr dirty="0" sz="1100" b="1">
                <a:latin typeface="Corbel"/>
                <a:cs typeface="Corbel"/>
              </a:rPr>
              <a:t>Data</a:t>
            </a:r>
            <a:r>
              <a:rPr dirty="0" sz="1100" spc="-5" b="1">
                <a:latin typeface="Corbel"/>
                <a:cs typeface="Corbel"/>
              </a:rPr>
              <a:t> </a:t>
            </a:r>
            <a:r>
              <a:rPr dirty="0" sz="1100" spc="-10" b="1">
                <a:latin typeface="Corbel"/>
                <a:cs typeface="Corbel"/>
              </a:rPr>
              <a:t>train </a:t>
            </a:r>
            <a:r>
              <a:rPr dirty="0" sz="1100" b="1">
                <a:latin typeface="Corbel"/>
                <a:cs typeface="Corbel"/>
              </a:rPr>
              <a:t>Data</a:t>
            </a:r>
            <a:r>
              <a:rPr dirty="0" sz="1100" spc="-5" b="1">
                <a:latin typeface="Corbel"/>
                <a:cs typeface="Corbel"/>
              </a:rPr>
              <a:t> </a:t>
            </a:r>
            <a:r>
              <a:rPr dirty="0" sz="1100" spc="-20" b="1">
                <a:latin typeface="Corbel"/>
                <a:cs typeface="Corbel"/>
              </a:rPr>
              <a:t>test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854517" y="809053"/>
            <a:ext cx="9606280" cy="625475"/>
            <a:chOff x="1854517" y="809053"/>
            <a:chExt cx="9606280" cy="625475"/>
          </a:xfrm>
        </p:grpSpPr>
        <p:sp>
          <p:nvSpPr>
            <p:cNvPr id="8" name="object 8" descr=""/>
            <p:cNvSpPr/>
            <p:nvPr/>
          </p:nvSpPr>
          <p:spPr>
            <a:xfrm>
              <a:off x="1859279" y="813816"/>
              <a:ext cx="9596755" cy="615950"/>
            </a:xfrm>
            <a:custGeom>
              <a:avLst/>
              <a:gdLst/>
              <a:ahLst/>
              <a:cxnLst/>
              <a:rect l="l" t="t" r="r" b="b"/>
              <a:pathLst>
                <a:path w="9596755" h="615950">
                  <a:moveTo>
                    <a:pt x="9494012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9494012" y="615696"/>
                  </a:lnTo>
                  <a:lnTo>
                    <a:pt x="9533941" y="607627"/>
                  </a:lnTo>
                  <a:lnTo>
                    <a:pt x="9566560" y="585628"/>
                  </a:lnTo>
                  <a:lnTo>
                    <a:pt x="9588559" y="553009"/>
                  </a:lnTo>
                  <a:lnTo>
                    <a:pt x="9596628" y="513080"/>
                  </a:lnTo>
                  <a:lnTo>
                    <a:pt x="9596628" y="102616"/>
                  </a:lnTo>
                  <a:lnTo>
                    <a:pt x="9588559" y="62686"/>
                  </a:lnTo>
                  <a:lnTo>
                    <a:pt x="9566560" y="30067"/>
                  </a:lnTo>
                  <a:lnTo>
                    <a:pt x="9533941" y="8068"/>
                  </a:lnTo>
                  <a:lnTo>
                    <a:pt x="949401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59279" y="813816"/>
              <a:ext cx="9596755" cy="615950"/>
            </a:xfrm>
            <a:custGeom>
              <a:avLst/>
              <a:gdLst/>
              <a:ahLst/>
              <a:cxnLst/>
              <a:rect l="l" t="t" r="r" b="b"/>
              <a:pathLst>
                <a:path w="9596755" h="615950">
                  <a:moveTo>
                    <a:pt x="9596628" y="102616"/>
                  </a:moveTo>
                  <a:lnTo>
                    <a:pt x="9596628" y="513080"/>
                  </a:lnTo>
                  <a:lnTo>
                    <a:pt x="9588559" y="553009"/>
                  </a:lnTo>
                  <a:lnTo>
                    <a:pt x="9566560" y="585628"/>
                  </a:lnTo>
                  <a:lnTo>
                    <a:pt x="9533941" y="607627"/>
                  </a:lnTo>
                  <a:lnTo>
                    <a:pt x="9494012" y="615696"/>
                  </a:lnTo>
                  <a:lnTo>
                    <a:pt x="0" y="615696"/>
                  </a:lnTo>
                  <a:lnTo>
                    <a:pt x="0" y="0"/>
                  </a:lnTo>
                  <a:lnTo>
                    <a:pt x="9494012" y="0"/>
                  </a:lnTo>
                  <a:lnTo>
                    <a:pt x="9533941" y="8068"/>
                  </a:lnTo>
                  <a:lnTo>
                    <a:pt x="9566560" y="30067"/>
                  </a:lnTo>
                  <a:lnTo>
                    <a:pt x="9588559" y="62686"/>
                  </a:lnTo>
                  <a:lnTo>
                    <a:pt x="9596628" y="102616"/>
                  </a:lnTo>
                  <a:close/>
                </a:path>
              </a:pathLst>
            </a:custGeom>
            <a:ln w="9525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864042" y="916304"/>
            <a:ext cx="9529445" cy="3759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93040" marR="211454" indent="-113664">
              <a:lnSpc>
                <a:spcPts val="1320"/>
              </a:lnSpc>
              <a:spcBef>
                <a:spcPts val="240"/>
              </a:spcBef>
              <a:buChar char="•"/>
              <a:tabLst>
                <a:tab pos="194310" algn="l"/>
              </a:tabLst>
            </a:pPr>
            <a:r>
              <a:rPr dirty="0" sz="1200">
                <a:latin typeface="Corbel"/>
                <a:cs typeface="Corbel"/>
              </a:rPr>
              <a:t>Rappel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: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"test.csv"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est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dataset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nous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utilisons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simuler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un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nouveau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client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dans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base.</a:t>
            </a:r>
            <a:r>
              <a:rPr dirty="0" sz="1200" spc="-8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Toutefois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il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convient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que</a:t>
            </a:r>
            <a:r>
              <a:rPr dirty="0" sz="1200" spc="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ces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deux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datasets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aient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 spc="-25">
                <a:latin typeface="Corbel"/>
                <a:cs typeface="Corbel"/>
              </a:rPr>
              <a:t>la </a:t>
            </a:r>
            <a:r>
              <a:rPr dirty="0" sz="1200" spc="-25">
                <a:latin typeface="Corbel"/>
                <a:cs typeface="Corbel"/>
              </a:rPr>
              <a:t>	</a:t>
            </a:r>
            <a:r>
              <a:rPr dirty="0" sz="1200">
                <a:latin typeface="Corbel"/>
                <a:cs typeface="Corbel"/>
              </a:rPr>
              <a:t>même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structure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l'issu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du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feature</a:t>
            </a:r>
            <a:r>
              <a:rPr dirty="0" sz="1200" spc="-4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engineering.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43521" y="1671637"/>
            <a:ext cx="1012825" cy="956310"/>
            <a:chOff x="743521" y="1671637"/>
            <a:chExt cx="1012825" cy="95631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83" y="1676400"/>
              <a:ext cx="1002791" cy="94640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48283" y="1676400"/>
              <a:ext cx="1003300" cy="946785"/>
            </a:xfrm>
            <a:custGeom>
              <a:avLst/>
              <a:gdLst/>
              <a:ahLst/>
              <a:cxnLst/>
              <a:rect l="l" t="t" r="r" b="b"/>
              <a:pathLst>
                <a:path w="1003300" h="946785">
                  <a:moveTo>
                    <a:pt x="1002791" y="0"/>
                  </a:moveTo>
                  <a:lnTo>
                    <a:pt x="1002791" y="473201"/>
                  </a:lnTo>
                  <a:lnTo>
                    <a:pt x="501396" y="946403"/>
                  </a:lnTo>
                  <a:lnTo>
                    <a:pt x="0" y="473201"/>
                  </a:lnTo>
                  <a:lnTo>
                    <a:pt x="0" y="0"/>
                  </a:lnTo>
                  <a:lnTo>
                    <a:pt x="501396" y="473201"/>
                  </a:lnTo>
                  <a:lnTo>
                    <a:pt x="1002791" y="0"/>
                  </a:lnTo>
                  <a:close/>
                </a:path>
              </a:pathLst>
            </a:custGeom>
            <a:ln w="9525">
              <a:solidFill>
                <a:srgbClr val="E19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59332" y="1959991"/>
            <a:ext cx="781685" cy="3479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 indent="152400">
              <a:lnSpc>
                <a:spcPts val="1210"/>
              </a:lnSpc>
              <a:spcBef>
                <a:spcPts val="235"/>
              </a:spcBef>
            </a:pPr>
            <a:r>
              <a:rPr dirty="0" sz="1100" spc="-10" b="1">
                <a:latin typeface="Corbel"/>
                <a:cs typeface="Corbel"/>
              </a:rPr>
              <a:t>Valeurs manquantes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881949" y="1671637"/>
            <a:ext cx="9563735" cy="625475"/>
            <a:chOff x="1881949" y="1671637"/>
            <a:chExt cx="9563735" cy="625475"/>
          </a:xfrm>
        </p:grpSpPr>
        <p:sp>
          <p:nvSpPr>
            <p:cNvPr id="16" name="object 16" descr=""/>
            <p:cNvSpPr/>
            <p:nvPr/>
          </p:nvSpPr>
          <p:spPr>
            <a:xfrm>
              <a:off x="1886711" y="1676400"/>
              <a:ext cx="9554210" cy="615950"/>
            </a:xfrm>
            <a:custGeom>
              <a:avLst/>
              <a:gdLst/>
              <a:ahLst/>
              <a:cxnLst/>
              <a:rect l="l" t="t" r="r" b="b"/>
              <a:pathLst>
                <a:path w="9554210" h="615950">
                  <a:moveTo>
                    <a:pt x="9451340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9451340" y="615696"/>
                  </a:lnTo>
                  <a:lnTo>
                    <a:pt x="9491269" y="607627"/>
                  </a:lnTo>
                  <a:lnTo>
                    <a:pt x="9523888" y="585628"/>
                  </a:lnTo>
                  <a:lnTo>
                    <a:pt x="9545887" y="553009"/>
                  </a:lnTo>
                  <a:lnTo>
                    <a:pt x="9553956" y="513079"/>
                  </a:lnTo>
                  <a:lnTo>
                    <a:pt x="9553956" y="102615"/>
                  </a:lnTo>
                  <a:lnTo>
                    <a:pt x="9545887" y="62686"/>
                  </a:lnTo>
                  <a:lnTo>
                    <a:pt x="9523888" y="30067"/>
                  </a:lnTo>
                  <a:lnTo>
                    <a:pt x="9491269" y="8068"/>
                  </a:lnTo>
                  <a:lnTo>
                    <a:pt x="94513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86711" y="1676400"/>
              <a:ext cx="9554210" cy="615950"/>
            </a:xfrm>
            <a:custGeom>
              <a:avLst/>
              <a:gdLst/>
              <a:ahLst/>
              <a:cxnLst/>
              <a:rect l="l" t="t" r="r" b="b"/>
              <a:pathLst>
                <a:path w="9554210" h="615950">
                  <a:moveTo>
                    <a:pt x="9553956" y="102615"/>
                  </a:moveTo>
                  <a:lnTo>
                    <a:pt x="9553956" y="513079"/>
                  </a:lnTo>
                  <a:lnTo>
                    <a:pt x="9545887" y="553009"/>
                  </a:lnTo>
                  <a:lnTo>
                    <a:pt x="9523888" y="585628"/>
                  </a:lnTo>
                  <a:lnTo>
                    <a:pt x="9491269" y="607627"/>
                  </a:lnTo>
                  <a:lnTo>
                    <a:pt x="9451340" y="615696"/>
                  </a:lnTo>
                  <a:lnTo>
                    <a:pt x="0" y="615696"/>
                  </a:lnTo>
                  <a:lnTo>
                    <a:pt x="0" y="0"/>
                  </a:lnTo>
                  <a:lnTo>
                    <a:pt x="9451340" y="0"/>
                  </a:lnTo>
                  <a:lnTo>
                    <a:pt x="9491269" y="8068"/>
                  </a:lnTo>
                  <a:lnTo>
                    <a:pt x="9523888" y="30067"/>
                  </a:lnTo>
                  <a:lnTo>
                    <a:pt x="9545887" y="62686"/>
                  </a:lnTo>
                  <a:lnTo>
                    <a:pt x="9553956" y="102615"/>
                  </a:lnTo>
                  <a:close/>
                </a:path>
              </a:pathLst>
            </a:custGeom>
            <a:ln w="9525">
              <a:solidFill>
                <a:srgbClr val="E19D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891474" y="1862454"/>
            <a:ext cx="9486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93675" algn="l"/>
              </a:tabLst>
            </a:pPr>
            <a:r>
              <a:rPr dirty="0" sz="1200" spc="-20">
                <a:latin typeface="Corbel"/>
                <a:cs typeface="Corbel"/>
              </a:rPr>
              <a:t>Traitement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par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imputation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1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médiane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43521" y="2534221"/>
            <a:ext cx="1033780" cy="956310"/>
            <a:chOff x="743521" y="2534221"/>
            <a:chExt cx="1033780" cy="956310"/>
          </a:xfrm>
        </p:grpSpPr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283" y="2538983"/>
              <a:ext cx="1024128" cy="946403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48283" y="2538983"/>
              <a:ext cx="1024255" cy="946785"/>
            </a:xfrm>
            <a:custGeom>
              <a:avLst/>
              <a:gdLst/>
              <a:ahLst/>
              <a:cxnLst/>
              <a:rect l="l" t="t" r="r" b="b"/>
              <a:pathLst>
                <a:path w="1024255" h="946785">
                  <a:moveTo>
                    <a:pt x="1024128" y="0"/>
                  </a:moveTo>
                  <a:lnTo>
                    <a:pt x="1024128" y="473201"/>
                  </a:lnTo>
                  <a:lnTo>
                    <a:pt x="512063" y="946403"/>
                  </a:lnTo>
                  <a:lnTo>
                    <a:pt x="0" y="473201"/>
                  </a:lnTo>
                  <a:lnTo>
                    <a:pt x="0" y="0"/>
                  </a:lnTo>
                  <a:lnTo>
                    <a:pt x="512063" y="473201"/>
                  </a:lnTo>
                  <a:lnTo>
                    <a:pt x="1024128" y="0"/>
                  </a:lnTo>
                  <a:close/>
                </a:path>
              </a:pathLst>
            </a:custGeom>
            <a:ln w="9525">
              <a:solidFill>
                <a:srgbClr val="D549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49248" y="2821889"/>
            <a:ext cx="621665" cy="3479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41275" marR="5080" indent="-29209">
              <a:lnSpc>
                <a:spcPts val="1210"/>
              </a:lnSpc>
              <a:spcBef>
                <a:spcPts val="235"/>
              </a:spcBef>
            </a:pPr>
            <a:r>
              <a:rPr dirty="0" sz="1100" spc="-10" b="1">
                <a:latin typeface="Corbel"/>
                <a:cs typeface="Corbel"/>
              </a:rPr>
              <a:t>Encodage variables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900237" y="2534221"/>
            <a:ext cx="9544050" cy="625475"/>
            <a:chOff x="1900237" y="2534221"/>
            <a:chExt cx="9544050" cy="625475"/>
          </a:xfrm>
        </p:grpSpPr>
        <p:sp>
          <p:nvSpPr>
            <p:cNvPr id="24" name="object 24" descr=""/>
            <p:cNvSpPr/>
            <p:nvPr/>
          </p:nvSpPr>
          <p:spPr>
            <a:xfrm>
              <a:off x="1905000" y="2538983"/>
              <a:ext cx="9534525" cy="615950"/>
            </a:xfrm>
            <a:custGeom>
              <a:avLst/>
              <a:gdLst/>
              <a:ahLst/>
              <a:cxnLst/>
              <a:rect l="l" t="t" r="r" b="b"/>
              <a:pathLst>
                <a:path w="9534525" h="615950">
                  <a:moveTo>
                    <a:pt x="9431528" y="0"/>
                  </a:moveTo>
                  <a:lnTo>
                    <a:pt x="0" y="0"/>
                  </a:lnTo>
                  <a:lnTo>
                    <a:pt x="0" y="615695"/>
                  </a:lnTo>
                  <a:lnTo>
                    <a:pt x="9431528" y="615695"/>
                  </a:lnTo>
                  <a:lnTo>
                    <a:pt x="9471457" y="607627"/>
                  </a:lnTo>
                  <a:lnTo>
                    <a:pt x="9504076" y="585628"/>
                  </a:lnTo>
                  <a:lnTo>
                    <a:pt x="9526075" y="553009"/>
                  </a:lnTo>
                  <a:lnTo>
                    <a:pt x="9534144" y="513079"/>
                  </a:lnTo>
                  <a:lnTo>
                    <a:pt x="9534144" y="102615"/>
                  </a:lnTo>
                  <a:lnTo>
                    <a:pt x="9526075" y="62686"/>
                  </a:lnTo>
                  <a:lnTo>
                    <a:pt x="9504076" y="30067"/>
                  </a:lnTo>
                  <a:lnTo>
                    <a:pt x="9471457" y="8068"/>
                  </a:lnTo>
                  <a:lnTo>
                    <a:pt x="943152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905000" y="2538983"/>
              <a:ext cx="9534525" cy="615950"/>
            </a:xfrm>
            <a:custGeom>
              <a:avLst/>
              <a:gdLst/>
              <a:ahLst/>
              <a:cxnLst/>
              <a:rect l="l" t="t" r="r" b="b"/>
              <a:pathLst>
                <a:path w="9534525" h="615950">
                  <a:moveTo>
                    <a:pt x="9534144" y="102615"/>
                  </a:moveTo>
                  <a:lnTo>
                    <a:pt x="9534144" y="513079"/>
                  </a:lnTo>
                  <a:lnTo>
                    <a:pt x="9526075" y="553009"/>
                  </a:lnTo>
                  <a:lnTo>
                    <a:pt x="9504076" y="585628"/>
                  </a:lnTo>
                  <a:lnTo>
                    <a:pt x="9471457" y="607627"/>
                  </a:lnTo>
                  <a:lnTo>
                    <a:pt x="9431528" y="615695"/>
                  </a:lnTo>
                  <a:lnTo>
                    <a:pt x="0" y="615695"/>
                  </a:lnTo>
                  <a:lnTo>
                    <a:pt x="0" y="0"/>
                  </a:lnTo>
                  <a:lnTo>
                    <a:pt x="9431528" y="0"/>
                  </a:lnTo>
                  <a:lnTo>
                    <a:pt x="9471457" y="8068"/>
                  </a:lnTo>
                  <a:lnTo>
                    <a:pt x="9504076" y="30067"/>
                  </a:lnTo>
                  <a:lnTo>
                    <a:pt x="9526075" y="62686"/>
                  </a:lnTo>
                  <a:lnTo>
                    <a:pt x="9534144" y="102615"/>
                  </a:lnTo>
                  <a:close/>
                </a:path>
              </a:pathLst>
            </a:custGeom>
            <a:ln w="9525">
              <a:solidFill>
                <a:srgbClr val="D5493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909762" y="2614929"/>
            <a:ext cx="9467215" cy="4159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93040" indent="-113030">
              <a:lnSpc>
                <a:spcPct val="100000"/>
              </a:lnSpc>
              <a:spcBef>
                <a:spcPts val="195"/>
              </a:spcBef>
              <a:buChar char="•"/>
              <a:tabLst>
                <a:tab pos="193040" algn="l"/>
              </a:tabLst>
            </a:pPr>
            <a:r>
              <a:rPr dirty="0" sz="1200">
                <a:latin typeface="Corbel"/>
                <a:cs typeface="Corbel"/>
              </a:rPr>
              <a:t>Label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encoding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variables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2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catégories.</a:t>
            </a:r>
            <a:endParaRPr sz="1200">
              <a:latin typeface="Corbel"/>
              <a:cs typeface="Corbel"/>
            </a:endParaRPr>
          </a:p>
          <a:p>
            <a:pPr marL="193040" indent="-113030">
              <a:lnSpc>
                <a:spcPct val="100000"/>
              </a:lnSpc>
              <a:spcBef>
                <a:spcPts val="95"/>
              </a:spcBef>
              <a:buChar char="•"/>
              <a:tabLst>
                <a:tab pos="193040" algn="l"/>
              </a:tabLst>
            </a:pPr>
            <a:r>
              <a:rPr dirty="0" sz="1200">
                <a:latin typeface="Corbel"/>
                <a:cs typeface="Corbel"/>
              </a:rPr>
              <a:t>One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Hot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Encoding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variables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à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plus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deux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catégories.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43521" y="3396805"/>
            <a:ext cx="1030605" cy="956310"/>
            <a:chOff x="743521" y="3396805"/>
            <a:chExt cx="1030605" cy="956310"/>
          </a:xfrm>
        </p:grpSpPr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283" y="3401567"/>
              <a:ext cx="1021079" cy="94640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48283" y="3401567"/>
              <a:ext cx="1021080" cy="946785"/>
            </a:xfrm>
            <a:custGeom>
              <a:avLst/>
              <a:gdLst/>
              <a:ahLst/>
              <a:cxnLst/>
              <a:rect l="l" t="t" r="r" b="b"/>
              <a:pathLst>
                <a:path w="1021080" h="946785">
                  <a:moveTo>
                    <a:pt x="1021079" y="0"/>
                  </a:moveTo>
                  <a:lnTo>
                    <a:pt x="1021079" y="473202"/>
                  </a:lnTo>
                  <a:lnTo>
                    <a:pt x="510540" y="946404"/>
                  </a:lnTo>
                  <a:lnTo>
                    <a:pt x="0" y="473202"/>
                  </a:lnTo>
                  <a:lnTo>
                    <a:pt x="0" y="0"/>
                  </a:lnTo>
                  <a:lnTo>
                    <a:pt x="510540" y="473202"/>
                  </a:lnTo>
                  <a:lnTo>
                    <a:pt x="1021079" y="0"/>
                  </a:lnTo>
                  <a:close/>
                </a:path>
              </a:pathLst>
            </a:custGeom>
            <a:ln w="9525">
              <a:solidFill>
                <a:srgbClr val="D5468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91336" y="3684777"/>
            <a:ext cx="735330" cy="3479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08585" marR="5715" indent="-96520">
              <a:lnSpc>
                <a:spcPts val="1210"/>
              </a:lnSpc>
              <a:spcBef>
                <a:spcPts val="235"/>
              </a:spcBef>
            </a:pPr>
            <a:r>
              <a:rPr dirty="0" sz="1100" spc="-10" b="1">
                <a:latin typeface="Corbel"/>
                <a:cs typeface="Corbel"/>
              </a:rPr>
              <a:t>Alignement datasets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906333" y="3396805"/>
            <a:ext cx="9509125" cy="625475"/>
            <a:chOff x="1906333" y="3396805"/>
            <a:chExt cx="9509125" cy="625475"/>
          </a:xfrm>
        </p:grpSpPr>
        <p:sp>
          <p:nvSpPr>
            <p:cNvPr id="32" name="object 32" descr=""/>
            <p:cNvSpPr/>
            <p:nvPr/>
          </p:nvSpPr>
          <p:spPr>
            <a:xfrm>
              <a:off x="1911095" y="3401567"/>
              <a:ext cx="9499600" cy="615950"/>
            </a:xfrm>
            <a:custGeom>
              <a:avLst/>
              <a:gdLst/>
              <a:ahLst/>
              <a:cxnLst/>
              <a:rect l="l" t="t" r="r" b="b"/>
              <a:pathLst>
                <a:path w="9499600" h="615950">
                  <a:moveTo>
                    <a:pt x="9396476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9396476" y="615696"/>
                  </a:lnTo>
                  <a:lnTo>
                    <a:pt x="9436405" y="607627"/>
                  </a:lnTo>
                  <a:lnTo>
                    <a:pt x="9469024" y="585628"/>
                  </a:lnTo>
                  <a:lnTo>
                    <a:pt x="9491023" y="553009"/>
                  </a:lnTo>
                  <a:lnTo>
                    <a:pt x="9499092" y="513080"/>
                  </a:lnTo>
                  <a:lnTo>
                    <a:pt x="9499092" y="102616"/>
                  </a:lnTo>
                  <a:lnTo>
                    <a:pt x="9491023" y="62686"/>
                  </a:lnTo>
                  <a:lnTo>
                    <a:pt x="9469024" y="30067"/>
                  </a:lnTo>
                  <a:lnTo>
                    <a:pt x="9436405" y="8068"/>
                  </a:lnTo>
                  <a:lnTo>
                    <a:pt x="93964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911095" y="3401567"/>
              <a:ext cx="9499600" cy="615950"/>
            </a:xfrm>
            <a:custGeom>
              <a:avLst/>
              <a:gdLst/>
              <a:ahLst/>
              <a:cxnLst/>
              <a:rect l="l" t="t" r="r" b="b"/>
              <a:pathLst>
                <a:path w="9499600" h="615950">
                  <a:moveTo>
                    <a:pt x="9499092" y="102616"/>
                  </a:moveTo>
                  <a:lnTo>
                    <a:pt x="9499092" y="513080"/>
                  </a:lnTo>
                  <a:lnTo>
                    <a:pt x="9491023" y="553009"/>
                  </a:lnTo>
                  <a:lnTo>
                    <a:pt x="9469024" y="585628"/>
                  </a:lnTo>
                  <a:lnTo>
                    <a:pt x="9436405" y="607627"/>
                  </a:lnTo>
                  <a:lnTo>
                    <a:pt x="9396476" y="615696"/>
                  </a:lnTo>
                  <a:lnTo>
                    <a:pt x="0" y="615696"/>
                  </a:lnTo>
                  <a:lnTo>
                    <a:pt x="0" y="0"/>
                  </a:lnTo>
                  <a:lnTo>
                    <a:pt x="9396476" y="0"/>
                  </a:lnTo>
                  <a:lnTo>
                    <a:pt x="9436405" y="8068"/>
                  </a:lnTo>
                  <a:lnTo>
                    <a:pt x="9469024" y="30067"/>
                  </a:lnTo>
                  <a:lnTo>
                    <a:pt x="9491023" y="62686"/>
                  </a:lnTo>
                  <a:lnTo>
                    <a:pt x="9499092" y="102616"/>
                  </a:lnTo>
                  <a:close/>
                </a:path>
              </a:pathLst>
            </a:custGeom>
            <a:ln w="9525">
              <a:solidFill>
                <a:srgbClr val="D5468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1915858" y="3587242"/>
            <a:ext cx="9431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193675" algn="l"/>
              </a:tabLst>
            </a:pPr>
            <a:r>
              <a:rPr dirty="0" sz="1200" spc="-10">
                <a:latin typeface="Corbel"/>
                <a:cs typeface="Corbel"/>
              </a:rPr>
              <a:t>Alignement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datasets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"train"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et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"test"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conserver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structures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identiques.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43521" y="4259389"/>
            <a:ext cx="1038225" cy="956310"/>
            <a:chOff x="743521" y="4259389"/>
            <a:chExt cx="1038225" cy="956310"/>
          </a:xfrm>
        </p:grpSpPr>
        <p:pic>
          <p:nvPicPr>
            <p:cNvPr id="36" name="object 3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283" y="4264152"/>
              <a:ext cx="1028699" cy="94640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748283" y="4264152"/>
              <a:ext cx="1028700" cy="946785"/>
            </a:xfrm>
            <a:custGeom>
              <a:avLst/>
              <a:gdLst/>
              <a:ahLst/>
              <a:cxnLst/>
              <a:rect l="l" t="t" r="r" b="b"/>
              <a:pathLst>
                <a:path w="1028700" h="946785">
                  <a:moveTo>
                    <a:pt x="1028699" y="0"/>
                  </a:moveTo>
                  <a:lnTo>
                    <a:pt x="1028699" y="473202"/>
                  </a:lnTo>
                  <a:lnTo>
                    <a:pt x="514350" y="946404"/>
                  </a:lnTo>
                  <a:lnTo>
                    <a:pt x="0" y="473202"/>
                  </a:lnTo>
                  <a:lnTo>
                    <a:pt x="0" y="0"/>
                  </a:lnTo>
                  <a:lnTo>
                    <a:pt x="514350" y="473202"/>
                  </a:lnTo>
                  <a:lnTo>
                    <a:pt x="1028699" y="0"/>
                  </a:lnTo>
                  <a:close/>
                </a:path>
              </a:pathLst>
            </a:custGeom>
            <a:ln w="9525">
              <a:solidFill>
                <a:srgbClr val="A666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903528" y="4547361"/>
            <a:ext cx="721360" cy="3479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90170" marR="5080" indent="-78105">
              <a:lnSpc>
                <a:spcPts val="1210"/>
              </a:lnSpc>
              <a:spcBef>
                <a:spcPts val="235"/>
              </a:spcBef>
            </a:pPr>
            <a:r>
              <a:rPr dirty="0" sz="1100" b="1">
                <a:latin typeface="Corbel"/>
                <a:cs typeface="Corbel"/>
              </a:rPr>
              <a:t>Création</a:t>
            </a:r>
            <a:r>
              <a:rPr dirty="0" sz="1100" spc="-20" b="1">
                <a:latin typeface="Corbel"/>
                <a:cs typeface="Corbel"/>
              </a:rPr>
              <a:t> </a:t>
            </a:r>
            <a:r>
              <a:rPr dirty="0" sz="1100" spc="-25" b="1">
                <a:latin typeface="Corbel"/>
                <a:cs typeface="Corbel"/>
              </a:rPr>
              <a:t>de</a:t>
            </a:r>
            <a:r>
              <a:rPr dirty="0" sz="1100" spc="-10" b="1">
                <a:latin typeface="Corbel"/>
                <a:cs typeface="Corbel"/>
              </a:rPr>
              <a:t> variables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917001" y="4259389"/>
            <a:ext cx="9483090" cy="623570"/>
            <a:chOff x="1917001" y="4259389"/>
            <a:chExt cx="9483090" cy="623570"/>
          </a:xfrm>
        </p:grpSpPr>
        <p:sp>
          <p:nvSpPr>
            <p:cNvPr id="40" name="object 40" descr=""/>
            <p:cNvSpPr/>
            <p:nvPr/>
          </p:nvSpPr>
          <p:spPr>
            <a:xfrm>
              <a:off x="1921764" y="4264152"/>
              <a:ext cx="9473565" cy="614045"/>
            </a:xfrm>
            <a:custGeom>
              <a:avLst/>
              <a:gdLst/>
              <a:ahLst/>
              <a:cxnLst/>
              <a:rect l="l" t="t" r="r" b="b"/>
              <a:pathLst>
                <a:path w="9473565" h="614045">
                  <a:moveTo>
                    <a:pt x="9370821" y="0"/>
                  </a:moveTo>
                  <a:lnTo>
                    <a:pt x="0" y="0"/>
                  </a:lnTo>
                  <a:lnTo>
                    <a:pt x="0" y="614045"/>
                  </a:lnTo>
                  <a:lnTo>
                    <a:pt x="9370821" y="614045"/>
                  </a:lnTo>
                  <a:lnTo>
                    <a:pt x="9410658" y="605998"/>
                  </a:lnTo>
                  <a:lnTo>
                    <a:pt x="9443196" y="584057"/>
                  </a:lnTo>
                  <a:lnTo>
                    <a:pt x="9465137" y="551519"/>
                  </a:lnTo>
                  <a:lnTo>
                    <a:pt x="9473184" y="511683"/>
                  </a:lnTo>
                  <a:lnTo>
                    <a:pt x="9473184" y="102362"/>
                  </a:lnTo>
                  <a:lnTo>
                    <a:pt x="9465137" y="62525"/>
                  </a:lnTo>
                  <a:lnTo>
                    <a:pt x="9443196" y="29987"/>
                  </a:lnTo>
                  <a:lnTo>
                    <a:pt x="9410658" y="8046"/>
                  </a:lnTo>
                  <a:lnTo>
                    <a:pt x="937082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921764" y="4264152"/>
              <a:ext cx="9473565" cy="614045"/>
            </a:xfrm>
            <a:custGeom>
              <a:avLst/>
              <a:gdLst/>
              <a:ahLst/>
              <a:cxnLst/>
              <a:rect l="l" t="t" r="r" b="b"/>
              <a:pathLst>
                <a:path w="9473565" h="614045">
                  <a:moveTo>
                    <a:pt x="9473184" y="102362"/>
                  </a:moveTo>
                  <a:lnTo>
                    <a:pt x="9473184" y="511683"/>
                  </a:lnTo>
                  <a:lnTo>
                    <a:pt x="9465137" y="551519"/>
                  </a:lnTo>
                  <a:lnTo>
                    <a:pt x="9443196" y="584057"/>
                  </a:lnTo>
                  <a:lnTo>
                    <a:pt x="9410658" y="605998"/>
                  </a:lnTo>
                  <a:lnTo>
                    <a:pt x="9370821" y="614045"/>
                  </a:lnTo>
                  <a:lnTo>
                    <a:pt x="0" y="614045"/>
                  </a:lnTo>
                  <a:lnTo>
                    <a:pt x="0" y="0"/>
                  </a:lnTo>
                  <a:lnTo>
                    <a:pt x="9370821" y="0"/>
                  </a:lnTo>
                  <a:lnTo>
                    <a:pt x="9410658" y="8046"/>
                  </a:lnTo>
                  <a:lnTo>
                    <a:pt x="9443196" y="29987"/>
                  </a:lnTo>
                  <a:lnTo>
                    <a:pt x="9465137" y="62525"/>
                  </a:lnTo>
                  <a:lnTo>
                    <a:pt x="9473184" y="102362"/>
                  </a:lnTo>
                  <a:close/>
                </a:path>
              </a:pathLst>
            </a:custGeom>
            <a:ln w="9525">
              <a:solidFill>
                <a:srgbClr val="A666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1926526" y="4339321"/>
            <a:ext cx="9406255" cy="41655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93040" indent="-113030">
              <a:lnSpc>
                <a:spcPct val="100000"/>
              </a:lnSpc>
              <a:spcBef>
                <a:spcPts val="200"/>
              </a:spcBef>
              <a:buChar char="•"/>
              <a:tabLst>
                <a:tab pos="193040" algn="l"/>
              </a:tabLst>
            </a:pPr>
            <a:r>
              <a:rPr dirty="0" sz="1200" spc="-10">
                <a:latin typeface="Corbel"/>
                <a:cs typeface="Corbel"/>
              </a:rPr>
              <a:t>Remplacement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outliers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par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valeurs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nulles.</a:t>
            </a:r>
            <a:r>
              <a:rPr dirty="0" sz="1200" spc="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Ensuite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les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valeurs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sont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imputées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par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médiane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dans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Preprocessing</a:t>
            </a:r>
            <a:r>
              <a:rPr dirty="0" sz="1200" spc="-10" i="1">
                <a:latin typeface="Corbel"/>
                <a:cs typeface="Corbel"/>
              </a:rPr>
              <a:t>.</a:t>
            </a:r>
            <a:endParaRPr sz="1200">
              <a:latin typeface="Corbel"/>
              <a:cs typeface="Corbel"/>
            </a:endParaRPr>
          </a:p>
          <a:p>
            <a:pPr marL="193040" indent="-113030">
              <a:lnSpc>
                <a:spcPct val="100000"/>
              </a:lnSpc>
              <a:spcBef>
                <a:spcPts val="95"/>
              </a:spcBef>
              <a:buChar char="•"/>
              <a:tabLst>
                <a:tab pos="193040" algn="l"/>
              </a:tabLst>
            </a:pPr>
            <a:r>
              <a:rPr dirty="0" sz="1200">
                <a:latin typeface="Corbel"/>
                <a:cs typeface="Corbel"/>
              </a:rPr>
              <a:t>Ajout</a:t>
            </a:r>
            <a:r>
              <a:rPr dirty="0" sz="1200" spc="-3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d'une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"flag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feature"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pour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identifier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les</a:t>
            </a:r>
            <a:r>
              <a:rPr dirty="0" sz="1200" spc="-2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lignes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qui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contiennent</a:t>
            </a:r>
            <a:r>
              <a:rPr dirty="0" sz="1200" spc="-3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les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outliers.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43521" y="5650801"/>
            <a:ext cx="1070610" cy="956310"/>
            <a:chOff x="743521" y="5650801"/>
            <a:chExt cx="1070610" cy="956310"/>
          </a:xfrm>
        </p:grpSpPr>
        <p:pic>
          <p:nvPicPr>
            <p:cNvPr id="44" name="object 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283" y="5655564"/>
              <a:ext cx="1060704" cy="946404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48283" y="5655564"/>
              <a:ext cx="1061085" cy="946785"/>
            </a:xfrm>
            <a:custGeom>
              <a:avLst/>
              <a:gdLst/>
              <a:ahLst/>
              <a:cxnLst/>
              <a:rect l="l" t="t" r="r" b="b"/>
              <a:pathLst>
                <a:path w="1061085" h="946784">
                  <a:moveTo>
                    <a:pt x="1060704" y="0"/>
                  </a:moveTo>
                  <a:lnTo>
                    <a:pt x="1060704" y="473202"/>
                  </a:lnTo>
                  <a:lnTo>
                    <a:pt x="530352" y="946404"/>
                  </a:lnTo>
                  <a:lnTo>
                    <a:pt x="0" y="473202"/>
                  </a:lnTo>
                  <a:lnTo>
                    <a:pt x="0" y="0"/>
                  </a:lnTo>
                  <a:lnTo>
                    <a:pt x="530352" y="473202"/>
                  </a:lnTo>
                  <a:lnTo>
                    <a:pt x="1060704" y="0"/>
                  </a:lnTo>
                  <a:close/>
                </a:path>
              </a:pathLst>
            </a:custGeom>
            <a:ln w="9524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906576" y="6015634"/>
            <a:ext cx="74358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Corbel"/>
                <a:cs typeface="Corbel"/>
              </a:rPr>
              <a:t>Hypothèses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923097" y="5120449"/>
            <a:ext cx="9524365" cy="1684655"/>
            <a:chOff x="1923097" y="5120449"/>
            <a:chExt cx="9524365" cy="1684655"/>
          </a:xfrm>
        </p:grpSpPr>
        <p:sp>
          <p:nvSpPr>
            <p:cNvPr id="48" name="object 48" descr=""/>
            <p:cNvSpPr/>
            <p:nvPr/>
          </p:nvSpPr>
          <p:spPr>
            <a:xfrm>
              <a:off x="1927860" y="5125211"/>
              <a:ext cx="9514840" cy="1675130"/>
            </a:xfrm>
            <a:custGeom>
              <a:avLst/>
              <a:gdLst/>
              <a:ahLst/>
              <a:cxnLst/>
              <a:rect l="l" t="t" r="r" b="b"/>
              <a:pathLst>
                <a:path w="9514840" h="1675129">
                  <a:moveTo>
                    <a:pt x="9235186" y="0"/>
                  </a:moveTo>
                  <a:lnTo>
                    <a:pt x="0" y="0"/>
                  </a:lnTo>
                  <a:lnTo>
                    <a:pt x="0" y="1674874"/>
                  </a:lnTo>
                  <a:lnTo>
                    <a:pt x="9235186" y="1674874"/>
                  </a:lnTo>
                  <a:lnTo>
                    <a:pt x="9280467" y="1671221"/>
                  </a:lnTo>
                  <a:lnTo>
                    <a:pt x="9323421" y="1660643"/>
                  </a:lnTo>
                  <a:lnTo>
                    <a:pt x="9363474" y="1643716"/>
                  </a:lnTo>
                  <a:lnTo>
                    <a:pt x="9400050" y="1621014"/>
                  </a:lnTo>
                  <a:lnTo>
                    <a:pt x="9432575" y="1593112"/>
                  </a:lnTo>
                  <a:lnTo>
                    <a:pt x="9460475" y="1560585"/>
                  </a:lnTo>
                  <a:lnTo>
                    <a:pt x="9483176" y="1524007"/>
                  </a:lnTo>
                  <a:lnTo>
                    <a:pt x="9500101" y="1483954"/>
                  </a:lnTo>
                  <a:lnTo>
                    <a:pt x="9510678" y="1440998"/>
                  </a:lnTo>
                  <a:lnTo>
                    <a:pt x="9514332" y="1395717"/>
                  </a:lnTo>
                  <a:lnTo>
                    <a:pt x="9514332" y="279146"/>
                  </a:lnTo>
                  <a:lnTo>
                    <a:pt x="9510678" y="233864"/>
                  </a:lnTo>
                  <a:lnTo>
                    <a:pt x="9500101" y="190910"/>
                  </a:lnTo>
                  <a:lnTo>
                    <a:pt x="9483176" y="150857"/>
                  </a:lnTo>
                  <a:lnTo>
                    <a:pt x="9460475" y="114281"/>
                  </a:lnTo>
                  <a:lnTo>
                    <a:pt x="9432575" y="81756"/>
                  </a:lnTo>
                  <a:lnTo>
                    <a:pt x="9400050" y="53856"/>
                  </a:lnTo>
                  <a:lnTo>
                    <a:pt x="9363474" y="31155"/>
                  </a:lnTo>
                  <a:lnTo>
                    <a:pt x="9323421" y="14230"/>
                  </a:lnTo>
                  <a:lnTo>
                    <a:pt x="9280467" y="3653"/>
                  </a:lnTo>
                  <a:lnTo>
                    <a:pt x="923518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927860" y="5125211"/>
              <a:ext cx="9514840" cy="1675130"/>
            </a:xfrm>
            <a:custGeom>
              <a:avLst/>
              <a:gdLst/>
              <a:ahLst/>
              <a:cxnLst/>
              <a:rect l="l" t="t" r="r" b="b"/>
              <a:pathLst>
                <a:path w="9514840" h="1675129">
                  <a:moveTo>
                    <a:pt x="9514332" y="279146"/>
                  </a:moveTo>
                  <a:lnTo>
                    <a:pt x="9514332" y="1395717"/>
                  </a:lnTo>
                  <a:lnTo>
                    <a:pt x="9510678" y="1440998"/>
                  </a:lnTo>
                  <a:lnTo>
                    <a:pt x="9500101" y="1483954"/>
                  </a:lnTo>
                  <a:lnTo>
                    <a:pt x="9483176" y="1524007"/>
                  </a:lnTo>
                  <a:lnTo>
                    <a:pt x="9460475" y="1560585"/>
                  </a:lnTo>
                  <a:lnTo>
                    <a:pt x="9432575" y="1593112"/>
                  </a:lnTo>
                  <a:lnTo>
                    <a:pt x="9400050" y="1621014"/>
                  </a:lnTo>
                  <a:lnTo>
                    <a:pt x="9363474" y="1643716"/>
                  </a:lnTo>
                  <a:lnTo>
                    <a:pt x="9323421" y="1660643"/>
                  </a:lnTo>
                  <a:lnTo>
                    <a:pt x="9280467" y="1671221"/>
                  </a:lnTo>
                  <a:lnTo>
                    <a:pt x="9235186" y="1674874"/>
                  </a:lnTo>
                  <a:lnTo>
                    <a:pt x="0" y="1674874"/>
                  </a:lnTo>
                  <a:lnTo>
                    <a:pt x="0" y="0"/>
                  </a:lnTo>
                  <a:lnTo>
                    <a:pt x="9235186" y="0"/>
                  </a:lnTo>
                  <a:lnTo>
                    <a:pt x="9280467" y="3653"/>
                  </a:lnTo>
                  <a:lnTo>
                    <a:pt x="9323421" y="14230"/>
                  </a:lnTo>
                  <a:lnTo>
                    <a:pt x="9363474" y="31155"/>
                  </a:lnTo>
                  <a:lnTo>
                    <a:pt x="9400050" y="53856"/>
                  </a:lnTo>
                  <a:lnTo>
                    <a:pt x="9432575" y="81756"/>
                  </a:lnTo>
                  <a:lnTo>
                    <a:pt x="9460475" y="114281"/>
                  </a:lnTo>
                  <a:lnTo>
                    <a:pt x="9483176" y="150857"/>
                  </a:lnTo>
                  <a:lnTo>
                    <a:pt x="9500101" y="190910"/>
                  </a:lnTo>
                  <a:lnTo>
                    <a:pt x="9510678" y="233864"/>
                  </a:lnTo>
                  <a:lnTo>
                    <a:pt x="9514332" y="279146"/>
                  </a:lnTo>
                  <a:close/>
                </a:path>
              </a:pathLst>
            </a:custGeom>
            <a:ln w="9525">
              <a:solidFill>
                <a:srgbClr val="80C3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000757" y="5243372"/>
            <a:ext cx="6346190" cy="13931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5730" indent="-113030">
              <a:lnSpc>
                <a:spcPct val="100000"/>
              </a:lnSpc>
              <a:spcBef>
                <a:spcPts val="195"/>
              </a:spcBef>
              <a:buChar char="•"/>
              <a:tabLst>
                <a:tab pos="125730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Création</a:t>
            </a:r>
            <a:r>
              <a:rPr dirty="0" u="sng" sz="1200" spc="-2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</a:t>
            </a:r>
            <a:r>
              <a:rPr dirty="0" u="sng" sz="1200" spc="-2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deux</a:t>
            </a:r>
            <a:r>
              <a:rPr dirty="0" u="sng" sz="1200" spc="-2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hypothèses de</a:t>
            </a:r>
            <a:r>
              <a:rPr dirty="0" u="sng" sz="1200" spc="-2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feature</a:t>
            </a:r>
            <a:r>
              <a:rPr dirty="0" u="sng" sz="1200" spc="-35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engineering</a:t>
            </a:r>
            <a:r>
              <a:rPr dirty="0" u="sng" sz="1200" spc="-2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5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lvl="1" marL="240029" indent="-113030">
              <a:lnSpc>
                <a:spcPct val="100000"/>
              </a:lnSpc>
              <a:spcBef>
                <a:spcPts val="95"/>
              </a:spcBef>
              <a:buFont typeface="Corbel"/>
              <a:buChar char="•"/>
              <a:tabLst>
                <a:tab pos="240029" algn="l"/>
              </a:tabLst>
            </a:pPr>
            <a:r>
              <a:rPr dirty="0" u="sng" sz="1200" spc="-10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"Polynomial</a:t>
            </a:r>
            <a:r>
              <a:rPr dirty="0" u="sng" sz="1200" spc="-15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10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Features"</a:t>
            </a:r>
            <a:r>
              <a:rPr dirty="0" sz="1200" spc="-30" i="1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:</a:t>
            </a:r>
            <a:r>
              <a:rPr dirty="0" sz="1200" spc="-6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Amélioration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correlation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des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variables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EXT</a:t>
            </a:r>
            <a:r>
              <a:rPr dirty="0" sz="1200" spc="-4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SOURCES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avec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la</a:t>
            </a:r>
            <a:r>
              <a:rPr dirty="0" sz="1200" spc="-10">
                <a:latin typeface="Corbel"/>
                <a:cs typeface="Corbel"/>
              </a:rPr>
              <a:t> target</a:t>
            </a:r>
            <a:endParaRPr sz="1200">
              <a:latin typeface="Corbel"/>
              <a:cs typeface="Corbel"/>
            </a:endParaRPr>
          </a:p>
          <a:p>
            <a:pPr lvl="1" marL="240029" indent="-113030">
              <a:lnSpc>
                <a:spcPct val="100000"/>
              </a:lnSpc>
              <a:spcBef>
                <a:spcPts val="95"/>
              </a:spcBef>
              <a:buFont typeface="Corbel"/>
              <a:buChar char="•"/>
              <a:tabLst>
                <a:tab pos="240029" algn="l"/>
              </a:tabLst>
            </a:pPr>
            <a:r>
              <a:rPr dirty="0" u="sng" sz="1200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"Domain</a:t>
            </a:r>
            <a:r>
              <a:rPr dirty="0" u="sng" sz="1200" spc="-5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1200" spc="-10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Features"</a:t>
            </a:r>
            <a:r>
              <a:rPr dirty="0" sz="1200" spc="-15" i="1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:</a:t>
            </a:r>
            <a:r>
              <a:rPr dirty="0" sz="1200" spc="-5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Construction </a:t>
            </a:r>
            <a:r>
              <a:rPr dirty="0" sz="1200">
                <a:latin typeface="Corbel"/>
                <a:cs typeface="Corbel"/>
              </a:rPr>
              <a:t>de variables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s'appliquant</a:t>
            </a:r>
            <a:r>
              <a:rPr dirty="0" sz="1200">
                <a:latin typeface="Corbel"/>
                <a:cs typeface="Corbel"/>
              </a:rPr>
              <a:t> plus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au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domaine</a:t>
            </a:r>
            <a:r>
              <a:rPr dirty="0" sz="1200" spc="-1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de la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banque</a:t>
            </a:r>
            <a:r>
              <a:rPr dirty="0" sz="1200" spc="-10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comme </a:t>
            </a:r>
            <a:r>
              <a:rPr dirty="0" sz="1200" spc="-50">
                <a:latin typeface="Corbel"/>
                <a:cs typeface="Corbel"/>
              </a:rPr>
              <a:t>:</a:t>
            </a:r>
            <a:endParaRPr sz="1200">
              <a:latin typeface="Corbel"/>
              <a:cs typeface="Corbel"/>
            </a:endParaRPr>
          </a:p>
          <a:p>
            <a:pPr lvl="2" marL="354330" indent="-113030">
              <a:lnSpc>
                <a:spcPct val="100000"/>
              </a:lnSpc>
              <a:spcBef>
                <a:spcPts val="110"/>
              </a:spcBef>
              <a:buChar char="•"/>
              <a:tabLst>
                <a:tab pos="354330" algn="l"/>
              </a:tabLst>
            </a:pPr>
            <a:r>
              <a:rPr dirty="0" sz="1200" spc="-10">
                <a:latin typeface="Corbel"/>
                <a:cs typeface="Corbel"/>
              </a:rPr>
              <a:t>"CREDIT_INCOME_PERCENT"</a:t>
            </a:r>
            <a:endParaRPr sz="1200">
              <a:latin typeface="Corbel"/>
              <a:cs typeface="Corbel"/>
            </a:endParaRPr>
          </a:p>
          <a:p>
            <a:pPr lvl="2" marL="354330" indent="-113030">
              <a:lnSpc>
                <a:spcPct val="100000"/>
              </a:lnSpc>
              <a:spcBef>
                <a:spcPts val="95"/>
              </a:spcBef>
              <a:buChar char="•"/>
              <a:tabLst>
                <a:tab pos="354330" algn="l"/>
              </a:tabLst>
            </a:pPr>
            <a:r>
              <a:rPr dirty="0" sz="1200" spc="-10">
                <a:latin typeface="Corbel"/>
                <a:cs typeface="Corbel"/>
              </a:rPr>
              <a:t>"ANNUITY_INCOME_PERCENT"</a:t>
            </a:r>
            <a:endParaRPr sz="1200">
              <a:latin typeface="Corbel"/>
              <a:cs typeface="Corbel"/>
            </a:endParaRPr>
          </a:p>
          <a:p>
            <a:pPr lvl="2" marL="354330" indent="-113030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</a:tabLst>
            </a:pPr>
            <a:r>
              <a:rPr dirty="0" sz="1200" spc="-10">
                <a:latin typeface="Corbel"/>
                <a:cs typeface="Corbel"/>
              </a:rPr>
              <a:t>"CREDIT_TERM"</a:t>
            </a:r>
            <a:endParaRPr sz="1200">
              <a:latin typeface="Corbel"/>
              <a:cs typeface="Corbel"/>
            </a:endParaRPr>
          </a:p>
          <a:p>
            <a:pPr lvl="2" marL="354330" indent="-113030">
              <a:lnSpc>
                <a:spcPct val="100000"/>
              </a:lnSpc>
              <a:spcBef>
                <a:spcPts val="95"/>
              </a:spcBef>
              <a:buChar char="•"/>
              <a:tabLst>
                <a:tab pos="354330" algn="l"/>
              </a:tabLst>
            </a:pPr>
            <a:r>
              <a:rPr dirty="0" sz="1200" spc="-10">
                <a:latin typeface="Corbel"/>
                <a:cs typeface="Corbel"/>
              </a:rPr>
              <a:t>"DAYS_EMPLOYED_PERCENT"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0876" y="0"/>
            <a:ext cx="10077450" cy="6858000"/>
            <a:chOff x="150876" y="0"/>
            <a:chExt cx="1007745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387" y="2744723"/>
              <a:ext cx="8266938" cy="136626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779" y="3646982"/>
              <a:ext cx="1184148" cy="3093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2316" y="3646982"/>
              <a:ext cx="954036" cy="30932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311" y="3646982"/>
              <a:ext cx="4209288" cy="3093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7441" y="3079826"/>
            <a:ext cx="43554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0">
                <a:latin typeface="Corbel"/>
                <a:cs typeface="Corbel"/>
              </a:rPr>
              <a:t>III –</a:t>
            </a:r>
            <a:r>
              <a:rPr dirty="0" spc="-25" b="0">
                <a:latin typeface="Corbel"/>
                <a:cs typeface="Corbel"/>
              </a:rPr>
              <a:t> MODELISATION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Julien Di Giulio</dc:creator>
  <dc:title>Implémenter un modèle de scoring</dc:title>
  <dcterms:created xsi:type="dcterms:W3CDTF">2023-10-23T20:15:44Z</dcterms:created>
  <dcterms:modified xsi:type="dcterms:W3CDTF">2023-10-23T20:15:44Z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2023-10-23T00:00:00Z</vt:filetime>
  </property>
  <property fmtid="{D5CDD505-2E9C-101B-9397-08002B2CF9AE}" pid="5" name="Producer">
    <vt:lpwstr>Microsoft® PowerPoint® pour Microsoft 365</vt:lpwstr>
  </property>
</Properties>
</file>