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3.xml" ContentType="application/vnd.openxmlformats-officedocument.customXmlProperties+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0.png" ContentType="image/png"/>
  <Override PartName="/ppt/media/image3.png" ContentType="image/png"/>
  <Override PartName="/ppt/media/image4.png" ContentType="image/png"/>
  <Override PartName="/ppt/media/image10.png" ContentType="image/png"/>
  <Override PartName="/ppt/media/image5.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60275E-DA8F-4781-80D4-B3FA9D095D55}" type="doc">
      <dgm:prSet loTypeId="urn:microsoft.com/office/officeart/2005/8/layout/hProcess10" loCatId="process" qsTypeId="urn:microsoft.com/office/officeart/2005/8/quickstyle/3d2" qsCatId="3D" csTypeId="urn:microsoft.com/office/officeart/2005/8/colors/colorful1" csCatId="colorful" phldr="1"/>
      <dgm:spPr/>
      <dgm:t>
        <a:bodyPr/>
        <a:lstStyle/>
        <a:p>
          <a:endParaRPr lang="fr-FR"/>
        </a:p>
      </dgm:t>
    </dgm:pt>
    <dgm:pt modelId="{6583DCBD-66AC-422B-A7B5-D0498DD5926C}">
      <dgm:prSet phldrT="[Texte]"/>
      <dgm:spPr/>
      <dgm:t>
        <a:bodyPr/>
        <a:lstStyle/>
        <a:p>
          <a:r>
            <a:rPr lang="fr-FR" dirty="0"/>
            <a:t>Etudes du Kernel Kaggle</a:t>
          </a:r>
        </a:p>
      </dgm:t>
    </dgm:pt>
    <dgm:pt modelId="{4CF9928D-2058-49EC-8606-4C93B3291DCE}" type="parTrans" cxnId="{1FFB2A57-07AE-4515-A2E0-07D05AECF7F0}">
      <dgm:prSet/>
      <dgm:spPr/>
      <dgm:t>
        <a:bodyPr/>
        <a:lstStyle/>
        <a:p>
          <a:endParaRPr lang="fr-FR"/>
        </a:p>
      </dgm:t>
    </dgm:pt>
    <dgm:pt modelId="{73D3E6A0-DEB0-488A-AC0B-B5B9214A00B4}" type="sibTrans" cxnId="{1FFB2A57-07AE-4515-A2E0-07D05AECF7F0}">
      <dgm:prSet/>
      <dgm:spPr/>
      <dgm:t>
        <a:bodyPr/>
        <a:lstStyle/>
        <a:p>
          <a:endParaRPr lang="fr-FR"/>
        </a:p>
      </dgm:t>
    </dgm:pt>
    <dgm:pt modelId="{FE59DB3F-BA2C-4BE4-BA19-F7E10C6B02F0}">
      <dgm:prSet phldrT="[Texte]"/>
      <dgm:spPr/>
      <dgm:t>
        <a:bodyPr/>
        <a:lstStyle/>
        <a:p>
          <a:r>
            <a:rPr lang="fr-FR" dirty="0"/>
            <a:t>Analyse du Notebook téléchargé</a:t>
          </a:r>
        </a:p>
      </dgm:t>
    </dgm:pt>
    <dgm:pt modelId="{F40D377E-C68B-4E91-B119-131144233D54}" type="parTrans" cxnId="{8024AA0B-F5E9-47C8-AFB5-D596C4F4E717}">
      <dgm:prSet/>
      <dgm:spPr/>
      <dgm:t>
        <a:bodyPr/>
        <a:lstStyle/>
        <a:p>
          <a:endParaRPr lang="fr-FR"/>
        </a:p>
      </dgm:t>
    </dgm:pt>
    <dgm:pt modelId="{9EEF8C27-F635-41FF-A657-D7443C19B895}" type="sibTrans" cxnId="{8024AA0B-F5E9-47C8-AFB5-D596C4F4E717}">
      <dgm:prSet/>
      <dgm:spPr/>
      <dgm:t>
        <a:bodyPr/>
        <a:lstStyle/>
        <a:p>
          <a:endParaRPr lang="fr-FR"/>
        </a:p>
      </dgm:t>
    </dgm:pt>
    <dgm:pt modelId="{97719A11-74C9-4873-A17F-92B0C8FC5FF4}">
      <dgm:prSet phldrT="[Texte]"/>
      <dgm:spPr/>
      <dgm:t>
        <a:bodyPr/>
        <a:lstStyle/>
        <a:p>
          <a:r>
            <a:rPr lang="fr-FR" dirty="0"/>
            <a:t>Construction du modèle de prédiction</a:t>
          </a:r>
        </a:p>
      </dgm:t>
    </dgm:pt>
    <dgm:pt modelId="{B059466D-EEAA-408D-B2FB-FE26CF9A2F71}" type="parTrans" cxnId="{7335EFF5-4733-4207-8BF9-8B2610FD0641}">
      <dgm:prSet/>
      <dgm:spPr/>
      <dgm:t>
        <a:bodyPr/>
        <a:lstStyle/>
        <a:p>
          <a:endParaRPr lang="fr-FR"/>
        </a:p>
      </dgm:t>
    </dgm:pt>
    <dgm:pt modelId="{77C7D467-EA1D-4115-B91D-838550F98351}" type="sibTrans" cxnId="{7335EFF5-4733-4207-8BF9-8B2610FD0641}">
      <dgm:prSet/>
      <dgm:spPr/>
      <dgm:t>
        <a:bodyPr/>
        <a:lstStyle/>
        <a:p>
          <a:endParaRPr lang="fr-FR"/>
        </a:p>
      </dgm:t>
    </dgm:pt>
    <dgm:pt modelId="{44CDF5B5-E118-41EC-A673-83FB070B68E4}">
      <dgm:prSet phldrT="[Texte]"/>
      <dgm:spPr/>
      <dgm:t>
        <a:bodyPr/>
        <a:lstStyle/>
        <a:p>
          <a:r>
            <a:rPr lang="fr-FR" dirty="0"/>
            <a:t>Adaptation du Notebook avec les besoins du Projet </a:t>
          </a:r>
        </a:p>
      </dgm:t>
    </dgm:pt>
    <dgm:pt modelId="{C9CFC9DD-1D15-4594-BA34-820D92C651B6}" type="parTrans" cxnId="{3E5B9635-DF05-4F8F-B6E4-426DA8C5F5CF}">
      <dgm:prSet/>
      <dgm:spPr/>
      <dgm:t>
        <a:bodyPr/>
        <a:lstStyle/>
        <a:p>
          <a:endParaRPr lang="fr-FR"/>
        </a:p>
      </dgm:t>
    </dgm:pt>
    <dgm:pt modelId="{D39464A0-2C97-4255-B24B-F0F8142C9332}" type="sibTrans" cxnId="{3E5B9635-DF05-4F8F-B6E4-426DA8C5F5CF}">
      <dgm:prSet/>
      <dgm:spPr/>
      <dgm:t>
        <a:bodyPr/>
        <a:lstStyle/>
        <a:p>
          <a:endParaRPr lang="fr-FR"/>
        </a:p>
      </dgm:t>
    </dgm:pt>
    <dgm:pt modelId="{CB00C510-460A-418D-9BE6-4A512B6531EC}">
      <dgm:prSet phldrT="[Texte]"/>
      <dgm:spPr/>
      <dgm:t>
        <a:bodyPr/>
        <a:lstStyle/>
        <a:p>
          <a:r>
            <a:rPr lang="fr-FR" dirty="0"/>
            <a:t>Note technique</a:t>
          </a:r>
        </a:p>
      </dgm:t>
    </dgm:pt>
    <dgm:pt modelId="{B5AD5F34-11BC-4937-9C4D-B55F11AEE758}" type="parTrans" cxnId="{E18E5073-9E0B-466B-9B64-8BA456CB2AE8}">
      <dgm:prSet/>
      <dgm:spPr/>
      <dgm:t>
        <a:bodyPr/>
        <a:lstStyle/>
        <a:p>
          <a:endParaRPr lang="fr-FR"/>
        </a:p>
      </dgm:t>
    </dgm:pt>
    <dgm:pt modelId="{BA6755F3-B8AA-42D0-9FEB-0FC198C6B0EA}" type="sibTrans" cxnId="{E18E5073-9E0B-466B-9B64-8BA456CB2AE8}">
      <dgm:prSet/>
      <dgm:spPr/>
      <dgm:t>
        <a:bodyPr/>
        <a:lstStyle/>
        <a:p>
          <a:endParaRPr lang="fr-FR"/>
        </a:p>
      </dgm:t>
    </dgm:pt>
    <dgm:pt modelId="{1355EB89-7048-43B2-BBBF-CFFA1203D8D8}">
      <dgm:prSet phldrT="[Texte]"/>
      <dgm:spPr/>
      <dgm:t>
        <a:bodyPr/>
        <a:lstStyle/>
        <a:p>
          <a:r>
            <a:rPr lang="fr-FR" dirty="0"/>
            <a:t>Rédaction de la note méthodologique du modèle</a:t>
          </a:r>
        </a:p>
      </dgm:t>
    </dgm:pt>
    <dgm:pt modelId="{FD4A534B-5039-4167-9529-71AFF6BA8B7B}" type="parTrans" cxnId="{F6381B87-DFA3-4349-88A8-598B80CACD29}">
      <dgm:prSet/>
      <dgm:spPr/>
      <dgm:t>
        <a:bodyPr/>
        <a:lstStyle/>
        <a:p>
          <a:endParaRPr lang="fr-FR"/>
        </a:p>
      </dgm:t>
    </dgm:pt>
    <dgm:pt modelId="{E0A6EC3D-4EF3-44C1-9039-33D1F4FC98F1}" type="sibTrans" cxnId="{F6381B87-DFA3-4349-88A8-598B80CACD29}">
      <dgm:prSet/>
      <dgm:spPr/>
      <dgm:t>
        <a:bodyPr/>
        <a:lstStyle/>
        <a:p>
          <a:endParaRPr lang="fr-FR"/>
        </a:p>
      </dgm:t>
    </dgm:pt>
    <dgm:pt modelId="{F98F1FBF-D9C8-40DF-89BC-C67F2AEA94F1}">
      <dgm:prSet phldrT="[Texte]"/>
      <dgm:spPr/>
      <dgm:t>
        <a:bodyPr/>
        <a:lstStyle/>
        <a:p>
          <a:r>
            <a:rPr lang="fr-FR" dirty="0"/>
            <a:t>Dashboard</a:t>
          </a:r>
        </a:p>
      </dgm:t>
    </dgm:pt>
    <dgm:pt modelId="{0AC6CFFE-2AB9-47EB-A3CD-659FCDB576A7}" type="parTrans" cxnId="{6E428D94-CA46-47C3-AA36-DAAAAC538171}">
      <dgm:prSet/>
      <dgm:spPr/>
      <dgm:t>
        <a:bodyPr/>
        <a:lstStyle/>
        <a:p>
          <a:endParaRPr lang="fr-FR"/>
        </a:p>
      </dgm:t>
    </dgm:pt>
    <dgm:pt modelId="{027AA569-8699-49EF-BFB7-A5C957A8A33A}" type="sibTrans" cxnId="{6E428D94-CA46-47C3-AA36-DAAAAC538171}">
      <dgm:prSet/>
      <dgm:spPr/>
      <dgm:t>
        <a:bodyPr/>
        <a:lstStyle/>
        <a:p>
          <a:endParaRPr lang="fr-FR"/>
        </a:p>
      </dgm:t>
    </dgm:pt>
    <dgm:pt modelId="{1D73FE67-16DD-4171-86A2-EAFD15C46E93}">
      <dgm:prSet phldrT="[Texte]"/>
      <dgm:spPr/>
      <dgm:t>
        <a:bodyPr/>
        <a:lstStyle/>
        <a:p>
          <a:r>
            <a:rPr lang="fr-FR" dirty="0"/>
            <a:t>Déploiement</a:t>
          </a:r>
        </a:p>
      </dgm:t>
    </dgm:pt>
    <dgm:pt modelId="{1A68B619-129B-4ECE-9785-C053E6A5486B}" type="parTrans" cxnId="{AC0513C2-57E7-4AC4-B395-AF5A0A82A507}">
      <dgm:prSet/>
      <dgm:spPr/>
      <dgm:t>
        <a:bodyPr/>
        <a:lstStyle/>
        <a:p>
          <a:endParaRPr lang="fr-FR"/>
        </a:p>
      </dgm:t>
    </dgm:pt>
    <dgm:pt modelId="{EEA779C1-204C-4BC0-A5E8-2487A35CE299}" type="sibTrans" cxnId="{AC0513C2-57E7-4AC4-B395-AF5A0A82A507}">
      <dgm:prSet/>
      <dgm:spPr/>
      <dgm:t>
        <a:bodyPr/>
        <a:lstStyle/>
        <a:p>
          <a:endParaRPr lang="fr-FR"/>
        </a:p>
      </dgm:t>
    </dgm:pt>
    <dgm:pt modelId="{A93B20F1-0C75-4BBF-859D-4FB87629552E}">
      <dgm:prSet phldrT="[Texte]"/>
      <dgm:spPr/>
      <dgm:t>
        <a:bodyPr/>
        <a:lstStyle/>
        <a:p>
          <a:r>
            <a:rPr lang="fr-FR" dirty="0"/>
            <a:t>Réalisation du dashboard</a:t>
          </a:r>
        </a:p>
      </dgm:t>
    </dgm:pt>
    <dgm:pt modelId="{9519AEF2-4848-4CB5-9D18-F442E23FEB6E}" type="parTrans" cxnId="{B76713DE-5038-4BE1-9D8B-66B7D82677C1}">
      <dgm:prSet/>
      <dgm:spPr/>
      <dgm:t>
        <a:bodyPr/>
        <a:lstStyle/>
        <a:p>
          <a:endParaRPr lang="fr-FR"/>
        </a:p>
      </dgm:t>
    </dgm:pt>
    <dgm:pt modelId="{6B34D0AB-B674-41AC-A760-81B29E6AC294}" type="sibTrans" cxnId="{B76713DE-5038-4BE1-9D8B-66B7D82677C1}">
      <dgm:prSet/>
      <dgm:spPr/>
      <dgm:t>
        <a:bodyPr/>
        <a:lstStyle/>
        <a:p>
          <a:endParaRPr lang="fr-FR"/>
        </a:p>
      </dgm:t>
    </dgm:pt>
    <dgm:pt modelId="{0D16FD9F-1539-4F5B-88AE-A1034F04475B}">
      <dgm:prSet phldrT="[Texte]"/>
      <dgm:spPr/>
      <dgm:t>
        <a:bodyPr/>
        <a:lstStyle/>
        <a:p>
          <a:r>
            <a:rPr lang="fr-FR" dirty="0"/>
            <a:t>Réalisation de l’API correspondante</a:t>
          </a:r>
        </a:p>
      </dgm:t>
    </dgm:pt>
    <dgm:pt modelId="{A7999339-EB4B-44D2-BB44-5D95D3725C25}" type="parTrans" cxnId="{9033B3C7-E90A-461F-A24A-EDEBCCB68D24}">
      <dgm:prSet/>
      <dgm:spPr/>
      <dgm:t>
        <a:bodyPr/>
        <a:lstStyle/>
        <a:p>
          <a:endParaRPr lang="fr-FR"/>
        </a:p>
      </dgm:t>
    </dgm:pt>
    <dgm:pt modelId="{2A5A246F-7536-4649-861B-49E3FBF65670}" type="sibTrans" cxnId="{9033B3C7-E90A-461F-A24A-EDEBCCB68D24}">
      <dgm:prSet/>
      <dgm:spPr/>
      <dgm:t>
        <a:bodyPr/>
        <a:lstStyle/>
        <a:p>
          <a:endParaRPr lang="fr-FR"/>
        </a:p>
      </dgm:t>
    </dgm:pt>
    <dgm:pt modelId="{369C999A-3215-4FF0-83DD-AFEB6D8954E0}">
      <dgm:prSet phldrT="[Texte]"/>
      <dgm:spPr/>
      <dgm:t>
        <a:bodyPr/>
        <a:lstStyle/>
        <a:p>
          <a:r>
            <a:rPr lang="fr-FR" dirty="0"/>
            <a:t>Déploiement du modèle sur le Cloud</a:t>
          </a:r>
        </a:p>
      </dgm:t>
    </dgm:pt>
    <dgm:pt modelId="{D70FB5BB-2E00-4FD2-BB9A-F88CD8C7E846}" type="parTrans" cxnId="{83A34A46-EEDE-466B-BEF3-22A63D6A39CF}">
      <dgm:prSet/>
      <dgm:spPr/>
      <dgm:t>
        <a:bodyPr/>
        <a:lstStyle/>
        <a:p>
          <a:endParaRPr lang="fr-FR"/>
        </a:p>
      </dgm:t>
    </dgm:pt>
    <dgm:pt modelId="{F7F1FCAF-317D-4F05-8AA8-1D3A9AB023EC}" type="sibTrans" cxnId="{83A34A46-EEDE-466B-BEF3-22A63D6A39CF}">
      <dgm:prSet/>
      <dgm:spPr/>
      <dgm:t>
        <a:bodyPr/>
        <a:lstStyle/>
        <a:p>
          <a:endParaRPr lang="fr-FR"/>
        </a:p>
      </dgm:t>
    </dgm:pt>
    <dgm:pt modelId="{E9A19952-4397-4457-8C4E-6AFB5A883110}">
      <dgm:prSet phldrT="[Texte]"/>
      <dgm:spPr/>
      <dgm:t>
        <a:bodyPr/>
        <a:lstStyle/>
        <a:p>
          <a:r>
            <a:rPr lang="fr-FR" dirty="0"/>
            <a:t>Sauvegarde sur un dépôt GitHub</a:t>
          </a:r>
        </a:p>
      </dgm:t>
    </dgm:pt>
    <dgm:pt modelId="{64881F73-9377-4660-A416-1964724A7C6A}" type="parTrans" cxnId="{98B3A5A0-97DD-4834-B7F5-896712514D40}">
      <dgm:prSet/>
      <dgm:spPr/>
      <dgm:t>
        <a:bodyPr/>
        <a:lstStyle/>
        <a:p>
          <a:endParaRPr lang="fr-FR"/>
        </a:p>
      </dgm:t>
    </dgm:pt>
    <dgm:pt modelId="{AF795863-1682-49E4-8B85-5F2574255C3D}" type="sibTrans" cxnId="{98B3A5A0-97DD-4834-B7F5-896712514D40}">
      <dgm:prSet/>
      <dgm:spPr/>
      <dgm:t>
        <a:bodyPr/>
        <a:lstStyle/>
        <a:p>
          <a:endParaRPr lang="fr-FR"/>
        </a:p>
      </dgm:t>
    </dgm:pt>
    <dgm:pt modelId="{2955B18C-76E4-40B4-85B6-19EE21BE9B89}" type="pres">
      <dgm:prSet presAssocID="{2360275E-DA8F-4781-80D4-B3FA9D095D55}" presName="Name0" presStyleCnt="0">
        <dgm:presLayoutVars>
          <dgm:dir/>
          <dgm:resizeHandles val="exact"/>
        </dgm:presLayoutVars>
      </dgm:prSet>
      <dgm:spPr/>
    </dgm:pt>
    <dgm:pt modelId="{0804A1C6-7DD4-4BDE-AC3D-DF12BEF30BB9}" type="pres">
      <dgm:prSet presAssocID="{6583DCBD-66AC-422B-A7B5-D0498DD5926C}" presName="composite" presStyleCnt="0"/>
      <dgm:spPr/>
    </dgm:pt>
    <dgm:pt modelId="{8F5F061D-B599-4F77-8DE2-317260C9CF40}" type="pres">
      <dgm:prSet presAssocID="{6583DCBD-66AC-422B-A7B5-D0498DD5926C}" presName="imagSh" presStyleLbl="bgImgPlace1" presStyleIdx="0" presStyleCnt="5"/>
      <dgm:spPr>
        <a:solidFill>
          <a:schemeClr val="bg1">
            <a:lumMod val="95000"/>
          </a:schemeClr>
        </a:solidFill>
      </dgm:spPr>
    </dgm:pt>
    <dgm:pt modelId="{5621F2B2-AE62-4F94-8803-4EBC571395BF}" type="pres">
      <dgm:prSet presAssocID="{6583DCBD-66AC-422B-A7B5-D0498DD5926C}" presName="txNode" presStyleLbl="node1" presStyleIdx="0" presStyleCnt="5">
        <dgm:presLayoutVars>
          <dgm:bulletEnabled val="1"/>
        </dgm:presLayoutVars>
      </dgm:prSet>
      <dgm:spPr/>
    </dgm:pt>
    <dgm:pt modelId="{2ABA42A3-E51D-4634-8BB4-BD88B561918F}" type="pres">
      <dgm:prSet presAssocID="{73D3E6A0-DEB0-488A-AC0B-B5B9214A00B4}" presName="sibTrans" presStyleLbl="sibTrans2D1" presStyleIdx="0" presStyleCnt="4"/>
      <dgm:spPr/>
    </dgm:pt>
    <dgm:pt modelId="{96855582-7516-446E-BCCF-467AE1179E8B}" type="pres">
      <dgm:prSet presAssocID="{73D3E6A0-DEB0-488A-AC0B-B5B9214A00B4}" presName="connTx" presStyleLbl="sibTrans2D1" presStyleIdx="0" presStyleCnt="4"/>
      <dgm:spPr/>
    </dgm:pt>
    <dgm:pt modelId="{17CADF1F-9B01-4BC1-9374-59A16A08B220}" type="pres">
      <dgm:prSet presAssocID="{97719A11-74C9-4873-A17F-92B0C8FC5FF4}" presName="composite" presStyleCnt="0"/>
      <dgm:spPr/>
    </dgm:pt>
    <dgm:pt modelId="{2AC63236-3025-4BBC-9D2F-02D90DBE6188}" type="pres">
      <dgm:prSet presAssocID="{97719A11-74C9-4873-A17F-92B0C8FC5FF4}" presName="imagSh" presStyleLbl="bgImgPlace1" presStyleIdx="1" presStyleCnt="5"/>
      <dgm:spPr>
        <a:solidFill>
          <a:schemeClr val="bg1">
            <a:lumMod val="95000"/>
          </a:schemeClr>
        </a:solidFill>
      </dgm:spPr>
    </dgm:pt>
    <dgm:pt modelId="{1297C3D8-DE42-4C93-871E-5B8C8691190C}" type="pres">
      <dgm:prSet presAssocID="{97719A11-74C9-4873-A17F-92B0C8FC5FF4}" presName="txNode" presStyleLbl="node1" presStyleIdx="1" presStyleCnt="5">
        <dgm:presLayoutVars>
          <dgm:bulletEnabled val="1"/>
        </dgm:presLayoutVars>
      </dgm:prSet>
      <dgm:spPr/>
    </dgm:pt>
    <dgm:pt modelId="{FF06E9BE-4203-41C6-B23B-1E17C13E38D7}" type="pres">
      <dgm:prSet presAssocID="{77C7D467-EA1D-4115-B91D-838550F98351}" presName="sibTrans" presStyleLbl="sibTrans2D1" presStyleIdx="1" presStyleCnt="4"/>
      <dgm:spPr/>
    </dgm:pt>
    <dgm:pt modelId="{C2093A16-67B0-4204-AC67-FCB5D22F901C}" type="pres">
      <dgm:prSet presAssocID="{77C7D467-EA1D-4115-B91D-838550F98351}" presName="connTx" presStyleLbl="sibTrans2D1" presStyleIdx="1" presStyleCnt="4"/>
      <dgm:spPr/>
    </dgm:pt>
    <dgm:pt modelId="{A7DB6381-7E50-4CDB-A5C1-1C86A4F3CCAF}" type="pres">
      <dgm:prSet presAssocID="{CB00C510-460A-418D-9BE6-4A512B6531EC}" presName="composite" presStyleCnt="0"/>
      <dgm:spPr/>
    </dgm:pt>
    <dgm:pt modelId="{7EE6B61C-248E-41FD-9813-9404446ACC65}" type="pres">
      <dgm:prSet presAssocID="{CB00C510-460A-418D-9BE6-4A512B6531EC}" presName="imagSh" presStyleLbl="bgImgPlace1" presStyleIdx="2" presStyleCnt="5"/>
      <dgm:spPr>
        <a:solidFill>
          <a:schemeClr val="bg1">
            <a:lumMod val="95000"/>
          </a:schemeClr>
        </a:solidFill>
      </dgm:spPr>
    </dgm:pt>
    <dgm:pt modelId="{16AA3586-3017-4C12-86E6-505EDECA0D51}" type="pres">
      <dgm:prSet presAssocID="{CB00C510-460A-418D-9BE6-4A512B6531EC}" presName="txNode" presStyleLbl="node1" presStyleIdx="2" presStyleCnt="5">
        <dgm:presLayoutVars>
          <dgm:bulletEnabled val="1"/>
        </dgm:presLayoutVars>
      </dgm:prSet>
      <dgm:spPr/>
    </dgm:pt>
    <dgm:pt modelId="{72F54D1D-12FB-488A-9F1B-4DC5B2F54CF4}" type="pres">
      <dgm:prSet presAssocID="{BA6755F3-B8AA-42D0-9FEB-0FC198C6B0EA}" presName="sibTrans" presStyleLbl="sibTrans2D1" presStyleIdx="2" presStyleCnt="4"/>
      <dgm:spPr/>
    </dgm:pt>
    <dgm:pt modelId="{820BA924-21C8-4516-964F-AB2F8D9DF7EC}" type="pres">
      <dgm:prSet presAssocID="{BA6755F3-B8AA-42D0-9FEB-0FC198C6B0EA}" presName="connTx" presStyleLbl="sibTrans2D1" presStyleIdx="2" presStyleCnt="4"/>
      <dgm:spPr/>
    </dgm:pt>
    <dgm:pt modelId="{7AA0CDE7-8AFA-4F62-A354-133196C46766}" type="pres">
      <dgm:prSet presAssocID="{F98F1FBF-D9C8-40DF-89BC-C67F2AEA94F1}" presName="composite" presStyleCnt="0"/>
      <dgm:spPr/>
    </dgm:pt>
    <dgm:pt modelId="{D7E99DC7-24E2-4268-9839-69DF9AD6F487}" type="pres">
      <dgm:prSet presAssocID="{F98F1FBF-D9C8-40DF-89BC-C67F2AEA94F1}" presName="imagSh" presStyleLbl="bgImgPlace1" presStyleIdx="3" presStyleCnt="5"/>
      <dgm:spPr>
        <a:solidFill>
          <a:schemeClr val="bg1">
            <a:lumMod val="95000"/>
          </a:schemeClr>
        </a:solidFill>
      </dgm:spPr>
    </dgm:pt>
    <dgm:pt modelId="{700364F6-D0DA-4556-A02F-EFE9CF5ACE08}" type="pres">
      <dgm:prSet presAssocID="{F98F1FBF-D9C8-40DF-89BC-C67F2AEA94F1}" presName="txNode" presStyleLbl="node1" presStyleIdx="3" presStyleCnt="5">
        <dgm:presLayoutVars>
          <dgm:bulletEnabled val="1"/>
        </dgm:presLayoutVars>
      </dgm:prSet>
      <dgm:spPr/>
    </dgm:pt>
    <dgm:pt modelId="{105FBD14-796F-42EE-9C78-0DC95C84B7FE}" type="pres">
      <dgm:prSet presAssocID="{027AA569-8699-49EF-BFB7-A5C957A8A33A}" presName="sibTrans" presStyleLbl="sibTrans2D1" presStyleIdx="3" presStyleCnt="4"/>
      <dgm:spPr/>
    </dgm:pt>
    <dgm:pt modelId="{01E57E9E-1DA6-4045-94E3-D3EAE41304A5}" type="pres">
      <dgm:prSet presAssocID="{027AA569-8699-49EF-BFB7-A5C957A8A33A}" presName="connTx" presStyleLbl="sibTrans2D1" presStyleIdx="3" presStyleCnt="4"/>
      <dgm:spPr/>
    </dgm:pt>
    <dgm:pt modelId="{6223762E-F21A-4DB6-8702-EB8DB6D2943C}" type="pres">
      <dgm:prSet presAssocID="{1D73FE67-16DD-4171-86A2-EAFD15C46E93}" presName="composite" presStyleCnt="0"/>
      <dgm:spPr/>
    </dgm:pt>
    <dgm:pt modelId="{FC8618F8-D9FC-4500-9E0A-E111DAE40D52}" type="pres">
      <dgm:prSet presAssocID="{1D73FE67-16DD-4171-86A2-EAFD15C46E93}" presName="imagSh" presStyleLbl="bgImgPlace1" presStyleIdx="4" presStyleCnt="5"/>
      <dgm:spPr>
        <a:solidFill>
          <a:schemeClr val="bg1">
            <a:lumMod val="95000"/>
          </a:schemeClr>
        </a:solidFill>
      </dgm:spPr>
    </dgm:pt>
    <dgm:pt modelId="{000BD5A6-5523-41CE-A466-C2BF262EBB6B}" type="pres">
      <dgm:prSet presAssocID="{1D73FE67-16DD-4171-86A2-EAFD15C46E93}" presName="txNode" presStyleLbl="node1" presStyleIdx="4" presStyleCnt="5">
        <dgm:presLayoutVars>
          <dgm:bulletEnabled val="1"/>
        </dgm:presLayoutVars>
      </dgm:prSet>
      <dgm:spPr/>
    </dgm:pt>
  </dgm:ptLst>
  <dgm:cxnLst>
    <dgm:cxn modelId="{2D8D1B04-F676-4B3E-8E73-23B6323CF42A}" type="presOf" srcId="{1D73FE67-16DD-4171-86A2-EAFD15C46E93}" destId="{000BD5A6-5523-41CE-A466-C2BF262EBB6B}" srcOrd="0" destOrd="0" presId="urn:microsoft.com/office/officeart/2005/8/layout/hProcess10"/>
    <dgm:cxn modelId="{33B39E04-F992-46AC-9860-3A31C541FCD4}" type="presOf" srcId="{1355EB89-7048-43B2-BBBF-CFFA1203D8D8}" destId="{16AA3586-3017-4C12-86E6-505EDECA0D51}" srcOrd="0" destOrd="1" presId="urn:microsoft.com/office/officeart/2005/8/layout/hProcess10"/>
    <dgm:cxn modelId="{08E15205-2D5A-4792-B5CB-85BE60C56277}" type="presOf" srcId="{73D3E6A0-DEB0-488A-AC0B-B5B9214A00B4}" destId="{96855582-7516-446E-BCCF-467AE1179E8B}" srcOrd="1" destOrd="0" presId="urn:microsoft.com/office/officeart/2005/8/layout/hProcess10"/>
    <dgm:cxn modelId="{8024AA0B-F5E9-47C8-AFB5-D596C4F4E717}" srcId="{6583DCBD-66AC-422B-A7B5-D0498DD5926C}" destId="{FE59DB3F-BA2C-4BE4-BA19-F7E10C6B02F0}" srcOrd="0" destOrd="0" parTransId="{F40D377E-C68B-4E91-B119-131144233D54}" sibTransId="{9EEF8C27-F635-41FF-A657-D7443C19B895}"/>
    <dgm:cxn modelId="{EB4FCA11-DDC1-484B-87B9-42B603B227B0}" type="presOf" srcId="{CB00C510-460A-418D-9BE6-4A512B6531EC}" destId="{16AA3586-3017-4C12-86E6-505EDECA0D51}" srcOrd="0" destOrd="0" presId="urn:microsoft.com/office/officeart/2005/8/layout/hProcess10"/>
    <dgm:cxn modelId="{0E98E827-5802-443D-AE19-51AD19AFA72C}" type="presOf" srcId="{027AA569-8699-49EF-BFB7-A5C957A8A33A}" destId="{01E57E9E-1DA6-4045-94E3-D3EAE41304A5}" srcOrd="1" destOrd="0" presId="urn:microsoft.com/office/officeart/2005/8/layout/hProcess10"/>
    <dgm:cxn modelId="{3E5B9635-DF05-4F8F-B6E4-426DA8C5F5CF}" srcId="{97719A11-74C9-4873-A17F-92B0C8FC5FF4}" destId="{44CDF5B5-E118-41EC-A673-83FB070B68E4}" srcOrd="0" destOrd="0" parTransId="{C9CFC9DD-1D15-4594-BA34-820D92C651B6}" sibTransId="{D39464A0-2C97-4255-B24B-F0F8142C9332}"/>
    <dgm:cxn modelId="{46669238-B9B3-4902-89D1-C61634B5D806}" type="presOf" srcId="{A93B20F1-0C75-4BBF-859D-4FB87629552E}" destId="{700364F6-D0DA-4556-A02F-EFE9CF5ACE08}" srcOrd="0" destOrd="1" presId="urn:microsoft.com/office/officeart/2005/8/layout/hProcess10"/>
    <dgm:cxn modelId="{EA81995F-CA4B-46CD-B108-ABE80951B6FC}" type="presOf" srcId="{77C7D467-EA1D-4115-B91D-838550F98351}" destId="{FF06E9BE-4203-41C6-B23B-1E17C13E38D7}" srcOrd="0" destOrd="0" presId="urn:microsoft.com/office/officeart/2005/8/layout/hProcess10"/>
    <dgm:cxn modelId="{83A34A46-EEDE-466B-BEF3-22A63D6A39CF}" srcId="{1D73FE67-16DD-4171-86A2-EAFD15C46E93}" destId="{369C999A-3215-4FF0-83DD-AFEB6D8954E0}" srcOrd="0" destOrd="0" parTransId="{D70FB5BB-2E00-4FD2-BB9A-F88CD8C7E846}" sibTransId="{F7F1FCAF-317D-4F05-8AA8-1D3A9AB023EC}"/>
    <dgm:cxn modelId="{A89DDD4A-1A83-463F-A2B6-FD2D5FEA3D92}" type="presOf" srcId="{44CDF5B5-E118-41EC-A673-83FB070B68E4}" destId="{1297C3D8-DE42-4C93-871E-5B8C8691190C}" srcOrd="0" destOrd="1" presId="urn:microsoft.com/office/officeart/2005/8/layout/hProcess10"/>
    <dgm:cxn modelId="{1EB6484C-B252-4DA0-8785-0CAF20ADC9CE}" type="presOf" srcId="{73D3E6A0-DEB0-488A-AC0B-B5B9214A00B4}" destId="{2ABA42A3-E51D-4634-8BB4-BD88B561918F}" srcOrd="0" destOrd="0" presId="urn:microsoft.com/office/officeart/2005/8/layout/hProcess10"/>
    <dgm:cxn modelId="{95961173-8714-439A-9850-CF1EDAD6F778}" type="presOf" srcId="{027AA569-8699-49EF-BFB7-A5C957A8A33A}" destId="{105FBD14-796F-42EE-9C78-0DC95C84B7FE}" srcOrd="0" destOrd="0" presId="urn:microsoft.com/office/officeart/2005/8/layout/hProcess10"/>
    <dgm:cxn modelId="{E18E5073-9E0B-466B-9B64-8BA456CB2AE8}" srcId="{2360275E-DA8F-4781-80D4-B3FA9D095D55}" destId="{CB00C510-460A-418D-9BE6-4A512B6531EC}" srcOrd="2" destOrd="0" parTransId="{B5AD5F34-11BC-4937-9C4D-B55F11AEE758}" sibTransId="{BA6755F3-B8AA-42D0-9FEB-0FC198C6B0EA}"/>
    <dgm:cxn modelId="{EF20F953-8EDA-4E8B-8B8A-575B4633F462}" type="presOf" srcId="{0D16FD9F-1539-4F5B-88AE-A1034F04475B}" destId="{700364F6-D0DA-4556-A02F-EFE9CF5ACE08}" srcOrd="0" destOrd="2" presId="urn:microsoft.com/office/officeart/2005/8/layout/hProcess10"/>
    <dgm:cxn modelId="{F9E88175-8252-4FEB-BDE4-8C3AC867CEF6}" type="presOf" srcId="{6583DCBD-66AC-422B-A7B5-D0498DD5926C}" destId="{5621F2B2-AE62-4F94-8803-4EBC571395BF}" srcOrd="0" destOrd="0" presId="urn:microsoft.com/office/officeart/2005/8/layout/hProcess10"/>
    <dgm:cxn modelId="{1FFB2A57-07AE-4515-A2E0-07D05AECF7F0}" srcId="{2360275E-DA8F-4781-80D4-B3FA9D095D55}" destId="{6583DCBD-66AC-422B-A7B5-D0498DD5926C}" srcOrd="0" destOrd="0" parTransId="{4CF9928D-2058-49EC-8606-4C93B3291DCE}" sibTransId="{73D3E6A0-DEB0-488A-AC0B-B5B9214A00B4}"/>
    <dgm:cxn modelId="{F59A5F86-F541-4A5A-9D1B-2F953DFDBD66}" type="presOf" srcId="{FE59DB3F-BA2C-4BE4-BA19-F7E10C6B02F0}" destId="{5621F2B2-AE62-4F94-8803-4EBC571395BF}" srcOrd="0" destOrd="1" presId="urn:microsoft.com/office/officeart/2005/8/layout/hProcess10"/>
    <dgm:cxn modelId="{F6381B87-DFA3-4349-88A8-598B80CACD29}" srcId="{CB00C510-460A-418D-9BE6-4A512B6531EC}" destId="{1355EB89-7048-43B2-BBBF-CFFA1203D8D8}" srcOrd="0" destOrd="0" parTransId="{FD4A534B-5039-4167-9529-71AFF6BA8B7B}" sibTransId="{E0A6EC3D-4EF3-44C1-9039-33D1F4FC98F1}"/>
    <dgm:cxn modelId="{4D2EF790-BB3C-4FD0-A6C9-43669CAF37C1}" type="presOf" srcId="{2360275E-DA8F-4781-80D4-B3FA9D095D55}" destId="{2955B18C-76E4-40B4-85B6-19EE21BE9B89}" srcOrd="0" destOrd="0" presId="urn:microsoft.com/office/officeart/2005/8/layout/hProcess10"/>
    <dgm:cxn modelId="{6E428D94-CA46-47C3-AA36-DAAAAC538171}" srcId="{2360275E-DA8F-4781-80D4-B3FA9D095D55}" destId="{F98F1FBF-D9C8-40DF-89BC-C67F2AEA94F1}" srcOrd="3" destOrd="0" parTransId="{0AC6CFFE-2AB9-47EB-A3CD-659FCDB576A7}" sibTransId="{027AA569-8699-49EF-BFB7-A5C957A8A33A}"/>
    <dgm:cxn modelId="{C641099C-E946-4532-96A0-AD1C9DD47934}" type="presOf" srcId="{77C7D467-EA1D-4115-B91D-838550F98351}" destId="{C2093A16-67B0-4204-AC67-FCB5D22F901C}" srcOrd="1" destOrd="0" presId="urn:microsoft.com/office/officeart/2005/8/layout/hProcess10"/>
    <dgm:cxn modelId="{CFFBEA9D-2B57-423B-8C4C-BA082EDA7A21}" type="presOf" srcId="{BA6755F3-B8AA-42D0-9FEB-0FC198C6B0EA}" destId="{820BA924-21C8-4516-964F-AB2F8D9DF7EC}" srcOrd="1" destOrd="0" presId="urn:microsoft.com/office/officeart/2005/8/layout/hProcess10"/>
    <dgm:cxn modelId="{0ED3079E-F3D2-403E-99AA-4CB8B5E3D31B}" type="presOf" srcId="{BA6755F3-B8AA-42D0-9FEB-0FC198C6B0EA}" destId="{72F54D1D-12FB-488A-9F1B-4DC5B2F54CF4}" srcOrd="0" destOrd="0" presId="urn:microsoft.com/office/officeart/2005/8/layout/hProcess10"/>
    <dgm:cxn modelId="{98B3A5A0-97DD-4834-B7F5-896712514D40}" srcId="{F98F1FBF-D9C8-40DF-89BC-C67F2AEA94F1}" destId="{E9A19952-4397-4457-8C4E-6AFB5A883110}" srcOrd="2" destOrd="0" parTransId="{64881F73-9377-4660-A416-1964724A7C6A}" sibTransId="{AF795863-1682-49E4-8B85-5F2574255C3D}"/>
    <dgm:cxn modelId="{CED7D8AC-1BB3-49D2-9136-6722B9FD6ED0}" type="presOf" srcId="{369C999A-3215-4FF0-83DD-AFEB6D8954E0}" destId="{000BD5A6-5523-41CE-A466-C2BF262EBB6B}" srcOrd="0" destOrd="1" presId="urn:microsoft.com/office/officeart/2005/8/layout/hProcess10"/>
    <dgm:cxn modelId="{9D515ABB-5C42-430A-85F1-AC925DC56B20}" type="presOf" srcId="{97719A11-74C9-4873-A17F-92B0C8FC5FF4}" destId="{1297C3D8-DE42-4C93-871E-5B8C8691190C}" srcOrd="0" destOrd="0" presId="urn:microsoft.com/office/officeart/2005/8/layout/hProcess10"/>
    <dgm:cxn modelId="{AC0513C2-57E7-4AC4-B395-AF5A0A82A507}" srcId="{2360275E-DA8F-4781-80D4-B3FA9D095D55}" destId="{1D73FE67-16DD-4171-86A2-EAFD15C46E93}" srcOrd="4" destOrd="0" parTransId="{1A68B619-129B-4ECE-9785-C053E6A5486B}" sibTransId="{EEA779C1-204C-4BC0-A5E8-2487A35CE299}"/>
    <dgm:cxn modelId="{9033B3C7-E90A-461F-A24A-EDEBCCB68D24}" srcId="{F98F1FBF-D9C8-40DF-89BC-C67F2AEA94F1}" destId="{0D16FD9F-1539-4F5B-88AE-A1034F04475B}" srcOrd="1" destOrd="0" parTransId="{A7999339-EB4B-44D2-BB44-5D95D3725C25}" sibTransId="{2A5A246F-7536-4649-861B-49E3FBF65670}"/>
    <dgm:cxn modelId="{40F034DC-3719-4595-B356-1CE5419B4CD2}" type="presOf" srcId="{E9A19952-4397-4457-8C4E-6AFB5A883110}" destId="{700364F6-D0DA-4556-A02F-EFE9CF5ACE08}" srcOrd="0" destOrd="3" presId="urn:microsoft.com/office/officeart/2005/8/layout/hProcess10"/>
    <dgm:cxn modelId="{B76713DE-5038-4BE1-9D8B-66B7D82677C1}" srcId="{F98F1FBF-D9C8-40DF-89BC-C67F2AEA94F1}" destId="{A93B20F1-0C75-4BBF-859D-4FB87629552E}" srcOrd="0" destOrd="0" parTransId="{9519AEF2-4848-4CB5-9D18-F442E23FEB6E}" sibTransId="{6B34D0AB-B674-41AC-A760-81B29E6AC294}"/>
    <dgm:cxn modelId="{3F554CE2-E2F7-4C1E-AA8E-A2C2D3C99068}" type="presOf" srcId="{F98F1FBF-D9C8-40DF-89BC-C67F2AEA94F1}" destId="{700364F6-D0DA-4556-A02F-EFE9CF5ACE08}" srcOrd="0" destOrd="0" presId="urn:microsoft.com/office/officeart/2005/8/layout/hProcess10"/>
    <dgm:cxn modelId="{7335EFF5-4733-4207-8BF9-8B2610FD0641}" srcId="{2360275E-DA8F-4781-80D4-B3FA9D095D55}" destId="{97719A11-74C9-4873-A17F-92B0C8FC5FF4}" srcOrd="1" destOrd="0" parTransId="{B059466D-EEAA-408D-B2FB-FE26CF9A2F71}" sibTransId="{77C7D467-EA1D-4115-B91D-838550F98351}"/>
    <dgm:cxn modelId="{1670F94B-FEE7-4476-B479-291DB723431F}" type="presParOf" srcId="{2955B18C-76E4-40B4-85B6-19EE21BE9B89}" destId="{0804A1C6-7DD4-4BDE-AC3D-DF12BEF30BB9}" srcOrd="0" destOrd="0" presId="urn:microsoft.com/office/officeart/2005/8/layout/hProcess10"/>
    <dgm:cxn modelId="{54FD7490-2DC7-43E4-A2EF-1B0215C00BF1}" type="presParOf" srcId="{0804A1C6-7DD4-4BDE-AC3D-DF12BEF30BB9}" destId="{8F5F061D-B599-4F77-8DE2-317260C9CF40}" srcOrd="0" destOrd="0" presId="urn:microsoft.com/office/officeart/2005/8/layout/hProcess10"/>
    <dgm:cxn modelId="{BC31EC23-844B-4562-ABA0-4FBCB10638DC}" type="presParOf" srcId="{0804A1C6-7DD4-4BDE-AC3D-DF12BEF30BB9}" destId="{5621F2B2-AE62-4F94-8803-4EBC571395BF}" srcOrd="1" destOrd="0" presId="urn:microsoft.com/office/officeart/2005/8/layout/hProcess10"/>
    <dgm:cxn modelId="{D463A290-818C-4041-A4A7-3B1C6145ED2B}" type="presParOf" srcId="{2955B18C-76E4-40B4-85B6-19EE21BE9B89}" destId="{2ABA42A3-E51D-4634-8BB4-BD88B561918F}" srcOrd="1" destOrd="0" presId="urn:microsoft.com/office/officeart/2005/8/layout/hProcess10"/>
    <dgm:cxn modelId="{5896D0B6-DB25-41DF-85A8-270ABDF53A97}" type="presParOf" srcId="{2ABA42A3-E51D-4634-8BB4-BD88B561918F}" destId="{96855582-7516-446E-BCCF-467AE1179E8B}" srcOrd="0" destOrd="0" presId="urn:microsoft.com/office/officeart/2005/8/layout/hProcess10"/>
    <dgm:cxn modelId="{E9781E8A-785D-47FF-9EF4-DC299E94EB40}" type="presParOf" srcId="{2955B18C-76E4-40B4-85B6-19EE21BE9B89}" destId="{17CADF1F-9B01-4BC1-9374-59A16A08B220}" srcOrd="2" destOrd="0" presId="urn:microsoft.com/office/officeart/2005/8/layout/hProcess10"/>
    <dgm:cxn modelId="{554DBD7A-DE24-4AC0-99DC-B4742DD84B97}" type="presParOf" srcId="{17CADF1F-9B01-4BC1-9374-59A16A08B220}" destId="{2AC63236-3025-4BBC-9D2F-02D90DBE6188}" srcOrd="0" destOrd="0" presId="urn:microsoft.com/office/officeart/2005/8/layout/hProcess10"/>
    <dgm:cxn modelId="{300727E0-1E2A-47DD-AC97-61394C101E6E}" type="presParOf" srcId="{17CADF1F-9B01-4BC1-9374-59A16A08B220}" destId="{1297C3D8-DE42-4C93-871E-5B8C8691190C}" srcOrd="1" destOrd="0" presId="urn:microsoft.com/office/officeart/2005/8/layout/hProcess10"/>
    <dgm:cxn modelId="{A1213B6E-1757-4B36-8306-BE904B1926B2}" type="presParOf" srcId="{2955B18C-76E4-40B4-85B6-19EE21BE9B89}" destId="{FF06E9BE-4203-41C6-B23B-1E17C13E38D7}" srcOrd="3" destOrd="0" presId="urn:microsoft.com/office/officeart/2005/8/layout/hProcess10"/>
    <dgm:cxn modelId="{3FE4F8ED-E427-47D4-BAAD-E0B46AE705BF}" type="presParOf" srcId="{FF06E9BE-4203-41C6-B23B-1E17C13E38D7}" destId="{C2093A16-67B0-4204-AC67-FCB5D22F901C}" srcOrd="0" destOrd="0" presId="urn:microsoft.com/office/officeart/2005/8/layout/hProcess10"/>
    <dgm:cxn modelId="{5B93EEFB-F609-4E13-A069-0E54F091F5EE}" type="presParOf" srcId="{2955B18C-76E4-40B4-85B6-19EE21BE9B89}" destId="{A7DB6381-7E50-4CDB-A5C1-1C86A4F3CCAF}" srcOrd="4" destOrd="0" presId="urn:microsoft.com/office/officeart/2005/8/layout/hProcess10"/>
    <dgm:cxn modelId="{C3B11866-C209-467C-BDB1-D7F9ECCDFA60}" type="presParOf" srcId="{A7DB6381-7E50-4CDB-A5C1-1C86A4F3CCAF}" destId="{7EE6B61C-248E-41FD-9813-9404446ACC65}" srcOrd="0" destOrd="0" presId="urn:microsoft.com/office/officeart/2005/8/layout/hProcess10"/>
    <dgm:cxn modelId="{26E34605-7B68-4E0D-994F-B13F5BB744BA}" type="presParOf" srcId="{A7DB6381-7E50-4CDB-A5C1-1C86A4F3CCAF}" destId="{16AA3586-3017-4C12-86E6-505EDECA0D51}" srcOrd="1" destOrd="0" presId="urn:microsoft.com/office/officeart/2005/8/layout/hProcess10"/>
    <dgm:cxn modelId="{DD1A8ADD-FB0C-4CB0-A86A-23935D36E119}" type="presParOf" srcId="{2955B18C-76E4-40B4-85B6-19EE21BE9B89}" destId="{72F54D1D-12FB-488A-9F1B-4DC5B2F54CF4}" srcOrd="5" destOrd="0" presId="urn:microsoft.com/office/officeart/2005/8/layout/hProcess10"/>
    <dgm:cxn modelId="{5C841D8A-C866-4259-B9F4-F7943004AF5B}" type="presParOf" srcId="{72F54D1D-12FB-488A-9F1B-4DC5B2F54CF4}" destId="{820BA924-21C8-4516-964F-AB2F8D9DF7EC}" srcOrd="0" destOrd="0" presId="urn:microsoft.com/office/officeart/2005/8/layout/hProcess10"/>
    <dgm:cxn modelId="{D7F7F95E-AA3E-495E-A5C4-A409DA95A339}" type="presParOf" srcId="{2955B18C-76E4-40B4-85B6-19EE21BE9B89}" destId="{7AA0CDE7-8AFA-4F62-A354-133196C46766}" srcOrd="6" destOrd="0" presId="urn:microsoft.com/office/officeart/2005/8/layout/hProcess10"/>
    <dgm:cxn modelId="{947B9357-66D8-42CB-A041-DB062B6F02BF}" type="presParOf" srcId="{7AA0CDE7-8AFA-4F62-A354-133196C46766}" destId="{D7E99DC7-24E2-4268-9839-69DF9AD6F487}" srcOrd="0" destOrd="0" presId="urn:microsoft.com/office/officeart/2005/8/layout/hProcess10"/>
    <dgm:cxn modelId="{6B2ADDC5-D0E5-4986-91EF-F37FBFBFD223}" type="presParOf" srcId="{7AA0CDE7-8AFA-4F62-A354-133196C46766}" destId="{700364F6-D0DA-4556-A02F-EFE9CF5ACE08}" srcOrd="1" destOrd="0" presId="urn:microsoft.com/office/officeart/2005/8/layout/hProcess10"/>
    <dgm:cxn modelId="{31A5604C-6F02-4CF0-9052-F7F832DDE8B6}" type="presParOf" srcId="{2955B18C-76E4-40B4-85B6-19EE21BE9B89}" destId="{105FBD14-796F-42EE-9C78-0DC95C84B7FE}" srcOrd="7" destOrd="0" presId="urn:microsoft.com/office/officeart/2005/8/layout/hProcess10"/>
    <dgm:cxn modelId="{C1430DC5-A49C-4628-9765-A8D49480A8F6}" type="presParOf" srcId="{105FBD14-796F-42EE-9C78-0DC95C84B7FE}" destId="{01E57E9E-1DA6-4045-94E3-D3EAE41304A5}" srcOrd="0" destOrd="0" presId="urn:microsoft.com/office/officeart/2005/8/layout/hProcess10"/>
    <dgm:cxn modelId="{42251DD5-4C7D-4B51-AFFA-44D91BC898C6}" type="presParOf" srcId="{2955B18C-76E4-40B4-85B6-19EE21BE9B89}" destId="{6223762E-F21A-4DB6-8702-EB8DB6D2943C}" srcOrd="8" destOrd="0" presId="urn:microsoft.com/office/officeart/2005/8/layout/hProcess10"/>
    <dgm:cxn modelId="{524D138C-C900-4595-A5AF-AE34FC7CC82A}" type="presParOf" srcId="{6223762E-F21A-4DB6-8702-EB8DB6D2943C}" destId="{FC8618F8-D9FC-4500-9E0A-E111DAE40D52}" srcOrd="0" destOrd="0" presId="urn:microsoft.com/office/officeart/2005/8/layout/hProcess10"/>
    <dgm:cxn modelId="{3D4F2EB6-F7EC-4E04-8977-3590A306B1BB}" type="presParOf" srcId="{6223762E-F21A-4DB6-8702-EB8DB6D2943C}" destId="{000BD5A6-5523-41CE-A466-C2BF262EBB6B}" srcOrd="1" destOrd="0" presId="urn:microsoft.com/office/officeart/2005/8/layout/hProcess10"/>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F061D-B599-4F77-8DE2-317260C9CF40}">
      <dsp:nvSpPr>
        <dsp:cNvPr id="0" name=""/>
        <dsp:cNvSpPr/>
      </dsp:nvSpPr>
      <dsp:spPr>
        <a:xfrm>
          <a:off x="6604"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621F2B2-AE62-4F94-8803-4EBC571395BF}">
      <dsp:nvSpPr>
        <dsp:cNvPr id="0" name=""/>
        <dsp:cNvSpPr/>
      </dsp:nvSpPr>
      <dsp:spPr>
        <a:xfrm>
          <a:off x="257951" y="2921236"/>
          <a:ext cx="1543989" cy="1543989"/>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Etudes du Kernel Kaggle</a:t>
          </a:r>
        </a:p>
        <a:p>
          <a:pPr marL="57150" lvl="1" indent="-57150" algn="l" defTabSz="488950">
            <a:lnSpc>
              <a:spcPct val="90000"/>
            </a:lnSpc>
            <a:spcBef>
              <a:spcPct val="0"/>
            </a:spcBef>
            <a:spcAft>
              <a:spcPct val="15000"/>
            </a:spcAft>
            <a:buChar char="•"/>
          </a:pPr>
          <a:r>
            <a:rPr lang="fr-FR" sz="1100" kern="1200" dirty="0"/>
            <a:t>Analyse du Notebook téléchargé</a:t>
          </a:r>
        </a:p>
      </dsp:txBody>
      <dsp:txXfrm>
        <a:off x="303173" y="2966458"/>
        <a:ext cx="1453545" cy="1453545"/>
      </dsp:txXfrm>
    </dsp:sp>
    <dsp:sp modelId="{2ABA42A3-E51D-4634-8BB4-BD88B561918F}">
      <dsp:nvSpPr>
        <dsp:cNvPr id="0" name=""/>
        <dsp:cNvSpPr/>
      </dsp:nvSpPr>
      <dsp:spPr>
        <a:xfrm>
          <a:off x="1848000" y="2581337"/>
          <a:ext cx="297406" cy="370999"/>
        </a:xfrm>
        <a:prstGeom prst="rightArrow">
          <a:avLst>
            <a:gd name="adj1" fmla="val 60000"/>
            <a:gd name="adj2" fmla="val 50000"/>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1848000" y="2655537"/>
        <a:ext cx="208184" cy="222599"/>
      </dsp:txXfrm>
    </dsp:sp>
    <dsp:sp modelId="{2AC63236-3025-4BBC-9D2F-02D90DBE6188}">
      <dsp:nvSpPr>
        <dsp:cNvPr id="0" name=""/>
        <dsp:cNvSpPr/>
      </dsp:nvSpPr>
      <dsp:spPr>
        <a:xfrm>
          <a:off x="2400326"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297C3D8-DE42-4C93-871E-5B8C8691190C}">
      <dsp:nvSpPr>
        <dsp:cNvPr id="0" name=""/>
        <dsp:cNvSpPr/>
      </dsp:nvSpPr>
      <dsp:spPr>
        <a:xfrm>
          <a:off x="2651673" y="2921236"/>
          <a:ext cx="1543989" cy="1543989"/>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Construction du modèle de prédiction</a:t>
          </a:r>
        </a:p>
        <a:p>
          <a:pPr marL="57150" lvl="1" indent="-57150" algn="l" defTabSz="488950">
            <a:lnSpc>
              <a:spcPct val="90000"/>
            </a:lnSpc>
            <a:spcBef>
              <a:spcPct val="0"/>
            </a:spcBef>
            <a:spcAft>
              <a:spcPct val="15000"/>
            </a:spcAft>
            <a:buChar char="•"/>
          </a:pPr>
          <a:r>
            <a:rPr lang="fr-FR" sz="1100" kern="1200" dirty="0"/>
            <a:t>Adaptation du Notebook avec les besoins du Projet </a:t>
          </a:r>
        </a:p>
      </dsp:txBody>
      <dsp:txXfrm>
        <a:off x="2696895" y="2966458"/>
        <a:ext cx="1453545" cy="1453545"/>
      </dsp:txXfrm>
    </dsp:sp>
    <dsp:sp modelId="{FF06E9BE-4203-41C6-B23B-1E17C13E38D7}">
      <dsp:nvSpPr>
        <dsp:cNvPr id="0" name=""/>
        <dsp:cNvSpPr/>
      </dsp:nvSpPr>
      <dsp:spPr>
        <a:xfrm>
          <a:off x="4241722" y="2581337"/>
          <a:ext cx="297406" cy="370999"/>
        </a:xfrm>
        <a:prstGeom prst="rightArrow">
          <a:avLst>
            <a:gd name="adj1" fmla="val 60000"/>
            <a:gd name="adj2" fmla="val 50000"/>
          </a:avLst>
        </a:prstGeom>
        <a:solidFill>
          <a:schemeClr val="accent3">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4241722" y="2655537"/>
        <a:ext cx="208184" cy="222599"/>
      </dsp:txXfrm>
    </dsp:sp>
    <dsp:sp modelId="{7EE6B61C-248E-41FD-9813-9404446ACC65}">
      <dsp:nvSpPr>
        <dsp:cNvPr id="0" name=""/>
        <dsp:cNvSpPr/>
      </dsp:nvSpPr>
      <dsp:spPr>
        <a:xfrm>
          <a:off x="4794048"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6AA3586-3017-4C12-86E6-505EDECA0D51}">
      <dsp:nvSpPr>
        <dsp:cNvPr id="0" name=""/>
        <dsp:cNvSpPr/>
      </dsp:nvSpPr>
      <dsp:spPr>
        <a:xfrm>
          <a:off x="5045395" y="2921236"/>
          <a:ext cx="1543989" cy="1543989"/>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Note technique</a:t>
          </a:r>
        </a:p>
        <a:p>
          <a:pPr marL="57150" lvl="1" indent="-57150" algn="l" defTabSz="488950">
            <a:lnSpc>
              <a:spcPct val="90000"/>
            </a:lnSpc>
            <a:spcBef>
              <a:spcPct val="0"/>
            </a:spcBef>
            <a:spcAft>
              <a:spcPct val="15000"/>
            </a:spcAft>
            <a:buChar char="•"/>
          </a:pPr>
          <a:r>
            <a:rPr lang="fr-FR" sz="1100" kern="1200" dirty="0"/>
            <a:t>Rédaction de la note méthodologique du modèle</a:t>
          </a:r>
        </a:p>
      </dsp:txBody>
      <dsp:txXfrm>
        <a:off x="5090617" y="2966458"/>
        <a:ext cx="1453545" cy="1453545"/>
      </dsp:txXfrm>
    </dsp:sp>
    <dsp:sp modelId="{72F54D1D-12FB-488A-9F1B-4DC5B2F54CF4}">
      <dsp:nvSpPr>
        <dsp:cNvPr id="0" name=""/>
        <dsp:cNvSpPr/>
      </dsp:nvSpPr>
      <dsp:spPr>
        <a:xfrm>
          <a:off x="6635444" y="2581337"/>
          <a:ext cx="297406" cy="370999"/>
        </a:xfrm>
        <a:prstGeom prst="rightArrow">
          <a:avLst>
            <a:gd name="adj1" fmla="val 60000"/>
            <a:gd name="adj2" fmla="val 50000"/>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6635444" y="2655537"/>
        <a:ext cx="208184" cy="222599"/>
      </dsp:txXfrm>
    </dsp:sp>
    <dsp:sp modelId="{D7E99DC7-24E2-4268-9839-69DF9AD6F487}">
      <dsp:nvSpPr>
        <dsp:cNvPr id="0" name=""/>
        <dsp:cNvSpPr/>
      </dsp:nvSpPr>
      <dsp:spPr>
        <a:xfrm>
          <a:off x="7187770"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700364F6-D0DA-4556-A02F-EFE9CF5ACE08}">
      <dsp:nvSpPr>
        <dsp:cNvPr id="0" name=""/>
        <dsp:cNvSpPr/>
      </dsp:nvSpPr>
      <dsp:spPr>
        <a:xfrm>
          <a:off x="7439118" y="2921236"/>
          <a:ext cx="1543989" cy="1543989"/>
        </a:xfrm>
        <a:prstGeom prst="roundRect">
          <a:avLst>
            <a:gd name="adj" fmla="val 10000"/>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Dashboard</a:t>
          </a:r>
        </a:p>
        <a:p>
          <a:pPr marL="57150" lvl="1" indent="-57150" algn="l" defTabSz="488950">
            <a:lnSpc>
              <a:spcPct val="90000"/>
            </a:lnSpc>
            <a:spcBef>
              <a:spcPct val="0"/>
            </a:spcBef>
            <a:spcAft>
              <a:spcPct val="15000"/>
            </a:spcAft>
            <a:buChar char="•"/>
          </a:pPr>
          <a:r>
            <a:rPr lang="fr-FR" sz="1100" kern="1200" dirty="0"/>
            <a:t>Réalisation du dashboard</a:t>
          </a:r>
        </a:p>
        <a:p>
          <a:pPr marL="57150" lvl="1" indent="-57150" algn="l" defTabSz="488950">
            <a:lnSpc>
              <a:spcPct val="90000"/>
            </a:lnSpc>
            <a:spcBef>
              <a:spcPct val="0"/>
            </a:spcBef>
            <a:spcAft>
              <a:spcPct val="15000"/>
            </a:spcAft>
            <a:buChar char="•"/>
          </a:pPr>
          <a:r>
            <a:rPr lang="fr-FR" sz="1100" kern="1200" dirty="0"/>
            <a:t>Réalisation de l’API correspondante</a:t>
          </a:r>
        </a:p>
        <a:p>
          <a:pPr marL="57150" lvl="1" indent="-57150" algn="l" defTabSz="488950">
            <a:lnSpc>
              <a:spcPct val="90000"/>
            </a:lnSpc>
            <a:spcBef>
              <a:spcPct val="0"/>
            </a:spcBef>
            <a:spcAft>
              <a:spcPct val="15000"/>
            </a:spcAft>
            <a:buChar char="•"/>
          </a:pPr>
          <a:r>
            <a:rPr lang="fr-FR" sz="1100" kern="1200" dirty="0"/>
            <a:t>Sauvegarde sur un dépôt GitHub</a:t>
          </a:r>
        </a:p>
      </dsp:txBody>
      <dsp:txXfrm>
        <a:off x="7484340" y="2966458"/>
        <a:ext cx="1453545" cy="1453545"/>
      </dsp:txXfrm>
    </dsp:sp>
    <dsp:sp modelId="{105FBD14-796F-42EE-9C78-0DC95C84B7FE}">
      <dsp:nvSpPr>
        <dsp:cNvPr id="0" name=""/>
        <dsp:cNvSpPr/>
      </dsp:nvSpPr>
      <dsp:spPr>
        <a:xfrm>
          <a:off x="9029166" y="2581337"/>
          <a:ext cx="297406" cy="370999"/>
        </a:xfrm>
        <a:prstGeom prst="rightArrow">
          <a:avLst>
            <a:gd name="adj1" fmla="val 60000"/>
            <a:gd name="adj2" fmla="val 50000"/>
          </a:avLst>
        </a:prstGeom>
        <a:solidFill>
          <a:schemeClr val="accent5">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9029166" y="2655537"/>
        <a:ext cx="208184" cy="222599"/>
      </dsp:txXfrm>
    </dsp:sp>
    <dsp:sp modelId="{FC8618F8-D9FC-4500-9E0A-E111DAE40D52}">
      <dsp:nvSpPr>
        <dsp:cNvPr id="0" name=""/>
        <dsp:cNvSpPr/>
      </dsp:nvSpPr>
      <dsp:spPr>
        <a:xfrm>
          <a:off x="9581493"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000BD5A6-5523-41CE-A466-C2BF262EBB6B}">
      <dsp:nvSpPr>
        <dsp:cNvPr id="0" name=""/>
        <dsp:cNvSpPr/>
      </dsp:nvSpPr>
      <dsp:spPr>
        <a:xfrm>
          <a:off x="9832840" y="2921236"/>
          <a:ext cx="1543989" cy="1543989"/>
        </a:xfrm>
        <a:prstGeom prst="roundRect">
          <a:avLst>
            <a:gd name="adj" fmla="val 10000"/>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Déploiement</a:t>
          </a:r>
        </a:p>
        <a:p>
          <a:pPr marL="57150" lvl="1" indent="-57150" algn="l" defTabSz="488950">
            <a:lnSpc>
              <a:spcPct val="90000"/>
            </a:lnSpc>
            <a:spcBef>
              <a:spcPct val="0"/>
            </a:spcBef>
            <a:spcAft>
              <a:spcPct val="15000"/>
            </a:spcAft>
            <a:buChar char="•"/>
          </a:pPr>
          <a:r>
            <a:rPr lang="fr-FR" sz="1100" kern="1200" dirty="0"/>
            <a:t>Déploiement du modèle sur le Cloud</a:t>
          </a:r>
        </a:p>
      </dsp:txBody>
      <dsp:txXfrm>
        <a:off x="9878062" y="2966458"/>
        <a:ext cx="1453545" cy="14535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0AA1683-65E5-4339-AED9-75EF3980F2C5}"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5B6A572-1838-47C6-8162-6970F8958BC7}"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5B6D1F8-F1C0-4D19-AD65-6EAD8A62E477}"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1435586-6337-4721-BD9E-ACE9724B46ED}"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519D4C7-E95B-49D6-B3D4-4B02E62A6E87}"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F19586D-5240-48D8-872C-7C87C56FDD37}"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602E651-9B39-4B4D-9340-CF9701CA436B}"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FFBAA34-7EB5-4447-9EEA-BA6EF43E8635}"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E2283B0-FE25-4E18-8961-7E7351FE4B57}"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0211EB8-18AC-412D-AA24-CA3B65D61AAC}"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9AD51AA-E433-44B9-B83C-61FB73D67257}"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99DFB92-FCC4-488E-A212-37946342CA3B}"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FA79547-CE04-4C58-89C2-35674CA7C5C4}"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7E43E55-0420-4BCB-8E9E-D8E862C5AE6A}"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515529F-4B49-4899-BCDC-710407A7A6EF}"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6D2F7C8-B318-4D2B-BE17-7F8D2B39F35C}" type="slidenum">
              <a:t>&lt;#&gt;</a:t>
            </a:fld>
          </a:p>
        </p:txBody>
      </p:sp>
      <p:sp>
        <p:nvSpPr>
          <p:cNvPr id="9" name="PlaceHolder 8"/>
          <p:cNvSpPr>
            <a:spLocks noGrp="1"/>
          </p:cNvSpPr>
          <p:nvPr>
            <p:ph type="dt" idx="6"/>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4C128C9-1575-4FE7-BDC3-5CC66F78C63D}" type="slidenum">
              <a:t>&lt;#&gt;</a:t>
            </a:fld>
          </a:p>
        </p:txBody>
      </p:sp>
      <p:sp>
        <p:nvSpPr>
          <p:cNvPr id="11" name="PlaceHolder 10"/>
          <p:cNvSpPr>
            <a:spLocks noGrp="1"/>
          </p:cNvSpPr>
          <p:nvPr>
            <p:ph type="dt" idx="6"/>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2436A05-B1CF-4661-8969-E9E0791ED04C}"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D760168-E153-4615-9C8D-CE02A5E52E93}"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11EF685-770D-46B2-A9B1-7CD3864ABD4A}"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A9214A5-72CF-4CE2-98BF-3E4A18E38F3B}"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85228A2-E1CF-4FD9-9A02-3ABE602C7396}"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9AA174C-6D9D-438C-AD94-9236ADDE208B}"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97F6147-7A2A-46E6-8C66-3F426240A0F8}"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6"/>
          <p:cNvGrpSpPr/>
          <p:nvPr/>
        </p:nvGrpSpPr>
        <p:grpSpPr>
          <a:xfrm>
            <a:off x="150840" y="0"/>
            <a:ext cx="2434680" cy="6855840"/>
            <a:chOff x="150840" y="0"/>
            <a:chExt cx="2434680" cy="6855840"/>
          </a:xfrm>
        </p:grpSpPr>
        <p:sp>
          <p:nvSpPr>
            <p:cNvPr id="1" name="Freeform 6"/>
            <p:cNvSpPr/>
            <p:nvPr/>
          </p:nvSpPr>
          <p:spPr>
            <a:xfrm>
              <a:off x="457200" y="0"/>
              <a:ext cx="1120320" cy="5326920"/>
            </a:xfrm>
            <a:custGeom>
              <a:avLst/>
              <a:gdLst>
                <a:gd name="textAreaLeft" fmla="*/ 0 w 1120320"/>
                <a:gd name="textAreaRight" fmla="*/ 1122480 w 1120320"/>
                <a:gd name="textAreaTop" fmla="*/ 0 h 5326920"/>
                <a:gd name="textAreaBottom" fmla="*/ 5329080 h 5326920"/>
              </a:gdLst>
              <a:ahLst/>
              <a:rect l="textAreaLeft" t="textAreaTop" r="textAreaRight" b="textAreaBottom"/>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2" name="Freeform 7"/>
            <p:cNvSpPr/>
            <p:nvPr/>
          </p:nvSpPr>
          <p:spPr>
            <a:xfrm>
              <a:off x="150840" y="0"/>
              <a:ext cx="1115280" cy="5274720"/>
            </a:xfrm>
            <a:custGeom>
              <a:avLst/>
              <a:gdLst>
                <a:gd name="textAreaLeft" fmla="*/ 0 w 1115280"/>
                <a:gd name="textAreaRight" fmla="*/ 1117440 w 1115280"/>
                <a:gd name="textAreaTop" fmla="*/ 0 h 5274720"/>
                <a:gd name="textAreaBottom" fmla="*/ 5276880 h 5274720"/>
              </a:gdLst>
              <a:ahLst/>
              <a:rect l="textAreaLeft" t="textAreaTop" r="textAreaRight" b="textAreaBottom"/>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3" name="Freeform 8"/>
            <p:cNvSpPr/>
            <p:nvPr/>
          </p:nvSpPr>
          <p:spPr>
            <a:xfrm>
              <a:off x="150840" y="5238720"/>
              <a:ext cx="1226520" cy="1617120"/>
            </a:xfrm>
            <a:custGeom>
              <a:avLst/>
              <a:gdLst>
                <a:gd name="textAreaLeft" fmla="*/ 0 w 1226520"/>
                <a:gd name="textAreaRight" fmla="*/ 1228680 w 1226520"/>
                <a:gd name="textAreaTop" fmla="*/ 0 h 1617120"/>
                <a:gd name="textAreaBottom" fmla="*/ 1619280 h 1617120"/>
              </a:gdLst>
              <a:ahLst/>
              <a:rect l="textAreaLeft" t="textAreaTop" r="textAreaRight" b="textAreaBottom"/>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4" name="Freeform 9"/>
            <p:cNvSpPr/>
            <p:nvPr/>
          </p:nvSpPr>
          <p:spPr>
            <a:xfrm>
              <a:off x="457200" y="5291280"/>
              <a:ext cx="1493280" cy="1564560"/>
            </a:xfrm>
            <a:custGeom>
              <a:avLst/>
              <a:gdLst>
                <a:gd name="textAreaLeft" fmla="*/ 0 w 1493280"/>
                <a:gd name="textAreaRight" fmla="*/ 1495440 w 1493280"/>
                <a:gd name="textAreaTop" fmla="*/ 0 h 1564560"/>
                <a:gd name="textAreaBottom" fmla="*/ 1566720 h 1564560"/>
              </a:gdLst>
              <a:ahLst/>
              <a:rect l="textAreaLeft" t="textAreaTop" r="textAreaRight" b="textAreaBottom"/>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5" name="Freeform 10"/>
            <p:cNvSpPr/>
            <p:nvPr/>
          </p:nvSpPr>
          <p:spPr>
            <a:xfrm>
              <a:off x="457200" y="5286240"/>
              <a:ext cx="2128320" cy="1569600"/>
            </a:xfrm>
            <a:custGeom>
              <a:avLst/>
              <a:gdLst>
                <a:gd name="textAreaLeft" fmla="*/ 0 w 2128320"/>
                <a:gd name="textAreaRight" fmla="*/ 2130480 w 2128320"/>
                <a:gd name="textAreaTop" fmla="*/ 0 h 1569600"/>
                <a:gd name="textAreaBottom" fmla="*/ 1571760 h 1569600"/>
              </a:gdLst>
              <a:ahLst/>
              <a:rect l="textAreaLeft" t="textAreaTop" r="textAreaRight" b="textAreaBottom"/>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6" name="Freeform 11"/>
            <p:cNvSpPr/>
            <p:nvPr/>
          </p:nvSpPr>
          <p:spPr>
            <a:xfrm>
              <a:off x="150840" y="5238720"/>
              <a:ext cx="1693440" cy="1617120"/>
            </a:xfrm>
            <a:custGeom>
              <a:avLst/>
              <a:gdLst>
                <a:gd name="textAreaLeft" fmla="*/ 0 w 1693440"/>
                <a:gd name="textAreaRight" fmla="*/ 1695600 w 1693440"/>
                <a:gd name="textAreaTop" fmla="*/ 0 h 1617120"/>
                <a:gd name="textAreaBottom" fmla="*/ 1619280 h 1617120"/>
              </a:gdLst>
              <a:ahLst/>
              <a:rect l="textAreaLeft" t="textAreaTop" r="textAreaRight" b="textAreaBottom"/>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grpSp>
        <p:nvGrpSpPr>
          <p:cNvPr id="7" name="Group 18"/>
          <p:cNvGrpSpPr/>
          <p:nvPr/>
        </p:nvGrpSpPr>
        <p:grpSpPr>
          <a:xfrm>
            <a:off x="546120" y="-4680"/>
            <a:ext cx="5012640" cy="6860520"/>
            <a:chOff x="546120" y="-4680"/>
            <a:chExt cx="5012640" cy="6860520"/>
          </a:xfrm>
        </p:grpSpPr>
        <p:sp>
          <p:nvSpPr>
            <p:cNvPr id="8" name="Freeform 6"/>
            <p:cNvSpPr/>
            <p:nvPr/>
          </p:nvSpPr>
          <p:spPr>
            <a:xfrm>
              <a:off x="984240" y="-4680"/>
              <a:ext cx="1061640" cy="2780640"/>
            </a:xfrm>
            <a:custGeom>
              <a:avLst/>
              <a:gdLst>
                <a:gd name="textAreaLeft" fmla="*/ 0 w 1061640"/>
                <a:gd name="textAreaRight" fmla="*/ 1063800 w 1061640"/>
                <a:gd name="textAreaTop" fmla="*/ 0 h 2780640"/>
                <a:gd name="textAreaBottom" fmla="*/ 2782800 h 2780640"/>
              </a:gdLst>
              <a:ahLst/>
              <a:rect l="textAreaLeft" t="textAreaTop" r="textAreaRight" b="textAreaBottom"/>
              <a:pathLst>
                <a:path w="670" h="1753">
                  <a:moveTo>
                    <a:pt x="0" y="1696"/>
                  </a:moveTo>
                  <a:lnTo>
                    <a:pt x="225" y="1753"/>
                  </a:lnTo>
                  <a:lnTo>
                    <a:pt x="670" y="0"/>
                  </a:lnTo>
                  <a:lnTo>
                    <a:pt x="430" y="0"/>
                  </a:lnTo>
                  <a:lnTo>
                    <a:pt x="0" y="1696"/>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9" name="Freeform 7"/>
            <p:cNvSpPr/>
            <p:nvPr/>
          </p:nvSpPr>
          <p:spPr>
            <a:xfrm>
              <a:off x="546120" y="-4680"/>
              <a:ext cx="1032840" cy="2671200"/>
            </a:xfrm>
            <a:custGeom>
              <a:avLst/>
              <a:gdLst>
                <a:gd name="textAreaLeft" fmla="*/ 0 w 1032840"/>
                <a:gd name="textAreaRight" fmla="*/ 1035000 w 1032840"/>
                <a:gd name="textAreaTop" fmla="*/ 0 h 2671200"/>
                <a:gd name="textAreaBottom" fmla="*/ 2673360 h 2671200"/>
              </a:gdLst>
              <a:ahLst/>
              <a:rect l="textAreaLeft" t="textAreaTop" r="textAreaRight" b="textAreaBottom"/>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 name="Freeform 9"/>
            <p:cNvSpPr/>
            <p:nvPr/>
          </p:nvSpPr>
          <p:spPr>
            <a:xfrm>
              <a:off x="546120" y="2583000"/>
              <a:ext cx="2691720" cy="4272840"/>
            </a:xfrm>
            <a:custGeom>
              <a:avLst/>
              <a:gdLst>
                <a:gd name="textAreaLeft" fmla="*/ 0 w 2691720"/>
                <a:gd name="textAreaRight" fmla="*/ 2693880 w 2691720"/>
                <a:gd name="textAreaTop" fmla="*/ 0 h 4272840"/>
                <a:gd name="textAreaBottom" fmla="*/ 4275000 h 4272840"/>
              </a:gdLst>
              <a:ahLst/>
              <a:rect l="textAreaLeft" t="textAreaTop" r="textAreaRight" b="textAreaBottom"/>
              <a:pathLst>
                <a:path w="1697" h="2693">
                  <a:moveTo>
                    <a:pt x="0" y="0"/>
                  </a:moveTo>
                  <a:lnTo>
                    <a:pt x="1622" y="2693"/>
                  </a:lnTo>
                  <a:lnTo>
                    <a:pt x="1697" y="269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11" name="Freeform 10"/>
            <p:cNvSpPr/>
            <p:nvPr/>
          </p:nvSpPr>
          <p:spPr>
            <a:xfrm>
              <a:off x="988920" y="2692440"/>
              <a:ext cx="3330000" cy="4163400"/>
            </a:xfrm>
            <a:custGeom>
              <a:avLst/>
              <a:gdLst>
                <a:gd name="textAreaLeft" fmla="*/ 0 w 3330000"/>
                <a:gd name="textAreaRight" fmla="*/ 3332160 w 3330000"/>
                <a:gd name="textAreaTop" fmla="*/ 0 h 4163400"/>
                <a:gd name="textAreaBottom" fmla="*/ 4165560 h 4163400"/>
              </a:gdLst>
              <a:ahLst/>
              <a:rect l="textAreaLeft" t="textAreaTop" r="textAreaRight" b="textAreaBottom"/>
              <a:pathLst>
                <a:path w="2099" h="2624">
                  <a:moveTo>
                    <a:pt x="2099" y="2624"/>
                  </a:moveTo>
                  <a:lnTo>
                    <a:pt x="0" y="0"/>
                  </a:lnTo>
                  <a:lnTo>
                    <a:pt x="2021" y="2624"/>
                  </a:lnTo>
                  <a:lnTo>
                    <a:pt x="2099" y="2624"/>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2" name="Freeform 11"/>
            <p:cNvSpPr/>
            <p:nvPr/>
          </p:nvSpPr>
          <p:spPr>
            <a:xfrm>
              <a:off x="984240" y="2687760"/>
              <a:ext cx="4574520" cy="4168080"/>
            </a:xfrm>
            <a:custGeom>
              <a:avLst/>
              <a:gdLst>
                <a:gd name="textAreaLeft" fmla="*/ 0 w 4574520"/>
                <a:gd name="textAreaRight" fmla="*/ 4576680 w 4574520"/>
                <a:gd name="textAreaTop" fmla="*/ 0 h 4168080"/>
                <a:gd name="textAreaBottom" fmla="*/ 4170240 h 4168080"/>
              </a:gdLst>
              <a:ahLst/>
              <a:rect l="textAreaLeft" t="textAreaTop" r="textAreaRight" b="textAreaBottom"/>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3" name="Freeform 12"/>
            <p:cNvSpPr/>
            <p:nvPr/>
          </p:nvSpPr>
          <p:spPr>
            <a:xfrm>
              <a:off x="546120" y="2577960"/>
              <a:ext cx="3582360" cy="4277880"/>
            </a:xfrm>
            <a:custGeom>
              <a:avLst/>
              <a:gdLst>
                <a:gd name="textAreaLeft" fmla="*/ 0 w 3582360"/>
                <a:gd name="textAreaRight" fmla="*/ 3584520 w 3582360"/>
                <a:gd name="textAreaTop" fmla="*/ 0 h 4277880"/>
                <a:gd name="textAreaBottom" fmla="*/ 4280040 h 4277880"/>
              </a:gdLst>
              <a:ahLst/>
              <a:rect l="textAreaLeft" t="textAreaTop" r="textAreaRight" b="textAreaBottom"/>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sp>
        <p:nvSpPr>
          <p:cNvPr id="14" name="PlaceHolder 1"/>
          <p:cNvSpPr>
            <a:spLocks noGrp="1"/>
          </p:cNvSpPr>
          <p:nvPr>
            <p:ph type="ftr" idx="1"/>
          </p:nvPr>
        </p:nvSpPr>
        <p:spPr>
          <a:xfrm>
            <a:off x="5332320" y="5883120"/>
            <a:ext cx="4321800" cy="36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 </a:t>
            </a:r>
            <a:endParaRPr b="0" lang="fr-FR" sz="1400" spc="-1" strike="noStrike">
              <a:solidFill>
                <a:srgbClr val="000000"/>
              </a:solidFill>
              <a:latin typeface="Times New Roman"/>
            </a:endParaRPr>
          </a:p>
        </p:txBody>
      </p:sp>
      <p:sp>
        <p:nvSpPr>
          <p:cNvPr id="15" name="PlaceHolder 2"/>
          <p:cNvSpPr>
            <a:spLocks noGrp="1"/>
          </p:cNvSpPr>
          <p:nvPr>
            <p:ph type="sldNum" idx="2"/>
          </p:nvPr>
        </p:nvSpPr>
        <p:spPr>
          <a:xfrm>
            <a:off x="10951920" y="5883120"/>
            <a:ext cx="549000" cy="36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000" spc="-1" strike="noStrike">
                <a:solidFill>
                  <a:srgbClr val="000000"/>
                </a:solidFill>
                <a:latin typeface="Corbel"/>
              </a:defRPr>
            </a:lvl1pPr>
          </a:lstStyle>
          <a:p>
            <a:pPr indent="0" algn="r">
              <a:lnSpc>
                <a:spcPct val="100000"/>
              </a:lnSpc>
              <a:buNone/>
              <a:tabLst>
                <a:tab algn="l" pos="0"/>
              </a:tabLst>
            </a:pPr>
            <a:fld id="{F9927426-19DC-4B50-8896-C0077E29D226}" type="slidenum">
              <a:rPr b="0" lang="fr-FR" sz="1000" spc="-1" strike="noStrike">
                <a:solidFill>
                  <a:srgbClr val="000000"/>
                </a:solidFill>
                <a:latin typeface="Corbel"/>
              </a:rPr>
              <a:t>20</a:t>
            </a:fld>
            <a:endParaRPr b="0" lang="fr-FR" sz="1000" spc="-1" strike="noStrike">
              <a:solidFill>
                <a:srgbClr val="000000"/>
              </a:solidFill>
              <a:latin typeface="Times New Roman"/>
            </a:endParaRPr>
          </a:p>
        </p:txBody>
      </p:sp>
      <p:sp>
        <p:nvSpPr>
          <p:cNvPr id="16" name="PlaceHolder 3"/>
          <p:cNvSpPr>
            <a:spLocks noGrp="1"/>
          </p:cNvSpPr>
          <p:nvPr>
            <p:ph type="dt" idx="3"/>
          </p:nvPr>
        </p:nvSpPr>
        <p:spPr>
          <a:xfrm>
            <a:off x="9732600" y="5883120"/>
            <a:ext cx="1140840" cy="362880"/>
          </a:xfrm>
          <a:prstGeom prst="rect">
            <a:avLst/>
          </a:prstGeom>
          <a:noFill/>
          <a:ln w="0">
            <a:noFill/>
          </a:ln>
        </p:spPr>
        <p:txBody>
          <a:bodyPr lIns="90000" rIns="90000" tIns="45000" bIns="4500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 </a:t>
            </a:r>
            <a:endParaRPr b="0" lang="fr-FR" sz="1400" spc="-1" strike="noStrike">
              <a:solidFill>
                <a:srgbClr val="000000"/>
              </a:solidFill>
              <a:latin typeface="Times New Roman"/>
            </a:endParaRPr>
          </a:p>
        </p:txBody>
      </p:sp>
      <p:sp>
        <p:nvSpPr>
          <p:cNvPr id="1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1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55" name="Group 6"/>
          <p:cNvGrpSpPr/>
          <p:nvPr/>
        </p:nvGrpSpPr>
        <p:grpSpPr>
          <a:xfrm>
            <a:off x="150840" y="0"/>
            <a:ext cx="2434680" cy="6855840"/>
            <a:chOff x="150840" y="0"/>
            <a:chExt cx="2434680" cy="6855840"/>
          </a:xfrm>
        </p:grpSpPr>
        <p:sp>
          <p:nvSpPr>
            <p:cNvPr id="56" name="Freeform 6"/>
            <p:cNvSpPr/>
            <p:nvPr/>
          </p:nvSpPr>
          <p:spPr>
            <a:xfrm>
              <a:off x="457200" y="0"/>
              <a:ext cx="1120320" cy="5326920"/>
            </a:xfrm>
            <a:custGeom>
              <a:avLst/>
              <a:gdLst>
                <a:gd name="textAreaLeft" fmla="*/ 0 w 1120320"/>
                <a:gd name="textAreaRight" fmla="*/ 1122480 w 1120320"/>
                <a:gd name="textAreaTop" fmla="*/ 0 h 5326920"/>
                <a:gd name="textAreaBottom" fmla="*/ 5329080 h 5326920"/>
              </a:gdLst>
              <a:ahLst/>
              <a:rect l="textAreaLeft" t="textAreaTop" r="textAreaRight" b="textAreaBottom"/>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57" name="Freeform 7"/>
            <p:cNvSpPr/>
            <p:nvPr/>
          </p:nvSpPr>
          <p:spPr>
            <a:xfrm>
              <a:off x="150840" y="0"/>
              <a:ext cx="1115280" cy="5274720"/>
            </a:xfrm>
            <a:custGeom>
              <a:avLst/>
              <a:gdLst>
                <a:gd name="textAreaLeft" fmla="*/ 0 w 1115280"/>
                <a:gd name="textAreaRight" fmla="*/ 1117440 w 1115280"/>
                <a:gd name="textAreaTop" fmla="*/ 0 h 5274720"/>
                <a:gd name="textAreaBottom" fmla="*/ 5276880 h 5274720"/>
              </a:gdLst>
              <a:ahLst/>
              <a:rect l="textAreaLeft" t="textAreaTop" r="textAreaRight" b="textAreaBottom"/>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58" name="Freeform 8"/>
            <p:cNvSpPr/>
            <p:nvPr/>
          </p:nvSpPr>
          <p:spPr>
            <a:xfrm>
              <a:off x="150840" y="5238720"/>
              <a:ext cx="1226520" cy="1617120"/>
            </a:xfrm>
            <a:custGeom>
              <a:avLst/>
              <a:gdLst>
                <a:gd name="textAreaLeft" fmla="*/ 0 w 1226520"/>
                <a:gd name="textAreaRight" fmla="*/ 1228680 w 1226520"/>
                <a:gd name="textAreaTop" fmla="*/ 0 h 1617120"/>
                <a:gd name="textAreaBottom" fmla="*/ 1619280 h 1617120"/>
              </a:gdLst>
              <a:ahLst/>
              <a:rect l="textAreaLeft" t="textAreaTop" r="textAreaRight" b="textAreaBottom"/>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59" name="Freeform 9"/>
            <p:cNvSpPr/>
            <p:nvPr/>
          </p:nvSpPr>
          <p:spPr>
            <a:xfrm>
              <a:off x="457200" y="5291280"/>
              <a:ext cx="1493280" cy="1564560"/>
            </a:xfrm>
            <a:custGeom>
              <a:avLst/>
              <a:gdLst>
                <a:gd name="textAreaLeft" fmla="*/ 0 w 1493280"/>
                <a:gd name="textAreaRight" fmla="*/ 1495440 w 1493280"/>
                <a:gd name="textAreaTop" fmla="*/ 0 h 1564560"/>
                <a:gd name="textAreaBottom" fmla="*/ 1566720 h 1564560"/>
              </a:gdLst>
              <a:ahLst/>
              <a:rect l="textAreaLeft" t="textAreaTop" r="textAreaRight" b="textAreaBottom"/>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60" name="Freeform 10"/>
            <p:cNvSpPr/>
            <p:nvPr/>
          </p:nvSpPr>
          <p:spPr>
            <a:xfrm>
              <a:off x="457200" y="5286240"/>
              <a:ext cx="2128320" cy="1569600"/>
            </a:xfrm>
            <a:custGeom>
              <a:avLst/>
              <a:gdLst>
                <a:gd name="textAreaLeft" fmla="*/ 0 w 2128320"/>
                <a:gd name="textAreaRight" fmla="*/ 2130480 w 2128320"/>
                <a:gd name="textAreaTop" fmla="*/ 0 h 1569600"/>
                <a:gd name="textAreaBottom" fmla="*/ 1571760 h 1569600"/>
              </a:gdLst>
              <a:ahLst/>
              <a:rect l="textAreaLeft" t="textAreaTop" r="textAreaRight" b="textAreaBottom"/>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61" name="Freeform 11"/>
            <p:cNvSpPr/>
            <p:nvPr/>
          </p:nvSpPr>
          <p:spPr>
            <a:xfrm>
              <a:off x="150840" y="5238720"/>
              <a:ext cx="1693440" cy="1617120"/>
            </a:xfrm>
            <a:custGeom>
              <a:avLst/>
              <a:gdLst>
                <a:gd name="textAreaLeft" fmla="*/ 0 w 1693440"/>
                <a:gd name="textAreaRight" fmla="*/ 1695600 w 1693440"/>
                <a:gd name="textAreaTop" fmla="*/ 0 h 1617120"/>
                <a:gd name="textAreaBottom" fmla="*/ 1619280 h 1617120"/>
              </a:gdLst>
              <a:ahLst/>
              <a:rect l="textAreaLeft" t="textAreaTop" r="textAreaRight" b="textAreaBottom"/>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sp>
        <p:nvSpPr>
          <p:cNvPr id="62" name="PlaceHolder 1"/>
          <p:cNvSpPr>
            <a:spLocks noGrp="1"/>
          </p:cNvSpPr>
          <p:nvPr>
            <p:ph type="ftr" idx="4"/>
          </p:nvPr>
        </p:nvSpPr>
        <p:spPr>
          <a:xfrm>
            <a:off x="2572200" y="5883120"/>
            <a:ext cx="7081920" cy="36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63" name="PlaceHolder 2"/>
          <p:cNvSpPr>
            <a:spLocks noGrp="1"/>
          </p:cNvSpPr>
          <p:nvPr>
            <p:ph type="sldNum" idx="5"/>
          </p:nvPr>
        </p:nvSpPr>
        <p:spPr>
          <a:xfrm>
            <a:off x="10951920" y="5867280"/>
            <a:ext cx="549000" cy="36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000" spc="-1" strike="noStrike">
                <a:solidFill>
                  <a:srgbClr val="000000"/>
                </a:solidFill>
                <a:latin typeface="Corbel"/>
              </a:defRPr>
            </a:lvl1pPr>
          </a:lstStyle>
          <a:p>
            <a:pPr indent="0" algn="r">
              <a:lnSpc>
                <a:spcPct val="100000"/>
              </a:lnSpc>
              <a:buNone/>
              <a:tabLst>
                <a:tab algn="l" pos="0"/>
              </a:tabLst>
            </a:pPr>
            <a:fld id="{6E80874E-CD44-4FE9-B2A0-45077112121E}" type="slidenum">
              <a:rPr b="0" lang="fr-FR" sz="1000" spc="-1" strike="noStrike">
                <a:solidFill>
                  <a:srgbClr val="000000"/>
                </a:solidFill>
                <a:latin typeface="Corbel"/>
              </a:rPr>
              <a:t>&lt;numéro&gt;</a:t>
            </a:fld>
            <a:endParaRPr b="0" lang="fr-FR" sz="1000" spc="-1" strike="noStrike">
              <a:solidFill>
                <a:srgbClr val="000000"/>
              </a:solidFill>
              <a:latin typeface="Times New Roman"/>
            </a:endParaRPr>
          </a:p>
        </p:txBody>
      </p:sp>
      <p:sp>
        <p:nvSpPr>
          <p:cNvPr id="64" name="PlaceHolder 3"/>
          <p:cNvSpPr>
            <a:spLocks noGrp="1"/>
          </p:cNvSpPr>
          <p:nvPr>
            <p:ph type="dt" idx="6"/>
          </p:nvPr>
        </p:nvSpPr>
        <p:spPr>
          <a:xfrm>
            <a:off x="9732600" y="5883120"/>
            <a:ext cx="1140840" cy="362880"/>
          </a:xfrm>
          <a:prstGeom prst="rect">
            <a:avLst/>
          </a:prstGeom>
          <a:noFill/>
          <a:ln w="0">
            <a:noFill/>
          </a:ln>
        </p:spPr>
        <p:txBody>
          <a:bodyPr lIns="90000" rIns="90000" tIns="45000" bIns="4500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6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6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p7.wdavid.chevaliers.oublies.fr/" TargetMode="External"/><Relationship Id="rId2" Type="http://schemas.openxmlformats.org/officeDocument/2006/relationships/hyperlink" Target="https://api.p7.wdavid.chevaliers.oublies.fr/load_voisins?id_client=100005" TargetMode="External"/><Relationship Id="rId3" Type="http://schemas.openxmlformats.org/officeDocument/2006/relationships/hyperlink" Target="https://p7.wdavid.chevaliers.oublies.fr/" TargetMode="External"/><Relationship Id="rId4" Type="http://schemas.openxmlformats.org/officeDocument/2006/relationships/hyperlink" Target="https://p7.wdavid.chevaliers.oublies.fr/" TargetMode="External"/><Relationship Id="rId5" Type="http://schemas.openxmlformats.org/officeDocument/2006/relationships/hyperlink" Target="https://api.p7.wdavid.chevaliers.oublies.fr/infos_client?id_client=100001" TargetMode="External"/><Relationship Id="rId6"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github.com/wdavid93/Projet_7_Prod/blob/main/.github/workflows/main.yml" TargetMode="External"/><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hyperlink" Target="https://github.com/wdavid93/Projet_7_Prod/blob/main/.github/workflows/python-test.yml" TargetMode="External"/><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hyperlink" Target="https://www.kaggle.com/rafjaa/resampling-strategies-for-imbalanced-datasets" TargetMode="External"/><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www.kaggle.com/c/home-credit-default-risk/data"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useBgFill="1">
        <p:nvSpPr>
          <p:cNvPr id="103" name="Rectangle 8"/>
          <p:cNvSpPr/>
          <p:nvPr/>
        </p:nvSpPr>
        <p:spPr>
          <a:xfrm>
            <a:off x="0" y="0"/>
            <a:ext cx="12189960" cy="68558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orbel"/>
              <a:ea typeface="DejaVu Sans"/>
            </a:endParaRPr>
          </a:p>
        </p:txBody>
      </p:sp>
      <p:grpSp>
        <p:nvGrpSpPr>
          <p:cNvPr id="104" name="Group 10"/>
          <p:cNvGrpSpPr/>
          <p:nvPr/>
        </p:nvGrpSpPr>
        <p:grpSpPr>
          <a:xfrm>
            <a:off x="2959200" y="-4680"/>
            <a:ext cx="5012640" cy="6860520"/>
            <a:chOff x="2959200" y="-4680"/>
            <a:chExt cx="5012640" cy="6860520"/>
          </a:xfrm>
        </p:grpSpPr>
        <p:sp>
          <p:nvSpPr>
            <p:cNvPr id="105" name="Freeform 6"/>
            <p:cNvSpPr/>
            <p:nvPr/>
          </p:nvSpPr>
          <p:spPr>
            <a:xfrm>
              <a:off x="3397320" y="-4680"/>
              <a:ext cx="1061640" cy="2780640"/>
            </a:xfrm>
            <a:custGeom>
              <a:avLst/>
              <a:gdLst>
                <a:gd name="textAreaLeft" fmla="*/ 0 w 1061640"/>
                <a:gd name="textAreaRight" fmla="*/ 1063800 w 1061640"/>
                <a:gd name="textAreaTop" fmla="*/ 0 h 2780640"/>
                <a:gd name="textAreaBottom" fmla="*/ 2782800 h 2780640"/>
              </a:gdLst>
              <a:ahLst/>
              <a:rect l="textAreaLeft" t="textAreaTop" r="textAreaRight" b="textAreaBottom"/>
              <a:pathLst>
                <a:path w="670" h="1753">
                  <a:moveTo>
                    <a:pt x="0" y="1696"/>
                  </a:moveTo>
                  <a:lnTo>
                    <a:pt x="225" y="1753"/>
                  </a:lnTo>
                  <a:lnTo>
                    <a:pt x="670" y="0"/>
                  </a:lnTo>
                  <a:lnTo>
                    <a:pt x="430" y="0"/>
                  </a:lnTo>
                  <a:lnTo>
                    <a:pt x="0" y="1696"/>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6" name="Freeform 7"/>
            <p:cNvSpPr/>
            <p:nvPr/>
          </p:nvSpPr>
          <p:spPr>
            <a:xfrm>
              <a:off x="2959200" y="-4680"/>
              <a:ext cx="1032840" cy="2671200"/>
            </a:xfrm>
            <a:custGeom>
              <a:avLst/>
              <a:gdLst>
                <a:gd name="textAreaLeft" fmla="*/ 0 w 1032840"/>
                <a:gd name="textAreaRight" fmla="*/ 1035000 w 1032840"/>
                <a:gd name="textAreaTop" fmla="*/ 0 h 2671200"/>
                <a:gd name="textAreaBottom" fmla="*/ 2673360 h 2671200"/>
              </a:gdLst>
              <a:ahLst/>
              <a:rect l="textAreaLeft" t="textAreaTop" r="textAreaRight" b="textAreaBottom"/>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7" name="Freeform 9"/>
            <p:cNvSpPr/>
            <p:nvPr/>
          </p:nvSpPr>
          <p:spPr>
            <a:xfrm>
              <a:off x="2959200" y="2583000"/>
              <a:ext cx="2691720" cy="4272840"/>
            </a:xfrm>
            <a:custGeom>
              <a:avLst/>
              <a:gdLst>
                <a:gd name="textAreaLeft" fmla="*/ 0 w 2691720"/>
                <a:gd name="textAreaRight" fmla="*/ 2693880 w 2691720"/>
                <a:gd name="textAreaTop" fmla="*/ 0 h 4272840"/>
                <a:gd name="textAreaBottom" fmla="*/ 4275000 h 4272840"/>
              </a:gdLst>
              <a:ahLst/>
              <a:rect l="textAreaLeft" t="textAreaTop" r="textAreaRight" b="textAreaBottom"/>
              <a:pathLst>
                <a:path w="1697" h="2693">
                  <a:moveTo>
                    <a:pt x="0" y="0"/>
                  </a:moveTo>
                  <a:lnTo>
                    <a:pt x="1622" y="2693"/>
                  </a:lnTo>
                  <a:lnTo>
                    <a:pt x="1697" y="269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108" name="Freeform 10"/>
            <p:cNvSpPr/>
            <p:nvPr/>
          </p:nvSpPr>
          <p:spPr>
            <a:xfrm>
              <a:off x="3402000" y="2692440"/>
              <a:ext cx="3330000" cy="4163400"/>
            </a:xfrm>
            <a:custGeom>
              <a:avLst/>
              <a:gdLst>
                <a:gd name="textAreaLeft" fmla="*/ 0 w 3330000"/>
                <a:gd name="textAreaRight" fmla="*/ 3332160 w 3330000"/>
                <a:gd name="textAreaTop" fmla="*/ 0 h 4163400"/>
                <a:gd name="textAreaBottom" fmla="*/ 4165560 h 4163400"/>
              </a:gdLst>
              <a:ahLst/>
              <a:rect l="textAreaLeft" t="textAreaTop" r="textAreaRight" b="textAreaBottom"/>
              <a:pathLst>
                <a:path w="2099" h="2624">
                  <a:moveTo>
                    <a:pt x="2099" y="2624"/>
                  </a:moveTo>
                  <a:lnTo>
                    <a:pt x="0" y="0"/>
                  </a:lnTo>
                  <a:lnTo>
                    <a:pt x="2021" y="2624"/>
                  </a:lnTo>
                  <a:lnTo>
                    <a:pt x="2099" y="2624"/>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9" name="Freeform 11"/>
            <p:cNvSpPr/>
            <p:nvPr/>
          </p:nvSpPr>
          <p:spPr>
            <a:xfrm>
              <a:off x="3397320" y="2687760"/>
              <a:ext cx="4574520" cy="4168080"/>
            </a:xfrm>
            <a:custGeom>
              <a:avLst/>
              <a:gdLst>
                <a:gd name="textAreaLeft" fmla="*/ 0 w 4574520"/>
                <a:gd name="textAreaRight" fmla="*/ 4576680 w 4574520"/>
                <a:gd name="textAreaTop" fmla="*/ 0 h 4168080"/>
                <a:gd name="textAreaBottom" fmla="*/ 4170240 h 4168080"/>
              </a:gdLst>
              <a:ahLst/>
              <a:rect l="textAreaLeft" t="textAreaTop" r="textAreaRight" b="textAreaBottom"/>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10" name="Freeform 12"/>
            <p:cNvSpPr/>
            <p:nvPr/>
          </p:nvSpPr>
          <p:spPr>
            <a:xfrm>
              <a:off x="2959200" y="2577960"/>
              <a:ext cx="3582360" cy="4277880"/>
            </a:xfrm>
            <a:custGeom>
              <a:avLst/>
              <a:gdLst>
                <a:gd name="textAreaLeft" fmla="*/ 0 w 3582360"/>
                <a:gd name="textAreaRight" fmla="*/ 3584520 w 3582360"/>
                <a:gd name="textAreaTop" fmla="*/ 0 h 4277880"/>
                <a:gd name="textAreaBottom" fmla="*/ 4280040 h 4277880"/>
              </a:gdLst>
              <a:ahLst/>
              <a:rect l="textAreaLeft" t="textAreaTop" r="textAreaRight" b="textAreaBottom"/>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sp>
        <p:nvSpPr>
          <p:cNvPr id="111" name="PlaceHolder 1"/>
          <p:cNvSpPr>
            <a:spLocks noGrp="1"/>
          </p:cNvSpPr>
          <p:nvPr>
            <p:ph type="title"/>
          </p:nvPr>
        </p:nvSpPr>
        <p:spPr>
          <a:xfrm>
            <a:off x="5448240" y="1380240"/>
            <a:ext cx="6052680" cy="2046600"/>
          </a:xfrm>
          <a:prstGeom prst="rect">
            <a:avLst/>
          </a:prstGeom>
          <a:noFill/>
          <a:ln w="0">
            <a:noFill/>
          </a:ln>
        </p:spPr>
        <p:txBody>
          <a:bodyPr lIns="0" rIns="0" tIns="0" bIns="0" anchor="b">
            <a:normAutofit/>
          </a:bodyPr>
          <a:p>
            <a:pPr indent="0" algn="r">
              <a:lnSpc>
                <a:spcPct val="90000"/>
              </a:lnSpc>
              <a:buNone/>
              <a:tabLst>
                <a:tab algn="l" pos="0"/>
              </a:tabLst>
            </a:pPr>
            <a:r>
              <a:rPr b="1" lang="fr-FR" sz="5400" spc="-1" strike="noStrike">
                <a:solidFill>
                  <a:srgbClr val="000000"/>
                </a:solidFill>
                <a:latin typeface="Corbel"/>
              </a:rPr>
              <a:t>Implémenter un modèle de scoring</a:t>
            </a:r>
            <a:endParaRPr b="0" lang="fr-FR" sz="5400" spc="-1" strike="noStrike">
              <a:solidFill>
                <a:srgbClr val="000000"/>
              </a:solidFill>
              <a:latin typeface="Arial"/>
            </a:endParaRPr>
          </a:p>
        </p:txBody>
      </p:sp>
      <p:sp>
        <p:nvSpPr>
          <p:cNvPr id="112" name="PlaceHolder 2"/>
          <p:cNvSpPr>
            <a:spLocks noGrp="1"/>
          </p:cNvSpPr>
          <p:nvPr>
            <p:ph type="subTitle"/>
          </p:nvPr>
        </p:nvSpPr>
        <p:spPr>
          <a:xfrm>
            <a:off x="6336360" y="3996360"/>
            <a:ext cx="5164560" cy="1386360"/>
          </a:xfrm>
          <a:prstGeom prst="rect">
            <a:avLst/>
          </a:prstGeom>
          <a:noFill/>
          <a:ln w="0">
            <a:noFill/>
          </a:ln>
        </p:spPr>
        <p:txBody>
          <a:bodyPr lIns="0" rIns="0" tIns="0" bIns="0" anchor="t">
            <a:normAutofit/>
          </a:bodyPr>
          <a:p>
            <a:pPr indent="0" algn="r">
              <a:lnSpc>
                <a:spcPct val="100000"/>
              </a:lnSpc>
              <a:spcBef>
                <a:spcPts val="420"/>
              </a:spcBef>
              <a:spcAft>
                <a:spcPts val="601"/>
              </a:spcAft>
              <a:buNone/>
              <a:tabLst>
                <a:tab algn="l" pos="0"/>
              </a:tabLst>
            </a:pPr>
            <a:r>
              <a:rPr b="0" i="1" lang="fr-FR" sz="2100" spc="-1" strike="noStrike">
                <a:solidFill>
                  <a:srgbClr val="000000"/>
                </a:solidFill>
                <a:latin typeface="Corbel"/>
              </a:rPr>
              <a:t>Création le 30/10/2023</a:t>
            </a:r>
            <a:endParaRPr b="0" lang="fr-FR" sz="2100" spc="-1" strike="noStrike">
              <a:solidFill>
                <a:srgbClr val="000000"/>
              </a:solidFill>
              <a:latin typeface="Arial"/>
            </a:endParaRPr>
          </a:p>
          <a:p>
            <a:pPr indent="0" algn="r">
              <a:lnSpc>
                <a:spcPct val="100000"/>
              </a:lnSpc>
              <a:spcBef>
                <a:spcPts val="420"/>
              </a:spcBef>
              <a:spcAft>
                <a:spcPts val="601"/>
              </a:spcAft>
              <a:buNone/>
              <a:tabLst>
                <a:tab algn="l" pos="0"/>
              </a:tabLst>
            </a:pPr>
            <a:r>
              <a:rPr b="0" i="1" lang="fr-FR" sz="2100" spc="-1" strike="noStrike">
                <a:solidFill>
                  <a:srgbClr val="000000"/>
                </a:solidFill>
                <a:latin typeface="Corbel"/>
              </a:rPr>
              <a:t>DAVID</a:t>
            </a:r>
            <a:endParaRPr b="0" lang="fr-FR" sz="2100" spc="-1" strike="noStrike">
              <a:solidFill>
                <a:srgbClr val="000000"/>
              </a:solidFill>
              <a:latin typeface="Arial"/>
            </a:endParaRPr>
          </a:p>
        </p:txBody>
      </p:sp>
      <p:sp>
        <p:nvSpPr>
          <p:cNvPr id="113" name="Image 4"/>
          <p:cNvSpPr/>
          <p:nvPr/>
        </p:nvSpPr>
        <p:spPr>
          <a:xfrm>
            <a:off x="455760" y="2687760"/>
            <a:ext cx="3372120" cy="3084840"/>
          </a:xfrm>
          <a:prstGeom prst="ellipse">
            <a:avLst/>
          </a:prstGeom>
          <a:blipFill rotWithShape="0">
            <a:blip r:embed="rId2"/>
            <a:srcRect/>
            <a:stretch/>
          </a:blipFill>
          <a:ln cap="rnd" w="63500">
            <a:solidFill>
              <a:srgbClr val="333333"/>
            </a:solidFill>
            <a:round/>
          </a:ln>
          <a:effectLst>
            <a:outerShdw blurRad="38088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Rectangle : coins arrondis 36"/>
          <p:cNvSpPr/>
          <p:nvPr/>
        </p:nvSpPr>
        <p:spPr>
          <a:xfrm>
            <a:off x="6645960" y="1888200"/>
            <a:ext cx="4053960" cy="3486240"/>
          </a:xfrm>
          <a:prstGeom prst="roundRect">
            <a:avLst>
              <a:gd name="adj" fmla="val 286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numCol="1" spcCol="0" lIns="90000" rIns="90000" tIns="45000" bIns="45000" anchor="ctr">
            <a:noAutofit/>
          </a:bodyPr>
          <a:p>
            <a:pPr algn="ctr">
              <a:lnSpc>
                <a:spcPct val="115000"/>
              </a:lnSpc>
              <a:spcBef>
                <a:spcPts val="499"/>
              </a:spcBef>
              <a:spcAft>
                <a:spcPts val="1001"/>
              </a:spcAft>
            </a:pPr>
            <a:endParaRPr b="1" lang="fr-FR" sz="1200" spc="-1" strike="noStrike">
              <a:solidFill>
                <a:schemeClr val="dk1"/>
              </a:solidFill>
              <a:latin typeface="Corbel"/>
              <a:ea typeface="Times New Roman"/>
            </a:endParaRPr>
          </a:p>
        </p:txBody>
      </p:sp>
      <p:sp>
        <p:nvSpPr>
          <p:cNvPr id="173" name="Rectangle : coins arrondis 35"/>
          <p:cNvSpPr/>
          <p:nvPr/>
        </p:nvSpPr>
        <p:spPr>
          <a:xfrm>
            <a:off x="2235240" y="1888200"/>
            <a:ext cx="4188960" cy="3486240"/>
          </a:xfrm>
          <a:prstGeom prst="roundRect">
            <a:avLst>
              <a:gd name="adj" fmla="val 286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numCol="1" spcCol="0" lIns="90000" rIns="90000" tIns="45000" bIns="45000" anchor="ctr">
            <a:noAutofit/>
          </a:bodyPr>
          <a:p>
            <a:pPr algn="ctr">
              <a:lnSpc>
                <a:spcPct val="115000"/>
              </a:lnSpc>
              <a:spcBef>
                <a:spcPts val="499"/>
              </a:spcBef>
              <a:spcAft>
                <a:spcPts val="1001"/>
              </a:spcAft>
            </a:pPr>
            <a:endParaRPr b="1" lang="fr-FR" sz="1200" spc="-1" strike="noStrike">
              <a:solidFill>
                <a:schemeClr val="dk1"/>
              </a:solidFill>
              <a:latin typeface="Corbel"/>
              <a:ea typeface="Times New Roman"/>
            </a:endParaRPr>
          </a:p>
        </p:txBody>
      </p:sp>
      <p:sp>
        <p:nvSpPr>
          <p:cNvPr id="174" name="Titre 3"/>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PREPROCESSING</a:t>
            </a:r>
            <a:endParaRPr b="0" lang="fr-FR" sz="4000" spc="-1" strike="noStrike">
              <a:solidFill>
                <a:srgbClr val="000000"/>
              </a:solidFill>
              <a:latin typeface="Arial"/>
            </a:endParaRPr>
          </a:p>
        </p:txBody>
      </p:sp>
      <p:grpSp>
        <p:nvGrpSpPr>
          <p:cNvPr id="175" name="Groupe 13"/>
          <p:cNvGrpSpPr/>
          <p:nvPr/>
        </p:nvGrpSpPr>
        <p:grpSpPr>
          <a:xfrm>
            <a:off x="2454840" y="3075480"/>
            <a:ext cx="2521800" cy="2093400"/>
            <a:chOff x="2454840" y="3075480"/>
            <a:chExt cx="2521800" cy="2093400"/>
          </a:xfrm>
        </p:grpSpPr>
        <p:sp>
          <p:nvSpPr>
            <p:cNvPr id="176" name="Rectangle : coins arrondis 14"/>
            <p:cNvSpPr/>
            <p:nvPr/>
          </p:nvSpPr>
          <p:spPr>
            <a:xfrm>
              <a:off x="3102480" y="4142160"/>
              <a:ext cx="1188360" cy="45504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Echantillonage</a:t>
              </a:r>
              <a:endParaRPr b="0" lang="fr-FR" sz="1200" spc="-1" strike="noStrike">
                <a:solidFill>
                  <a:srgbClr val="000000"/>
                </a:solidFill>
                <a:latin typeface="Arial"/>
              </a:endParaRPr>
            </a:p>
          </p:txBody>
        </p:sp>
        <p:grpSp>
          <p:nvGrpSpPr>
            <p:cNvPr id="177" name="Groupe 15"/>
            <p:cNvGrpSpPr/>
            <p:nvPr/>
          </p:nvGrpSpPr>
          <p:grpSpPr>
            <a:xfrm>
              <a:off x="2454840" y="3075480"/>
              <a:ext cx="2521800" cy="2093400"/>
              <a:chOff x="2454840" y="3075480"/>
              <a:chExt cx="2521800" cy="2093400"/>
            </a:xfrm>
          </p:grpSpPr>
          <p:cxnSp>
            <p:nvCxnSpPr>
              <p:cNvPr id="178" name="Connecteur droit 16"/>
              <p:cNvCxnSpPr/>
              <p:nvPr/>
            </p:nvCxnSpPr>
            <p:spPr>
              <a:xfrm flipH="1">
                <a:off x="3711960" y="3522960"/>
                <a:ext cx="11520" cy="630720"/>
              </a:xfrm>
              <a:prstGeom prst="straightConnector1">
                <a:avLst/>
              </a:prstGeom>
              <a:ln w="9525">
                <a:solidFill>
                  <a:srgbClr val="000000"/>
                </a:solidFill>
                <a:prstDash val="dash"/>
                <a:round/>
              </a:ln>
            </p:spPr>
          </p:cxnSp>
          <p:grpSp>
            <p:nvGrpSpPr>
              <p:cNvPr id="179" name="Groupe 17"/>
              <p:cNvGrpSpPr/>
              <p:nvPr/>
            </p:nvGrpSpPr>
            <p:grpSpPr>
              <a:xfrm>
                <a:off x="2454840" y="3075480"/>
                <a:ext cx="2521800" cy="2093400"/>
                <a:chOff x="2454840" y="3075480"/>
                <a:chExt cx="2521800" cy="2093400"/>
              </a:xfrm>
            </p:grpSpPr>
            <p:sp>
              <p:nvSpPr>
                <p:cNvPr id="180" name="Rectangle : coins arrondis 20"/>
                <p:cNvSpPr/>
                <p:nvPr/>
              </p:nvSpPr>
              <p:spPr>
                <a:xfrm>
                  <a:off x="3102480" y="3075480"/>
                  <a:ext cx="1188360" cy="45504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Train</a:t>
                  </a:r>
                  <a:endParaRPr b="0" lang="fr-FR" sz="1200" spc="-1" strike="noStrike">
                    <a:solidFill>
                      <a:srgbClr val="000000"/>
                    </a:solidFill>
                    <a:latin typeface="Arial"/>
                  </a:endParaRPr>
                </a:p>
              </p:txBody>
            </p:sp>
            <p:sp>
              <p:nvSpPr>
                <p:cNvPr id="181" name="Rectangle : coins arrondis 21"/>
                <p:cNvSpPr/>
                <p:nvPr/>
              </p:nvSpPr>
              <p:spPr>
                <a:xfrm>
                  <a:off x="3102480" y="3609000"/>
                  <a:ext cx="1188360" cy="45504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Preprocessing</a:t>
                  </a:r>
                  <a:endParaRPr b="0" lang="fr-FR" sz="1200" spc="-1" strike="noStrike">
                    <a:solidFill>
                      <a:srgbClr val="000000"/>
                    </a:solidFill>
                    <a:latin typeface="Arial"/>
                  </a:endParaRPr>
                </a:p>
              </p:txBody>
            </p:sp>
            <p:sp>
              <p:nvSpPr>
                <p:cNvPr id="182" name="Rectangle : coins arrondis 22"/>
                <p:cNvSpPr/>
                <p:nvPr/>
              </p:nvSpPr>
              <p:spPr>
                <a:xfrm>
                  <a:off x="2454840" y="4694760"/>
                  <a:ext cx="1188360" cy="47412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Data_train</a:t>
                  </a:r>
                  <a:endParaRPr b="0" lang="fr-FR" sz="1200" spc="-1" strike="noStrike">
                    <a:solidFill>
                      <a:srgbClr val="000000"/>
                    </a:solidFill>
                    <a:latin typeface="Arial"/>
                  </a:endParaRPr>
                </a:p>
                <a:p>
                  <a:pPr algn="ctr">
                    <a:lnSpc>
                      <a:spcPct val="115000"/>
                    </a:lnSpc>
                    <a:spcBef>
                      <a:spcPts val="499"/>
                    </a:spcBef>
                  </a:pPr>
                  <a:r>
                    <a:rPr b="0" lang="fr-FR" sz="1200" spc="-1" strike="noStrike">
                      <a:solidFill>
                        <a:schemeClr val="dk1"/>
                      </a:solidFill>
                      <a:latin typeface="Corbel"/>
                      <a:ea typeface="Times New Roman"/>
                    </a:rPr>
                    <a:t>80%</a:t>
                  </a:r>
                  <a:endParaRPr b="0" lang="fr-FR" sz="1200" spc="-1" strike="noStrike">
                    <a:solidFill>
                      <a:srgbClr val="000000"/>
                    </a:solidFill>
                    <a:latin typeface="Arial"/>
                  </a:endParaRPr>
                </a:p>
              </p:txBody>
            </p:sp>
            <p:sp>
              <p:nvSpPr>
                <p:cNvPr id="183" name="Rectangle : coins arrondis 23"/>
                <p:cNvSpPr/>
                <p:nvPr/>
              </p:nvSpPr>
              <p:spPr>
                <a:xfrm>
                  <a:off x="3788280" y="4694760"/>
                  <a:ext cx="1188360" cy="474120"/>
                </a:xfrm>
                <a:prstGeom prst="roundRect">
                  <a:avLst>
                    <a:gd name="adj" fmla="val 16667"/>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Data_test</a:t>
                  </a:r>
                  <a:endParaRPr b="0" lang="fr-FR" sz="1200" spc="-1" strike="noStrike">
                    <a:solidFill>
                      <a:srgbClr val="000000"/>
                    </a:solidFill>
                    <a:latin typeface="Arial"/>
                  </a:endParaRPr>
                </a:p>
                <a:p>
                  <a:pPr algn="ctr">
                    <a:lnSpc>
                      <a:spcPct val="115000"/>
                    </a:lnSpc>
                    <a:spcBef>
                      <a:spcPts val="499"/>
                    </a:spcBef>
                  </a:pPr>
                  <a:r>
                    <a:rPr b="0" lang="fr-FR" sz="1200" spc="-1" strike="noStrike">
                      <a:solidFill>
                        <a:schemeClr val="dk1"/>
                      </a:solidFill>
                      <a:latin typeface="Corbel"/>
                      <a:ea typeface="Times New Roman"/>
                    </a:rPr>
                    <a:t>20%</a:t>
                  </a:r>
                  <a:endParaRPr b="0" lang="fr-FR" sz="1200" spc="-1" strike="noStrike">
                    <a:solidFill>
                      <a:srgbClr val="000000"/>
                    </a:solidFill>
                    <a:latin typeface="Arial"/>
                  </a:endParaRPr>
                </a:p>
              </p:txBody>
            </p:sp>
          </p:grpSp>
          <p:cxnSp>
            <p:nvCxnSpPr>
              <p:cNvPr id="184" name="Connecteur droit 18"/>
              <p:cNvCxnSpPr/>
              <p:nvPr/>
            </p:nvCxnSpPr>
            <p:spPr>
              <a:xfrm flipH="1">
                <a:off x="3064320" y="4589640"/>
                <a:ext cx="640080" cy="107280"/>
              </a:xfrm>
              <a:prstGeom prst="straightConnector1">
                <a:avLst/>
              </a:prstGeom>
              <a:ln w="9525">
                <a:solidFill>
                  <a:srgbClr val="000000"/>
                </a:solidFill>
                <a:prstDash val="dash"/>
                <a:round/>
              </a:ln>
            </p:spPr>
          </p:cxnSp>
          <p:cxnSp>
            <p:nvCxnSpPr>
              <p:cNvPr id="185" name="Connecteur droit 19"/>
              <p:cNvCxnSpPr/>
              <p:nvPr/>
            </p:nvCxnSpPr>
            <p:spPr>
              <a:xfrm>
                <a:off x="3702240" y="4599360"/>
                <a:ext cx="745200" cy="97560"/>
              </a:xfrm>
              <a:prstGeom prst="straightConnector1">
                <a:avLst/>
              </a:prstGeom>
              <a:ln w="9525">
                <a:solidFill>
                  <a:srgbClr val="000000"/>
                </a:solidFill>
                <a:prstDash val="dash"/>
                <a:round/>
              </a:ln>
            </p:spPr>
          </p:cxnSp>
        </p:grpSp>
      </p:grpSp>
      <p:sp>
        <p:nvSpPr>
          <p:cNvPr id="186" name="Rectangle : coins arrondis 24"/>
          <p:cNvSpPr/>
          <p:nvPr/>
        </p:nvSpPr>
        <p:spPr>
          <a:xfrm>
            <a:off x="3445560" y="2149560"/>
            <a:ext cx="1693440" cy="45504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1" lang="fr-FR" sz="1200" spc="-1" strike="noStrike">
                <a:solidFill>
                  <a:schemeClr val="dk1"/>
                </a:solidFill>
                <a:latin typeface="Corbel"/>
                <a:ea typeface="Times New Roman"/>
              </a:rPr>
              <a:t>Application_train.csv</a:t>
            </a:r>
            <a:endParaRPr b="0" lang="fr-FR" sz="1200" spc="-1" strike="noStrike">
              <a:solidFill>
                <a:srgbClr val="000000"/>
              </a:solidFill>
              <a:latin typeface="Arial"/>
            </a:endParaRPr>
          </a:p>
        </p:txBody>
      </p:sp>
      <p:sp>
        <p:nvSpPr>
          <p:cNvPr id="187" name="Rectangle : coins arrondis 25"/>
          <p:cNvSpPr/>
          <p:nvPr/>
        </p:nvSpPr>
        <p:spPr>
          <a:xfrm>
            <a:off x="7817400" y="2149560"/>
            <a:ext cx="1693440" cy="45504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1" lang="fr-FR" sz="1200" spc="-1" strike="noStrike">
                <a:solidFill>
                  <a:schemeClr val="dk1"/>
                </a:solidFill>
                <a:latin typeface="Corbel"/>
                <a:ea typeface="Times New Roman"/>
              </a:rPr>
              <a:t>Application_test.csv</a:t>
            </a:r>
            <a:endParaRPr b="0" lang="fr-FR" sz="1200" spc="-1" strike="noStrike">
              <a:solidFill>
                <a:srgbClr val="000000"/>
              </a:solidFill>
              <a:latin typeface="Arial"/>
            </a:endParaRPr>
          </a:p>
        </p:txBody>
      </p:sp>
      <p:sp>
        <p:nvSpPr>
          <p:cNvPr id="188" name="Rectangle : coins arrondis 26"/>
          <p:cNvSpPr/>
          <p:nvPr/>
        </p:nvSpPr>
        <p:spPr>
          <a:xfrm>
            <a:off x="7540920" y="3276720"/>
            <a:ext cx="2246400" cy="1157040"/>
          </a:xfrm>
          <a:prstGeom prst="roundRect">
            <a:avLst>
              <a:gd name="adj" fmla="val 7173"/>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Ce dataset ne contenant pas de target sera utilisé dans la partie dashboard pour simuler des nouveaux clients.</a:t>
            </a:r>
            <a:endParaRPr b="0" lang="fr-FR" sz="1200" spc="-1" strike="noStrike">
              <a:solidFill>
                <a:srgbClr val="000000"/>
              </a:solidFill>
              <a:latin typeface="Arial"/>
            </a:endParaRPr>
          </a:p>
        </p:txBody>
      </p:sp>
      <p:sp>
        <p:nvSpPr>
          <p:cNvPr id="189" name="Rectangle : coins arrondis 27"/>
          <p:cNvSpPr/>
          <p:nvPr/>
        </p:nvSpPr>
        <p:spPr>
          <a:xfrm>
            <a:off x="4995720" y="3276720"/>
            <a:ext cx="1188360" cy="455040"/>
          </a:xfrm>
          <a:prstGeom prst="roundRect">
            <a:avLst>
              <a:gd name="adj" fmla="val 16667"/>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Imputer par la médiane</a:t>
            </a:r>
            <a:endParaRPr b="0" lang="fr-FR" sz="1200" spc="-1" strike="noStrike">
              <a:solidFill>
                <a:srgbClr val="000000"/>
              </a:solidFill>
              <a:latin typeface="Arial"/>
            </a:endParaRPr>
          </a:p>
        </p:txBody>
      </p:sp>
      <p:sp>
        <p:nvSpPr>
          <p:cNvPr id="190" name="Rectangle : coins arrondis 28"/>
          <p:cNvSpPr/>
          <p:nvPr/>
        </p:nvSpPr>
        <p:spPr>
          <a:xfrm>
            <a:off x="4995720" y="3923280"/>
            <a:ext cx="1188360" cy="455040"/>
          </a:xfrm>
          <a:prstGeom prst="roundRect">
            <a:avLst>
              <a:gd name="adj" fmla="val 16667"/>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MinMaxScaler</a:t>
            </a:r>
            <a:endParaRPr b="0" lang="fr-FR" sz="1200" spc="-1" strike="noStrike">
              <a:solidFill>
                <a:srgbClr val="000000"/>
              </a:solidFill>
              <a:latin typeface="Arial"/>
            </a:endParaRPr>
          </a:p>
        </p:txBody>
      </p:sp>
      <p:cxnSp>
        <p:nvCxnSpPr>
          <p:cNvPr id="191" name="Connecteur droit 29"/>
          <p:cNvCxnSpPr>
            <a:stCxn id="189" idx="1"/>
            <a:endCxn id="181" idx="3"/>
          </p:cNvCxnSpPr>
          <p:nvPr/>
        </p:nvCxnSpPr>
        <p:spPr>
          <a:xfrm flipH="1">
            <a:off x="4290840" y="3504240"/>
            <a:ext cx="705240" cy="332640"/>
          </a:xfrm>
          <a:prstGeom prst="straightConnector1">
            <a:avLst/>
          </a:prstGeom>
          <a:ln w="9525">
            <a:solidFill>
              <a:srgbClr val="000000"/>
            </a:solidFill>
            <a:prstDash val="dash"/>
            <a:round/>
          </a:ln>
        </p:spPr>
      </p:cxnSp>
      <p:cxnSp>
        <p:nvCxnSpPr>
          <p:cNvPr id="192" name="Connecteur droit 32"/>
          <p:cNvCxnSpPr>
            <a:stCxn id="190" idx="1"/>
            <a:endCxn id="181" idx="3"/>
          </p:cNvCxnSpPr>
          <p:nvPr/>
        </p:nvCxnSpPr>
        <p:spPr>
          <a:xfrm flipH="1" flipV="1">
            <a:off x="4290840" y="3836520"/>
            <a:ext cx="705240" cy="314640"/>
          </a:xfrm>
          <a:prstGeom prst="straightConnector1">
            <a:avLst/>
          </a:prstGeom>
          <a:ln w="9525">
            <a:solidFill>
              <a:srgbClr val="000000"/>
            </a:solidFill>
            <a:prstDash val="dash"/>
            <a:round/>
          </a:ln>
        </p:spPr>
      </p:cxnSp>
      <p:sp>
        <p:nvSpPr>
          <p:cNvPr id="193" name="Rectangle : coins arrondis 30"/>
          <p:cNvSpPr/>
          <p:nvPr/>
        </p:nvSpPr>
        <p:spPr>
          <a:xfrm>
            <a:off x="1639800" y="5769000"/>
            <a:ext cx="1188360" cy="47412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Entrainement du modèle</a:t>
            </a:r>
            <a:endParaRPr b="0" lang="fr-FR" sz="1200" spc="-1" strike="noStrike">
              <a:solidFill>
                <a:srgbClr val="000000"/>
              </a:solidFill>
              <a:latin typeface="Arial"/>
            </a:endParaRPr>
          </a:p>
        </p:txBody>
      </p:sp>
      <p:sp>
        <p:nvSpPr>
          <p:cNvPr id="194" name="Rectangle : coins arrondis 31"/>
          <p:cNvSpPr/>
          <p:nvPr/>
        </p:nvSpPr>
        <p:spPr>
          <a:xfrm>
            <a:off x="4623480" y="5766840"/>
            <a:ext cx="1800720" cy="474120"/>
          </a:xfrm>
          <a:prstGeom prst="roundRect">
            <a:avLst>
              <a:gd name="adj" fmla="val 16667"/>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Analyse performances du modèle</a:t>
            </a:r>
            <a:endParaRPr b="0" lang="fr-FR" sz="1200" spc="-1" strike="noStrike">
              <a:solidFill>
                <a:srgbClr val="000000"/>
              </a:solidFill>
              <a:latin typeface="Arial"/>
            </a:endParaRPr>
          </a:p>
        </p:txBody>
      </p:sp>
      <p:cxnSp>
        <p:nvCxnSpPr>
          <p:cNvPr id="195" name="Connecteur droit avec flèche 2"/>
          <p:cNvCxnSpPr>
            <a:stCxn id="182" idx="2"/>
            <a:endCxn id="193" idx="0"/>
          </p:cNvCxnSpPr>
          <p:nvPr/>
        </p:nvCxnSpPr>
        <p:spPr>
          <a:xfrm flipH="1">
            <a:off x="2233800" y="5168880"/>
            <a:ext cx="815400" cy="600480"/>
          </a:xfrm>
          <a:prstGeom prst="straightConnector1">
            <a:avLst/>
          </a:prstGeom>
          <a:ln cap="rnd" w="0">
            <a:solidFill>
              <a:srgbClr val="000000"/>
            </a:solidFill>
            <a:tailEnd len="med" type="triangle" w="med"/>
          </a:ln>
        </p:spPr>
      </p:cxnSp>
      <p:cxnSp>
        <p:nvCxnSpPr>
          <p:cNvPr id="196" name="Connecteur droit avec flèche 33"/>
          <p:cNvCxnSpPr>
            <a:stCxn id="183" idx="2"/>
            <a:endCxn id="194" idx="0"/>
          </p:cNvCxnSpPr>
          <p:nvPr/>
        </p:nvCxnSpPr>
        <p:spPr>
          <a:xfrm>
            <a:off x="4382280" y="5168880"/>
            <a:ext cx="1141920" cy="598320"/>
          </a:xfrm>
          <a:prstGeom prst="straightConnector1">
            <a:avLst/>
          </a:prstGeom>
          <a:ln cap="rnd" w="0">
            <a:solidFill>
              <a:srgbClr val="000000"/>
            </a:solidFill>
            <a:tailEnd len="med" type="triangle" w="med"/>
          </a:ln>
        </p:spPr>
      </p:cxn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itre 3"/>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ENTRAINEMENT ET OPTIMISATION</a:t>
            </a:r>
            <a:endParaRPr b="0" lang="fr-FR" sz="4000" spc="-1" strike="noStrike">
              <a:solidFill>
                <a:srgbClr val="000000"/>
              </a:solidFill>
              <a:latin typeface="Arial"/>
            </a:endParaRPr>
          </a:p>
        </p:txBody>
      </p:sp>
      <p:grpSp>
        <p:nvGrpSpPr>
          <p:cNvPr id="198" name="Diagram4"/>
          <p:cNvGrpSpPr/>
          <p:nvPr/>
        </p:nvGrpSpPr>
        <p:grpSpPr>
          <a:xfrm>
            <a:off x="342720" y="1439280"/>
            <a:ext cx="11504160" cy="5416560"/>
            <a:chOff x="342720" y="1439280"/>
            <a:chExt cx="11504160" cy="5416560"/>
          </a:xfrm>
        </p:grpSpPr>
        <p:sp>
          <p:nvSpPr>
            <p:cNvPr id="199" name=""/>
            <p:cNvSpPr/>
            <p:nvPr/>
          </p:nvSpPr>
          <p:spPr>
            <a:xfrm>
              <a:off x="342720" y="1439280"/>
              <a:ext cx="11504160" cy="5416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200" name=""/>
            <p:cNvSpPr/>
            <p:nvPr/>
          </p:nvSpPr>
          <p:spPr>
            <a:xfrm>
              <a:off x="344160" y="3124440"/>
              <a:ext cx="1908360" cy="713520"/>
            </a:xfrm>
            <a:prstGeom prst="roundRect">
              <a:avLst>
                <a:gd name="adj" fmla="val 10000"/>
              </a:avLst>
            </a:prstGeom>
            <a:gradFill rotWithShape="0">
              <a:gsLst>
                <a:gs pos="0">
                  <a:srgbClr val="c9e2bd"/>
                </a:gs>
                <a:gs pos="100000">
                  <a:srgbClr val="9dce83"/>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64440" rIns="64440" tIns="64440" bIns="262800" anchor="t">
              <a:noAutofit/>
            </a:bodyPr>
            <a:p>
              <a:pPr>
                <a:lnSpc>
                  <a:spcPct val="90000"/>
                </a:lnSpc>
                <a:spcAft>
                  <a:spcPts val="420"/>
                </a:spcAft>
                <a:tabLst>
                  <a:tab algn="l" pos="0"/>
                </a:tabLst>
              </a:pPr>
              <a:r>
                <a:rPr b="0" lang="fr-FR" sz="1200" spc="-1" strike="noStrike">
                  <a:solidFill>
                    <a:schemeClr val="dk1"/>
                  </a:solidFill>
                  <a:latin typeface="Arial"/>
                  <a:ea typeface="DejaVu Sans"/>
                </a:rPr>
                <a:t>Equilibrage des données</a:t>
              </a:r>
              <a:endParaRPr b="0" lang="fr-FR" sz="1200" spc="-1" strike="noStrike">
                <a:solidFill>
                  <a:srgbClr val="000000"/>
                </a:solidFill>
                <a:latin typeface="Arial"/>
              </a:endParaRPr>
            </a:p>
          </p:txBody>
        </p:sp>
        <p:sp>
          <p:nvSpPr>
            <p:cNvPr id="201" name=""/>
            <p:cNvSpPr/>
            <p:nvPr/>
          </p:nvSpPr>
          <p:spPr>
            <a:xfrm>
              <a:off x="735480" y="3600720"/>
              <a:ext cx="1908360" cy="1570680"/>
            </a:xfrm>
            <a:prstGeom prst="roundRect">
              <a:avLst>
                <a:gd name="adj" fmla="val 10000"/>
              </a:avLst>
            </a:prstGeom>
            <a:solidFill>
              <a:schemeClr val="lt1">
                <a:alpha val="90000"/>
                <a:hueOff val="0"/>
                <a:satOff val="0"/>
                <a:lumOff val="0"/>
                <a:alphaOff val="0"/>
              </a:schemeClr>
            </a:solidFill>
            <a:ln cap="rnd" w="9525">
              <a:solidFill>
                <a:srgbClr val="80c34f"/>
              </a:solidFill>
            </a:ln>
          </p:spPr>
          <p:style>
            <a:lnRef idx="1"/>
            <a:fillRef idx="0"/>
            <a:effectRef idx="0"/>
            <a:fontRef idx="minor"/>
          </p:style>
          <p:txBody>
            <a:bodyPr numCol="1" spcCol="1440" lIns="85320" rIns="85320" tIns="85320" bIns="85320" anchor="t">
              <a:noAutofit/>
            </a:bodyPr>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Utilisation de la librairie imblearn</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Under-Sampling</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24825 individus dans chaque classe</a:t>
              </a:r>
              <a:endParaRPr b="0" lang="fr-FR" sz="1200" spc="-1" strike="noStrike">
                <a:solidFill>
                  <a:srgbClr val="000000"/>
                </a:solidFill>
                <a:latin typeface="Arial"/>
              </a:endParaRPr>
            </a:p>
          </p:txBody>
        </p:sp>
        <p:sp>
          <p:nvSpPr>
            <p:cNvPr id="202" name=""/>
            <p:cNvSpPr/>
            <p:nvPr/>
          </p:nvSpPr>
          <p:spPr>
            <a:xfrm>
              <a:off x="2543400" y="3124800"/>
              <a:ext cx="612720" cy="474480"/>
            </a:xfrm>
            <a:prstGeom prst="rightArrow">
              <a:avLst>
                <a:gd name="adj1" fmla="val 60000"/>
                <a:gd name="adj2" fmla="val 50000"/>
              </a:avLst>
            </a:prstGeom>
            <a:gradFill rotWithShape="0">
              <a:gsLst>
                <a:gs pos="0">
                  <a:srgbClr val="c9e2bd"/>
                </a:gs>
                <a:gs pos="100000">
                  <a:srgbClr val="9dce83"/>
                </a:gs>
              </a:gsLst>
              <a:lin ang="5400000"/>
            </a:gradFill>
            <a:ln w="0">
              <a:noFill/>
            </a:ln>
          </p:spPr>
          <p:style>
            <a:lnRef idx="0"/>
            <a:fillRef idx="0"/>
            <a:effectRef idx="1"/>
            <a:fontRef idx="minor"/>
          </p:style>
          <p:txBody>
            <a:bodyPr numCol="1" spcCol="1440" lIns="0" rIns="0" tIns="0" bIns="0" anchor="ctr">
              <a:noAutofit/>
            </a:bodyPr>
            <a:p>
              <a:pPr algn="ctr">
                <a:lnSpc>
                  <a:spcPct val="90000"/>
                </a:lnSpc>
                <a:spcAft>
                  <a:spcPts val="349"/>
                </a:spcAft>
                <a:tabLst>
                  <a:tab algn="l" pos="0"/>
                </a:tabLst>
              </a:pPr>
              <a:endParaRPr b="0" lang="fr-FR" sz="1000" spc="-1" strike="noStrike">
                <a:solidFill>
                  <a:schemeClr val="dk1"/>
                </a:solidFill>
                <a:latin typeface="Arial"/>
                <a:ea typeface="DejaVu Sans"/>
              </a:endParaRPr>
            </a:p>
          </p:txBody>
        </p:sp>
        <p:sp>
          <p:nvSpPr>
            <p:cNvPr id="203" name=""/>
            <p:cNvSpPr/>
            <p:nvPr/>
          </p:nvSpPr>
          <p:spPr>
            <a:xfrm>
              <a:off x="3411720" y="3124440"/>
              <a:ext cx="1908360" cy="713520"/>
            </a:xfrm>
            <a:prstGeom prst="roundRect">
              <a:avLst>
                <a:gd name="adj" fmla="val 10000"/>
              </a:avLst>
            </a:prstGeom>
            <a:gradFill rotWithShape="0">
              <a:gsLst>
                <a:gs pos="0">
                  <a:srgbClr val="f1d4bd"/>
                </a:gs>
                <a:gs pos="100000">
                  <a:srgbClr val="e6b17c"/>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64440" rIns="64440" tIns="64440" bIns="262800" anchor="t">
              <a:noAutofit/>
            </a:bodyPr>
            <a:p>
              <a:pPr>
                <a:lnSpc>
                  <a:spcPct val="90000"/>
                </a:lnSpc>
                <a:spcAft>
                  <a:spcPts val="420"/>
                </a:spcAft>
                <a:tabLst>
                  <a:tab algn="l" pos="0"/>
                </a:tabLst>
              </a:pPr>
              <a:r>
                <a:rPr b="0" lang="fr-FR" sz="1200" spc="-1" strike="noStrike">
                  <a:solidFill>
                    <a:schemeClr val="dk1"/>
                  </a:solidFill>
                  <a:latin typeface="Arial"/>
                  <a:ea typeface="DejaVu Sans"/>
                </a:rPr>
                <a:t>Choix de la meilleure hypothèse</a:t>
              </a:r>
              <a:endParaRPr b="0" lang="fr-FR" sz="1200" spc="-1" strike="noStrike">
                <a:solidFill>
                  <a:srgbClr val="000000"/>
                </a:solidFill>
                <a:latin typeface="Arial"/>
              </a:endParaRPr>
            </a:p>
          </p:txBody>
        </p:sp>
        <p:sp>
          <p:nvSpPr>
            <p:cNvPr id="204" name=""/>
            <p:cNvSpPr/>
            <p:nvPr/>
          </p:nvSpPr>
          <p:spPr>
            <a:xfrm>
              <a:off x="3802680" y="3600720"/>
              <a:ext cx="1908360" cy="1570680"/>
            </a:xfrm>
            <a:prstGeom prst="roundRect">
              <a:avLst>
                <a:gd name="adj" fmla="val 10000"/>
              </a:avLst>
            </a:prstGeom>
            <a:solidFill>
              <a:schemeClr val="lt1">
                <a:alpha val="90000"/>
                <a:hueOff val="0"/>
                <a:satOff val="0"/>
                <a:lumOff val="0"/>
                <a:alphaOff val="0"/>
              </a:schemeClr>
            </a:solidFill>
            <a:ln cap="rnd" w="9525">
              <a:solidFill>
                <a:srgbClr val="e29d3e"/>
              </a:solidFill>
            </a:ln>
          </p:spPr>
          <p:style>
            <a:lnRef idx="1"/>
            <a:fillRef idx="0"/>
            <a:effectRef idx="0"/>
            <a:fontRef idx="minor"/>
          </p:style>
          <p:txBody>
            <a:bodyPr numCol="1" spcCol="1440" lIns="85320" rIns="85320" tIns="85320" bIns="85320" anchor="t">
              <a:noAutofit/>
            </a:bodyPr>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Utilisation d’une régression logistique comme baseline</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Hypothèse retenue : </a:t>
              </a:r>
              <a:r>
                <a:rPr b="0" i="1" lang="fr-FR" sz="1200" spc="-1" strike="noStrike">
                  <a:solidFill>
                    <a:srgbClr val="000000"/>
                  </a:solidFill>
                  <a:latin typeface="Arial"/>
                  <a:ea typeface="DejaVu Sans"/>
                </a:rPr>
                <a:t>Domain Features</a:t>
              </a:r>
              <a:endParaRPr b="0" lang="fr-FR" sz="1200" spc="-1" strike="noStrike">
                <a:solidFill>
                  <a:srgbClr val="000000"/>
                </a:solidFill>
                <a:latin typeface="Arial"/>
              </a:endParaRPr>
            </a:p>
            <a:p>
              <a:pPr>
                <a:lnSpc>
                  <a:spcPct val="90000"/>
                </a:lnSpc>
                <a:spcAft>
                  <a:spcPts val="181"/>
                </a:spcAft>
              </a:pPr>
              <a:endParaRPr b="0" lang="fr-FR" sz="1200" spc="-1" strike="noStrike">
                <a:solidFill>
                  <a:srgbClr val="000000"/>
                </a:solidFill>
                <a:latin typeface="Arial"/>
              </a:endParaRPr>
            </a:p>
          </p:txBody>
        </p:sp>
        <p:sp>
          <p:nvSpPr>
            <p:cNvPr id="205" name=""/>
            <p:cNvSpPr/>
            <p:nvPr/>
          </p:nvSpPr>
          <p:spPr>
            <a:xfrm>
              <a:off x="5610600" y="3124800"/>
              <a:ext cx="612720" cy="474480"/>
            </a:xfrm>
            <a:prstGeom prst="rightArrow">
              <a:avLst>
                <a:gd name="adj1" fmla="val 60000"/>
                <a:gd name="adj2" fmla="val 50000"/>
              </a:avLst>
            </a:prstGeom>
            <a:gradFill rotWithShape="0">
              <a:gsLst>
                <a:gs pos="0">
                  <a:srgbClr val="f1d4bd"/>
                </a:gs>
                <a:gs pos="100000">
                  <a:srgbClr val="e6b17c"/>
                </a:gs>
              </a:gsLst>
              <a:lin ang="5400000"/>
            </a:gradFill>
            <a:ln w="0">
              <a:noFill/>
            </a:ln>
          </p:spPr>
          <p:style>
            <a:lnRef idx="0"/>
            <a:fillRef idx="0"/>
            <a:effectRef idx="1"/>
            <a:fontRef idx="minor"/>
          </p:style>
          <p:txBody>
            <a:bodyPr numCol="1" spcCol="1440" lIns="0" rIns="0" tIns="0" bIns="0" anchor="ctr">
              <a:noAutofit/>
            </a:bodyPr>
            <a:p>
              <a:pPr algn="ctr">
                <a:lnSpc>
                  <a:spcPct val="90000"/>
                </a:lnSpc>
                <a:spcAft>
                  <a:spcPts val="349"/>
                </a:spcAft>
                <a:tabLst>
                  <a:tab algn="l" pos="0"/>
                </a:tabLst>
              </a:pPr>
              <a:endParaRPr b="0" lang="fr-FR" sz="1000" spc="-1" strike="noStrike">
                <a:solidFill>
                  <a:schemeClr val="dk1"/>
                </a:solidFill>
                <a:latin typeface="Arial"/>
                <a:ea typeface="DejaVu Sans"/>
              </a:endParaRPr>
            </a:p>
          </p:txBody>
        </p:sp>
        <p:sp>
          <p:nvSpPr>
            <p:cNvPr id="206" name=""/>
            <p:cNvSpPr/>
            <p:nvPr/>
          </p:nvSpPr>
          <p:spPr>
            <a:xfrm>
              <a:off x="6479280" y="3124440"/>
              <a:ext cx="1908360" cy="713520"/>
            </a:xfrm>
            <a:prstGeom prst="roundRect">
              <a:avLst>
                <a:gd name="adj" fmla="val 10000"/>
              </a:avLst>
            </a:prstGeom>
            <a:gradFill rotWithShape="0">
              <a:gsLst>
                <a:gs pos="0">
                  <a:srgbClr val="ebbdbb"/>
                </a:gs>
                <a:gs pos="100000">
                  <a:srgbClr val="dd817b"/>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64440" rIns="64440" tIns="64440" bIns="262800" anchor="t">
              <a:noAutofit/>
            </a:bodyPr>
            <a:p>
              <a:pPr>
                <a:lnSpc>
                  <a:spcPct val="90000"/>
                </a:lnSpc>
                <a:spcAft>
                  <a:spcPts val="420"/>
                </a:spcAft>
                <a:tabLst>
                  <a:tab algn="l" pos="0"/>
                </a:tabLst>
              </a:pPr>
              <a:r>
                <a:rPr b="0" lang="fr-FR" sz="1200" spc="-1" strike="noStrike">
                  <a:solidFill>
                    <a:schemeClr val="dk1"/>
                  </a:solidFill>
                  <a:latin typeface="Arial"/>
                  <a:ea typeface="DejaVu Sans"/>
                </a:rPr>
                <a:t>Essais de modélisation</a:t>
              </a:r>
              <a:endParaRPr b="0" lang="fr-FR" sz="1200" spc="-1" strike="noStrike">
                <a:solidFill>
                  <a:srgbClr val="000000"/>
                </a:solidFill>
                <a:latin typeface="Arial"/>
              </a:endParaRPr>
            </a:p>
          </p:txBody>
        </p:sp>
        <p:sp>
          <p:nvSpPr>
            <p:cNvPr id="207" name=""/>
            <p:cNvSpPr/>
            <p:nvPr/>
          </p:nvSpPr>
          <p:spPr>
            <a:xfrm>
              <a:off x="6870240" y="3600720"/>
              <a:ext cx="1908360" cy="1570680"/>
            </a:xfrm>
            <a:prstGeom prst="roundRect">
              <a:avLst>
                <a:gd name="adj" fmla="val 10000"/>
              </a:avLst>
            </a:prstGeom>
            <a:solidFill>
              <a:schemeClr val="lt1">
                <a:alpha val="90000"/>
                <a:hueOff val="0"/>
                <a:satOff val="0"/>
                <a:lumOff val="0"/>
                <a:alphaOff val="0"/>
              </a:schemeClr>
            </a:solidFill>
            <a:ln cap="rnd" w="9525">
              <a:solidFill>
                <a:srgbClr val="d64a3b"/>
              </a:solidFill>
            </a:ln>
          </p:spPr>
          <p:style>
            <a:lnRef idx="1"/>
            <a:fillRef idx="0"/>
            <a:effectRef idx="0"/>
            <a:fontRef idx="minor"/>
          </p:style>
          <p:txBody>
            <a:bodyPr numCol="1" spcCol="1440" lIns="85320" rIns="85320" tIns="85320" bIns="85320" anchor="t">
              <a:noAutofit/>
            </a:bodyPr>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Mise en place de trois classifieurs :</a:t>
              </a:r>
              <a:endParaRPr b="0" lang="fr-FR" sz="1200" spc="-1" strike="noStrike">
                <a:solidFill>
                  <a:srgbClr val="000000"/>
                </a:solidFill>
                <a:latin typeface="Arial"/>
              </a:endParaRPr>
            </a:p>
            <a:p>
              <a:pPr lvl="2" marL="22860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Regression logistic</a:t>
              </a:r>
              <a:endParaRPr b="0" lang="fr-FR" sz="1200" spc="-1" strike="noStrike">
                <a:solidFill>
                  <a:srgbClr val="000000"/>
                </a:solidFill>
                <a:latin typeface="Arial"/>
              </a:endParaRPr>
            </a:p>
            <a:p>
              <a:pPr lvl="2" marL="22860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Random Forest</a:t>
              </a:r>
              <a:endParaRPr b="0" lang="fr-FR" sz="1200" spc="-1" strike="noStrike">
                <a:solidFill>
                  <a:srgbClr val="000000"/>
                </a:solidFill>
                <a:latin typeface="Arial"/>
              </a:endParaRPr>
            </a:p>
            <a:p>
              <a:pPr lvl="2" marL="22860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XGBoost</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Essai de modélisation sans validation croisée</a:t>
              </a:r>
              <a:endParaRPr b="0" lang="fr-FR" sz="1200" spc="-1" strike="noStrike">
                <a:solidFill>
                  <a:srgbClr val="000000"/>
                </a:solidFill>
                <a:latin typeface="Arial"/>
              </a:endParaRPr>
            </a:p>
          </p:txBody>
        </p:sp>
        <p:sp>
          <p:nvSpPr>
            <p:cNvPr id="208" name=""/>
            <p:cNvSpPr/>
            <p:nvPr/>
          </p:nvSpPr>
          <p:spPr>
            <a:xfrm>
              <a:off x="8678160" y="3124800"/>
              <a:ext cx="612720" cy="474480"/>
            </a:xfrm>
            <a:prstGeom prst="rightArrow">
              <a:avLst>
                <a:gd name="adj1" fmla="val 60000"/>
                <a:gd name="adj2" fmla="val 50000"/>
              </a:avLst>
            </a:prstGeom>
            <a:gradFill rotWithShape="0">
              <a:gsLst>
                <a:gs pos="0">
                  <a:srgbClr val="ebbdbb"/>
                </a:gs>
                <a:gs pos="100000">
                  <a:srgbClr val="dd817b"/>
                </a:gs>
              </a:gsLst>
              <a:lin ang="5400000"/>
            </a:gradFill>
            <a:ln w="0">
              <a:noFill/>
            </a:ln>
          </p:spPr>
          <p:style>
            <a:lnRef idx="0"/>
            <a:fillRef idx="0"/>
            <a:effectRef idx="1"/>
            <a:fontRef idx="minor"/>
          </p:style>
          <p:txBody>
            <a:bodyPr numCol="1" spcCol="1440" lIns="0" rIns="0" tIns="0" bIns="0" anchor="ctr">
              <a:noAutofit/>
            </a:bodyPr>
            <a:p>
              <a:pPr algn="ctr">
                <a:lnSpc>
                  <a:spcPct val="90000"/>
                </a:lnSpc>
                <a:spcAft>
                  <a:spcPts val="349"/>
                </a:spcAft>
                <a:tabLst>
                  <a:tab algn="l" pos="0"/>
                </a:tabLst>
              </a:pPr>
              <a:endParaRPr b="0" lang="fr-FR" sz="1000" spc="-1" strike="noStrike">
                <a:solidFill>
                  <a:schemeClr val="dk1"/>
                </a:solidFill>
                <a:latin typeface="Arial"/>
                <a:ea typeface="DejaVu Sans"/>
              </a:endParaRPr>
            </a:p>
          </p:txBody>
        </p:sp>
        <p:sp>
          <p:nvSpPr>
            <p:cNvPr id="209" name=""/>
            <p:cNvSpPr/>
            <p:nvPr/>
          </p:nvSpPr>
          <p:spPr>
            <a:xfrm>
              <a:off x="9546840" y="3124440"/>
              <a:ext cx="1908360" cy="713520"/>
            </a:xfrm>
            <a:prstGeom prst="roundRect">
              <a:avLst>
                <a:gd name="adj" fmla="val 10000"/>
              </a:avLst>
            </a:prstGeom>
            <a:gradFill rotWithShape="0">
              <a:gsLst>
                <a:gs pos="0">
                  <a:srgbClr val="ebbccc"/>
                </a:gs>
                <a:gs pos="100000">
                  <a:srgbClr val="dd7fa2"/>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64440" rIns="64440" tIns="64440" bIns="262800" anchor="t">
              <a:noAutofit/>
            </a:bodyPr>
            <a:p>
              <a:pPr>
                <a:lnSpc>
                  <a:spcPct val="90000"/>
                </a:lnSpc>
                <a:spcAft>
                  <a:spcPts val="420"/>
                </a:spcAft>
                <a:tabLst>
                  <a:tab algn="l" pos="0"/>
                </a:tabLst>
              </a:pPr>
              <a:r>
                <a:rPr b="0" lang="fr-FR" sz="1200" spc="-1" strike="noStrike">
                  <a:solidFill>
                    <a:schemeClr val="dk1"/>
                  </a:solidFill>
                  <a:latin typeface="Arial"/>
                  <a:ea typeface="DejaVu Sans"/>
                </a:rPr>
                <a:t>Optimisation du modèle le plus prometteur</a:t>
              </a:r>
              <a:endParaRPr b="0" lang="fr-FR" sz="1200" spc="-1" strike="noStrike">
                <a:solidFill>
                  <a:srgbClr val="000000"/>
                </a:solidFill>
                <a:latin typeface="Arial"/>
              </a:endParaRPr>
            </a:p>
          </p:txBody>
        </p:sp>
        <p:sp>
          <p:nvSpPr>
            <p:cNvPr id="210" name=""/>
            <p:cNvSpPr/>
            <p:nvPr/>
          </p:nvSpPr>
          <p:spPr>
            <a:xfrm>
              <a:off x="9937800" y="3600720"/>
              <a:ext cx="1908360" cy="1570680"/>
            </a:xfrm>
            <a:prstGeom prst="roundRect">
              <a:avLst>
                <a:gd name="adj" fmla="val 10000"/>
              </a:avLst>
            </a:prstGeom>
            <a:solidFill>
              <a:schemeClr val="lt1">
                <a:alpha val="90000"/>
                <a:hueOff val="0"/>
                <a:satOff val="0"/>
                <a:lumOff val="0"/>
                <a:alphaOff val="0"/>
              </a:schemeClr>
            </a:solidFill>
            <a:ln cap="rnd" w="9525">
              <a:solidFill>
                <a:srgbClr val="d64787"/>
              </a:solidFill>
            </a:ln>
          </p:spPr>
          <p:style>
            <a:lnRef idx="1"/>
            <a:fillRef idx="0"/>
            <a:effectRef idx="0"/>
            <a:fontRef idx="minor"/>
          </p:style>
          <p:txBody>
            <a:bodyPr numCol="1" spcCol="1440" lIns="85320" rIns="85320" tIns="85320" bIns="85320" anchor="t">
              <a:noAutofit/>
            </a:bodyPr>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Modèle retenu : XGBoost</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Optimisation par GridSearchCV</a:t>
              </a:r>
              <a:endParaRPr b="0" lang="fr-FR" sz="1200" spc="-1" strike="noStrike">
                <a:solidFill>
                  <a:srgbClr val="000000"/>
                </a:solidFill>
                <a:latin typeface="Arial"/>
              </a:endParaRPr>
            </a:p>
            <a:p>
              <a:pPr>
                <a:lnSpc>
                  <a:spcPct val="90000"/>
                </a:lnSpc>
                <a:spcAft>
                  <a:spcPts val="181"/>
                </a:spcAft>
              </a:pPr>
              <a:endParaRPr b="0" lang="fr-FR" sz="1200" spc="-1" strike="noStrike">
                <a:solidFill>
                  <a:srgbClr val="000000"/>
                </a:solidFill>
                <a:latin typeface="Arial"/>
              </a:endParaRPr>
            </a:p>
          </p:txBody>
        </p:sp>
      </p:grpSp>
      <p:grpSp>
        <p:nvGrpSpPr>
          <p:cNvPr id="211" name="Groupe 28"/>
          <p:cNvGrpSpPr/>
          <p:nvPr/>
        </p:nvGrpSpPr>
        <p:grpSpPr>
          <a:xfrm>
            <a:off x="1414080" y="1851120"/>
            <a:ext cx="2656440" cy="1245240"/>
            <a:chOff x="1414080" y="1851120"/>
            <a:chExt cx="2656440" cy="1245240"/>
          </a:xfrm>
        </p:grpSpPr>
        <p:sp>
          <p:nvSpPr>
            <p:cNvPr id="212" name="Flèche : courbe vers le bas 21"/>
            <p:cNvSpPr/>
            <p:nvPr/>
          </p:nvSpPr>
          <p:spPr>
            <a:xfrm>
              <a:off x="1414080" y="2421360"/>
              <a:ext cx="2656440" cy="675000"/>
            </a:xfrm>
            <a:prstGeom prst="curvedDownArrow">
              <a:avLst>
                <a:gd name="adj1" fmla="val 25000"/>
                <a:gd name="adj2" fmla="val 50000"/>
                <a:gd name="adj3" fmla="val 25000"/>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213" name="Rectangle : coins arrondis 23"/>
            <p:cNvSpPr/>
            <p:nvPr/>
          </p:nvSpPr>
          <p:spPr>
            <a:xfrm>
              <a:off x="1822320" y="1851120"/>
              <a:ext cx="1661400" cy="387360"/>
            </a:xfrm>
            <a:prstGeom prst="roundRect">
              <a:avLst>
                <a:gd name="adj" fmla="val 16667"/>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fr-FR" sz="1200" spc="-1" strike="noStrike">
                  <a:solidFill>
                    <a:schemeClr val="lt1"/>
                  </a:solidFill>
                  <a:latin typeface="Corbel"/>
                  <a:ea typeface="DejaVu Sans"/>
                </a:rPr>
                <a:t>3 hypothèses de features engineering</a:t>
              </a:r>
              <a:endParaRPr b="0" lang="fr-FR" sz="1200" spc="-1" strike="noStrike">
                <a:solidFill>
                  <a:srgbClr val="000000"/>
                </a:solidFill>
                <a:latin typeface="Arial"/>
              </a:endParaRPr>
            </a:p>
          </p:txBody>
        </p:sp>
      </p:grpSp>
      <p:grpSp>
        <p:nvGrpSpPr>
          <p:cNvPr id="214" name="Groupe 27"/>
          <p:cNvGrpSpPr/>
          <p:nvPr/>
        </p:nvGrpSpPr>
        <p:grpSpPr>
          <a:xfrm>
            <a:off x="4597560" y="1844280"/>
            <a:ext cx="2656440" cy="1252080"/>
            <a:chOff x="4597560" y="1844280"/>
            <a:chExt cx="2656440" cy="1252080"/>
          </a:xfrm>
        </p:grpSpPr>
        <p:sp>
          <p:nvSpPr>
            <p:cNvPr id="215" name="Flèche : courbe vers le bas 2"/>
            <p:cNvSpPr/>
            <p:nvPr/>
          </p:nvSpPr>
          <p:spPr>
            <a:xfrm>
              <a:off x="4597560" y="2421360"/>
              <a:ext cx="2656440" cy="675000"/>
            </a:xfrm>
            <a:prstGeom prst="curvedDownArrow">
              <a:avLst>
                <a:gd name="adj1" fmla="val 25000"/>
                <a:gd name="adj2" fmla="val 50000"/>
                <a:gd name="adj3" fmla="val 25000"/>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216" name="Rectangle : coins arrondis 24"/>
            <p:cNvSpPr/>
            <p:nvPr/>
          </p:nvSpPr>
          <p:spPr>
            <a:xfrm>
              <a:off x="5094720" y="1844280"/>
              <a:ext cx="1661400" cy="387360"/>
            </a:xfrm>
            <a:prstGeom prst="roundRect">
              <a:avLst>
                <a:gd name="adj" fmla="val 16667"/>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fr-FR" sz="1200" spc="-1" strike="noStrike">
                  <a:solidFill>
                    <a:schemeClr val="lt1"/>
                  </a:solidFill>
                  <a:latin typeface="Corbel"/>
                  <a:ea typeface="DejaVu Sans"/>
                </a:rPr>
                <a:t>1 hypothèse de features engineering</a:t>
              </a:r>
              <a:endParaRPr b="0" lang="fr-FR" sz="1200" spc="-1" strike="noStrike">
                <a:solidFill>
                  <a:srgbClr val="000000"/>
                </a:solidFill>
                <a:latin typeface="Arial"/>
              </a:endParaRPr>
            </a:p>
          </p:txBody>
        </p:sp>
      </p:grpSp>
      <p:grpSp>
        <p:nvGrpSpPr>
          <p:cNvPr id="217" name="Groupe 26"/>
          <p:cNvGrpSpPr/>
          <p:nvPr/>
        </p:nvGrpSpPr>
        <p:grpSpPr>
          <a:xfrm>
            <a:off x="7729920" y="1844280"/>
            <a:ext cx="2656440" cy="1252080"/>
            <a:chOff x="7729920" y="1844280"/>
            <a:chExt cx="2656440" cy="1252080"/>
          </a:xfrm>
        </p:grpSpPr>
        <p:sp>
          <p:nvSpPr>
            <p:cNvPr id="218" name="Flèche : courbe vers le bas 22"/>
            <p:cNvSpPr/>
            <p:nvPr/>
          </p:nvSpPr>
          <p:spPr>
            <a:xfrm>
              <a:off x="7729920" y="2421360"/>
              <a:ext cx="2656440" cy="675000"/>
            </a:xfrm>
            <a:prstGeom prst="curvedDownArrow">
              <a:avLst>
                <a:gd name="adj1" fmla="val 25000"/>
                <a:gd name="adj2" fmla="val 50000"/>
                <a:gd name="adj3" fmla="val 25000"/>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219" name="Rectangle : coins arrondis 25"/>
            <p:cNvSpPr/>
            <p:nvPr/>
          </p:nvSpPr>
          <p:spPr>
            <a:xfrm>
              <a:off x="8227440" y="1844280"/>
              <a:ext cx="1661400" cy="387360"/>
            </a:xfrm>
            <a:prstGeom prst="roundRect">
              <a:avLst>
                <a:gd name="adj" fmla="val 16667"/>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fr-FR" sz="1200" spc="-1" strike="noStrike">
                  <a:solidFill>
                    <a:schemeClr val="lt1"/>
                  </a:solidFill>
                  <a:latin typeface="Corbel"/>
                  <a:ea typeface="DejaVu Sans"/>
                </a:rPr>
                <a:t>1 hypothèse de features engineering</a:t>
              </a:r>
              <a:endParaRPr b="0" lang="fr-FR" sz="1200" spc="-1" strike="noStrike">
                <a:solidFill>
                  <a:srgbClr val="000000"/>
                </a:solidFill>
                <a:latin typeface="Arial"/>
              </a:endParaRPr>
            </a:p>
          </p:txBody>
        </p:sp>
      </p:grpSp>
      <p:grpSp>
        <p:nvGrpSpPr>
          <p:cNvPr id="220" name="Groupe 31"/>
          <p:cNvGrpSpPr/>
          <p:nvPr/>
        </p:nvGrpSpPr>
        <p:grpSpPr>
          <a:xfrm>
            <a:off x="3532320" y="5552640"/>
            <a:ext cx="6356520" cy="1049400"/>
            <a:chOff x="3532320" y="5552640"/>
            <a:chExt cx="6356520" cy="1049400"/>
          </a:xfrm>
        </p:grpSpPr>
        <p:sp>
          <p:nvSpPr>
            <p:cNvPr id="221" name="Rectangle : coins arrondis 29"/>
            <p:cNvSpPr/>
            <p:nvPr/>
          </p:nvSpPr>
          <p:spPr>
            <a:xfrm>
              <a:off x="4400280" y="5552640"/>
              <a:ext cx="5488560" cy="104940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Le modèle est entrainé sur un jeu de données que l’on a équilibré mais le jeu de test n’a pas été équilibré à son tour.</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1" lang="fr-FR" sz="1200" spc="-1" strike="noStrike">
                  <a:solidFill>
                    <a:schemeClr val="dk1"/>
                  </a:solidFill>
                  <a:latin typeface="Corbel"/>
                  <a:ea typeface="DejaVu Sans"/>
                </a:rPr>
                <a:t>Ceci dans le but de ne pas fausser les résultats.</a:t>
              </a:r>
              <a:endParaRPr b="0" lang="fr-FR" sz="1200" spc="-1" strike="noStrike">
                <a:solidFill>
                  <a:srgbClr val="000000"/>
                </a:solidFill>
                <a:latin typeface="Arial"/>
              </a:endParaRPr>
            </a:p>
          </p:txBody>
        </p:sp>
        <p:pic>
          <p:nvPicPr>
            <p:cNvPr id="222" name="Picture 4" descr="RÃ©sultat de recherche d'images pour &quot;icone attention&quot;"/>
            <p:cNvPicPr/>
            <p:nvPr/>
          </p:nvPicPr>
          <p:blipFill>
            <a:blip r:embed="rId1"/>
            <a:stretch/>
          </p:blipFill>
          <p:spPr>
            <a:xfrm>
              <a:off x="3532320" y="5610600"/>
              <a:ext cx="865800" cy="912240"/>
            </a:xfrm>
            <a:prstGeom prst="rect">
              <a:avLst/>
            </a:prstGeom>
            <a:ln w="0">
              <a:noFill/>
            </a:ln>
          </p:spPr>
        </p:pic>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itre 3"/>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ANALYSE RESULTATS</a:t>
            </a:r>
            <a:endParaRPr b="0" lang="fr-FR" sz="4000" spc="-1" strike="noStrike">
              <a:solidFill>
                <a:srgbClr val="000000"/>
              </a:solidFill>
              <a:latin typeface="Arial"/>
            </a:endParaRPr>
          </a:p>
        </p:txBody>
      </p:sp>
      <p:sp>
        <p:nvSpPr>
          <p:cNvPr id="224" name="Rectangle : coins arrondis 12"/>
          <p:cNvSpPr/>
          <p:nvPr/>
        </p:nvSpPr>
        <p:spPr>
          <a:xfrm>
            <a:off x="120600" y="939960"/>
            <a:ext cx="5245200" cy="1217160"/>
          </a:xfrm>
          <a:prstGeom prst="roundRect">
            <a:avLst>
              <a:gd name="adj" fmla="val 83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200" spc="-1" strike="noStrike" u="sng">
                <a:solidFill>
                  <a:schemeClr val="dk1"/>
                </a:solidFill>
                <a:uFillTx/>
                <a:latin typeface="Corbel"/>
                <a:ea typeface="DejaVu Sans"/>
              </a:rPr>
              <a:t>Métriques pour un modèle de classification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Accuracy</a:t>
            </a:r>
            <a:r>
              <a:rPr b="0" lang="fr-FR" sz="1200" spc="-1" strike="noStrike">
                <a:solidFill>
                  <a:schemeClr val="dk1"/>
                </a:solidFill>
                <a:latin typeface="Corbel"/>
                <a:ea typeface="DejaVu Sans"/>
              </a:rPr>
              <a:t> : La précision du modèle</a:t>
            </a: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Precision</a:t>
            </a:r>
            <a:r>
              <a:rPr b="0" lang="fr-FR" sz="1200" spc="-1" strike="noStrike">
                <a:solidFill>
                  <a:schemeClr val="dk1"/>
                </a:solidFill>
                <a:latin typeface="Corbel"/>
                <a:ea typeface="DejaVu Sans"/>
              </a:rPr>
              <a:t> : Performance du modèle quand celui-ci déclare une classe 1.</a:t>
            </a: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Recall</a:t>
            </a:r>
            <a:r>
              <a:rPr b="0" lang="fr-FR" sz="1200" spc="-1" strike="noStrike">
                <a:solidFill>
                  <a:schemeClr val="dk1"/>
                </a:solidFill>
                <a:latin typeface="Corbel"/>
                <a:ea typeface="DejaVu Sans"/>
              </a:rPr>
              <a:t> : Pourcentage de détection des classes 1.</a:t>
            </a: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F1_score</a:t>
            </a:r>
            <a:r>
              <a:rPr b="0" lang="fr-FR" sz="1200" spc="-1" strike="noStrike">
                <a:solidFill>
                  <a:schemeClr val="dk1"/>
                </a:solidFill>
                <a:latin typeface="Corbel"/>
                <a:ea typeface="DejaVu Sans"/>
              </a:rPr>
              <a:t> : Moyenne </a:t>
            </a:r>
            <a:r>
              <a:rPr b="0" i="1" lang="fr-FR" sz="1200" spc="-1" strike="noStrike">
                <a:solidFill>
                  <a:schemeClr val="dk1"/>
                </a:solidFill>
                <a:latin typeface="Corbel"/>
                <a:ea typeface="DejaVu Sans"/>
              </a:rPr>
              <a:t>harmonique</a:t>
            </a:r>
            <a:r>
              <a:rPr b="0" lang="fr-FR" sz="1200" spc="-1" strike="noStrike">
                <a:solidFill>
                  <a:schemeClr val="dk1"/>
                </a:solidFill>
                <a:latin typeface="Corbel"/>
                <a:ea typeface="DejaVu Sans"/>
              </a:rPr>
              <a:t> de la précision et du rappel.</a:t>
            </a:r>
            <a:endParaRPr b="0" lang="fr-FR" sz="1200" spc="-1" strike="noStrike">
              <a:solidFill>
                <a:srgbClr val="000000"/>
              </a:solidFill>
              <a:latin typeface="Arial"/>
            </a:endParaRPr>
          </a:p>
        </p:txBody>
      </p:sp>
      <p:grpSp>
        <p:nvGrpSpPr>
          <p:cNvPr id="225" name="Groupe 8"/>
          <p:cNvGrpSpPr/>
          <p:nvPr/>
        </p:nvGrpSpPr>
        <p:grpSpPr>
          <a:xfrm>
            <a:off x="120600" y="4876920"/>
            <a:ext cx="6938280" cy="1671480"/>
            <a:chOff x="120600" y="4876920"/>
            <a:chExt cx="6938280" cy="1671480"/>
          </a:xfrm>
        </p:grpSpPr>
        <p:sp>
          <p:nvSpPr>
            <p:cNvPr id="226" name="Rectangle : coins arrondis 13"/>
            <p:cNvSpPr/>
            <p:nvPr/>
          </p:nvSpPr>
          <p:spPr>
            <a:xfrm>
              <a:off x="120600" y="4876920"/>
              <a:ext cx="6938280" cy="1671480"/>
            </a:xfrm>
            <a:prstGeom prst="roundRect">
              <a:avLst>
                <a:gd name="adj" fmla="val 4545"/>
              </a:avLst>
            </a:prstGeom>
            <a:solidFill>
              <a:schemeClr val="bg1">
                <a:lumMod val="8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100" spc="-1" strike="noStrike" u="sng">
                  <a:solidFill>
                    <a:schemeClr val="dk1"/>
                  </a:solidFill>
                  <a:uFillTx/>
                  <a:latin typeface="Corbel"/>
                  <a:ea typeface="DejaVu Sans"/>
                </a:rPr>
                <a:t>Explication des targets / Déséquilibre de la population:</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Nous avons à faire à un problème de classification binaire où la population est </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fortement déséquilibrée. </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u="sng">
                  <a:solidFill>
                    <a:schemeClr val="dk1"/>
                  </a:solidFill>
                  <a:uFillTx/>
                  <a:latin typeface="Corbel"/>
                  <a:ea typeface="DejaVu Sans"/>
                </a:rPr>
                <a:t>Explication des targets :</a:t>
              </a:r>
              <a:endParaRPr b="0" lang="fr-FR" sz="1100" spc="-1" strike="noStrike">
                <a:solidFill>
                  <a:srgbClr val="000000"/>
                </a:solidFill>
                <a:latin typeface="Arial"/>
              </a:endParaRPr>
            </a:p>
            <a:p>
              <a:pPr marL="171360" indent="-171360">
                <a:lnSpc>
                  <a:spcPct val="100000"/>
                </a:lnSpc>
                <a:buClr>
                  <a:srgbClr val="000000"/>
                </a:buClr>
                <a:buFont typeface="Arial"/>
                <a:buChar char="•"/>
              </a:pPr>
              <a:r>
                <a:rPr b="1" lang="fr-FR" sz="1100" spc="-1" strike="noStrike" u="sng">
                  <a:solidFill>
                    <a:schemeClr val="dk1"/>
                  </a:solidFill>
                  <a:uFillTx/>
                  <a:latin typeface="Corbel"/>
                  <a:ea typeface="DejaVu Sans"/>
                </a:rPr>
                <a:t>Target = 0 : </a:t>
              </a:r>
              <a:r>
                <a:rPr b="0" lang="fr-FR" sz="1100" spc="-1" strike="noStrike">
                  <a:solidFill>
                    <a:schemeClr val="dk1"/>
                  </a:solidFill>
                  <a:latin typeface="Corbel"/>
                  <a:ea typeface="DejaVu Sans"/>
                </a:rPr>
                <a:t>Client ne représentant pas de risque de faillite</a:t>
              </a:r>
              <a:endParaRPr b="0" lang="fr-FR" sz="1100" spc="-1" strike="noStrike">
                <a:solidFill>
                  <a:srgbClr val="000000"/>
                </a:solidFill>
                <a:latin typeface="Arial"/>
              </a:endParaRPr>
            </a:p>
            <a:p>
              <a:pPr marL="171360" indent="-171360">
                <a:lnSpc>
                  <a:spcPct val="100000"/>
                </a:lnSpc>
                <a:buClr>
                  <a:srgbClr val="000000"/>
                </a:buClr>
                <a:buFont typeface="Arial"/>
                <a:buChar char="•"/>
              </a:pPr>
              <a:r>
                <a:rPr b="1" lang="fr-FR" sz="1100" spc="-1" strike="noStrike" u="sng">
                  <a:solidFill>
                    <a:schemeClr val="dk1"/>
                  </a:solidFill>
                  <a:uFillTx/>
                  <a:latin typeface="Corbel"/>
                  <a:ea typeface="DejaVu Sans"/>
                </a:rPr>
                <a:t>Target = 1 : </a:t>
              </a:r>
              <a:r>
                <a:rPr b="0" lang="fr-FR" sz="1100" spc="-1" strike="noStrike">
                  <a:solidFill>
                    <a:schemeClr val="dk1"/>
                  </a:solidFill>
                  <a:latin typeface="Corbel"/>
                  <a:ea typeface="DejaVu Sans"/>
                </a:rPr>
                <a:t>Client représentant un risque de faillite pour l’entreprise</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Il y a 92% de clients ne représentant pas de risque de faillite dans notre population.</a:t>
              </a:r>
              <a:endParaRPr b="0" lang="fr-FR" sz="1100" spc="-1" strike="noStrike">
                <a:solidFill>
                  <a:srgbClr val="000000"/>
                </a:solidFill>
                <a:latin typeface="Arial"/>
              </a:endParaRPr>
            </a:p>
          </p:txBody>
        </p:sp>
        <p:pic>
          <p:nvPicPr>
            <p:cNvPr id="227" name="Image 14" descr=""/>
            <p:cNvPicPr/>
            <p:nvPr/>
          </p:nvPicPr>
          <p:blipFill>
            <a:blip r:embed="rId1"/>
            <a:stretch/>
          </p:blipFill>
          <p:spPr>
            <a:xfrm>
              <a:off x="5367960" y="4940280"/>
              <a:ext cx="1581120" cy="1530360"/>
            </a:xfrm>
            <a:prstGeom prst="rect">
              <a:avLst/>
            </a:prstGeom>
            <a:ln w="0">
              <a:noFill/>
            </a:ln>
          </p:spPr>
        </p:pic>
      </p:grpSp>
      <p:grpSp>
        <p:nvGrpSpPr>
          <p:cNvPr id="228" name="Groupe 6"/>
          <p:cNvGrpSpPr/>
          <p:nvPr/>
        </p:nvGrpSpPr>
        <p:grpSpPr>
          <a:xfrm>
            <a:off x="120600" y="2248920"/>
            <a:ext cx="5245200" cy="2515680"/>
            <a:chOff x="120600" y="2248920"/>
            <a:chExt cx="5245200" cy="2515680"/>
          </a:xfrm>
        </p:grpSpPr>
        <p:sp>
          <p:nvSpPr>
            <p:cNvPr id="229" name="Rectangle : coins arrondis 15"/>
            <p:cNvSpPr/>
            <p:nvPr/>
          </p:nvSpPr>
          <p:spPr>
            <a:xfrm>
              <a:off x="120600" y="2248920"/>
              <a:ext cx="5245200" cy="2515680"/>
            </a:xfrm>
            <a:prstGeom prst="roundRect">
              <a:avLst>
                <a:gd name="adj" fmla="val 396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nSpc>
                  <a:spcPct val="100000"/>
                </a:lnSpc>
              </a:pPr>
              <a:r>
                <a:rPr b="1" lang="fr-FR" sz="1200" spc="-1" strike="noStrike" u="sng">
                  <a:solidFill>
                    <a:schemeClr val="dk1"/>
                  </a:solidFill>
                  <a:uFillTx/>
                  <a:latin typeface="Corbel"/>
                  <a:ea typeface="DejaVu Sans"/>
                </a:rPr>
                <a:t>La matrice de confusion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matrice de confusion consiste à compter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le nombre de fois où des observations de la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classe 0 ont été rangées dans la classe 1. Par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exemple, si nous voulons connaître le</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 </a:t>
              </a:r>
              <a:r>
                <a:rPr b="0" lang="fr-FR" sz="1200" spc="-1" strike="noStrike">
                  <a:solidFill>
                    <a:schemeClr val="dk1"/>
                  </a:solidFill>
                  <a:latin typeface="Corbel"/>
                  <a:ea typeface="DejaVu Sans"/>
                </a:rPr>
                <a:t>nombre de fois où le classifieur à bien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réussi à classer une classe 1, on examinera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cellule à l’intersection de la ligne 1 et de la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colonne 1.</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pic>
          <p:nvPicPr>
            <p:cNvPr id="230" name="Image 16" descr=""/>
            <p:cNvPicPr/>
            <p:nvPr/>
          </p:nvPicPr>
          <p:blipFill>
            <a:blip r:embed="rId2"/>
            <a:stretch/>
          </p:blipFill>
          <p:spPr>
            <a:xfrm>
              <a:off x="3082320" y="2549520"/>
              <a:ext cx="1936080" cy="1914480"/>
            </a:xfrm>
            <a:prstGeom prst="rect">
              <a:avLst/>
            </a:prstGeom>
            <a:ln w="0">
              <a:noFill/>
            </a:ln>
          </p:spPr>
        </p:pic>
        <p:sp>
          <p:nvSpPr>
            <p:cNvPr id="231" name="Zone de texte 35"/>
            <p:cNvSpPr/>
            <p:nvPr/>
          </p:nvSpPr>
          <p:spPr>
            <a:xfrm>
              <a:off x="3146040" y="2535840"/>
              <a:ext cx="340200" cy="24552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TN</a:t>
              </a:r>
              <a:endParaRPr b="0" lang="fr-FR" sz="1000" spc="-1" strike="noStrike">
                <a:solidFill>
                  <a:srgbClr val="000000"/>
                </a:solidFill>
                <a:latin typeface="Arial"/>
              </a:endParaRPr>
            </a:p>
          </p:txBody>
        </p:sp>
        <p:sp>
          <p:nvSpPr>
            <p:cNvPr id="232" name="Zone de texte 36"/>
            <p:cNvSpPr/>
            <p:nvPr/>
          </p:nvSpPr>
          <p:spPr>
            <a:xfrm>
              <a:off x="4984560" y="2533680"/>
              <a:ext cx="319680" cy="24552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FP</a:t>
              </a:r>
              <a:endParaRPr b="0" lang="fr-FR" sz="1000" spc="-1" strike="noStrike">
                <a:solidFill>
                  <a:srgbClr val="000000"/>
                </a:solidFill>
                <a:latin typeface="Arial"/>
              </a:endParaRPr>
            </a:p>
          </p:txBody>
        </p:sp>
        <p:sp>
          <p:nvSpPr>
            <p:cNvPr id="233" name="Zone de texte 37"/>
            <p:cNvSpPr/>
            <p:nvPr/>
          </p:nvSpPr>
          <p:spPr>
            <a:xfrm>
              <a:off x="3146040" y="4266000"/>
              <a:ext cx="335520" cy="24552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FN</a:t>
              </a:r>
              <a:endParaRPr b="0" lang="fr-FR" sz="1000" spc="-1" strike="noStrike">
                <a:solidFill>
                  <a:srgbClr val="000000"/>
                </a:solidFill>
                <a:latin typeface="Arial"/>
              </a:endParaRPr>
            </a:p>
          </p:txBody>
        </p:sp>
        <p:sp>
          <p:nvSpPr>
            <p:cNvPr id="234" name="Zone de texte 38"/>
            <p:cNvSpPr/>
            <p:nvPr/>
          </p:nvSpPr>
          <p:spPr>
            <a:xfrm>
              <a:off x="4980240" y="4266000"/>
              <a:ext cx="324360" cy="24552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TP</a:t>
              </a:r>
              <a:endParaRPr b="0" lang="fr-FR" sz="1000" spc="-1" strike="noStrike">
                <a:solidFill>
                  <a:srgbClr val="000000"/>
                </a:solidFill>
                <a:latin typeface="Arial"/>
              </a:endParaRPr>
            </a:p>
          </p:txBody>
        </p:sp>
      </p:grpSp>
      <p:grpSp>
        <p:nvGrpSpPr>
          <p:cNvPr id="235" name="Groupe 7"/>
          <p:cNvGrpSpPr/>
          <p:nvPr/>
        </p:nvGrpSpPr>
        <p:grpSpPr>
          <a:xfrm>
            <a:off x="5536080" y="939960"/>
            <a:ext cx="6533280" cy="3824640"/>
            <a:chOff x="5536080" y="939960"/>
            <a:chExt cx="6533280" cy="3824640"/>
          </a:xfrm>
        </p:grpSpPr>
        <p:sp>
          <p:nvSpPr>
            <p:cNvPr id="236" name="Rectangle : coins arrondis 29"/>
            <p:cNvSpPr/>
            <p:nvPr/>
          </p:nvSpPr>
          <p:spPr>
            <a:xfrm>
              <a:off x="5536080" y="939960"/>
              <a:ext cx="6533280" cy="3824640"/>
            </a:xfrm>
            <a:prstGeom prst="roundRect">
              <a:avLst>
                <a:gd name="adj" fmla="val 298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1" lang="fr-FR" sz="1200" spc="-1" strike="noStrike" u="sng">
                  <a:solidFill>
                    <a:schemeClr val="dk1"/>
                  </a:solidFill>
                  <a:uFillTx/>
                  <a:latin typeface="Corbel"/>
                  <a:ea typeface="DejaVu Sans"/>
                </a:rPr>
                <a:t>La courbe ROC et le score AUC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courbe ROC (Receiver Operating Characteristic) est un outil communément utilisé avec les classifieurs binaires. Elle croise le taux de TP avec le taux de FP.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Un bon classifieur aura sa courbe qui s’approche le plus possible du coin supérieur gauche du graphique.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Une autre façon de comparer des classifieurs consiste à mesurer l’aire sous la courbe (Area Under the Curve ou AUC). Un classifieur parfait aurait un score AUC égal à 1, tandis qu’un classifieur purement aléatoire aurait un score AUC de 0.5.</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pic>
          <p:nvPicPr>
            <p:cNvPr id="237" name="Image 30" descr=""/>
            <p:cNvPicPr/>
            <p:nvPr/>
          </p:nvPicPr>
          <p:blipFill>
            <a:blip r:embed="rId3"/>
            <a:stretch/>
          </p:blipFill>
          <p:spPr>
            <a:xfrm>
              <a:off x="8657640" y="2959920"/>
              <a:ext cx="3309840" cy="1685880"/>
            </a:xfrm>
            <a:prstGeom prst="rect">
              <a:avLst/>
            </a:prstGeom>
            <a:ln w="0">
              <a:noFill/>
            </a:ln>
          </p:spPr>
        </p:pic>
      </p:grpSp>
      <p:grpSp>
        <p:nvGrpSpPr>
          <p:cNvPr id="238" name="Groupe 9"/>
          <p:cNvGrpSpPr/>
          <p:nvPr/>
        </p:nvGrpSpPr>
        <p:grpSpPr>
          <a:xfrm>
            <a:off x="7230600" y="4876920"/>
            <a:ext cx="4838760" cy="1671480"/>
            <a:chOff x="7230600" y="4876920"/>
            <a:chExt cx="4838760" cy="1671480"/>
          </a:xfrm>
        </p:grpSpPr>
        <p:sp>
          <p:nvSpPr>
            <p:cNvPr id="239" name="Rectangle : coins arrondis 31"/>
            <p:cNvSpPr/>
            <p:nvPr/>
          </p:nvSpPr>
          <p:spPr>
            <a:xfrm>
              <a:off x="7230600" y="4876920"/>
              <a:ext cx="4838760" cy="1671480"/>
            </a:xfrm>
            <a:prstGeom prst="roundRect">
              <a:avLst>
                <a:gd name="adj" fmla="val 4545"/>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nSpc>
                  <a:spcPct val="100000"/>
                </a:lnSpc>
              </a:pPr>
              <a:r>
                <a:rPr b="1" lang="fr-FR" sz="1100" spc="-1" strike="noStrike" u="sng">
                  <a:solidFill>
                    <a:schemeClr val="dk1"/>
                  </a:solidFill>
                  <a:uFillTx/>
                  <a:latin typeface="Corbel"/>
                  <a:ea typeface="DejaVu Sans"/>
                </a:rPr>
                <a:t>Analyse de notre Baseline sur une population déséquilibrée :</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On constate que le modèle ne prédit que des 0. </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Son accuracy est très bonne mais nous </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cherchons à prédire si une Target sera égale à 1.</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Nous focaliserons donc notre performance de modèle sur la précision et le rappel.</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p:txBody>
        </p:sp>
        <p:pic>
          <p:nvPicPr>
            <p:cNvPr id="240" name="Image 3" descr=""/>
            <p:cNvPicPr/>
            <p:nvPr/>
          </p:nvPicPr>
          <p:blipFill>
            <a:blip r:embed="rId4"/>
            <a:stretch/>
          </p:blipFill>
          <p:spPr>
            <a:xfrm>
              <a:off x="10075320" y="5180400"/>
              <a:ext cx="1944360" cy="604800"/>
            </a:xfrm>
            <a:prstGeom prst="rect">
              <a:avLst/>
            </a:prstGeom>
            <a:ln w="0">
              <a:noFill/>
            </a:ln>
          </p:spPr>
        </p:pic>
      </p:grpSp>
      <p:grpSp>
        <p:nvGrpSpPr>
          <p:cNvPr id="241" name="Groupe 33"/>
          <p:cNvGrpSpPr/>
          <p:nvPr/>
        </p:nvGrpSpPr>
        <p:grpSpPr>
          <a:xfrm>
            <a:off x="154440" y="1549440"/>
            <a:ext cx="7076160" cy="4163040"/>
            <a:chOff x="154440" y="1549440"/>
            <a:chExt cx="7076160" cy="4163040"/>
          </a:xfrm>
        </p:grpSpPr>
        <p:sp>
          <p:nvSpPr>
            <p:cNvPr id="242" name="Rectangle : coins arrondis 10"/>
            <p:cNvSpPr/>
            <p:nvPr/>
          </p:nvSpPr>
          <p:spPr>
            <a:xfrm>
              <a:off x="154440" y="1549440"/>
              <a:ext cx="4897800" cy="354240"/>
            </a:xfrm>
            <a:prstGeom prst="roundRect">
              <a:avLst>
                <a:gd name="adj" fmla="val 16667"/>
              </a:avLst>
            </a:prstGeom>
            <a:noFill/>
            <a:ln cap="rnd" w="28575">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Corbel"/>
                <a:ea typeface="DejaVu Sans"/>
              </a:endParaRPr>
            </a:p>
          </p:txBody>
        </p:sp>
        <p:cxnSp>
          <p:nvCxnSpPr>
            <p:cNvPr id="243" name="Connecteur droit avec flèche 32"/>
            <p:cNvCxnSpPr>
              <a:stCxn id="239" idx="1"/>
            </p:cNvCxnSpPr>
            <p:nvPr/>
          </p:nvCxnSpPr>
          <p:spPr>
            <a:xfrm flipH="1" flipV="1">
              <a:off x="5054400" y="1905840"/>
              <a:ext cx="2176560" cy="3807000"/>
            </a:xfrm>
            <a:prstGeom prst="straightConnector1">
              <a:avLst/>
            </a:prstGeom>
            <a:ln cap="rnd" w="28575">
              <a:solidFill>
                <a:srgbClr val="d64a3b"/>
              </a:solidFill>
              <a:round/>
              <a:tailEnd len="med" type="triangle" w="med"/>
            </a:ln>
          </p:spPr>
        </p:cxnSp>
      </p:gr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2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itre 3"/>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ANALYSE RESULTATS</a:t>
            </a:r>
            <a:endParaRPr b="0" lang="fr-FR" sz="4000" spc="-1" strike="noStrike">
              <a:solidFill>
                <a:srgbClr val="000000"/>
              </a:solidFill>
              <a:latin typeface="Arial"/>
            </a:endParaRPr>
          </a:p>
        </p:txBody>
      </p:sp>
      <p:pic>
        <p:nvPicPr>
          <p:cNvPr id="245" name="Image 4" descr=""/>
          <p:cNvPicPr/>
          <p:nvPr/>
        </p:nvPicPr>
        <p:blipFill>
          <a:blip r:embed="rId1"/>
          <a:stretch/>
        </p:blipFill>
        <p:spPr>
          <a:xfrm>
            <a:off x="180000" y="1620000"/>
            <a:ext cx="3288960" cy="1585440"/>
          </a:xfrm>
          <a:prstGeom prst="rect">
            <a:avLst/>
          </a:prstGeom>
          <a:ln w="0">
            <a:noFill/>
          </a:ln>
        </p:spPr>
      </p:pic>
      <p:grpSp>
        <p:nvGrpSpPr>
          <p:cNvPr id="246" name="Groupe 10"/>
          <p:cNvGrpSpPr/>
          <p:nvPr/>
        </p:nvGrpSpPr>
        <p:grpSpPr>
          <a:xfrm>
            <a:off x="5940000" y="1487880"/>
            <a:ext cx="3026880" cy="4271400"/>
            <a:chOff x="5940000" y="1487880"/>
            <a:chExt cx="3026880" cy="4271400"/>
          </a:xfrm>
        </p:grpSpPr>
        <p:pic>
          <p:nvPicPr>
            <p:cNvPr id="247" name="Image 5" descr=""/>
            <p:cNvPicPr/>
            <p:nvPr/>
          </p:nvPicPr>
          <p:blipFill>
            <a:blip r:embed="rId2"/>
            <a:stretch/>
          </p:blipFill>
          <p:spPr>
            <a:xfrm>
              <a:off x="5940000" y="1487880"/>
              <a:ext cx="3026880" cy="4271400"/>
            </a:xfrm>
            <a:prstGeom prst="rect">
              <a:avLst/>
            </a:prstGeom>
            <a:ln w="0">
              <a:noFill/>
            </a:ln>
          </p:spPr>
        </p:pic>
        <p:sp>
          <p:nvSpPr>
            <p:cNvPr id="248" name="Zone de texte 55"/>
            <p:cNvSpPr/>
            <p:nvPr/>
          </p:nvSpPr>
          <p:spPr>
            <a:xfrm>
              <a:off x="6623640" y="2034000"/>
              <a:ext cx="595440" cy="422640"/>
            </a:xfrm>
            <a:prstGeom prst="rect">
              <a:avLst/>
            </a:prstGeom>
            <a:solidFill>
              <a:schemeClr val="bg1">
                <a:lumMod val="8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40032</a:t>
              </a:r>
              <a:endParaRPr b="0" lang="fr-FR" sz="1000" spc="-1" strike="noStrike">
                <a:solidFill>
                  <a:srgbClr val="000000"/>
                </a:solidFill>
                <a:latin typeface="Arial"/>
              </a:endParaRPr>
            </a:p>
          </p:txBody>
        </p:sp>
        <p:sp>
          <p:nvSpPr>
            <p:cNvPr id="249" name="Zone de texte 56"/>
            <p:cNvSpPr/>
            <p:nvPr/>
          </p:nvSpPr>
          <p:spPr>
            <a:xfrm>
              <a:off x="8272080" y="2034000"/>
              <a:ext cx="595080" cy="422640"/>
            </a:xfrm>
            <a:prstGeom prst="rect">
              <a:avLst/>
            </a:prstGeom>
            <a:solidFill>
              <a:schemeClr val="bg1">
                <a:lumMod val="8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16616</a:t>
              </a:r>
              <a:endParaRPr b="0" lang="fr-FR" sz="1000" spc="-1" strike="noStrike">
                <a:solidFill>
                  <a:srgbClr val="000000"/>
                </a:solidFill>
                <a:latin typeface="Arial"/>
              </a:endParaRPr>
            </a:p>
          </p:txBody>
        </p:sp>
        <p:sp>
          <p:nvSpPr>
            <p:cNvPr id="250" name="Zone de texte 57"/>
            <p:cNvSpPr/>
            <p:nvPr/>
          </p:nvSpPr>
          <p:spPr>
            <a:xfrm>
              <a:off x="6662160" y="4963320"/>
              <a:ext cx="445680" cy="422640"/>
            </a:xfrm>
            <a:prstGeom prst="rect">
              <a:avLst/>
            </a:prstGeom>
            <a:solidFill>
              <a:schemeClr val="bg1">
                <a:lumMod val="9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877</a:t>
              </a:r>
              <a:endParaRPr b="0" lang="fr-FR" sz="1000" spc="-1" strike="noStrike">
                <a:solidFill>
                  <a:srgbClr val="000000"/>
                </a:solidFill>
                <a:latin typeface="Arial"/>
              </a:endParaRPr>
            </a:p>
          </p:txBody>
        </p:sp>
        <p:sp>
          <p:nvSpPr>
            <p:cNvPr id="251" name="Zone de texte 58"/>
            <p:cNvSpPr/>
            <p:nvPr/>
          </p:nvSpPr>
          <p:spPr>
            <a:xfrm>
              <a:off x="8352000" y="4983120"/>
              <a:ext cx="520200" cy="422640"/>
            </a:xfrm>
            <a:prstGeom prst="rect">
              <a:avLst/>
            </a:prstGeom>
            <a:solidFill>
              <a:schemeClr val="bg1">
                <a:lumMod val="9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3978</a:t>
              </a:r>
              <a:endParaRPr b="0" lang="fr-FR" sz="1000" spc="-1" strike="noStrike">
                <a:solidFill>
                  <a:srgbClr val="000000"/>
                </a:solidFill>
                <a:latin typeface="Arial"/>
              </a:endParaRPr>
            </a:p>
          </p:txBody>
        </p:sp>
      </p:grpSp>
      <p:sp>
        <p:nvSpPr>
          <p:cNvPr id="252" name="Rectangle : coins arrondis 14"/>
          <p:cNvSpPr/>
          <p:nvPr/>
        </p:nvSpPr>
        <p:spPr>
          <a:xfrm>
            <a:off x="1087560" y="904320"/>
            <a:ext cx="1716840" cy="38736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Analyse des métriques</a:t>
            </a:r>
            <a:endParaRPr b="0" lang="fr-FR" sz="1200" spc="-1" strike="noStrike">
              <a:solidFill>
                <a:srgbClr val="000000"/>
              </a:solidFill>
              <a:latin typeface="Arial"/>
            </a:endParaRPr>
          </a:p>
        </p:txBody>
      </p:sp>
      <p:sp>
        <p:nvSpPr>
          <p:cNvPr id="253" name="Rectangle : coins arrondis 15"/>
          <p:cNvSpPr/>
          <p:nvPr/>
        </p:nvSpPr>
        <p:spPr>
          <a:xfrm>
            <a:off x="180000" y="3290400"/>
            <a:ext cx="3288960" cy="1388880"/>
          </a:xfrm>
          <a:prstGeom prst="roundRect">
            <a:avLst>
              <a:gd name="adj" fmla="val 16667"/>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constate que le modèle arrive à détecter 84% des classes 1, mais qu’il n’a raison que dans 19% des cas quand il en détecte 1.</a:t>
            </a:r>
            <a:endParaRPr b="0" lang="fr-FR" sz="1100" spc="-1" strike="noStrike">
              <a:solidFill>
                <a:srgbClr val="000000"/>
              </a:solidFill>
              <a:latin typeface="Arial"/>
            </a:endParaRPr>
          </a:p>
        </p:txBody>
      </p:sp>
      <p:sp>
        <p:nvSpPr>
          <p:cNvPr id="254" name="Rectangle : coins arrondis 16"/>
          <p:cNvSpPr/>
          <p:nvPr/>
        </p:nvSpPr>
        <p:spPr>
          <a:xfrm>
            <a:off x="6449760" y="818280"/>
            <a:ext cx="2007720" cy="66636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Analyse de la matrice de confusion</a:t>
            </a:r>
            <a:endParaRPr b="0" lang="fr-FR" sz="1200" spc="-1" strike="noStrike">
              <a:solidFill>
                <a:srgbClr val="000000"/>
              </a:solidFill>
              <a:latin typeface="Arial"/>
            </a:endParaRPr>
          </a:p>
        </p:txBody>
      </p:sp>
      <p:sp>
        <p:nvSpPr>
          <p:cNvPr id="255" name="Rectangle : coins arrondis 17"/>
          <p:cNvSpPr/>
          <p:nvPr/>
        </p:nvSpPr>
        <p:spPr>
          <a:xfrm>
            <a:off x="8969400" y="1487880"/>
            <a:ext cx="2217240" cy="427140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Il y 61503 individus dans le jeu de test dont 56648 classés 0 et 4855 classés 1.</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82% d’individus de classe 1 trouvés.</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30% d’individus de classe 0 sont détectés en classe 1.</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Le modèle alerte </a:t>
            </a:r>
            <a:r>
              <a:rPr b="1" i="1" lang="fr-FR" sz="1100" spc="-1" strike="noStrike" u="sng">
                <a:solidFill>
                  <a:schemeClr val="dk1"/>
                </a:solidFill>
                <a:uFillTx/>
                <a:latin typeface="Corbel"/>
                <a:ea typeface="DejaVu Sans"/>
              </a:rPr>
              <a:t>trop</a:t>
            </a:r>
            <a:r>
              <a:rPr b="0" i="1" lang="fr-FR" sz="1100" spc="-1" strike="noStrike">
                <a:solidFill>
                  <a:schemeClr val="dk1"/>
                </a:solidFill>
                <a:latin typeface="Corbel"/>
                <a:ea typeface="DejaVu Sans"/>
              </a:rPr>
              <a:t> souvent sur le risque de faillite d’un client.</a:t>
            </a:r>
            <a:endParaRPr b="0" lang="fr-FR" sz="1100" spc="-1" strike="noStrike">
              <a:solidFill>
                <a:srgbClr val="000000"/>
              </a:solidFill>
              <a:latin typeface="Arial"/>
            </a:endParaRPr>
          </a:p>
        </p:txBody>
      </p:sp>
      <p:sp>
        <p:nvSpPr>
          <p:cNvPr id="256" name="Rectangle : coins arrondis 22"/>
          <p:cNvSpPr/>
          <p:nvPr/>
        </p:nvSpPr>
        <p:spPr>
          <a:xfrm>
            <a:off x="9314640" y="834480"/>
            <a:ext cx="1526760" cy="63432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000" spc="-1" strike="noStrike">
                <a:solidFill>
                  <a:schemeClr val="dk1"/>
                </a:solidFill>
                <a:latin typeface="Corbel"/>
                <a:ea typeface="DejaVu Sans"/>
              </a:rPr>
              <a:t>92% de targets 0</a:t>
            </a:r>
            <a:endParaRPr b="0" lang="fr-FR" sz="1000" spc="-1" strike="noStrike">
              <a:solidFill>
                <a:srgbClr val="000000"/>
              </a:solidFill>
              <a:latin typeface="Arial"/>
            </a:endParaRPr>
          </a:p>
          <a:p>
            <a:pPr algn="ctr">
              <a:lnSpc>
                <a:spcPct val="100000"/>
              </a:lnSpc>
            </a:pPr>
            <a:r>
              <a:rPr b="0" lang="fr-FR" sz="1000" spc="-1" strike="noStrike">
                <a:solidFill>
                  <a:schemeClr val="dk1"/>
                </a:solidFill>
                <a:latin typeface="Corbel"/>
                <a:ea typeface="DejaVu Sans"/>
              </a:rPr>
              <a:t>8% de targets 1</a:t>
            </a:r>
            <a:endParaRPr b="0" lang="fr-FR" sz="1000" spc="-1" strike="noStrike">
              <a:solidFill>
                <a:srgbClr val="000000"/>
              </a:solidFill>
              <a:latin typeface="Arial"/>
            </a:endParaRPr>
          </a:p>
        </p:txBody>
      </p:sp>
      <p:sp>
        <p:nvSpPr>
          <p:cNvPr id="257" name="Rectangle : coins arrondis 23"/>
          <p:cNvSpPr/>
          <p:nvPr/>
        </p:nvSpPr>
        <p:spPr>
          <a:xfrm>
            <a:off x="7982280" y="4266360"/>
            <a:ext cx="655560" cy="50760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82%</a:t>
            </a:r>
            <a:endParaRPr b="0" lang="fr-FR" sz="1000" spc="-1" strike="noStrike">
              <a:solidFill>
                <a:srgbClr val="000000"/>
              </a:solidFill>
              <a:latin typeface="Arial"/>
            </a:endParaRPr>
          </a:p>
        </p:txBody>
      </p:sp>
      <p:sp>
        <p:nvSpPr>
          <p:cNvPr id="258" name="Rectangle : coins arrondis 24"/>
          <p:cNvSpPr/>
          <p:nvPr/>
        </p:nvSpPr>
        <p:spPr>
          <a:xfrm>
            <a:off x="6796440" y="4245480"/>
            <a:ext cx="655560" cy="50724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18%</a:t>
            </a:r>
            <a:endParaRPr b="0" lang="fr-FR" sz="1000" spc="-1" strike="noStrike">
              <a:solidFill>
                <a:srgbClr val="000000"/>
              </a:solidFill>
              <a:latin typeface="Arial"/>
            </a:endParaRPr>
          </a:p>
        </p:txBody>
      </p:sp>
      <p:sp>
        <p:nvSpPr>
          <p:cNvPr id="259" name="Rectangle : coins arrondis 25"/>
          <p:cNvSpPr/>
          <p:nvPr/>
        </p:nvSpPr>
        <p:spPr>
          <a:xfrm>
            <a:off x="6823800" y="2587320"/>
            <a:ext cx="655560" cy="507240"/>
          </a:xfrm>
          <a:prstGeom prst="roundRect">
            <a:avLst>
              <a:gd name="adj" fmla="val 16667"/>
            </a:avLst>
          </a:prstGeom>
          <a:gradFill rotWithShape="0">
            <a:gsLst>
              <a:gs pos="0">
                <a:srgbClr val="d8c5f0"/>
              </a:gs>
              <a:gs pos="100000">
                <a:srgbClr val="b88ee6"/>
              </a:gs>
            </a:gsLst>
            <a:lin ang="5400000"/>
          </a:gradFill>
          <a:ln cap="rnd">
            <a:solidFill>
              <a:srgbClr val="cfb8ed"/>
            </a:solidFill>
            <a:round/>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65%</a:t>
            </a:r>
            <a:endParaRPr b="0" lang="fr-FR" sz="1000" spc="-1" strike="noStrike">
              <a:solidFill>
                <a:srgbClr val="000000"/>
              </a:solidFill>
              <a:latin typeface="Arial"/>
            </a:endParaRPr>
          </a:p>
        </p:txBody>
      </p:sp>
      <p:sp>
        <p:nvSpPr>
          <p:cNvPr id="260" name="Rectangle : coins arrondis 26"/>
          <p:cNvSpPr/>
          <p:nvPr/>
        </p:nvSpPr>
        <p:spPr>
          <a:xfrm>
            <a:off x="8016840" y="2587320"/>
            <a:ext cx="655560" cy="507240"/>
          </a:xfrm>
          <a:prstGeom prst="roundRect">
            <a:avLst>
              <a:gd name="adj" fmla="val 16667"/>
            </a:avLst>
          </a:prstGeom>
          <a:gradFill rotWithShape="0">
            <a:gsLst>
              <a:gs pos="0">
                <a:srgbClr val="d8c5f0"/>
              </a:gs>
              <a:gs pos="100000">
                <a:srgbClr val="b88ee6"/>
              </a:gs>
            </a:gsLst>
            <a:lin ang="5400000"/>
          </a:gradFill>
          <a:ln cap="rnd">
            <a:solidFill>
              <a:srgbClr val="cfb8ed"/>
            </a:solidFill>
            <a:round/>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27%</a:t>
            </a:r>
            <a:endParaRPr b="0" lang="fr-FR" sz="1000" spc="-1" strike="noStrike">
              <a:solidFill>
                <a:srgbClr val="000000"/>
              </a:solidFill>
              <a:latin typeface="Arial"/>
            </a:endParaRPr>
          </a:p>
        </p:txBody>
      </p:sp>
      <p:pic>
        <p:nvPicPr>
          <p:cNvPr id="261" name="Image 2" descr=""/>
          <p:cNvPicPr/>
          <p:nvPr/>
        </p:nvPicPr>
        <p:blipFill>
          <a:blip r:embed="rId3"/>
          <a:stretch/>
        </p:blipFill>
        <p:spPr>
          <a:xfrm>
            <a:off x="3592440" y="2016000"/>
            <a:ext cx="1624320" cy="531720"/>
          </a:xfrm>
          <a:prstGeom prst="rect">
            <a:avLst/>
          </a:prstGeom>
          <a:ln w="0">
            <a:noFill/>
          </a:ln>
          <a:effectLst>
            <a:outerShdw algn="tl" blurRad="291960" dir="2700000" dist="138479" rotWithShape="0">
              <a:srgbClr val="333333">
                <a:alpha val="65000"/>
              </a:srgbClr>
            </a:outerShdw>
          </a:effectLst>
        </p:spPr>
      </p:pic>
      <p:pic>
        <p:nvPicPr>
          <p:cNvPr id="262" name="Image 1" descr=""/>
          <p:cNvPicPr/>
          <p:nvPr/>
        </p:nvPicPr>
        <p:blipFill>
          <a:blip r:embed="rId4"/>
          <a:stretch/>
        </p:blipFill>
        <p:spPr>
          <a:xfrm>
            <a:off x="3592440" y="2747880"/>
            <a:ext cx="1624320" cy="454680"/>
          </a:xfrm>
          <a:prstGeom prst="rect">
            <a:avLst/>
          </a:prstGeom>
          <a:ln w="0">
            <a:noFill/>
          </a:ln>
          <a:effectLst>
            <a:outerShdw algn="tl" blurRad="291960" dir="2700000" dist="138479"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itre 1"/>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ANALYSE RESULTATS</a:t>
            </a:r>
            <a:endParaRPr b="0" lang="fr-FR" sz="4000" spc="-1" strike="noStrike">
              <a:solidFill>
                <a:srgbClr val="000000"/>
              </a:solidFill>
              <a:latin typeface="Arial"/>
            </a:endParaRPr>
          </a:p>
        </p:txBody>
      </p:sp>
      <p:pic>
        <p:nvPicPr>
          <p:cNvPr id="264" name="Image 13" descr=""/>
          <p:cNvPicPr/>
          <p:nvPr/>
        </p:nvPicPr>
        <p:blipFill>
          <a:blip r:embed="rId1"/>
          <a:stretch/>
        </p:blipFill>
        <p:spPr>
          <a:xfrm>
            <a:off x="180000" y="1361160"/>
            <a:ext cx="6299280" cy="3993480"/>
          </a:xfrm>
          <a:prstGeom prst="rect">
            <a:avLst/>
          </a:prstGeom>
          <a:ln w="0">
            <a:noFill/>
          </a:ln>
        </p:spPr>
      </p:pic>
      <p:pic>
        <p:nvPicPr>
          <p:cNvPr id="265" name="Image 15" descr=""/>
          <p:cNvPicPr/>
          <p:nvPr/>
        </p:nvPicPr>
        <p:blipFill>
          <a:blip r:embed="rId2"/>
          <a:stretch/>
        </p:blipFill>
        <p:spPr>
          <a:xfrm>
            <a:off x="6660000" y="1382040"/>
            <a:ext cx="5531400" cy="3972600"/>
          </a:xfrm>
          <a:prstGeom prst="rect">
            <a:avLst/>
          </a:prstGeom>
          <a:ln w="0">
            <a:noFill/>
          </a:ln>
        </p:spPr>
      </p:pic>
      <p:sp>
        <p:nvSpPr>
          <p:cNvPr id="266" name="Rectangle : coins arrondis 38"/>
          <p:cNvSpPr/>
          <p:nvPr/>
        </p:nvSpPr>
        <p:spPr>
          <a:xfrm>
            <a:off x="180000" y="5355360"/>
            <a:ext cx="6299280" cy="943920"/>
          </a:xfrm>
          <a:prstGeom prst="roundRect">
            <a:avLst>
              <a:gd name="adj" fmla="val 797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remarque bien que la courbe ROC du modèle XGBoost optimisé reste quand même assez loin du coin supérieur gauche du graphique. Cela donne une représentation visuelle de la performance globale du modèle.</a:t>
            </a: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On constate aussi que l’optimisation nous a permis d’améliorer le modèle.</a:t>
            </a:r>
            <a:endParaRPr b="0" lang="fr-FR" sz="1100" spc="-1" strike="noStrike">
              <a:solidFill>
                <a:srgbClr val="000000"/>
              </a:solidFill>
              <a:latin typeface="Arial"/>
            </a:endParaRPr>
          </a:p>
        </p:txBody>
      </p:sp>
      <p:sp>
        <p:nvSpPr>
          <p:cNvPr id="267" name="Rectangle : coins arrondis 40"/>
          <p:cNvSpPr/>
          <p:nvPr/>
        </p:nvSpPr>
        <p:spPr>
          <a:xfrm>
            <a:off x="6660000" y="5355360"/>
            <a:ext cx="5531400" cy="943920"/>
          </a:xfrm>
          <a:prstGeom prst="roundRect">
            <a:avLst>
              <a:gd name="adj" fmla="val 797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constate que ce sont les ressources extérieures qui ont le plus d’importance pour les prédictions, bien que leur pourcentage n’est pas élevé : ≈2%</a:t>
            </a:r>
            <a:endParaRPr b="0" lang="fr-FR" sz="1100" spc="-1" strike="noStrike">
              <a:solidFill>
                <a:srgbClr val="000000"/>
              </a:solidFill>
              <a:latin typeface="Arial"/>
            </a:endParaRPr>
          </a:p>
        </p:txBody>
      </p:sp>
      <p:sp>
        <p:nvSpPr>
          <p:cNvPr id="268" name="Rectangle : coins arrondis 42"/>
          <p:cNvSpPr/>
          <p:nvPr/>
        </p:nvSpPr>
        <p:spPr>
          <a:xfrm>
            <a:off x="1730520" y="871920"/>
            <a:ext cx="2012760" cy="38736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Courbe  ROC et score AUC</a:t>
            </a:r>
            <a:endParaRPr b="0" lang="fr-FR" sz="1200" spc="-1" strike="noStrike">
              <a:solidFill>
                <a:srgbClr val="000000"/>
              </a:solidFill>
              <a:latin typeface="Arial"/>
            </a:endParaRPr>
          </a:p>
        </p:txBody>
      </p:sp>
      <p:sp>
        <p:nvSpPr>
          <p:cNvPr id="269" name="Rectangle : coins arrondis 43"/>
          <p:cNvSpPr/>
          <p:nvPr/>
        </p:nvSpPr>
        <p:spPr>
          <a:xfrm>
            <a:off x="8280000" y="835920"/>
            <a:ext cx="2012760" cy="38736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Features importance</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itre 3"/>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ANALYSE RESULTATS</a:t>
            </a:r>
            <a:endParaRPr b="0" lang="fr-FR" sz="4000" spc="-1" strike="noStrike">
              <a:solidFill>
                <a:srgbClr val="000000"/>
              </a:solidFill>
              <a:latin typeface="Arial"/>
            </a:endParaRPr>
          </a:p>
        </p:txBody>
      </p:sp>
      <p:sp>
        <p:nvSpPr>
          <p:cNvPr id="271" name="Rectangle : coins arrondis 5"/>
          <p:cNvSpPr/>
          <p:nvPr/>
        </p:nvSpPr>
        <p:spPr>
          <a:xfrm>
            <a:off x="1087560" y="866160"/>
            <a:ext cx="5522760" cy="2141280"/>
          </a:xfrm>
          <a:prstGeom prst="roundRect">
            <a:avLst>
              <a:gd name="adj" fmla="val 5213"/>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Analyse de la courbe Précision/Rappel</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courbe de Précision/Rappel nous permet de visualiser le meilleur compromis que l’on puisse avoir avec notre modèle. Le compromis Précision/Rappel se définit grâce au </a:t>
            </a:r>
            <a:r>
              <a:rPr b="0" i="1" lang="fr-FR" sz="1200" spc="-1" strike="noStrike">
                <a:solidFill>
                  <a:schemeClr val="dk1"/>
                </a:solidFill>
                <a:latin typeface="Corbel"/>
                <a:ea typeface="DejaVu Sans"/>
              </a:rPr>
              <a:t>threshold</a:t>
            </a:r>
            <a:r>
              <a:rPr b="0" lang="fr-FR" sz="1200" spc="-1" strike="noStrike">
                <a:solidFill>
                  <a:schemeClr val="dk1"/>
                </a:solidFill>
                <a:latin typeface="Corbel"/>
                <a:ea typeface="DejaVu Sans"/>
              </a:rPr>
              <a:t> (seuil de décision).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u="sng">
                <a:solidFill>
                  <a:schemeClr val="dk1"/>
                </a:solidFill>
                <a:uFillTx/>
                <a:latin typeface="Corbel"/>
                <a:ea typeface="DejaVu Sans"/>
              </a:rPr>
              <a:t>Explication du treshold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Le seuil de décision est une valeur que nous fixons et qui va limiter qu’une valeur appartient à la classe 0 ou à la classe 1.</a:t>
            </a:r>
            <a:endParaRPr b="0" lang="fr-FR" sz="1200" spc="-1" strike="noStrike">
              <a:solidFill>
                <a:srgbClr val="000000"/>
              </a:solidFill>
              <a:latin typeface="Arial"/>
            </a:endParaRPr>
          </a:p>
        </p:txBody>
      </p:sp>
      <p:grpSp>
        <p:nvGrpSpPr>
          <p:cNvPr id="272" name="Groupe 20"/>
          <p:cNvGrpSpPr/>
          <p:nvPr/>
        </p:nvGrpSpPr>
        <p:grpSpPr>
          <a:xfrm>
            <a:off x="7009560" y="866160"/>
            <a:ext cx="5033520" cy="2071440"/>
            <a:chOff x="7009560" y="866160"/>
            <a:chExt cx="5033520" cy="2071440"/>
          </a:xfrm>
        </p:grpSpPr>
        <p:grpSp>
          <p:nvGrpSpPr>
            <p:cNvPr id="273" name="Groupe 6"/>
            <p:cNvGrpSpPr/>
            <p:nvPr/>
          </p:nvGrpSpPr>
          <p:grpSpPr>
            <a:xfrm>
              <a:off x="7009560" y="2044080"/>
              <a:ext cx="5033520" cy="893520"/>
              <a:chOff x="7009560" y="2044080"/>
              <a:chExt cx="5033520" cy="893520"/>
            </a:xfrm>
          </p:grpSpPr>
          <p:grpSp>
            <p:nvGrpSpPr>
              <p:cNvPr id="274" name="Groupe 7"/>
              <p:cNvGrpSpPr/>
              <p:nvPr/>
            </p:nvGrpSpPr>
            <p:grpSpPr>
              <a:xfrm>
                <a:off x="7009560" y="2044440"/>
                <a:ext cx="5033520" cy="512280"/>
                <a:chOff x="7009560" y="2044440"/>
                <a:chExt cx="5033520" cy="512280"/>
              </a:xfrm>
            </p:grpSpPr>
            <p:grpSp>
              <p:nvGrpSpPr>
                <p:cNvPr id="275" name="Groupe 12"/>
                <p:cNvGrpSpPr/>
                <p:nvPr/>
              </p:nvGrpSpPr>
              <p:grpSpPr>
                <a:xfrm>
                  <a:off x="7009560" y="2273040"/>
                  <a:ext cx="5033520" cy="283680"/>
                  <a:chOff x="7009560" y="2273040"/>
                  <a:chExt cx="5033520" cy="283680"/>
                </a:xfrm>
              </p:grpSpPr>
              <p:cxnSp>
                <p:nvCxnSpPr>
                  <p:cNvPr id="276" name="Connecteur droit 14"/>
                  <p:cNvCxnSpPr/>
                  <p:nvPr/>
                </p:nvCxnSpPr>
                <p:spPr>
                  <a:xfrm>
                    <a:off x="7275960" y="2368080"/>
                    <a:ext cx="4526640" cy="2160"/>
                  </a:xfrm>
                  <a:prstGeom prst="straightConnector1">
                    <a:avLst/>
                  </a:prstGeom>
                  <a:ln cap="rnd" w="0">
                    <a:solidFill>
                      <a:srgbClr val="000000"/>
                    </a:solidFill>
                  </a:ln>
                </p:spPr>
              </p:cxnSp>
              <p:sp>
                <p:nvSpPr>
                  <p:cNvPr id="277" name="Zone de texte 60"/>
                  <p:cNvSpPr/>
                  <p:nvPr/>
                </p:nvSpPr>
                <p:spPr>
                  <a:xfrm>
                    <a:off x="7009560" y="2273040"/>
                    <a:ext cx="252000" cy="283680"/>
                  </a:xfrm>
                  <a:prstGeom prst="rect">
                    <a:avLst/>
                  </a:prstGeom>
                  <a:solidFill>
                    <a:schemeClr val="lt1"/>
                  </a:solidFill>
                  <a:ln w="6350">
                    <a:solidFill>
                      <a:srgbClr val="000000"/>
                    </a:solidFill>
                    <a:round/>
                  </a:ln>
                </p:spPr>
                <p:style>
                  <a:lnRef idx="0"/>
                  <a:fillRef idx="0"/>
                  <a:effectRef idx="0"/>
                  <a:fontRef idx="minor"/>
                </p:style>
                <p:txBody>
                  <a:bodyPr numCol="1" spcCol="0" wrap="none" lIns="90000" rIns="90000" tIns="45000" bIns="45000" anchor="t">
                    <a:noAutofit/>
                  </a:bodyPr>
                  <a:p>
                    <a:pPr>
                      <a:lnSpc>
                        <a:spcPct val="115000"/>
                      </a:lnSpc>
                      <a:spcBef>
                        <a:spcPts val="499"/>
                      </a:spcBef>
                    </a:pPr>
                    <a:r>
                      <a:rPr b="0" lang="fr-FR" sz="1000" spc="-1" strike="noStrike">
                        <a:solidFill>
                          <a:srgbClr val="000000"/>
                        </a:solidFill>
                        <a:latin typeface="Calibri"/>
                        <a:ea typeface="Times New Roman"/>
                      </a:rPr>
                      <a:t>0</a:t>
                    </a:r>
                    <a:endParaRPr b="0" lang="fr-FR" sz="1000" spc="-1" strike="noStrike">
                      <a:solidFill>
                        <a:srgbClr val="000000"/>
                      </a:solidFill>
                      <a:latin typeface="Arial"/>
                    </a:endParaRPr>
                  </a:p>
                </p:txBody>
              </p:sp>
              <p:sp>
                <p:nvSpPr>
                  <p:cNvPr id="278" name="Zone de texte 61"/>
                  <p:cNvSpPr/>
                  <p:nvPr/>
                </p:nvSpPr>
                <p:spPr>
                  <a:xfrm>
                    <a:off x="11791080" y="2273040"/>
                    <a:ext cx="252000" cy="283680"/>
                  </a:xfrm>
                  <a:prstGeom prst="rect">
                    <a:avLst/>
                  </a:prstGeom>
                  <a:solidFill>
                    <a:schemeClr val="lt1"/>
                  </a:solidFill>
                  <a:ln w="6350">
                    <a:solidFill>
                      <a:srgbClr val="000000"/>
                    </a:solidFill>
                    <a:round/>
                  </a:ln>
                </p:spPr>
                <p:style>
                  <a:lnRef idx="0"/>
                  <a:fillRef idx="0"/>
                  <a:effectRef idx="0"/>
                  <a:fontRef idx="minor"/>
                </p:style>
                <p:txBody>
                  <a:bodyPr numCol="1" spcCol="0" wrap="none" lIns="90000" rIns="90000" tIns="45000" bIns="45000" anchor="t">
                    <a:noAutofit/>
                  </a:bodyPr>
                  <a:p>
                    <a:pPr>
                      <a:lnSpc>
                        <a:spcPct val="115000"/>
                      </a:lnSpc>
                      <a:spcBef>
                        <a:spcPts val="499"/>
                      </a:spcBef>
                    </a:pPr>
                    <a:r>
                      <a:rPr b="0" lang="fr-FR" sz="1000" spc="-1" strike="noStrike">
                        <a:solidFill>
                          <a:srgbClr val="000000"/>
                        </a:solidFill>
                        <a:latin typeface="Calibri"/>
                        <a:ea typeface="Times New Roman"/>
                      </a:rPr>
                      <a:t>1</a:t>
                    </a:r>
                    <a:endParaRPr b="0" lang="fr-FR" sz="1000" spc="-1" strike="noStrike">
                      <a:solidFill>
                        <a:srgbClr val="000000"/>
                      </a:solidFill>
                      <a:latin typeface="Arial"/>
                    </a:endParaRPr>
                  </a:p>
                </p:txBody>
              </p:sp>
            </p:grpSp>
            <p:sp>
              <p:nvSpPr>
                <p:cNvPr id="279" name="Zone de texte 63"/>
                <p:cNvSpPr/>
                <p:nvPr/>
              </p:nvSpPr>
              <p:spPr>
                <a:xfrm>
                  <a:off x="9981360" y="2044440"/>
                  <a:ext cx="412560" cy="283680"/>
                </a:xfrm>
                <a:prstGeom prst="rect">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wrap="none" lIns="90000" rIns="90000" tIns="45000" bIns="45000" anchor="t">
                  <a:noAutofit/>
                </a:bodyPr>
                <a:p>
                  <a:pPr>
                    <a:lnSpc>
                      <a:spcPct val="115000"/>
                    </a:lnSpc>
                    <a:spcBef>
                      <a:spcPts val="499"/>
                    </a:spcBef>
                  </a:pPr>
                  <a:r>
                    <a:rPr b="0" lang="fr-FR" sz="1000" spc="-1" strike="noStrike">
                      <a:solidFill>
                        <a:schemeClr val="dk1"/>
                      </a:solidFill>
                      <a:latin typeface="Corbel"/>
                      <a:ea typeface="Times New Roman"/>
                    </a:rPr>
                    <a:t>0.65</a:t>
                  </a:r>
                  <a:endParaRPr b="0" lang="fr-FR" sz="1000" spc="-1" strike="noStrike">
                    <a:solidFill>
                      <a:srgbClr val="000000"/>
                    </a:solidFill>
                    <a:latin typeface="Arial"/>
                  </a:endParaRPr>
                </a:p>
              </p:txBody>
            </p:sp>
          </p:grpSp>
          <p:cxnSp>
            <p:nvCxnSpPr>
              <p:cNvPr id="280" name="Connecteur droit 8"/>
              <p:cNvCxnSpPr/>
              <p:nvPr/>
            </p:nvCxnSpPr>
            <p:spPr>
              <a:xfrm>
                <a:off x="9533160" y="2044080"/>
                <a:ext cx="2160" cy="592920"/>
              </a:xfrm>
              <a:prstGeom prst="straightConnector1">
                <a:avLst/>
              </a:prstGeom>
              <a:ln cap="rnd" w="0">
                <a:solidFill>
                  <a:srgbClr val="d64a3b"/>
                </a:solidFill>
              </a:ln>
            </p:spPr>
          </p:cxnSp>
          <p:cxnSp>
            <p:nvCxnSpPr>
              <p:cNvPr id="281" name="Connecteur droit 9"/>
              <p:cNvCxnSpPr/>
              <p:nvPr/>
            </p:nvCxnSpPr>
            <p:spPr>
              <a:xfrm>
                <a:off x="10743120" y="2053800"/>
                <a:ext cx="2160" cy="592560"/>
              </a:xfrm>
              <a:prstGeom prst="straightConnector1">
                <a:avLst/>
              </a:prstGeom>
              <a:ln cap="rnd" w="0">
                <a:solidFill>
                  <a:srgbClr val="80c34f"/>
                </a:solidFill>
              </a:ln>
            </p:spPr>
          </p:cxnSp>
          <p:sp>
            <p:nvSpPr>
              <p:cNvPr id="282" name="Zone de texte 199"/>
              <p:cNvSpPr/>
              <p:nvPr/>
            </p:nvSpPr>
            <p:spPr>
              <a:xfrm>
                <a:off x="9076320" y="2644560"/>
                <a:ext cx="983880" cy="283680"/>
              </a:xfrm>
              <a:prstGeom prst="rect">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numCol="1" spcCol="0" wrap="none" lIns="90000" rIns="90000" tIns="45000" bIns="45000" anchor="t">
                <a:noAutofit/>
              </a:bodyPr>
              <a:p>
                <a:pPr>
                  <a:lnSpc>
                    <a:spcPct val="115000"/>
                  </a:lnSpc>
                  <a:spcBef>
                    <a:spcPts val="499"/>
                  </a:spcBef>
                </a:pPr>
                <a:r>
                  <a:rPr b="0" lang="fr-FR" sz="1000" spc="-1" strike="noStrike">
                    <a:solidFill>
                      <a:schemeClr val="dk1"/>
                    </a:solidFill>
                    <a:latin typeface="Corbel"/>
                    <a:ea typeface="Times New Roman"/>
                  </a:rPr>
                  <a:t>Threshold = 0.5</a:t>
                </a:r>
                <a:endParaRPr b="0" lang="fr-FR" sz="1000" spc="-1" strike="noStrike">
                  <a:solidFill>
                    <a:srgbClr val="000000"/>
                  </a:solidFill>
                  <a:latin typeface="Arial"/>
                </a:endParaRPr>
              </a:p>
            </p:txBody>
          </p:sp>
          <p:sp>
            <p:nvSpPr>
              <p:cNvPr id="283" name="Zone de texte 200"/>
              <p:cNvSpPr/>
              <p:nvPr/>
            </p:nvSpPr>
            <p:spPr>
              <a:xfrm>
                <a:off x="10285920" y="2653920"/>
                <a:ext cx="1048680" cy="283680"/>
              </a:xfrm>
              <a:prstGeom prst="rect">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numCol="1" spcCol="0" wrap="none" lIns="90000" rIns="90000" tIns="45000" bIns="45000" anchor="t">
                <a:noAutofit/>
              </a:bodyPr>
              <a:p>
                <a:pPr>
                  <a:lnSpc>
                    <a:spcPct val="115000"/>
                  </a:lnSpc>
                  <a:spcBef>
                    <a:spcPts val="499"/>
                  </a:spcBef>
                </a:pPr>
                <a:r>
                  <a:rPr b="0" lang="fr-FR" sz="1000" spc="-1" strike="noStrike">
                    <a:solidFill>
                      <a:schemeClr val="dk1"/>
                    </a:solidFill>
                    <a:latin typeface="Corbel"/>
                    <a:ea typeface="Times New Roman"/>
                  </a:rPr>
                  <a:t>Threshold = 0.75</a:t>
                </a:r>
                <a:endParaRPr b="0" lang="fr-FR" sz="1000" spc="-1" strike="noStrike">
                  <a:solidFill>
                    <a:srgbClr val="000000"/>
                  </a:solidFill>
                  <a:latin typeface="Arial"/>
                </a:endParaRPr>
              </a:p>
            </p:txBody>
          </p:sp>
        </p:grpSp>
        <p:sp>
          <p:nvSpPr>
            <p:cNvPr id="284" name="Rectangle : coins arrondis 17"/>
            <p:cNvSpPr/>
            <p:nvPr/>
          </p:nvSpPr>
          <p:spPr>
            <a:xfrm>
              <a:off x="8968320" y="866160"/>
              <a:ext cx="2364840" cy="378720"/>
            </a:xfrm>
            <a:prstGeom prst="roundRect">
              <a:avLst>
                <a:gd name="adj" fmla="val 5213"/>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Exemple de valeur de prédiction</a:t>
              </a:r>
              <a:endParaRPr b="0" lang="fr-FR" sz="1200" spc="-1" strike="noStrike">
                <a:solidFill>
                  <a:srgbClr val="000000"/>
                </a:solidFill>
                <a:latin typeface="Arial"/>
              </a:endParaRPr>
            </a:p>
          </p:txBody>
        </p:sp>
        <p:cxnSp>
          <p:nvCxnSpPr>
            <p:cNvPr id="285" name="Connecteur droit avec flèche 19"/>
            <p:cNvCxnSpPr>
              <a:stCxn id="284" idx="2"/>
              <a:endCxn id="279" idx="0"/>
            </p:cNvCxnSpPr>
            <p:nvPr/>
          </p:nvCxnSpPr>
          <p:spPr>
            <a:xfrm>
              <a:off x="10150560" y="1244880"/>
              <a:ext cx="37440" cy="799920"/>
            </a:xfrm>
            <a:prstGeom prst="straightConnector1">
              <a:avLst/>
            </a:prstGeom>
            <a:ln cap="rnd" w="0">
              <a:solidFill>
                <a:srgbClr val="e29d3e"/>
              </a:solidFill>
              <a:tailEnd len="med" type="triangle" w="med"/>
            </a:ln>
          </p:spPr>
        </p:cxnSp>
      </p:grpSp>
      <p:grpSp>
        <p:nvGrpSpPr>
          <p:cNvPr id="286" name="Groupe 22"/>
          <p:cNvGrpSpPr/>
          <p:nvPr/>
        </p:nvGrpSpPr>
        <p:grpSpPr>
          <a:xfrm>
            <a:off x="3854880" y="3333600"/>
            <a:ext cx="5111640" cy="3376080"/>
            <a:chOff x="3854880" y="3333600"/>
            <a:chExt cx="5111640" cy="3376080"/>
          </a:xfrm>
        </p:grpSpPr>
        <p:pic>
          <p:nvPicPr>
            <p:cNvPr id="287" name="Image 3" descr=""/>
            <p:cNvPicPr/>
            <p:nvPr/>
          </p:nvPicPr>
          <p:blipFill>
            <a:blip r:embed="rId1"/>
            <a:stretch/>
          </p:blipFill>
          <p:spPr>
            <a:xfrm>
              <a:off x="3854880" y="3697560"/>
              <a:ext cx="5111640" cy="3012120"/>
            </a:xfrm>
            <a:prstGeom prst="rect">
              <a:avLst/>
            </a:prstGeom>
            <a:ln w="0">
              <a:noFill/>
            </a:ln>
          </p:spPr>
        </p:pic>
        <p:sp>
          <p:nvSpPr>
            <p:cNvPr id="288" name="Rectangle : coins arrondis 21"/>
            <p:cNvSpPr/>
            <p:nvPr/>
          </p:nvSpPr>
          <p:spPr>
            <a:xfrm>
              <a:off x="5473440" y="3333600"/>
              <a:ext cx="1873800" cy="366120"/>
            </a:xfrm>
            <a:prstGeom prst="roundRect">
              <a:avLst>
                <a:gd name="adj" fmla="val 5213"/>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Courbe Précision/Rappel</a:t>
              </a:r>
              <a:endParaRPr b="0" lang="fr-FR" sz="1200" spc="-1" strike="noStrike">
                <a:solidFill>
                  <a:srgbClr val="000000"/>
                </a:solidFill>
                <a:latin typeface="Arial"/>
              </a:endParaRPr>
            </a:p>
          </p:txBody>
        </p:sp>
      </p:grpSp>
      <p:sp>
        <p:nvSpPr>
          <p:cNvPr id="289" name="Rectangle : coins arrondis 23"/>
          <p:cNvSpPr/>
          <p:nvPr/>
        </p:nvSpPr>
        <p:spPr>
          <a:xfrm>
            <a:off x="9032040" y="3961800"/>
            <a:ext cx="1896120" cy="248400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constate que le meilleur compromis que l’on pourrait trouver en réglant la valeur du seuil est :</a:t>
            </a: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Precision : ≈0.35</a:t>
            </a: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Recall : ≈0.4</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p:txBody>
      </p:sp>
      <p:sp>
        <p:nvSpPr>
          <p:cNvPr id="290" name=""/>
          <p:cNvSpPr/>
          <p:nvPr/>
        </p:nvSpPr>
        <p:spPr>
          <a:xfrm>
            <a:off x="1008000" y="4140000"/>
            <a:ext cx="2879280" cy="1454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000000"/>
                </a:solidFill>
                <a:latin typeface="Arial"/>
                <a:ea typeface="DejaVu Sans"/>
              </a:rPr>
              <a:t>La précision mesure la précision des prédictions positives, tandis que le rappel mesure la capacité à trouver tous les exemples positifs. Le choix entre les deux dépend des objectifs spécifiques de la tâche, car il peut y avoir un compromis entre la précision et le rappel.</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286"/>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Rectangle : coins arrondis 2"/>
          <p:cNvSpPr/>
          <p:nvPr/>
        </p:nvSpPr>
        <p:spPr>
          <a:xfrm>
            <a:off x="1972080" y="2754720"/>
            <a:ext cx="8245800" cy="1346400"/>
          </a:xfrm>
          <a:prstGeom prst="roundRect">
            <a:avLst>
              <a:gd name="adj" fmla="val 16667"/>
            </a:avLst>
          </a:prstGeom>
          <a:solidFill>
            <a:schemeClr val="accent4">
              <a:lumMod val="40000"/>
              <a:lumOff val="60000"/>
            </a:schemeClr>
          </a:soli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IV – Mlflow</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2" name="" descr=""/>
          <p:cNvPicPr/>
          <p:nvPr/>
        </p:nvPicPr>
        <p:blipFill>
          <a:blip r:embed="rId1"/>
          <a:stretch/>
        </p:blipFill>
        <p:spPr>
          <a:xfrm>
            <a:off x="18720" y="637200"/>
            <a:ext cx="12191040" cy="2854080"/>
          </a:xfrm>
          <a:prstGeom prst="rect">
            <a:avLst/>
          </a:prstGeom>
          <a:ln w="0">
            <a:noFill/>
          </a:ln>
        </p:spPr>
      </p:pic>
      <p:sp>
        <p:nvSpPr>
          <p:cNvPr id="293" name=""/>
          <p:cNvSpPr/>
          <p:nvPr/>
        </p:nvSpPr>
        <p:spPr>
          <a:xfrm>
            <a:off x="1530000" y="49680"/>
            <a:ext cx="6029280" cy="597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4000" spc="-1" strike="noStrike">
                <a:solidFill>
                  <a:srgbClr val="000000"/>
                </a:solidFill>
                <a:latin typeface="Corbel"/>
                <a:ea typeface="DejaVu Sans"/>
              </a:rPr>
              <a:t>Interface Mlflow</a:t>
            </a:r>
            <a:endParaRPr b="0" lang="fr-FR" sz="4000" spc="-1" strike="noStrike">
              <a:solidFill>
                <a:srgbClr val="000000"/>
              </a:solidFill>
              <a:latin typeface="Arial"/>
            </a:endParaRPr>
          </a:p>
        </p:txBody>
      </p:sp>
      <p:pic>
        <p:nvPicPr>
          <p:cNvPr id="294" name="" descr=""/>
          <p:cNvPicPr/>
          <p:nvPr/>
        </p:nvPicPr>
        <p:blipFill>
          <a:blip r:embed="rId2"/>
          <a:stretch/>
        </p:blipFill>
        <p:spPr>
          <a:xfrm>
            <a:off x="3923640" y="3600000"/>
            <a:ext cx="3275640" cy="3167280"/>
          </a:xfrm>
          <a:prstGeom prst="rect">
            <a:avLst/>
          </a:prstGeom>
          <a:ln w="0">
            <a:noFill/>
          </a:ln>
        </p:spPr>
      </p:pic>
      <p:sp>
        <p:nvSpPr>
          <p:cNvPr id="295" name=""/>
          <p:cNvSpPr/>
          <p:nvPr/>
        </p:nvSpPr>
        <p:spPr>
          <a:xfrm>
            <a:off x="7526880" y="4320000"/>
            <a:ext cx="4172400" cy="1369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MLflow fournit un ensemble d'outils et de fonctionnalités pour simplifier le développement, le suivi, la gestion et le déploiement des modèles d'apprentissage automatique.</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Rectangle : coins arrondis 3"/>
          <p:cNvSpPr/>
          <p:nvPr/>
        </p:nvSpPr>
        <p:spPr>
          <a:xfrm>
            <a:off x="1972080" y="2754720"/>
            <a:ext cx="8245800" cy="1346400"/>
          </a:xfrm>
          <a:prstGeom prst="roundRect">
            <a:avLst>
              <a:gd name="adj" fmla="val 16667"/>
            </a:avLst>
          </a:prstGeom>
          <a:solidFill>
            <a:schemeClr val="accent5">
              <a:lumMod val="40000"/>
              <a:lumOff val="60000"/>
            </a:schemeClr>
          </a:soli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3600" spc="-1" strike="noStrike">
                <a:solidFill>
                  <a:schemeClr val="dk1"/>
                </a:solidFill>
                <a:latin typeface="Corbel"/>
                <a:ea typeface="DejaVu Sans"/>
              </a:rPr>
              <a:t>V – DASHBOARD</a:t>
            </a:r>
            <a:endParaRPr b="0" lang="fr-FR"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Rectangle : coins arrondis 3"/>
          <p:cNvSpPr/>
          <p:nvPr/>
        </p:nvSpPr>
        <p:spPr>
          <a:xfrm>
            <a:off x="7991280" y="687600"/>
            <a:ext cx="4139280" cy="1027800"/>
          </a:xfrm>
          <a:prstGeom prst="roundRect">
            <a:avLst>
              <a:gd name="adj" fmla="val 440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Streamlit</a:t>
            </a:r>
            <a:endParaRPr b="0" lang="fr-FR" sz="1200" spc="-1" strike="noStrike">
              <a:solidFill>
                <a:srgbClr val="000000"/>
              </a:solidFill>
              <a:latin typeface="Arial"/>
            </a:endParaRPr>
          </a:p>
          <a:p>
            <a:pPr algn="ctr">
              <a:lnSpc>
                <a:spcPct val="100000"/>
              </a:lnSpc>
            </a:pPr>
            <a:r>
              <a:rPr b="1" i="1" lang="fr-FR" sz="1000" spc="-1" strike="noStrike">
                <a:solidFill>
                  <a:srgbClr val="222222"/>
                </a:solidFill>
                <a:latin typeface="inherit"/>
                <a:ea typeface="DejaVu Sans"/>
              </a:rPr>
              <a:t>Streamlit</a:t>
            </a:r>
            <a:r>
              <a:rPr b="0" i="1" lang="fr-FR" sz="1000" spc="-1" strike="noStrike">
                <a:solidFill>
                  <a:srgbClr val="222222"/>
                </a:solidFill>
                <a:latin typeface="inherit"/>
                <a:ea typeface="DejaVu Sans"/>
              </a:rPr>
              <a:t> est une librairie python qui permet de coder la partie Frontend par l’intermédiaire de WebSocket, mais à l’avantage d’intégrer Tornado, un équivalent à Flask, pour servir les données HTTP.</a:t>
            </a:r>
            <a:endParaRPr b="0" lang="fr-FR" sz="1000" spc="-1" strike="noStrike">
              <a:solidFill>
                <a:srgbClr val="000000"/>
              </a:solidFill>
              <a:latin typeface="Arial"/>
            </a:endParaRPr>
          </a:p>
          <a:p>
            <a:pPr algn="ctr">
              <a:lnSpc>
                <a:spcPct val="100000"/>
              </a:lnSpc>
            </a:pPr>
            <a:r>
              <a:rPr b="0" i="1" lang="fr-FR" sz="1000" spc="-1" strike="noStrike">
                <a:solidFill>
                  <a:srgbClr val="222222"/>
                </a:solidFill>
                <a:latin typeface="inherit"/>
                <a:ea typeface="DejaVu Sans"/>
              </a:rPr>
              <a:t>Autrement dit, c’est une solution tout en un, qui a comme autre avantage de fonctionner en Python pur.</a:t>
            </a:r>
            <a:endParaRPr b="0" lang="fr-FR" sz="1000" spc="-1" strike="noStrike">
              <a:solidFill>
                <a:srgbClr val="000000"/>
              </a:solidFill>
              <a:latin typeface="Arial"/>
            </a:endParaRPr>
          </a:p>
        </p:txBody>
      </p:sp>
      <p:sp>
        <p:nvSpPr>
          <p:cNvPr id="298" name="Rectangle : coins arrondis 4"/>
          <p:cNvSpPr/>
          <p:nvPr/>
        </p:nvSpPr>
        <p:spPr>
          <a:xfrm>
            <a:off x="7991280" y="54360"/>
            <a:ext cx="4139280" cy="595440"/>
          </a:xfrm>
          <a:prstGeom prst="roundRect">
            <a:avLst>
              <a:gd name="adj" fmla="val 440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Flask</a:t>
            </a:r>
            <a:endParaRPr b="0" lang="fr-FR" sz="1200" spc="-1" strike="noStrike">
              <a:solidFill>
                <a:srgbClr val="000000"/>
              </a:solidFill>
              <a:latin typeface="Arial"/>
            </a:endParaRPr>
          </a:p>
          <a:p>
            <a:pPr algn="ctr">
              <a:lnSpc>
                <a:spcPct val="100000"/>
              </a:lnSpc>
            </a:pPr>
            <a:r>
              <a:rPr b="1" i="1" lang="fr-FR" sz="1000" spc="-1" strike="noStrike">
                <a:solidFill>
                  <a:schemeClr val="dk1"/>
                </a:solidFill>
                <a:latin typeface="Corbel"/>
                <a:ea typeface="DejaVu Sans"/>
              </a:rPr>
              <a:t>Flask</a:t>
            </a:r>
            <a:r>
              <a:rPr b="0" i="1" lang="fr-FR" sz="1000" spc="-1" strike="noStrike">
                <a:solidFill>
                  <a:schemeClr val="dk1"/>
                </a:solidFill>
                <a:latin typeface="Corbel"/>
                <a:ea typeface="DejaVu Sans"/>
              </a:rPr>
              <a:t> est un framework web qui permet de réaliser des sites dynamiques, mais nécessite une extension de type Dash pour coder le Frontend.</a:t>
            </a:r>
            <a:endParaRPr b="0" lang="fr-FR" sz="1000" spc="-1" strike="noStrike">
              <a:solidFill>
                <a:srgbClr val="000000"/>
              </a:solidFill>
              <a:latin typeface="Arial"/>
            </a:endParaRPr>
          </a:p>
        </p:txBody>
      </p:sp>
      <p:sp>
        <p:nvSpPr>
          <p:cNvPr id="299" name="Titre 3"/>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CONSTRUCTION EN LOCAL</a:t>
            </a:r>
            <a:endParaRPr b="0" lang="fr-FR" sz="4000" spc="-1" strike="noStrike">
              <a:solidFill>
                <a:srgbClr val="000000"/>
              </a:solidFill>
              <a:latin typeface="Arial"/>
            </a:endParaRPr>
          </a:p>
        </p:txBody>
      </p:sp>
      <p:grpSp>
        <p:nvGrpSpPr>
          <p:cNvPr id="300" name="Groupe 37"/>
          <p:cNvGrpSpPr/>
          <p:nvPr/>
        </p:nvGrpSpPr>
        <p:grpSpPr>
          <a:xfrm>
            <a:off x="838080" y="1565640"/>
            <a:ext cx="5114520" cy="4442400"/>
            <a:chOff x="838080" y="1565640"/>
            <a:chExt cx="5114520" cy="4442400"/>
          </a:xfrm>
        </p:grpSpPr>
        <p:sp>
          <p:nvSpPr>
            <p:cNvPr id="301" name="Rectangle : coins arrondis 9"/>
            <p:cNvSpPr/>
            <p:nvPr/>
          </p:nvSpPr>
          <p:spPr>
            <a:xfrm>
              <a:off x="3733560" y="4771080"/>
              <a:ext cx="2219040" cy="1236960"/>
            </a:xfrm>
            <a:prstGeom prst="roundRect">
              <a:avLst>
                <a:gd name="adj" fmla="val 4402"/>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DASHBOARD avec Streamlit</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0" lang="fr-FR" sz="1000" spc="-1" strike="noStrike" u="sng">
                  <a:solidFill>
                    <a:srgbClr val="000000"/>
                  </a:solidFill>
                  <a:uFillTx/>
                  <a:latin typeface="Arial"/>
                  <a:ea typeface="DejaVu Sans"/>
                </a:rPr>
                <a:t>URL LOCALE : </a:t>
              </a:r>
              <a:r>
                <a:rPr b="0" lang="fr-FR" sz="1000" spc="-1" strike="noStrike">
                  <a:solidFill>
                    <a:srgbClr val="000000"/>
                  </a:solidFill>
                  <a:latin typeface="Arial"/>
                  <a:ea typeface="DejaVu Sans"/>
                </a:rPr>
                <a:t>http://localhost:8501</a:t>
              </a:r>
              <a:endParaRPr b="0" lang="fr-FR" sz="1000" spc="-1" strike="noStrike">
                <a:solidFill>
                  <a:srgbClr val="000000"/>
                </a:solidFill>
                <a:latin typeface="Arial"/>
              </a:endParaRPr>
            </a:p>
          </p:txBody>
        </p:sp>
        <p:sp>
          <p:nvSpPr>
            <p:cNvPr id="302" name="Rectangle : coins arrondis 10"/>
            <p:cNvSpPr/>
            <p:nvPr/>
          </p:nvSpPr>
          <p:spPr>
            <a:xfrm>
              <a:off x="3733560" y="2185200"/>
              <a:ext cx="2219040" cy="123696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API avec Flask</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0" lang="fr-FR" sz="1000" spc="-1" strike="noStrike" u="sng">
                  <a:solidFill>
                    <a:srgbClr val="000000"/>
                  </a:solidFill>
                  <a:uFillTx/>
                  <a:latin typeface="Arial"/>
                  <a:ea typeface="DejaVu Sans"/>
                </a:rPr>
                <a:t>URL LOCALE : </a:t>
              </a:r>
              <a:r>
                <a:rPr b="0" lang="fr-FR" sz="1000" spc="-1" strike="noStrike">
                  <a:solidFill>
                    <a:srgbClr val="000000"/>
                  </a:solidFill>
                  <a:latin typeface="Arial"/>
                  <a:ea typeface="DejaVu Sans"/>
                </a:rPr>
                <a:t>http://localhost:5000/</a:t>
              </a:r>
              <a:endParaRPr b="0" lang="fr-FR" sz="1000" spc="-1" strike="noStrike">
                <a:solidFill>
                  <a:srgbClr val="000000"/>
                </a:solidFill>
                <a:latin typeface="Arial"/>
              </a:endParaRPr>
            </a:p>
          </p:txBody>
        </p:sp>
        <p:sp>
          <p:nvSpPr>
            <p:cNvPr id="303" name="Cylindre 12"/>
            <p:cNvSpPr/>
            <p:nvPr/>
          </p:nvSpPr>
          <p:spPr>
            <a:xfrm>
              <a:off x="838080" y="1565640"/>
              <a:ext cx="1190880" cy="1061640"/>
            </a:xfrm>
            <a:prstGeom prst="can">
              <a:avLst>
                <a:gd name="adj" fmla="val 2500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Databases</a:t>
              </a:r>
              <a:endParaRPr b="0" lang="fr-FR" sz="1200" spc="-1" strike="noStrike">
                <a:solidFill>
                  <a:srgbClr val="000000"/>
                </a:solidFill>
                <a:latin typeface="Arial"/>
              </a:endParaRPr>
            </a:p>
          </p:txBody>
        </p:sp>
        <p:sp>
          <p:nvSpPr>
            <p:cNvPr id="304" name="Cylindre 13"/>
            <p:cNvSpPr/>
            <p:nvPr/>
          </p:nvSpPr>
          <p:spPr>
            <a:xfrm>
              <a:off x="937080" y="4858920"/>
              <a:ext cx="1091880" cy="1061640"/>
            </a:xfrm>
            <a:prstGeom prst="can">
              <a:avLst>
                <a:gd name="adj" fmla="val 2500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Autres fichiers (Images, …)</a:t>
              </a:r>
              <a:endParaRPr b="0" lang="fr-FR" sz="1200" spc="-1" strike="noStrike">
                <a:solidFill>
                  <a:srgbClr val="000000"/>
                </a:solidFill>
                <a:latin typeface="Arial"/>
              </a:endParaRPr>
            </a:p>
          </p:txBody>
        </p:sp>
        <p:sp>
          <p:nvSpPr>
            <p:cNvPr id="305" name="Cylindre 14"/>
            <p:cNvSpPr/>
            <p:nvPr/>
          </p:nvSpPr>
          <p:spPr>
            <a:xfrm>
              <a:off x="838080" y="2804760"/>
              <a:ext cx="1190880" cy="1334520"/>
            </a:xfrm>
            <a:prstGeom prst="can">
              <a:avLst>
                <a:gd name="adj" fmla="val 2500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XGBoost </a:t>
              </a:r>
              <a:endParaRPr b="0" lang="fr-FR" sz="1200" spc="-1" strike="noStrike">
                <a:solidFill>
                  <a:srgbClr val="000000"/>
                </a:solidFill>
                <a:latin typeface="Arial"/>
              </a:endParaRPr>
            </a:p>
          </p:txBody>
        </p:sp>
        <p:cxnSp>
          <p:nvCxnSpPr>
            <p:cNvPr id="306" name="Connecteur droit 16"/>
            <p:cNvCxnSpPr>
              <a:stCxn id="303" idx="1"/>
              <a:endCxn id="302" idx="1"/>
            </p:cNvCxnSpPr>
            <p:nvPr/>
          </p:nvCxnSpPr>
          <p:spPr>
            <a:xfrm>
              <a:off x="838080" y="2096280"/>
              <a:ext cx="2895840" cy="707760"/>
            </a:xfrm>
            <a:prstGeom prst="straightConnector1">
              <a:avLst/>
            </a:prstGeom>
            <a:ln cap="rnd" w="28575">
              <a:solidFill>
                <a:srgbClr val="eecbaf"/>
              </a:solidFill>
              <a:round/>
            </a:ln>
          </p:spPr>
        </p:cxnSp>
        <p:cxnSp>
          <p:nvCxnSpPr>
            <p:cNvPr id="307" name="Connecteur droit 17"/>
            <p:cNvCxnSpPr>
              <a:stCxn id="305" idx="1"/>
              <a:endCxn id="302" idx="1"/>
            </p:cNvCxnSpPr>
            <p:nvPr/>
          </p:nvCxnSpPr>
          <p:spPr>
            <a:xfrm flipV="1">
              <a:off x="838080" y="2803680"/>
              <a:ext cx="2895840" cy="668520"/>
            </a:xfrm>
            <a:prstGeom prst="straightConnector1">
              <a:avLst/>
            </a:prstGeom>
            <a:ln cap="rnd" w="28575">
              <a:solidFill>
                <a:srgbClr val="eecbaf"/>
              </a:solidFill>
              <a:round/>
            </a:ln>
          </p:spPr>
        </p:cxnSp>
        <p:cxnSp>
          <p:nvCxnSpPr>
            <p:cNvPr id="308" name="Connecteur droit 20"/>
            <p:cNvCxnSpPr>
              <a:stCxn id="304" idx="1"/>
              <a:endCxn id="301" idx="1"/>
            </p:cNvCxnSpPr>
            <p:nvPr/>
          </p:nvCxnSpPr>
          <p:spPr>
            <a:xfrm>
              <a:off x="937080" y="5389560"/>
              <a:ext cx="2796840" cy="360"/>
            </a:xfrm>
            <a:prstGeom prst="straightConnector1">
              <a:avLst/>
            </a:prstGeom>
            <a:ln cap="rnd" w="28575">
              <a:solidFill>
                <a:srgbClr val="eecbaf"/>
              </a:solidFill>
              <a:round/>
            </a:ln>
          </p:spPr>
        </p:cxnSp>
        <p:sp>
          <p:nvSpPr>
            <p:cNvPr id="309" name="Flèche : double flèche verticale 26"/>
            <p:cNvSpPr/>
            <p:nvPr/>
          </p:nvSpPr>
          <p:spPr>
            <a:xfrm>
              <a:off x="4699440" y="3430800"/>
              <a:ext cx="287280" cy="1334520"/>
            </a:xfrm>
            <a:prstGeom prst="upDownArrow">
              <a:avLst>
                <a:gd name="adj1" fmla="val 50000"/>
                <a:gd name="adj2" fmla="val 5000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endParaRPr b="0" lang="fr-FR" sz="1800" spc="-1" strike="noStrike">
                <a:solidFill>
                  <a:schemeClr val="dk1"/>
                </a:solidFill>
                <a:latin typeface="Corbel"/>
                <a:ea typeface="DejaVu Sans"/>
              </a:endParaRPr>
            </a:p>
          </p:txBody>
        </p:sp>
      </p:grpSp>
      <p:grpSp>
        <p:nvGrpSpPr>
          <p:cNvPr id="310" name="Groupe 38"/>
          <p:cNvGrpSpPr/>
          <p:nvPr/>
        </p:nvGrpSpPr>
        <p:grpSpPr>
          <a:xfrm>
            <a:off x="3733560" y="1536120"/>
            <a:ext cx="6063120" cy="1889280"/>
            <a:chOff x="3733560" y="1536120"/>
            <a:chExt cx="6063120" cy="1889280"/>
          </a:xfrm>
        </p:grpSpPr>
        <p:sp>
          <p:nvSpPr>
            <p:cNvPr id="311" name="Rectangle : coins arrondis 27"/>
            <p:cNvSpPr/>
            <p:nvPr/>
          </p:nvSpPr>
          <p:spPr>
            <a:xfrm>
              <a:off x="7140240" y="1776600"/>
              <a:ext cx="2656440" cy="164880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Fichier API.py</a:t>
              </a:r>
              <a:endParaRPr b="0" lang="fr-FR" sz="12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Partie « Back-End » du DASHBOARD.</a:t>
              </a:r>
              <a:endParaRPr b="0" lang="fr-FR" sz="1000" spc="-1" strike="noStrike">
                <a:solidFill>
                  <a:srgbClr val="000000"/>
                </a:solidFill>
                <a:latin typeface="Arial"/>
              </a:endParaRPr>
            </a:p>
            <a:p>
              <a:pPr algn="ctr">
                <a:lnSpc>
                  <a:spcPct val="100000"/>
                </a:lnSpc>
              </a:pPr>
              <a:endParaRPr b="0" lang="fr-FR" sz="10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C’est dans ce fichier que sont effectuées toutes les opérations non graphiques (chargement des données, entrainement des modèles, prédictions, …)</a:t>
              </a:r>
              <a:endParaRPr b="0" lang="fr-FR" sz="1000" spc="-1" strike="noStrike">
                <a:solidFill>
                  <a:srgbClr val="000000"/>
                </a:solidFill>
                <a:latin typeface="Arial"/>
              </a:endParaRPr>
            </a:p>
            <a:p>
              <a:pPr algn="ctr">
                <a:lnSpc>
                  <a:spcPct val="100000"/>
                </a:lnSpc>
              </a:pPr>
              <a:endParaRPr b="0" lang="fr-FR" sz="10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Contient tous les end points pour interagir avec d’autres logiciels.</a:t>
              </a:r>
              <a:endParaRPr b="0" lang="fr-FR" sz="1000" spc="-1" strike="noStrike">
                <a:solidFill>
                  <a:srgbClr val="000000"/>
                </a:solidFill>
                <a:latin typeface="Arial"/>
              </a:endParaRPr>
            </a:p>
          </p:txBody>
        </p:sp>
        <p:sp>
          <p:nvSpPr>
            <p:cNvPr id="312" name="Rectangle : coins arrondis 32"/>
            <p:cNvSpPr/>
            <p:nvPr/>
          </p:nvSpPr>
          <p:spPr>
            <a:xfrm>
              <a:off x="3733560" y="1536120"/>
              <a:ext cx="2235600" cy="38376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1</a:t>
              </a:r>
              <a:r>
                <a:rPr b="1" lang="fr-FR" sz="1200" spc="-1" strike="noStrike" baseline="30000">
                  <a:solidFill>
                    <a:schemeClr val="dk1"/>
                  </a:solidFill>
                  <a:latin typeface="Corbel"/>
                  <a:ea typeface="DejaVu Sans"/>
                </a:rPr>
                <a:t>ère</a:t>
              </a:r>
              <a:r>
                <a:rPr b="1" lang="fr-FR" sz="1200" spc="-1" strike="noStrike">
                  <a:solidFill>
                    <a:schemeClr val="dk1"/>
                  </a:solidFill>
                  <a:latin typeface="Corbel"/>
                  <a:ea typeface="DejaVu Sans"/>
                </a:rPr>
                <a:t> étape : Démarrer le serveur</a:t>
              </a:r>
              <a:endParaRPr b="0" lang="fr-FR" sz="1200" spc="-1" strike="noStrike">
                <a:solidFill>
                  <a:srgbClr val="000000"/>
                </a:solidFill>
                <a:latin typeface="Arial"/>
              </a:endParaRPr>
            </a:p>
          </p:txBody>
        </p:sp>
      </p:grpSp>
      <p:grpSp>
        <p:nvGrpSpPr>
          <p:cNvPr id="313" name="Groupe 39"/>
          <p:cNvGrpSpPr/>
          <p:nvPr/>
        </p:nvGrpSpPr>
        <p:grpSpPr>
          <a:xfrm>
            <a:off x="3717000" y="5140080"/>
            <a:ext cx="6079680" cy="1649160"/>
            <a:chOff x="3717000" y="5140080"/>
            <a:chExt cx="6079680" cy="1649160"/>
          </a:xfrm>
        </p:grpSpPr>
        <p:sp>
          <p:nvSpPr>
            <p:cNvPr id="314" name="Rectangle : coins arrondis 28"/>
            <p:cNvSpPr/>
            <p:nvPr/>
          </p:nvSpPr>
          <p:spPr>
            <a:xfrm>
              <a:off x="7140240" y="5140080"/>
              <a:ext cx="2656440" cy="1648800"/>
            </a:xfrm>
            <a:prstGeom prst="roundRect">
              <a:avLst>
                <a:gd name="adj" fmla="val 4402"/>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Fichier DASHBOARD.py</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Partie « Frontend » du DASHBOARD.</a:t>
              </a:r>
              <a:endParaRPr b="0" lang="fr-FR" sz="1000" spc="-1" strike="noStrike">
                <a:solidFill>
                  <a:srgbClr val="000000"/>
                </a:solidFill>
                <a:latin typeface="Arial"/>
              </a:endParaRPr>
            </a:p>
            <a:p>
              <a:pPr algn="ctr">
                <a:lnSpc>
                  <a:spcPct val="100000"/>
                </a:lnSpc>
              </a:pPr>
              <a:endParaRPr b="0" lang="fr-FR" sz="10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C’est dans ce fichier qu’est codée la partie graphique de la page web qu’utilisera la chargé de clientèle. </a:t>
              </a:r>
              <a:endParaRPr b="0" lang="fr-FR" sz="1000" spc="-1" strike="noStrike">
                <a:solidFill>
                  <a:srgbClr val="000000"/>
                </a:solidFill>
                <a:latin typeface="Arial"/>
              </a:endParaRPr>
            </a:p>
          </p:txBody>
        </p:sp>
        <p:sp>
          <p:nvSpPr>
            <p:cNvPr id="315" name="Rectangle : coins arrondis 33"/>
            <p:cNvSpPr/>
            <p:nvPr/>
          </p:nvSpPr>
          <p:spPr>
            <a:xfrm>
              <a:off x="3717000" y="6274080"/>
              <a:ext cx="2235600" cy="515160"/>
            </a:xfrm>
            <a:prstGeom prst="roundRect">
              <a:avLst>
                <a:gd name="adj" fmla="val 4402"/>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2</a:t>
              </a:r>
              <a:r>
                <a:rPr b="1" lang="fr-FR" sz="1200" spc="-1" strike="noStrike" baseline="30000">
                  <a:solidFill>
                    <a:schemeClr val="dk1"/>
                  </a:solidFill>
                  <a:latin typeface="Corbel"/>
                  <a:ea typeface="DejaVu Sans"/>
                </a:rPr>
                <a:t>ème</a:t>
              </a:r>
              <a:r>
                <a:rPr b="1" lang="fr-FR" sz="1200" spc="-1" strike="noStrike">
                  <a:solidFill>
                    <a:schemeClr val="dk1"/>
                  </a:solidFill>
                  <a:latin typeface="Corbel"/>
                  <a:ea typeface="DejaVu Sans"/>
                </a:rPr>
                <a:t> étape : Afficher le dashboard</a:t>
              </a:r>
              <a:endParaRPr b="0" lang="fr-FR" sz="1200" spc="-1" strike="noStrike">
                <a:solidFill>
                  <a:srgbClr val="000000"/>
                </a:solidFill>
                <a:latin typeface="Arial"/>
              </a:endParaRPr>
            </a:p>
          </p:txBody>
        </p:sp>
      </p:grpSp>
      <p:grpSp>
        <p:nvGrpSpPr>
          <p:cNvPr id="316" name="Groupe 45"/>
          <p:cNvGrpSpPr/>
          <p:nvPr/>
        </p:nvGrpSpPr>
        <p:grpSpPr>
          <a:xfrm>
            <a:off x="4960080" y="3714480"/>
            <a:ext cx="6948360" cy="1051200"/>
            <a:chOff x="4960080" y="3714480"/>
            <a:chExt cx="6948360" cy="1051200"/>
          </a:xfrm>
        </p:grpSpPr>
        <p:grpSp>
          <p:nvGrpSpPr>
            <p:cNvPr id="317" name="Groupe 40"/>
            <p:cNvGrpSpPr/>
            <p:nvPr/>
          </p:nvGrpSpPr>
          <p:grpSpPr>
            <a:xfrm>
              <a:off x="4960080" y="3714480"/>
              <a:ext cx="6948360" cy="597960"/>
              <a:chOff x="4960080" y="3714480"/>
              <a:chExt cx="6948360" cy="597960"/>
            </a:xfrm>
          </p:grpSpPr>
          <p:sp>
            <p:nvSpPr>
              <p:cNvPr id="318" name="Rectangle : coins arrondis 34"/>
              <p:cNvSpPr/>
              <p:nvPr/>
            </p:nvSpPr>
            <p:spPr>
              <a:xfrm>
                <a:off x="4960080" y="3985200"/>
                <a:ext cx="1694880" cy="266040"/>
              </a:xfrm>
              <a:prstGeom prst="roundRect">
                <a:avLst>
                  <a:gd name="adj" fmla="val 440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i="1" lang="fr-FR" sz="1000" spc="-1" strike="noStrike">
                    <a:solidFill>
                      <a:schemeClr val="dk1"/>
                    </a:solidFill>
                    <a:latin typeface="Corbel"/>
                    <a:ea typeface="DejaVu Sans"/>
                  </a:rPr>
                  <a:t>Format de transfert : JSON</a:t>
                </a:r>
                <a:endParaRPr b="0" lang="fr-FR" sz="1000" spc="-1" strike="noStrike">
                  <a:solidFill>
                    <a:srgbClr val="000000"/>
                  </a:solidFill>
                  <a:latin typeface="Arial"/>
                </a:endParaRPr>
              </a:p>
            </p:txBody>
          </p:sp>
          <p:sp>
            <p:nvSpPr>
              <p:cNvPr id="319" name="Rectangle : coins arrondis 35"/>
              <p:cNvSpPr/>
              <p:nvPr/>
            </p:nvSpPr>
            <p:spPr>
              <a:xfrm>
                <a:off x="7140240" y="3714480"/>
                <a:ext cx="2495880" cy="266040"/>
              </a:xfrm>
              <a:prstGeom prst="roundRect">
                <a:avLst>
                  <a:gd name="adj" fmla="val 440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Exemple de requête envoyée à l’API</a:t>
                </a:r>
                <a:endParaRPr b="0" lang="fr-FR" sz="1000" spc="-1" strike="noStrike">
                  <a:solidFill>
                    <a:srgbClr val="000000"/>
                  </a:solidFill>
                  <a:latin typeface="Arial"/>
                </a:endParaRPr>
              </a:p>
            </p:txBody>
          </p:sp>
          <p:pic>
            <p:nvPicPr>
              <p:cNvPr id="320" name="Image 36" descr=""/>
              <p:cNvPicPr/>
              <p:nvPr/>
            </p:nvPicPr>
            <p:blipFill>
              <a:blip r:embed="rId1"/>
              <a:stretch/>
            </p:blipFill>
            <p:spPr>
              <a:xfrm>
                <a:off x="7140240" y="4033440"/>
                <a:ext cx="4768200" cy="279000"/>
              </a:xfrm>
              <a:prstGeom prst="rect">
                <a:avLst/>
              </a:prstGeom>
              <a:ln w="0">
                <a:noFill/>
              </a:ln>
            </p:spPr>
          </p:pic>
        </p:grpSp>
        <p:sp>
          <p:nvSpPr>
            <p:cNvPr id="321" name="Rectangle : coins arrondis 44"/>
            <p:cNvSpPr/>
            <p:nvPr/>
          </p:nvSpPr>
          <p:spPr>
            <a:xfrm>
              <a:off x="7140240" y="4361400"/>
              <a:ext cx="3152880" cy="404280"/>
            </a:xfrm>
            <a:prstGeom prst="roundRect">
              <a:avLst>
                <a:gd name="adj" fmla="val 440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nSpc>
                  <a:spcPct val="100000"/>
                </a:lnSpc>
              </a:pPr>
              <a:r>
                <a:rPr b="1" lang="fr-FR" sz="1000" spc="-1" strike="noStrike" u="sng">
                  <a:solidFill>
                    <a:schemeClr val="dk1"/>
                  </a:solidFill>
                  <a:uFillTx/>
                  <a:latin typeface="Corbel"/>
                  <a:ea typeface="DejaVu Sans"/>
                </a:rPr>
                <a:t>URL résultante reçue par l’API :</a:t>
              </a:r>
              <a:endParaRPr b="0" lang="fr-FR" sz="1000" spc="-1" strike="noStrike">
                <a:solidFill>
                  <a:srgbClr val="000000"/>
                </a:solidFill>
                <a:latin typeface="Arial"/>
              </a:endParaRPr>
            </a:p>
            <a:p>
              <a:pPr>
                <a:lnSpc>
                  <a:spcPct val="100000"/>
                </a:lnSpc>
              </a:pPr>
              <a:r>
                <a:rPr b="0" i="1" lang="fr-FR" sz="1000" spc="-1" strike="noStrike">
                  <a:solidFill>
                    <a:srgbClr val="000000"/>
                  </a:solidFill>
                  <a:latin typeface="Arial"/>
                  <a:ea typeface="DejaVu Sans"/>
                </a:rPr>
                <a:t>http://localhost:5000/infos_client?id_client=100101</a:t>
              </a:r>
              <a:endParaRPr b="0" lang="fr-FR" sz="1000" spc="-1" strike="noStrike">
                <a:solidFill>
                  <a:srgbClr val="000000"/>
                </a:solidFill>
                <a:latin typeface="Arial"/>
              </a:endParaRPr>
            </a:p>
          </p:txBody>
        </p:sp>
      </p:gr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3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4" name="Diagram1"/>
          <p:cNvGrpSpPr/>
          <p:nvPr/>
        </p:nvGrpSpPr>
        <p:grpSpPr>
          <a:xfrm>
            <a:off x="2809080" y="-110520"/>
            <a:ext cx="8530200" cy="6697800"/>
            <a:chOff x="2809080" y="-110520"/>
            <a:chExt cx="8530200" cy="6697800"/>
          </a:xfrm>
        </p:grpSpPr>
        <p:sp>
          <p:nvSpPr>
            <p:cNvPr id="115" name=""/>
            <p:cNvSpPr/>
            <p:nvPr/>
          </p:nvSpPr>
          <p:spPr>
            <a:xfrm>
              <a:off x="2809080" y="-110520"/>
              <a:ext cx="8526240" cy="543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16" name=""/>
            <p:cNvSpPr/>
            <p:nvPr/>
          </p:nvSpPr>
          <p:spPr>
            <a:xfrm>
              <a:off x="2809080" y="416160"/>
              <a:ext cx="8527320" cy="792360"/>
            </a:xfrm>
            <a:prstGeom prst="rect">
              <a:avLst/>
            </a:prstGeom>
            <a:solidFill>
              <a:schemeClr val="lt1">
                <a:alpha val="90000"/>
                <a:hueOff val="0"/>
                <a:satOff val="0"/>
                <a:lumOff val="0"/>
                <a:alphaOff val="0"/>
              </a:schemeClr>
            </a:solidFill>
            <a:ln cap="rnd" w="9525">
              <a:solidFill>
                <a:srgbClr val="80c34f"/>
              </a:solidFill>
            </a:ln>
          </p:spPr>
          <p:style>
            <a:lnRef idx="1"/>
            <a:fillRef idx="0"/>
            <a:effectRef idx="0"/>
            <a:fontRef idx="minor"/>
          </p:style>
          <p:txBody>
            <a:bodyPr numCol="1" spcCol="1440" lIns="662040" rIns="662040" tIns="291600" bIns="99720" anchor="t">
              <a:noAutofit/>
            </a:bodyPr>
            <a:p>
              <a:pPr lvl="1" marL="114480" indent="-114480">
                <a:lnSpc>
                  <a:spcPct val="100000"/>
                </a:lnSpc>
                <a:spcAft>
                  <a:spcPts val="210"/>
                </a:spcAft>
                <a:buClr>
                  <a:srgbClr val="000000"/>
                </a:buClr>
                <a:buFont typeface="Symbol"/>
                <a:buChar char=""/>
              </a:pPr>
              <a:r>
                <a:rPr b="0" lang="fr-FR" sz="1400" spc="-1" strike="noStrike">
                  <a:solidFill>
                    <a:srgbClr val="000000"/>
                  </a:solidFill>
                  <a:latin typeface="Arial"/>
                  <a:ea typeface="DejaVu Sans"/>
                </a:rPr>
                <a:t>Présentation du projet</a:t>
              </a:r>
              <a:endParaRPr b="0" lang="fr-FR" sz="1400" spc="-1" strike="noStrike">
                <a:solidFill>
                  <a:srgbClr val="000000"/>
                </a:solidFill>
                <a:latin typeface="Arial"/>
              </a:endParaRPr>
            </a:p>
            <a:p>
              <a:pPr lvl="1" marL="114480" indent="-114480">
                <a:lnSpc>
                  <a:spcPct val="100000"/>
                </a:lnSpc>
                <a:spcAft>
                  <a:spcPts val="210"/>
                </a:spcAft>
                <a:buClr>
                  <a:srgbClr val="000000"/>
                </a:buClr>
                <a:buFont typeface="Symbol"/>
                <a:buChar char=""/>
              </a:pPr>
              <a:r>
                <a:rPr b="0" lang="fr-FR" sz="1400" spc="-1" strike="noStrike">
                  <a:solidFill>
                    <a:srgbClr val="000000"/>
                  </a:solidFill>
                  <a:latin typeface="Arial"/>
                  <a:ea typeface="DejaVu Sans"/>
                </a:rPr>
                <a:t>Plan d’actions</a:t>
              </a:r>
              <a:endParaRPr b="0" lang="fr-FR" sz="1400" spc="-1" strike="noStrike">
                <a:solidFill>
                  <a:srgbClr val="000000"/>
                </a:solidFill>
                <a:latin typeface="Arial"/>
              </a:endParaRPr>
            </a:p>
          </p:txBody>
        </p:sp>
        <p:sp>
          <p:nvSpPr>
            <p:cNvPr id="117" name=""/>
            <p:cNvSpPr/>
            <p:nvPr/>
          </p:nvSpPr>
          <p:spPr>
            <a:xfrm>
              <a:off x="3235680" y="297360"/>
              <a:ext cx="5968800" cy="380160"/>
            </a:xfrm>
            <a:prstGeom prst="roundRect">
              <a:avLst>
                <a:gd name="adj" fmla="val 16667"/>
              </a:avLst>
            </a:prstGeom>
            <a:gradFill rotWithShape="0">
              <a:gsLst>
                <a:gs pos="0">
                  <a:srgbClr val="c9e2bd"/>
                </a:gs>
                <a:gs pos="100000">
                  <a:srgbClr val="9dce83"/>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225720" rIns="225720" tIns="0" bIns="0" anchor="ctr">
              <a:noAutofit/>
            </a:bodyPr>
            <a:p>
              <a:pPr>
                <a:lnSpc>
                  <a:spcPct val="90000"/>
                </a:lnSpc>
                <a:spcAft>
                  <a:spcPts val="490"/>
                </a:spcAft>
                <a:tabLst>
                  <a:tab algn="l" pos="0"/>
                </a:tabLst>
              </a:pPr>
              <a:r>
                <a:rPr b="1" lang="fr-FR" sz="1400" spc="-1" strike="noStrike">
                  <a:solidFill>
                    <a:schemeClr val="dk1"/>
                  </a:solidFill>
                  <a:latin typeface="Arial"/>
                  <a:ea typeface="DejaVu Sans"/>
                </a:rPr>
                <a:t>I - PRESENTATION</a:t>
              </a:r>
              <a:endParaRPr b="0" lang="fr-FR" sz="1400" spc="-1" strike="noStrike">
                <a:solidFill>
                  <a:srgbClr val="000000"/>
                </a:solidFill>
                <a:latin typeface="Arial"/>
              </a:endParaRPr>
            </a:p>
          </p:txBody>
        </p:sp>
        <p:sp>
          <p:nvSpPr>
            <p:cNvPr id="118" name=""/>
            <p:cNvSpPr/>
            <p:nvPr/>
          </p:nvSpPr>
          <p:spPr>
            <a:xfrm>
              <a:off x="2809080" y="1362240"/>
              <a:ext cx="8527320" cy="792360"/>
            </a:xfrm>
            <a:prstGeom prst="rect">
              <a:avLst/>
            </a:prstGeom>
            <a:solidFill>
              <a:schemeClr val="lt1">
                <a:alpha val="90000"/>
                <a:hueOff val="0"/>
                <a:satOff val="0"/>
                <a:lumOff val="0"/>
                <a:alphaOff val="0"/>
              </a:schemeClr>
            </a:solidFill>
            <a:ln cap="rnd" w="9525">
              <a:solidFill>
                <a:srgbClr val="e29d3e"/>
              </a:solidFill>
            </a:ln>
          </p:spPr>
          <p:style>
            <a:lnRef idx="1"/>
            <a:fillRef idx="0"/>
            <a:effectRef idx="0"/>
            <a:fontRef idx="minor"/>
          </p:style>
          <p:txBody>
            <a:bodyPr numCol="1" spcCol="1440" lIns="662040" rIns="662040" tIns="291600" bIns="99720" anchor="t">
              <a:noAutofit/>
            </a:bodyPr>
            <a:p>
              <a:pPr lvl="1" marL="114480" indent="-114480">
                <a:lnSpc>
                  <a:spcPct val="100000"/>
                </a:lnSpc>
                <a:spcAft>
                  <a:spcPts val="210"/>
                </a:spcAft>
                <a:buClr>
                  <a:srgbClr val="000000"/>
                </a:buClr>
                <a:buFont typeface="Symbol"/>
                <a:buChar char=""/>
              </a:pPr>
              <a:r>
                <a:rPr b="0" lang="fr-FR" sz="1400" spc="-1" strike="noStrike">
                  <a:solidFill>
                    <a:srgbClr val="000000"/>
                  </a:solidFill>
                  <a:latin typeface="Arial"/>
                  <a:ea typeface="DejaVu Sans"/>
                </a:rPr>
                <a:t>Présentation des données</a:t>
              </a:r>
              <a:endParaRPr b="0" lang="fr-FR" sz="1400" spc="-1" strike="noStrike">
                <a:solidFill>
                  <a:srgbClr val="000000"/>
                </a:solidFill>
                <a:latin typeface="Arial"/>
              </a:endParaRPr>
            </a:p>
            <a:p>
              <a:pPr lvl="1" marL="114480" indent="-114480">
                <a:lnSpc>
                  <a:spcPct val="100000"/>
                </a:lnSpc>
                <a:spcAft>
                  <a:spcPts val="210"/>
                </a:spcAft>
                <a:buClr>
                  <a:srgbClr val="000000"/>
                </a:buClr>
                <a:buFont typeface="Symbol"/>
                <a:buChar char=""/>
              </a:pPr>
              <a:r>
                <a:rPr b="0" lang="fr-FR" sz="1400" spc="-1" strike="noStrike">
                  <a:solidFill>
                    <a:srgbClr val="000000"/>
                  </a:solidFill>
                  <a:latin typeface="Arial"/>
                  <a:ea typeface="DejaVu Sans"/>
                </a:rPr>
                <a:t>Présentation du Notebook Kaggle</a:t>
              </a:r>
              <a:endParaRPr b="0" lang="fr-FR" sz="1400" spc="-1" strike="noStrike">
                <a:solidFill>
                  <a:srgbClr val="000000"/>
                </a:solidFill>
                <a:latin typeface="Arial"/>
              </a:endParaRPr>
            </a:p>
          </p:txBody>
        </p:sp>
        <p:sp>
          <p:nvSpPr>
            <p:cNvPr id="119" name=""/>
            <p:cNvSpPr/>
            <p:nvPr/>
          </p:nvSpPr>
          <p:spPr>
            <a:xfrm>
              <a:off x="3235680" y="1243440"/>
              <a:ext cx="5968800" cy="380160"/>
            </a:xfrm>
            <a:prstGeom prst="roundRect">
              <a:avLst>
                <a:gd name="adj" fmla="val 16667"/>
              </a:avLst>
            </a:prstGeom>
            <a:gradFill rotWithShape="0">
              <a:gsLst>
                <a:gs pos="0">
                  <a:srgbClr val="f1d4bd"/>
                </a:gs>
                <a:gs pos="100000">
                  <a:srgbClr val="e6b17c"/>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225720" rIns="225720" tIns="0" bIns="0" anchor="ctr">
              <a:noAutofit/>
            </a:bodyPr>
            <a:p>
              <a:pPr>
                <a:lnSpc>
                  <a:spcPct val="90000"/>
                </a:lnSpc>
                <a:spcAft>
                  <a:spcPts val="490"/>
                </a:spcAft>
                <a:tabLst>
                  <a:tab algn="l" pos="0"/>
                </a:tabLst>
              </a:pPr>
              <a:r>
                <a:rPr b="1" lang="fr-FR" sz="1400" spc="-1" strike="noStrike">
                  <a:solidFill>
                    <a:schemeClr val="dk1"/>
                  </a:solidFill>
                  <a:latin typeface="Arial"/>
                  <a:ea typeface="DejaVu Sans"/>
                </a:rPr>
                <a:t>II- ETUDE DES DONNEES</a:t>
              </a:r>
              <a:endParaRPr b="0" lang="fr-FR" sz="1400" spc="-1" strike="noStrike">
                <a:solidFill>
                  <a:srgbClr val="000000"/>
                </a:solidFill>
                <a:latin typeface="Arial"/>
              </a:endParaRPr>
            </a:p>
          </p:txBody>
        </p:sp>
        <p:sp>
          <p:nvSpPr>
            <p:cNvPr id="120" name=""/>
            <p:cNvSpPr/>
            <p:nvPr/>
          </p:nvSpPr>
          <p:spPr>
            <a:xfrm>
              <a:off x="2809080" y="2307960"/>
              <a:ext cx="8527320" cy="792720"/>
            </a:xfrm>
            <a:prstGeom prst="rect">
              <a:avLst/>
            </a:prstGeom>
            <a:solidFill>
              <a:schemeClr val="lt1">
                <a:alpha val="90000"/>
                <a:hueOff val="0"/>
                <a:satOff val="0"/>
                <a:lumOff val="0"/>
                <a:alphaOff val="0"/>
              </a:schemeClr>
            </a:solidFill>
            <a:ln cap="rnd" w="9525">
              <a:solidFill>
                <a:srgbClr val="d64a3b"/>
              </a:solidFill>
            </a:ln>
          </p:spPr>
          <p:style>
            <a:lnRef idx="1"/>
            <a:fillRef idx="0"/>
            <a:effectRef idx="0"/>
            <a:fontRef idx="minor"/>
          </p:style>
          <p:txBody>
            <a:bodyPr numCol="1" spcCol="1440" lIns="662040" rIns="662040" tIns="291600" bIns="99720" anchor="t">
              <a:noAutofit/>
            </a:bodyPr>
            <a:p>
              <a:pPr lvl="1" marL="114480" indent="-114480">
                <a:lnSpc>
                  <a:spcPct val="100000"/>
                </a:lnSpc>
                <a:spcAft>
                  <a:spcPts val="210"/>
                </a:spcAft>
                <a:buClr>
                  <a:srgbClr val="000000"/>
                </a:buClr>
                <a:buFont typeface="Symbol"/>
                <a:buChar char=""/>
              </a:pPr>
              <a:r>
                <a:rPr b="0" lang="fr-FR" sz="1400" spc="-1" strike="noStrike">
                  <a:solidFill>
                    <a:srgbClr val="000000"/>
                  </a:solidFill>
                  <a:latin typeface="Arial"/>
                  <a:ea typeface="DejaVu Sans"/>
                </a:rPr>
                <a:t>Entraînement et optimisation</a:t>
              </a:r>
              <a:endParaRPr b="0" lang="fr-FR" sz="1400" spc="-1" strike="noStrike">
                <a:solidFill>
                  <a:srgbClr val="000000"/>
                </a:solidFill>
                <a:latin typeface="Arial"/>
              </a:endParaRPr>
            </a:p>
            <a:p>
              <a:pPr lvl="1" marL="114480" indent="-114480">
                <a:lnSpc>
                  <a:spcPct val="100000"/>
                </a:lnSpc>
                <a:spcAft>
                  <a:spcPts val="210"/>
                </a:spcAft>
                <a:buClr>
                  <a:srgbClr val="000000"/>
                </a:buClr>
                <a:buFont typeface="Symbol"/>
                <a:buChar char=""/>
              </a:pPr>
              <a:r>
                <a:rPr b="0" lang="fr-FR" sz="1400" spc="-1" strike="noStrike">
                  <a:solidFill>
                    <a:srgbClr val="000000"/>
                  </a:solidFill>
                  <a:latin typeface="Arial"/>
                  <a:ea typeface="DejaVu Sans"/>
                </a:rPr>
                <a:t>Analyse des résultats</a:t>
              </a:r>
              <a:endParaRPr b="0" lang="fr-FR" sz="1400" spc="-1" strike="noStrike">
                <a:solidFill>
                  <a:srgbClr val="000000"/>
                </a:solidFill>
                <a:latin typeface="Arial"/>
              </a:endParaRPr>
            </a:p>
          </p:txBody>
        </p:sp>
        <p:sp>
          <p:nvSpPr>
            <p:cNvPr id="121" name=""/>
            <p:cNvSpPr/>
            <p:nvPr/>
          </p:nvSpPr>
          <p:spPr>
            <a:xfrm>
              <a:off x="3235680" y="2189520"/>
              <a:ext cx="5968800" cy="380160"/>
            </a:xfrm>
            <a:prstGeom prst="roundRect">
              <a:avLst>
                <a:gd name="adj" fmla="val 16667"/>
              </a:avLst>
            </a:prstGeom>
            <a:gradFill rotWithShape="0">
              <a:gsLst>
                <a:gs pos="0">
                  <a:srgbClr val="ebbdbb"/>
                </a:gs>
                <a:gs pos="100000">
                  <a:srgbClr val="dd817b"/>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225720" rIns="225720" tIns="0" bIns="0" anchor="ctr">
              <a:noAutofit/>
            </a:bodyPr>
            <a:p>
              <a:pPr>
                <a:lnSpc>
                  <a:spcPct val="90000"/>
                </a:lnSpc>
                <a:spcAft>
                  <a:spcPts val="490"/>
                </a:spcAft>
                <a:tabLst>
                  <a:tab algn="l" pos="0"/>
                </a:tabLst>
              </a:pPr>
              <a:r>
                <a:rPr b="1" lang="fr-FR" sz="1400" spc="-1" strike="noStrike">
                  <a:solidFill>
                    <a:schemeClr val="dk1"/>
                  </a:solidFill>
                  <a:latin typeface="Arial"/>
                  <a:ea typeface="DejaVu Sans"/>
                </a:rPr>
                <a:t>III – MODELISATION</a:t>
              </a:r>
              <a:endParaRPr b="0" lang="fr-FR" sz="1400" spc="-1" strike="noStrike">
                <a:solidFill>
                  <a:srgbClr val="000000"/>
                </a:solidFill>
                <a:latin typeface="Arial"/>
              </a:endParaRPr>
            </a:p>
          </p:txBody>
        </p:sp>
        <p:sp>
          <p:nvSpPr>
            <p:cNvPr id="122" name=""/>
            <p:cNvSpPr/>
            <p:nvPr/>
          </p:nvSpPr>
          <p:spPr>
            <a:xfrm>
              <a:off x="2809080" y="3217680"/>
              <a:ext cx="8527320" cy="669600"/>
            </a:xfrm>
            <a:prstGeom prst="rect">
              <a:avLst/>
            </a:prstGeom>
            <a:solidFill>
              <a:schemeClr val="lt1">
                <a:alpha val="90000"/>
                <a:hueOff val="0"/>
                <a:satOff val="0"/>
                <a:lumOff val="0"/>
                <a:alphaOff val="0"/>
              </a:schemeClr>
            </a:solidFill>
            <a:ln cap="rnd" w="9525">
              <a:solidFill>
                <a:srgbClr val="d64787"/>
              </a:solidFill>
            </a:ln>
          </p:spPr>
          <p:style>
            <a:lnRef idx="1"/>
            <a:fillRef idx="0"/>
            <a:effectRef idx="0"/>
            <a:fontRef idx="minor"/>
          </p:style>
          <p:txBody>
            <a:bodyPr numCol="1" spcCol="1440" lIns="662040" rIns="662040" tIns="291600" bIns="99720" anchor="t">
              <a:noAutofit/>
            </a:bodyPr>
            <a:p>
              <a:pPr lvl="1" marL="114480" indent="-114480">
                <a:lnSpc>
                  <a:spcPct val="100000"/>
                </a:lnSpc>
                <a:spcAft>
                  <a:spcPts val="210"/>
                </a:spcAft>
                <a:buClr>
                  <a:srgbClr val="000000"/>
                </a:buClr>
                <a:buFont typeface="Symbol"/>
                <a:buChar char=""/>
              </a:pPr>
              <a:r>
                <a:rPr b="0" lang="fr-FR" sz="1400" spc="-1" strike="noStrike">
                  <a:solidFill>
                    <a:srgbClr val="000000"/>
                  </a:solidFill>
                  <a:latin typeface="Arial"/>
                  <a:ea typeface="DejaVu Sans"/>
                </a:rPr>
                <a:t>Présentation</a:t>
              </a:r>
              <a:endParaRPr b="0" lang="fr-FR" sz="1400" spc="-1" strike="noStrike">
                <a:solidFill>
                  <a:srgbClr val="000000"/>
                </a:solidFill>
                <a:latin typeface="Arial"/>
              </a:endParaRPr>
            </a:p>
          </p:txBody>
        </p:sp>
        <p:sp>
          <p:nvSpPr>
            <p:cNvPr id="123" name=""/>
            <p:cNvSpPr/>
            <p:nvPr/>
          </p:nvSpPr>
          <p:spPr>
            <a:xfrm>
              <a:off x="3235680" y="3135240"/>
              <a:ext cx="5968800" cy="380160"/>
            </a:xfrm>
            <a:prstGeom prst="roundRect">
              <a:avLst>
                <a:gd name="adj" fmla="val 16667"/>
              </a:avLst>
            </a:prstGeom>
            <a:gradFill rotWithShape="0">
              <a:gsLst>
                <a:gs pos="0">
                  <a:srgbClr val="ebbccc"/>
                </a:gs>
                <a:gs pos="100000">
                  <a:srgbClr val="dd7fa2"/>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225720" rIns="225720" tIns="0" bIns="0" anchor="ctr">
              <a:noAutofit/>
            </a:bodyPr>
            <a:p>
              <a:pPr>
                <a:lnSpc>
                  <a:spcPct val="90000"/>
                </a:lnSpc>
                <a:spcAft>
                  <a:spcPts val="490"/>
                </a:spcAft>
                <a:tabLst>
                  <a:tab algn="l" pos="0"/>
                </a:tabLst>
              </a:pPr>
              <a:r>
                <a:rPr b="1" lang="fr-FR" sz="1400" spc="-1" strike="noStrike">
                  <a:solidFill>
                    <a:schemeClr val="dk1"/>
                  </a:solidFill>
                  <a:latin typeface="Arial"/>
                  <a:ea typeface="DejaVu Sans"/>
                </a:rPr>
                <a:t>IV –Mlflow</a:t>
              </a:r>
              <a:endParaRPr b="0" lang="fr-FR" sz="1400" spc="-1" strike="noStrike">
                <a:solidFill>
                  <a:srgbClr val="000000"/>
                </a:solidFill>
                <a:latin typeface="Arial"/>
              </a:endParaRPr>
            </a:p>
          </p:txBody>
        </p:sp>
        <p:sp>
          <p:nvSpPr>
            <p:cNvPr id="124" name=""/>
            <p:cNvSpPr/>
            <p:nvPr/>
          </p:nvSpPr>
          <p:spPr>
            <a:xfrm>
              <a:off x="2809080" y="4055760"/>
              <a:ext cx="8527320" cy="792720"/>
            </a:xfrm>
            <a:prstGeom prst="rect">
              <a:avLst/>
            </a:prstGeom>
            <a:solidFill>
              <a:schemeClr val="lt1">
                <a:alpha val="90000"/>
                <a:hueOff val="0"/>
                <a:satOff val="0"/>
                <a:lumOff val="0"/>
                <a:alphaOff val="0"/>
              </a:schemeClr>
            </a:solidFill>
            <a:ln cap="rnd" w="9525">
              <a:solidFill>
                <a:srgbClr val="a666e1"/>
              </a:solidFill>
            </a:ln>
          </p:spPr>
          <p:style>
            <a:lnRef idx="1"/>
            <a:fillRef idx="0"/>
            <a:effectRef idx="0"/>
            <a:fontRef idx="minor"/>
          </p:style>
          <p:txBody>
            <a:bodyPr numCol="1" spcCol="1440" lIns="662040" rIns="662040" tIns="291600" bIns="99720" anchor="t">
              <a:noAutofit/>
            </a:bodyPr>
            <a:p>
              <a:pPr lvl="1" marL="114480" indent="-114480">
                <a:lnSpc>
                  <a:spcPct val="100000"/>
                </a:lnSpc>
                <a:spcAft>
                  <a:spcPts val="210"/>
                </a:spcAft>
                <a:buClr>
                  <a:srgbClr val="000000"/>
                </a:buClr>
                <a:buFont typeface="Symbol"/>
                <a:buChar char=""/>
              </a:pPr>
              <a:r>
                <a:rPr b="0" lang="fr-FR" sz="1400" spc="-1" strike="noStrike">
                  <a:solidFill>
                    <a:srgbClr val="000000"/>
                  </a:solidFill>
                  <a:latin typeface="Arial"/>
                  <a:ea typeface="DejaVu Sans"/>
                </a:rPr>
                <a:t>Construction en local</a:t>
              </a:r>
              <a:endParaRPr b="0" lang="fr-FR" sz="1400" spc="-1" strike="noStrike">
                <a:solidFill>
                  <a:srgbClr val="000000"/>
                </a:solidFill>
                <a:latin typeface="Arial"/>
              </a:endParaRPr>
            </a:p>
            <a:p>
              <a:pPr lvl="1" marL="114480" indent="-114480">
                <a:lnSpc>
                  <a:spcPct val="100000"/>
                </a:lnSpc>
                <a:spcAft>
                  <a:spcPts val="210"/>
                </a:spcAft>
                <a:buClr>
                  <a:srgbClr val="000000"/>
                </a:buClr>
                <a:buFont typeface="Symbol"/>
                <a:buChar char=""/>
              </a:pPr>
              <a:r>
                <a:rPr b="0" lang="fr-FR" sz="1400" spc="-1" strike="noStrike">
                  <a:solidFill>
                    <a:srgbClr val="000000"/>
                  </a:solidFill>
                  <a:latin typeface="Arial"/>
                  <a:ea typeface="DejaVu Sans"/>
                </a:rPr>
                <a:t>Déploiement sur le Cloud</a:t>
              </a:r>
              <a:endParaRPr b="0" lang="fr-FR" sz="1400" spc="-1" strike="noStrike">
                <a:solidFill>
                  <a:srgbClr val="000000"/>
                </a:solidFill>
                <a:latin typeface="Arial"/>
              </a:endParaRPr>
            </a:p>
          </p:txBody>
        </p:sp>
        <p:sp>
          <p:nvSpPr>
            <p:cNvPr id="125" name=""/>
            <p:cNvSpPr/>
            <p:nvPr/>
          </p:nvSpPr>
          <p:spPr>
            <a:xfrm>
              <a:off x="2811960" y="5004000"/>
              <a:ext cx="8527320" cy="647280"/>
            </a:xfrm>
            <a:prstGeom prst="rect">
              <a:avLst/>
            </a:prstGeom>
            <a:solidFill>
              <a:schemeClr val="lt1">
                <a:alpha val="90000"/>
                <a:hueOff val="0"/>
                <a:satOff val="0"/>
                <a:lumOff val="0"/>
                <a:alphaOff val="0"/>
              </a:schemeClr>
            </a:solidFill>
            <a:ln cap="rnd" w="9525">
              <a:solidFill>
                <a:srgbClr val="a666e1"/>
              </a:solidFill>
            </a:ln>
          </p:spPr>
          <p:style>
            <a:lnRef idx="1"/>
            <a:fillRef idx="0"/>
            <a:effectRef idx="0"/>
            <a:fontRef idx="minor"/>
          </p:style>
          <p:txBody>
            <a:bodyPr numCol="1" spcCol="1440" lIns="662040" rIns="662040" tIns="291600" bIns="99720" anchor="t">
              <a:noAutofit/>
            </a:bodyPr>
            <a:p>
              <a:pPr lvl="1" marL="114480" indent="-114480">
                <a:lnSpc>
                  <a:spcPct val="100000"/>
                </a:lnSpc>
                <a:spcAft>
                  <a:spcPts val="210"/>
                </a:spcAft>
                <a:buClr>
                  <a:srgbClr val="000000"/>
                </a:buClr>
                <a:buFont typeface="Symbol"/>
                <a:buChar char=""/>
              </a:pPr>
              <a:r>
                <a:rPr b="0" lang="fr-FR" sz="1400" spc="-1" strike="noStrike">
                  <a:solidFill>
                    <a:srgbClr val="000000"/>
                  </a:solidFill>
                  <a:latin typeface="Arial"/>
                  <a:ea typeface="DejaVu Sans"/>
                </a:rPr>
                <a:t>Présentation</a:t>
              </a:r>
              <a:endParaRPr b="0" lang="fr-FR" sz="1400" spc="-1" strike="noStrike">
                <a:solidFill>
                  <a:srgbClr val="000000"/>
                </a:solidFill>
                <a:latin typeface="Arial"/>
              </a:endParaRPr>
            </a:p>
          </p:txBody>
        </p:sp>
        <p:sp>
          <p:nvSpPr>
            <p:cNvPr id="126" name=""/>
            <p:cNvSpPr/>
            <p:nvPr/>
          </p:nvSpPr>
          <p:spPr>
            <a:xfrm>
              <a:off x="2811960" y="5794560"/>
              <a:ext cx="8527320" cy="792720"/>
            </a:xfrm>
            <a:prstGeom prst="rect">
              <a:avLst/>
            </a:prstGeom>
            <a:solidFill>
              <a:schemeClr val="lt1">
                <a:alpha val="90000"/>
                <a:hueOff val="0"/>
                <a:satOff val="0"/>
                <a:lumOff val="0"/>
                <a:alphaOff val="0"/>
              </a:schemeClr>
            </a:solidFill>
            <a:ln cap="rnd" w="9525">
              <a:solidFill>
                <a:srgbClr val="a666e1"/>
              </a:solidFill>
            </a:ln>
          </p:spPr>
          <p:style>
            <a:lnRef idx="1"/>
            <a:fillRef idx="0"/>
            <a:effectRef idx="0"/>
            <a:fontRef idx="minor"/>
          </p:style>
          <p:txBody>
            <a:bodyPr numCol="1" spcCol="1440" lIns="662040" rIns="662040" tIns="291600" bIns="99720" anchor="t">
              <a:noAutofit/>
            </a:bodyPr>
            <a:p>
              <a:pPr lvl="1" marL="114480" indent="-114480">
                <a:lnSpc>
                  <a:spcPct val="100000"/>
                </a:lnSpc>
                <a:spcAft>
                  <a:spcPts val="210"/>
                </a:spcAft>
                <a:buClr>
                  <a:srgbClr val="000000"/>
                </a:buClr>
                <a:buFont typeface="Symbol"/>
                <a:buChar char=""/>
              </a:pPr>
              <a:r>
                <a:rPr b="0" lang="fr-FR" sz="1400" spc="-1" strike="noStrike">
                  <a:solidFill>
                    <a:srgbClr val="000000"/>
                  </a:solidFill>
                  <a:latin typeface="Arial"/>
                  <a:ea typeface="DejaVu Sans"/>
                </a:rPr>
                <a:t>Résumé</a:t>
              </a:r>
              <a:endParaRPr b="0" lang="fr-FR" sz="1400" spc="-1" strike="noStrike">
                <a:solidFill>
                  <a:srgbClr val="000000"/>
                </a:solidFill>
                <a:latin typeface="Arial"/>
              </a:endParaRPr>
            </a:p>
            <a:p>
              <a:pPr lvl="1" marL="114480" indent="-114480">
                <a:lnSpc>
                  <a:spcPct val="100000"/>
                </a:lnSpc>
                <a:spcAft>
                  <a:spcPts val="210"/>
                </a:spcAft>
                <a:buClr>
                  <a:srgbClr val="000000"/>
                </a:buClr>
                <a:buFont typeface="Symbol"/>
                <a:buChar char=""/>
              </a:pPr>
              <a:r>
                <a:rPr b="0" lang="fr-FR" sz="1400" spc="-1" strike="noStrike">
                  <a:solidFill>
                    <a:srgbClr val="000000"/>
                  </a:solidFill>
                  <a:latin typeface="Arial"/>
                  <a:ea typeface="DejaVu Sans"/>
                </a:rPr>
                <a:t>Questions - Réponses</a:t>
              </a:r>
              <a:endParaRPr b="0" lang="fr-FR" sz="1400" spc="-1" strike="noStrike">
                <a:solidFill>
                  <a:srgbClr val="000000"/>
                </a:solidFill>
                <a:latin typeface="Arial"/>
              </a:endParaRPr>
            </a:p>
          </p:txBody>
        </p:sp>
        <p:sp>
          <p:nvSpPr>
            <p:cNvPr id="127" name=""/>
            <p:cNvSpPr/>
            <p:nvPr/>
          </p:nvSpPr>
          <p:spPr>
            <a:xfrm>
              <a:off x="3240000" y="5703120"/>
              <a:ext cx="5968800" cy="380160"/>
            </a:xfrm>
            <a:prstGeom prst="roundRect">
              <a:avLst>
                <a:gd name="adj" fmla="val 16667"/>
              </a:avLst>
            </a:prstGeom>
            <a:gradFill rotWithShape="0">
              <a:gsLst>
                <a:gs pos="0">
                  <a:srgbClr val="d8c5f0"/>
                </a:gs>
                <a:gs pos="100000">
                  <a:srgbClr val="b88ee6"/>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225720" rIns="225720" tIns="0" bIns="0" anchor="ctr">
              <a:noAutofit/>
            </a:bodyPr>
            <a:p>
              <a:pPr>
                <a:lnSpc>
                  <a:spcPct val="90000"/>
                </a:lnSpc>
                <a:spcAft>
                  <a:spcPts val="490"/>
                </a:spcAft>
                <a:tabLst>
                  <a:tab algn="l" pos="0"/>
                </a:tabLst>
              </a:pPr>
              <a:r>
                <a:rPr b="1" lang="fr-FR" sz="1400" spc="-1" strike="noStrike">
                  <a:solidFill>
                    <a:schemeClr val="dk1"/>
                  </a:solidFill>
                  <a:latin typeface="Arial"/>
                  <a:ea typeface="DejaVu Sans"/>
                </a:rPr>
                <a:t>VII – CONCLUSION</a:t>
              </a:r>
              <a:endParaRPr b="0" lang="fr-FR" sz="1400" spc="-1" strike="noStrike">
                <a:solidFill>
                  <a:srgbClr val="000000"/>
                </a:solidFill>
                <a:latin typeface="Arial"/>
              </a:endParaRPr>
            </a:p>
          </p:txBody>
        </p:sp>
        <p:sp>
          <p:nvSpPr>
            <p:cNvPr id="128" name=""/>
            <p:cNvSpPr/>
            <p:nvPr/>
          </p:nvSpPr>
          <p:spPr>
            <a:xfrm>
              <a:off x="3243960" y="3939120"/>
              <a:ext cx="5968800" cy="380160"/>
            </a:xfrm>
            <a:prstGeom prst="roundRect">
              <a:avLst>
                <a:gd name="adj" fmla="val 16667"/>
              </a:avLst>
            </a:prstGeom>
            <a:gradFill rotWithShape="0">
              <a:gsLst>
                <a:gs pos="0">
                  <a:srgbClr val="ebbccc"/>
                </a:gs>
                <a:gs pos="100000">
                  <a:srgbClr val="dd7fa2"/>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225720" rIns="225720" tIns="0" bIns="0" anchor="ctr">
              <a:noAutofit/>
            </a:bodyPr>
            <a:p>
              <a:pPr>
                <a:lnSpc>
                  <a:spcPct val="90000"/>
                </a:lnSpc>
                <a:spcAft>
                  <a:spcPts val="490"/>
                </a:spcAft>
                <a:tabLst>
                  <a:tab algn="l" pos="0"/>
                </a:tabLst>
              </a:pPr>
              <a:r>
                <a:rPr b="1" lang="fr-FR" sz="1400" spc="-1" strike="noStrike">
                  <a:solidFill>
                    <a:schemeClr val="dk1"/>
                  </a:solidFill>
                  <a:latin typeface="Arial"/>
                  <a:ea typeface="DejaVu Sans"/>
                </a:rPr>
                <a:t>V– DASHBOARD</a:t>
              </a:r>
              <a:endParaRPr b="0" lang="fr-FR" sz="1400" spc="-1" strike="noStrike">
                <a:solidFill>
                  <a:srgbClr val="000000"/>
                </a:solidFill>
                <a:latin typeface="Arial"/>
              </a:endParaRPr>
            </a:p>
          </p:txBody>
        </p:sp>
        <p:sp>
          <p:nvSpPr>
            <p:cNvPr id="129" name=""/>
            <p:cNvSpPr/>
            <p:nvPr/>
          </p:nvSpPr>
          <p:spPr>
            <a:xfrm>
              <a:off x="3240000" y="4911120"/>
              <a:ext cx="5968800" cy="380160"/>
            </a:xfrm>
            <a:prstGeom prst="roundRect">
              <a:avLst>
                <a:gd name="adj" fmla="val 16667"/>
              </a:avLst>
            </a:prstGeom>
            <a:gradFill rotWithShape="0">
              <a:gsLst>
                <a:gs pos="0">
                  <a:srgbClr val="d8c5f0"/>
                </a:gs>
                <a:gs pos="100000">
                  <a:srgbClr val="b88ee6"/>
                </a:gs>
              </a:gsLst>
              <a:lin ang="5400000"/>
            </a:gradFill>
            <a:ln w="0">
              <a:noFill/>
            </a:ln>
            <a:scene3d>
              <a:camera prst="orthographicFront"/>
              <a:lightRig dir="t" rig="flat"/>
            </a:scene3d>
            <a:sp3d prstMaterial="dkEdge">
              <a:bevelT w="8200" h="38100"/>
            </a:sp3d>
          </p:spPr>
          <p:style>
            <a:lnRef idx="0"/>
            <a:fillRef idx="0"/>
            <a:effectRef idx="1"/>
            <a:fontRef idx="minor"/>
          </p:style>
          <p:txBody>
            <a:bodyPr numCol="1" spcCol="1440" lIns="225720" rIns="225720" tIns="0" bIns="0" anchor="ctr">
              <a:noAutofit/>
            </a:bodyPr>
            <a:p>
              <a:pPr>
                <a:lnSpc>
                  <a:spcPct val="90000"/>
                </a:lnSpc>
                <a:spcAft>
                  <a:spcPts val="490"/>
                </a:spcAft>
                <a:tabLst>
                  <a:tab algn="l" pos="0"/>
                </a:tabLst>
              </a:pPr>
              <a:r>
                <a:rPr b="1" lang="fr-FR" sz="1400" spc="-1" strike="noStrike">
                  <a:solidFill>
                    <a:schemeClr val="dk1"/>
                  </a:solidFill>
                  <a:latin typeface="Arial"/>
                  <a:ea typeface="DejaVu Sans"/>
                </a:rPr>
                <a:t>VI – DATA  DRIFT</a:t>
              </a:r>
              <a:endParaRPr b="0" lang="fr-FR" sz="1400" spc="-1" strike="noStrike">
                <a:solidFill>
                  <a:srgbClr val="000000"/>
                </a:solidFill>
                <a:latin typeface="Arial"/>
              </a:endParaRPr>
            </a:p>
          </p:txBody>
        </p:sp>
      </p:grpSp>
      <p:sp>
        <p:nvSpPr>
          <p:cNvPr id="130" name="Titre 3"/>
          <p:cNvSpPr/>
          <p:nvPr/>
        </p:nvSpPr>
        <p:spPr>
          <a:xfrm>
            <a:off x="0" y="0"/>
            <a:ext cx="2699280" cy="1061640"/>
          </a:xfrm>
          <a:prstGeom prst="rect">
            <a:avLst/>
          </a:prstGeom>
          <a:noFill/>
          <a:ln w="0">
            <a:noFill/>
          </a:ln>
        </p:spPr>
        <p:style>
          <a:lnRef idx="0"/>
          <a:fillRef idx="0"/>
          <a:effectRef idx="0"/>
          <a:fontRef idx="minor"/>
        </p:style>
        <p:txBody>
          <a:bodyPr lIns="90000" rIns="90000" tIns="45000" bIns="45000" anchor="ctr">
            <a:normAutofit fontScale="89000"/>
          </a:bodyPr>
          <a:p>
            <a:pPr>
              <a:lnSpc>
                <a:spcPct val="100000"/>
              </a:lnSpc>
            </a:pPr>
            <a:r>
              <a:rPr b="1" lang="fr-FR" sz="4000" spc="-1" strike="noStrike">
                <a:solidFill>
                  <a:srgbClr val="000000"/>
                </a:solidFill>
                <a:latin typeface="Corbel"/>
                <a:ea typeface="DejaVu Sans"/>
              </a:rPr>
              <a:t>SOMMAIRE</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itre 3"/>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DEPLOIEMENT SUR LE CLOUD</a:t>
            </a:r>
            <a:endParaRPr b="0" lang="fr-FR" sz="4000" spc="-1" strike="noStrike">
              <a:solidFill>
                <a:srgbClr val="000000"/>
              </a:solidFill>
              <a:latin typeface="Arial"/>
            </a:endParaRPr>
          </a:p>
        </p:txBody>
      </p:sp>
      <p:grpSp>
        <p:nvGrpSpPr>
          <p:cNvPr id="323" name="Groupe 5"/>
          <p:cNvGrpSpPr/>
          <p:nvPr/>
        </p:nvGrpSpPr>
        <p:grpSpPr>
          <a:xfrm>
            <a:off x="4723920" y="2985480"/>
            <a:ext cx="2817720" cy="1679760"/>
            <a:chOff x="4723920" y="2985480"/>
            <a:chExt cx="2817720" cy="1679760"/>
          </a:xfrm>
        </p:grpSpPr>
        <p:sp>
          <p:nvSpPr>
            <p:cNvPr id="324" name="Rectangle : coins arrondis 4"/>
            <p:cNvSpPr/>
            <p:nvPr/>
          </p:nvSpPr>
          <p:spPr>
            <a:xfrm>
              <a:off x="4723920" y="2985480"/>
              <a:ext cx="2817720" cy="1679760"/>
            </a:xfrm>
            <a:prstGeom prst="roundRect">
              <a:avLst>
                <a:gd name="adj" fmla="val 4402"/>
              </a:avLst>
            </a:prstGeom>
            <a:gradFill rotWithShape="0">
              <a:gsLst>
                <a:gs pos="0">
                  <a:srgbClr val="51b2ed"/>
                </a:gs>
                <a:gs pos="100000">
                  <a:srgbClr val="219bdb"/>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1" lang="fr-FR" sz="1400" spc="-1" strike="noStrike" u="sng">
                  <a:solidFill>
                    <a:srgbClr val="ffffff"/>
                  </a:solidFill>
                  <a:uFillTx/>
                  <a:latin typeface="Arial"/>
                  <a:ea typeface="DejaVu Sans"/>
                </a:rPr>
                <a:t>Déploiement application</a:t>
              </a: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r>
                <a:rPr b="0" lang="fr-FR" sz="1400" spc="-1" strike="noStrike">
                  <a:solidFill>
                    <a:srgbClr val="000000"/>
                  </a:solidFill>
                  <a:latin typeface="Arial"/>
                  <a:ea typeface="DejaVu Sans"/>
                </a:rPr>
                <a:t>Github actions :</a:t>
              </a: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r>
                <a:rPr b="0" lang="fr-FR" sz="1400" spc="-1" strike="noStrike">
                  <a:solidFill>
                    <a:srgbClr val="000000"/>
                  </a:solidFill>
                  <a:latin typeface="Arial"/>
                  <a:ea typeface="DejaVu Sans"/>
                </a:rPr>
                <a:t>- deploy on push (ssh)</a:t>
              </a:r>
              <a:endParaRPr b="0" lang="fr-FR" sz="1400" spc="-1" strike="noStrike">
                <a:solidFill>
                  <a:srgbClr val="000000"/>
                </a:solidFill>
                <a:latin typeface="Arial"/>
              </a:endParaRPr>
            </a:p>
            <a:p>
              <a:pPr algn="ctr">
                <a:lnSpc>
                  <a:spcPct val="100000"/>
                </a:lnSpc>
              </a:pPr>
              <a:r>
                <a:rPr b="0" lang="fr-FR" sz="1400" spc="-1" strike="noStrike">
                  <a:solidFill>
                    <a:srgbClr val="000000"/>
                  </a:solidFill>
                  <a:latin typeface="Arial"/>
                  <a:ea typeface="DejaVu Sans"/>
                </a:rPr>
                <a:t>- test pytest</a:t>
              </a:r>
              <a:endParaRPr b="0" lang="fr-FR" sz="1400" spc="-1" strike="noStrike">
                <a:solidFill>
                  <a:srgbClr val="000000"/>
                </a:solidFill>
                <a:latin typeface="Arial"/>
              </a:endParaRPr>
            </a:p>
          </p:txBody>
        </p:sp>
      </p:grpSp>
      <p:sp>
        <p:nvSpPr>
          <p:cNvPr id="325" name="Bulle narrative : rectangle à coins arrondis 6"/>
          <p:cNvSpPr/>
          <p:nvPr/>
        </p:nvSpPr>
        <p:spPr>
          <a:xfrm>
            <a:off x="2581200" y="3513600"/>
            <a:ext cx="1369080" cy="488880"/>
          </a:xfrm>
          <a:prstGeom prst="wedgeRoundRectCallout">
            <a:avLst>
              <a:gd name="adj1" fmla="val 104675"/>
              <a:gd name="adj2" fmla="val 2155"/>
              <a:gd name="adj3" fmla="val 16667"/>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400" spc="-1" strike="noStrike">
                <a:solidFill>
                  <a:schemeClr val="dk1"/>
                </a:solidFill>
                <a:latin typeface="Corbel"/>
                <a:ea typeface="DejaVu Sans"/>
              </a:rPr>
              <a:t>Dépôt local</a:t>
            </a:r>
            <a:endParaRPr b="0" lang="fr-FR" sz="1400" spc="-1" strike="noStrike">
              <a:solidFill>
                <a:srgbClr val="000000"/>
              </a:solidFill>
              <a:latin typeface="Arial"/>
            </a:endParaRPr>
          </a:p>
        </p:txBody>
      </p:sp>
      <p:sp>
        <p:nvSpPr>
          <p:cNvPr id="326" name="Bulle narrative : rectangle à coins arrondis 7"/>
          <p:cNvSpPr/>
          <p:nvPr/>
        </p:nvSpPr>
        <p:spPr>
          <a:xfrm>
            <a:off x="5211360" y="1862640"/>
            <a:ext cx="1766880" cy="488880"/>
          </a:xfrm>
          <a:prstGeom prst="wedgeRoundRectCallout">
            <a:avLst>
              <a:gd name="adj1" fmla="val -1212"/>
              <a:gd name="adj2" fmla="val 176293"/>
              <a:gd name="adj3" fmla="val 16667"/>
            </a:avLst>
          </a:prstGeom>
          <a:gradFill rotWithShape="0">
            <a:gsLst>
              <a:gs pos="0">
                <a:srgbClr val="f1d4bd"/>
              </a:gs>
              <a:gs pos="100000">
                <a:srgbClr val="e6b17c"/>
              </a:gs>
            </a:gsLst>
            <a:lin ang="5400000"/>
          </a:gradFill>
          <a:ln cap="rnd">
            <a:solidFill>
              <a:srgbClr val="000000"/>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400" spc="-1" strike="noStrike">
                <a:solidFill>
                  <a:schemeClr val="dk1"/>
                </a:solidFill>
                <a:latin typeface="Corbel"/>
                <a:ea typeface="DejaVu Sans"/>
              </a:rPr>
              <a:t>Image Docker</a:t>
            </a:r>
            <a:endParaRPr b="0" lang="fr-FR" sz="1400" spc="-1" strike="noStrike">
              <a:solidFill>
                <a:srgbClr val="000000"/>
              </a:solidFill>
              <a:latin typeface="Arial"/>
            </a:endParaRPr>
          </a:p>
        </p:txBody>
      </p:sp>
      <p:sp>
        <p:nvSpPr>
          <p:cNvPr id="327" name="Bulle narrative : ronde 10"/>
          <p:cNvSpPr/>
          <p:nvPr/>
        </p:nvSpPr>
        <p:spPr>
          <a:xfrm>
            <a:off x="1185480" y="2612520"/>
            <a:ext cx="1174680" cy="610560"/>
          </a:xfrm>
          <a:prstGeom prst="wedgeEllipseCallout">
            <a:avLst>
              <a:gd name="adj1" fmla="val 65499"/>
              <a:gd name="adj2" fmla="val 83230"/>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Datasets</a:t>
            </a:r>
            <a:endParaRPr b="0" lang="fr-FR" sz="1200" spc="-1" strike="noStrike">
              <a:solidFill>
                <a:srgbClr val="000000"/>
              </a:solidFill>
              <a:latin typeface="Arial"/>
            </a:endParaRPr>
          </a:p>
        </p:txBody>
      </p:sp>
      <p:sp>
        <p:nvSpPr>
          <p:cNvPr id="328" name="Bulle narrative : ronde 11"/>
          <p:cNvSpPr/>
          <p:nvPr/>
        </p:nvSpPr>
        <p:spPr>
          <a:xfrm>
            <a:off x="779040" y="3429000"/>
            <a:ext cx="1291680" cy="610560"/>
          </a:xfrm>
          <a:prstGeom prst="wedgeEllipseCallout">
            <a:avLst>
              <a:gd name="adj1" fmla="val 79700"/>
              <a:gd name="adj2" fmla="val 1693"/>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Fichiers .py</a:t>
            </a:r>
            <a:endParaRPr b="0" lang="fr-FR" sz="1200" spc="-1" strike="noStrike">
              <a:solidFill>
                <a:srgbClr val="000000"/>
              </a:solidFill>
              <a:latin typeface="Arial"/>
            </a:endParaRPr>
          </a:p>
        </p:txBody>
      </p:sp>
      <p:sp>
        <p:nvSpPr>
          <p:cNvPr id="329" name="Bulle narrative : ronde 12"/>
          <p:cNvSpPr/>
          <p:nvPr/>
        </p:nvSpPr>
        <p:spPr>
          <a:xfrm>
            <a:off x="363960" y="4245480"/>
            <a:ext cx="1859040" cy="610560"/>
          </a:xfrm>
          <a:prstGeom prst="wedgeEllipseCallout">
            <a:avLst>
              <a:gd name="adj1" fmla="val 65655"/>
              <a:gd name="adj2" fmla="val -79844"/>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Autres fichiers utiles (Images, …)</a:t>
            </a:r>
            <a:endParaRPr b="0" lang="fr-FR" sz="1200" spc="-1" strike="noStrike">
              <a:solidFill>
                <a:srgbClr val="000000"/>
              </a:solidFill>
              <a:latin typeface="Arial"/>
            </a:endParaRPr>
          </a:p>
        </p:txBody>
      </p:sp>
      <p:sp>
        <p:nvSpPr>
          <p:cNvPr id="330" name="Bulle narrative : ronde 13"/>
          <p:cNvSpPr/>
          <p:nvPr/>
        </p:nvSpPr>
        <p:spPr>
          <a:xfrm>
            <a:off x="1537920" y="1854360"/>
            <a:ext cx="2320560" cy="610560"/>
          </a:xfrm>
          <a:prstGeom prst="wedgeEllipseCallout">
            <a:avLst>
              <a:gd name="adj1" fmla="val 18469"/>
              <a:gd name="adj2" fmla="val 202080"/>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Fichiers configuration Streamlit</a:t>
            </a:r>
            <a:endParaRPr b="0" lang="fr-FR" sz="1200" spc="-1" strike="noStrike">
              <a:solidFill>
                <a:srgbClr val="000000"/>
              </a:solidFill>
              <a:latin typeface="Arial"/>
            </a:endParaRPr>
          </a:p>
        </p:txBody>
      </p:sp>
      <p:sp>
        <p:nvSpPr>
          <p:cNvPr id="331" name="Bulle narrative : ronde 14"/>
          <p:cNvSpPr/>
          <p:nvPr/>
        </p:nvSpPr>
        <p:spPr>
          <a:xfrm>
            <a:off x="1404360" y="5062320"/>
            <a:ext cx="1174680" cy="610560"/>
          </a:xfrm>
          <a:prstGeom prst="wedgeEllipseCallout">
            <a:avLst>
              <a:gd name="adj1" fmla="val 69096"/>
              <a:gd name="adj2" fmla="val -201458"/>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Dockerfile</a:t>
            </a:r>
            <a:endParaRPr b="0" lang="fr-FR" sz="1200" spc="-1" strike="noStrike">
              <a:solidFill>
                <a:srgbClr val="000000"/>
              </a:solidFill>
              <a:latin typeface="Arial"/>
            </a:endParaRPr>
          </a:p>
        </p:txBody>
      </p:sp>
      <p:sp>
        <p:nvSpPr>
          <p:cNvPr id="332" name="Bulle narrative : ronde 15"/>
          <p:cNvSpPr/>
          <p:nvPr/>
        </p:nvSpPr>
        <p:spPr>
          <a:xfrm>
            <a:off x="1891800" y="5915880"/>
            <a:ext cx="1819440" cy="610560"/>
          </a:xfrm>
          <a:prstGeom prst="wedgeEllipseCallout">
            <a:avLst>
              <a:gd name="adj1" fmla="val 20004"/>
              <a:gd name="adj2" fmla="val -338274"/>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Requirements.txt</a:t>
            </a:r>
            <a:endParaRPr b="0" lang="fr-FR" sz="1200" spc="-1" strike="noStrike">
              <a:solidFill>
                <a:srgbClr val="000000"/>
              </a:solidFill>
              <a:latin typeface="Arial"/>
            </a:endParaRPr>
          </a:p>
        </p:txBody>
      </p:sp>
      <p:sp>
        <p:nvSpPr>
          <p:cNvPr id="333" name="Bulle narrative : ronde 16"/>
          <p:cNvSpPr/>
          <p:nvPr/>
        </p:nvSpPr>
        <p:spPr>
          <a:xfrm>
            <a:off x="3359880" y="5185440"/>
            <a:ext cx="1684080" cy="610560"/>
          </a:xfrm>
          <a:prstGeom prst="wedgeEllipseCallout">
            <a:avLst>
              <a:gd name="adj1" fmla="val -36855"/>
              <a:gd name="adj2" fmla="val -213895"/>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Model.</a:t>
            </a:r>
            <a:endParaRPr b="0" lang="fr-FR" sz="1200" spc="-1" strike="noStrike">
              <a:solidFill>
                <a:srgbClr val="000000"/>
              </a:solidFill>
              <a:latin typeface="Arial"/>
            </a:endParaRPr>
          </a:p>
        </p:txBody>
      </p:sp>
      <p:sp>
        <p:nvSpPr>
          <p:cNvPr id="334" name="Flèche : virage 18"/>
          <p:cNvSpPr/>
          <p:nvPr/>
        </p:nvSpPr>
        <p:spPr>
          <a:xfrm>
            <a:off x="3681720" y="1993320"/>
            <a:ext cx="1503360" cy="1476360"/>
          </a:xfrm>
          <a:prstGeom prst="bentArrow">
            <a:avLst>
              <a:gd name="adj1" fmla="val 7331"/>
              <a:gd name="adj2" fmla="val 7566"/>
              <a:gd name="adj3" fmla="val 7565"/>
              <a:gd name="adj4" fmla="val 72432"/>
            </a:avLst>
          </a:prstGeom>
          <a:gradFill rotWithShape="0">
            <a:gsLst>
              <a:gs pos="0">
                <a:srgbClr val="ebbdbb"/>
              </a:gs>
              <a:gs pos="100000">
                <a:srgbClr val="dd817b"/>
              </a:gs>
            </a:gsLst>
            <a:lin ang="5400000"/>
          </a:gradFill>
          <a:ln cap="rnd">
            <a:solidFill>
              <a:srgbClr val="808080"/>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335" name="Bulle narrative : rectangle à coins arrondis 1"/>
          <p:cNvSpPr/>
          <p:nvPr/>
        </p:nvSpPr>
        <p:spPr>
          <a:xfrm flipH="1">
            <a:off x="8349120" y="3312000"/>
            <a:ext cx="1369080" cy="1547280"/>
          </a:xfrm>
          <a:prstGeom prst="wedgeRoundRectCallout">
            <a:avLst>
              <a:gd name="adj1" fmla="val 104675"/>
              <a:gd name="adj2" fmla="val 2155"/>
              <a:gd name="adj3" fmla="val 16667"/>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400" spc="-1" strike="noStrike">
                <a:solidFill>
                  <a:schemeClr val="dk1"/>
                </a:solidFill>
                <a:latin typeface="Corbel"/>
                <a:ea typeface="DejaVu Sans"/>
              </a:rPr>
              <a:t>Serveur Cloud</a:t>
            </a: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p:txBody>
      </p:sp>
      <p:sp>
        <p:nvSpPr>
          <p:cNvPr id="336" name="Flèche : virage 1"/>
          <p:cNvSpPr/>
          <p:nvPr/>
        </p:nvSpPr>
        <p:spPr>
          <a:xfrm rot="5321400">
            <a:off x="7371000" y="1683720"/>
            <a:ext cx="1293120" cy="1962360"/>
          </a:xfrm>
          <a:prstGeom prst="bentArrow">
            <a:avLst>
              <a:gd name="adj1" fmla="val 7331"/>
              <a:gd name="adj2" fmla="val 7566"/>
              <a:gd name="adj3" fmla="val 7565"/>
              <a:gd name="adj4" fmla="val 72432"/>
            </a:avLst>
          </a:prstGeom>
          <a:gradFill rotWithShape="0">
            <a:gsLst>
              <a:gs pos="0">
                <a:srgbClr val="ebbdbb"/>
              </a:gs>
              <a:gs pos="100000">
                <a:srgbClr val="dd817b"/>
              </a:gs>
            </a:gsLst>
            <a:lin ang="5400000"/>
          </a:gradFill>
          <a:ln cap="rnd">
            <a:solidFill>
              <a:srgbClr val="808080"/>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nSpc>
                <a:spcPct val="100000"/>
              </a:lnSpc>
            </a:pPr>
            <a:endParaRPr b="0" lang="fr-FR" sz="1800" spc="-1" strike="noStrike">
              <a:solidFill>
                <a:srgbClr val="000000"/>
              </a:solidFill>
              <a:latin typeface="Corbel"/>
              <a:ea typeface="DejaVu Sans"/>
            </a:endParaRPr>
          </a:p>
        </p:txBody>
      </p:sp>
      <p:sp>
        <p:nvSpPr>
          <p:cNvPr id="337" name=""/>
          <p:cNvSpPr/>
          <p:nvPr/>
        </p:nvSpPr>
        <p:spPr>
          <a:xfrm>
            <a:off x="8460000" y="3780000"/>
            <a:ext cx="1079280" cy="359280"/>
          </a:xfrm>
          <a:prstGeom prst="roundRect">
            <a:avLst>
              <a:gd name="adj" fmla="val 16667"/>
            </a:avLst>
          </a:prstGeom>
          <a:gradFill rotWithShape="0">
            <a:gsLst>
              <a:gs pos="0">
                <a:srgbClr val="e8a202"/>
              </a:gs>
              <a:gs pos="100000">
                <a:srgbClr val="fff5ce"/>
              </a:gs>
            </a:gsLst>
            <a:lin ang="5400000"/>
          </a:gradFill>
          <a:ln w="0">
            <a:solidFill>
              <a:srgbClr val="0c5a82"/>
            </a:solidFill>
          </a:ln>
        </p:spPr>
        <p:style>
          <a:lnRef idx="0"/>
          <a:fillRef idx="0"/>
          <a:effectRef idx="0"/>
          <a:fontRef idx="minor"/>
        </p:style>
        <p:txBody>
          <a:bodyPr lIns="90000" rIns="90000" tIns="45000" bIns="45000" anchor="ctr">
            <a:noAutofit/>
          </a:bodyPr>
          <a:p>
            <a:pPr algn="ctr">
              <a:lnSpc>
                <a:spcPct val="100000"/>
              </a:lnSpc>
            </a:pPr>
            <a:r>
              <a:rPr b="0" lang="fr-FR" sz="1200" spc="-1" strike="noStrike">
                <a:solidFill>
                  <a:srgbClr val="000000"/>
                </a:solidFill>
                <a:latin typeface="Arial"/>
                <a:ea typeface="DejaVu Sans"/>
              </a:rPr>
              <a:t>API Docker</a:t>
            </a:r>
            <a:endParaRPr b="0" lang="fr-FR" sz="1200" spc="-1" strike="noStrike">
              <a:solidFill>
                <a:srgbClr val="000000"/>
              </a:solidFill>
              <a:latin typeface="Arial"/>
            </a:endParaRPr>
          </a:p>
        </p:txBody>
      </p:sp>
      <p:sp>
        <p:nvSpPr>
          <p:cNvPr id="338" name=""/>
          <p:cNvSpPr/>
          <p:nvPr/>
        </p:nvSpPr>
        <p:spPr>
          <a:xfrm>
            <a:off x="8460000" y="4320000"/>
            <a:ext cx="1079280" cy="359280"/>
          </a:xfrm>
          <a:prstGeom prst="roundRect">
            <a:avLst>
              <a:gd name="adj" fmla="val 16667"/>
            </a:avLst>
          </a:prstGeom>
          <a:gradFill rotWithShape="0">
            <a:gsLst>
              <a:gs pos="0">
                <a:srgbClr val="e8a202"/>
              </a:gs>
              <a:gs pos="100000">
                <a:srgbClr val="fff5ce"/>
              </a:gs>
            </a:gsLst>
            <a:lin ang="5400000"/>
          </a:gradFill>
          <a:ln w="0">
            <a:solidFill>
              <a:srgbClr val="0c5a82"/>
            </a:solidFill>
          </a:ln>
        </p:spPr>
        <p:style>
          <a:lnRef idx="0"/>
          <a:fillRef idx="0"/>
          <a:effectRef idx="0"/>
          <a:fontRef idx="minor"/>
        </p:style>
        <p:txBody>
          <a:bodyPr lIns="90000" rIns="90000" tIns="45000" bIns="45000" anchor="ctr">
            <a:noAutofit/>
          </a:bodyPr>
          <a:p>
            <a:pPr algn="ctr">
              <a:lnSpc>
                <a:spcPct val="100000"/>
              </a:lnSpc>
            </a:pPr>
            <a:r>
              <a:rPr b="0" lang="fr-FR" sz="1200" spc="-1" strike="noStrike">
                <a:solidFill>
                  <a:srgbClr val="000000"/>
                </a:solidFill>
                <a:latin typeface="Arial"/>
                <a:ea typeface="DejaVu Sans"/>
              </a:rPr>
              <a:t>Dashboard Docker</a:t>
            </a:r>
            <a:endParaRPr b="0" lang="fr-FR" sz="1200" spc="-1" strike="noStrike">
              <a:solidFill>
                <a:srgbClr val="000000"/>
              </a:solidFill>
              <a:latin typeface="Arial"/>
            </a:endParaRPr>
          </a:p>
        </p:txBody>
      </p:sp>
      <p:sp>
        <p:nvSpPr>
          <p:cNvPr id="339" name="Rectangle : coins arrondis 18">
            <a:hlinkClick r:id="rId1"/>
          </p:cNvPr>
          <p:cNvSpPr/>
          <p:nvPr/>
        </p:nvSpPr>
        <p:spPr>
          <a:xfrm>
            <a:off x="6247440" y="4909680"/>
            <a:ext cx="3292560" cy="308880"/>
          </a:xfrm>
          <a:prstGeom prst="roundRect">
            <a:avLst>
              <a:gd name="adj" fmla="val 4402"/>
            </a:avLst>
          </a:prstGeom>
          <a:solidFill>
            <a:schemeClr val="bg1">
              <a:lumMod val="85000"/>
            </a:schemeClr>
          </a:solidFill>
          <a:ln cap="rnd" w="3175">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URL de l’application :</a:t>
            </a:r>
            <a:endParaRPr b="0" lang="fr-FR" sz="1200" spc="-1" strike="noStrike">
              <a:solidFill>
                <a:srgbClr val="000000"/>
              </a:solidFill>
              <a:latin typeface="Arial"/>
            </a:endParaRPr>
          </a:p>
        </p:txBody>
      </p:sp>
      <p:sp>
        <p:nvSpPr>
          <p:cNvPr id="340" name=""/>
          <p:cNvSpPr/>
          <p:nvPr/>
        </p:nvSpPr>
        <p:spPr>
          <a:xfrm>
            <a:off x="5796360" y="6118920"/>
            <a:ext cx="503964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200" spc="-1" strike="noStrike" u="sng">
                <a:solidFill>
                  <a:srgbClr val="3085ed"/>
                </a:solidFill>
                <a:uFillTx/>
                <a:latin typeface="Times New Roman"/>
                <a:hlinkClick r:id="rId2"/>
              </a:rPr>
              <a:t>https://api.p7.wdavid.chevaliers.oublies.fr/load_voisins?id_client=100005</a:t>
            </a:r>
            <a:endParaRPr b="0" lang="fr-FR" sz="1200" spc="-1" strike="noStrike">
              <a:solidFill>
                <a:srgbClr val="000000"/>
              </a:solidFill>
              <a:latin typeface="Arial"/>
            </a:endParaRPr>
          </a:p>
        </p:txBody>
      </p:sp>
      <p:sp>
        <p:nvSpPr>
          <p:cNvPr id="341" name=""/>
          <p:cNvSpPr/>
          <p:nvPr/>
        </p:nvSpPr>
        <p:spPr>
          <a:xfrm>
            <a:off x="6444360" y="5223600"/>
            <a:ext cx="3011760" cy="318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200" spc="-1" strike="noStrike" u="sng">
                <a:solidFill>
                  <a:srgbClr val="3085ed"/>
                </a:solidFill>
                <a:uFillTx/>
                <a:latin typeface="Times New Roman"/>
                <a:hlinkClick r:id="rId3"/>
              </a:rPr>
              <a:t>https://p7.wdavid.chevaliers.oublies.fr/</a:t>
            </a:r>
            <a:endParaRPr b="0" lang="fr-FR" sz="1200" spc="-1" strike="noStrike">
              <a:solidFill>
                <a:srgbClr val="000000"/>
              </a:solidFill>
              <a:latin typeface="Arial"/>
            </a:endParaRPr>
          </a:p>
        </p:txBody>
      </p:sp>
      <p:sp>
        <p:nvSpPr>
          <p:cNvPr id="342" name="Rectangle : coins arrondis 19">
            <a:hlinkClick r:id="rId4"/>
          </p:cNvPr>
          <p:cNvSpPr/>
          <p:nvPr/>
        </p:nvSpPr>
        <p:spPr>
          <a:xfrm>
            <a:off x="6247440" y="5485680"/>
            <a:ext cx="3292560" cy="308880"/>
          </a:xfrm>
          <a:prstGeom prst="roundRect">
            <a:avLst>
              <a:gd name="adj" fmla="val 4402"/>
            </a:avLst>
          </a:prstGeom>
          <a:solidFill>
            <a:schemeClr val="bg1">
              <a:lumMod val="85000"/>
            </a:schemeClr>
          </a:solidFill>
          <a:ln cap="rnd" w="3175">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URL api :</a:t>
            </a:r>
            <a:endParaRPr b="0" lang="fr-FR" sz="1200" spc="-1" strike="noStrike">
              <a:solidFill>
                <a:srgbClr val="000000"/>
              </a:solidFill>
              <a:latin typeface="Arial"/>
            </a:endParaRPr>
          </a:p>
        </p:txBody>
      </p:sp>
      <p:sp>
        <p:nvSpPr>
          <p:cNvPr id="343" name=""/>
          <p:cNvSpPr/>
          <p:nvPr/>
        </p:nvSpPr>
        <p:spPr>
          <a:xfrm>
            <a:off x="5778000" y="5842800"/>
            <a:ext cx="4662000" cy="27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200" spc="-1" strike="noStrike" u="sng">
                <a:solidFill>
                  <a:srgbClr val="3085ed"/>
                </a:solidFill>
                <a:uFillTx/>
                <a:latin typeface="Times New Roman"/>
                <a:hlinkClick r:id="rId5"/>
              </a:rPr>
              <a:t>https://api.p7.wdavid.chevaliers.oublies.fr/infos_client?id_client=100001</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3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6" presetSubtype="16">
                                  <p:stCondLst>
                                    <p:cond delay="0"/>
                                  </p:stCondLst>
                                  <p:childTnLst>
                                    <p:set>
                                      <p:cBhvr>
                                        <p:cTn id="72" dur="1" fill="hold">
                                          <p:stCondLst>
                                            <p:cond delay="0"/>
                                          </p:stCondLst>
                                        </p:cTn>
                                        <p:tgtEl>
                                          <p:spTgt spid="327"/>
                                        </p:tgtEl>
                                        <p:attrNameLst>
                                          <p:attrName>style.visibility</p:attrName>
                                        </p:attrNameLst>
                                      </p:cBhvr>
                                      <p:to>
                                        <p:strVal val="visible"/>
                                      </p:to>
                                    </p:set>
                                    <p:animEffect filter="circle(in)" transition="in">
                                      <p:cBhvr additive="repl">
                                        <p:cTn id="73" dur="1500"/>
                                        <p:tgtEl>
                                          <p:spTgt spid="327"/>
                                        </p:tgtEl>
                                      </p:cBhvr>
                                    </p:animEffect>
                                  </p:childTnLst>
                                </p:cTn>
                              </p:par>
                            </p:childTnLst>
                          </p:cTn>
                        </p:par>
                        <p:par>
                          <p:cTn id="74" fill="hold">
                            <p:stCondLst>
                              <p:cond delay="1500"/>
                            </p:stCondLst>
                            <p:childTnLst>
                              <p:par>
                                <p:cTn id="75" nodeType="afterEffect" fill="hold" presetClass="entr" presetID="6" presetSubtype="16">
                                  <p:stCondLst>
                                    <p:cond delay="0"/>
                                  </p:stCondLst>
                                  <p:childTnLst>
                                    <p:set>
                                      <p:cBhvr>
                                        <p:cTn id="76" dur="1" fill="hold">
                                          <p:stCondLst>
                                            <p:cond delay="0"/>
                                          </p:stCondLst>
                                        </p:cTn>
                                        <p:tgtEl>
                                          <p:spTgt spid="328"/>
                                        </p:tgtEl>
                                        <p:attrNameLst>
                                          <p:attrName>style.visibility</p:attrName>
                                        </p:attrNameLst>
                                      </p:cBhvr>
                                      <p:to>
                                        <p:strVal val="visible"/>
                                      </p:to>
                                    </p:set>
                                    <p:animEffect filter="circle(in)" transition="in">
                                      <p:cBhvr additive="repl">
                                        <p:cTn id="77" dur="1500"/>
                                        <p:tgtEl>
                                          <p:spTgt spid="328"/>
                                        </p:tgtEl>
                                      </p:cBhvr>
                                    </p:animEffect>
                                  </p:childTnLst>
                                </p:cTn>
                              </p:par>
                            </p:childTnLst>
                          </p:cTn>
                        </p:par>
                        <p:par>
                          <p:cTn id="78" fill="hold">
                            <p:stCondLst>
                              <p:cond delay="3000"/>
                            </p:stCondLst>
                            <p:childTnLst>
                              <p:par>
                                <p:cTn id="79" nodeType="afterEffect" fill="hold" presetClass="entr" presetID="6" presetSubtype="16">
                                  <p:stCondLst>
                                    <p:cond delay="0"/>
                                  </p:stCondLst>
                                  <p:childTnLst>
                                    <p:set>
                                      <p:cBhvr>
                                        <p:cTn id="80" dur="1" fill="hold">
                                          <p:stCondLst>
                                            <p:cond delay="0"/>
                                          </p:stCondLst>
                                        </p:cTn>
                                        <p:tgtEl>
                                          <p:spTgt spid="329"/>
                                        </p:tgtEl>
                                        <p:attrNameLst>
                                          <p:attrName>style.visibility</p:attrName>
                                        </p:attrNameLst>
                                      </p:cBhvr>
                                      <p:to>
                                        <p:strVal val="visible"/>
                                      </p:to>
                                    </p:set>
                                    <p:animEffect filter="circle(in)" transition="in">
                                      <p:cBhvr additive="repl">
                                        <p:cTn id="81" dur="1500"/>
                                        <p:tgtEl>
                                          <p:spTgt spid="329"/>
                                        </p:tgtEl>
                                      </p:cBhvr>
                                    </p:animEffect>
                                  </p:childTnLst>
                                </p:cTn>
                              </p:par>
                            </p:childTnLst>
                          </p:cTn>
                        </p:par>
                        <p:par>
                          <p:cTn id="82" fill="hold">
                            <p:stCondLst>
                              <p:cond delay="4500"/>
                            </p:stCondLst>
                            <p:childTnLst>
                              <p:par>
                                <p:cTn id="83" nodeType="afterEffect" fill="hold" presetClass="entr" presetID="6" presetSubtype="16">
                                  <p:stCondLst>
                                    <p:cond delay="0"/>
                                  </p:stCondLst>
                                  <p:childTnLst>
                                    <p:set>
                                      <p:cBhvr>
                                        <p:cTn id="84" dur="1" fill="hold">
                                          <p:stCondLst>
                                            <p:cond delay="0"/>
                                          </p:stCondLst>
                                        </p:cTn>
                                        <p:tgtEl>
                                          <p:spTgt spid="332"/>
                                        </p:tgtEl>
                                        <p:attrNameLst>
                                          <p:attrName>style.visibility</p:attrName>
                                        </p:attrNameLst>
                                      </p:cBhvr>
                                      <p:to>
                                        <p:strVal val="visible"/>
                                      </p:to>
                                    </p:set>
                                    <p:animEffect filter="circle(in)" transition="in">
                                      <p:cBhvr additive="repl">
                                        <p:cTn id="85" dur="1500"/>
                                        <p:tgtEl>
                                          <p:spTgt spid="332"/>
                                        </p:tgtEl>
                                      </p:cBhvr>
                                    </p:animEffect>
                                  </p:childTnLst>
                                </p:cTn>
                              </p:par>
                            </p:childTnLst>
                          </p:cTn>
                        </p:par>
                        <p:par>
                          <p:cTn id="86" fill="hold">
                            <p:stCondLst>
                              <p:cond delay="6000"/>
                            </p:stCondLst>
                            <p:childTnLst>
                              <p:par>
                                <p:cTn id="87" nodeType="afterEffect" fill="hold" presetClass="entr" presetID="6" presetSubtype="16">
                                  <p:stCondLst>
                                    <p:cond delay="0"/>
                                  </p:stCondLst>
                                  <p:childTnLst>
                                    <p:set>
                                      <p:cBhvr>
                                        <p:cTn id="88" dur="1" fill="hold">
                                          <p:stCondLst>
                                            <p:cond delay="0"/>
                                          </p:stCondLst>
                                        </p:cTn>
                                        <p:tgtEl>
                                          <p:spTgt spid="333"/>
                                        </p:tgtEl>
                                        <p:attrNameLst>
                                          <p:attrName>style.visibility</p:attrName>
                                        </p:attrNameLst>
                                      </p:cBhvr>
                                      <p:to>
                                        <p:strVal val="visible"/>
                                      </p:to>
                                    </p:set>
                                    <p:animEffect filter="circle(in)" transition="in">
                                      <p:cBhvr additive="repl">
                                        <p:cTn id="89" dur="1500"/>
                                        <p:tgtEl>
                                          <p:spTgt spid="333"/>
                                        </p:tgtEl>
                                      </p:cBhvr>
                                    </p:animEffect>
                                  </p:childTnLst>
                                </p:cTn>
                              </p:par>
                            </p:childTnLst>
                          </p:cTn>
                        </p:par>
                        <p:par>
                          <p:cTn id="90" fill="hold">
                            <p:stCondLst>
                              <p:cond delay="7500"/>
                            </p:stCondLst>
                            <p:childTnLst>
                              <p:par>
                                <p:cTn id="91" nodeType="afterEffect" fill="hold" presetClass="entr" presetID="6" presetSubtype="16">
                                  <p:stCondLst>
                                    <p:cond delay="0"/>
                                  </p:stCondLst>
                                  <p:childTnLst>
                                    <p:set>
                                      <p:cBhvr>
                                        <p:cTn id="92" dur="1" fill="hold">
                                          <p:stCondLst>
                                            <p:cond delay="0"/>
                                          </p:stCondLst>
                                        </p:cTn>
                                        <p:tgtEl>
                                          <p:spTgt spid="330"/>
                                        </p:tgtEl>
                                        <p:attrNameLst>
                                          <p:attrName>style.visibility</p:attrName>
                                        </p:attrNameLst>
                                      </p:cBhvr>
                                      <p:to>
                                        <p:strVal val="visible"/>
                                      </p:to>
                                    </p:set>
                                    <p:animEffect filter="circle(in)" transition="in">
                                      <p:cBhvr additive="repl">
                                        <p:cTn id="93" dur="1500"/>
                                        <p:tgtEl>
                                          <p:spTgt spid="330"/>
                                        </p:tgtEl>
                                      </p:cBhvr>
                                    </p:animEffect>
                                  </p:childTnLst>
                                </p:cTn>
                              </p:par>
                            </p:childTnLst>
                          </p:cTn>
                        </p:par>
                        <p:par>
                          <p:cTn id="94" fill="hold">
                            <p:stCondLst>
                              <p:cond delay="9000"/>
                            </p:stCondLst>
                            <p:childTnLst>
                              <p:par>
                                <p:cTn id="95" nodeType="afterEffect" fill="hold" presetClass="entr" presetID="6" presetSubtype="16">
                                  <p:stCondLst>
                                    <p:cond delay="0"/>
                                  </p:stCondLst>
                                  <p:childTnLst>
                                    <p:set>
                                      <p:cBhvr>
                                        <p:cTn id="96" dur="1" fill="hold">
                                          <p:stCondLst>
                                            <p:cond delay="0"/>
                                          </p:stCondLst>
                                        </p:cTn>
                                        <p:tgtEl>
                                          <p:spTgt spid="331"/>
                                        </p:tgtEl>
                                        <p:attrNameLst>
                                          <p:attrName>style.visibility</p:attrName>
                                        </p:attrNameLst>
                                      </p:cBhvr>
                                      <p:to>
                                        <p:strVal val="visible"/>
                                      </p:to>
                                    </p:set>
                                    <p:animEffect filter="circle(in)" transition="in">
                                      <p:cBhvr additive="repl">
                                        <p:cTn id="97" dur="1500"/>
                                        <p:tgtEl>
                                          <p:spTgt spid="331"/>
                                        </p:tgtEl>
                                      </p:cBhvr>
                                    </p:animEffect>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1">
                                  <p:stCondLst>
                                    <p:cond delay="0"/>
                                  </p:stCondLst>
                                  <p:childTnLst>
                                    <p:set>
                                      <p:cBhvr>
                                        <p:cTn id="101" dur="1" fill="hold">
                                          <p:stCondLst>
                                            <p:cond delay="0"/>
                                          </p:stCondLst>
                                        </p:cTn>
                                        <p:tgtEl>
                                          <p:spTgt spid="32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1">
                                  <p:stCondLst>
                                    <p:cond delay="0"/>
                                  </p:stCondLst>
                                  <p:childTnLst>
                                    <p:set>
                                      <p:cBhvr>
                                        <p:cTn id="105"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itre 5"/>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DEPLOIEMENT SUR LE CLOUD</a:t>
            </a:r>
            <a:endParaRPr b="0" lang="fr-FR" sz="4000" spc="-1" strike="noStrike">
              <a:solidFill>
                <a:srgbClr val="000000"/>
              </a:solidFill>
              <a:latin typeface="Arial"/>
            </a:endParaRPr>
          </a:p>
        </p:txBody>
      </p:sp>
      <p:pic>
        <p:nvPicPr>
          <p:cNvPr id="345" name="" descr=""/>
          <p:cNvPicPr/>
          <p:nvPr/>
        </p:nvPicPr>
        <p:blipFill>
          <a:blip r:embed="rId1"/>
          <a:stretch/>
        </p:blipFill>
        <p:spPr>
          <a:xfrm>
            <a:off x="18720" y="929520"/>
            <a:ext cx="12191040" cy="4263120"/>
          </a:xfrm>
          <a:prstGeom prst="rect">
            <a:avLst/>
          </a:prstGeom>
          <a:ln w="0">
            <a:noFill/>
          </a:ln>
        </p:spPr>
      </p:pic>
      <p:sp>
        <p:nvSpPr>
          <p:cNvPr id="346" name=""/>
          <p:cNvSpPr/>
          <p:nvPr/>
        </p:nvSpPr>
        <p:spPr>
          <a:xfrm>
            <a:off x="1080000" y="5303880"/>
            <a:ext cx="10979280" cy="455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400" spc="-1" strike="noStrike" u="sng">
                <a:solidFill>
                  <a:srgbClr val="3085ed"/>
                </a:solidFill>
                <a:uFillTx/>
                <a:latin typeface="Times New Roman"/>
                <a:ea typeface="DejaVu Sans"/>
                <a:hlinkClick r:id="rId2"/>
              </a:rPr>
              <a:t>https://github.com/wdavid93/Projet_7_Prod/blob/main/.github/workflows/main.yml</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itre 6"/>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Fichier pour deploiement automatique</a:t>
            </a:r>
            <a:endParaRPr b="0" lang="fr-FR" sz="4000" spc="-1" strike="noStrike">
              <a:solidFill>
                <a:srgbClr val="000000"/>
              </a:solidFill>
              <a:latin typeface="Arial"/>
            </a:endParaRPr>
          </a:p>
        </p:txBody>
      </p:sp>
      <p:pic>
        <p:nvPicPr>
          <p:cNvPr id="348" name="" descr=""/>
          <p:cNvPicPr/>
          <p:nvPr/>
        </p:nvPicPr>
        <p:blipFill>
          <a:blip r:embed="rId1"/>
          <a:stretch/>
        </p:blipFill>
        <p:spPr>
          <a:xfrm>
            <a:off x="1542240" y="1008000"/>
            <a:ext cx="9144000" cy="55641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9" name="" descr=""/>
          <p:cNvPicPr/>
          <p:nvPr/>
        </p:nvPicPr>
        <p:blipFill>
          <a:blip r:embed="rId1"/>
          <a:stretch/>
        </p:blipFill>
        <p:spPr>
          <a:xfrm>
            <a:off x="360" y="996840"/>
            <a:ext cx="12191040" cy="3322440"/>
          </a:xfrm>
          <a:prstGeom prst="rect">
            <a:avLst/>
          </a:prstGeom>
          <a:ln w="0">
            <a:noFill/>
          </a:ln>
        </p:spPr>
      </p:pic>
      <p:sp>
        <p:nvSpPr>
          <p:cNvPr id="350" name="Titre 2"/>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Test SUR LE CLOUD</a:t>
            </a:r>
            <a:endParaRPr b="0" lang="fr-FR" sz="4000" spc="-1" strike="noStrike">
              <a:solidFill>
                <a:srgbClr val="000000"/>
              </a:solidFill>
              <a:latin typeface="Arial"/>
            </a:endParaRPr>
          </a:p>
        </p:txBody>
      </p:sp>
      <p:sp>
        <p:nvSpPr>
          <p:cNvPr id="351" name=""/>
          <p:cNvSpPr/>
          <p:nvPr/>
        </p:nvSpPr>
        <p:spPr>
          <a:xfrm>
            <a:off x="720000" y="4860000"/>
            <a:ext cx="11519280" cy="42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400" spc="-1" strike="noStrike" u="sng">
                <a:solidFill>
                  <a:srgbClr val="3085ed"/>
                </a:solidFill>
                <a:uFillTx/>
                <a:latin typeface="Times New Roman"/>
                <a:ea typeface="DejaVu Sans"/>
                <a:hlinkClick r:id="rId2"/>
              </a:rPr>
              <a:t>https://github.com/wdavid93/Projet_7_Prod/blob/main/.github/workflows/python-test.yml</a:t>
            </a:r>
            <a:endParaRPr b="0" lang="fr-F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2" name="" descr=""/>
          <p:cNvPicPr/>
          <p:nvPr/>
        </p:nvPicPr>
        <p:blipFill>
          <a:blip r:embed="rId1"/>
          <a:stretch/>
        </p:blipFill>
        <p:spPr>
          <a:xfrm>
            <a:off x="2414880" y="1080000"/>
            <a:ext cx="7398720" cy="5526000"/>
          </a:xfrm>
          <a:prstGeom prst="rect">
            <a:avLst/>
          </a:prstGeom>
          <a:ln w="0">
            <a:noFill/>
          </a:ln>
        </p:spPr>
      </p:pic>
      <p:sp>
        <p:nvSpPr>
          <p:cNvPr id="353" name="Titre 4"/>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Fichier yml pour les tests pytest</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Rectangle : coins arrondis 1"/>
          <p:cNvSpPr/>
          <p:nvPr/>
        </p:nvSpPr>
        <p:spPr>
          <a:xfrm>
            <a:off x="1972080" y="2754720"/>
            <a:ext cx="8245800" cy="1346400"/>
          </a:xfrm>
          <a:prstGeom prst="roundRect">
            <a:avLst>
              <a:gd name="adj" fmla="val 16667"/>
            </a:avLst>
          </a:prstGeom>
          <a:gradFill rotWithShape="0">
            <a:gsLst>
              <a:gs pos="0">
                <a:srgbClr val="d8c5f0"/>
              </a:gs>
              <a:gs pos="100000">
                <a:srgbClr val="b88ee6"/>
              </a:gs>
            </a:gsLst>
            <a:lin ang="5400000"/>
          </a:gradFill>
          <a:ln>
            <a:noFill/>
          </a:ln>
          <a:scene3d>
            <a:camera prst="orthographicFront">
              <a:rot lat="0" lon="0" rev="0"/>
            </a:camera>
            <a:lightRig dir="t" rig="glow">
              <a:rot lat="0" lon="0" rev="14100000"/>
            </a:lightRig>
          </a:scene3d>
          <a:sp3d prstMaterial="softEdge">
            <a:bevelT prst="divot" w="127000"/>
          </a:sp3d>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VI – DATA DRIFT</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5" name="" descr=""/>
          <p:cNvPicPr/>
          <p:nvPr/>
        </p:nvPicPr>
        <p:blipFill>
          <a:blip r:embed="rId1"/>
          <a:stretch/>
        </p:blipFill>
        <p:spPr>
          <a:xfrm>
            <a:off x="18720" y="1023840"/>
            <a:ext cx="12191040" cy="2215440"/>
          </a:xfrm>
          <a:prstGeom prst="rect">
            <a:avLst/>
          </a:prstGeom>
          <a:ln w="0">
            <a:noFill/>
          </a:ln>
        </p:spPr>
      </p:pic>
      <p:sp>
        <p:nvSpPr>
          <p:cNvPr id="356" name=""/>
          <p:cNvSpPr/>
          <p:nvPr/>
        </p:nvSpPr>
        <p:spPr>
          <a:xfrm>
            <a:off x="1620000" y="121680"/>
            <a:ext cx="7077600" cy="597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4000" spc="-1" strike="noStrike">
                <a:solidFill>
                  <a:srgbClr val="000000"/>
                </a:solidFill>
                <a:latin typeface="Corbel"/>
                <a:ea typeface="DejaVu Sans"/>
              </a:rPr>
              <a:t>Fichier créé avec evidently</a:t>
            </a:r>
            <a:endParaRPr b="0" lang="fr-FR" sz="4000" spc="-1" strike="noStrike">
              <a:solidFill>
                <a:srgbClr val="000000"/>
              </a:solidFill>
              <a:latin typeface="Arial"/>
            </a:endParaRPr>
          </a:p>
        </p:txBody>
      </p:sp>
      <p:pic>
        <p:nvPicPr>
          <p:cNvPr id="357" name="" descr=""/>
          <p:cNvPicPr/>
          <p:nvPr/>
        </p:nvPicPr>
        <p:blipFill>
          <a:blip r:embed="rId2"/>
          <a:stretch/>
        </p:blipFill>
        <p:spPr>
          <a:xfrm>
            <a:off x="12240" y="3240000"/>
            <a:ext cx="12191040" cy="3617280"/>
          </a:xfrm>
          <a:prstGeom prst="rect">
            <a:avLst/>
          </a:prstGeom>
          <a:ln w="0">
            <a:noFill/>
          </a:ln>
        </p:spPr>
      </p:pic>
      <p:sp>
        <p:nvSpPr>
          <p:cNvPr id="358" name=""/>
          <p:cNvSpPr/>
          <p:nvPr/>
        </p:nvSpPr>
        <p:spPr>
          <a:xfrm>
            <a:off x="7740000" y="121680"/>
            <a:ext cx="426132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400" spc="-1" strike="noStrike">
                <a:solidFill>
                  <a:srgbClr val="000000"/>
                </a:solidFill>
                <a:latin typeface="Arial"/>
                <a:ea typeface="DejaVu Sans"/>
              </a:rPr>
              <a:t>1. Comparaison de performances </a:t>
            </a: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ea typeface="DejaVu Sans"/>
              </a:rPr>
              <a:t>2. Analyse des erreurs </a:t>
            </a: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ea typeface="DejaVu Sans"/>
              </a:rPr>
              <a:t>3. Visualisation des métriques</a:t>
            </a:r>
            <a:endParaRPr b="0" lang="fr-FR" sz="1400" spc="-1" strike="noStrike">
              <a:solidFill>
                <a:srgbClr val="000000"/>
              </a:solidFill>
              <a:latin typeface="Arial"/>
            </a:endParaRPr>
          </a:p>
          <a:p>
            <a:pPr>
              <a:lnSpc>
                <a:spcPct val="100000"/>
              </a:lnSpc>
            </a:pPr>
            <a:r>
              <a:rPr b="0" lang="fr-FR" sz="1400" spc="-1" strike="noStrike">
                <a:solidFill>
                  <a:srgbClr val="000000"/>
                </a:solidFill>
                <a:latin typeface="Arial"/>
                <a:ea typeface="DejaVu Sans"/>
              </a:rPr>
              <a:t>4. Surveillance de la stabilité du modèle</a:t>
            </a:r>
            <a:r>
              <a:rPr b="0" lang="fr-FR" sz="1800" spc="-1" strike="noStrike">
                <a:solidFill>
                  <a:srgbClr val="000000"/>
                </a:solidFill>
                <a:latin typeface="Arial"/>
                <a:ea typeface="DejaVu Sans"/>
              </a:rPr>
              <a:t> </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Rectangle : coins arrondis 11"/>
          <p:cNvSpPr/>
          <p:nvPr/>
        </p:nvSpPr>
        <p:spPr>
          <a:xfrm>
            <a:off x="1972080" y="2754720"/>
            <a:ext cx="8245800" cy="1346400"/>
          </a:xfrm>
          <a:prstGeom prst="roundRect">
            <a:avLst>
              <a:gd name="adj" fmla="val 16667"/>
            </a:avLst>
          </a:prstGeom>
          <a:gradFill rotWithShape="0">
            <a:gsLst>
              <a:gs pos="0">
                <a:srgbClr val="d8c5f0"/>
              </a:gs>
              <a:gs pos="100000">
                <a:srgbClr val="b88ee6"/>
              </a:gs>
            </a:gsLst>
            <a:lin ang="5400000"/>
          </a:gradFill>
          <a:ln>
            <a:noFill/>
          </a:ln>
          <a:scene3d>
            <a:camera prst="orthographicFront">
              <a:rot lat="0" lon="0" rev="0"/>
            </a:camera>
            <a:lightRig dir="t" rig="glow">
              <a:rot lat="0" lon="0" rev="14100000"/>
            </a:lightRig>
          </a:scene3d>
          <a:sp3d prstMaterial="softEdge">
            <a:bevelT prst="divot" w="127000"/>
          </a:sp3d>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VII – CONCLUSION</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Rectangle : coins arrondis 4"/>
          <p:cNvSpPr/>
          <p:nvPr/>
        </p:nvSpPr>
        <p:spPr>
          <a:xfrm>
            <a:off x="420840" y="827280"/>
            <a:ext cx="5486760" cy="2218680"/>
          </a:xfrm>
          <a:prstGeom prst="roundRect">
            <a:avLst>
              <a:gd name="adj" fmla="val 82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400" spc="-1" strike="noStrike" u="sng">
                <a:solidFill>
                  <a:schemeClr val="dk1"/>
                </a:solidFill>
                <a:uFillTx/>
                <a:latin typeface="Corbel"/>
                <a:ea typeface="DejaVu Sans"/>
              </a:rPr>
              <a:t>CLASSIFICATION</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Construction d’un modèle de classification binaire à partir d’un Kernel de départ téléchargé sur Kaggle.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Une population fortement asymétrique (92% - 8%)</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Les résultats de prédiction ne sont pas satisfaisant, avec comme scores 0.4 de recall pour 0.35 de précision.</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sp>
        <p:nvSpPr>
          <p:cNvPr id="361" name="PlaceHolder 1"/>
          <p:cNvSpPr>
            <a:spLocks noGrp="1"/>
          </p:cNvSpPr>
          <p:nvPr>
            <p:ph type="title"/>
          </p:nvPr>
        </p:nvSpPr>
        <p:spPr>
          <a:xfrm>
            <a:off x="1484280" y="0"/>
            <a:ext cx="10016640" cy="1061640"/>
          </a:xfrm>
          <a:prstGeom prst="rect">
            <a:avLst/>
          </a:prstGeom>
          <a:noFill/>
          <a:ln w="0">
            <a:noFill/>
          </a:ln>
        </p:spPr>
        <p:txBody>
          <a:bodyPr lIns="90000" rIns="90000" tIns="45000" bIns="45000" anchor="ctr">
            <a:noAutofit/>
          </a:bodyPr>
          <a:p>
            <a:pPr indent="0">
              <a:lnSpc>
                <a:spcPct val="100000"/>
              </a:lnSpc>
              <a:buNone/>
              <a:tabLst>
                <a:tab algn="l" pos="0"/>
              </a:tabLst>
            </a:pPr>
            <a:r>
              <a:rPr b="1" lang="fr-FR" sz="4000" spc="-1" strike="noStrike">
                <a:solidFill>
                  <a:srgbClr val="000000"/>
                </a:solidFill>
                <a:latin typeface="Corbel"/>
              </a:rPr>
              <a:t>RESUME</a:t>
            </a:r>
            <a:endParaRPr b="0" lang="fr-FR" sz="4000" spc="-1" strike="noStrike">
              <a:solidFill>
                <a:srgbClr val="000000"/>
              </a:solidFill>
              <a:latin typeface="Arial"/>
            </a:endParaRPr>
          </a:p>
        </p:txBody>
      </p:sp>
      <p:sp>
        <p:nvSpPr>
          <p:cNvPr id="362" name="Rectangle : coins arrondis 6"/>
          <p:cNvSpPr/>
          <p:nvPr/>
        </p:nvSpPr>
        <p:spPr>
          <a:xfrm>
            <a:off x="420840" y="5589000"/>
            <a:ext cx="11347920" cy="1207440"/>
          </a:xfrm>
          <a:prstGeom prst="roundRect">
            <a:avLst>
              <a:gd name="adj" fmla="val 12851"/>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PROFIL GitHub</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L’ensemble des fichiers de ce projet ont été stockés sur mon compte GitHub : </a:t>
            </a:r>
            <a:endParaRPr b="0" lang="fr-FR" sz="1200" spc="-1" strike="noStrike">
              <a:solidFill>
                <a:srgbClr val="000000"/>
              </a:solidFill>
              <a:latin typeface="Arial"/>
            </a:endParaRPr>
          </a:p>
          <a:p>
            <a:pPr>
              <a:lnSpc>
                <a:spcPct val="100000"/>
              </a:lnSpc>
            </a:pPr>
            <a:r>
              <a:rPr b="0" lang="fr-FR" sz="1200" spc="-1" strike="noStrike" u="sng">
                <a:solidFill>
                  <a:schemeClr val="dk1"/>
                </a:solidFill>
                <a:uFillTx/>
                <a:latin typeface="Corbel"/>
                <a:ea typeface="DejaVu Sans"/>
              </a:rPr>
              <a:t>https://github.com/wdavid93/Projet_7_Prod</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sp>
        <p:nvSpPr>
          <p:cNvPr id="363" name="Rectangle : coins arrondis 39"/>
          <p:cNvSpPr/>
          <p:nvPr/>
        </p:nvSpPr>
        <p:spPr>
          <a:xfrm>
            <a:off x="6282360" y="827280"/>
            <a:ext cx="5486760" cy="4399200"/>
          </a:xfrm>
          <a:prstGeom prst="roundRect">
            <a:avLst>
              <a:gd name="adj" fmla="val 3278"/>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lIns="90000" rIns="90000" tIns="45000" bIns="45000" anchor="ctr">
            <a:noAutofit/>
          </a:bodyPr>
          <a:p>
            <a:pPr>
              <a:lnSpc>
                <a:spcPct val="100000"/>
              </a:lnSpc>
            </a:pPr>
            <a:r>
              <a:rPr b="1" lang="fr-FR" sz="1400" spc="-1" strike="noStrike" u="sng">
                <a:solidFill>
                  <a:schemeClr val="dk1"/>
                </a:solidFill>
                <a:uFillTx/>
                <a:latin typeface="Corbel"/>
                <a:ea typeface="DejaVu Sans"/>
              </a:rPr>
              <a:t>AXES D’AMELIORATION</a:t>
            </a:r>
            <a:endParaRPr b="0" lang="fr-FR" sz="14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1" lang="fr-FR" sz="1200" spc="-1" strike="noStrike" u="sng">
                <a:solidFill>
                  <a:schemeClr val="dk1"/>
                </a:solidFill>
                <a:uFillTx/>
                <a:latin typeface="Corbel"/>
                <a:ea typeface="DejaVu Sans"/>
              </a:rPr>
              <a:t>Classification :</a:t>
            </a: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Le feature engineering ne tient compte que d’un seul dataset sur les huit disponibles. Un Kernel de départ plus approprié à notre problème permettrait surement d’améliorer les scores. Idéalement, une étude personnalisée des données.</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La méthode SMOTE pour l’équilibrage des données est plus performante que celle utilisée dans ce projet, mais beaucoup plus longue en traitement. </a:t>
            </a:r>
            <a:r>
              <a:rPr b="0" lang="fr-FR" sz="1200" spc="-1" strike="noStrike" u="sng">
                <a:solidFill>
                  <a:schemeClr val="dk1"/>
                </a:solidFill>
                <a:uFillTx/>
                <a:latin typeface="Corbel"/>
                <a:ea typeface="DejaVu Sans"/>
                <a:hlinkClick r:id="rId1"/>
              </a:rPr>
              <a:t>Lien utile avec les différentes stratégies de resampling.</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Une recherche de performances de prédiction plus approfondie, avec réseaux de neurones par exemple.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Une optimisation plus fine en étudiant plus en détails chaque hyperparamètre.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sp>
        <p:nvSpPr>
          <p:cNvPr id="364" name="Rectangle : coins arrondis 41"/>
          <p:cNvSpPr/>
          <p:nvPr/>
        </p:nvSpPr>
        <p:spPr>
          <a:xfrm>
            <a:off x="420840" y="3208320"/>
            <a:ext cx="5486760" cy="2018160"/>
          </a:xfrm>
          <a:prstGeom prst="roundRect">
            <a:avLst>
              <a:gd name="adj" fmla="val 82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400" spc="-1" strike="noStrike" u="sng">
                <a:solidFill>
                  <a:schemeClr val="dk1"/>
                </a:solidFill>
                <a:uFillTx/>
                <a:latin typeface="Corbel"/>
                <a:ea typeface="DejaVu Sans"/>
              </a:rPr>
              <a:t>API / DASHBOARD</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171360" indent="-171360">
              <a:lnSpc>
                <a:spcPct val="100000"/>
              </a:lnSpc>
              <a:buClr>
                <a:srgbClr val="000000"/>
              </a:buClr>
              <a:buFont typeface="Arial"/>
              <a:buChar char="•"/>
            </a:pPr>
            <a:r>
              <a:rPr b="0" lang="fr-FR" sz="1200" spc="-1" strike="noStrike">
                <a:solidFill>
                  <a:schemeClr val="dk1"/>
                </a:solidFill>
                <a:latin typeface="Corbel"/>
                <a:ea typeface="DejaVu Sans"/>
              </a:rPr>
              <a:t>Création d’une API web avec Flask pour le côté serveur, et Streamlit pour le côté dashboard.</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171360" indent="-171360">
              <a:lnSpc>
                <a:spcPct val="100000"/>
              </a:lnSpc>
              <a:buClr>
                <a:srgbClr val="000000"/>
              </a:buClr>
              <a:buFont typeface="Arial"/>
              <a:buChar char="•"/>
            </a:pPr>
            <a:r>
              <a:rPr b="0" lang="fr-FR" sz="1200" spc="-1" strike="noStrike">
                <a:solidFill>
                  <a:schemeClr val="dk1"/>
                </a:solidFill>
                <a:latin typeface="Corbel"/>
                <a:ea typeface="DejaVu Sans"/>
              </a:rPr>
              <a:t>Construction d’une image Docker déployée.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171360" indent="-171360">
              <a:lnSpc>
                <a:spcPct val="100000"/>
              </a:lnSpc>
              <a:buClr>
                <a:srgbClr val="000000"/>
              </a:buClr>
              <a:buFont typeface="Arial"/>
              <a:buChar char="•"/>
            </a:pPr>
            <a:r>
              <a:rPr b="0" lang="fr-FR" sz="1200" spc="-1" strike="noStrike">
                <a:solidFill>
                  <a:schemeClr val="dk1"/>
                </a:solidFill>
                <a:latin typeface="Corbel"/>
                <a:ea typeface="DejaVu Sans"/>
              </a:rPr>
              <a:t>Configuration du serveur pour mettre en ligne l’application.</a:t>
            </a:r>
            <a:endParaRPr b="0" lang="fr-FR" sz="1200" spc="-1" strike="noStrike">
              <a:solidFill>
                <a:srgbClr val="000000"/>
              </a:solidFill>
              <a:latin typeface="Arial"/>
            </a:endParaRPr>
          </a:p>
        </p:txBody>
      </p:sp>
      <p:sp>
        <p:nvSpPr>
          <p:cNvPr id="365" name="Rectangle : coins arrondis 8"/>
          <p:cNvSpPr/>
          <p:nvPr/>
        </p:nvSpPr>
        <p:spPr>
          <a:xfrm>
            <a:off x="6416280" y="5646600"/>
            <a:ext cx="5218560" cy="1092240"/>
          </a:xfrm>
          <a:prstGeom prst="roundRect">
            <a:avLst>
              <a:gd name="adj" fmla="val 82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000" spc="-1" strike="noStrike" u="sng">
                <a:solidFill>
                  <a:schemeClr val="dk1"/>
                </a:solidFill>
                <a:uFillTx/>
                <a:latin typeface="Corbel"/>
                <a:ea typeface="DejaVu Sans"/>
              </a:rPr>
              <a:t>Lignes de commandes dans le dépôt local sur ma machine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init</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remote add origin « Link Github repo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add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commit -m « Name commit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push –u origin master</a:t>
            </a:r>
            <a:endParaRPr b="0" lang="fr-FR" sz="1000" spc="-1" strike="noStrike">
              <a:solidFill>
                <a:srgbClr val="000000"/>
              </a:solidFill>
              <a:latin typeface="Arial"/>
            </a:endParaRPr>
          </a:p>
        </p:txBody>
      </p:sp>
      <p:sp>
        <p:nvSpPr>
          <p:cNvPr id="366" name="Rectangle : coins arrondis 9"/>
          <p:cNvSpPr/>
          <p:nvPr/>
        </p:nvSpPr>
        <p:spPr>
          <a:xfrm>
            <a:off x="9846720" y="6010560"/>
            <a:ext cx="1611720" cy="565920"/>
          </a:xfrm>
          <a:prstGeom prst="roundRect">
            <a:avLst>
              <a:gd name="adj" fmla="val 8234"/>
            </a:avLst>
          </a:prstGeom>
          <a:solidFill>
            <a:schemeClr val="bg1">
              <a:lumMod val="8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0" lang="fr-FR" sz="1000" spc="-1" strike="noStrike">
                <a:solidFill>
                  <a:schemeClr val="dk1"/>
                </a:solidFill>
                <a:latin typeface="Corbel"/>
                <a:ea typeface="DejaVu Sans"/>
              </a:rPr>
              <a:t>Fichier .gitignore.txt pour ignorer certains fichiers csv</a:t>
            </a:r>
            <a:endParaRPr b="0" lang="fr-F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Bulle narrative : ronde 8"/>
          <p:cNvSpPr/>
          <p:nvPr/>
        </p:nvSpPr>
        <p:spPr>
          <a:xfrm>
            <a:off x="6264720" y="600480"/>
            <a:ext cx="5461200" cy="3138480"/>
          </a:xfrm>
          <a:prstGeom prst="wedgeEllipseCallout">
            <a:avLst>
              <a:gd name="adj1" fmla="val -75893"/>
              <a:gd name="adj2" fmla="val 20260"/>
            </a:avLst>
          </a:prstGeom>
          <a:solidFill>
            <a:srgbClr val="30acec"/>
          </a:solidFill>
          <a:ln cap="rnd">
            <a:solidFill>
              <a:srgbClr val="237fae"/>
            </a:solidFill>
            <a:round/>
          </a:ln>
          <a:scene3d>
            <a:camera prst="isometricOffAxis1Top">
              <a:rot lat="20694773" lon="20784679" rev="670914"/>
            </a:camera>
            <a:lightRig dir="t" rig="threePt"/>
          </a:scene3d>
          <a:sp3d>
            <a:bevelT prst="artDeco" w="114300"/>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fr-FR" sz="8000" spc="-1" strike="noStrike">
                <a:solidFill>
                  <a:schemeClr val="accent3">
                    <a:lumMod val="75000"/>
                  </a:schemeClr>
                </a:solidFill>
                <a:latin typeface="Corbel"/>
                <a:ea typeface="DejaVu Sans"/>
              </a:rPr>
              <a:t>…</a:t>
            </a:r>
            <a:endParaRPr b="0" lang="fr-FR" sz="8000" spc="-1" strike="noStrike">
              <a:solidFill>
                <a:srgbClr val="000000"/>
              </a:solidFill>
              <a:latin typeface="Arial"/>
            </a:endParaRPr>
          </a:p>
        </p:txBody>
      </p:sp>
      <p:pic>
        <p:nvPicPr>
          <p:cNvPr id="368" name="Picture 2" descr="RÃ©sultat de recherche d'images pour &quot;question&quot;"/>
          <p:cNvPicPr/>
          <p:nvPr/>
        </p:nvPicPr>
        <p:blipFill>
          <a:blip r:embed="rId1"/>
          <a:stretch/>
        </p:blipFill>
        <p:spPr>
          <a:xfrm>
            <a:off x="1456920" y="2170440"/>
            <a:ext cx="4807440" cy="4807440"/>
          </a:xfrm>
          <a:prstGeom prst="rect">
            <a:avLst/>
          </a:prstGeom>
          <a:ln w="0">
            <a:noFill/>
          </a:ln>
        </p:spPr>
      </p:pic>
      <p:sp>
        <p:nvSpPr>
          <p:cNvPr id="369" name="PlaceHolder 1"/>
          <p:cNvSpPr>
            <a:spLocks noGrp="1"/>
          </p:cNvSpPr>
          <p:nvPr>
            <p:ph type="title"/>
          </p:nvPr>
        </p:nvSpPr>
        <p:spPr>
          <a:xfrm>
            <a:off x="1484280" y="0"/>
            <a:ext cx="10016640" cy="1061640"/>
          </a:xfrm>
          <a:prstGeom prst="rect">
            <a:avLst/>
          </a:prstGeom>
          <a:noFill/>
          <a:ln w="0">
            <a:noFill/>
          </a:ln>
        </p:spPr>
        <p:txBody>
          <a:bodyPr lIns="90000" rIns="90000" tIns="45000" bIns="45000" anchor="ctr">
            <a:noAutofit/>
          </a:bodyPr>
          <a:p>
            <a:pPr indent="0">
              <a:lnSpc>
                <a:spcPct val="100000"/>
              </a:lnSpc>
              <a:buNone/>
              <a:tabLst>
                <a:tab algn="l" pos="0"/>
              </a:tabLst>
            </a:pPr>
            <a:r>
              <a:rPr b="1" lang="fr-FR" sz="4000" spc="-1" strike="noStrike">
                <a:solidFill>
                  <a:srgbClr val="000000"/>
                </a:solidFill>
                <a:latin typeface="Corbel"/>
              </a:rPr>
              <a:t>QUESTIONS - REPONSES</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Rectangle : coins arrondis 3"/>
          <p:cNvSpPr/>
          <p:nvPr/>
        </p:nvSpPr>
        <p:spPr>
          <a:xfrm>
            <a:off x="2632320" y="2754720"/>
            <a:ext cx="6924960" cy="1346400"/>
          </a:xfrm>
          <a:prstGeom prst="roundRect">
            <a:avLst>
              <a:gd name="adj" fmla="val 16667"/>
            </a:avLst>
          </a:prstGeom>
          <a:gradFill rotWithShape="0">
            <a:gsLst>
              <a:gs pos="0">
                <a:srgbClr val="c9e2bd"/>
              </a:gs>
              <a:gs pos="100000">
                <a:srgbClr val="9dce83"/>
              </a:gs>
            </a:gsLst>
            <a:lin ang="5400000"/>
          </a:gra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I - PRESENTATION</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itre 3"/>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PROJET</a:t>
            </a:r>
            <a:endParaRPr b="0" lang="fr-FR" sz="4000" spc="-1" strike="noStrike">
              <a:solidFill>
                <a:srgbClr val="000000"/>
              </a:solidFill>
              <a:latin typeface="Arial"/>
            </a:endParaRPr>
          </a:p>
        </p:txBody>
      </p:sp>
      <p:sp>
        <p:nvSpPr>
          <p:cNvPr id="133" name="Rectangle : coins arrondis 5"/>
          <p:cNvSpPr/>
          <p:nvPr/>
        </p:nvSpPr>
        <p:spPr>
          <a:xfrm>
            <a:off x="403560" y="1259640"/>
            <a:ext cx="2955600" cy="2954520"/>
          </a:xfrm>
          <a:prstGeom prst="roundRect">
            <a:avLst>
              <a:gd name="adj" fmla="val 6160"/>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Etude d’un modèle de Scoring </a:t>
            </a:r>
            <a:endParaRPr b="0" lang="fr-FR" sz="1600" spc="-1" strike="noStrike">
              <a:solidFill>
                <a:srgbClr val="000000"/>
              </a:solidFill>
              <a:latin typeface="Arial"/>
            </a:endParaRPr>
          </a:p>
          <a:p>
            <a:pPr algn="ctr">
              <a:lnSpc>
                <a:spcPct val="100000"/>
              </a:lnSpc>
            </a:pPr>
            <a:endParaRPr b="0" lang="fr-FR" sz="1600" spc="-1" strike="noStrike">
              <a:solidFill>
                <a:srgbClr val="000000"/>
              </a:solidFill>
              <a:latin typeface="Arial"/>
            </a:endParaRPr>
          </a:p>
          <a:p>
            <a:pPr algn="ctr">
              <a:lnSpc>
                <a:spcPct val="100000"/>
              </a:lnSpc>
            </a:pPr>
            <a:r>
              <a:rPr b="1" lang="fr-FR" sz="1600" spc="-1" strike="noStrike">
                <a:solidFill>
                  <a:schemeClr val="dk1"/>
                </a:solidFill>
                <a:latin typeface="Corbel"/>
                <a:ea typeface="DejaVu Sans"/>
              </a:rPr>
              <a:t>Prêt à dépenser </a:t>
            </a:r>
            <a:r>
              <a:rPr b="0" lang="fr-FR" sz="1600" spc="-1" strike="noStrike">
                <a:solidFill>
                  <a:schemeClr val="dk1"/>
                </a:solidFill>
                <a:latin typeface="Corbel"/>
                <a:ea typeface="DejaVu Sans"/>
              </a:rPr>
              <a:t>souhaite </a:t>
            </a:r>
            <a:r>
              <a:rPr b="1" i="1" lang="fr-FR" sz="1600" spc="-1" strike="noStrike">
                <a:solidFill>
                  <a:schemeClr val="dk1"/>
                </a:solidFill>
                <a:latin typeface="Corbel"/>
                <a:ea typeface="DejaVu Sans"/>
              </a:rPr>
              <a:t>développer un modèle de </a:t>
            </a:r>
            <a:r>
              <a:rPr b="1" i="1" lang="fr-FR" sz="1600" spc="-1" strike="noStrike" u="sng">
                <a:solidFill>
                  <a:schemeClr val="dk1"/>
                </a:solidFill>
                <a:uFillTx/>
                <a:latin typeface="Corbel"/>
                <a:ea typeface="DejaVu Sans"/>
              </a:rPr>
              <a:t> </a:t>
            </a:r>
            <a:r>
              <a:rPr b="1" i="1" lang="fr-FR" sz="1600" spc="-1" strike="noStrike">
                <a:solidFill>
                  <a:schemeClr val="dk1"/>
                </a:solidFill>
                <a:latin typeface="Corbel"/>
                <a:ea typeface="DejaVu Sans"/>
              </a:rPr>
              <a:t>Scoring de la probabilité de défaut de paiement du client</a:t>
            </a:r>
            <a:r>
              <a:rPr b="0" i="1" lang="fr-FR" sz="1600" spc="-1" strike="noStrike">
                <a:solidFill>
                  <a:schemeClr val="dk1"/>
                </a:solidFill>
                <a:latin typeface="Corbel"/>
                <a:ea typeface="DejaVu Sans"/>
              </a:rPr>
              <a:t> </a:t>
            </a:r>
            <a:r>
              <a:rPr b="0" lang="fr-FR" sz="1600" spc="-1" strike="noStrike">
                <a:solidFill>
                  <a:schemeClr val="dk1"/>
                </a:solidFill>
                <a:latin typeface="Corbel"/>
                <a:ea typeface="DejaVu Sans"/>
              </a:rPr>
              <a:t>pour étayer la décision d'accorder ou non un prêt à un client potentiel.</a:t>
            </a:r>
            <a:endParaRPr b="0" lang="fr-FR" sz="1600" spc="-1" strike="noStrike">
              <a:solidFill>
                <a:srgbClr val="000000"/>
              </a:solidFill>
              <a:latin typeface="Arial"/>
            </a:endParaRPr>
          </a:p>
        </p:txBody>
      </p:sp>
      <p:sp>
        <p:nvSpPr>
          <p:cNvPr id="134" name="Rectangle : coins arrondis 6"/>
          <p:cNvSpPr/>
          <p:nvPr/>
        </p:nvSpPr>
        <p:spPr>
          <a:xfrm>
            <a:off x="3773160" y="1259640"/>
            <a:ext cx="4643280" cy="3818160"/>
          </a:xfrm>
          <a:prstGeom prst="roundRect">
            <a:avLst>
              <a:gd name="adj" fmla="val 4036"/>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Développement d’un dashboard</a:t>
            </a:r>
            <a:endParaRPr b="0" lang="fr-FR" sz="1600" spc="-1" strike="noStrike">
              <a:solidFill>
                <a:srgbClr val="000000"/>
              </a:solidFill>
              <a:latin typeface="Arial"/>
            </a:endParaRPr>
          </a:p>
          <a:p>
            <a:pPr algn="ctr">
              <a:lnSpc>
                <a:spcPct val="100000"/>
              </a:lnSpc>
            </a:pPr>
            <a:endParaRPr b="0" lang="fr-FR" sz="1600" spc="-1" strike="noStrike">
              <a:solidFill>
                <a:srgbClr val="000000"/>
              </a:solidFill>
              <a:latin typeface="Arial"/>
            </a:endParaRPr>
          </a:p>
          <a:p>
            <a:pPr algn="ctr">
              <a:lnSpc>
                <a:spcPct val="100000"/>
              </a:lnSpc>
            </a:pPr>
            <a:r>
              <a:rPr b="1" i="1" lang="fr-FR" sz="1400" spc="-1" strike="noStrike">
                <a:solidFill>
                  <a:schemeClr val="dk1"/>
                </a:solidFill>
                <a:latin typeface="Corbel"/>
                <a:ea typeface="DejaVu Sans"/>
              </a:rPr>
              <a:t>Développement d’un Dashboard interactif</a:t>
            </a:r>
            <a:r>
              <a:rPr b="0" i="1" lang="fr-FR" sz="1400" spc="-1" strike="noStrike">
                <a:solidFill>
                  <a:schemeClr val="dk1"/>
                </a:solidFill>
                <a:latin typeface="Corbel"/>
                <a:ea typeface="DejaVu Sans"/>
              </a:rPr>
              <a:t> </a:t>
            </a:r>
            <a:r>
              <a:rPr b="0" lang="fr-FR" sz="1400" spc="-1" strike="noStrike">
                <a:solidFill>
                  <a:schemeClr val="dk1"/>
                </a:solidFill>
                <a:latin typeface="Corbel"/>
                <a:ea typeface="DejaVu Sans"/>
              </a:rPr>
              <a:t>pour que les chargés de relation client puissent à la fois expliquer de façon la plus transparente possible les décisions d’octroi de crédit.</a:t>
            </a: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nSpc>
                <a:spcPct val="100000"/>
              </a:lnSpc>
            </a:pPr>
            <a:r>
              <a:rPr b="1" lang="fr-FR" sz="1400" spc="-1" strike="noStrike" u="sng">
                <a:solidFill>
                  <a:schemeClr val="dk1"/>
                </a:solidFill>
                <a:uFillTx/>
                <a:latin typeface="Corbel"/>
                <a:ea typeface="DejaVu Sans"/>
              </a:rPr>
              <a:t>Le dashboard doit permettre de :</a:t>
            </a:r>
            <a:endParaRPr b="0" lang="fr-FR" sz="1400" spc="-1" strike="noStrike">
              <a:solidFill>
                <a:srgbClr val="000000"/>
              </a:solidFill>
              <a:latin typeface="Arial"/>
            </a:endParaRPr>
          </a:p>
          <a:p>
            <a:pPr marL="343080" indent="-343080">
              <a:lnSpc>
                <a:spcPct val="100000"/>
              </a:lnSpc>
              <a:buClr>
                <a:srgbClr val="000000"/>
              </a:buClr>
              <a:buFont typeface="Corbel"/>
              <a:buAutoNum type="arabicPeriod"/>
            </a:pPr>
            <a:r>
              <a:rPr b="0" lang="fr-FR" sz="1400" spc="-1" strike="noStrike">
                <a:solidFill>
                  <a:schemeClr val="dk1"/>
                </a:solidFill>
                <a:latin typeface="Corbel"/>
                <a:ea typeface="DejaVu Sans"/>
              </a:rPr>
              <a:t>Visualiser le score pour chaque client</a:t>
            </a:r>
            <a:endParaRPr b="0" lang="fr-FR" sz="1400" spc="-1" strike="noStrike">
              <a:solidFill>
                <a:srgbClr val="000000"/>
              </a:solidFill>
              <a:latin typeface="Arial"/>
            </a:endParaRPr>
          </a:p>
          <a:p>
            <a:pPr marL="343080" indent="-343080">
              <a:lnSpc>
                <a:spcPct val="100000"/>
              </a:lnSpc>
              <a:buClr>
                <a:srgbClr val="000000"/>
              </a:buClr>
              <a:buFont typeface="Corbel"/>
              <a:buAutoNum type="arabicPeriod"/>
            </a:pPr>
            <a:r>
              <a:rPr b="0" lang="fr-FR" sz="1400" spc="-1" strike="noStrike">
                <a:solidFill>
                  <a:schemeClr val="dk1"/>
                </a:solidFill>
                <a:latin typeface="Corbel"/>
                <a:ea typeface="DejaVu Sans"/>
              </a:rPr>
              <a:t>Visualiser des informations descriptives relatives à un client</a:t>
            </a:r>
            <a:endParaRPr b="0" lang="fr-FR" sz="1400" spc="-1" strike="noStrike">
              <a:solidFill>
                <a:srgbClr val="000000"/>
              </a:solidFill>
              <a:latin typeface="Arial"/>
            </a:endParaRPr>
          </a:p>
          <a:p>
            <a:pPr marL="343080" indent="-343080">
              <a:lnSpc>
                <a:spcPct val="100000"/>
              </a:lnSpc>
              <a:buClr>
                <a:srgbClr val="000000"/>
              </a:buClr>
              <a:buFont typeface="Corbel"/>
              <a:buAutoNum type="arabicPeriod"/>
            </a:pPr>
            <a:r>
              <a:rPr b="0" lang="fr-FR" sz="1400" spc="-1" strike="noStrike">
                <a:solidFill>
                  <a:schemeClr val="dk1"/>
                </a:solidFill>
                <a:latin typeface="Corbel"/>
                <a:ea typeface="DejaVu Sans"/>
              </a:rPr>
              <a:t>Comparer les informations descriptives relatives à un client à l’ensemble des clients ou à un groupe de clients similaires</a:t>
            </a:r>
            <a:endParaRPr b="0" lang="fr-FR" sz="1400" spc="-1" strike="noStrike">
              <a:solidFill>
                <a:srgbClr val="000000"/>
              </a:solidFill>
              <a:latin typeface="Arial"/>
            </a:endParaRPr>
          </a:p>
        </p:txBody>
      </p:sp>
      <p:sp>
        <p:nvSpPr>
          <p:cNvPr id="135" name="Rectangle : coins arrondis 9"/>
          <p:cNvSpPr/>
          <p:nvPr/>
        </p:nvSpPr>
        <p:spPr>
          <a:xfrm>
            <a:off x="8830800" y="1259640"/>
            <a:ext cx="2955600" cy="3682800"/>
          </a:xfrm>
          <a:prstGeom prst="roundRect">
            <a:avLst>
              <a:gd name="adj" fmla="val 616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Demandes et suggestion du manager</a:t>
            </a:r>
            <a:endParaRPr b="0" lang="fr-FR" sz="1600" spc="-1" strike="noStrike">
              <a:solidFill>
                <a:srgbClr val="000000"/>
              </a:solidFill>
              <a:latin typeface="Arial"/>
            </a:endParaRPr>
          </a:p>
          <a:p>
            <a:pPr algn="ctr">
              <a:lnSpc>
                <a:spcPct val="100000"/>
              </a:lnSpc>
            </a:pPr>
            <a:endParaRPr b="0" lang="fr-FR" sz="1600" spc="-1" strike="noStrike">
              <a:solidFill>
                <a:srgbClr val="000000"/>
              </a:solidFill>
              <a:latin typeface="Arial"/>
            </a:endParaRPr>
          </a:p>
          <a:p>
            <a:pPr marL="285840" indent="-285840" algn="ctr">
              <a:lnSpc>
                <a:spcPct val="100000"/>
              </a:lnSpc>
              <a:buClr>
                <a:srgbClr val="000000"/>
              </a:buClr>
              <a:buFont typeface="Arial"/>
              <a:buChar char="•"/>
            </a:pPr>
            <a:r>
              <a:rPr b="0" lang="fr-FR" sz="1600" spc="-1" strike="noStrike">
                <a:solidFill>
                  <a:schemeClr val="dk1"/>
                </a:solidFill>
                <a:latin typeface="Corbel"/>
                <a:ea typeface="DejaVu Sans"/>
              </a:rPr>
              <a:t>Partir d’un kernel Kaggle pour faciliter l’étude et la préparation des données.</a:t>
            </a:r>
            <a:endParaRPr b="0" lang="fr-FR" sz="1600" spc="-1" strike="noStrike">
              <a:solidFill>
                <a:srgbClr val="000000"/>
              </a:solidFill>
              <a:latin typeface="Arial"/>
            </a:endParaRPr>
          </a:p>
          <a:p>
            <a:pPr marL="285840" indent="-285840" algn="ctr">
              <a:lnSpc>
                <a:spcPct val="100000"/>
              </a:lnSpc>
              <a:buClr>
                <a:srgbClr val="000000"/>
              </a:buClr>
              <a:buFont typeface="Arial"/>
              <a:buChar char="•"/>
            </a:pPr>
            <a:r>
              <a:rPr b="0" lang="fr-FR" sz="1600" spc="-1" strike="noStrike">
                <a:solidFill>
                  <a:schemeClr val="dk1"/>
                </a:solidFill>
                <a:latin typeface="Corbel"/>
                <a:ea typeface="DejaVu Sans"/>
              </a:rPr>
              <a:t>Réaliser une note méthodologique expliquant en détails la construction du modèle.</a:t>
            </a:r>
            <a:endParaRPr b="0" lang="fr-FR" sz="1600" spc="-1" strike="noStrike">
              <a:solidFill>
                <a:srgbClr val="000000"/>
              </a:solidFill>
              <a:latin typeface="Arial"/>
            </a:endParaRPr>
          </a:p>
          <a:p>
            <a:pPr marL="285840" indent="-285840" algn="ctr">
              <a:lnSpc>
                <a:spcPct val="100000"/>
              </a:lnSpc>
              <a:buClr>
                <a:srgbClr val="000000"/>
              </a:buClr>
              <a:buFont typeface="Arial"/>
              <a:buChar char="•"/>
            </a:pPr>
            <a:r>
              <a:rPr b="0" lang="fr-FR" sz="1600" spc="-1" strike="noStrike">
                <a:solidFill>
                  <a:schemeClr val="dk1"/>
                </a:solidFill>
                <a:latin typeface="Corbel"/>
                <a:ea typeface="DejaVu Sans"/>
              </a:rPr>
              <a:t>Déploiement du dashboard sur le Cloud.</a:t>
            </a:r>
            <a:endParaRPr b="0" lang="fr-FR" sz="1600" spc="-1" strike="noStrike">
              <a:solidFill>
                <a:srgbClr val="000000"/>
              </a:solidFill>
              <a:latin typeface="Arial"/>
            </a:endParaRPr>
          </a:p>
        </p:txBody>
      </p:sp>
      <p:sp>
        <p:nvSpPr>
          <p:cNvPr id="136" name="Rectangle : coins arrondis 10"/>
          <p:cNvSpPr/>
          <p:nvPr/>
        </p:nvSpPr>
        <p:spPr>
          <a:xfrm>
            <a:off x="3773160" y="5374440"/>
            <a:ext cx="4643280" cy="981720"/>
          </a:xfrm>
          <a:prstGeom prst="roundRect">
            <a:avLst>
              <a:gd name="adj" fmla="val 616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Lien données :</a:t>
            </a:r>
            <a:endParaRPr b="0" lang="fr-FR" sz="1600" spc="-1" strike="noStrike">
              <a:solidFill>
                <a:srgbClr val="000000"/>
              </a:solidFill>
              <a:latin typeface="Arial"/>
            </a:endParaRPr>
          </a:p>
          <a:p>
            <a:pPr algn="ctr">
              <a:lnSpc>
                <a:spcPct val="100000"/>
              </a:lnSpc>
            </a:pPr>
            <a:r>
              <a:rPr b="0" lang="fr-FR" sz="1600" spc="-1" strike="noStrike" u="sng">
                <a:solidFill>
                  <a:schemeClr val="dk1"/>
                </a:solidFill>
                <a:uFillTx/>
                <a:latin typeface="Corbel"/>
                <a:ea typeface="DejaVu Sans"/>
                <a:hlinkClick r:id="rId1"/>
              </a:rPr>
              <a:t>https://www.kaggle.com/c/home-credit-default-risk/data</a:t>
            </a:r>
            <a:endParaRPr b="0" lang="fr-FR"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itre 3"/>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PLAN D’ACTIONS</a:t>
            </a:r>
            <a:endParaRPr b="0" lang="fr-FR" sz="4000" spc="-1" strike="noStrike">
              <a:solidFill>
                <a:srgbClr val="000000"/>
              </a:solidFill>
              <a:latin typeface="Arial"/>
            </a:endParaRPr>
          </a:p>
        </p:txBody>
      </p:sp>
      <p:graphicFrame>
        <p:nvGraphicFramePr>
          <p:cNvPr id="1" name="Diagram1"/>
          <p:cNvGraphicFramePr/>
          <p:nvPr>
            <p:extLst>
              <p:ext uri="{D42A27DB-BD31-4B8C-83A1-F6EECF244321}">
                <p14:modId xmlns:p14="http://schemas.microsoft.com/office/powerpoint/2010/main" val="3298252574"/>
              </p:ext>
            </p:extLst>
          </p:nvPr>
        </p:nvGraphicFramePr>
        <p:xfrm>
          <a:off x="452880" y="482760"/>
          <a:ext cx="11381400" cy="6458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38" name="Image 5" descr=""/>
          <p:cNvPicPr/>
          <p:nvPr/>
        </p:nvPicPr>
        <p:blipFill>
          <a:blip r:embed="rId6"/>
          <a:stretch/>
        </p:blipFill>
        <p:spPr>
          <a:xfrm>
            <a:off x="2861280" y="2809440"/>
            <a:ext cx="1532880" cy="524520"/>
          </a:xfrm>
          <a:prstGeom prst="rect">
            <a:avLst/>
          </a:prstGeom>
          <a:ln w="0">
            <a:noFill/>
          </a:ln>
        </p:spPr>
      </p:pic>
      <p:pic>
        <p:nvPicPr>
          <p:cNvPr id="139" name="Image 6" descr=""/>
          <p:cNvPicPr/>
          <p:nvPr/>
        </p:nvPicPr>
        <p:blipFill>
          <a:blip r:embed="rId7"/>
          <a:stretch/>
        </p:blipFill>
        <p:spPr>
          <a:xfrm>
            <a:off x="5582520" y="2487600"/>
            <a:ext cx="880920" cy="893160"/>
          </a:xfrm>
          <a:prstGeom prst="rect">
            <a:avLst/>
          </a:prstGeom>
          <a:ln w="0">
            <a:noFill/>
          </a:ln>
        </p:spPr>
      </p:pic>
      <p:pic>
        <p:nvPicPr>
          <p:cNvPr id="140" name="Image 7" descr=""/>
          <p:cNvPicPr/>
          <p:nvPr/>
        </p:nvPicPr>
        <p:blipFill>
          <a:blip r:embed="rId8"/>
          <a:stretch/>
        </p:blipFill>
        <p:spPr>
          <a:xfrm>
            <a:off x="779760" y="2487600"/>
            <a:ext cx="893160" cy="893160"/>
          </a:xfrm>
          <a:prstGeom prst="rect">
            <a:avLst/>
          </a:prstGeom>
          <a:ln w="0">
            <a:noFill/>
          </a:ln>
        </p:spPr>
      </p:pic>
      <p:pic>
        <p:nvPicPr>
          <p:cNvPr id="141" name="Image 8" descr=""/>
          <p:cNvPicPr/>
          <p:nvPr/>
        </p:nvPicPr>
        <p:blipFill>
          <a:blip r:embed="rId9"/>
          <a:stretch/>
        </p:blipFill>
        <p:spPr>
          <a:xfrm>
            <a:off x="7972560" y="2508840"/>
            <a:ext cx="880920" cy="871920"/>
          </a:xfrm>
          <a:prstGeom prst="rect">
            <a:avLst/>
          </a:prstGeom>
          <a:ln w="0">
            <a:noFill/>
          </a:ln>
        </p:spPr>
      </p:pic>
      <p:pic>
        <p:nvPicPr>
          <p:cNvPr id="142" name="" descr=""/>
          <p:cNvPicPr/>
          <p:nvPr/>
        </p:nvPicPr>
        <p:blipFill>
          <a:blip r:embed="rId10"/>
          <a:stretch/>
        </p:blipFill>
        <p:spPr>
          <a:xfrm>
            <a:off x="10260000" y="2477520"/>
            <a:ext cx="1079280" cy="989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Rectangle : coins arrondis 3"/>
          <p:cNvSpPr/>
          <p:nvPr/>
        </p:nvSpPr>
        <p:spPr>
          <a:xfrm>
            <a:off x="1972080" y="2754720"/>
            <a:ext cx="8245800" cy="1346400"/>
          </a:xfrm>
          <a:prstGeom prst="roundRect">
            <a:avLst>
              <a:gd name="adj" fmla="val 16667"/>
            </a:avLst>
          </a:prstGeom>
          <a:solidFill>
            <a:schemeClr val="accent3">
              <a:lumMod val="60000"/>
              <a:lumOff val="40000"/>
            </a:schemeClr>
          </a:soli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II – ETUDE DES DONNEES</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Image 3" descr=""/>
          <p:cNvPicPr/>
          <p:nvPr/>
        </p:nvPicPr>
        <p:blipFill>
          <a:blip r:embed="rId1"/>
          <a:stretch/>
        </p:blipFill>
        <p:spPr>
          <a:xfrm>
            <a:off x="1502280" y="839880"/>
            <a:ext cx="9412560" cy="5941440"/>
          </a:xfrm>
          <a:prstGeom prst="rect">
            <a:avLst/>
          </a:prstGeom>
          <a:ln w="0">
            <a:noFill/>
          </a:ln>
        </p:spPr>
      </p:pic>
      <p:sp>
        <p:nvSpPr>
          <p:cNvPr id="145" name="Titre 3"/>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PRESENTATION DES DONNEES</a:t>
            </a:r>
            <a:endParaRPr b="0" lang="fr-FR" sz="4000" spc="-1" strike="noStrike">
              <a:solidFill>
                <a:srgbClr val="000000"/>
              </a:solidFill>
              <a:latin typeface="Arial"/>
            </a:endParaRPr>
          </a:p>
        </p:txBody>
      </p:sp>
      <p:sp>
        <p:nvSpPr>
          <p:cNvPr id="146" name="Rectangle : coins arrondis 5"/>
          <p:cNvSpPr/>
          <p:nvPr/>
        </p:nvSpPr>
        <p:spPr>
          <a:xfrm>
            <a:off x="7148160" y="1063800"/>
            <a:ext cx="2112480" cy="695160"/>
          </a:xfrm>
          <a:prstGeom prst="roundRect">
            <a:avLst>
              <a:gd name="adj" fmla="val 16667"/>
            </a:avLst>
          </a:prstGeom>
          <a:gradFill rotWithShape="0">
            <a:gsLst>
              <a:gs pos="0">
                <a:srgbClr val="bcdaf5"/>
              </a:gs>
              <a:gs pos="100000">
                <a:srgbClr val="78bcef"/>
              </a:gs>
            </a:gsLst>
            <a:lin ang="5400000"/>
          </a:gradFill>
          <a:ln cap="rnd">
            <a:solidFill>
              <a:srgbClr val="add2f3"/>
            </a:solidFill>
            <a:round/>
          </a:ln>
          <a:effectLst>
            <a:outerShdw algn="tl" blurRad="5076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200" spc="-1" strike="noStrike" u="sng">
                <a:solidFill>
                  <a:schemeClr val="dk1"/>
                </a:solidFill>
                <a:uFillTx/>
                <a:latin typeface="Corbel"/>
                <a:ea typeface="DejaVu Sans"/>
              </a:rPr>
              <a:t>Application train : </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307511 lignes</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122 colonnes</a:t>
            </a:r>
            <a:endParaRPr b="0" lang="fr-FR" sz="1200" spc="-1" strike="noStrike">
              <a:solidFill>
                <a:srgbClr val="000000"/>
              </a:solidFill>
              <a:latin typeface="Arial"/>
            </a:endParaRPr>
          </a:p>
        </p:txBody>
      </p:sp>
      <p:sp>
        <p:nvSpPr>
          <p:cNvPr id="147" name="Rectangle : coins arrondis 6"/>
          <p:cNvSpPr/>
          <p:nvPr/>
        </p:nvSpPr>
        <p:spPr>
          <a:xfrm>
            <a:off x="9388440" y="1063800"/>
            <a:ext cx="2112480" cy="695160"/>
          </a:xfrm>
          <a:prstGeom prst="roundRect">
            <a:avLst>
              <a:gd name="adj" fmla="val 16667"/>
            </a:avLst>
          </a:prstGeom>
          <a:gradFill rotWithShape="0">
            <a:gsLst>
              <a:gs pos="0">
                <a:srgbClr val="bcdaf5"/>
              </a:gs>
              <a:gs pos="100000">
                <a:srgbClr val="78bcef"/>
              </a:gs>
            </a:gsLst>
            <a:lin ang="5400000"/>
          </a:gradFill>
          <a:ln cap="rnd">
            <a:solidFill>
              <a:srgbClr val="add2f3"/>
            </a:solidFill>
            <a:round/>
          </a:ln>
          <a:effectLst>
            <a:outerShdw algn="tl" blurRad="5076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200" spc="-1" strike="noStrike" u="sng">
                <a:solidFill>
                  <a:schemeClr val="dk1"/>
                </a:solidFill>
                <a:uFillTx/>
                <a:latin typeface="Corbel"/>
                <a:ea typeface="DejaVu Sans"/>
              </a:rPr>
              <a:t>Application test : </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48744 lignes</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121 colonnes</a:t>
            </a:r>
            <a:endParaRPr b="0" lang="fr-FR" sz="1200" spc="-1" strike="noStrike">
              <a:solidFill>
                <a:srgbClr val="000000"/>
              </a:solidFill>
              <a:latin typeface="Arial"/>
            </a:endParaRPr>
          </a:p>
        </p:txBody>
      </p:sp>
      <p:sp>
        <p:nvSpPr>
          <p:cNvPr id="148" name="Rectangle : coins arrondis 7"/>
          <p:cNvSpPr/>
          <p:nvPr/>
        </p:nvSpPr>
        <p:spPr>
          <a:xfrm>
            <a:off x="10890360" y="1556280"/>
            <a:ext cx="1223280" cy="344880"/>
          </a:xfrm>
          <a:prstGeom prst="roundRect">
            <a:avLst>
              <a:gd name="adj" fmla="val 16667"/>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u="sng">
                <a:solidFill>
                  <a:schemeClr val="dk1"/>
                </a:solidFill>
                <a:uFillTx/>
                <a:latin typeface="Corbel"/>
                <a:ea typeface="DejaVu Sans"/>
              </a:rPr>
              <a:t>Pas de target</a:t>
            </a:r>
            <a:endParaRPr b="0" lang="fr-FR" sz="1200" spc="-1" strike="noStrike">
              <a:solidFill>
                <a:srgbClr val="000000"/>
              </a:solidFill>
              <a:latin typeface="Arial"/>
            </a:endParaRPr>
          </a:p>
        </p:txBody>
      </p:sp>
      <p:sp>
        <p:nvSpPr>
          <p:cNvPr id="149" name=""/>
          <p:cNvSpPr/>
          <p:nvPr/>
        </p:nvSpPr>
        <p:spPr>
          <a:xfrm>
            <a:off x="0" y="2520000"/>
            <a:ext cx="1619280" cy="2339280"/>
          </a:xfrm>
          <a:prstGeom prst="wedgeRoundRectCallout">
            <a:avLst>
              <a:gd name="adj1" fmla="val -45671"/>
              <a:gd name="adj2" fmla="val 28171"/>
              <a:gd name="adj3" fmla="val 16667"/>
            </a:avLst>
          </a:prstGeom>
          <a:solidFill>
            <a:schemeClr val="accent1"/>
          </a:solidFill>
          <a:ln w="0">
            <a:solidFill>
              <a:srgbClr val="0c5a82"/>
            </a:solidFill>
          </a:ln>
        </p:spPr>
        <p:style>
          <a:lnRef idx="0"/>
          <a:fillRef idx="0"/>
          <a:effectRef idx="0"/>
          <a:fontRef idx="minor"/>
        </p:style>
        <p:txBody>
          <a:bodyPr lIns="90000" rIns="90000" tIns="45000" bIns="45000" anchor="ctr">
            <a:noAutofit/>
          </a:bodyPr>
          <a:p>
            <a:pPr algn="ctr">
              <a:lnSpc>
                <a:spcPct val="100000"/>
              </a:lnSpc>
            </a:pPr>
            <a:r>
              <a:rPr b="0" lang="fr-FR" sz="1200" spc="-1" strike="noStrike">
                <a:solidFill>
                  <a:srgbClr val="000000"/>
                </a:solidFill>
                <a:latin typeface="Arial"/>
                <a:ea typeface="DejaVu Sans"/>
              </a:rPr>
              <a:t>- Données de demande provenant de prêts antérieurs que le client a obtenus auprès d'autres institutions et qui ont été signalés au bureau de crédit</a:t>
            </a:r>
            <a:endParaRPr b="0" lang="fr-FR" sz="1200" spc="-1" strike="noStrike">
              <a:solidFill>
                <a:srgbClr val="000000"/>
              </a:solidFill>
              <a:latin typeface="Arial"/>
            </a:endParaRPr>
          </a:p>
          <a:p>
            <a:pPr algn="ctr">
              <a:lnSpc>
                <a:spcPct val="100000"/>
              </a:lnSpc>
            </a:pPr>
            <a:r>
              <a:rPr b="0" lang="fr-FR" sz="1200" spc="-1" strike="noStrike">
                <a:solidFill>
                  <a:srgbClr val="000000"/>
                </a:solidFill>
                <a:latin typeface="Arial"/>
                <a:ea typeface="DejaVu Sans"/>
              </a:rPr>
              <a:t>- Une ligne par prêt client dans une agence</a:t>
            </a:r>
            <a:endParaRPr b="0" lang="fr-FR" sz="1200" spc="-1" strike="noStrike">
              <a:solidFill>
                <a:srgbClr val="000000"/>
              </a:solidFill>
              <a:latin typeface="Arial"/>
            </a:endParaRPr>
          </a:p>
        </p:txBody>
      </p:sp>
      <p:sp>
        <p:nvSpPr>
          <p:cNvPr id="150" name=""/>
          <p:cNvSpPr/>
          <p:nvPr/>
        </p:nvSpPr>
        <p:spPr>
          <a:xfrm>
            <a:off x="0" y="5220000"/>
            <a:ext cx="1619280" cy="1637280"/>
          </a:xfrm>
          <a:prstGeom prst="wedgeRoundRectCallout">
            <a:avLst>
              <a:gd name="adj1" fmla="val -34583"/>
              <a:gd name="adj2" fmla="val -4254"/>
              <a:gd name="adj3" fmla="val 16667"/>
            </a:avLst>
          </a:prstGeom>
          <a:solidFill>
            <a:schemeClr val="accent1"/>
          </a:solidFill>
          <a:ln w="0">
            <a:solidFill>
              <a:srgbClr val="0c5a82"/>
            </a:solidFill>
          </a:ln>
        </p:spPr>
        <p:style>
          <a:lnRef idx="0"/>
          <a:fillRef idx="0"/>
          <a:effectRef idx="0"/>
          <a:fontRef idx="minor"/>
        </p:style>
        <p:txBody>
          <a:bodyPr lIns="90000" rIns="90000" tIns="45000" bIns="45000" anchor="ctr">
            <a:noAutofit/>
          </a:bodyPr>
          <a:p>
            <a:pPr algn="ctr">
              <a:lnSpc>
                <a:spcPct val="100000"/>
              </a:lnSpc>
            </a:pPr>
            <a:r>
              <a:rPr b="0" lang="fr-FR" sz="1200" spc="-1" strike="noStrike">
                <a:solidFill>
                  <a:srgbClr val="000000"/>
                </a:solidFill>
                <a:latin typeface="Arial"/>
                <a:ea typeface="DejaVu Sans"/>
              </a:rPr>
              <a:t>- Solde mensuel des crédits dans le Bureau de Crédit</a:t>
            </a:r>
            <a:endParaRPr b="0" lang="fr-FR" sz="1200" spc="-1" strike="noStrike">
              <a:solidFill>
                <a:srgbClr val="000000"/>
              </a:solidFill>
              <a:latin typeface="Arial"/>
            </a:endParaRPr>
          </a:p>
          <a:p>
            <a:pPr algn="ctr">
              <a:lnSpc>
                <a:spcPct val="100000"/>
              </a:lnSpc>
            </a:pPr>
            <a:r>
              <a:rPr b="0" lang="fr-FR" sz="1200" spc="-1" strike="noStrike">
                <a:solidFill>
                  <a:srgbClr val="000000"/>
                </a:solidFill>
                <a:latin typeface="Arial"/>
                <a:ea typeface="DejaVu Sans"/>
              </a:rPr>
              <a:t>- Données comportementales</a:t>
            </a:r>
            <a:endParaRPr b="0" lang="fr-FR" sz="1200" spc="-1" strike="noStrike">
              <a:solidFill>
                <a:srgbClr val="000000"/>
              </a:solidFill>
              <a:latin typeface="Arial"/>
            </a:endParaRPr>
          </a:p>
        </p:txBody>
      </p:sp>
      <p:sp>
        <p:nvSpPr>
          <p:cNvPr id="151" name=""/>
          <p:cNvSpPr/>
          <p:nvPr/>
        </p:nvSpPr>
        <p:spPr>
          <a:xfrm>
            <a:off x="1620000" y="839880"/>
            <a:ext cx="2699280" cy="1499400"/>
          </a:xfrm>
          <a:prstGeom prst="wedgeRoundRectCallout">
            <a:avLst>
              <a:gd name="adj1" fmla="val -47402"/>
              <a:gd name="adj2" fmla="val -27"/>
              <a:gd name="adj3" fmla="val 16667"/>
            </a:avLst>
          </a:prstGeom>
          <a:solidFill>
            <a:schemeClr val="accent1"/>
          </a:solidFill>
          <a:ln w="0">
            <a:solidFill>
              <a:srgbClr val="0c5a82"/>
            </a:solidFill>
          </a:ln>
        </p:spPr>
        <p:style>
          <a:lnRef idx="0"/>
          <a:fillRef idx="0"/>
          <a:effectRef idx="0"/>
          <a:fontRef idx="minor"/>
        </p:style>
        <p:txBody>
          <a:bodyPr lIns="90000" rIns="90000" tIns="45000" bIns="45000" anchor="ctr">
            <a:noAutofit/>
          </a:bodyPr>
          <a:p>
            <a:pPr algn="ctr">
              <a:lnSpc>
                <a:spcPct val="100000"/>
              </a:lnSpc>
            </a:pPr>
            <a:r>
              <a:rPr b="0" lang="fr-FR" sz="1200" spc="-1" strike="noStrike">
                <a:solidFill>
                  <a:srgbClr val="000000"/>
                </a:solidFill>
                <a:latin typeface="Arial"/>
                <a:ea typeface="DejaVu Sans"/>
              </a:rPr>
              <a:t>- Tableaux principaux - nos échantillons d'entraînement et de test</a:t>
            </a:r>
            <a:endParaRPr b="0" lang="fr-FR" sz="1200" spc="-1" strike="noStrike">
              <a:solidFill>
                <a:srgbClr val="000000"/>
              </a:solidFill>
              <a:latin typeface="Arial"/>
            </a:endParaRPr>
          </a:p>
          <a:p>
            <a:pPr algn="ctr">
              <a:lnSpc>
                <a:spcPct val="100000"/>
              </a:lnSpc>
            </a:pPr>
            <a:r>
              <a:rPr b="0" lang="fr-FR" sz="1200" spc="-1" strike="noStrike">
                <a:solidFill>
                  <a:srgbClr val="000000"/>
                </a:solidFill>
                <a:latin typeface="Arial"/>
                <a:ea typeface="DejaVu Sans"/>
              </a:rPr>
              <a:t>- Cible (binaire)</a:t>
            </a:r>
            <a:endParaRPr b="0" lang="fr-FR" sz="1200" spc="-1" strike="noStrike">
              <a:solidFill>
                <a:srgbClr val="000000"/>
              </a:solidFill>
              <a:latin typeface="Arial"/>
            </a:endParaRPr>
          </a:p>
          <a:p>
            <a:pPr algn="ctr">
              <a:lnSpc>
                <a:spcPct val="100000"/>
              </a:lnSpc>
            </a:pPr>
            <a:r>
              <a:rPr b="0" lang="fr-FR" sz="1200" spc="-1" strike="noStrike">
                <a:solidFill>
                  <a:srgbClr val="000000"/>
                </a:solidFill>
                <a:latin typeface="Arial"/>
                <a:ea typeface="DejaVu Sans"/>
              </a:rPr>
              <a:t>-Informations sur le prêt et le demandeur de prêt au moment des candidatures</a:t>
            </a:r>
            <a:endParaRPr b="0" lang="fr-FR" sz="1200" spc="-1" strike="noStrike">
              <a:solidFill>
                <a:srgbClr val="000000"/>
              </a:solidFill>
              <a:latin typeface="Arial"/>
            </a:endParaRPr>
          </a:p>
        </p:txBody>
      </p:sp>
      <p:sp>
        <p:nvSpPr>
          <p:cNvPr id="152" name=""/>
          <p:cNvSpPr/>
          <p:nvPr/>
        </p:nvSpPr>
        <p:spPr>
          <a:xfrm>
            <a:off x="9587880" y="2376000"/>
            <a:ext cx="2471400" cy="1979280"/>
          </a:xfrm>
          <a:prstGeom prst="wedgeRoundRectCallout">
            <a:avLst>
              <a:gd name="adj1" fmla="val 11092"/>
              <a:gd name="adj2" fmla="val -12152"/>
              <a:gd name="adj3" fmla="val 16667"/>
            </a:avLst>
          </a:prstGeom>
          <a:solidFill>
            <a:schemeClr val="accent1"/>
          </a:solidFill>
          <a:ln w="0">
            <a:solidFill>
              <a:srgbClr val="0c5a82"/>
            </a:solidFill>
          </a:ln>
        </p:spPr>
        <p:style>
          <a:lnRef idx="0"/>
          <a:fillRef idx="0"/>
          <a:effectRef idx="0"/>
          <a:fontRef idx="minor"/>
        </p:style>
        <p:txBody>
          <a:bodyPr lIns="90000" rIns="90000" tIns="45000" bIns="45000" anchor="ctr">
            <a:noAutofit/>
          </a:bodyPr>
          <a:p>
            <a:pPr algn="ctr">
              <a:lnSpc>
                <a:spcPct val="100000"/>
              </a:lnSpc>
            </a:pPr>
            <a:r>
              <a:rPr b="0" lang="fr-FR" sz="1200" spc="-1" strike="noStrike">
                <a:solidFill>
                  <a:srgbClr val="000000"/>
                </a:solidFill>
                <a:latin typeface="Arial"/>
                <a:ea typeface="DejaVu Sans"/>
              </a:rPr>
              <a:t>- Données d'application des prêts antérieurs du client en crédit immobilier</a:t>
            </a:r>
            <a:endParaRPr b="0" lang="fr-FR" sz="1200" spc="-1" strike="noStrike">
              <a:solidFill>
                <a:srgbClr val="000000"/>
              </a:solidFill>
              <a:latin typeface="Arial"/>
            </a:endParaRPr>
          </a:p>
          <a:p>
            <a:pPr algn="ctr">
              <a:lnSpc>
                <a:spcPct val="100000"/>
              </a:lnSpc>
            </a:pPr>
            <a:r>
              <a:rPr b="0" lang="fr-FR" sz="1200" spc="-1" strike="noStrike">
                <a:solidFill>
                  <a:srgbClr val="000000"/>
                </a:solidFill>
                <a:latin typeface="Arial"/>
                <a:ea typeface="DejaVu Sans"/>
              </a:rPr>
              <a:t>- Informations sur les paramètres de prêt précédents et informations sur le client au moment de la demande précédente</a:t>
            </a:r>
            <a:endParaRPr b="0" lang="fr-FR" sz="1200" spc="-1" strike="noStrike">
              <a:solidFill>
                <a:srgbClr val="000000"/>
              </a:solidFill>
              <a:latin typeface="Arial"/>
            </a:endParaRPr>
          </a:p>
          <a:p>
            <a:pPr algn="ctr">
              <a:lnSpc>
                <a:spcPct val="100000"/>
              </a:lnSpc>
            </a:pPr>
            <a:r>
              <a:rPr b="0" lang="fr-FR" sz="1200" spc="-1" strike="noStrike">
                <a:solidFill>
                  <a:srgbClr val="000000"/>
                </a:solidFill>
                <a:latin typeface="Arial"/>
                <a:ea typeface="DejaVu Sans"/>
              </a:rPr>
              <a:t>- Une ligne par application précédente</a:t>
            </a:r>
            <a:endParaRPr b="0" lang="fr-FR" sz="1200" spc="-1" strike="noStrike">
              <a:solidFill>
                <a:srgbClr val="000000"/>
              </a:solidFill>
              <a:latin typeface="Arial"/>
            </a:endParaRPr>
          </a:p>
        </p:txBody>
      </p:sp>
      <p:sp>
        <p:nvSpPr>
          <p:cNvPr id="153" name=""/>
          <p:cNvSpPr/>
          <p:nvPr/>
        </p:nvSpPr>
        <p:spPr>
          <a:xfrm>
            <a:off x="3600000" y="4860000"/>
            <a:ext cx="1259280" cy="1921320"/>
          </a:xfrm>
          <a:prstGeom prst="wedgeRoundRectCallout">
            <a:avLst>
              <a:gd name="adj1" fmla="val -30152"/>
              <a:gd name="adj2" fmla="val 7731"/>
              <a:gd name="adj3" fmla="val 16667"/>
            </a:avLst>
          </a:prstGeom>
          <a:solidFill>
            <a:schemeClr val="accent1"/>
          </a:solidFill>
          <a:ln w="0">
            <a:solidFill>
              <a:srgbClr val="0c5a82"/>
            </a:solidFill>
          </a:ln>
        </p:spPr>
        <p:style>
          <a:lnRef idx="0"/>
          <a:fillRef idx="0"/>
          <a:effectRef idx="0"/>
          <a:fontRef idx="minor"/>
        </p:style>
        <p:txBody>
          <a:bodyPr lIns="90000" rIns="90000" tIns="45000" bIns="45000" anchor="ctr">
            <a:noAutofit/>
          </a:bodyPr>
          <a:p>
            <a:pPr algn="ctr">
              <a:lnSpc>
                <a:spcPct val="100000"/>
              </a:lnSpc>
            </a:pPr>
            <a:r>
              <a:rPr b="0" lang="fr-FR" sz="1200" spc="-1" strike="noStrike">
                <a:solidFill>
                  <a:srgbClr val="000000"/>
                </a:solidFill>
                <a:latin typeface="Arial"/>
                <a:ea typeface="DejaVu Sans"/>
              </a:rPr>
              <a:t>- Solde mensuel des prêts antérieurs du client en Crédit Habitation</a:t>
            </a:r>
            <a:endParaRPr b="0" lang="fr-FR" sz="1200" spc="-1" strike="noStrike">
              <a:solidFill>
                <a:srgbClr val="000000"/>
              </a:solidFill>
              <a:latin typeface="Arial"/>
            </a:endParaRPr>
          </a:p>
          <a:p>
            <a:pPr algn="ctr">
              <a:lnSpc>
                <a:spcPct val="100000"/>
              </a:lnSpc>
            </a:pPr>
            <a:r>
              <a:rPr b="0" lang="fr-FR" sz="1200" spc="-1" strike="noStrike">
                <a:solidFill>
                  <a:srgbClr val="000000"/>
                </a:solidFill>
                <a:latin typeface="Arial"/>
                <a:ea typeface="DejaVu Sans"/>
              </a:rPr>
              <a:t>- Données comportementales</a:t>
            </a:r>
            <a:endParaRPr b="0" lang="fr-FR" sz="1200" spc="-1" strike="noStrike">
              <a:solidFill>
                <a:srgbClr val="000000"/>
              </a:solidFill>
              <a:latin typeface="Arial"/>
            </a:endParaRPr>
          </a:p>
        </p:txBody>
      </p:sp>
      <p:sp>
        <p:nvSpPr>
          <p:cNvPr id="154" name=""/>
          <p:cNvSpPr/>
          <p:nvPr/>
        </p:nvSpPr>
        <p:spPr>
          <a:xfrm>
            <a:off x="10915560" y="5040000"/>
            <a:ext cx="1275840" cy="1799280"/>
          </a:xfrm>
          <a:prstGeom prst="wedgeRoundRectCallout">
            <a:avLst>
              <a:gd name="adj1" fmla="val -44504"/>
              <a:gd name="adj2" fmla="val -8370"/>
              <a:gd name="adj3" fmla="val 16667"/>
            </a:avLst>
          </a:prstGeom>
          <a:solidFill>
            <a:schemeClr val="accent1"/>
          </a:solidFill>
          <a:ln w="0">
            <a:solidFill>
              <a:srgbClr val="0c5a82"/>
            </a:solidFill>
          </a:ln>
        </p:spPr>
        <p:style>
          <a:lnRef idx="0"/>
          <a:fillRef idx="0"/>
          <a:effectRef idx="0"/>
          <a:fontRef idx="minor"/>
        </p:style>
        <p:txBody>
          <a:bodyPr lIns="90000" rIns="90000" tIns="45000" bIns="45000" anchor="ctr">
            <a:noAutofit/>
          </a:bodyPr>
          <a:p>
            <a:pPr algn="ctr">
              <a:lnSpc>
                <a:spcPct val="100000"/>
              </a:lnSpc>
            </a:pPr>
            <a:r>
              <a:rPr b="0" lang="fr-FR" sz="1200" spc="-1" strike="noStrike">
                <a:solidFill>
                  <a:srgbClr val="000000"/>
                </a:solidFill>
                <a:latin typeface="Arial"/>
                <a:ea typeface="DejaVu Sans"/>
              </a:rPr>
              <a:t>- Solde mensuel des prêts de carte de crédit antérieurs du client en crédit immobilier</a:t>
            </a:r>
            <a:endParaRPr b="0" lang="fr-FR" sz="1200" spc="-1" strike="noStrike">
              <a:solidFill>
                <a:srgbClr val="000000"/>
              </a:solidFill>
              <a:latin typeface="Arial"/>
            </a:endParaRPr>
          </a:p>
          <a:p>
            <a:pPr algn="ctr">
              <a:lnSpc>
                <a:spcPct val="100000"/>
              </a:lnSpc>
            </a:pPr>
            <a:r>
              <a:rPr b="0" lang="fr-FR" sz="1200" spc="-1" strike="noStrike">
                <a:solidFill>
                  <a:srgbClr val="000000"/>
                </a:solidFill>
                <a:latin typeface="Arial"/>
                <a:ea typeface="DejaVu Sans"/>
              </a:rPr>
              <a:t>- Données comportementales</a:t>
            </a:r>
            <a:endParaRPr b="0" lang="fr-FR" sz="1200" spc="-1" strike="noStrike">
              <a:solidFill>
                <a:srgbClr val="000000"/>
              </a:solidFill>
              <a:latin typeface="Arial"/>
            </a:endParaRPr>
          </a:p>
        </p:txBody>
      </p:sp>
      <p:sp>
        <p:nvSpPr>
          <p:cNvPr id="155" name=""/>
          <p:cNvSpPr/>
          <p:nvPr/>
        </p:nvSpPr>
        <p:spPr>
          <a:xfrm>
            <a:off x="4860000" y="4500000"/>
            <a:ext cx="5742720" cy="719280"/>
          </a:xfrm>
          <a:prstGeom prst="wedgeRoundRectCallout">
            <a:avLst>
              <a:gd name="adj1" fmla="val 1365"/>
              <a:gd name="adj2" fmla="val 84282"/>
              <a:gd name="adj3" fmla="val 16667"/>
            </a:avLst>
          </a:prstGeom>
          <a:solidFill>
            <a:schemeClr val="accent1"/>
          </a:solidFill>
          <a:ln w="0">
            <a:solidFill>
              <a:srgbClr val="0c5a82"/>
            </a:solidFill>
          </a:ln>
        </p:spPr>
        <p:style>
          <a:lnRef idx="0"/>
          <a:fillRef idx="0"/>
          <a:effectRef idx="0"/>
          <a:fontRef idx="minor"/>
        </p:style>
        <p:txBody>
          <a:bodyPr lIns="90000" rIns="90000" tIns="45000" bIns="45000" anchor="ctr">
            <a:noAutofit/>
          </a:bodyPr>
          <a:p>
            <a:pPr algn="ctr">
              <a:lnSpc>
                <a:spcPct val="100000"/>
              </a:lnSpc>
            </a:pPr>
            <a:r>
              <a:rPr b="0" lang="fr-FR" sz="1200" spc="-1" strike="noStrike">
                <a:solidFill>
                  <a:srgbClr val="000000"/>
                </a:solidFill>
                <a:latin typeface="Arial"/>
                <a:ea typeface="DejaVu Sans"/>
              </a:rPr>
              <a:t>- Données de paiement passées pour chaque tranche de crédits précédents en Crédit Habitation liés aux prêts de notre échantillon</a:t>
            </a:r>
            <a:endParaRPr b="0" lang="fr-FR" sz="1200" spc="-1" strike="noStrike">
              <a:solidFill>
                <a:srgbClr val="000000"/>
              </a:solidFill>
              <a:latin typeface="Arial"/>
            </a:endParaRPr>
          </a:p>
          <a:p>
            <a:pPr algn="ctr">
              <a:lnSpc>
                <a:spcPct val="100000"/>
              </a:lnSpc>
            </a:pPr>
            <a:r>
              <a:rPr b="0" lang="fr-FR" sz="1200" spc="-1" strike="noStrike">
                <a:solidFill>
                  <a:srgbClr val="000000"/>
                </a:solidFill>
                <a:latin typeface="Arial"/>
                <a:ea typeface="DejaVu Sans"/>
              </a:rPr>
              <a:t>- Données comportementales</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itre 3"/>
          <p:cNvSpPr/>
          <p:nvPr/>
        </p:nvSpPr>
        <p:spPr>
          <a:xfrm>
            <a:off x="1484280" y="0"/>
            <a:ext cx="10016640" cy="10616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PRESENTATION DU NOTEBOOK KAGGLE</a:t>
            </a:r>
            <a:endParaRPr b="0" lang="fr-FR" sz="4000" spc="-1" strike="noStrike">
              <a:solidFill>
                <a:srgbClr val="000000"/>
              </a:solidFill>
              <a:latin typeface="Arial"/>
            </a:endParaRPr>
          </a:p>
        </p:txBody>
      </p:sp>
      <p:grpSp>
        <p:nvGrpSpPr>
          <p:cNvPr id="157" name="Diagram3"/>
          <p:cNvGrpSpPr/>
          <p:nvPr/>
        </p:nvGrpSpPr>
        <p:grpSpPr>
          <a:xfrm>
            <a:off x="689040" y="807120"/>
            <a:ext cx="10824120" cy="5997960"/>
            <a:chOff x="689040" y="807120"/>
            <a:chExt cx="10824120" cy="5997960"/>
          </a:xfrm>
        </p:grpSpPr>
        <p:sp>
          <p:nvSpPr>
            <p:cNvPr id="158" name=""/>
            <p:cNvSpPr/>
            <p:nvPr/>
          </p:nvSpPr>
          <p:spPr>
            <a:xfrm>
              <a:off x="689040" y="807120"/>
              <a:ext cx="10824120" cy="5997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59" name=""/>
            <p:cNvSpPr/>
            <p:nvPr/>
          </p:nvSpPr>
          <p:spPr>
            <a:xfrm rot="5400000">
              <a:off x="771480" y="793080"/>
              <a:ext cx="945720" cy="988200"/>
            </a:xfrm>
            <a:prstGeom prst="chevron">
              <a:avLst>
                <a:gd name="adj" fmla="val 50000"/>
              </a:avLst>
            </a:prstGeom>
            <a:gradFill rotWithShape="0">
              <a:gsLst>
                <a:gs pos="0">
                  <a:srgbClr val="c9e2bd"/>
                </a:gs>
                <a:gs pos="100000">
                  <a:srgbClr val="9dce83"/>
                </a:gs>
              </a:gsLst>
              <a:lin ang="5400000"/>
            </a:gradFill>
            <a:ln cap="rnd" w="9525">
              <a:solidFill>
                <a:srgbClr val="80c34f"/>
              </a:solidFill>
            </a:ln>
          </p:spPr>
          <p:style>
            <a:lnRef idx="1"/>
            <a:fillRef idx="0"/>
            <a:effectRef idx="1"/>
            <a:fontRef idx="minor"/>
          </p:style>
          <p:txBody>
            <a:bodyPr numCol="1" spcCol="1440" lIns="6840" rIns="6840" tIns="6840" bIns="6840" anchor="ctr" rot="-5400000">
              <a:noAutofit/>
            </a:bodyPr>
            <a:p>
              <a:pPr algn="ctr">
                <a:lnSpc>
                  <a:spcPct val="90000"/>
                </a:lnSpc>
                <a:spcAft>
                  <a:spcPts val="386"/>
                </a:spcAft>
                <a:tabLst>
                  <a:tab algn="l" pos="0"/>
                </a:tabLst>
              </a:pPr>
              <a:r>
                <a:rPr b="1" lang="fr-FR" sz="1100" spc="-1" strike="noStrike">
                  <a:solidFill>
                    <a:schemeClr val="dk1"/>
                  </a:solidFill>
                  <a:latin typeface="Arial"/>
                  <a:ea typeface="DejaVu Sans"/>
                </a:rPr>
                <a:t>Data train</a:t>
              </a:r>
              <a:endParaRPr b="0" lang="fr-FR" sz="1100" spc="-1" strike="noStrike">
                <a:solidFill>
                  <a:srgbClr val="000000"/>
                </a:solidFill>
                <a:latin typeface="Arial"/>
              </a:endParaRPr>
            </a:p>
            <a:p>
              <a:pPr algn="ctr">
                <a:lnSpc>
                  <a:spcPct val="90000"/>
                </a:lnSpc>
                <a:spcAft>
                  <a:spcPts val="386"/>
                </a:spcAft>
                <a:tabLst>
                  <a:tab algn="l" pos="0"/>
                </a:tabLst>
              </a:pPr>
              <a:r>
                <a:rPr b="1" lang="fr-FR" sz="1100" spc="-1" strike="noStrike">
                  <a:solidFill>
                    <a:schemeClr val="dk1"/>
                  </a:solidFill>
                  <a:latin typeface="Arial"/>
                  <a:ea typeface="DejaVu Sans"/>
                </a:rPr>
                <a:t>Data test</a:t>
              </a:r>
              <a:endParaRPr b="0" lang="fr-FR" sz="1100" spc="-1" strike="noStrike">
                <a:solidFill>
                  <a:srgbClr val="000000"/>
                </a:solidFill>
                <a:latin typeface="Arial"/>
              </a:endParaRPr>
            </a:p>
          </p:txBody>
        </p:sp>
        <p:sp>
          <p:nvSpPr>
            <p:cNvPr id="160" name=""/>
            <p:cNvSpPr/>
            <p:nvPr/>
          </p:nvSpPr>
          <p:spPr>
            <a:xfrm rot="5400000">
              <a:off x="6350040" y="-3675960"/>
              <a:ext cx="614880" cy="9595440"/>
            </a:xfrm>
            <a:prstGeom prst="round2SameRect">
              <a:avLst>
                <a:gd name="adj1" fmla="val 16667"/>
                <a:gd name="adj2" fmla="val 0"/>
              </a:avLst>
            </a:prstGeom>
            <a:solidFill>
              <a:schemeClr val="lt1">
                <a:alpha val="90000"/>
                <a:hueOff val="0"/>
                <a:satOff val="0"/>
                <a:lumOff val="0"/>
                <a:alphaOff val="0"/>
              </a:schemeClr>
            </a:solidFill>
            <a:ln cap="rnd" w="9525">
              <a:solidFill>
                <a:srgbClr val="80c34f"/>
              </a:solidFill>
            </a:ln>
          </p:spPr>
          <p:style>
            <a:lnRef idx="1"/>
            <a:fillRef idx="0"/>
            <a:effectRef idx="0"/>
            <a:fontRef idx="minor"/>
          </p:style>
          <p:txBody>
            <a:bodyPr numCol="1" spcCol="1440" lIns="-4435200" rIns="-4482720" tIns="4497840" bIns="4528080" anchor="ctr" rot="-5400000">
              <a:noAutofit/>
            </a:bodyPr>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Rappel : "test.csv" est le dataset que nous utilisons pour simuler un nouveau client dans la base. Toutefois il convient que ces deux datasets aient la même structure à l'issu du feature engineering.</a:t>
              </a:r>
              <a:endParaRPr b="0" lang="fr-FR" sz="1200" spc="-1" strike="noStrike">
                <a:solidFill>
                  <a:srgbClr val="000000"/>
                </a:solidFill>
                <a:latin typeface="Arial"/>
              </a:endParaRPr>
            </a:p>
          </p:txBody>
        </p:sp>
        <p:sp>
          <p:nvSpPr>
            <p:cNvPr id="161" name=""/>
            <p:cNvSpPr/>
            <p:nvPr/>
          </p:nvSpPr>
          <p:spPr>
            <a:xfrm rot="5400000">
              <a:off x="777960" y="1648440"/>
              <a:ext cx="945720" cy="1001520"/>
            </a:xfrm>
            <a:prstGeom prst="chevron">
              <a:avLst>
                <a:gd name="adj" fmla="val 50000"/>
              </a:avLst>
            </a:prstGeom>
            <a:gradFill rotWithShape="0">
              <a:gsLst>
                <a:gs pos="0">
                  <a:srgbClr val="f1d4bd"/>
                </a:gs>
                <a:gs pos="100000">
                  <a:srgbClr val="e6b17c"/>
                </a:gs>
              </a:gsLst>
              <a:lin ang="5400000"/>
            </a:gradFill>
            <a:ln cap="rnd" w="9525">
              <a:solidFill>
                <a:srgbClr val="e29d3e"/>
              </a:solidFill>
            </a:ln>
          </p:spPr>
          <p:style>
            <a:lnRef idx="1"/>
            <a:fillRef idx="0"/>
            <a:effectRef idx="1"/>
            <a:fontRef idx="minor"/>
          </p:style>
          <p:txBody>
            <a:bodyPr numCol="1" spcCol="1440" lIns="6840" rIns="6840" tIns="6840" bIns="6840" anchor="ctr" rot="-5400000">
              <a:noAutofit/>
            </a:bodyPr>
            <a:p>
              <a:pPr algn="ctr">
                <a:lnSpc>
                  <a:spcPct val="90000"/>
                </a:lnSpc>
                <a:spcAft>
                  <a:spcPts val="386"/>
                </a:spcAft>
                <a:tabLst>
                  <a:tab algn="l" pos="0"/>
                </a:tabLst>
              </a:pPr>
              <a:r>
                <a:rPr b="1" lang="fr-FR" sz="1100" spc="-1" strike="noStrike">
                  <a:solidFill>
                    <a:schemeClr val="dk1"/>
                  </a:solidFill>
                  <a:latin typeface="Arial"/>
                  <a:ea typeface="DejaVu Sans"/>
                </a:rPr>
                <a:t>Valeurs manquantes</a:t>
              </a:r>
              <a:endParaRPr b="0" lang="fr-FR" sz="1100" spc="-1" strike="noStrike">
                <a:solidFill>
                  <a:srgbClr val="000000"/>
                </a:solidFill>
                <a:latin typeface="Arial"/>
              </a:endParaRPr>
            </a:p>
          </p:txBody>
        </p:sp>
        <p:sp>
          <p:nvSpPr>
            <p:cNvPr id="162" name=""/>
            <p:cNvSpPr/>
            <p:nvPr/>
          </p:nvSpPr>
          <p:spPr>
            <a:xfrm rot="5400000">
              <a:off x="6356520" y="-2791440"/>
              <a:ext cx="614520" cy="9552240"/>
            </a:xfrm>
            <a:prstGeom prst="round2SameRect">
              <a:avLst>
                <a:gd name="adj1" fmla="val 16667"/>
                <a:gd name="adj2" fmla="val 0"/>
              </a:avLst>
            </a:prstGeom>
            <a:solidFill>
              <a:schemeClr val="lt1">
                <a:alpha val="90000"/>
                <a:hueOff val="0"/>
                <a:satOff val="0"/>
                <a:lumOff val="0"/>
                <a:alphaOff val="0"/>
              </a:schemeClr>
            </a:solidFill>
            <a:ln cap="rnd" w="9525">
              <a:solidFill>
                <a:srgbClr val="e29d3e"/>
              </a:solidFill>
            </a:ln>
          </p:spPr>
          <p:style>
            <a:lnRef idx="1"/>
            <a:fillRef idx="0"/>
            <a:effectRef idx="0"/>
            <a:fontRef idx="minor"/>
          </p:style>
          <p:txBody>
            <a:bodyPr numCol="1" spcCol="1440" lIns="-4413600" rIns="-4461480" tIns="4476600" bIns="4506480" anchor="ctr" rot="-5400000">
              <a:noAutofit/>
            </a:bodyPr>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Traitement par imputation de la médiane (c'est la valeur qui se trouve au milieu d'un ensemble de données trié)</a:t>
              </a:r>
              <a:endParaRPr b="0" lang="fr-FR" sz="1200" spc="-1" strike="noStrike">
                <a:solidFill>
                  <a:srgbClr val="000000"/>
                </a:solidFill>
                <a:latin typeface="Arial"/>
              </a:endParaRPr>
            </a:p>
          </p:txBody>
        </p:sp>
        <p:sp>
          <p:nvSpPr>
            <p:cNvPr id="163" name=""/>
            <p:cNvSpPr/>
            <p:nvPr/>
          </p:nvSpPr>
          <p:spPr>
            <a:xfrm rot="5400000">
              <a:off x="788040" y="2500920"/>
              <a:ext cx="945720" cy="1021680"/>
            </a:xfrm>
            <a:prstGeom prst="chevron">
              <a:avLst>
                <a:gd name="adj" fmla="val 50000"/>
              </a:avLst>
            </a:prstGeom>
            <a:gradFill rotWithShape="0">
              <a:gsLst>
                <a:gs pos="0">
                  <a:srgbClr val="ebbdbb"/>
                </a:gs>
                <a:gs pos="100000">
                  <a:srgbClr val="dd817b"/>
                </a:gs>
              </a:gsLst>
              <a:lin ang="5400000"/>
            </a:gradFill>
            <a:ln cap="rnd" w="9525">
              <a:solidFill>
                <a:srgbClr val="d64a3b"/>
              </a:solidFill>
            </a:ln>
          </p:spPr>
          <p:style>
            <a:lnRef idx="1"/>
            <a:fillRef idx="0"/>
            <a:effectRef idx="1"/>
            <a:fontRef idx="minor"/>
          </p:style>
          <p:txBody>
            <a:bodyPr numCol="1" spcCol="1440" lIns="6840" rIns="6840" tIns="6840" bIns="6840" anchor="ctr" rot="-5400000">
              <a:noAutofit/>
            </a:bodyPr>
            <a:p>
              <a:pPr algn="ctr">
                <a:lnSpc>
                  <a:spcPct val="90000"/>
                </a:lnSpc>
                <a:spcAft>
                  <a:spcPts val="386"/>
                </a:spcAft>
                <a:tabLst>
                  <a:tab algn="l" pos="0"/>
                </a:tabLst>
              </a:pPr>
              <a:r>
                <a:rPr b="1" lang="fr-FR" sz="1100" spc="-1" strike="noStrike">
                  <a:solidFill>
                    <a:schemeClr val="dk1"/>
                  </a:solidFill>
                  <a:latin typeface="Arial"/>
                  <a:ea typeface="DejaVu Sans"/>
                </a:rPr>
                <a:t>Encodage variables</a:t>
              </a:r>
              <a:endParaRPr b="0" lang="fr-FR" sz="1100" spc="-1" strike="noStrike">
                <a:solidFill>
                  <a:srgbClr val="000000"/>
                </a:solidFill>
                <a:latin typeface="Arial"/>
              </a:endParaRPr>
            </a:p>
          </p:txBody>
        </p:sp>
        <p:sp>
          <p:nvSpPr>
            <p:cNvPr id="164" name=""/>
            <p:cNvSpPr/>
            <p:nvPr/>
          </p:nvSpPr>
          <p:spPr>
            <a:xfrm rot="5400000">
              <a:off x="6365160" y="-1919520"/>
              <a:ext cx="614520" cy="9533520"/>
            </a:xfrm>
            <a:prstGeom prst="round2SameRect">
              <a:avLst>
                <a:gd name="adj1" fmla="val 16667"/>
                <a:gd name="adj2" fmla="val 0"/>
              </a:avLst>
            </a:prstGeom>
            <a:solidFill>
              <a:schemeClr val="lt1">
                <a:alpha val="90000"/>
                <a:hueOff val="0"/>
                <a:satOff val="0"/>
                <a:lumOff val="0"/>
                <a:alphaOff val="0"/>
              </a:schemeClr>
            </a:solidFill>
            <a:ln cap="rnd" w="9525">
              <a:solidFill>
                <a:srgbClr val="d64a3b"/>
              </a:solidFill>
            </a:ln>
          </p:spPr>
          <p:style>
            <a:lnRef idx="1"/>
            <a:fillRef idx="0"/>
            <a:effectRef idx="0"/>
            <a:fontRef idx="minor"/>
          </p:style>
          <p:txBody>
            <a:bodyPr numCol="1" spcCol="1440" lIns="-4404240" rIns="-4452120" tIns="4467240" bIns="4497120" anchor="ctr" rot="-5400000">
              <a:noAutofit/>
            </a:bodyPr>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Label encoding pour les variables à 2 catégories.</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One Hot Encoding pour les variables à plus de deux catégories.</a:t>
              </a:r>
              <a:endParaRPr b="0" lang="fr-FR" sz="1200" spc="-1" strike="noStrike">
                <a:solidFill>
                  <a:srgbClr val="000000"/>
                </a:solidFill>
                <a:latin typeface="Arial"/>
              </a:endParaRPr>
            </a:p>
          </p:txBody>
        </p:sp>
        <p:sp>
          <p:nvSpPr>
            <p:cNvPr id="165" name=""/>
            <p:cNvSpPr/>
            <p:nvPr/>
          </p:nvSpPr>
          <p:spPr>
            <a:xfrm rot="5400000">
              <a:off x="786960" y="3364560"/>
              <a:ext cx="945720" cy="1019160"/>
            </a:xfrm>
            <a:prstGeom prst="chevron">
              <a:avLst>
                <a:gd name="adj" fmla="val 50000"/>
              </a:avLst>
            </a:prstGeom>
            <a:gradFill rotWithShape="0">
              <a:gsLst>
                <a:gs pos="0">
                  <a:srgbClr val="ebbccc"/>
                </a:gs>
                <a:gs pos="100000">
                  <a:srgbClr val="dd7fa2"/>
                </a:gs>
              </a:gsLst>
              <a:lin ang="5400000"/>
            </a:gradFill>
            <a:ln cap="rnd" w="9525">
              <a:solidFill>
                <a:srgbClr val="d64787"/>
              </a:solidFill>
            </a:ln>
          </p:spPr>
          <p:style>
            <a:lnRef idx="1"/>
            <a:fillRef idx="0"/>
            <a:effectRef idx="1"/>
            <a:fontRef idx="minor"/>
          </p:style>
          <p:txBody>
            <a:bodyPr numCol="1" spcCol="1440" lIns="6840" rIns="6840" tIns="6840" bIns="6840" anchor="ctr" rot="-5400000">
              <a:noAutofit/>
            </a:bodyPr>
            <a:p>
              <a:pPr algn="ctr">
                <a:lnSpc>
                  <a:spcPct val="90000"/>
                </a:lnSpc>
                <a:spcAft>
                  <a:spcPts val="386"/>
                </a:spcAft>
                <a:tabLst>
                  <a:tab algn="l" pos="0"/>
                </a:tabLst>
              </a:pPr>
              <a:r>
                <a:rPr b="1" lang="fr-FR" sz="1100" spc="-1" strike="noStrike">
                  <a:solidFill>
                    <a:schemeClr val="dk1"/>
                  </a:solidFill>
                  <a:latin typeface="Arial"/>
                  <a:ea typeface="DejaVu Sans"/>
                </a:rPr>
                <a:t>Alignement datasets</a:t>
              </a:r>
              <a:endParaRPr b="0" lang="fr-FR" sz="1100" spc="-1" strike="noStrike">
                <a:solidFill>
                  <a:srgbClr val="000000"/>
                </a:solidFill>
                <a:latin typeface="Arial"/>
              </a:endParaRPr>
            </a:p>
          </p:txBody>
        </p:sp>
        <p:sp>
          <p:nvSpPr>
            <p:cNvPr id="166" name=""/>
            <p:cNvSpPr/>
            <p:nvPr/>
          </p:nvSpPr>
          <p:spPr>
            <a:xfrm rot="5400000">
              <a:off x="6354360" y="-1040760"/>
              <a:ext cx="614520" cy="9498600"/>
            </a:xfrm>
            <a:prstGeom prst="round2SameRect">
              <a:avLst>
                <a:gd name="adj1" fmla="val 16667"/>
                <a:gd name="adj2" fmla="val 0"/>
              </a:avLst>
            </a:prstGeom>
            <a:solidFill>
              <a:schemeClr val="lt1">
                <a:alpha val="90000"/>
                <a:hueOff val="0"/>
                <a:satOff val="0"/>
                <a:lumOff val="0"/>
                <a:alphaOff val="0"/>
              </a:schemeClr>
            </a:solidFill>
            <a:ln cap="rnd" w="9525">
              <a:solidFill>
                <a:srgbClr val="d64787"/>
              </a:solidFill>
            </a:ln>
          </p:spPr>
          <p:style>
            <a:lnRef idx="1"/>
            <a:fillRef idx="0"/>
            <a:effectRef idx="0"/>
            <a:fontRef idx="minor"/>
          </p:style>
          <p:txBody>
            <a:bodyPr numCol="1" spcCol="1440" lIns="-4386960" rIns="-4434480" tIns="4449600" bIns="4479840" anchor="ctr" rot="-5400000">
              <a:noAutofit/>
            </a:bodyPr>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Alignement des datasets "train" et "test" pour conserver des structures identiques.</a:t>
              </a:r>
              <a:endParaRPr b="0" lang="fr-FR" sz="1200" spc="-1" strike="noStrike">
                <a:solidFill>
                  <a:srgbClr val="000000"/>
                </a:solidFill>
                <a:latin typeface="Arial"/>
              </a:endParaRPr>
            </a:p>
          </p:txBody>
        </p:sp>
        <p:sp>
          <p:nvSpPr>
            <p:cNvPr id="167" name=""/>
            <p:cNvSpPr/>
            <p:nvPr/>
          </p:nvSpPr>
          <p:spPr>
            <a:xfrm rot="5400000">
              <a:off x="790560" y="4222800"/>
              <a:ext cx="945720" cy="1027440"/>
            </a:xfrm>
            <a:prstGeom prst="chevron">
              <a:avLst>
                <a:gd name="adj" fmla="val 50000"/>
              </a:avLst>
            </a:prstGeom>
            <a:gradFill rotWithShape="0">
              <a:gsLst>
                <a:gs pos="0">
                  <a:srgbClr val="d8c5f0"/>
                </a:gs>
                <a:gs pos="100000">
                  <a:srgbClr val="b88ee6"/>
                </a:gs>
              </a:gsLst>
              <a:lin ang="5400000"/>
            </a:gradFill>
            <a:ln cap="rnd" w="9525">
              <a:solidFill>
                <a:srgbClr val="a666e1"/>
              </a:solidFill>
            </a:ln>
          </p:spPr>
          <p:style>
            <a:lnRef idx="1"/>
            <a:fillRef idx="0"/>
            <a:effectRef idx="1"/>
            <a:fontRef idx="minor"/>
          </p:style>
          <p:txBody>
            <a:bodyPr numCol="1" spcCol="1440" lIns="6840" rIns="6840" tIns="6840" bIns="6840" anchor="ctr" rot="-5400000">
              <a:noAutofit/>
            </a:bodyPr>
            <a:p>
              <a:pPr algn="ctr">
                <a:lnSpc>
                  <a:spcPct val="90000"/>
                </a:lnSpc>
                <a:spcAft>
                  <a:spcPts val="386"/>
                </a:spcAft>
                <a:tabLst>
                  <a:tab algn="l" pos="0"/>
                </a:tabLst>
              </a:pPr>
              <a:r>
                <a:rPr b="1" lang="fr-FR" sz="1100" spc="-1" strike="noStrike">
                  <a:solidFill>
                    <a:schemeClr val="dk1"/>
                  </a:solidFill>
                  <a:latin typeface="Arial"/>
                  <a:ea typeface="DejaVu Sans"/>
                </a:rPr>
                <a:t>Création de variables</a:t>
              </a:r>
              <a:endParaRPr b="0" lang="fr-FR" sz="1100" spc="-1" strike="noStrike">
                <a:solidFill>
                  <a:srgbClr val="000000"/>
                </a:solidFill>
                <a:latin typeface="Arial"/>
              </a:endParaRPr>
            </a:p>
          </p:txBody>
        </p:sp>
        <p:sp>
          <p:nvSpPr>
            <p:cNvPr id="168" name=""/>
            <p:cNvSpPr/>
            <p:nvPr/>
          </p:nvSpPr>
          <p:spPr>
            <a:xfrm rot="5400000">
              <a:off x="6351480" y="-164160"/>
              <a:ext cx="614520" cy="9472320"/>
            </a:xfrm>
            <a:prstGeom prst="round2SameRect">
              <a:avLst>
                <a:gd name="adj1" fmla="val 16667"/>
                <a:gd name="adj2" fmla="val 0"/>
              </a:avLst>
            </a:prstGeom>
            <a:solidFill>
              <a:schemeClr val="lt1">
                <a:alpha val="90000"/>
                <a:hueOff val="0"/>
                <a:satOff val="0"/>
                <a:lumOff val="0"/>
                <a:alphaOff val="0"/>
              </a:schemeClr>
            </a:solidFill>
            <a:ln cap="rnd" w="9525">
              <a:solidFill>
                <a:srgbClr val="a666e1"/>
              </a:solidFill>
            </a:ln>
          </p:spPr>
          <p:style>
            <a:lnRef idx="1"/>
            <a:fillRef idx="0"/>
            <a:effectRef idx="0"/>
            <a:fontRef idx="minor"/>
          </p:style>
          <p:txBody>
            <a:bodyPr numCol="1" spcCol="1440" lIns="-4373640" rIns="-4421520" tIns="4436640" bIns="4466520" anchor="ctr" rot="-5400000">
              <a:noAutofit/>
            </a:bodyPr>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Remplacement des outliers par des valeurs nulles. Ensuite les valeurs sont imputées par la médiane dans le Preprocessing</a:t>
              </a:r>
              <a:r>
                <a:rPr b="0" i="1" lang="fr-FR" sz="1200" spc="-1" strike="noStrike">
                  <a:solidFill>
                    <a:srgbClr val="000000"/>
                  </a:solidFill>
                  <a:latin typeface="Arial"/>
                  <a:ea typeface="DejaVu Sans"/>
                </a:rPr>
                <a:t>.</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Ajout d'une "flag feature" pour identifier les lignes qui contiennent les outliers.</a:t>
              </a:r>
              <a:endParaRPr b="0" lang="fr-FR" sz="1200" spc="-1" strike="noStrike">
                <a:solidFill>
                  <a:srgbClr val="000000"/>
                </a:solidFill>
                <a:latin typeface="Arial"/>
              </a:endParaRPr>
            </a:p>
          </p:txBody>
        </p:sp>
        <p:sp>
          <p:nvSpPr>
            <p:cNvPr id="169" name=""/>
            <p:cNvSpPr/>
            <p:nvPr/>
          </p:nvSpPr>
          <p:spPr>
            <a:xfrm rot="5400000">
              <a:off x="806760" y="5598720"/>
              <a:ext cx="945720" cy="1058760"/>
            </a:xfrm>
            <a:prstGeom prst="chevron">
              <a:avLst>
                <a:gd name="adj" fmla="val 50000"/>
              </a:avLst>
            </a:prstGeom>
            <a:gradFill rotWithShape="0">
              <a:gsLst>
                <a:gs pos="0">
                  <a:srgbClr val="c9e2bd"/>
                </a:gs>
                <a:gs pos="100000">
                  <a:srgbClr val="9dce83"/>
                </a:gs>
              </a:gsLst>
              <a:lin ang="5400000"/>
            </a:gradFill>
            <a:ln cap="rnd" w="9525">
              <a:solidFill>
                <a:srgbClr val="80c34f"/>
              </a:solidFill>
            </a:ln>
          </p:spPr>
          <p:style>
            <a:lnRef idx="1"/>
            <a:fillRef idx="0"/>
            <a:effectRef idx="1"/>
            <a:fontRef idx="minor"/>
          </p:style>
          <p:txBody>
            <a:bodyPr numCol="1" spcCol="1440" lIns="6840" rIns="6840" tIns="6840" bIns="6840" anchor="ctr" rot="-5400000">
              <a:noAutofit/>
            </a:bodyPr>
            <a:p>
              <a:pPr algn="ctr">
                <a:lnSpc>
                  <a:spcPct val="90000"/>
                </a:lnSpc>
                <a:spcAft>
                  <a:spcPts val="386"/>
                </a:spcAft>
                <a:tabLst>
                  <a:tab algn="l" pos="0"/>
                </a:tabLst>
              </a:pPr>
              <a:r>
                <a:rPr b="1" lang="fr-FR" sz="1100" spc="-1" strike="noStrike">
                  <a:solidFill>
                    <a:schemeClr val="dk1"/>
                  </a:solidFill>
                  <a:latin typeface="Arial"/>
                  <a:ea typeface="DejaVu Sans"/>
                </a:rPr>
                <a:t>Hypothèses</a:t>
              </a:r>
              <a:endParaRPr b="0" lang="fr-FR" sz="1100" spc="-1" strike="noStrike">
                <a:solidFill>
                  <a:srgbClr val="000000"/>
                </a:solidFill>
                <a:latin typeface="Arial"/>
              </a:endParaRPr>
            </a:p>
          </p:txBody>
        </p:sp>
        <p:sp>
          <p:nvSpPr>
            <p:cNvPr id="170" name=""/>
            <p:cNvSpPr/>
            <p:nvPr/>
          </p:nvSpPr>
          <p:spPr>
            <a:xfrm rot="5400000">
              <a:off x="5848920" y="1204920"/>
              <a:ext cx="1672920" cy="9513000"/>
            </a:xfrm>
            <a:prstGeom prst="round2SameRect">
              <a:avLst>
                <a:gd name="adj1" fmla="val 16667"/>
                <a:gd name="adj2" fmla="val 0"/>
              </a:avLst>
            </a:prstGeom>
            <a:solidFill>
              <a:schemeClr val="lt1">
                <a:alpha val="90000"/>
                <a:hueOff val="0"/>
                <a:satOff val="0"/>
                <a:lumOff val="0"/>
                <a:alphaOff val="0"/>
              </a:schemeClr>
            </a:solidFill>
            <a:ln cap="rnd" w="9525">
              <a:solidFill>
                <a:srgbClr val="80c34f"/>
              </a:solidFill>
            </a:ln>
          </p:spPr>
          <p:style>
            <a:lnRef idx="1"/>
            <a:fillRef idx="0"/>
            <a:effectRef idx="0"/>
            <a:fontRef idx="minor"/>
          </p:style>
          <p:txBody>
            <a:bodyPr numCol="1" spcCol="1440" lIns="-3916440" rIns="-3912480" tIns="3927600" bIns="4009320" anchor="ctr" rot="-5400000">
              <a:noAutofit/>
            </a:bodyPr>
            <a:p>
              <a:pPr lvl="1" marL="114480" indent="-114480">
                <a:lnSpc>
                  <a:spcPct val="90000"/>
                </a:lnSpc>
                <a:spcAft>
                  <a:spcPts val="181"/>
                </a:spcAft>
                <a:buClr>
                  <a:srgbClr val="000000"/>
                </a:buClr>
                <a:buFont typeface="Symbol"/>
                <a:buChar char=""/>
              </a:pPr>
              <a:r>
                <a:rPr b="0" lang="fr-FR" sz="1200" spc="-1" strike="noStrike" u="sng">
                  <a:solidFill>
                    <a:srgbClr val="000000"/>
                  </a:solidFill>
                  <a:uFillTx/>
                  <a:latin typeface="Arial"/>
                  <a:ea typeface="DejaVu Sans"/>
                </a:rPr>
                <a:t>Création de deux hypothèses de feature engineering :</a:t>
              </a:r>
              <a:endParaRPr b="0" lang="fr-FR" sz="1200" spc="-1" strike="noStrike">
                <a:solidFill>
                  <a:srgbClr val="000000"/>
                </a:solidFill>
                <a:latin typeface="Arial"/>
              </a:endParaRPr>
            </a:p>
            <a:p>
              <a:pPr lvl="2" marL="228600" indent="-114480">
                <a:lnSpc>
                  <a:spcPct val="90000"/>
                </a:lnSpc>
                <a:spcAft>
                  <a:spcPts val="181"/>
                </a:spcAft>
                <a:buClr>
                  <a:srgbClr val="000000"/>
                </a:buClr>
                <a:buFont typeface="Symbol"/>
                <a:buChar char=""/>
              </a:pPr>
              <a:r>
                <a:rPr b="0" i="1" lang="fr-FR" sz="1200" spc="-1" strike="noStrike" u="sng">
                  <a:solidFill>
                    <a:srgbClr val="000000"/>
                  </a:solidFill>
                  <a:uFillTx/>
                  <a:latin typeface="Arial"/>
                  <a:ea typeface="DejaVu Sans"/>
                </a:rPr>
                <a:t>"Polynomial Features" </a:t>
              </a:r>
              <a:r>
                <a:rPr b="0" lang="fr-FR" sz="1200" spc="-1" strike="noStrike">
                  <a:solidFill>
                    <a:srgbClr val="000000"/>
                  </a:solidFill>
                  <a:latin typeface="Arial"/>
                  <a:ea typeface="DejaVu Sans"/>
                </a:rPr>
                <a:t>: Amélioration de la correlation des variables EXT SOURCES avec la target</a:t>
              </a:r>
              <a:endParaRPr b="0" lang="fr-FR" sz="1200" spc="-1" strike="noStrike">
                <a:solidFill>
                  <a:srgbClr val="000000"/>
                </a:solidFill>
                <a:latin typeface="Arial"/>
              </a:endParaRPr>
            </a:p>
            <a:p>
              <a:pPr lvl="2" marL="228600" indent="-114480">
                <a:lnSpc>
                  <a:spcPct val="90000"/>
                </a:lnSpc>
                <a:spcAft>
                  <a:spcPts val="181"/>
                </a:spcAft>
                <a:buClr>
                  <a:srgbClr val="000000"/>
                </a:buClr>
                <a:buFont typeface="Symbol"/>
                <a:buChar char=""/>
              </a:pPr>
              <a:r>
                <a:rPr b="0" i="1" lang="fr-FR" sz="1200" spc="-1" strike="noStrike" u="sng">
                  <a:solidFill>
                    <a:srgbClr val="000000"/>
                  </a:solidFill>
                  <a:uFillTx/>
                  <a:latin typeface="Arial"/>
                  <a:ea typeface="DejaVu Sans"/>
                </a:rPr>
                <a:t>"Domain Features" </a:t>
              </a:r>
              <a:r>
                <a:rPr b="0" lang="fr-FR" sz="1200" spc="-1" strike="noStrike">
                  <a:solidFill>
                    <a:srgbClr val="000000"/>
                  </a:solidFill>
                  <a:latin typeface="Arial"/>
                  <a:ea typeface="DejaVu Sans"/>
                </a:rPr>
                <a:t>: Construction de variables s'appliquant plus au domaine de la banque comme :</a:t>
              </a:r>
              <a:endParaRPr b="0" lang="fr-FR" sz="1200" spc="-1" strike="noStrike">
                <a:solidFill>
                  <a:srgbClr val="000000"/>
                </a:solidFill>
                <a:latin typeface="Arial"/>
              </a:endParaRPr>
            </a:p>
            <a:p>
              <a:pPr lvl="3" marL="3430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"CREDIT_INCOME_PERCENT"</a:t>
              </a:r>
              <a:endParaRPr b="0" lang="fr-FR" sz="1200" spc="-1" strike="noStrike">
                <a:solidFill>
                  <a:srgbClr val="000000"/>
                </a:solidFill>
                <a:latin typeface="Arial"/>
              </a:endParaRPr>
            </a:p>
            <a:p>
              <a:pPr lvl="3" marL="3430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"ANNUITY_INCOME_PERCENT"</a:t>
              </a:r>
              <a:endParaRPr b="0" lang="fr-FR" sz="1200" spc="-1" strike="noStrike">
                <a:solidFill>
                  <a:srgbClr val="000000"/>
                </a:solidFill>
                <a:latin typeface="Arial"/>
              </a:endParaRPr>
            </a:p>
            <a:p>
              <a:pPr lvl="3" marL="3430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"CREDIT_TERM"</a:t>
              </a:r>
              <a:endParaRPr b="0" lang="fr-FR" sz="1200" spc="-1" strike="noStrike">
                <a:solidFill>
                  <a:srgbClr val="000000"/>
                </a:solidFill>
                <a:latin typeface="Arial"/>
              </a:endParaRPr>
            </a:p>
            <a:p>
              <a:pPr lvl="3" marL="343080" indent="-114480">
                <a:lnSpc>
                  <a:spcPct val="90000"/>
                </a:lnSpc>
                <a:spcAft>
                  <a:spcPts val="181"/>
                </a:spcAft>
                <a:buClr>
                  <a:srgbClr val="000000"/>
                </a:buClr>
                <a:buFont typeface="Symbol"/>
                <a:buChar char=""/>
              </a:pPr>
              <a:r>
                <a:rPr b="0" lang="fr-FR" sz="1200" spc="-1" strike="noStrike">
                  <a:solidFill>
                    <a:srgbClr val="000000"/>
                  </a:solidFill>
                  <a:latin typeface="Arial"/>
                  <a:ea typeface="DejaVu Sans"/>
                </a:rPr>
                <a:t>"DAYS_EMPLOYED_PERCENT" </a:t>
              </a:r>
              <a:endParaRPr b="0" lang="fr-FR" sz="12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Rectangle : coins arrondis 3"/>
          <p:cNvSpPr/>
          <p:nvPr/>
        </p:nvSpPr>
        <p:spPr>
          <a:xfrm>
            <a:off x="1972080" y="2754720"/>
            <a:ext cx="8245800" cy="1346400"/>
          </a:xfrm>
          <a:prstGeom prst="roundRect">
            <a:avLst>
              <a:gd name="adj" fmla="val 16667"/>
            </a:avLst>
          </a:prstGeom>
          <a:solidFill>
            <a:schemeClr val="accent4">
              <a:lumMod val="40000"/>
              <a:lumOff val="60000"/>
            </a:schemeClr>
          </a:soli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III – MODELISATION</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Parallaxe">
  <a:themeElements>
    <a:clrScheme name="Parallaxe">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Parallaxe">
  <a:themeElements>
    <a:clrScheme name="Parallaxe">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A6CA4E143C1C4DA487B74FF1A5DC5F" ma:contentTypeVersion="8" ma:contentTypeDescription="Crée un document." ma:contentTypeScope="" ma:versionID="810f3c65d920816b5901cd0608e513ec">
  <xsd:schema xmlns:xsd="http://www.w3.org/2001/XMLSchema" xmlns:xs="http://www.w3.org/2001/XMLSchema" xmlns:p="http://schemas.microsoft.com/office/2006/metadata/properties" xmlns:ns3="17d01d1b-8e7c-4008-846c-e236499f1da4" targetNamespace="http://schemas.microsoft.com/office/2006/metadata/properties" ma:root="true" ma:fieldsID="065597f0fb3ee85b5e5fb0b9d8188324" ns3:_="">
    <xsd:import namespace="17d01d1b-8e7c-4008-846c-e236499f1da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d01d1b-8e7c-4008-846c-e236499f1d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5F7CF6-3D4F-453B-B8CF-600AF596C75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12BCE2E-BCC3-4749-B760-AB8F4E7CC288}">
  <ds:schemaRefs>
    <ds:schemaRef ds:uri="http://schemas.microsoft.com/sharepoint/v3/contenttype/forms"/>
  </ds:schemaRefs>
</ds:datastoreItem>
</file>

<file path=customXml/itemProps3.xml><?xml version="1.0" encoding="utf-8"?>
<ds:datastoreItem xmlns:ds="http://schemas.openxmlformats.org/officeDocument/2006/customXml" ds:itemID="{4E2DFD22-F870-4FF4-A84E-C3B9E0CC94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d01d1b-8e7c-4008-846c-e236499f1d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8938</TotalTime>
  <Application>LibreOffice/7.5.1.2$Windows_X86_64 LibreOffice_project/fcbaee479e84c6cd81291587d2ee68cba099e129</Application>
  <AppVersion>15.0000</AppVersion>
  <Words>1945</Words>
  <Paragraphs>314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2023-11-09T15:26:03Z</dcterms:created>
  <dc:creator/>
  <dc:description/>
  <dc:language>fr-FR</dc:language>
  <cp:lastModifiedBy/>
  <dcterms:modified xsi:type="dcterms:W3CDTF">2023-11-30T17:06:58Z</dcterms:modified>
  <cp:revision>26</cp:revision>
  <dc:subject/>
  <dc:title>Implémenter un modèle de scoring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0x010100DFA6CA4E143C1C4DA487B74FF1A5DC5F</vt:lpwstr>
  </property>
  <property fmtid="{D5CDD505-2E9C-101B-9397-08002B2CF9AE}" pid="3" name="PresentationFormat">
    <vt:lpwstr>Grand écran</vt:lpwstr>
  </property>
  <property fmtid="{D5CDD505-2E9C-101B-9397-08002B2CF9AE}" pid="4" name="Slides">
    <vt:i4>20</vt:i4>
  </property>
</Properties>
</file>