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0.png" ContentType="image/pn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19F43-69EB-491B-925D-E37DC05D5A0D}"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fr-FR"/>
        </a:p>
      </dgm:t>
    </dgm:pt>
    <dgm:pt modelId="{AA890FE6-F704-4DC3-AB81-56CFACD979DD}">
      <dgm:prSet phldrT="[Texte]"/>
      <dgm:spPr/>
      <dgm:t>
        <a:bodyPr/>
        <a:lstStyle/>
        <a:p>
          <a:r>
            <a:rPr lang="fr-FR" b="1"/>
            <a:t>I - PRESENTATION</a:t>
          </a:r>
          <a:endParaRPr lang="fr-FR" b="1" dirty="0"/>
        </a:p>
      </dgm:t>
    </dgm:pt>
    <dgm:pt modelId="{C324311E-77E6-4F9C-B915-32918D575794}" type="parTrans" cxnId="{62BD267C-1E01-4FC4-8D23-B87F2E06A829}">
      <dgm:prSet/>
      <dgm:spPr/>
      <dgm:t>
        <a:bodyPr/>
        <a:lstStyle/>
        <a:p>
          <a:endParaRPr lang="fr-FR"/>
        </a:p>
      </dgm:t>
    </dgm:pt>
    <dgm:pt modelId="{91971FEF-92A0-4DC1-A55A-F295A02742A4}" type="sibTrans" cxnId="{62BD267C-1E01-4FC4-8D23-B87F2E06A829}">
      <dgm:prSet/>
      <dgm:spPr/>
      <dgm:t>
        <a:bodyPr/>
        <a:lstStyle/>
        <a:p>
          <a:endParaRPr lang="fr-FR"/>
        </a:p>
      </dgm:t>
    </dgm:pt>
    <dgm:pt modelId="{E43A8C75-8E08-4BCE-84F2-8DC279E8680C}">
      <dgm:prSet phldrT="[Texte]"/>
      <dgm:spPr/>
      <dgm:t>
        <a:bodyPr/>
        <a:lstStyle/>
        <a:p>
          <a:r>
            <a:rPr lang="fr-FR" b="1"/>
            <a:t>II- ETUDE DES DONNEES</a:t>
          </a:r>
          <a:endParaRPr lang="fr-FR" b="1" dirty="0"/>
        </a:p>
      </dgm:t>
    </dgm:pt>
    <dgm:pt modelId="{3071D1B6-BA53-4ED9-91DF-3AA857249CB9}" type="parTrans" cxnId="{9BEB70BD-C80D-4D70-A414-7FDD8DF5AD34}">
      <dgm:prSet/>
      <dgm:spPr/>
      <dgm:t>
        <a:bodyPr/>
        <a:lstStyle/>
        <a:p>
          <a:endParaRPr lang="fr-FR"/>
        </a:p>
      </dgm:t>
    </dgm:pt>
    <dgm:pt modelId="{D4EA6064-A8F1-4CD0-B9CF-0669FBCF787A}" type="sibTrans" cxnId="{9BEB70BD-C80D-4D70-A414-7FDD8DF5AD34}">
      <dgm:prSet/>
      <dgm:spPr/>
      <dgm:t>
        <a:bodyPr/>
        <a:lstStyle/>
        <a:p>
          <a:endParaRPr lang="fr-FR"/>
        </a:p>
      </dgm:t>
    </dgm:pt>
    <dgm:pt modelId="{C68C4483-E61B-4E6C-A065-0DEB1254E6A8}">
      <dgm:prSet phldrT="[Texte]"/>
      <dgm:spPr/>
      <dgm:t>
        <a:bodyPr/>
        <a:lstStyle/>
        <a:p>
          <a:r>
            <a:rPr lang="fr-FR" b="1"/>
            <a:t>III – MODELISATION</a:t>
          </a:r>
          <a:endParaRPr lang="fr-FR" b="1" dirty="0"/>
        </a:p>
      </dgm:t>
    </dgm:pt>
    <dgm:pt modelId="{1830188F-1CBA-4B1D-80B6-53CA23F36F3B}" type="parTrans" cxnId="{DAB87356-8498-41CB-BD85-62F17D87E99F}">
      <dgm:prSet/>
      <dgm:spPr/>
      <dgm:t>
        <a:bodyPr/>
        <a:lstStyle/>
        <a:p>
          <a:endParaRPr lang="fr-FR"/>
        </a:p>
      </dgm:t>
    </dgm:pt>
    <dgm:pt modelId="{58B539C2-B621-40A8-BFE3-02354167D0A3}" type="sibTrans" cxnId="{DAB87356-8498-41CB-BD85-62F17D87E99F}">
      <dgm:prSet/>
      <dgm:spPr/>
      <dgm:t>
        <a:bodyPr/>
        <a:lstStyle/>
        <a:p>
          <a:endParaRPr lang="fr-FR"/>
        </a:p>
      </dgm:t>
    </dgm:pt>
    <dgm:pt modelId="{9E5D7C11-A401-4C39-9372-EAAEB66AB7A6}">
      <dgm:prSet/>
      <dgm:spPr/>
      <dgm:t>
        <a:bodyPr/>
        <a:lstStyle/>
        <a:p>
          <a:pPr>
            <a:lnSpc>
              <a:spcPct val="100000"/>
            </a:lnSpc>
          </a:pPr>
          <a:r>
            <a:rPr lang="fr-FR" dirty="0"/>
            <a:t>Présentation du projet</a:t>
          </a:r>
        </a:p>
      </dgm:t>
    </dgm:pt>
    <dgm:pt modelId="{CE82B964-CC9C-440A-A0CB-170FE1ECD908}" type="parTrans" cxnId="{EACDC1D4-C156-4E56-A646-1F7C4C211EC2}">
      <dgm:prSet/>
      <dgm:spPr/>
      <dgm:t>
        <a:bodyPr/>
        <a:lstStyle/>
        <a:p>
          <a:endParaRPr lang="fr-FR"/>
        </a:p>
      </dgm:t>
    </dgm:pt>
    <dgm:pt modelId="{7CF0216C-433E-443F-B42E-9C6A5CA50AA1}" type="sibTrans" cxnId="{EACDC1D4-C156-4E56-A646-1F7C4C211EC2}">
      <dgm:prSet/>
      <dgm:spPr/>
      <dgm:t>
        <a:bodyPr/>
        <a:lstStyle/>
        <a:p>
          <a:endParaRPr lang="fr-FR"/>
        </a:p>
      </dgm:t>
    </dgm:pt>
    <dgm:pt modelId="{654743D8-6818-4791-A41D-2AC776515E87}">
      <dgm:prSet/>
      <dgm:spPr/>
      <dgm:t>
        <a:bodyPr/>
        <a:lstStyle/>
        <a:p>
          <a:pPr>
            <a:lnSpc>
              <a:spcPct val="100000"/>
            </a:lnSpc>
          </a:pPr>
          <a:r>
            <a:rPr lang="fr-FR" dirty="0"/>
            <a:t>Présentation des données</a:t>
          </a:r>
        </a:p>
      </dgm:t>
    </dgm:pt>
    <dgm:pt modelId="{CE6A2D15-A570-49AB-BBF4-05CF1EAB0EB0}" type="parTrans" cxnId="{82F707AF-F34C-40AF-B310-CA5B2F40393D}">
      <dgm:prSet/>
      <dgm:spPr/>
      <dgm:t>
        <a:bodyPr/>
        <a:lstStyle/>
        <a:p>
          <a:endParaRPr lang="fr-FR"/>
        </a:p>
      </dgm:t>
    </dgm:pt>
    <dgm:pt modelId="{157FB851-5053-460D-A100-AAEFCEA97930}" type="sibTrans" cxnId="{82F707AF-F34C-40AF-B310-CA5B2F40393D}">
      <dgm:prSet/>
      <dgm:spPr/>
      <dgm:t>
        <a:bodyPr/>
        <a:lstStyle/>
        <a:p>
          <a:endParaRPr lang="fr-FR"/>
        </a:p>
      </dgm:t>
    </dgm:pt>
    <dgm:pt modelId="{E04D062B-5707-447C-A12F-FDEDE31BA918}">
      <dgm:prSet phldrT="[Texte]"/>
      <dgm:spPr/>
      <dgm:t>
        <a:bodyPr/>
        <a:lstStyle/>
        <a:p>
          <a:pPr>
            <a:lnSpc>
              <a:spcPct val="100000"/>
            </a:lnSpc>
          </a:pPr>
          <a:r>
            <a:rPr lang="fr-FR" dirty="0"/>
            <a:t>Présentation du Notebook Kaggle</a:t>
          </a:r>
        </a:p>
      </dgm:t>
    </dgm:pt>
    <dgm:pt modelId="{95CF956E-C66D-49AB-B927-50D5577429F6}" type="parTrans" cxnId="{74B89E1A-2299-4F14-8E44-6F7F574BB741}">
      <dgm:prSet/>
      <dgm:spPr/>
      <dgm:t>
        <a:bodyPr/>
        <a:lstStyle/>
        <a:p>
          <a:endParaRPr lang="fr-FR"/>
        </a:p>
      </dgm:t>
    </dgm:pt>
    <dgm:pt modelId="{884AFCA9-438D-47E0-AAB5-ECDCFDF3EB83}" type="sibTrans" cxnId="{74B89E1A-2299-4F14-8E44-6F7F574BB741}">
      <dgm:prSet/>
      <dgm:spPr/>
      <dgm:t>
        <a:bodyPr/>
        <a:lstStyle/>
        <a:p>
          <a:endParaRPr lang="fr-FR"/>
        </a:p>
      </dgm:t>
    </dgm:pt>
    <dgm:pt modelId="{C1D57B83-DF0E-42EE-A95F-4E33A65EDD4F}">
      <dgm:prSet/>
      <dgm:spPr/>
      <dgm:t>
        <a:bodyPr/>
        <a:lstStyle/>
        <a:p>
          <a:pPr>
            <a:lnSpc>
              <a:spcPct val="100000"/>
            </a:lnSpc>
          </a:pPr>
          <a:r>
            <a:rPr lang="fr-FR" dirty="0"/>
            <a:t>Entraînement et optimisation</a:t>
          </a:r>
        </a:p>
      </dgm:t>
    </dgm:pt>
    <dgm:pt modelId="{E1EC9671-8879-4FED-B002-F61CE3E691F9}" type="parTrans" cxnId="{9A6BC7B9-2544-4964-B796-1F0549395A6D}">
      <dgm:prSet/>
      <dgm:spPr/>
      <dgm:t>
        <a:bodyPr/>
        <a:lstStyle/>
        <a:p>
          <a:endParaRPr lang="fr-FR"/>
        </a:p>
      </dgm:t>
    </dgm:pt>
    <dgm:pt modelId="{F5C22733-73D0-44B9-8E55-BEC8770AC968}" type="sibTrans" cxnId="{9A6BC7B9-2544-4964-B796-1F0549395A6D}">
      <dgm:prSet/>
      <dgm:spPr/>
      <dgm:t>
        <a:bodyPr/>
        <a:lstStyle/>
        <a:p>
          <a:endParaRPr lang="fr-FR"/>
        </a:p>
      </dgm:t>
    </dgm:pt>
    <dgm:pt modelId="{C9348060-A639-477C-97D9-9ED237DFDC6E}">
      <dgm:prSet phldrT="[Texte]"/>
      <dgm:spPr/>
      <dgm:t>
        <a:bodyPr/>
        <a:lstStyle/>
        <a:p>
          <a:pPr>
            <a:lnSpc>
              <a:spcPct val="100000"/>
            </a:lnSpc>
          </a:pPr>
          <a:r>
            <a:rPr lang="fr-FR" dirty="0"/>
            <a:t>Analyse des résultats</a:t>
          </a:r>
        </a:p>
      </dgm:t>
    </dgm:pt>
    <dgm:pt modelId="{E76E04E5-3FB7-462D-9E8A-D653F6B093BA}" type="parTrans" cxnId="{5F19EA03-D2A1-4BD3-92CA-BB3DD35BA6D1}">
      <dgm:prSet/>
      <dgm:spPr/>
      <dgm:t>
        <a:bodyPr/>
        <a:lstStyle/>
        <a:p>
          <a:endParaRPr lang="fr-FR"/>
        </a:p>
      </dgm:t>
    </dgm:pt>
    <dgm:pt modelId="{CBFC3839-5828-442D-BF23-34FBDAE36FB2}" type="sibTrans" cxnId="{5F19EA03-D2A1-4BD3-92CA-BB3DD35BA6D1}">
      <dgm:prSet/>
      <dgm:spPr/>
      <dgm:t>
        <a:bodyPr/>
        <a:lstStyle/>
        <a:p>
          <a:endParaRPr lang="fr-FR"/>
        </a:p>
      </dgm:t>
    </dgm:pt>
    <dgm:pt modelId="{EB53CA18-3835-4595-B19F-CD02AFB4F8F5}">
      <dgm:prSet phldrT="[Texte]"/>
      <dgm:spPr/>
      <dgm:t>
        <a:bodyPr/>
        <a:lstStyle/>
        <a:p>
          <a:r>
            <a:rPr lang="fr-FR" b="1" dirty="0"/>
            <a:t>IV – DASHBOARD</a:t>
          </a:r>
        </a:p>
      </dgm:t>
    </dgm:pt>
    <dgm:pt modelId="{2546754A-437F-4018-8355-6FAF5AF748E5}" type="parTrans" cxnId="{8B365998-E4B1-476D-9C70-9414146C1FE3}">
      <dgm:prSet/>
      <dgm:spPr/>
      <dgm:t>
        <a:bodyPr/>
        <a:lstStyle/>
        <a:p>
          <a:endParaRPr lang="fr-FR"/>
        </a:p>
      </dgm:t>
    </dgm:pt>
    <dgm:pt modelId="{B2CF3EF6-5166-4978-B593-07075E04B816}" type="sibTrans" cxnId="{8B365998-E4B1-476D-9C70-9414146C1FE3}">
      <dgm:prSet/>
      <dgm:spPr/>
      <dgm:t>
        <a:bodyPr/>
        <a:lstStyle/>
        <a:p>
          <a:endParaRPr lang="fr-FR"/>
        </a:p>
      </dgm:t>
    </dgm:pt>
    <dgm:pt modelId="{5C78994D-0C5A-425A-BE9D-78047F49DBA9}">
      <dgm:prSet/>
      <dgm:spPr/>
      <dgm:t>
        <a:bodyPr/>
        <a:lstStyle/>
        <a:p>
          <a:pPr>
            <a:lnSpc>
              <a:spcPct val="100000"/>
            </a:lnSpc>
          </a:pPr>
          <a:r>
            <a:rPr lang="fr-FR" dirty="0"/>
            <a:t>Construction en local</a:t>
          </a:r>
        </a:p>
      </dgm:t>
    </dgm:pt>
    <dgm:pt modelId="{410DF450-675A-422F-B637-3D96C8D3210D}" type="parTrans" cxnId="{2DC4B138-C993-41D6-B139-5E58D39CE3D2}">
      <dgm:prSet/>
      <dgm:spPr/>
      <dgm:t>
        <a:bodyPr/>
        <a:lstStyle/>
        <a:p>
          <a:endParaRPr lang="fr-FR"/>
        </a:p>
      </dgm:t>
    </dgm:pt>
    <dgm:pt modelId="{511752A7-1986-4435-8820-4185CD9FF21B}" type="sibTrans" cxnId="{2DC4B138-C993-41D6-B139-5E58D39CE3D2}">
      <dgm:prSet/>
      <dgm:spPr/>
      <dgm:t>
        <a:bodyPr/>
        <a:lstStyle/>
        <a:p>
          <a:endParaRPr lang="fr-FR"/>
        </a:p>
      </dgm:t>
    </dgm:pt>
    <dgm:pt modelId="{F7D3369C-A0B0-4C77-AF44-96B3A4657CB5}">
      <dgm:prSet phldrT="[Texte]"/>
      <dgm:spPr/>
      <dgm:t>
        <a:bodyPr/>
        <a:lstStyle/>
        <a:p>
          <a:r>
            <a:rPr lang="fr-FR" b="1" dirty="0"/>
            <a:t>V – CONCLUSION</a:t>
          </a:r>
        </a:p>
      </dgm:t>
    </dgm:pt>
    <dgm:pt modelId="{E56D95B5-3462-4F36-84E3-8CF91A8BEF2C}" type="parTrans" cxnId="{B7EF04A6-5EC5-41F4-B65A-1FDB5F669CEE}">
      <dgm:prSet/>
      <dgm:spPr/>
      <dgm:t>
        <a:bodyPr/>
        <a:lstStyle/>
        <a:p>
          <a:endParaRPr lang="fr-FR"/>
        </a:p>
      </dgm:t>
    </dgm:pt>
    <dgm:pt modelId="{D0BFA2BF-91B6-457E-A40E-38702826B18C}" type="sibTrans" cxnId="{B7EF04A6-5EC5-41F4-B65A-1FDB5F669CEE}">
      <dgm:prSet/>
      <dgm:spPr/>
      <dgm:t>
        <a:bodyPr/>
        <a:lstStyle/>
        <a:p>
          <a:endParaRPr lang="fr-FR"/>
        </a:p>
      </dgm:t>
    </dgm:pt>
    <dgm:pt modelId="{FA2AF927-C04B-492C-96BD-D5FC17A94003}">
      <dgm:prSet/>
      <dgm:spPr/>
      <dgm:t>
        <a:bodyPr/>
        <a:lstStyle/>
        <a:p>
          <a:pPr>
            <a:lnSpc>
              <a:spcPct val="100000"/>
            </a:lnSpc>
          </a:pPr>
          <a:r>
            <a:rPr lang="fr-FR" dirty="0"/>
            <a:t>Résumé</a:t>
          </a:r>
        </a:p>
      </dgm:t>
    </dgm:pt>
    <dgm:pt modelId="{E68C7ABF-3E15-4F13-BF82-A9711781EB9F}" type="parTrans" cxnId="{475480BC-5CB0-47CF-B318-D15839588E44}">
      <dgm:prSet/>
      <dgm:spPr/>
      <dgm:t>
        <a:bodyPr/>
        <a:lstStyle/>
        <a:p>
          <a:endParaRPr lang="fr-FR"/>
        </a:p>
      </dgm:t>
    </dgm:pt>
    <dgm:pt modelId="{261D927E-00A6-4089-8B68-389883C0BE90}" type="sibTrans" cxnId="{475480BC-5CB0-47CF-B318-D15839588E44}">
      <dgm:prSet/>
      <dgm:spPr/>
      <dgm:t>
        <a:bodyPr/>
        <a:lstStyle/>
        <a:p>
          <a:endParaRPr lang="fr-FR"/>
        </a:p>
      </dgm:t>
    </dgm:pt>
    <dgm:pt modelId="{1E2598E4-145A-42CD-87F5-7C6417AEC50F}">
      <dgm:prSet phldrT="[Texte]"/>
      <dgm:spPr/>
      <dgm:t>
        <a:bodyPr/>
        <a:lstStyle/>
        <a:p>
          <a:pPr>
            <a:lnSpc>
              <a:spcPct val="100000"/>
            </a:lnSpc>
          </a:pPr>
          <a:r>
            <a:rPr lang="fr-FR" dirty="0"/>
            <a:t>Questions - Réponses</a:t>
          </a:r>
        </a:p>
      </dgm:t>
    </dgm:pt>
    <dgm:pt modelId="{1A9C5098-AC9E-4483-845C-B407E440AE5A}" type="parTrans" cxnId="{92CF338B-F46D-4DCD-85F2-042B226EB34F}">
      <dgm:prSet/>
      <dgm:spPr/>
      <dgm:t>
        <a:bodyPr/>
        <a:lstStyle/>
        <a:p>
          <a:endParaRPr lang="fr-FR"/>
        </a:p>
      </dgm:t>
    </dgm:pt>
    <dgm:pt modelId="{169B7C6E-663A-4F3B-B38A-11EC6EDCD7A6}" type="sibTrans" cxnId="{92CF338B-F46D-4DCD-85F2-042B226EB34F}">
      <dgm:prSet/>
      <dgm:spPr/>
      <dgm:t>
        <a:bodyPr/>
        <a:lstStyle/>
        <a:p>
          <a:endParaRPr lang="fr-FR"/>
        </a:p>
      </dgm:t>
    </dgm:pt>
    <dgm:pt modelId="{B009E209-6E53-47DD-A69F-D8F64463BE6B}">
      <dgm:prSet/>
      <dgm:spPr/>
      <dgm:t>
        <a:bodyPr/>
        <a:lstStyle/>
        <a:p>
          <a:pPr>
            <a:lnSpc>
              <a:spcPct val="100000"/>
            </a:lnSpc>
          </a:pPr>
          <a:r>
            <a:rPr lang="fr-FR" dirty="0"/>
            <a:t>Plan d’actions</a:t>
          </a:r>
        </a:p>
      </dgm:t>
    </dgm:pt>
    <dgm:pt modelId="{519BC83E-2486-496D-8CE8-5A912407998D}" type="parTrans" cxnId="{F018846F-75CF-40CF-ABB2-B3B046B522CE}">
      <dgm:prSet/>
      <dgm:spPr/>
      <dgm:t>
        <a:bodyPr/>
        <a:lstStyle/>
        <a:p>
          <a:endParaRPr lang="fr-FR"/>
        </a:p>
      </dgm:t>
    </dgm:pt>
    <dgm:pt modelId="{8596A923-FB26-4115-8C9B-1F3219773739}" type="sibTrans" cxnId="{F018846F-75CF-40CF-ABB2-B3B046B522CE}">
      <dgm:prSet/>
      <dgm:spPr/>
      <dgm:t>
        <a:bodyPr/>
        <a:lstStyle/>
        <a:p>
          <a:endParaRPr lang="fr-FR"/>
        </a:p>
      </dgm:t>
    </dgm:pt>
    <dgm:pt modelId="{2E7E021E-3143-4C86-9454-0B341FDCF8F7}">
      <dgm:prSet/>
      <dgm:spPr/>
      <dgm:t>
        <a:bodyPr/>
        <a:lstStyle/>
        <a:p>
          <a:pPr>
            <a:lnSpc>
              <a:spcPct val="100000"/>
            </a:lnSpc>
          </a:pPr>
          <a:r>
            <a:rPr lang="fr-FR" dirty="0"/>
            <a:t>Déploiement sur le Cloud</a:t>
          </a:r>
        </a:p>
      </dgm:t>
    </dgm:pt>
    <dgm:pt modelId="{A051538A-52EA-4D1B-8716-042DF34B4E08}" type="parTrans" cxnId="{09CC0F35-D7BE-4A04-A370-A054994830D5}">
      <dgm:prSet/>
      <dgm:spPr/>
      <dgm:t>
        <a:bodyPr/>
        <a:lstStyle/>
        <a:p>
          <a:endParaRPr lang="fr-FR"/>
        </a:p>
      </dgm:t>
    </dgm:pt>
    <dgm:pt modelId="{BFF1EEE0-996D-4DB6-A5F0-64CCB050CE11}" type="sibTrans" cxnId="{09CC0F35-D7BE-4A04-A370-A054994830D5}">
      <dgm:prSet/>
      <dgm:spPr/>
      <dgm:t>
        <a:bodyPr/>
        <a:lstStyle/>
        <a:p>
          <a:endParaRPr lang="fr-FR"/>
        </a:p>
      </dgm:t>
    </dgm:pt>
    <dgm:pt modelId="{282AB4D7-32B0-47C0-ACE8-BE5D30A4EE9E}" type="pres">
      <dgm:prSet presAssocID="{ADD19F43-69EB-491B-925D-E37DC05D5A0D}" presName="linear" presStyleCnt="0">
        <dgm:presLayoutVars>
          <dgm:dir/>
          <dgm:animLvl val="lvl"/>
          <dgm:resizeHandles val="exact"/>
        </dgm:presLayoutVars>
      </dgm:prSet>
      <dgm:spPr/>
    </dgm:pt>
    <dgm:pt modelId="{99494EB8-7A8B-4BC1-A52A-8027F2DBB784}" type="pres">
      <dgm:prSet presAssocID="{AA890FE6-F704-4DC3-AB81-56CFACD979DD}" presName="parentLin" presStyleCnt="0"/>
      <dgm:spPr/>
    </dgm:pt>
    <dgm:pt modelId="{DA849363-9DC9-4720-BDE5-6CE685E3B065}" type="pres">
      <dgm:prSet presAssocID="{AA890FE6-F704-4DC3-AB81-56CFACD979DD}" presName="parentLeftMargin" presStyleLbl="node1" presStyleIdx="0" presStyleCnt="5"/>
      <dgm:spPr/>
    </dgm:pt>
    <dgm:pt modelId="{0C1FF7AC-9E06-42DE-A322-09243EE6674C}" type="pres">
      <dgm:prSet presAssocID="{AA890FE6-F704-4DC3-AB81-56CFACD979DD}" presName="parentText" presStyleLbl="node1" presStyleIdx="0" presStyleCnt="5">
        <dgm:presLayoutVars>
          <dgm:chMax val="0"/>
          <dgm:bulletEnabled val="1"/>
        </dgm:presLayoutVars>
      </dgm:prSet>
      <dgm:spPr/>
    </dgm:pt>
    <dgm:pt modelId="{749FD406-FFE9-4A53-AA7C-6FF27F52027B}" type="pres">
      <dgm:prSet presAssocID="{AA890FE6-F704-4DC3-AB81-56CFACD979DD}" presName="negativeSpace" presStyleCnt="0"/>
      <dgm:spPr/>
    </dgm:pt>
    <dgm:pt modelId="{B9C3FCF4-ABD8-44AA-BB47-23E123558363}" type="pres">
      <dgm:prSet presAssocID="{AA890FE6-F704-4DC3-AB81-56CFACD979DD}" presName="childText" presStyleLbl="conFgAcc1" presStyleIdx="0" presStyleCnt="5" custLinFactNeighborX="2581">
        <dgm:presLayoutVars>
          <dgm:bulletEnabled val="1"/>
        </dgm:presLayoutVars>
      </dgm:prSet>
      <dgm:spPr/>
    </dgm:pt>
    <dgm:pt modelId="{CCE298EE-A8F2-42EC-8FC0-3F70FBE68502}" type="pres">
      <dgm:prSet presAssocID="{91971FEF-92A0-4DC1-A55A-F295A02742A4}" presName="spaceBetweenRectangles" presStyleCnt="0"/>
      <dgm:spPr/>
    </dgm:pt>
    <dgm:pt modelId="{F55580E4-00DE-4B09-B11F-0DCF6852D388}" type="pres">
      <dgm:prSet presAssocID="{E43A8C75-8E08-4BCE-84F2-8DC279E8680C}" presName="parentLin" presStyleCnt="0"/>
      <dgm:spPr/>
    </dgm:pt>
    <dgm:pt modelId="{AFA11E5E-81F9-48CF-9F3F-06784EA5021E}" type="pres">
      <dgm:prSet presAssocID="{E43A8C75-8E08-4BCE-84F2-8DC279E8680C}" presName="parentLeftMargin" presStyleLbl="node1" presStyleIdx="0" presStyleCnt="5"/>
      <dgm:spPr/>
    </dgm:pt>
    <dgm:pt modelId="{03F05E44-3AB3-47F5-8913-D85A2BFC31BC}" type="pres">
      <dgm:prSet presAssocID="{E43A8C75-8E08-4BCE-84F2-8DC279E8680C}" presName="parentText" presStyleLbl="node1" presStyleIdx="1" presStyleCnt="5">
        <dgm:presLayoutVars>
          <dgm:chMax val="0"/>
          <dgm:bulletEnabled val="1"/>
        </dgm:presLayoutVars>
      </dgm:prSet>
      <dgm:spPr/>
    </dgm:pt>
    <dgm:pt modelId="{BD697C4E-2C2F-44D1-A298-FB1AA94C95D3}" type="pres">
      <dgm:prSet presAssocID="{E43A8C75-8E08-4BCE-84F2-8DC279E8680C}" presName="negativeSpace" presStyleCnt="0"/>
      <dgm:spPr/>
    </dgm:pt>
    <dgm:pt modelId="{9ECA3011-FA5E-4BE6-A6ED-D357D61C612B}" type="pres">
      <dgm:prSet presAssocID="{E43A8C75-8E08-4BCE-84F2-8DC279E8680C}" presName="childText" presStyleLbl="conFgAcc1" presStyleIdx="1" presStyleCnt="5">
        <dgm:presLayoutVars>
          <dgm:bulletEnabled val="1"/>
        </dgm:presLayoutVars>
      </dgm:prSet>
      <dgm:spPr/>
    </dgm:pt>
    <dgm:pt modelId="{13AC0244-F24B-445D-9265-D09918FD0562}" type="pres">
      <dgm:prSet presAssocID="{D4EA6064-A8F1-4CD0-B9CF-0669FBCF787A}" presName="spaceBetweenRectangles" presStyleCnt="0"/>
      <dgm:spPr/>
    </dgm:pt>
    <dgm:pt modelId="{13FCD52F-C559-46BB-AC16-8EE084951A35}" type="pres">
      <dgm:prSet presAssocID="{C68C4483-E61B-4E6C-A065-0DEB1254E6A8}" presName="parentLin" presStyleCnt="0"/>
      <dgm:spPr/>
    </dgm:pt>
    <dgm:pt modelId="{80FEF5FD-3D15-4B48-8B63-E87FF82431D9}" type="pres">
      <dgm:prSet presAssocID="{C68C4483-E61B-4E6C-A065-0DEB1254E6A8}" presName="parentLeftMargin" presStyleLbl="node1" presStyleIdx="1" presStyleCnt="5"/>
      <dgm:spPr/>
    </dgm:pt>
    <dgm:pt modelId="{81F7813C-43A2-4B1B-B7D1-B3FE288C50B0}" type="pres">
      <dgm:prSet presAssocID="{C68C4483-E61B-4E6C-A065-0DEB1254E6A8}" presName="parentText" presStyleLbl="node1" presStyleIdx="2" presStyleCnt="5">
        <dgm:presLayoutVars>
          <dgm:chMax val="0"/>
          <dgm:bulletEnabled val="1"/>
        </dgm:presLayoutVars>
      </dgm:prSet>
      <dgm:spPr/>
    </dgm:pt>
    <dgm:pt modelId="{16CF0EC4-975B-4E64-9B52-6349C4C7F1BA}" type="pres">
      <dgm:prSet presAssocID="{C68C4483-E61B-4E6C-A065-0DEB1254E6A8}" presName="negativeSpace" presStyleCnt="0"/>
      <dgm:spPr/>
    </dgm:pt>
    <dgm:pt modelId="{5451935D-0D96-4AD1-B390-0F632EC2390A}" type="pres">
      <dgm:prSet presAssocID="{C68C4483-E61B-4E6C-A065-0DEB1254E6A8}" presName="childText" presStyleLbl="conFgAcc1" presStyleIdx="2" presStyleCnt="5">
        <dgm:presLayoutVars>
          <dgm:bulletEnabled val="1"/>
        </dgm:presLayoutVars>
      </dgm:prSet>
      <dgm:spPr/>
    </dgm:pt>
    <dgm:pt modelId="{6B197521-0DF8-4528-A621-8BF7ED85B688}" type="pres">
      <dgm:prSet presAssocID="{58B539C2-B621-40A8-BFE3-02354167D0A3}" presName="spaceBetweenRectangles" presStyleCnt="0"/>
      <dgm:spPr/>
    </dgm:pt>
    <dgm:pt modelId="{33153A6C-EAC2-4D19-8ECC-AB7D8C8C6EA2}" type="pres">
      <dgm:prSet presAssocID="{EB53CA18-3835-4595-B19F-CD02AFB4F8F5}" presName="parentLin" presStyleCnt="0"/>
      <dgm:spPr/>
    </dgm:pt>
    <dgm:pt modelId="{A65441EA-0894-4B22-AA0B-116FE98B5E72}" type="pres">
      <dgm:prSet presAssocID="{EB53CA18-3835-4595-B19F-CD02AFB4F8F5}" presName="parentLeftMargin" presStyleLbl="node1" presStyleIdx="2" presStyleCnt="5"/>
      <dgm:spPr/>
    </dgm:pt>
    <dgm:pt modelId="{7EC20922-E6ED-475E-A473-5314E3A92F87}" type="pres">
      <dgm:prSet presAssocID="{EB53CA18-3835-4595-B19F-CD02AFB4F8F5}" presName="parentText" presStyleLbl="node1" presStyleIdx="3" presStyleCnt="5">
        <dgm:presLayoutVars>
          <dgm:chMax val="0"/>
          <dgm:bulletEnabled val="1"/>
        </dgm:presLayoutVars>
      </dgm:prSet>
      <dgm:spPr/>
    </dgm:pt>
    <dgm:pt modelId="{203AF75A-BF58-4FC5-B186-4721E4E9E29C}" type="pres">
      <dgm:prSet presAssocID="{EB53CA18-3835-4595-B19F-CD02AFB4F8F5}" presName="negativeSpace" presStyleCnt="0"/>
      <dgm:spPr/>
    </dgm:pt>
    <dgm:pt modelId="{B3F035D5-0AB0-4005-B91A-9B6CB4267DC4}" type="pres">
      <dgm:prSet presAssocID="{EB53CA18-3835-4595-B19F-CD02AFB4F8F5}" presName="childText" presStyleLbl="conFgAcc1" presStyleIdx="3" presStyleCnt="5">
        <dgm:presLayoutVars>
          <dgm:bulletEnabled val="1"/>
        </dgm:presLayoutVars>
      </dgm:prSet>
      <dgm:spPr/>
    </dgm:pt>
    <dgm:pt modelId="{B67E8DC7-E653-4AD1-AF7E-F89E93BA6603}" type="pres">
      <dgm:prSet presAssocID="{B2CF3EF6-5166-4978-B593-07075E04B816}" presName="spaceBetweenRectangles" presStyleCnt="0"/>
      <dgm:spPr/>
    </dgm:pt>
    <dgm:pt modelId="{35F1A7DA-1B5D-4F08-BE52-A9D777AC263A}" type="pres">
      <dgm:prSet presAssocID="{F7D3369C-A0B0-4C77-AF44-96B3A4657CB5}" presName="parentLin" presStyleCnt="0"/>
      <dgm:spPr/>
    </dgm:pt>
    <dgm:pt modelId="{F3FB66F2-543F-4B11-B13C-D4A358CF01A0}" type="pres">
      <dgm:prSet presAssocID="{F7D3369C-A0B0-4C77-AF44-96B3A4657CB5}" presName="parentLeftMargin" presStyleLbl="node1" presStyleIdx="3" presStyleCnt="5"/>
      <dgm:spPr/>
    </dgm:pt>
    <dgm:pt modelId="{9C20160C-6664-46D2-B6D7-2F38F6829FD1}" type="pres">
      <dgm:prSet presAssocID="{F7D3369C-A0B0-4C77-AF44-96B3A4657CB5}" presName="parentText" presStyleLbl="node1" presStyleIdx="4" presStyleCnt="5">
        <dgm:presLayoutVars>
          <dgm:chMax val="0"/>
          <dgm:bulletEnabled val="1"/>
        </dgm:presLayoutVars>
      </dgm:prSet>
      <dgm:spPr/>
    </dgm:pt>
    <dgm:pt modelId="{87B3397C-CD39-4803-B486-02B60861AC8E}" type="pres">
      <dgm:prSet presAssocID="{F7D3369C-A0B0-4C77-AF44-96B3A4657CB5}" presName="negativeSpace" presStyleCnt="0"/>
      <dgm:spPr/>
    </dgm:pt>
    <dgm:pt modelId="{541C8EE7-1C4D-4795-AB30-C40F8E80B90C}" type="pres">
      <dgm:prSet presAssocID="{F7D3369C-A0B0-4C77-AF44-96B3A4657CB5}" presName="childText" presStyleLbl="conFgAcc1" presStyleIdx="4" presStyleCnt="5">
        <dgm:presLayoutVars>
          <dgm:bulletEnabled val="1"/>
        </dgm:presLayoutVars>
      </dgm:prSet>
      <dgm:spPr/>
    </dgm:pt>
  </dgm:ptLst>
  <dgm:cxnLst>
    <dgm:cxn modelId="{5F19EA03-D2A1-4BD3-92CA-BB3DD35BA6D1}" srcId="{C68C4483-E61B-4E6C-A065-0DEB1254E6A8}" destId="{C9348060-A639-477C-97D9-9ED237DFDC6E}" srcOrd="1" destOrd="0" parTransId="{E76E04E5-3FB7-462D-9E8A-D653F6B093BA}" sibTransId="{CBFC3839-5828-442D-BF23-34FBDAE36FB2}"/>
    <dgm:cxn modelId="{9B9CB004-A460-49E3-B6F8-6800B943E9E6}" type="presOf" srcId="{9E5D7C11-A401-4C39-9372-EAAEB66AB7A6}" destId="{B9C3FCF4-ABD8-44AA-BB47-23E123558363}" srcOrd="0" destOrd="0" presId="urn:microsoft.com/office/officeart/2005/8/layout/list1"/>
    <dgm:cxn modelId="{F4C2C909-25FF-45F8-BD7F-474E4D6BDDF2}" type="presOf" srcId="{2E7E021E-3143-4C86-9454-0B341FDCF8F7}" destId="{B3F035D5-0AB0-4005-B91A-9B6CB4267DC4}" srcOrd="0" destOrd="1" presId="urn:microsoft.com/office/officeart/2005/8/layout/list1"/>
    <dgm:cxn modelId="{F8A7C30A-346C-465E-BA70-CB762BF67C6A}" type="presOf" srcId="{FA2AF927-C04B-492C-96BD-D5FC17A94003}" destId="{541C8EE7-1C4D-4795-AB30-C40F8E80B90C}" srcOrd="0" destOrd="0" presId="urn:microsoft.com/office/officeart/2005/8/layout/list1"/>
    <dgm:cxn modelId="{B3FF0115-A446-4A6B-9844-C5E0DE960F79}" type="presOf" srcId="{C68C4483-E61B-4E6C-A065-0DEB1254E6A8}" destId="{81F7813C-43A2-4B1B-B7D1-B3FE288C50B0}" srcOrd="1" destOrd="0" presId="urn:microsoft.com/office/officeart/2005/8/layout/list1"/>
    <dgm:cxn modelId="{74B89E1A-2299-4F14-8E44-6F7F574BB741}" srcId="{E43A8C75-8E08-4BCE-84F2-8DC279E8680C}" destId="{E04D062B-5707-447C-A12F-FDEDE31BA918}" srcOrd="1" destOrd="0" parTransId="{95CF956E-C66D-49AB-B927-50D5577429F6}" sibTransId="{884AFCA9-438D-47E0-AAB5-ECDCFDF3EB83}"/>
    <dgm:cxn modelId="{FD0D741C-8F06-4D52-A5F4-2B207B989811}" type="presOf" srcId="{654743D8-6818-4791-A41D-2AC776515E87}" destId="{9ECA3011-FA5E-4BE6-A6ED-D357D61C612B}" srcOrd="0" destOrd="0" presId="urn:microsoft.com/office/officeart/2005/8/layout/list1"/>
    <dgm:cxn modelId="{DE4F742B-10D7-4AE0-A5B2-0D0CDBA92FBB}" type="presOf" srcId="{E04D062B-5707-447C-A12F-FDEDE31BA918}" destId="{9ECA3011-FA5E-4BE6-A6ED-D357D61C612B}" srcOrd="0" destOrd="1" presId="urn:microsoft.com/office/officeart/2005/8/layout/list1"/>
    <dgm:cxn modelId="{242E8E2B-8F09-4E74-8440-4690C11BCFEE}" type="presOf" srcId="{EB53CA18-3835-4595-B19F-CD02AFB4F8F5}" destId="{7EC20922-E6ED-475E-A473-5314E3A92F87}" srcOrd="1" destOrd="0" presId="urn:microsoft.com/office/officeart/2005/8/layout/list1"/>
    <dgm:cxn modelId="{09CC0F35-D7BE-4A04-A370-A054994830D5}" srcId="{EB53CA18-3835-4595-B19F-CD02AFB4F8F5}" destId="{2E7E021E-3143-4C86-9454-0B341FDCF8F7}" srcOrd="1" destOrd="0" parTransId="{A051538A-52EA-4D1B-8716-042DF34B4E08}" sibTransId="{BFF1EEE0-996D-4DB6-A5F0-64CCB050CE11}"/>
    <dgm:cxn modelId="{2DC4B138-C993-41D6-B139-5E58D39CE3D2}" srcId="{EB53CA18-3835-4595-B19F-CD02AFB4F8F5}" destId="{5C78994D-0C5A-425A-BE9D-78047F49DBA9}" srcOrd="0" destOrd="0" parTransId="{410DF450-675A-422F-B637-3D96C8D3210D}" sibTransId="{511752A7-1986-4435-8820-4185CD9FF21B}"/>
    <dgm:cxn modelId="{44D19C3C-74BA-49EF-BB6B-633F80F3C44C}" type="presOf" srcId="{AA890FE6-F704-4DC3-AB81-56CFACD979DD}" destId="{DA849363-9DC9-4720-BDE5-6CE685E3B065}" srcOrd="0" destOrd="0" presId="urn:microsoft.com/office/officeart/2005/8/layout/list1"/>
    <dgm:cxn modelId="{7014A43F-C17F-4D38-8CFA-2DDECF29A162}" type="presOf" srcId="{C9348060-A639-477C-97D9-9ED237DFDC6E}" destId="{5451935D-0D96-4AD1-B390-0F632EC2390A}" srcOrd="0" destOrd="1" presId="urn:microsoft.com/office/officeart/2005/8/layout/list1"/>
    <dgm:cxn modelId="{F1B5AD43-89A7-4D75-900D-EBAEE92881DA}" type="presOf" srcId="{ADD19F43-69EB-491B-925D-E37DC05D5A0D}" destId="{282AB4D7-32B0-47C0-ACE8-BE5D30A4EE9E}" srcOrd="0" destOrd="0" presId="urn:microsoft.com/office/officeart/2005/8/layout/list1"/>
    <dgm:cxn modelId="{BF53914B-E737-489A-82FA-4DF0016926E1}" type="presOf" srcId="{C1D57B83-DF0E-42EE-A95F-4E33A65EDD4F}" destId="{5451935D-0D96-4AD1-B390-0F632EC2390A}" srcOrd="0" destOrd="0" presId="urn:microsoft.com/office/officeart/2005/8/layout/list1"/>
    <dgm:cxn modelId="{EEC8956D-D74E-4118-B4C3-1F189C3E90BD}" type="presOf" srcId="{1E2598E4-145A-42CD-87F5-7C6417AEC50F}" destId="{541C8EE7-1C4D-4795-AB30-C40F8E80B90C}" srcOrd="0" destOrd="1" presId="urn:microsoft.com/office/officeart/2005/8/layout/list1"/>
    <dgm:cxn modelId="{F018846F-75CF-40CF-ABB2-B3B046B522CE}" srcId="{AA890FE6-F704-4DC3-AB81-56CFACD979DD}" destId="{B009E209-6E53-47DD-A69F-D8F64463BE6B}" srcOrd="1" destOrd="0" parTransId="{519BC83E-2486-496D-8CE8-5A912407998D}" sibTransId="{8596A923-FB26-4115-8C9B-1F3219773739}"/>
    <dgm:cxn modelId="{2A95C954-C43C-4359-9EF5-F8C7F49EFA8D}" type="presOf" srcId="{EB53CA18-3835-4595-B19F-CD02AFB4F8F5}" destId="{A65441EA-0894-4B22-AA0B-116FE98B5E72}" srcOrd="0" destOrd="0" presId="urn:microsoft.com/office/officeart/2005/8/layout/list1"/>
    <dgm:cxn modelId="{DAB87356-8498-41CB-BD85-62F17D87E99F}" srcId="{ADD19F43-69EB-491B-925D-E37DC05D5A0D}" destId="{C68C4483-E61B-4E6C-A065-0DEB1254E6A8}" srcOrd="2" destOrd="0" parTransId="{1830188F-1CBA-4B1D-80B6-53CA23F36F3B}" sibTransId="{58B539C2-B621-40A8-BFE3-02354167D0A3}"/>
    <dgm:cxn modelId="{62BD267C-1E01-4FC4-8D23-B87F2E06A829}" srcId="{ADD19F43-69EB-491B-925D-E37DC05D5A0D}" destId="{AA890FE6-F704-4DC3-AB81-56CFACD979DD}" srcOrd="0" destOrd="0" parTransId="{C324311E-77E6-4F9C-B915-32918D575794}" sibTransId="{91971FEF-92A0-4DC1-A55A-F295A02742A4}"/>
    <dgm:cxn modelId="{6B6D327D-63B7-4DFE-A53B-1B2229F85D49}" type="presOf" srcId="{B009E209-6E53-47DD-A69F-D8F64463BE6B}" destId="{B9C3FCF4-ABD8-44AA-BB47-23E123558363}" srcOrd="0" destOrd="1" presId="urn:microsoft.com/office/officeart/2005/8/layout/list1"/>
    <dgm:cxn modelId="{92CF338B-F46D-4DCD-85F2-042B226EB34F}" srcId="{F7D3369C-A0B0-4C77-AF44-96B3A4657CB5}" destId="{1E2598E4-145A-42CD-87F5-7C6417AEC50F}" srcOrd="1" destOrd="0" parTransId="{1A9C5098-AC9E-4483-845C-B407E440AE5A}" sibTransId="{169B7C6E-663A-4F3B-B38A-11EC6EDCD7A6}"/>
    <dgm:cxn modelId="{79295C98-1219-4799-8B67-0C7A5730D216}" type="presOf" srcId="{AA890FE6-F704-4DC3-AB81-56CFACD979DD}" destId="{0C1FF7AC-9E06-42DE-A322-09243EE6674C}" srcOrd="1" destOrd="0" presId="urn:microsoft.com/office/officeart/2005/8/layout/list1"/>
    <dgm:cxn modelId="{8B365998-E4B1-476D-9C70-9414146C1FE3}" srcId="{ADD19F43-69EB-491B-925D-E37DC05D5A0D}" destId="{EB53CA18-3835-4595-B19F-CD02AFB4F8F5}" srcOrd="3" destOrd="0" parTransId="{2546754A-437F-4018-8355-6FAF5AF748E5}" sibTransId="{B2CF3EF6-5166-4978-B593-07075E04B816}"/>
    <dgm:cxn modelId="{2003649E-AD5D-4CCE-A8B0-DD7A97643873}" type="presOf" srcId="{5C78994D-0C5A-425A-BE9D-78047F49DBA9}" destId="{B3F035D5-0AB0-4005-B91A-9B6CB4267DC4}" srcOrd="0" destOrd="0" presId="urn:microsoft.com/office/officeart/2005/8/layout/list1"/>
    <dgm:cxn modelId="{B7EF04A6-5EC5-41F4-B65A-1FDB5F669CEE}" srcId="{ADD19F43-69EB-491B-925D-E37DC05D5A0D}" destId="{F7D3369C-A0B0-4C77-AF44-96B3A4657CB5}" srcOrd="4" destOrd="0" parTransId="{E56D95B5-3462-4F36-84E3-8CF91A8BEF2C}" sibTransId="{D0BFA2BF-91B6-457E-A40E-38702826B18C}"/>
    <dgm:cxn modelId="{BA5963A9-B109-436C-85A2-24FB089066E8}" type="presOf" srcId="{E43A8C75-8E08-4BCE-84F2-8DC279E8680C}" destId="{03F05E44-3AB3-47F5-8913-D85A2BFC31BC}" srcOrd="1" destOrd="0" presId="urn:microsoft.com/office/officeart/2005/8/layout/list1"/>
    <dgm:cxn modelId="{E25CCDAE-C3B6-4494-9F43-6150C47ECAE0}" type="presOf" srcId="{E43A8C75-8E08-4BCE-84F2-8DC279E8680C}" destId="{AFA11E5E-81F9-48CF-9F3F-06784EA5021E}" srcOrd="0" destOrd="0" presId="urn:microsoft.com/office/officeart/2005/8/layout/list1"/>
    <dgm:cxn modelId="{82F707AF-F34C-40AF-B310-CA5B2F40393D}" srcId="{E43A8C75-8E08-4BCE-84F2-8DC279E8680C}" destId="{654743D8-6818-4791-A41D-2AC776515E87}" srcOrd="0" destOrd="0" parTransId="{CE6A2D15-A570-49AB-BBF4-05CF1EAB0EB0}" sibTransId="{157FB851-5053-460D-A100-AAEFCEA97930}"/>
    <dgm:cxn modelId="{EC5B82B0-5444-49C9-8BC5-B450CCA2B410}" type="presOf" srcId="{F7D3369C-A0B0-4C77-AF44-96B3A4657CB5}" destId="{9C20160C-6664-46D2-B6D7-2F38F6829FD1}" srcOrd="1" destOrd="0" presId="urn:microsoft.com/office/officeart/2005/8/layout/list1"/>
    <dgm:cxn modelId="{9A6BC7B9-2544-4964-B796-1F0549395A6D}" srcId="{C68C4483-E61B-4E6C-A065-0DEB1254E6A8}" destId="{C1D57B83-DF0E-42EE-A95F-4E33A65EDD4F}" srcOrd="0" destOrd="0" parTransId="{E1EC9671-8879-4FED-B002-F61CE3E691F9}" sibTransId="{F5C22733-73D0-44B9-8E55-BEC8770AC968}"/>
    <dgm:cxn modelId="{475480BC-5CB0-47CF-B318-D15839588E44}" srcId="{F7D3369C-A0B0-4C77-AF44-96B3A4657CB5}" destId="{FA2AF927-C04B-492C-96BD-D5FC17A94003}" srcOrd="0" destOrd="0" parTransId="{E68C7ABF-3E15-4F13-BF82-A9711781EB9F}" sibTransId="{261D927E-00A6-4089-8B68-389883C0BE90}"/>
    <dgm:cxn modelId="{9BEB70BD-C80D-4D70-A414-7FDD8DF5AD34}" srcId="{ADD19F43-69EB-491B-925D-E37DC05D5A0D}" destId="{E43A8C75-8E08-4BCE-84F2-8DC279E8680C}" srcOrd="1" destOrd="0" parTransId="{3071D1B6-BA53-4ED9-91DF-3AA857249CB9}" sibTransId="{D4EA6064-A8F1-4CD0-B9CF-0669FBCF787A}"/>
    <dgm:cxn modelId="{EACDC1D4-C156-4E56-A646-1F7C4C211EC2}" srcId="{AA890FE6-F704-4DC3-AB81-56CFACD979DD}" destId="{9E5D7C11-A401-4C39-9372-EAAEB66AB7A6}" srcOrd="0" destOrd="0" parTransId="{CE82B964-CC9C-440A-A0CB-170FE1ECD908}" sibTransId="{7CF0216C-433E-443F-B42E-9C6A5CA50AA1}"/>
    <dgm:cxn modelId="{76A6F1E7-EC1E-4B05-B214-5F0216C4BE46}" type="presOf" srcId="{F7D3369C-A0B0-4C77-AF44-96B3A4657CB5}" destId="{F3FB66F2-543F-4B11-B13C-D4A358CF01A0}" srcOrd="0" destOrd="0" presId="urn:microsoft.com/office/officeart/2005/8/layout/list1"/>
    <dgm:cxn modelId="{5D6BFAEF-FA60-4E8E-BAB3-11E7D949A990}" type="presOf" srcId="{C68C4483-E61B-4E6C-A065-0DEB1254E6A8}" destId="{80FEF5FD-3D15-4B48-8B63-E87FF82431D9}" srcOrd="0" destOrd="0" presId="urn:microsoft.com/office/officeart/2005/8/layout/list1"/>
    <dgm:cxn modelId="{26221E6D-816D-4707-B5D3-18A566560D96}" type="presParOf" srcId="{282AB4D7-32B0-47C0-ACE8-BE5D30A4EE9E}" destId="{99494EB8-7A8B-4BC1-A52A-8027F2DBB784}" srcOrd="0" destOrd="0" presId="urn:microsoft.com/office/officeart/2005/8/layout/list1"/>
    <dgm:cxn modelId="{EB6D0BB2-1C32-44DC-B508-312367701E08}" type="presParOf" srcId="{99494EB8-7A8B-4BC1-A52A-8027F2DBB784}" destId="{DA849363-9DC9-4720-BDE5-6CE685E3B065}" srcOrd="0" destOrd="0" presId="urn:microsoft.com/office/officeart/2005/8/layout/list1"/>
    <dgm:cxn modelId="{E24E4B5A-E421-457B-9A29-32E1DECB4B29}" type="presParOf" srcId="{99494EB8-7A8B-4BC1-A52A-8027F2DBB784}" destId="{0C1FF7AC-9E06-42DE-A322-09243EE6674C}" srcOrd="1" destOrd="0" presId="urn:microsoft.com/office/officeart/2005/8/layout/list1"/>
    <dgm:cxn modelId="{91F277EF-AA8F-45E3-94C7-CFDE078F9DC2}" type="presParOf" srcId="{282AB4D7-32B0-47C0-ACE8-BE5D30A4EE9E}" destId="{749FD406-FFE9-4A53-AA7C-6FF27F52027B}" srcOrd="1" destOrd="0" presId="urn:microsoft.com/office/officeart/2005/8/layout/list1"/>
    <dgm:cxn modelId="{08C85149-74CB-45EA-B428-2ECC68F49A88}" type="presParOf" srcId="{282AB4D7-32B0-47C0-ACE8-BE5D30A4EE9E}" destId="{B9C3FCF4-ABD8-44AA-BB47-23E123558363}" srcOrd="2" destOrd="0" presId="urn:microsoft.com/office/officeart/2005/8/layout/list1"/>
    <dgm:cxn modelId="{382F2B41-BF43-4134-B4F8-64540DB0769E}" type="presParOf" srcId="{282AB4D7-32B0-47C0-ACE8-BE5D30A4EE9E}" destId="{CCE298EE-A8F2-42EC-8FC0-3F70FBE68502}" srcOrd="3" destOrd="0" presId="urn:microsoft.com/office/officeart/2005/8/layout/list1"/>
    <dgm:cxn modelId="{3CD2104F-FF4C-44FE-B2C9-8838630E11A2}" type="presParOf" srcId="{282AB4D7-32B0-47C0-ACE8-BE5D30A4EE9E}" destId="{F55580E4-00DE-4B09-B11F-0DCF6852D388}" srcOrd="4" destOrd="0" presId="urn:microsoft.com/office/officeart/2005/8/layout/list1"/>
    <dgm:cxn modelId="{3E9F2F56-4E88-46B8-939C-EC1F433359BB}" type="presParOf" srcId="{F55580E4-00DE-4B09-B11F-0DCF6852D388}" destId="{AFA11E5E-81F9-48CF-9F3F-06784EA5021E}" srcOrd="0" destOrd="0" presId="urn:microsoft.com/office/officeart/2005/8/layout/list1"/>
    <dgm:cxn modelId="{4B883FC4-B760-45D7-8BB2-D9D127C8C559}" type="presParOf" srcId="{F55580E4-00DE-4B09-B11F-0DCF6852D388}" destId="{03F05E44-3AB3-47F5-8913-D85A2BFC31BC}" srcOrd="1" destOrd="0" presId="urn:microsoft.com/office/officeart/2005/8/layout/list1"/>
    <dgm:cxn modelId="{14AD0B7B-8A19-46FD-86C2-658CDAEB64A5}" type="presParOf" srcId="{282AB4D7-32B0-47C0-ACE8-BE5D30A4EE9E}" destId="{BD697C4E-2C2F-44D1-A298-FB1AA94C95D3}" srcOrd="5" destOrd="0" presId="urn:microsoft.com/office/officeart/2005/8/layout/list1"/>
    <dgm:cxn modelId="{BBCA01A9-BAFA-427A-B908-CB13CFEA2244}" type="presParOf" srcId="{282AB4D7-32B0-47C0-ACE8-BE5D30A4EE9E}" destId="{9ECA3011-FA5E-4BE6-A6ED-D357D61C612B}" srcOrd="6" destOrd="0" presId="urn:microsoft.com/office/officeart/2005/8/layout/list1"/>
    <dgm:cxn modelId="{BB8AF144-62A4-471B-BD04-AAD613898694}" type="presParOf" srcId="{282AB4D7-32B0-47C0-ACE8-BE5D30A4EE9E}" destId="{13AC0244-F24B-445D-9265-D09918FD0562}" srcOrd="7" destOrd="0" presId="urn:microsoft.com/office/officeart/2005/8/layout/list1"/>
    <dgm:cxn modelId="{2CEFB1D8-2758-4F43-8470-247A377E0E4C}" type="presParOf" srcId="{282AB4D7-32B0-47C0-ACE8-BE5D30A4EE9E}" destId="{13FCD52F-C559-46BB-AC16-8EE084951A35}" srcOrd="8" destOrd="0" presId="urn:microsoft.com/office/officeart/2005/8/layout/list1"/>
    <dgm:cxn modelId="{5B296467-6780-46DD-B666-B8669527E998}" type="presParOf" srcId="{13FCD52F-C559-46BB-AC16-8EE084951A35}" destId="{80FEF5FD-3D15-4B48-8B63-E87FF82431D9}" srcOrd="0" destOrd="0" presId="urn:microsoft.com/office/officeart/2005/8/layout/list1"/>
    <dgm:cxn modelId="{034461DA-7D12-4D6A-835B-D3940D73D9A5}" type="presParOf" srcId="{13FCD52F-C559-46BB-AC16-8EE084951A35}" destId="{81F7813C-43A2-4B1B-B7D1-B3FE288C50B0}" srcOrd="1" destOrd="0" presId="urn:microsoft.com/office/officeart/2005/8/layout/list1"/>
    <dgm:cxn modelId="{D9E3F944-0531-4133-87B1-A5D18AD5D6F0}" type="presParOf" srcId="{282AB4D7-32B0-47C0-ACE8-BE5D30A4EE9E}" destId="{16CF0EC4-975B-4E64-9B52-6349C4C7F1BA}" srcOrd="9" destOrd="0" presId="urn:microsoft.com/office/officeart/2005/8/layout/list1"/>
    <dgm:cxn modelId="{761993BF-DE14-4DB6-A925-F11525665A06}" type="presParOf" srcId="{282AB4D7-32B0-47C0-ACE8-BE5D30A4EE9E}" destId="{5451935D-0D96-4AD1-B390-0F632EC2390A}" srcOrd="10" destOrd="0" presId="urn:microsoft.com/office/officeart/2005/8/layout/list1"/>
    <dgm:cxn modelId="{1F7B5707-9AA3-452F-833C-C7EDC98903E9}" type="presParOf" srcId="{282AB4D7-32B0-47C0-ACE8-BE5D30A4EE9E}" destId="{6B197521-0DF8-4528-A621-8BF7ED85B688}" srcOrd="11" destOrd="0" presId="urn:microsoft.com/office/officeart/2005/8/layout/list1"/>
    <dgm:cxn modelId="{BAC9DC68-CF1B-48C6-942A-B2A06F2CF6B8}" type="presParOf" srcId="{282AB4D7-32B0-47C0-ACE8-BE5D30A4EE9E}" destId="{33153A6C-EAC2-4D19-8ECC-AB7D8C8C6EA2}" srcOrd="12" destOrd="0" presId="urn:microsoft.com/office/officeart/2005/8/layout/list1"/>
    <dgm:cxn modelId="{5D71DE9F-1C4A-4EF6-85E5-5FFF985E100A}" type="presParOf" srcId="{33153A6C-EAC2-4D19-8ECC-AB7D8C8C6EA2}" destId="{A65441EA-0894-4B22-AA0B-116FE98B5E72}" srcOrd="0" destOrd="0" presId="urn:microsoft.com/office/officeart/2005/8/layout/list1"/>
    <dgm:cxn modelId="{1060C10B-07E5-426B-9AFF-CF4705ED21CF}" type="presParOf" srcId="{33153A6C-EAC2-4D19-8ECC-AB7D8C8C6EA2}" destId="{7EC20922-E6ED-475E-A473-5314E3A92F87}" srcOrd="1" destOrd="0" presId="urn:microsoft.com/office/officeart/2005/8/layout/list1"/>
    <dgm:cxn modelId="{F76018C8-B8DC-4278-B553-2948427968B7}" type="presParOf" srcId="{282AB4D7-32B0-47C0-ACE8-BE5D30A4EE9E}" destId="{203AF75A-BF58-4FC5-B186-4721E4E9E29C}" srcOrd="13" destOrd="0" presId="urn:microsoft.com/office/officeart/2005/8/layout/list1"/>
    <dgm:cxn modelId="{EC2562C8-DE31-43B9-ABC7-06692F4894D0}" type="presParOf" srcId="{282AB4D7-32B0-47C0-ACE8-BE5D30A4EE9E}" destId="{B3F035D5-0AB0-4005-B91A-9B6CB4267DC4}" srcOrd="14" destOrd="0" presId="urn:microsoft.com/office/officeart/2005/8/layout/list1"/>
    <dgm:cxn modelId="{7F41CCCE-6125-4A00-9C05-8271E24258D1}" type="presParOf" srcId="{282AB4D7-32B0-47C0-ACE8-BE5D30A4EE9E}" destId="{B67E8DC7-E653-4AD1-AF7E-F89E93BA6603}" srcOrd="15" destOrd="0" presId="urn:microsoft.com/office/officeart/2005/8/layout/list1"/>
    <dgm:cxn modelId="{4F58FC38-7433-4346-A258-9794D4BDFA90}" type="presParOf" srcId="{282AB4D7-32B0-47C0-ACE8-BE5D30A4EE9E}" destId="{35F1A7DA-1B5D-4F08-BE52-A9D777AC263A}" srcOrd="16" destOrd="0" presId="urn:microsoft.com/office/officeart/2005/8/layout/list1"/>
    <dgm:cxn modelId="{C8E15FAE-8F63-432D-99A6-C7334AAE8C4E}" type="presParOf" srcId="{35F1A7DA-1B5D-4F08-BE52-A9D777AC263A}" destId="{F3FB66F2-543F-4B11-B13C-D4A358CF01A0}" srcOrd="0" destOrd="0" presId="urn:microsoft.com/office/officeart/2005/8/layout/list1"/>
    <dgm:cxn modelId="{80309238-A363-4B2E-9508-FFE3D598F0B9}" type="presParOf" srcId="{35F1A7DA-1B5D-4F08-BE52-A9D777AC263A}" destId="{9C20160C-6664-46D2-B6D7-2F38F6829FD1}" srcOrd="1" destOrd="0" presId="urn:microsoft.com/office/officeart/2005/8/layout/list1"/>
    <dgm:cxn modelId="{73C093CF-8DBA-4AD5-B04A-21326E21AD6C}" type="presParOf" srcId="{282AB4D7-32B0-47C0-ACE8-BE5D30A4EE9E}" destId="{87B3397C-CD39-4803-B486-02B60861AC8E}" srcOrd="17" destOrd="0" presId="urn:microsoft.com/office/officeart/2005/8/layout/list1"/>
    <dgm:cxn modelId="{59D8294B-6666-48F3-A74C-000C2BAF1E9E}" type="presParOf" srcId="{282AB4D7-32B0-47C0-ACE8-BE5D30A4EE9E}" destId="{541C8EE7-1C4D-4795-AB30-C40F8E80B90C}"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0275E-DA8F-4781-80D4-B3FA9D095D55}" type="doc">
      <dgm:prSet loTypeId="urn:microsoft.com/office/officeart/2005/8/layout/hProcess10" loCatId="process" qsTypeId="urn:microsoft.com/office/officeart/2005/8/quickstyle/3d2" qsCatId="3D" csTypeId="urn:microsoft.com/office/officeart/2005/8/colors/colorful1" csCatId="colorful" phldr="1"/>
      <dgm:spPr/>
      <dgm:t>
        <a:bodyPr/>
        <a:lstStyle/>
        <a:p>
          <a:endParaRPr lang="fr-FR"/>
        </a:p>
      </dgm:t>
    </dgm:pt>
    <dgm:pt modelId="{6583DCBD-66AC-422B-A7B5-D0498DD5926C}">
      <dgm:prSet phldrT="[Texte]"/>
      <dgm:spPr/>
      <dgm:t>
        <a:bodyPr/>
        <a:lstStyle/>
        <a:p>
          <a:r>
            <a:rPr lang="fr-FR" dirty="0"/>
            <a:t>Etudes du Kernel Kaggle</a:t>
          </a:r>
        </a:p>
      </dgm:t>
    </dgm:pt>
    <dgm:pt modelId="{4CF9928D-2058-49EC-8606-4C93B3291DCE}" type="parTrans" cxnId="{1FFB2A57-07AE-4515-A2E0-07D05AECF7F0}">
      <dgm:prSet/>
      <dgm:spPr/>
      <dgm:t>
        <a:bodyPr/>
        <a:lstStyle/>
        <a:p>
          <a:endParaRPr lang="fr-FR"/>
        </a:p>
      </dgm:t>
    </dgm:pt>
    <dgm:pt modelId="{73D3E6A0-DEB0-488A-AC0B-B5B9214A00B4}" type="sibTrans" cxnId="{1FFB2A57-07AE-4515-A2E0-07D05AECF7F0}">
      <dgm:prSet/>
      <dgm:spPr/>
      <dgm:t>
        <a:bodyPr/>
        <a:lstStyle/>
        <a:p>
          <a:endParaRPr lang="fr-FR"/>
        </a:p>
      </dgm:t>
    </dgm:pt>
    <dgm:pt modelId="{FE59DB3F-BA2C-4BE4-BA19-F7E10C6B02F0}">
      <dgm:prSet phldrT="[Texte]"/>
      <dgm:spPr/>
      <dgm:t>
        <a:bodyPr/>
        <a:lstStyle/>
        <a:p>
          <a:r>
            <a:rPr lang="fr-FR" dirty="0"/>
            <a:t>Analyse du Notebook téléchargé</a:t>
          </a:r>
        </a:p>
      </dgm:t>
    </dgm:pt>
    <dgm:pt modelId="{F40D377E-C68B-4E91-B119-131144233D54}" type="parTrans" cxnId="{8024AA0B-F5E9-47C8-AFB5-D596C4F4E717}">
      <dgm:prSet/>
      <dgm:spPr/>
      <dgm:t>
        <a:bodyPr/>
        <a:lstStyle/>
        <a:p>
          <a:endParaRPr lang="fr-FR"/>
        </a:p>
      </dgm:t>
    </dgm:pt>
    <dgm:pt modelId="{9EEF8C27-F635-41FF-A657-D7443C19B895}" type="sibTrans" cxnId="{8024AA0B-F5E9-47C8-AFB5-D596C4F4E717}">
      <dgm:prSet/>
      <dgm:spPr/>
      <dgm:t>
        <a:bodyPr/>
        <a:lstStyle/>
        <a:p>
          <a:endParaRPr lang="fr-FR"/>
        </a:p>
      </dgm:t>
    </dgm:pt>
    <dgm:pt modelId="{97719A11-74C9-4873-A17F-92B0C8FC5FF4}">
      <dgm:prSet phldrT="[Texte]"/>
      <dgm:spPr/>
      <dgm:t>
        <a:bodyPr/>
        <a:lstStyle/>
        <a:p>
          <a:r>
            <a:rPr lang="fr-FR" dirty="0"/>
            <a:t>Construction du modèle de prédiction</a:t>
          </a:r>
        </a:p>
      </dgm:t>
    </dgm:pt>
    <dgm:pt modelId="{B059466D-EEAA-408D-B2FB-FE26CF9A2F71}" type="parTrans" cxnId="{7335EFF5-4733-4207-8BF9-8B2610FD0641}">
      <dgm:prSet/>
      <dgm:spPr/>
      <dgm:t>
        <a:bodyPr/>
        <a:lstStyle/>
        <a:p>
          <a:endParaRPr lang="fr-FR"/>
        </a:p>
      </dgm:t>
    </dgm:pt>
    <dgm:pt modelId="{77C7D467-EA1D-4115-B91D-838550F98351}" type="sibTrans" cxnId="{7335EFF5-4733-4207-8BF9-8B2610FD0641}">
      <dgm:prSet/>
      <dgm:spPr/>
      <dgm:t>
        <a:bodyPr/>
        <a:lstStyle/>
        <a:p>
          <a:endParaRPr lang="fr-FR"/>
        </a:p>
      </dgm:t>
    </dgm:pt>
    <dgm:pt modelId="{44CDF5B5-E118-41EC-A673-83FB070B68E4}">
      <dgm:prSet phldrT="[Texte]"/>
      <dgm:spPr/>
      <dgm:t>
        <a:bodyPr/>
        <a:lstStyle/>
        <a:p>
          <a:r>
            <a:rPr lang="fr-FR" dirty="0"/>
            <a:t>Adaptation du Notebook avec les besoins du Projet </a:t>
          </a:r>
        </a:p>
      </dgm:t>
    </dgm:pt>
    <dgm:pt modelId="{C9CFC9DD-1D15-4594-BA34-820D92C651B6}" type="parTrans" cxnId="{3E5B9635-DF05-4F8F-B6E4-426DA8C5F5CF}">
      <dgm:prSet/>
      <dgm:spPr/>
      <dgm:t>
        <a:bodyPr/>
        <a:lstStyle/>
        <a:p>
          <a:endParaRPr lang="fr-FR"/>
        </a:p>
      </dgm:t>
    </dgm:pt>
    <dgm:pt modelId="{D39464A0-2C97-4255-B24B-F0F8142C9332}" type="sibTrans" cxnId="{3E5B9635-DF05-4F8F-B6E4-426DA8C5F5CF}">
      <dgm:prSet/>
      <dgm:spPr/>
      <dgm:t>
        <a:bodyPr/>
        <a:lstStyle/>
        <a:p>
          <a:endParaRPr lang="fr-FR"/>
        </a:p>
      </dgm:t>
    </dgm:pt>
    <dgm:pt modelId="{CB00C510-460A-418D-9BE6-4A512B6531EC}">
      <dgm:prSet phldrT="[Texte]"/>
      <dgm:spPr/>
      <dgm:t>
        <a:bodyPr/>
        <a:lstStyle/>
        <a:p>
          <a:r>
            <a:rPr lang="fr-FR" dirty="0"/>
            <a:t>Note technique</a:t>
          </a:r>
        </a:p>
      </dgm:t>
    </dgm:pt>
    <dgm:pt modelId="{B5AD5F34-11BC-4937-9C4D-B55F11AEE758}" type="parTrans" cxnId="{E18E5073-9E0B-466B-9B64-8BA456CB2AE8}">
      <dgm:prSet/>
      <dgm:spPr/>
      <dgm:t>
        <a:bodyPr/>
        <a:lstStyle/>
        <a:p>
          <a:endParaRPr lang="fr-FR"/>
        </a:p>
      </dgm:t>
    </dgm:pt>
    <dgm:pt modelId="{BA6755F3-B8AA-42D0-9FEB-0FC198C6B0EA}" type="sibTrans" cxnId="{E18E5073-9E0B-466B-9B64-8BA456CB2AE8}">
      <dgm:prSet/>
      <dgm:spPr/>
      <dgm:t>
        <a:bodyPr/>
        <a:lstStyle/>
        <a:p>
          <a:endParaRPr lang="fr-FR"/>
        </a:p>
      </dgm:t>
    </dgm:pt>
    <dgm:pt modelId="{1355EB89-7048-43B2-BBBF-CFFA1203D8D8}">
      <dgm:prSet phldrT="[Texte]"/>
      <dgm:spPr/>
      <dgm:t>
        <a:bodyPr/>
        <a:lstStyle/>
        <a:p>
          <a:r>
            <a:rPr lang="fr-FR" dirty="0"/>
            <a:t>Rédaction de la note méthodologique du modèle</a:t>
          </a:r>
        </a:p>
      </dgm:t>
    </dgm:pt>
    <dgm:pt modelId="{FD4A534B-5039-4167-9529-71AFF6BA8B7B}" type="parTrans" cxnId="{F6381B87-DFA3-4349-88A8-598B80CACD29}">
      <dgm:prSet/>
      <dgm:spPr/>
      <dgm:t>
        <a:bodyPr/>
        <a:lstStyle/>
        <a:p>
          <a:endParaRPr lang="fr-FR"/>
        </a:p>
      </dgm:t>
    </dgm:pt>
    <dgm:pt modelId="{E0A6EC3D-4EF3-44C1-9039-33D1F4FC98F1}" type="sibTrans" cxnId="{F6381B87-DFA3-4349-88A8-598B80CACD29}">
      <dgm:prSet/>
      <dgm:spPr/>
      <dgm:t>
        <a:bodyPr/>
        <a:lstStyle/>
        <a:p>
          <a:endParaRPr lang="fr-FR"/>
        </a:p>
      </dgm:t>
    </dgm:pt>
    <dgm:pt modelId="{F98F1FBF-D9C8-40DF-89BC-C67F2AEA94F1}">
      <dgm:prSet phldrT="[Texte]"/>
      <dgm:spPr/>
      <dgm:t>
        <a:bodyPr/>
        <a:lstStyle/>
        <a:p>
          <a:r>
            <a:rPr lang="fr-FR" dirty="0"/>
            <a:t>Dashboard</a:t>
          </a:r>
        </a:p>
      </dgm:t>
    </dgm:pt>
    <dgm:pt modelId="{0AC6CFFE-2AB9-47EB-A3CD-659FCDB576A7}" type="parTrans" cxnId="{6E428D94-CA46-47C3-AA36-DAAAAC538171}">
      <dgm:prSet/>
      <dgm:spPr/>
      <dgm:t>
        <a:bodyPr/>
        <a:lstStyle/>
        <a:p>
          <a:endParaRPr lang="fr-FR"/>
        </a:p>
      </dgm:t>
    </dgm:pt>
    <dgm:pt modelId="{027AA569-8699-49EF-BFB7-A5C957A8A33A}" type="sibTrans" cxnId="{6E428D94-CA46-47C3-AA36-DAAAAC538171}">
      <dgm:prSet/>
      <dgm:spPr/>
      <dgm:t>
        <a:bodyPr/>
        <a:lstStyle/>
        <a:p>
          <a:endParaRPr lang="fr-FR"/>
        </a:p>
      </dgm:t>
    </dgm:pt>
    <dgm:pt modelId="{1D73FE67-16DD-4171-86A2-EAFD15C46E93}">
      <dgm:prSet phldrT="[Texte]"/>
      <dgm:spPr/>
      <dgm:t>
        <a:bodyPr/>
        <a:lstStyle/>
        <a:p>
          <a:r>
            <a:rPr lang="fr-FR" dirty="0"/>
            <a:t>Déploiement</a:t>
          </a:r>
        </a:p>
      </dgm:t>
    </dgm:pt>
    <dgm:pt modelId="{1A68B619-129B-4ECE-9785-C053E6A5486B}" type="parTrans" cxnId="{AC0513C2-57E7-4AC4-B395-AF5A0A82A507}">
      <dgm:prSet/>
      <dgm:spPr/>
      <dgm:t>
        <a:bodyPr/>
        <a:lstStyle/>
        <a:p>
          <a:endParaRPr lang="fr-FR"/>
        </a:p>
      </dgm:t>
    </dgm:pt>
    <dgm:pt modelId="{EEA779C1-204C-4BC0-A5E8-2487A35CE299}" type="sibTrans" cxnId="{AC0513C2-57E7-4AC4-B395-AF5A0A82A507}">
      <dgm:prSet/>
      <dgm:spPr/>
      <dgm:t>
        <a:bodyPr/>
        <a:lstStyle/>
        <a:p>
          <a:endParaRPr lang="fr-FR"/>
        </a:p>
      </dgm:t>
    </dgm:pt>
    <dgm:pt modelId="{A93B20F1-0C75-4BBF-859D-4FB87629552E}">
      <dgm:prSet phldrT="[Texte]"/>
      <dgm:spPr/>
      <dgm:t>
        <a:bodyPr/>
        <a:lstStyle/>
        <a:p>
          <a:r>
            <a:rPr lang="fr-FR" dirty="0"/>
            <a:t>Réalisation du dashboard</a:t>
          </a:r>
        </a:p>
      </dgm:t>
    </dgm:pt>
    <dgm:pt modelId="{9519AEF2-4848-4CB5-9D18-F442E23FEB6E}" type="parTrans" cxnId="{B76713DE-5038-4BE1-9D8B-66B7D82677C1}">
      <dgm:prSet/>
      <dgm:spPr/>
      <dgm:t>
        <a:bodyPr/>
        <a:lstStyle/>
        <a:p>
          <a:endParaRPr lang="fr-FR"/>
        </a:p>
      </dgm:t>
    </dgm:pt>
    <dgm:pt modelId="{6B34D0AB-B674-41AC-A760-81B29E6AC294}" type="sibTrans" cxnId="{B76713DE-5038-4BE1-9D8B-66B7D82677C1}">
      <dgm:prSet/>
      <dgm:spPr/>
      <dgm:t>
        <a:bodyPr/>
        <a:lstStyle/>
        <a:p>
          <a:endParaRPr lang="fr-FR"/>
        </a:p>
      </dgm:t>
    </dgm:pt>
    <dgm:pt modelId="{0D16FD9F-1539-4F5B-88AE-A1034F04475B}">
      <dgm:prSet phldrT="[Texte]"/>
      <dgm:spPr/>
      <dgm:t>
        <a:bodyPr/>
        <a:lstStyle/>
        <a:p>
          <a:r>
            <a:rPr lang="fr-FR" dirty="0"/>
            <a:t>Réalisation de l’API correspondante</a:t>
          </a:r>
        </a:p>
      </dgm:t>
    </dgm:pt>
    <dgm:pt modelId="{A7999339-EB4B-44D2-BB44-5D95D3725C25}" type="parTrans" cxnId="{9033B3C7-E90A-461F-A24A-EDEBCCB68D24}">
      <dgm:prSet/>
      <dgm:spPr/>
      <dgm:t>
        <a:bodyPr/>
        <a:lstStyle/>
        <a:p>
          <a:endParaRPr lang="fr-FR"/>
        </a:p>
      </dgm:t>
    </dgm:pt>
    <dgm:pt modelId="{2A5A246F-7536-4649-861B-49E3FBF65670}" type="sibTrans" cxnId="{9033B3C7-E90A-461F-A24A-EDEBCCB68D24}">
      <dgm:prSet/>
      <dgm:spPr/>
      <dgm:t>
        <a:bodyPr/>
        <a:lstStyle/>
        <a:p>
          <a:endParaRPr lang="fr-FR"/>
        </a:p>
      </dgm:t>
    </dgm:pt>
    <dgm:pt modelId="{369C999A-3215-4FF0-83DD-AFEB6D8954E0}">
      <dgm:prSet phldrT="[Texte]"/>
      <dgm:spPr/>
      <dgm:t>
        <a:bodyPr/>
        <a:lstStyle/>
        <a:p>
          <a:r>
            <a:rPr lang="fr-FR" dirty="0"/>
            <a:t>Déploiement du modèle sur le Cloud</a:t>
          </a:r>
        </a:p>
      </dgm:t>
    </dgm:pt>
    <dgm:pt modelId="{D70FB5BB-2E00-4FD2-BB9A-F88CD8C7E846}" type="parTrans" cxnId="{83A34A46-EEDE-466B-BEF3-22A63D6A39CF}">
      <dgm:prSet/>
      <dgm:spPr/>
      <dgm:t>
        <a:bodyPr/>
        <a:lstStyle/>
        <a:p>
          <a:endParaRPr lang="fr-FR"/>
        </a:p>
      </dgm:t>
    </dgm:pt>
    <dgm:pt modelId="{F7F1FCAF-317D-4F05-8AA8-1D3A9AB023EC}" type="sibTrans" cxnId="{83A34A46-EEDE-466B-BEF3-22A63D6A39CF}">
      <dgm:prSet/>
      <dgm:spPr/>
      <dgm:t>
        <a:bodyPr/>
        <a:lstStyle/>
        <a:p>
          <a:endParaRPr lang="fr-FR"/>
        </a:p>
      </dgm:t>
    </dgm:pt>
    <dgm:pt modelId="{E9A19952-4397-4457-8C4E-6AFB5A883110}">
      <dgm:prSet phldrT="[Texte]"/>
      <dgm:spPr/>
      <dgm:t>
        <a:bodyPr/>
        <a:lstStyle/>
        <a:p>
          <a:r>
            <a:rPr lang="fr-FR" dirty="0"/>
            <a:t>Sauvegarde sur un dépôt GitHub</a:t>
          </a:r>
        </a:p>
      </dgm:t>
    </dgm:pt>
    <dgm:pt modelId="{64881F73-9377-4660-A416-1964724A7C6A}" type="parTrans" cxnId="{98B3A5A0-97DD-4834-B7F5-896712514D40}">
      <dgm:prSet/>
      <dgm:spPr/>
      <dgm:t>
        <a:bodyPr/>
        <a:lstStyle/>
        <a:p>
          <a:endParaRPr lang="fr-FR"/>
        </a:p>
      </dgm:t>
    </dgm:pt>
    <dgm:pt modelId="{AF795863-1682-49E4-8B85-5F2574255C3D}" type="sibTrans" cxnId="{98B3A5A0-97DD-4834-B7F5-896712514D40}">
      <dgm:prSet/>
      <dgm:spPr/>
      <dgm:t>
        <a:bodyPr/>
        <a:lstStyle/>
        <a:p>
          <a:endParaRPr lang="fr-FR"/>
        </a:p>
      </dgm:t>
    </dgm:pt>
    <dgm:pt modelId="{2955B18C-76E4-40B4-85B6-19EE21BE9B89}" type="pres">
      <dgm:prSet presAssocID="{2360275E-DA8F-4781-80D4-B3FA9D095D55}" presName="Name0" presStyleCnt="0">
        <dgm:presLayoutVars>
          <dgm:dir/>
          <dgm:resizeHandles val="exact"/>
        </dgm:presLayoutVars>
      </dgm:prSet>
      <dgm:spPr/>
    </dgm:pt>
    <dgm:pt modelId="{0804A1C6-7DD4-4BDE-AC3D-DF12BEF30BB9}" type="pres">
      <dgm:prSet presAssocID="{6583DCBD-66AC-422B-A7B5-D0498DD5926C}" presName="composite" presStyleCnt="0"/>
      <dgm:spPr/>
    </dgm:pt>
    <dgm:pt modelId="{8F5F061D-B599-4F77-8DE2-317260C9CF40}" type="pres">
      <dgm:prSet presAssocID="{6583DCBD-66AC-422B-A7B5-D0498DD5926C}" presName="imagSh" presStyleLbl="bgImgPlace1" presStyleIdx="0" presStyleCnt="5"/>
      <dgm:spPr>
        <a:solidFill>
          <a:schemeClr val="bg1">
            <a:lumMod val="95000"/>
          </a:schemeClr>
        </a:solidFill>
      </dgm:spPr>
    </dgm:pt>
    <dgm:pt modelId="{5621F2B2-AE62-4F94-8803-4EBC571395BF}" type="pres">
      <dgm:prSet presAssocID="{6583DCBD-66AC-422B-A7B5-D0498DD5926C}" presName="txNode" presStyleLbl="node1" presStyleIdx="0" presStyleCnt="5">
        <dgm:presLayoutVars>
          <dgm:bulletEnabled val="1"/>
        </dgm:presLayoutVars>
      </dgm:prSet>
      <dgm:spPr/>
    </dgm:pt>
    <dgm:pt modelId="{2ABA42A3-E51D-4634-8BB4-BD88B561918F}" type="pres">
      <dgm:prSet presAssocID="{73D3E6A0-DEB0-488A-AC0B-B5B9214A00B4}" presName="sibTrans" presStyleLbl="sibTrans2D1" presStyleIdx="0" presStyleCnt="4"/>
      <dgm:spPr/>
    </dgm:pt>
    <dgm:pt modelId="{96855582-7516-446E-BCCF-467AE1179E8B}" type="pres">
      <dgm:prSet presAssocID="{73D3E6A0-DEB0-488A-AC0B-B5B9214A00B4}" presName="connTx" presStyleLbl="sibTrans2D1" presStyleIdx="0" presStyleCnt="4"/>
      <dgm:spPr/>
    </dgm:pt>
    <dgm:pt modelId="{17CADF1F-9B01-4BC1-9374-59A16A08B220}" type="pres">
      <dgm:prSet presAssocID="{97719A11-74C9-4873-A17F-92B0C8FC5FF4}" presName="composite" presStyleCnt="0"/>
      <dgm:spPr/>
    </dgm:pt>
    <dgm:pt modelId="{2AC63236-3025-4BBC-9D2F-02D90DBE6188}" type="pres">
      <dgm:prSet presAssocID="{97719A11-74C9-4873-A17F-92B0C8FC5FF4}" presName="imagSh" presStyleLbl="bgImgPlace1" presStyleIdx="1" presStyleCnt="5"/>
      <dgm:spPr>
        <a:solidFill>
          <a:schemeClr val="bg1">
            <a:lumMod val="95000"/>
          </a:schemeClr>
        </a:solidFill>
      </dgm:spPr>
    </dgm:pt>
    <dgm:pt modelId="{1297C3D8-DE42-4C93-871E-5B8C8691190C}" type="pres">
      <dgm:prSet presAssocID="{97719A11-74C9-4873-A17F-92B0C8FC5FF4}" presName="txNode" presStyleLbl="node1" presStyleIdx="1" presStyleCnt="5">
        <dgm:presLayoutVars>
          <dgm:bulletEnabled val="1"/>
        </dgm:presLayoutVars>
      </dgm:prSet>
      <dgm:spPr/>
    </dgm:pt>
    <dgm:pt modelId="{FF06E9BE-4203-41C6-B23B-1E17C13E38D7}" type="pres">
      <dgm:prSet presAssocID="{77C7D467-EA1D-4115-B91D-838550F98351}" presName="sibTrans" presStyleLbl="sibTrans2D1" presStyleIdx="1" presStyleCnt="4"/>
      <dgm:spPr/>
    </dgm:pt>
    <dgm:pt modelId="{C2093A16-67B0-4204-AC67-FCB5D22F901C}" type="pres">
      <dgm:prSet presAssocID="{77C7D467-EA1D-4115-B91D-838550F98351}" presName="connTx" presStyleLbl="sibTrans2D1" presStyleIdx="1" presStyleCnt="4"/>
      <dgm:spPr/>
    </dgm:pt>
    <dgm:pt modelId="{A7DB6381-7E50-4CDB-A5C1-1C86A4F3CCAF}" type="pres">
      <dgm:prSet presAssocID="{CB00C510-460A-418D-9BE6-4A512B6531EC}" presName="composite" presStyleCnt="0"/>
      <dgm:spPr/>
    </dgm:pt>
    <dgm:pt modelId="{7EE6B61C-248E-41FD-9813-9404446ACC65}" type="pres">
      <dgm:prSet presAssocID="{CB00C510-460A-418D-9BE6-4A512B6531EC}" presName="imagSh" presStyleLbl="bgImgPlace1" presStyleIdx="2" presStyleCnt="5"/>
      <dgm:spPr>
        <a:solidFill>
          <a:schemeClr val="bg1">
            <a:lumMod val="95000"/>
          </a:schemeClr>
        </a:solidFill>
      </dgm:spPr>
    </dgm:pt>
    <dgm:pt modelId="{16AA3586-3017-4C12-86E6-505EDECA0D51}" type="pres">
      <dgm:prSet presAssocID="{CB00C510-460A-418D-9BE6-4A512B6531EC}" presName="txNode" presStyleLbl="node1" presStyleIdx="2" presStyleCnt="5">
        <dgm:presLayoutVars>
          <dgm:bulletEnabled val="1"/>
        </dgm:presLayoutVars>
      </dgm:prSet>
      <dgm:spPr/>
    </dgm:pt>
    <dgm:pt modelId="{72F54D1D-12FB-488A-9F1B-4DC5B2F54CF4}" type="pres">
      <dgm:prSet presAssocID="{BA6755F3-B8AA-42D0-9FEB-0FC198C6B0EA}" presName="sibTrans" presStyleLbl="sibTrans2D1" presStyleIdx="2" presStyleCnt="4"/>
      <dgm:spPr/>
    </dgm:pt>
    <dgm:pt modelId="{820BA924-21C8-4516-964F-AB2F8D9DF7EC}" type="pres">
      <dgm:prSet presAssocID="{BA6755F3-B8AA-42D0-9FEB-0FC198C6B0EA}" presName="connTx" presStyleLbl="sibTrans2D1" presStyleIdx="2" presStyleCnt="4"/>
      <dgm:spPr/>
    </dgm:pt>
    <dgm:pt modelId="{7AA0CDE7-8AFA-4F62-A354-133196C46766}" type="pres">
      <dgm:prSet presAssocID="{F98F1FBF-D9C8-40DF-89BC-C67F2AEA94F1}" presName="composite" presStyleCnt="0"/>
      <dgm:spPr/>
    </dgm:pt>
    <dgm:pt modelId="{D7E99DC7-24E2-4268-9839-69DF9AD6F487}" type="pres">
      <dgm:prSet presAssocID="{F98F1FBF-D9C8-40DF-89BC-C67F2AEA94F1}" presName="imagSh" presStyleLbl="bgImgPlace1" presStyleIdx="3" presStyleCnt="5"/>
      <dgm:spPr>
        <a:solidFill>
          <a:schemeClr val="bg1">
            <a:lumMod val="95000"/>
          </a:schemeClr>
        </a:solidFill>
      </dgm:spPr>
    </dgm:pt>
    <dgm:pt modelId="{700364F6-D0DA-4556-A02F-EFE9CF5ACE08}" type="pres">
      <dgm:prSet presAssocID="{F98F1FBF-D9C8-40DF-89BC-C67F2AEA94F1}" presName="txNode" presStyleLbl="node1" presStyleIdx="3" presStyleCnt="5">
        <dgm:presLayoutVars>
          <dgm:bulletEnabled val="1"/>
        </dgm:presLayoutVars>
      </dgm:prSet>
      <dgm:spPr/>
    </dgm:pt>
    <dgm:pt modelId="{105FBD14-796F-42EE-9C78-0DC95C84B7FE}" type="pres">
      <dgm:prSet presAssocID="{027AA569-8699-49EF-BFB7-A5C957A8A33A}" presName="sibTrans" presStyleLbl="sibTrans2D1" presStyleIdx="3" presStyleCnt="4"/>
      <dgm:spPr/>
    </dgm:pt>
    <dgm:pt modelId="{01E57E9E-1DA6-4045-94E3-D3EAE41304A5}" type="pres">
      <dgm:prSet presAssocID="{027AA569-8699-49EF-BFB7-A5C957A8A33A}" presName="connTx" presStyleLbl="sibTrans2D1" presStyleIdx="3" presStyleCnt="4"/>
      <dgm:spPr/>
    </dgm:pt>
    <dgm:pt modelId="{6223762E-F21A-4DB6-8702-EB8DB6D2943C}" type="pres">
      <dgm:prSet presAssocID="{1D73FE67-16DD-4171-86A2-EAFD15C46E93}" presName="composite" presStyleCnt="0"/>
      <dgm:spPr/>
    </dgm:pt>
    <dgm:pt modelId="{FC8618F8-D9FC-4500-9E0A-E111DAE40D52}" type="pres">
      <dgm:prSet presAssocID="{1D73FE67-16DD-4171-86A2-EAFD15C46E93}" presName="imagSh" presStyleLbl="bgImgPlace1" presStyleIdx="4" presStyleCnt="5"/>
      <dgm:spPr>
        <a:solidFill>
          <a:schemeClr val="bg1">
            <a:lumMod val="95000"/>
          </a:schemeClr>
        </a:solidFill>
      </dgm:spPr>
    </dgm:pt>
    <dgm:pt modelId="{000BD5A6-5523-41CE-A466-C2BF262EBB6B}" type="pres">
      <dgm:prSet presAssocID="{1D73FE67-16DD-4171-86A2-EAFD15C46E93}" presName="txNode" presStyleLbl="node1" presStyleIdx="4" presStyleCnt="5">
        <dgm:presLayoutVars>
          <dgm:bulletEnabled val="1"/>
        </dgm:presLayoutVars>
      </dgm:prSet>
      <dgm:spPr/>
    </dgm:pt>
  </dgm:ptLst>
  <dgm:cxnLst>
    <dgm:cxn modelId="{2D8D1B04-F676-4B3E-8E73-23B6323CF42A}" type="presOf" srcId="{1D73FE67-16DD-4171-86A2-EAFD15C46E93}" destId="{000BD5A6-5523-41CE-A466-C2BF262EBB6B}" srcOrd="0" destOrd="0" presId="urn:microsoft.com/office/officeart/2005/8/layout/hProcess10"/>
    <dgm:cxn modelId="{33B39E04-F992-46AC-9860-3A31C541FCD4}" type="presOf" srcId="{1355EB89-7048-43B2-BBBF-CFFA1203D8D8}" destId="{16AA3586-3017-4C12-86E6-505EDECA0D51}" srcOrd="0" destOrd="1" presId="urn:microsoft.com/office/officeart/2005/8/layout/hProcess10"/>
    <dgm:cxn modelId="{08E15205-2D5A-4792-B5CB-85BE60C56277}" type="presOf" srcId="{73D3E6A0-DEB0-488A-AC0B-B5B9214A00B4}" destId="{96855582-7516-446E-BCCF-467AE1179E8B}" srcOrd="1" destOrd="0" presId="urn:microsoft.com/office/officeart/2005/8/layout/hProcess10"/>
    <dgm:cxn modelId="{8024AA0B-F5E9-47C8-AFB5-D596C4F4E717}" srcId="{6583DCBD-66AC-422B-A7B5-D0498DD5926C}" destId="{FE59DB3F-BA2C-4BE4-BA19-F7E10C6B02F0}" srcOrd="0" destOrd="0" parTransId="{F40D377E-C68B-4E91-B119-131144233D54}" sibTransId="{9EEF8C27-F635-41FF-A657-D7443C19B895}"/>
    <dgm:cxn modelId="{EB4FCA11-DDC1-484B-87B9-42B603B227B0}" type="presOf" srcId="{CB00C510-460A-418D-9BE6-4A512B6531EC}" destId="{16AA3586-3017-4C12-86E6-505EDECA0D51}" srcOrd="0" destOrd="0" presId="urn:microsoft.com/office/officeart/2005/8/layout/hProcess10"/>
    <dgm:cxn modelId="{0E98E827-5802-443D-AE19-51AD19AFA72C}" type="presOf" srcId="{027AA569-8699-49EF-BFB7-A5C957A8A33A}" destId="{01E57E9E-1DA6-4045-94E3-D3EAE41304A5}" srcOrd="1" destOrd="0" presId="urn:microsoft.com/office/officeart/2005/8/layout/hProcess10"/>
    <dgm:cxn modelId="{3E5B9635-DF05-4F8F-B6E4-426DA8C5F5CF}" srcId="{97719A11-74C9-4873-A17F-92B0C8FC5FF4}" destId="{44CDF5B5-E118-41EC-A673-83FB070B68E4}" srcOrd="0" destOrd="0" parTransId="{C9CFC9DD-1D15-4594-BA34-820D92C651B6}" sibTransId="{D39464A0-2C97-4255-B24B-F0F8142C9332}"/>
    <dgm:cxn modelId="{46669238-B9B3-4902-89D1-C61634B5D806}" type="presOf" srcId="{A93B20F1-0C75-4BBF-859D-4FB87629552E}" destId="{700364F6-D0DA-4556-A02F-EFE9CF5ACE08}" srcOrd="0" destOrd="1" presId="urn:microsoft.com/office/officeart/2005/8/layout/hProcess10"/>
    <dgm:cxn modelId="{EA81995F-CA4B-46CD-B108-ABE80951B6FC}" type="presOf" srcId="{77C7D467-EA1D-4115-B91D-838550F98351}" destId="{FF06E9BE-4203-41C6-B23B-1E17C13E38D7}" srcOrd="0" destOrd="0" presId="urn:microsoft.com/office/officeart/2005/8/layout/hProcess10"/>
    <dgm:cxn modelId="{83A34A46-EEDE-466B-BEF3-22A63D6A39CF}" srcId="{1D73FE67-16DD-4171-86A2-EAFD15C46E93}" destId="{369C999A-3215-4FF0-83DD-AFEB6D8954E0}" srcOrd="0" destOrd="0" parTransId="{D70FB5BB-2E00-4FD2-BB9A-F88CD8C7E846}" sibTransId="{F7F1FCAF-317D-4F05-8AA8-1D3A9AB023EC}"/>
    <dgm:cxn modelId="{A89DDD4A-1A83-463F-A2B6-FD2D5FEA3D92}" type="presOf" srcId="{44CDF5B5-E118-41EC-A673-83FB070B68E4}" destId="{1297C3D8-DE42-4C93-871E-5B8C8691190C}" srcOrd="0" destOrd="1" presId="urn:microsoft.com/office/officeart/2005/8/layout/hProcess10"/>
    <dgm:cxn modelId="{1EB6484C-B252-4DA0-8785-0CAF20ADC9CE}" type="presOf" srcId="{73D3E6A0-DEB0-488A-AC0B-B5B9214A00B4}" destId="{2ABA42A3-E51D-4634-8BB4-BD88B561918F}" srcOrd="0" destOrd="0" presId="urn:microsoft.com/office/officeart/2005/8/layout/hProcess10"/>
    <dgm:cxn modelId="{95961173-8714-439A-9850-CF1EDAD6F778}" type="presOf" srcId="{027AA569-8699-49EF-BFB7-A5C957A8A33A}" destId="{105FBD14-796F-42EE-9C78-0DC95C84B7FE}" srcOrd="0" destOrd="0" presId="urn:microsoft.com/office/officeart/2005/8/layout/hProcess10"/>
    <dgm:cxn modelId="{E18E5073-9E0B-466B-9B64-8BA456CB2AE8}" srcId="{2360275E-DA8F-4781-80D4-B3FA9D095D55}" destId="{CB00C510-460A-418D-9BE6-4A512B6531EC}" srcOrd="2" destOrd="0" parTransId="{B5AD5F34-11BC-4937-9C4D-B55F11AEE758}" sibTransId="{BA6755F3-B8AA-42D0-9FEB-0FC198C6B0EA}"/>
    <dgm:cxn modelId="{EF20F953-8EDA-4E8B-8B8A-575B4633F462}" type="presOf" srcId="{0D16FD9F-1539-4F5B-88AE-A1034F04475B}" destId="{700364F6-D0DA-4556-A02F-EFE9CF5ACE08}" srcOrd="0" destOrd="2" presId="urn:microsoft.com/office/officeart/2005/8/layout/hProcess10"/>
    <dgm:cxn modelId="{F9E88175-8252-4FEB-BDE4-8C3AC867CEF6}" type="presOf" srcId="{6583DCBD-66AC-422B-A7B5-D0498DD5926C}" destId="{5621F2B2-AE62-4F94-8803-4EBC571395BF}" srcOrd="0" destOrd="0" presId="urn:microsoft.com/office/officeart/2005/8/layout/hProcess10"/>
    <dgm:cxn modelId="{1FFB2A57-07AE-4515-A2E0-07D05AECF7F0}" srcId="{2360275E-DA8F-4781-80D4-B3FA9D095D55}" destId="{6583DCBD-66AC-422B-A7B5-D0498DD5926C}" srcOrd="0" destOrd="0" parTransId="{4CF9928D-2058-49EC-8606-4C93B3291DCE}" sibTransId="{73D3E6A0-DEB0-488A-AC0B-B5B9214A00B4}"/>
    <dgm:cxn modelId="{F59A5F86-F541-4A5A-9D1B-2F953DFDBD66}" type="presOf" srcId="{FE59DB3F-BA2C-4BE4-BA19-F7E10C6B02F0}" destId="{5621F2B2-AE62-4F94-8803-4EBC571395BF}" srcOrd="0" destOrd="1" presId="urn:microsoft.com/office/officeart/2005/8/layout/hProcess10"/>
    <dgm:cxn modelId="{F6381B87-DFA3-4349-88A8-598B80CACD29}" srcId="{CB00C510-460A-418D-9BE6-4A512B6531EC}" destId="{1355EB89-7048-43B2-BBBF-CFFA1203D8D8}" srcOrd="0" destOrd="0" parTransId="{FD4A534B-5039-4167-9529-71AFF6BA8B7B}" sibTransId="{E0A6EC3D-4EF3-44C1-9039-33D1F4FC98F1}"/>
    <dgm:cxn modelId="{4D2EF790-BB3C-4FD0-A6C9-43669CAF37C1}" type="presOf" srcId="{2360275E-DA8F-4781-80D4-B3FA9D095D55}" destId="{2955B18C-76E4-40B4-85B6-19EE21BE9B89}" srcOrd="0" destOrd="0" presId="urn:microsoft.com/office/officeart/2005/8/layout/hProcess10"/>
    <dgm:cxn modelId="{6E428D94-CA46-47C3-AA36-DAAAAC538171}" srcId="{2360275E-DA8F-4781-80D4-B3FA9D095D55}" destId="{F98F1FBF-D9C8-40DF-89BC-C67F2AEA94F1}" srcOrd="3" destOrd="0" parTransId="{0AC6CFFE-2AB9-47EB-A3CD-659FCDB576A7}" sibTransId="{027AA569-8699-49EF-BFB7-A5C957A8A33A}"/>
    <dgm:cxn modelId="{C641099C-E946-4532-96A0-AD1C9DD47934}" type="presOf" srcId="{77C7D467-EA1D-4115-B91D-838550F98351}" destId="{C2093A16-67B0-4204-AC67-FCB5D22F901C}" srcOrd="1" destOrd="0" presId="urn:microsoft.com/office/officeart/2005/8/layout/hProcess10"/>
    <dgm:cxn modelId="{CFFBEA9D-2B57-423B-8C4C-BA082EDA7A21}" type="presOf" srcId="{BA6755F3-B8AA-42D0-9FEB-0FC198C6B0EA}" destId="{820BA924-21C8-4516-964F-AB2F8D9DF7EC}" srcOrd="1" destOrd="0" presId="urn:microsoft.com/office/officeart/2005/8/layout/hProcess10"/>
    <dgm:cxn modelId="{0ED3079E-F3D2-403E-99AA-4CB8B5E3D31B}" type="presOf" srcId="{BA6755F3-B8AA-42D0-9FEB-0FC198C6B0EA}" destId="{72F54D1D-12FB-488A-9F1B-4DC5B2F54CF4}" srcOrd="0" destOrd="0" presId="urn:microsoft.com/office/officeart/2005/8/layout/hProcess10"/>
    <dgm:cxn modelId="{98B3A5A0-97DD-4834-B7F5-896712514D40}" srcId="{F98F1FBF-D9C8-40DF-89BC-C67F2AEA94F1}" destId="{E9A19952-4397-4457-8C4E-6AFB5A883110}" srcOrd="2" destOrd="0" parTransId="{64881F73-9377-4660-A416-1964724A7C6A}" sibTransId="{AF795863-1682-49E4-8B85-5F2574255C3D}"/>
    <dgm:cxn modelId="{CED7D8AC-1BB3-49D2-9136-6722B9FD6ED0}" type="presOf" srcId="{369C999A-3215-4FF0-83DD-AFEB6D8954E0}" destId="{000BD5A6-5523-41CE-A466-C2BF262EBB6B}" srcOrd="0" destOrd="1" presId="urn:microsoft.com/office/officeart/2005/8/layout/hProcess10"/>
    <dgm:cxn modelId="{9D515ABB-5C42-430A-85F1-AC925DC56B20}" type="presOf" srcId="{97719A11-74C9-4873-A17F-92B0C8FC5FF4}" destId="{1297C3D8-DE42-4C93-871E-5B8C8691190C}" srcOrd="0" destOrd="0" presId="urn:microsoft.com/office/officeart/2005/8/layout/hProcess10"/>
    <dgm:cxn modelId="{AC0513C2-57E7-4AC4-B395-AF5A0A82A507}" srcId="{2360275E-DA8F-4781-80D4-B3FA9D095D55}" destId="{1D73FE67-16DD-4171-86A2-EAFD15C46E93}" srcOrd="4" destOrd="0" parTransId="{1A68B619-129B-4ECE-9785-C053E6A5486B}" sibTransId="{EEA779C1-204C-4BC0-A5E8-2487A35CE299}"/>
    <dgm:cxn modelId="{9033B3C7-E90A-461F-A24A-EDEBCCB68D24}" srcId="{F98F1FBF-D9C8-40DF-89BC-C67F2AEA94F1}" destId="{0D16FD9F-1539-4F5B-88AE-A1034F04475B}" srcOrd="1" destOrd="0" parTransId="{A7999339-EB4B-44D2-BB44-5D95D3725C25}" sibTransId="{2A5A246F-7536-4649-861B-49E3FBF65670}"/>
    <dgm:cxn modelId="{40F034DC-3719-4595-B356-1CE5419B4CD2}" type="presOf" srcId="{E9A19952-4397-4457-8C4E-6AFB5A883110}" destId="{700364F6-D0DA-4556-A02F-EFE9CF5ACE08}" srcOrd="0" destOrd="3" presId="urn:microsoft.com/office/officeart/2005/8/layout/hProcess10"/>
    <dgm:cxn modelId="{B76713DE-5038-4BE1-9D8B-66B7D82677C1}" srcId="{F98F1FBF-D9C8-40DF-89BC-C67F2AEA94F1}" destId="{A93B20F1-0C75-4BBF-859D-4FB87629552E}" srcOrd="0" destOrd="0" parTransId="{9519AEF2-4848-4CB5-9D18-F442E23FEB6E}" sibTransId="{6B34D0AB-B674-41AC-A760-81B29E6AC294}"/>
    <dgm:cxn modelId="{3F554CE2-E2F7-4C1E-AA8E-A2C2D3C99068}" type="presOf" srcId="{F98F1FBF-D9C8-40DF-89BC-C67F2AEA94F1}" destId="{700364F6-D0DA-4556-A02F-EFE9CF5ACE08}" srcOrd="0" destOrd="0" presId="urn:microsoft.com/office/officeart/2005/8/layout/hProcess10"/>
    <dgm:cxn modelId="{7335EFF5-4733-4207-8BF9-8B2610FD0641}" srcId="{2360275E-DA8F-4781-80D4-B3FA9D095D55}" destId="{97719A11-74C9-4873-A17F-92B0C8FC5FF4}" srcOrd="1" destOrd="0" parTransId="{B059466D-EEAA-408D-B2FB-FE26CF9A2F71}" sibTransId="{77C7D467-EA1D-4115-B91D-838550F98351}"/>
    <dgm:cxn modelId="{1670F94B-FEE7-4476-B479-291DB723431F}" type="presParOf" srcId="{2955B18C-76E4-40B4-85B6-19EE21BE9B89}" destId="{0804A1C6-7DD4-4BDE-AC3D-DF12BEF30BB9}" srcOrd="0" destOrd="0" presId="urn:microsoft.com/office/officeart/2005/8/layout/hProcess10"/>
    <dgm:cxn modelId="{54FD7490-2DC7-43E4-A2EF-1B0215C00BF1}" type="presParOf" srcId="{0804A1C6-7DD4-4BDE-AC3D-DF12BEF30BB9}" destId="{8F5F061D-B599-4F77-8DE2-317260C9CF40}" srcOrd="0" destOrd="0" presId="urn:microsoft.com/office/officeart/2005/8/layout/hProcess10"/>
    <dgm:cxn modelId="{BC31EC23-844B-4562-ABA0-4FBCB10638DC}" type="presParOf" srcId="{0804A1C6-7DD4-4BDE-AC3D-DF12BEF30BB9}" destId="{5621F2B2-AE62-4F94-8803-4EBC571395BF}" srcOrd="1" destOrd="0" presId="urn:microsoft.com/office/officeart/2005/8/layout/hProcess10"/>
    <dgm:cxn modelId="{D463A290-818C-4041-A4A7-3B1C6145ED2B}" type="presParOf" srcId="{2955B18C-76E4-40B4-85B6-19EE21BE9B89}" destId="{2ABA42A3-E51D-4634-8BB4-BD88B561918F}" srcOrd="1" destOrd="0" presId="urn:microsoft.com/office/officeart/2005/8/layout/hProcess10"/>
    <dgm:cxn modelId="{5896D0B6-DB25-41DF-85A8-270ABDF53A97}" type="presParOf" srcId="{2ABA42A3-E51D-4634-8BB4-BD88B561918F}" destId="{96855582-7516-446E-BCCF-467AE1179E8B}" srcOrd="0" destOrd="0" presId="urn:microsoft.com/office/officeart/2005/8/layout/hProcess10"/>
    <dgm:cxn modelId="{E9781E8A-785D-47FF-9EF4-DC299E94EB40}" type="presParOf" srcId="{2955B18C-76E4-40B4-85B6-19EE21BE9B89}" destId="{17CADF1F-9B01-4BC1-9374-59A16A08B220}" srcOrd="2" destOrd="0" presId="urn:microsoft.com/office/officeart/2005/8/layout/hProcess10"/>
    <dgm:cxn modelId="{554DBD7A-DE24-4AC0-99DC-B4742DD84B97}" type="presParOf" srcId="{17CADF1F-9B01-4BC1-9374-59A16A08B220}" destId="{2AC63236-3025-4BBC-9D2F-02D90DBE6188}" srcOrd="0" destOrd="0" presId="urn:microsoft.com/office/officeart/2005/8/layout/hProcess10"/>
    <dgm:cxn modelId="{300727E0-1E2A-47DD-AC97-61394C101E6E}" type="presParOf" srcId="{17CADF1F-9B01-4BC1-9374-59A16A08B220}" destId="{1297C3D8-DE42-4C93-871E-5B8C8691190C}" srcOrd="1" destOrd="0" presId="urn:microsoft.com/office/officeart/2005/8/layout/hProcess10"/>
    <dgm:cxn modelId="{A1213B6E-1757-4B36-8306-BE904B1926B2}" type="presParOf" srcId="{2955B18C-76E4-40B4-85B6-19EE21BE9B89}" destId="{FF06E9BE-4203-41C6-B23B-1E17C13E38D7}" srcOrd="3" destOrd="0" presId="urn:microsoft.com/office/officeart/2005/8/layout/hProcess10"/>
    <dgm:cxn modelId="{3FE4F8ED-E427-47D4-BAAD-E0B46AE705BF}" type="presParOf" srcId="{FF06E9BE-4203-41C6-B23B-1E17C13E38D7}" destId="{C2093A16-67B0-4204-AC67-FCB5D22F901C}" srcOrd="0" destOrd="0" presId="urn:microsoft.com/office/officeart/2005/8/layout/hProcess10"/>
    <dgm:cxn modelId="{5B93EEFB-F609-4E13-A069-0E54F091F5EE}" type="presParOf" srcId="{2955B18C-76E4-40B4-85B6-19EE21BE9B89}" destId="{A7DB6381-7E50-4CDB-A5C1-1C86A4F3CCAF}" srcOrd="4" destOrd="0" presId="urn:microsoft.com/office/officeart/2005/8/layout/hProcess10"/>
    <dgm:cxn modelId="{C3B11866-C209-467C-BDB1-D7F9ECCDFA60}" type="presParOf" srcId="{A7DB6381-7E50-4CDB-A5C1-1C86A4F3CCAF}" destId="{7EE6B61C-248E-41FD-9813-9404446ACC65}" srcOrd="0" destOrd="0" presId="urn:microsoft.com/office/officeart/2005/8/layout/hProcess10"/>
    <dgm:cxn modelId="{26E34605-7B68-4E0D-994F-B13F5BB744BA}" type="presParOf" srcId="{A7DB6381-7E50-4CDB-A5C1-1C86A4F3CCAF}" destId="{16AA3586-3017-4C12-86E6-505EDECA0D51}" srcOrd="1" destOrd="0" presId="urn:microsoft.com/office/officeart/2005/8/layout/hProcess10"/>
    <dgm:cxn modelId="{DD1A8ADD-FB0C-4CB0-A86A-23935D36E119}" type="presParOf" srcId="{2955B18C-76E4-40B4-85B6-19EE21BE9B89}" destId="{72F54D1D-12FB-488A-9F1B-4DC5B2F54CF4}" srcOrd="5" destOrd="0" presId="urn:microsoft.com/office/officeart/2005/8/layout/hProcess10"/>
    <dgm:cxn modelId="{5C841D8A-C866-4259-B9F4-F7943004AF5B}" type="presParOf" srcId="{72F54D1D-12FB-488A-9F1B-4DC5B2F54CF4}" destId="{820BA924-21C8-4516-964F-AB2F8D9DF7EC}" srcOrd="0" destOrd="0" presId="urn:microsoft.com/office/officeart/2005/8/layout/hProcess10"/>
    <dgm:cxn modelId="{D7F7F95E-AA3E-495E-A5C4-A409DA95A339}" type="presParOf" srcId="{2955B18C-76E4-40B4-85B6-19EE21BE9B89}" destId="{7AA0CDE7-8AFA-4F62-A354-133196C46766}" srcOrd="6" destOrd="0" presId="urn:microsoft.com/office/officeart/2005/8/layout/hProcess10"/>
    <dgm:cxn modelId="{947B9357-66D8-42CB-A041-DB062B6F02BF}" type="presParOf" srcId="{7AA0CDE7-8AFA-4F62-A354-133196C46766}" destId="{D7E99DC7-24E2-4268-9839-69DF9AD6F487}" srcOrd="0" destOrd="0" presId="urn:microsoft.com/office/officeart/2005/8/layout/hProcess10"/>
    <dgm:cxn modelId="{6B2ADDC5-D0E5-4986-91EF-F37FBFBFD223}" type="presParOf" srcId="{7AA0CDE7-8AFA-4F62-A354-133196C46766}" destId="{700364F6-D0DA-4556-A02F-EFE9CF5ACE08}" srcOrd="1" destOrd="0" presId="urn:microsoft.com/office/officeart/2005/8/layout/hProcess10"/>
    <dgm:cxn modelId="{31A5604C-6F02-4CF0-9052-F7F832DDE8B6}" type="presParOf" srcId="{2955B18C-76E4-40B4-85B6-19EE21BE9B89}" destId="{105FBD14-796F-42EE-9C78-0DC95C84B7FE}" srcOrd="7" destOrd="0" presId="urn:microsoft.com/office/officeart/2005/8/layout/hProcess10"/>
    <dgm:cxn modelId="{C1430DC5-A49C-4628-9765-A8D49480A8F6}" type="presParOf" srcId="{105FBD14-796F-42EE-9C78-0DC95C84B7FE}" destId="{01E57E9E-1DA6-4045-94E3-D3EAE41304A5}" srcOrd="0" destOrd="0" presId="urn:microsoft.com/office/officeart/2005/8/layout/hProcess10"/>
    <dgm:cxn modelId="{42251DD5-4C7D-4B51-AFFA-44D91BC898C6}" type="presParOf" srcId="{2955B18C-76E4-40B4-85B6-19EE21BE9B89}" destId="{6223762E-F21A-4DB6-8702-EB8DB6D2943C}" srcOrd="8" destOrd="0" presId="urn:microsoft.com/office/officeart/2005/8/layout/hProcess10"/>
    <dgm:cxn modelId="{524D138C-C900-4595-A5AF-AE34FC7CC82A}" type="presParOf" srcId="{6223762E-F21A-4DB6-8702-EB8DB6D2943C}" destId="{FC8618F8-D9FC-4500-9E0A-E111DAE40D52}" srcOrd="0" destOrd="0" presId="urn:microsoft.com/office/officeart/2005/8/layout/hProcess10"/>
    <dgm:cxn modelId="{3D4F2EB6-F7EC-4E04-8977-3590A306B1BB}" type="presParOf" srcId="{6223762E-F21A-4DB6-8702-EB8DB6D2943C}" destId="{000BD5A6-5523-41CE-A466-C2BF262EBB6B}" srcOrd="1" destOrd="0" presId="urn:microsoft.com/office/officeart/2005/8/layout/hProcess10"/>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230672-FF91-46C9-BA0B-3AB7BED221AF}" type="doc">
      <dgm:prSet loTypeId="urn:microsoft.com/office/officeart/2005/8/layout/chevron2" loCatId="process" qsTypeId="urn:microsoft.com/office/officeart/2005/8/quickstyle/simple3" qsCatId="simple" csTypeId="urn:microsoft.com/office/officeart/2005/8/colors/colorful1" csCatId="colorful" phldr="1"/>
      <dgm:spPr/>
      <dgm:t>
        <a:bodyPr/>
        <a:lstStyle/>
        <a:p>
          <a:endParaRPr lang="fr-FR"/>
        </a:p>
      </dgm:t>
    </dgm:pt>
    <dgm:pt modelId="{82A58A98-8EE0-4EE6-AB09-DB80439879CA}">
      <dgm:prSet phldrT="[Texte]" custT="1"/>
      <dgm:spPr/>
      <dgm:t>
        <a:bodyPr/>
        <a:lstStyle/>
        <a:p>
          <a:r>
            <a:rPr lang="fr-FR" sz="1100" b="1" dirty="0"/>
            <a:t>Data train</a:t>
          </a:r>
        </a:p>
        <a:p>
          <a:r>
            <a:rPr lang="fr-FR" sz="1100" b="1" dirty="0"/>
            <a:t>Data test</a:t>
          </a:r>
        </a:p>
      </dgm:t>
    </dgm:pt>
    <dgm:pt modelId="{B4FDC2FA-0204-4620-ACB3-3FF190C6BB1B}" type="parTrans" cxnId="{C7A230A4-900E-4928-843A-DC09BDC3DA91}">
      <dgm:prSet/>
      <dgm:spPr/>
      <dgm:t>
        <a:bodyPr/>
        <a:lstStyle/>
        <a:p>
          <a:endParaRPr lang="fr-FR" sz="1800"/>
        </a:p>
      </dgm:t>
    </dgm:pt>
    <dgm:pt modelId="{87C5F170-C97E-4F89-B5BC-3287488DD4F0}" type="sibTrans" cxnId="{C7A230A4-900E-4928-843A-DC09BDC3DA91}">
      <dgm:prSet/>
      <dgm:spPr/>
      <dgm:t>
        <a:bodyPr/>
        <a:lstStyle/>
        <a:p>
          <a:endParaRPr lang="fr-FR" sz="1800"/>
        </a:p>
      </dgm:t>
    </dgm:pt>
    <dgm:pt modelId="{E3103431-64CD-4BE1-A80C-608281570904}">
      <dgm:prSet phldrT="[Texte]" custT="1"/>
      <dgm:spPr/>
      <dgm:t>
        <a:bodyPr/>
        <a:lstStyle/>
        <a:p>
          <a:r>
            <a:rPr lang="fr-FR" sz="1200"/>
            <a:t>Rappel : "test.csv" est le dataset que nous utilisons pour simuler un nouveau client dans la base. Toutefois il convient que ces deux datasets aient la même structure à l'issu du feature engineering.</a:t>
          </a:r>
        </a:p>
      </dgm:t>
    </dgm:pt>
    <dgm:pt modelId="{2D51C25A-D878-4786-B824-DBFA6DB57BE5}" type="parTrans" cxnId="{E5962ADE-55CF-4725-84C3-49C58B6A677C}">
      <dgm:prSet/>
      <dgm:spPr/>
      <dgm:t>
        <a:bodyPr/>
        <a:lstStyle/>
        <a:p>
          <a:endParaRPr lang="fr-FR" sz="1800"/>
        </a:p>
      </dgm:t>
    </dgm:pt>
    <dgm:pt modelId="{A1E09920-A647-49CD-A785-83FCE5261DC6}" type="sibTrans" cxnId="{E5962ADE-55CF-4725-84C3-49C58B6A677C}">
      <dgm:prSet/>
      <dgm:spPr/>
      <dgm:t>
        <a:bodyPr/>
        <a:lstStyle/>
        <a:p>
          <a:endParaRPr lang="fr-FR" sz="1800"/>
        </a:p>
      </dgm:t>
    </dgm:pt>
    <dgm:pt modelId="{C3E2B8AD-99D8-497D-B1D6-7482FBB72703}">
      <dgm:prSet phldrT="[Texte]" custT="1"/>
      <dgm:spPr/>
      <dgm:t>
        <a:bodyPr/>
        <a:lstStyle/>
        <a:p>
          <a:r>
            <a:rPr lang="fr-FR" sz="1100" b="1"/>
            <a:t>Valeurs manquantes</a:t>
          </a:r>
        </a:p>
      </dgm:t>
    </dgm:pt>
    <dgm:pt modelId="{12F3A49F-2353-45E4-8BC2-A2428376F3E0}" type="parTrans" cxnId="{9BC19435-F3F7-4093-8636-132939651C80}">
      <dgm:prSet/>
      <dgm:spPr/>
      <dgm:t>
        <a:bodyPr/>
        <a:lstStyle/>
        <a:p>
          <a:endParaRPr lang="fr-FR" sz="1800"/>
        </a:p>
      </dgm:t>
    </dgm:pt>
    <dgm:pt modelId="{39BE4762-6C67-448E-A4F1-8FAED3C7988A}" type="sibTrans" cxnId="{9BC19435-F3F7-4093-8636-132939651C80}">
      <dgm:prSet/>
      <dgm:spPr/>
      <dgm:t>
        <a:bodyPr/>
        <a:lstStyle/>
        <a:p>
          <a:endParaRPr lang="fr-FR" sz="1800"/>
        </a:p>
      </dgm:t>
    </dgm:pt>
    <dgm:pt modelId="{A3831115-6A9E-4E1D-8C40-11C5E5674BE7}">
      <dgm:prSet phldrT="[Texte]" custT="1"/>
      <dgm:spPr/>
      <dgm:t>
        <a:bodyPr/>
        <a:lstStyle/>
        <a:p>
          <a:r>
            <a:rPr lang="fr-FR" sz="1200"/>
            <a:t>Traitement par imputation de la médiane</a:t>
          </a:r>
        </a:p>
      </dgm:t>
    </dgm:pt>
    <dgm:pt modelId="{BDF3F8F0-6A8B-44A5-8225-3F48873B62A8}" type="parTrans" cxnId="{86C32306-C568-4BEF-AD11-33FCA1B9BC1A}">
      <dgm:prSet/>
      <dgm:spPr/>
      <dgm:t>
        <a:bodyPr/>
        <a:lstStyle/>
        <a:p>
          <a:endParaRPr lang="fr-FR" sz="1800"/>
        </a:p>
      </dgm:t>
    </dgm:pt>
    <dgm:pt modelId="{22FB0521-F4D1-4AEA-8084-90883363A4B7}" type="sibTrans" cxnId="{86C32306-C568-4BEF-AD11-33FCA1B9BC1A}">
      <dgm:prSet/>
      <dgm:spPr/>
      <dgm:t>
        <a:bodyPr/>
        <a:lstStyle/>
        <a:p>
          <a:endParaRPr lang="fr-FR" sz="1800"/>
        </a:p>
      </dgm:t>
    </dgm:pt>
    <dgm:pt modelId="{A1776435-C4B8-4D02-9E71-E6FF0FD7D9FB}">
      <dgm:prSet phldrT="[Texte]" custT="1"/>
      <dgm:spPr/>
      <dgm:t>
        <a:bodyPr/>
        <a:lstStyle/>
        <a:p>
          <a:r>
            <a:rPr lang="fr-FR" sz="1100" b="1" dirty="0"/>
            <a:t>Encodage variables</a:t>
          </a:r>
        </a:p>
      </dgm:t>
    </dgm:pt>
    <dgm:pt modelId="{BB827146-D92B-4110-A806-E4AC55F2643B}" type="parTrans" cxnId="{A456BCC3-FCDF-454F-8369-96DD572E6ED4}">
      <dgm:prSet/>
      <dgm:spPr/>
      <dgm:t>
        <a:bodyPr/>
        <a:lstStyle/>
        <a:p>
          <a:endParaRPr lang="fr-FR" sz="1800"/>
        </a:p>
      </dgm:t>
    </dgm:pt>
    <dgm:pt modelId="{0C2AC3D2-F787-4505-9729-B832175B687E}" type="sibTrans" cxnId="{A456BCC3-FCDF-454F-8369-96DD572E6ED4}">
      <dgm:prSet/>
      <dgm:spPr/>
      <dgm:t>
        <a:bodyPr/>
        <a:lstStyle/>
        <a:p>
          <a:endParaRPr lang="fr-FR" sz="1800"/>
        </a:p>
      </dgm:t>
    </dgm:pt>
    <dgm:pt modelId="{4D5588D7-861A-4F41-B41D-BC379AACEBEE}">
      <dgm:prSet phldrT="[Texte]" custT="1"/>
      <dgm:spPr/>
      <dgm:t>
        <a:bodyPr/>
        <a:lstStyle/>
        <a:p>
          <a:r>
            <a:rPr lang="fr-FR" sz="1200"/>
            <a:t>Label encoding pour les variables à 2 catégories.</a:t>
          </a:r>
        </a:p>
      </dgm:t>
    </dgm:pt>
    <dgm:pt modelId="{F62E3FC4-BEFF-4BC7-9862-6E8392A6EEFD}" type="parTrans" cxnId="{442250E2-0467-43C8-A84A-CC6D5C3A56FF}">
      <dgm:prSet/>
      <dgm:spPr/>
      <dgm:t>
        <a:bodyPr/>
        <a:lstStyle/>
        <a:p>
          <a:endParaRPr lang="fr-FR" sz="1800"/>
        </a:p>
      </dgm:t>
    </dgm:pt>
    <dgm:pt modelId="{E73D6159-FDA2-4D57-94DC-FB2103DEC39E}" type="sibTrans" cxnId="{442250E2-0467-43C8-A84A-CC6D5C3A56FF}">
      <dgm:prSet/>
      <dgm:spPr/>
      <dgm:t>
        <a:bodyPr/>
        <a:lstStyle/>
        <a:p>
          <a:endParaRPr lang="fr-FR" sz="1800"/>
        </a:p>
      </dgm:t>
    </dgm:pt>
    <dgm:pt modelId="{F332464B-2485-4A2A-A1C3-AFD550B391A5}">
      <dgm:prSet phldrT="[Texte]" custT="1"/>
      <dgm:spPr/>
      <dgm:t>
        <a:bodyPr/>
        <a:lstStyle/>
        <a:p>
          <a:r>
            <a:rPr lang="fr-FR" sz="1200"/>
            <a:t>One Hot Encoding pour les variables à plus de deux catégories.</a:t>
          </a:r>
        </a:p>
      </dgm:t>
    </dgm:pt>
    <dgm:pt modelId="{E51625CD-3B80-4FDE-9AF2-B50AC98B744C}" type="parTrans" cxnId="{3CE1F57E-326B-416C-9A89-4BBE8B7BF5B1}">
      <dgm:prSet/>
      <dgm:spPr/>
      <dgm:t>
        <a:bodyPr/>
        <a:lstStyle/>
        <a:p>
          <a:endParaRPr lang="fr-FR" sz="1800"/>
        </a:p>
      </dgm:t>
    </dgm:pt>
    <dgm:pt modelId="{87A0201B-FBA1-4223-A709-5A31491869EF}" type="sibTrans" cxnId="{3CE1F57E-326B-416C-9A89-4BBE8B7BF5B1}">
      <dgm:prSet/>
      <dgm:spPr/>
      <dgm:t>
        <a:bodyPr/>
        <a:lstStyle/>
        <a:p>
          <a:endParaRPr lang="fr-FR" sz="1800"/>
        </a:p>
      </dgm:t>
    </dgm:pt>
    <dgm:pt modelId="{8AFC6491-1ABC-41A9-8E1F-FA141C1DBD6F}">
      <dgm:prSet phldrT="[Texte]" custT="1"/>
      <dgm:spPr/>
      <dgm:t>
        <a:bodyPr/>
        <a:lstStyle/>
        <a:p>
          <a:r>
            <a:rPr lang="fr-FR" sz="1100" b="1"/>
            <a:t>Alignement datasets</a:t>
          </a:r>
        </a:p>
      </dgm:t>
    </dgm:pt>
    <dgm:pt modelId="{9E1A0FCF-B6A5-46E9-9BCE-2A85051FE32B}" type="parTrans" cxnId="{19D887EF-3E9C-4C7F-8BBC-BAA8E9437904}">
      <dgm:prSet/>
      <dgm:spPr/>
      <dgm:t>
        <a:bodyPr/>
        <a:lstStyle/>
        <a:p>
          <a:endParaRPr lang="fr-FR"/>
        </a:p>
      </dgm:t>
    </dgm:pt>
    <dgm:pt modelId="{A146C537-658B-47C8-8680-6B2D5B237113}" type="sibTrans" cxnId="{19D887EF-3E9C-4C7F-8BBC-BAA8E9437904}">
      <dgm:prSet/>
      <dgm:spPr/>
      <dgm:t>
        <a:bodyPr/>
        <a:lstStyle/>
        <a:p>
          <a:endParaRPr lang="fr-FR"/>
        </a:p>
      </dgm:t>
    </dgm:pt>
    <dgm:pt modelId="{AAA6B76E-56C6-40EA-8ABC-9D9418043888}">
      <dgm:prSet phldrT="[Texte]" custT="1"/>
      <dgm:spPr/>
      <dgm:t>
        <a:bodyPr/>
        <a:lstStyle/>
        <a:p>
          <a:r>
            <a:rPr lang="fr-FR" sz="1200"/>
            <a:t>Alignement des datasets "train" et "test" pour conserver des structures identiques.</a:t>
          </a:r>
        </a:p>
      </dgm:t>
    </dgm:pt>
    <dgm:pt modelId="{B6228F82-E2B5-4638-8808-6C7D0ADF7CD1}" type="parTrans" cxnId="{C6B4E4EE-A1EE-4985-B6B1-E475483A7AD3}">
      <dgm:prSet/>
      <dgm:spPr/>
      <dgm:t>
        <a:bodyPr/>
        <a:lstStyle/>
        <a:p>
          <a:endParaRPr lang="fr-FR"/>
        </a:p>
      </dgm:t>
    </dgm:pt>
    <dgm:pt modelId="{2DCBF77B-D443-41AF-892A-F4417A92B85D}" type="sibTrans" cxnId="{C6B4E4EE-A1EE-4985-B6B1-E475483A7AD3}">
      <dgm:prSet/>
      <dgm:spPr/>
      <dgm:t>
        <a:bodyPr/>
        <a:lstStyle/>
        <a:p>
          <a:endParaRPr lang="fr-FR"/>
        </a:p>
      </dgm:t>
    </dgm:pt>
    <dgm:pt modelId="{52F27869-4854-4575-AA35-7154F1F7B382}">
      <dgm:prSet phldrT="[Texte]" custT="1"/>
      <dgm:spPr/>
      <dgm:t>
        <a:bodyPr/>
        <a:lstStyle/>
        <a:p>
          <a:r>
            <a:rPr lang="fr-FR" sz="1100" b="1"/>
            <a:t>Création de variables</a:t>
          </a:r>
        </a:p>
      </dgm:t>
    </dgm:pt>
    <dgm:pt modelId="{983CFF84-8169-4351-A55C-BC374DC9D733}" type="parTrans" cxnId="{25C7EE56-9120-4482-8814-586473782EFA}">
      <dgm:prSet/>
      <dgm:spPr/>
      <dgm:t>
        <a:bodyPr/>
        <a:lstStyle/>
        <a:p>
          <a:endParaRPr lang="fr-FR"/>
        </a:p>
      </dgm:t>
    </dgm:pt>
    <dgm:pt modelId="{C2072223-233F-4B33-8EE1-15CBCCC25A73}" type="sibTrans" cxnId="{25C7EE56-9120-4482-8814-586473782EFA}">
      <dgm:prSet/>
      <dgm:spPr/>
      <dgm:t>
        <a:bodyPr/>
        <a:lstStyle/>
        <a:p>
          <a:endParaRPr lang="fr-FR"/>
        </a:p>
      </dgm:t>
    </dgm:pt>
    <dgm:pt modelId="{EF39970B-8748-4E93-89CB-8D7C0A133C59}">
      <dgm:prSet phldrT="[Texte]" custT="1"/>
      <dgm:spPr/>
      <dgm:t>
        <a:bodyPr/>
        <a:lstStyle/>
        <a:p>
          <a:r>
            <a:rPr lang="fr-FR" sz="1200" dirty="0"/>
            <a:t>Remplacement des outliers par des valeurs nulles. </a:t>
          </a:r>
          <a:r>
            <a:rPr lang="fr-FR" sz="1200" i="0" dirty="0"/>
            <a:t>Ensuite les valeurs sont imputées par la médiane dans le Preprocessing</a:t>
          </a:r>
          <a:r>
            <a:rPr lang="fr-FR" sz="1200" i="1" dirty="0"/>
            <a:t>.</a:t>
          </a:r>
        </a:p>
      </dgm:t>
    </dgm:pt>
    <dgm:pt modelId="{749A1195-7FF3-4129-8A30-B2B678438F83}" type="parTrans" cxnId="{3ABA942E-C7EA-46EA-98F8-78C6FCBAE1DE}">
      <dgm:prSet/>
      <dgm:spPr/>
      <dgm:t>
        <a:bodyPr/>
        <a:lstStyle/>
        <a:p>
          <a:endParaRPr lang="fr-FR"/>
        </a:p>
      </dgm:t>
    </dgm:pt>
    <dgm:pt modelId="{378D6D6B-72BC-4587-A3D9-0A966B7E1132}" type="sibTrans" cxnId="{3ABA942E-C7EA-46EA-98F8-78C6FCBAE1DE}">
      <dgm:prSet/>
      <dgm:spPr/>
      <dgm:t>
        <a:bodyPr/>
        <a:lstStyle/>
        <a:p>
          <a:endParaRPr lang="fr-FR"/>
        </a:p>
      </dgm:t>
    </dgm:pt>
    <dgm:pt modelId="{333D0F34-2B2F-4FD5-9DE6-ACEB1AA7D575}">
      <dgm:prSet phldrT="[Texte]" custT="1"/>
      <dgm:spPr/>
      <dgm:t>
        <a:bodyPr/>
        <a:lstStyle/>
        <a:p>
          <a:r>
            <a:rPr lang="fr-FR" sz="1200"/>
            <a:t>Ajout d'une "flag feature" pour identifier les lignes qui contiennent les outliers.</a:t>
          </a:r>
        </a:p>
      </dgm:t>
    </dgm:pt>
    <dgm:pt modelId="{F89ABABD-2879-4101-B45A-D58ECE9EE0F6}" type="parTrans" cxnId="{539B6182-A077-445D-B6BE-63F53E821072}">
      <dgm:prSet/>
      <dgm:spPr/>
      <dgm:t>
        <a:bodyPr/>
        <a:lstStyle/>
        <a:p>
          <a:endParaRPr lang="fr-FR"/>
        </a:p>
      </dgm:t>
    </dgm:pt>
    <dgm:pt modelId="{21AFCE56-2A09-4EA5-A8D9-D4FEFCF05B2C}" type="sibTrans" cxnId="{539B6182-A077-445D-B6BE-63F53E821072}">
      <dgm:prSet/>
      <dgm:spPr/>
      <dgm:t>
        <a:bodyPr/>
        <a:lstStyle/>
        <a:p>
          <a:endParaRPr lang="fr-FR"/>
        </a:p>
      </dgm:t>
    </dgm:pt>
    <dgm:pt modelId="{A360D8C2-1209-4881-9CB6-A9C84393E311}">
      <dgm:prSet phldrT="[Texte]" custT="1"/>
      <dgm:spPr/>
      <dgm:t>
        <a:bodyPr/>
        <a:lstStyle/>
        <a:p>
          <a:r>
            <a:rPr lang="fr-FR" sz="1100" b="1"/>
            <a:t>Hypothèses</a:t>
          </a:r>
        </a:p>
      </dgm:t>
    </dgm:pt>
    <dgm:pt modelId="{8B0F314B-EA55-4438-B69F-5D857F66D2F4}" type="parTrans" cxnId="{244951B9-4AC7-4984-B70F-59C2AEE5A19D}">
      <dgm:prSet/>
      <dgm:spPr/>
      <dgm:t>
        <a:bodyPr/>
        <a:lstStyle/>
        <a:p>
          <a:endParaRPr lang="fr-FR"/>
        </a:p>
      </dgm:t>
    </dgm:pt>
    <dgm:pt modelId="{CD778FB8-2E15-4226-AC77-6B97C8FE6AD2}" type="sibTrans" cxnId="{244951B9-4AC7-4984-B70F-59C2AEE5A19D}">
      <dgm:prSet/>
      <dgm:spPr/>
      <dgm:t>
        <a:bodyPr/>
        <a:lstStyle/>
        <a:p>
          <a:endParaRPr lang="fr-FR"/>
        </a:p>
      </dgm:t>
    </dgm:pt>
    <dgm:pt modelId="{D5C1CB0E-FBCB-4059-BACA-75BAB9E843B8}">
      <dgm:prSet phldrT="[Texte]" custT="1"/>
      <dgm:spPr/>
      <dgm:t>
        <a:bodyPr/>
        <a:lstStyle/>
        <a:p>
          <a:r>
            <a:rPr lang="fr-FR" sz="1200" u="sng" dirty="0"/>
            <a:t>Création de deux hypothèses de feature engineering :</a:t>
          </a:r>
        </a:p>
      </dgm:t>
    </dgm:pt>
    <dgm:pt modelId="{6E28D1B1-52EF-4E39-8CA2-4842B88BADA9}" type="parTrans" cxnId="{078F2109-E4CD-485F-A90A-03466A9188FC}">
      <dgm:prSet/>
      <dgm:spPr/>
      <dgm:t>
        <a:bodyPr/>
        <a:lstStyle/>
        <a:p>
          <a:endParaRPr lang="fr-FR"/>
        </a:p>
      </dgm:t>
    </dgm:pt>
    <dgm:pt modelId="{B2617FB8-D76D-4E65-8E32-BF2B76167666}" type="sibTrans" cxnId="{078F2109-E4CD-485F-A90A-03466A9188FC}">
      <dgm:prSet/>
      <dgm:spPr/>
      <dgm:t>
        <a:bodyPr/>
        <a:lstStyle/>
        <a:p>
          <a:endParaRPr lang="fr-FR"/>
        </a:p>
      </dgm:t>
    </dgm:pt>
    <dgm:pt modelId="{A70C8160-3B0D-4927-BA0F-9B252FA21462}">
      <dgm:prSet phldrT="[Texte]" custT="1"/>
      <dgm:spPr/>
      <dgm:t>
        <a:bodyPr/>
        <a:lstStyle/>
        <a:p>
          <a:r>
            <a:rPr lang="fr-FR" sz="1200" i="1" u="sng" dirty="0"/>
            <a:t>"Polynomial Features" </a:t>
          </a:r>
          <a:r>
            <a:rPr lang="fr-FR" sz="1200" dirty="0"/>
            <a:t>: Amélioration de la </a:t>
          </a:r>
          <a:r>
            <a:rPr lang="fr-FR" sz="1200" dirty="0" err="1"/>
            <a:t>correlation</a:t>
          </a:r>
          <a:r>
            <a:rPr lang="fr-FR" sz="1200" dirty="0"/>
            <a:t> des variables EXT SOURCES avec la target</a:t>
          </a:r>
        </a:p>
      </dgm:t>
    </dgm:pt>
    <dgm:pt modelId="{0CBF5710-EF18-41E9-8950-9041ED02F445}" type="parTrans" cxnId="{3ADDCAFB-9E87-4182-9456-21DACA5FFE83}">
      <dgm:prSet/>
      <dgm:spPr/>
      <dgm:t>
        <a:bodyPr/>
        <a:lstStyle/>
        <a:p>
          <a:endParaRPr lang="fr-FR"/>
        </a:p>
      </dgm:t>
    </dgm:pt>
    <dgm:pt modelId="{890554DC-ABA4-42B4-B6A5-5BF691952822}" type="sibTrans" cxnId="{3ADDCAFB-9E87-4182-9456-21DACA5FFE83}">
      <dgm:prSet/>
      <dgm:spPr/>
      <dgm:t>
        <a:bodyPr/>
        <a:lstStyle/>
        <a:p>
          <a:endParaRPr lang="fr-FR"/>
        </a:p>
      </dgm:t>
    </dgm:pt>
    <dgm:pt modelId="{D5B8BBF1-92BD-4FBE-BDA1-5CA2DC2BC21D}">
      <dgm:prSet phldrT="[Texte]" custT="1"/>
      <dgm:spPr/>
      <dgm:t>
        <a:bodyPr/>
        <a:lstStyle/>
        <a:p>
          <a:r>
            <a:rPr lang="fr-FR" sz="1200" i="1" u="sng"/>
            <a:t>"Domain Features" </a:t>
          </a:r>
          <a:r>
            <a:rPr lang="fr-FR" sz="1200"/>
            <a:t>: Construction de variables s'appliquant plus au domaine de la banque comme :</a:t>
          </a:r>
        </a:p>
      </dgm:t>
    </dgm:pt>
    <dgm:pt modelId="{9956965F-63CE-4098-91E2-F273BE84EE66}" type="parTrans" cxnId="{50A4DB76-BA69-474B-92D0-F8C9004BA61C}">
      <dgm:prSet/>
      <dgm:spPr/>
      <dgm:t>
        <a:bodyPr/>
        <a:lstStyle/>
        <a:p>
          <a:endParaRPr lang="fr-FR"/>
        </a:p>
      </dgm:t>
    </dgm:pt>
    <dgm:pt modelId="{556CB2A3-EBDF-415A-B432-4A4B1D2AD2F6}" type="sibTrans" cxnId="{50A4DB76-BA69-474B-92D0-F8C9004BA61C}">
      <dgm:prSet/>
      <dgm:spPr/>
      <dgm:t>
        <a:bodyPr/>
        <a:lstStyle/>
        <a:p>
          <a:endParaRPr lang="fr-FR"/>
        </a:p>
      </dgm:t>
    </dgm:pt>
    <dgm:pt modelId="{44564E8B-E67A-456A-9EEE-ADFFB668DC0F}">
      <dgm:prSet phldrT="[Texte]" custT="1"/>
      <dgm:spPr/>
      <dgm:t>
        <a:bodyPr/>
        <a:lstStyle/>
        <a:p>
          <a:r>
            <a:rPr lang="fr-FR" sz="1200"/>
            <a:t>"CREDIT_INCOME_PERCENT"</a:t>
          </a:r>
        </a:p>
      </dgm:t>
    </dgm:pt>
    <dgm:pt modelId="{F665B0F3-F032-45DA-9DB0-2A72BE0882E9}" type="parTrans" cxnId="{285163AC-A5CC-4D2F-9D5E-90EBAAC1DC91}">
      <dgm:prSet/>
      <dgm:spPr/>
      <dgm:t>
        <a:bodyPr/>
        <a:lstStyle/>
        <a:p>
          <a:endParaRPr lang="fr-FR"/>
        </a:p>
      </dgm:t>
    </dgm:pt>
    <dgm:pt modelId="{D868AB23-9187-413A-921C-589B29A6EC28}" type="sibTrans" cxnId="{285163AC-A5CC-4D2F-9D5E-90EBAAC1DC91}">
      <dgm:prSet/>
      <dgm:spPr/>
      <dgm:t>
        <a:bodyPr/>
        <a:lstStyle/>
        <a:p>
          <a:endParaRPr lang="fr-FR"/>
        </a:p>
      </dgm:t>
    </dgm:pt>
    <dgm:pt modelId="{B9BDC2CB-871F-4029-91AA-605AA96506DE}">
      <dgm:prSet phldrT="[Texte]" custT="1"/>
      <dgm:spPr/>
      <dgm:t>
        <a:bodyPr/>
        <a:lstStyle/>
        <a:p>
          <a:r>
            <a:rPr lang="fr-FR" sz="1200"/>
            <a:t>"ANNUITY_INCOME_PERCENT"</a:t>
          </a:r>
        </a:p>
      </dgm:t>
    </dgm:pt>
    <dgm:pt modelId="{25615C10-2FF5-4B09-90D7-61CD5CFDC94A}" type="parTrans" cxnId="{9CAEFD1C-C3AD-4429-BAC4-C5BAA7FB8F5A}">
      <dgm:prSet/>
      <dgm:spPr/>
      <dgm:t>
        <a:bodyPr/>
        <a:lstStyle/>
        <a:p>
          <a:endParaRPr lang="fr-FR"/>
        </a:p>
      </dgm:t>
    </dgm:pt>
    <dgm:pt modelId="{45F4BA7A-FD43-4ABC-AEAE-414221912BBE}" type="sibTrans" cxnId="{9CAEFD1C-C3AD-4429-BAC4-C5BAA7FB8F5A}">
      <dgm:prSet/>
      <dgm:spPr/>
      <dgm:t>
        <a:bodyPr/>
        <a:lstStyle/>
        <a:p>
          <a:endParaRPr lang="fr-FR"/>
        </a:p>
      </dgm:t>
    </dgm:pt>
    <dgm:pt modelId="{56BD1213-2E0F-4D7A-99EF-F6032F52EAE1}">
      <dgm:prSet phldrT="[Texte]" custT="1"/>
      <dgm:spPr/>
      <dgm:t>
        <a:bodyPr/>
        <a:lstStyle/>
        <a:p>
          <a:r>
            <a:rPr lang="fr-FR" sz="1200"/>
            <a:t>"CREDIT_TERM"</a:t>
          </a:r>
        </a:p>
      </dgm:t>
    </dgm:pt>
    <dgm:pt modelId="{A61D4E50-73FA-49F3-82C4-CF76A003EA63}" type="parTrans" cxnId="{7B8534C5-5A08-495F-99BB-611EC2E17C8A}">
      <dgm:prSet/>
      <dgm:spPr/>
      <dgm:t>
        <a:bodyPr/>
        <a:lstStyle/>
        <a:p>
          <a:endParaRPr lang="fr-FR"/>
        </a:p>
      </dgm:t>
    </dgm:pt>
    <dgm:pt modelId="{365059AC-5B77-4734-AA1F-8A84AD51E522}" type="sibTrans" cxnId="{7B8534C5-5A08-495F-99BB-611EC2E17C8A}">
      <dgm:prSet/>
      <dgm:spPr/>
      <dgm:t>
        <a:bodyPr/>
        <a:lstStyle/>
        <a:p>
          <a:endParaRPr lang="fr-FR"/>
        </a:p>
      </dgm:t>
    </dgm:pt>
    <dgm:pt modelId="{C1DA9FA2-42AF-4D5F-AE72-D6A27B700283}">
      <dgm:prSet phldrT="[Texte]" custT="1"/>
      <dgm:spPr/>
      <dgm:t>
        <a:bodyPr/>
        <a:lstStyle/>
        <a:p>
          <a:r>
            <a:rPr lang="fr-FR" sz="1200"/>
            <a:t>"DAYS_EMPLOYED_PERCENT" </a:t>
          </a:r>
        </a:p>
      </dgm:t>
    </dgm:pt>
    <dgm:pt modelId="{F91F86B7-A992-4613-BB3B-BB817AC42A3D}" type="parTrans" cxnId="{83DF2509-1723-4BA8-AED6-037D77E170E4}">
      <dgm:prSet/>
      <dgm:spPr/>
      <dgm:t>
        <a:bodyPr/>
        <a:lstStyle/>
        <a:p>
          <a:endParaRPr lang="fr-FR"/>
        </a:p>
      </dgm:t>
    </dgm:pt>
    <dgm:pt modelId="{169BB1FC-1D37-4139-821A-4B8D8A0FC776}" type="sibTrans" cxnId="{83DF2509-1723-4BA8-AED6-037D77E170E4}">
      <dgm:prSet/>
      <dgm:spPr/>
      <dgm:t>
        <a:bodyPr/>
        <a:lstStyle/>
        <a:p>
          <a:endParaRPr lang="fr-FR"/>
        </a:p>
      </dgm:t>
    </dgm:pt>
    <dgm:pt modelId="{3C3ED78A-B946-4B79-911B-4F04FF4D552B}" type="pres">
      <dgm:prSet presAssocID="{E9230672-FF91-46C9-BA0B-3AB7BED221AF}" presName="linearFlow" presStyleCnt="0">
        <dgm:presLayoutVars>
          <dgm:dir/>
          <dgm:animLvl val="lvl"/>
          <dgm:resizeHandles val="exact"/>
        </dgm:presLayoutVars>
      </dgm:prSet>
      <dgm:spPr/>
    </dgm:pt>
    <dgm:pt modelId="{4E5C0188-6277-4483-91AD-636D9F5FF2ED}" type="pres">
      <dgm:prSet presAssocID="{82A58A98-8EE0-4EE6-AB09-DB80439879CA}" presName="composite" presStyleCnt="0"/>
      <dgm:spPr/>
    </dgm:pt>
    <dgm:pt modelId="{4E6B76F6-5E8A-4A5E-B3AF-52867521CF95}" type="pres">
      <dgm:prSet presAssocID="{82A58A98-8EE0-4EE6-AB09-DB80439879CA}" presName="parentText" presStyleLbl="alignNode1" presStyleIdx="0" presStyleCnt="6" custScaleX="149278">
        <dgm:presLayoutVars>
          <dgm:chMax val="1"/>
          <dgm:bulletEnabled val="1"/>
        </dgm:presLayoutVars>
      </dgm:prSet>
      <dgm:spPr/>
    </dgm:pt>
    <dgm:pt modelId="{A8AAB56C-AC13-4205-99E3-CC2825B10EAA}" type="pres">
      <dgm:prSet presAssocID="{82A58A98-8EE0-4EE6-AB09-DB80439879CA}" presName="descendantText" presStyleLbl="alignAcc1" presStyleIdx="0" presStyleCnt="6" custScaleX="94423">
        <dgm:presLayoutVars>
          <dgm:bulletEnabled val="1"/>
        </dgm:presLayoutVars>
      </dgm:prSet>
      <dgm:spPr/>
    </dgm:pt>
    <dgm:pt modelId="{049036C1-C2C2-4ACE-9B12-86088D945845}" type="pres">
      <dgm:prSet presAssocID="{87C5F170-C97E-4F89-B5BC-3287488DD4F0}" presName="sp" presStyleCnt="0"/>
      <dgm:spPr/>
    </dgm:pt>
    <dgm:pt modelId="{F7E20BCA-6121-4E72-9ECF-9A3922E164A0}" type="pres">
      <dgm:prSet presAssocID="{C3E2B8AD-99D8-497D-B1D6-7482FBB72703}" presName="composite" presStyleCnt="0"/>
      <dgm:spPr/>
    </dgm:pt>
    <dgm:pt modelId="{FF398311-12EB-4F5A-9126-92C0512F152F}" type="pres">
      <dgm:prSet presAssocID="{C3E2B8AD-99D8-497D-B1D6-7482FBB72703}" presName="parentText" presStyleLbl="alignNode1" presStyleIdx="1" presStyleCnt="6" custScaleX="151277">
        <dgm:presLayoutVars>
          <dgm:chMax val="1"/>
          <dgm:bulletEnabled val="1"/>
        </dgm:presLayoutVars>
      </dgm:prSet>
      <dgm:spPr/>
    </dgm:pt>
    <dgm:pt modelId="{06CF39A5-338C-4748-A398-36E19DE7999A}" type="pres">
      <dgm:prSet presAssocID="{C3E2B8AD-99D8-497D-B1D6-7482FBB72703}" presName="descendantText" presStyleLbl="alignAcc1" presStyleIdx="1" presStyleCnt="6" custScaleX="93997">
        <dgm:presLayoutVars>
          <dgm:bulletEnabled val="1"/>
        </dgm:presLayoutVars>
      </dgm:prSet>
      <dgm:spPr/>
    </dgm:pt>
    <dgm:pt modelId="{0EC8448A-0DDD-4FEF-B473-711F9B3B6419}" type="pres">
      <dgm:prSet presAssocID="{39BE4762-6C67-448E-A4F1-8FAED3C7988A}" presName="sp" presStyleCnt="0"/>
      <dgm:spPr/>
    </dgm:pt>
    <dgm:pt modelId="{3C5B3714-2F09-4B96-88C9-39DBC3CB5F16}" type="pres">
      <dgm:prSet presAssocID="{A1776435-C4B8-4D02-9E71-E6FF0FD7D9FB}" presName="composite" presStyleCnt="0"/>
      <dgm:spPr/>
    </dgm:pt>
    <dgm:pt modelId="{70CF5EA9-77F4-4E77-979D-67FB0B04929B}" type="pres">
      <dgm:prSet presAssocID="{A1776435-C4B8-4D02-9E71-E6FF0FD7D9FB}" presName="parentText" presStyleLbl="alignNode1" presStyleIdx="2" presStyleCnt="6" custScaleX="154297">
        <dgm:presLayoutVars>
          <dgm:chMax val="1"/>
          <dgm:bulletEnabled val="1"/>
        </dgm:presLayoutVars>
      </dgm:prSet>
      <dgm:spPr/>
    </dgm:pt>
    <dgm:pt modelId="{9E795118-A205-475B-A99E-E19A266F30F5}" type="pres">
      <dgm:prSet presAssocID="{A1776435-C4B8-4D02-9E71-E6FF0FD7D9FB}" presName="descendantText" presStyleLbl="alignAcc1" presStyleIdx="2" presStyleCnt="6" custScaleX="93846">
        <dgm:presLayoutVars>
          <dgm:bulletEnabled val="1"/>
        </dgm:presLayoutVars>
      </dgm:prSet>
      <dgm:spPr/>
    </dgm:pt>
    <dgm:pt modelId="{F7B70775-992F-4DD7-98E4-AA817B4A6233}" type="pres">
      <dgm:prSet presAssocID="{0C2AC3D2-F787-4505-9729-B832175B687E}" presName="sp" presStyleCnt="0"/>
      <dgm:spPr/>
    </dgm:pt>
    <dgm:pt modelId="{FA67B341-11C3-4BDA-B76A-ECB9C277CC37}" type="pres">
      <dgm:prSet presAssocID="{8AFC6491-1ABC-41A9-8E1F-FA141C1DBD6F}" presName="composite" presStyleCnt="0"/>
      <dgm:spPr/>
    </dgm:pt>
    <dgm:pt modelId="{B64E0990-D111-4B51-9831-4B989725D7AD}" type="pres">
      <dgm:prSet presAssocID="{8AFC6491-1ABC-41A9-8E1F-FA141C1DBD6F}" presName="parentText" presStyleLbl="alignNode1" presStyleIdx="3" presStyleCnt="6" custScaleX="153915">
        <dgm:presLayoutVars>
          <dgm:chMax val="1"/>
          <dgm:bulletEnabled val="1"/>
        </dgm:presLayoutVars>
      </dgm:prSet>
      <dgm:spPr/>
    </dgm:pt>
    <dgm:pt modelId="{5A5E2DD7-4188-4207-A46B-1F31AE92CEA2}" type="pres">
      <dgm:prSet presAssocID="{8AFC6491-1ABC-41A9-8E1F-FA141C1DBD6F}" presName="descendantText" presStyleLbl="alignAcc1" presStyleIdx="3" presStyleCnt="6" custScaleX="93673">
        <dgm:presLayoutVars>
          <dgm:bulletEnabled val="1"/>
        </dgm:presLayoutVars>
      </dgm:prSet>
      <dgm:spPr/>
    </dgm:pt>
    <dgm:pt modelId="{6F14B41A-87A9-4AD9-95AB-7F711A1D710F}" type="pres">
      <dgm:prSet presAssocID="{A146C537-658B-47C8-8680-6B2D5B237113}" presName="sp" presStyleCnt="0"/>
      <dgm:spPr/>
    </dgm:pt>
    <dgm:pt modelId="{78470F80-487C-47E7-8891-A1B7D439E52B}" type="pres">
      <dgm:prSet presAssocID="{52F27869-4854-4575-AA35-7154F1F7B382}" presName="composite" presStyleCnt="0"/>
      <dgm:spPr/>
    </dgm:pt>
    <dgm:pt modelId="{D652C830-B0F6-4693-B2BE-9221687D69DB}" type="pres">
      <dgm:prSet presAssocID="{52F27869-4854-4575-AA35-7154F1F7B382}" presName="parentText" presStyleLbl="alignNode1" presStyleIdx="4" presStyleCnt="6" custScaleX="155160">
        <dgm:presLayoutVars>
          <dgm:chMax val="1"/>
          <dgm:bulletEnabled val="1"/>
        </dgm:presLayoutVars>
      </dgm:prSet>
      <dgm:spPr/>
    </dgm:pt>
    <dgm:pt modelId="{CAE04CE0-E848-45B7-8879-C20CAAE8A552}" type="pres">
      <dgm:prSet presAssocID="{52F27869-4854-4575-AA35-7154F1F7B382}" presName="descendantText" presStyleLbl="alignAcc1" presStyleIdx="4" presStyleCnt="6" custScaleX="93543">
        <dgm:presLayoutVars>
          <dgm:bulletEnabled val="1"/>
        </dgm:presLayoutVars>
      </dgm:prSet>
      <dgm:spPr/>
    </dgm:pt>
    <dgm:pt modelId="{2D6BDB94-F9BE-408B-ABC7-97D0BB327E3C}" type="pres">
      <dgm:prSet presAssocID="{C2072223-233F-4B33-8EE1-15CBCCC25A73}" presName="sp" presStyleCnt="0"/>
      <dgm:spPr/>
    </dgm:pt>
    <dgm:pt modelId="{00363606-0782-4575-851A-43A363E2D4AD}" type="pres">
      <dgm:prSet presAssocID="{A360D8C2-1209-4881-9CB6-A9C84393E311}" presName="composite" presStyleCnt="0"/>
      <dgm:spPr/>
    </dgm:pt>
    <dgm:pt modelId="{91D6D603-42E3-435D-BD97-96987A9E4574}" type="pres">
      <dgm:prSet presAssocID="{A360D8C2-1209-4881-9CB6-A9C84393E311}" presName="parentText" presStyleLbl="alignNode1" presStyleIdx="5" presStyleCnt="6" custScaleX="159899">
        <dgm:presLayoutVars>
          <dgm:chMax val="1"/>
          <dgm:bulletEnabled val="1"/>
        </dgm:presLayoutVars>
      </dgm:prSet>
      <dgm:spPr/>
    </dgm:pt>
    <dgm:pt modelId="{1177680A-BB86-450D-A960-716B2DA291A1}" type="pres">
      <dgm:prSet presAssocID="{A360D8C2-1209-4881-9CB6-A9C84393E311}" presName="descendantText" presStyleLbl="alignAcc1" presStyleIdx="5" presStyleCnt="6" custScaleX="93744" custScaleY="272007">
        <dgm:presLayoutVars>
          <dgm:bulletEnabled val="1"/>
        </dgm:presLayoutVars>
      </dgm:prSet>
      <dgm:spPr/>
    </dgm:pt>
  </dgm:ptLst>
  <dgm:cxnLst>
    <dgm:cxn modelId="{86C32306-C568-4BEF-AD11-33FCA1B9BC1A}" srcId="{C3E2B8AD-99D8-497D-B1D6-7482FBB72703}" destId="{A3831115-6A9E-4E1D-8C40-11C5E5674BE7}" srcOrd="0" destOrd="0" parTransId="{BDF3F8F0-6A8B-44A5-8225-3F48873B62A8}" sibTransId="{22FB0521-F4D1-4AEA-8084-90883363A4B7}"/>
    <dgm:cxn modelId="{078F2109-E4CD-485F-A90A-03466A9188FC}" srcId="{A360D8C2-1209-4881-9CB6-A9C84393E311}" destId="{D5C1CB0E-FBCB-4059-BACA-75BAB9E843B8}" srcOrd="0" destOrd="0" parTransId="{6E28D1B1-52EF-4E39-8CA2-4842B88BADA9}" sibTransId="{B2617FB8-D76D-4E65-8E32-BF2B76167666}"/>
    <dgm:cxn modelId="{83DF2509-1723-4BA8-AED6-037D77E170E4}" srcId="{D5B8BBF1-92BD-4FBE-BDA1-5CA2DC2BC21D}" destId="{C1DA9FA2-42AF-4D5F-AE72-D6A27B700283}" srcOrd="3" destOrd="0" parTransId="{F91F86B7-A992-4613-BB3B-BB817AC42A3D}" sibTransId="{169BB1FC-1D37-4139-821A-4B8D8A0FC776}"/>
    <dgm:cxn modelId="{9CAEFD1C-C3AD-4429-BAC4-C5BAA7FB8F5A}" srcId="{D5B8BBF1-92BD-4FBE-BDA1-5CA2DC2BC21D}" destId="{B9BDC2CB-871F-4029-91AA-605AA96506DE}" srcOrd="1" destOrd="0" parTransId="{25615C10-2FF5-4B09-90D7-61CD5CFDC94A}" sibTransId="{45F4BA7A-FD43-4ABC-AEAE-414221912BBE}"/>
    <dgm:cxn modelId="{C0DD611E-7024-40DE-90C1-0A06D7887C7C}" type="presOf" srcId="{D5C1CB0E-FBCB-4059-BACA-75BAB9E843B8}" destId="{1177680A-BB86-450D-A960-716B2DA291A1}" srcOrd="0" destOrd="0" presId="urn:microsoft.com/office/officeart/2005/8/layout/chevron2"/>
    <dgm:cxn modelId="{3ABA942E-C7EA-46EA-98F8-78C6FCBAE1DE}" srcId="{52F27869-4854-4575-AA35-7154F1F7B382}" destId="{EF39970B-8748-4E93-89CB-8D7C0A133C59}" srcOrd="0" destOrd="0" parTransId="{749A1195-7FF3-4129-8A30-B2B678438F83}" sibTransId="{378D6D6B-72BC-4587-A3D9-0A966B7E1132}"/>
    <dgm:cxn modelId="{965F3E34-E4EA-4287-898B-FFA8233337F6}" type="presOf" srcId="{E9230672-FF91-46C9-BA0B-3AB7BED221AF}" destId="{3C3ED78A-B946-4B79-911B-4F04FF4D552B}" srcOrd="0" destOrd="0" presId="urn:microsoft.com/office/officeart/2005/8/layout/chevron2"/>
    <dgm:cxn modelId="{9BC19435-F3F7-4093-8636-132939651C80}" srcId="{E9230672-FF91-46C9-BA0B-3AB7BED221AF}" destId="{C3E2B8AD-99D8-497D-B1D6-7482FBB72703}" srcOrd="1" destOrd="0" parTransId="{12F3A49F-2353-45E4-8BC2-A2428376F3E0}" sibTransId="{39BE4762-6C67-448E-A4F1-8FAED3C7988A}"/>
    <dgm:cxn modelId="{7C3BD268-CD65-4748-83B9-80DB3FA9534F}" type="presOf" srcId="{333D0F34-2B2F-4FD5-9DE6-ACEB1AA7D575}" destId="{CAE04CE0-E848-45B7-8879-C20CAAE8A552}" srcOrd="0" destOrd="1" presId="urn:microsoft.com/office/officeart/2005/8/layout/chevron2"/>
    <dgm:cxn modelId="{FA364149-7CC6-43F6-A488-E322F0A2D9AA}" type="presOf" srcId="{A3831115-6A9E-4E1D-8C40-11C5E5674BE7}" destId="{06CF39A5-338C-4748-A398-36E19DE7999A}" srcOrd="0" destOrd="0" presId="urn:microsoft.com/office/officeart/2005/8/layout/chevron2"/>
    <dgm:cxn modelId="{06E1896A-B79D-4B40-A838-7017759F9146}" type="presOf" srcId="{E3103431-64CD-4BE1-A80C-608281570904}" destId="{A8AAB56C-AC13-4205-99E3-CC2825B10EAA}" srcOrd="0" destOrd="0" presId="urn:microsoft.com/office/officeart/2005/8/layout/chevron2"/>
    <dgm:cxn modelId="{FA1D4D4C-F1FE-41C8-BB76-0715034D4212}" type="presOf" srcId="{C3E2B8AD-99D8-497D-B1D6-7482FBB72703}" destId="{FF398311-12EB-4F5A-9126-92C0512F152F}" srcOrd="0" destOrd="0" presId="urn:microsoft.com/office/officeart/2005/8/layout/chevron2"/>
    <dgm:cxn modelId="{50A4DB76-BA69-474B-92D0-F8C9004BA61C}" srcId="{D5C1CB0E-FBCB-4059-BACA-75BAB9E843B8}" destId="{D5B8BBF1-92BD-4FBE-BDA1-5CA2DC2BC21D}" srcOrd="1" destOrd="0" parTransId="{9956965F-63CE-4098-91E2-F273BE84EE66}" sibTransId="{556CB2A3-EBDF-415A-B432-4A4B1D2AD2F6}"/>
    <dgm:cxn modelId="{25C7EE56-9120-4482-8814-586473782EFA}" srcId="{E9230672-FF91-46C9-BA0B-3AB7BED221AF}" destId="{52F27869-4854-4575-AA35-7154F1F7B382}" srcOrd="4" destOrd="0" parTransId="{983CFF84-8169-4351-A55C-BC374DC9D733}" sibTransId="{C2072223-233F-4B33-8EE1-15CBCCC25A73}"/>
    <dgm:cxn modelId="{3CE1F57E-326B-416C-9A89-4BBE8B7BF5B1}" srcId="{A1776435-C4B8-4D02-9E71-E6FF0FD7D9FB}" destId="{F332464B-2485-4A2A-A1C3-AFD550B391A5}" srcOrd="1" destOrd="0" parTransId="{E51625CD-3B80-4FDE-9AF2-B50AC98B744C}" sibTransId="{87A0201B-FBA1-4223-A709-5A31491869EF}"/>
    <dgm:cxn modelId="{539B6182-A077-445D-B6BE-63F53E821072}" srcId="{52F27869-4854-4575-AA35-7154F1F7B382}" destId="{333D0F34-2B2F-4FD5-9DE6-ACEB1AA7D575}" srcOrd="1" destOrd="0" parTransId="{F89ABABD-2879-4101-B45A-D58ECE9EE0F6}" sibTransId="{21AFCE56-2A09-4EA5-A8D9-D4FEFCF05B2C}"/>
    <dgm:cxn modelId="{25EB0CA1-57AA-454C-98CD-78358A28A1FD}" type="presOf" srcId="{A1776435-C4B8-4D02-9E71-E6FF0FD7D9FB}" destId="{70CF5EA9-77F4-4E77-979D-67FB0B04929B}" srcOrd="0" destOrd="0" presId="urn:microsoft.com/office/officeart/2005/8/layout/chevron2"/>
    <dgm:cxn modelId="{C7A230A4-900E-4928-843A-DC09BDC3DA91}" srcId="{E9230672-FF91-46C9-BA0B-3AB7BED221AF}" destId="{82A58A98-8EE0-4EE6-AB09-DB80439879CA}" srcOrd="0" destOrd="0" parTransId="{B4FDC2FA-0204-4620-ACB3-3FF190C6BB1B}" sibTransId="{87C5F170-C97E-4F89-B5BC-3287488DD4F0}"/>
    <dgm:cxn modelId="{23B372A7-4170-4226-8B19-F0CD6839AF9A}" type="presOf" srcId="{4D5588D7-861A-4F41-B41D-BC379AACEBEE}" destId="{9E795118-A205-475B-A99E-E19A266F30F5}" srcOrd="0" destOrd="0" presId="urn:microsoft.com/office/officeart/2005/8/layout/chevron2"/>
    <dgm:cxn modelId="{817880A9-06D7-490E-B10B-BDB87B6129DD}" type="presOf" srcId="{EF39970B-8748-4E93-89CB-8D7C0A133C59}" destId="{CAE04CE0-E848-45B7-8879-C20CAAE8A552}" srcOrd="0" destOrd="0" presId="urn:microsoft.com/office/officeart/2005/8/layout/chevron2"/>
    <dgm:cxn modelId="{285163AC-A5CC-4D2F-9D5E-90EBAAC1DC91}" srcId="{D5B8BBF1-92BD-4FBE-BDA1-5CA2DC2BC21D}" destId="{44564E8B-E67A-456A-9EEE-ADFFB668DC0F}" srcOrd="0" destOrd="0" parTransId="{F665B0F3-F032-45DA-9DB0-2A72BE0882E9}" sibTransId="{D868AB23-9187-413A-921C-589B29A6EC28}"/>
    <dgm:cxn modelId="{CBB746AE-29AB-4D54-999F-9C5AC9C0680C}" type="presOf" srcId="{44564E8B-E67A-456A-9EEE-ADFFB668DC0F}" destId="{1177680A-BB86-450D-A960-716B2DA291A1}" srcOrd="0" destOrd="3" presId="urn:microsoft.com/office/officeart/2005/8/layout/chevron2"/>
    <dgm:cxn modelId="{B1BEF3B3-EFBA-4690-9C59-49953B6317C1}" type="presOf" srcId="{F332464B-2485-4A2A-A1C3-AFD550B391A5}" destId="{9E795118-A205-475B-A99E-E19A266F30F5}" srcOrd="0" destOrd="1" presId="urn:microsoft.com/office/officeart/2005/8/layout/chevron2"/>
    <dgm:cxn modelId="{244951B9-4AC7-4984-B70F-59C2AEE5A19D}" srcId="{E9230672-FF91-46C9-BA0B-3AB7BED221AF}" destId="{A360D8C2-1209-4881-9CB6-A9C84393E311}" srcOrd="5" destOrd="0" parTransId="{8B0F314B-EA55-4438-B69F-5D857F66D2F4}" sibTransId="{CD778FB8-2E15-4226-AC77-6B97C8FE6AD2}"/>
    <dgm:cxn modelId="{7FFC7DBA-E6FF-4179-997D-324FF71AF28F}" type="presOf" srcId="{82A58A98-8EE0-4EE6-AB09-DB80439879CA}" destId="{4E6B76F6-5E8A-4A5E-B3AF-52867521CF95}" srcOrd="0" destOrd="0" presId="urn:microsoft.com/office/officeart/2005/8/layout/chevron2"/>
    <dgm:cxn modelId="{1EFF7ABE-DE14-449A-9A39-1929F0B24506}" type="presOf" srcId="{A70C8160-3B0D-4927-BA0F-9B252FA21462}" destId="{1177680A-BB86-450D-A960-716B2DA291A1}" srcOrd="0" destOrd="1" presId="urn:microsoft.com/office/officeart/2005/8/layout/chevron2"/>
    <dgm:cxn modelId="{A456BCC3-FCDF-454F-8369-96DD572E6ED4}" srcId="{E9230672-FF91-46C9-BA0B-3AB7BED221AF}" destId="{A1776435-C4B8-4D02-9E71-E6FF0FD7D9FB}" srcOrd="2" destOrd="0" parTransId="{BB827146-D92B-4110-A806-E4AC55F2643B}" sibTransId="{0C2AC3D2-F787-4505-9729-B832175B687E}"/>
    <dgm:cxn modelId="{7B8534C5-5A08-495F-99BB-611EC2E17C8A}" srcId="{D5B8BBF1-92BD-4FBE-BDA1-5CA2DC2BC21D}" destId="{56BD1213-2E0F-4D7A-99EF-F6032F52EAE1}" srcOrd="2" destOrd="0" parTransId="{A61D4E50-73FA-49F3-82C4-CF76A003EA63}" sibTransId="{365059AC-5B77-4734-AA1F-8A84AD51E522}"/>
    <dgm:cxn modelId="{DB80E5DA-8112-4F4B-8EAA-5F31F64AFC6E}" type="presOf" srcId="{C1DA9FA2-42AF-4D5F-AE72-D6A27B700283}" destId="{1177680A-BB86-450D-A960-716B2DA291A1}" srcOrd="0" destOrd="6" presId="urn:microsoft.com/office/officeart/2005/8/layout/chevron2"/>
    <dgm:cxn modelId="{E5962ADE-55CF-4725-84C3-49C58B6A677C}" srcId="{82A58A98-8EE0-4EE6-AB09-DB80439879CA}" destId="{E3103431-64CD-4BE1-A80C-608281570904}" srcOrd="0" destOrd="0" parTransId="{2D51C25A-D878-4786-B824-DBFA6DB57BE5}" sibTransId="{A1E09920-A647-49CD-A785-83FCE5261DC6}"/>
    <dgm:cxn modelId="{C8AE68DF-5D0E-4799-8602-7551DAD28B0E}" type="presOf" srcId="{B9BDC2CB-871F-4029-91AA-605AA96506DE}" destId="{1177680A-BB86-450D-A960-716B2DA291A1}" srcOrd="0" destOrd="4" presId="urn:microsoft.com/office/officeart/2005/8/layout/chevron2"/>
    <dgm:cxn modelId="{442250E2-0467-43C8-A84A-CC6D5C3A56FF}" srcId="{A1776435-C4B8-4D02-9E71-E6FF0FD7D9FB}" destId="{4D5588D7-861A-4F41-B41D-BC379AACEBEE}" srcOrd="0" destOrd="0" parTransId="{F62E3FC4-BEFF-4BC7-9862-6E8392A6EEFD}" sibTransId="{E73D6159-FDA2-4D57-94DC-FB2103DEC39E}"/>
    <dgm:cxn modelId="{C7B434E9-DD32-4672-8701-98FE9512924B}" type="presOf" srcId="{56BD1213-2E0F-4D7A-99EF-F6032F52EAE1}" destId="{1177680A-BB86-450D-A960-716B2DA291A1}" srcOrd="0" destOrd="5" presId="urn:microsoft.com/office/officeart/2005/8/layout/chevron2"/>
    <dgm:cxn modelId="{E7636EEA-48B7-4F95-A9D8-80F0C2F0A7D0}" type="presOf" srcId="{AAA6B76E-56C6-40EA-8ABC-9D9418043888}" destId="{5A5E2DD7-4188-4207-A46B-1F31AE92CEA2}" srcOrd="0" destOrd="0" presId="urn:microsoft.com/office/officeart/2005/8/layout/chevron2"/>
    <dgm:cxn modelId="{C6B4E4EE-A1EE-4985-B6B1-E475483A7AD3}" srcId="{8AFC6491-1ABC-41A9-8E1F-FA141C1DBD6F}" destId="{AAA6B76E-56C6-40EA-8ABC-9D9418043888}" srcOrd="0" destOrd="0" parTransId="{B6228F82-E2B5-4638-8808-6C7D0ADF7CD1}" sibTransId="{2DCBF77B-D443-41AF-892A-F4417A92B85D}"/>
    <dgm:cxn modelId="{19D887EF-3E9C-4C7F-8BBC-BAA8E9437904}" srcId="{E9230672-FF91-46C9-BA0B-3AB7BED221AF}" destId="{8AFC6491-1ABC-41A9-8E1F-FA141C1DBD6F}" srcOrd="3" destOrd="0" parTransId="{9E1A0FCF-B6A5-46E9-9BCE-2A85051FE32B}" sibTransId="{A146C537-658B-47C8-8680-6B2D5B237113}"/>
    <dgm:cxn modelId="{8A8996EF-17C5-4A1B-827B-F2789CD7F54D}" type="presOf" srcId="{52F27869-4854-4575-AA35-7154F1F7B382}" destId="{D652C830-B0F6-4693-B2BE-9221687D69DB}" srcOrd="0" destOrd="0" presId="urn:microsoft.com/office/officeart/2005/8/layout/chevron2"/>
    <dgm:cxn modelId="{CE7CECF4-BB5C-4419-9C8A-8B47EA5BC489}" type="presOf" srcId="{D5B8BBF1-92BD-4FBE-BDA1-5CA2DC2BC21D}" destId="{1177680A-BB86-450D-A960-716B2DA291A1}" srcOrd="0" destOrd="2" presId="urn:microsoft.com/office/officeart/2005/8/layout/chevron2"/>
    <dgm:cxn modelId="{B03BADF7-5940-4262-A07E-746313F83FAE}" type="presOf" srcId="{8AFC6491-1ABC-41A9-8E1F-FA141C1DBD6F}" destId="{B64E0990-D111-4B51-9831-4B989725D7AD}" srcOrd="0" destOrd="0" presId="urn:microsoft.com/office/officeart/2005/8/layout/chevron2"/>
    <dgm:cxn modelId="{3ADDCAFB-9E87-4182-9456-21DACA5FFE83}" srcId="{D5C1CB0E-FBCB-4059-BACA-75BAB9E843B8}" destId="{A70C8160-3B0D-4927-BA0F-9B252FA21462}" srcOrd="0" destOrd="0" parTransId="{0CBF5710-EF18-41E9-8950-9041ED02F445}" sibTransId="{890554DC-ABA4-42B4-B6A5-5BF691952822}"/>
    <dgm:cxn modelId="{2392EBFD-3CA9-421B-A5BD-722CD5366D4E}" type="presOf" srcId="{A360D8C2-1209-4881-9CB6-A9C84393E311}" destId="{91D6D603-42E3-435D-BD97-96987A9E4574}" srcOrd="0" destOrd="0" presId="urn:microsoft.com/office/officeart/2005/8/layout/chevron2"/>
    <dgm:cxn modelId="{2DA7D120-4E79-4E2F-8629-287D1C2E7C74}" type="presParOf" srcId="{3C3ED78A-B946-4B79-911B-4F04FF4D552B}" destId="{4E5C0188-6277-4483-91AD-636D9F5FF2ED}" srcOrd="0" destOrd="0" presId="urn:microsoft.com/office/officeart/2005/8/layout/chevron2"/>
    <dgm:cxn modelId="{F7636990-8E0E-40FC-966B-85B5C0761E56}" type="presParOf" srcId="{4E5C0188-6277-4483-91AD-636D9F5FF2ED}" destId="{4E6B76F6-5E8A-4A5E-B3AF-52867521CF95}" srcOrd="0" destOrd="0" presId="urn:microsoft.com/office/officeart/2005/8/layout/chevron2"/>
    <dgm:cxn modelId="{3B93B340-2AAA-4019-A0D6-A4FB1A078F22}" type="presParOf" srcId="{4E5C0188-6277-4483-91AD-636D9F5FF2ED}" destId="{A8AAB56C-AC13-4205-99E3-CC2825B10EAA}" srcOrd="1" destOrd="0" presId="urn:microsoft.com/office/officeart/2005/8/layout/chevron2"/>
    <dgm:cxn modelId="{458FCB84-8100-4B6B-9A73-8D098E7DF7F6}" type="presParOf" srcId="{3C3ED78A-B946-4B79-911B-4F04FF4D552B}" destId="{049036C1-C2C2-4ACE-9B12-86088D945845}" srcOrd="1" destOrd="0" presId="urn:microsoft.com/office/officeart/2005/8/layout/chevron2"/>
    <dgm:cxn modelId="{961AD6AA-C760-49B1-BF96-8F4E5219D469}" type="presParOf" srcId="{3C3ED78A-B946-4B79-911B-4F04FF4D552B}" destId="{F7E20BCA-6121-4E72-9ECF-9A3922E164A0}" srcOrd="2" destOrd="0" presId="urn:microsoft.com/office/officeart/2005/8/layout/chevron2"/>
    <dgm:cxn modelId="{A01C20BE-D9B7-4392-A27B-B77960C4B376}" type="presParOf" srcId="{F7E20BCA-6121-4E72-9ECF-9A3922E164A0}" destId="{FF398311-12EB-4F5A-9126-92C0512F152F}" srcOrd="0" destOrd="0" presId="urn:microsoft.com/office/officeart/2005/8/layout/chevron2"/>
    <dgm:cxn modelId="{6FD36597-E987-4974-A202-1CA21D2F86F6}" type="presParOf" srcId="{F7E20BCA-6121-4E72-9ECF-9A3922E164A0}" destId="{06CF39A5-338C-4748-A398-36E19DE7999A}" srcOrd="1" destOrd="0" presId="urn:microsoft.com/office/officeart/2005/8/layout/chevron2"/>
    <dgm:cxn modelId="{4EDAE2ED-424B-413F-AC9E-86F909958A56}" type="presParOf" srcId="{3C3ED78A-B946-4B79-911B-4F04FF4D552B}" destId="{0EC8448A-0DDD-4FEF-B473-711F9B3B6419}" srcOrd="3" destOrd="0" presId="urn:microsoft.com/office/officeart/2005/8/layout/chevron2"/>
    <dgm:cxn modelId="{39A7E3C3-5E3F-4334-8365-26333ADC27AE}" type="presParOf" srcId="{3C3ED78A-B946-4B79-911B-4F04FF4D552B}" destId="{3C5B3714-2F09-4B96-88C9-39DBC3CB5F16}" srcOrd="4" destOrd="0" presId="urn:microsoft.com/office/officeart/2005/8/layout/chevron2"/>
    <dgm:cxn modelId="{A2E658DC-735F-439B-9157-282E09DFACCE}" type="presParOf" srcId="{3C5B3714-2F09-4B96-88C9-39DBC3CB5F16}" destId="{70CF5EA9-77F4-4E77-979D-67FB0B04929B}" srcOrd="0" destOrd="0" presId="urn:microsoft.com/office/officeart/2005/8/layout/chevron2"/>
    <dgm:cxn modelId="{28C10DE0-0EF9-4BEE-902A-5A6449844B69}" type="presParOf" srcId="{3C5B3714-2F09-4B96-88C9-39DBC3CB5F16}" destId="{9E795118-A205-475B-A99E-E19A266F30F5}" srcOrd="1" destOrd="0" presId="urn:microsoft.com/office/officeart/2005/8/layout/chevron2"/>
    <dgm:cxn modelId="{15EC661E-3BE3-44C8-BF9D-AD6A359081B9}" type="presParOf" srcId="{3C3ED78A-B946-4B79-911B-4F04FF4D552B}" destId="{F7B70775-992F-4DD7-98E4-AA817B4A6233}" srcOrd="5" destOrd="0" presId="urn:microsoft.com/office/officeart/2005/8/layout/chevron2"/>
    <dgm:cxn modelId="{E4637132-7C48-4D83-A968-84C09CC8C41C}" type="presParOf" srcId="{3C3ED78A-B946-4B79-911B-4F04FF4D552B}" destId="{FA67B341-11C3-4BDA-B76A-ECB9C277CC37}" srcOrd="6" destOrd="0" presId="urn:microsoft.com/office/officeart/2005/8/layout/chevron2"/>
    <dgm:cxn modelId="{CED00B77-4804-4545-BEA9-F0D395F5EFC0}" type="presParOf" srcId="{FA67B341-11C3-4BDA-B76A-ECB9C277CC37}" destId="{B64E0990-D111-4B51-9831-4B989725D7AD}" srcOrd="0" destOrd="0" presId="urn:microsoft.com/office/officeart/2005/8/layout/chevron2"/>
    <dgm:cxn modelId="{D3DF18FB-AD10-4036-8683-1BD4F8D77188}" type="presParOf" srcId="{FA67B341-11C3-4BDA-B76A-ECB9C277CC37}" destId="{5A5E2DD7-4188-4207-A46B-1F31AE92CEA2}" srcOrd="1" destOrd="0" presId="urn:microsoft.com/office/officeart/2005/8/layout/chevron2"/>
    <dgm:cxn modelId="{FCC22706-918E-4F84-98FA-82983A649B14}" type="presParOf" srcId="{3C3ED78A-B946-4B79-911B-4F04FF4D552B}" destId="{6F14B41A-87A9-4AD9-95AB-7F711A1D710F}" srcOrd="7" destOrd="0" presId="urn:microsoft.com/office/officeart/2005/8/layout/chevron2"/>
    <dgm:cxn modelId="{D0E6A390-C26D-48DF-891C-6C60C8E7ADF0}" type="presParOf" srcId="{3C3ED78A-B946-4B79-911B-4F04FF4D552B}" destId="{78470F80-487C-47E7-8891-A1B7D439E52B}" srcOrd="8" destOrd="0" presId="urn:microsoft.com/office/officeart/2005/8/layout/chevron2"/>
    <dgm:cxn modelId="{1FB575F8-4497-42C0-BCDC-F48C5116314F}" type="presParOf" srcId="{78470F80-487C-47E7-8891-A1B7D439E52B}" destId="{D652C830-B0F6-4693-B2BE-9221687D69DB}" srcOrd="0" destOrd="0" presId="urn:microsoft.com/office/officeart/2005/8/layout/chevron2"/>
    <dgm:cxn modelId="{03F4E95B-9709-4F13-9265-3FD6067886CC}" type="presParOf" srcId="{78470F80-487C-47E7-8891-A1B7D439E52B}" destId="{CAE04CE0-E848-45B7-8879-C20CAAE8A552}" srcOrd="1" destOrd="0" presId="urn:microsoft.com/office/officeart/2005/8/layout/chevron2"/>
    <dgm:cxn modelId="{6900EE93-4FF4-42C1-BB75-193DC0081912}" type="presParOf" srcId="{3C3ED78A-B946-4B79-911B-4F04FF4D552B}" destId="{2D6BDB94-F9BE-408B-ABC7-97D0BB327E3C}" srcOrd="9" destOrd="0" presId="urn:microsoft.com/office/officeart/2005/8/layout/chevron2"/>
    <dgm:cxn modelId="{8B9C816C-E5E9-4F50-A772-9454E5D96912}" type="presParOf" srcId="{3C3ED78A-B946-4B79-911B-4F04FF4D552B}" destId="{00363606-0782-4575-851A-43A363E2D4AD}" srcOrd="10" destOrd="0" presId="urn:microsoft.com/office/officeart/2005/8/layout/chevron2"/>
    <dgm:cxn modelId="{A8A7A0BC-E3DD-47D8-9D0C-CC5630E5999D}" type="presParOf" srcId="{00363606-0782-4575-851A-43A363E2D4AD}" destId="{91D6D603-42E3-435D-BD97-96987A9E4574}" srcOrd="0" destOrd="0" presId="urn:microsoft.com/office/officeart/2005/8/layout/chevron2"/>
    <dgm:cxn modelId="{608A54B1-C7E6-4B1B-BD4A-B0739BD8453C}" type="presParOf" srcId="{00363606-0782-4575-851A-43A363E2D4AD}" destId="{1177680A-BB86-450D-A960-716B2DA291A1}"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3FCF4-ABD8-44AA-BB47-23E123558363}">
      <dsp:nvSpPr>
        <dsp:cNvPr id="0" name=""/>
        <dsp:cNvSpPr/>
      </dsp:nvSpPr>
      <dsp:spPr>
        <a:xfrm>
          <a:off x="0" y="336683"/>
          <a:ext cx="8528538" cy="85995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du projet</a:t>
          </a:r>
        </a:p>
        <a:p>
          <a:pPr marL="114300" lvl="1" indent="-114300" algn="l" defTabSz="622300">
            <a:lnSpc>
              <a:spcPct val="100000"/>
            </a:lnSpc>
            <a:spcBef>
              <a:spcPct val="0"/>
            </a:spcBef>
            <a:spcAft>
              <a:spcPct val="15000"/>
            </a:spcAft>
            <a:buChar char="•"/>
          </a:pPr>
          <a:r>
            <a:rPr lang="fr-FR" sz="1400" kern="1200" dirty="0"/>
            <a:t>Plan d’actions</a:t>
          </a:r>
        </a:p>
      </dsp:txBody>
      <dsp:txXfrm>
        <a:off x="0" y="336683"/>
        <a:ext cx="8528538" cy="859950"/>
      </dsp:txXfrm>
    </dsp:sp>
    <dsp:sp modelId="{0C1FF7AC-9E06-42DE-A322-09243EE6674C}">
      <dsp:nvSpPr>
        <dsp:cNvPr id="0" name=""/>
        <dsp:cNvSpPr/>
      </dsp:nvSpPr>
      <dsp:spPr>
        <a:xfrm>
          <a:off x="426426" y="130043"/>
          <a:ext cx="5969976" cy="41328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 - PRESENTATION</a:t>
          </a:r>
          <a:endParaRPr lang="fr-FR" sz="1400" b="1" kern="1200" dirty="0"/>
        </a:p>
      </dsp:txBody>
      <dsp:txXfrm>
        <a:off x="446601" y="150218"/>
        <a:ext cx="5929626" cy="372930"/>
      </dsp:txXfrm>
    </dsp:sp>
    <dsp:sp modelId="{9ECA3011-FA5E-4BE6-A6ED-D357D61C612B}">
      <dsp:nvSpPr>
        <dsp:cNvPr id="0" name=""/>
        <dsp:cNvSpPr/>
      </dsp:nvSpPr>
      <dsp:spPr>
        <a:xfrm>
          <a:off x="0" y="1478873"/>
          <a:ext cx="8528538" cy="85995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des données</a:t>
          </a:r>
        </a:p>
        <a:p>
          <a:pPr marL="114300" lvl="1" indent="-114300" algn="l" defTabSz="622300">
            <a:lnSpc>
              <a:spcPct val="100000"/>
            </a:lnSpc>
            <a:spcBef>
              <a:spcPct val="0"/>
            </a:spcBef>
            <a:spcAft>
              <a:spcPct val="15000"/>
            </a:spcAft>
            <a:buChar char="•"/>
          </a:pPr>
          <a:r>
            <a:rPr lang="fr-FR" sz="1400" kern="1200" dirty="0"/>
            <a:t>Présentation du Notebook Kaggle</a:t>
          </a:r>
        </a:p>
      </dsp:txBody>
      <dsp:txXfrm>
        <a:off x="0" y="1478873"/>
        <a:ext cx="8528538" cy="859950"/>
      </dsp:txXfrm>
    </dsp:sp>
    <dsp:sp modelId="{03F05E44-3AB3-47F5-8913-D85A2BFC31BC}">
      <dsp:nvSpPr>
        <dsp:cNvPr id="0" name=""/>
        <dsp:cNvSpPr/>
      </dsp:nvSpPr>
      <dsp:spPr>
        <a:xfrm>
          <a:off x="426426" y="1272233"/>
          <a:ext cx="5969976" cy="41328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II- ETUDE DES DONNEES</a:t>
          </a:r>
          <a:endParaRPr lang="fr-FR" sz="1400" b="1" kern="1200" dirty="0"/>
        </a:p>
      </dsp:txBody>
      <dsp:txXfrm>
        <a:off x="446601" y="1292408"/>
        <a:ext cx="5929626" cy="372930"/>
      </dsp:txXfrm>
    </dsp:sp>
    <dsp:sp modelId="{5451935D-0D96-4AD1-B390-0F632EC2390A}">
      <dsp:nvSpPr>
        <dsp:cNvPr id="0" name=""/>
        <dsp:cNvSpPr/>
      </dsp:nvSpPr>
      <dsp:spPr>
        <a:xfrm>
          <a:off x="0" y="2621063"/>
          <a:ext cx="8528538" cy="85995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Entraînement et optimisation</a:t>
          </a:r>
        </a:p>
        <a:p>
          <a:pPr marL="114300" lvl="1" indent="-114300" algn="l" defTabSz="622300">
            <a:lnSpc>
              <a:spcPct val="100000"/>
            </a:lnSpc>
            <a:spcBef>
              <a:spcPct val="0"/>
            </a:spcBef>
            <a:spcAft>
              <a:spcPct val="15000"/>
            </a:spcAft>
            <a:buChar char="•"/>
          </a:pPr>
          <a:r>
            <a:rPr lang="fr-FR" sz="1400" kern="1200" dirty="0"/>
            <a:t>Analyse des résultats</a:t>
          </a:r>
        </a:p>
      </dsp:txBody>
      <dsp:txXfrm>
        <a:off x="0" y="2621063"/>
        <a:ext cx="8528538" cy="859950"/>
      </dsp:txXfrm>
    </dsp:sp>
    <dsp:sp modelId="{81F7813C-43A2-4B1B-B7D1-B3FE288C50B0}">
      <dsp:nvSpPr>
        <dsp:cNvPr id="0" name=""/>
        <dsp:cNvSpPr/>
      </dsp:nvSpPr>
      <dsp:spPr>
        <a:xfrm>
          <a:off x="426426" y="2414423"/>
          <a:ext cx="5969976" cy="41328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III – MODELISATION</a:t>
          </a:r>
          <a:endParaRPr lang="fr-FR" sz="1400" b="1" kern="1200" dirty="0"/>
        </a:p>
      </dsp:txBody>
      <dsp:txXfrm>
        <a:off x="446601" y="2434598"/>
        <a:ext cx="5929626" cy="372930"/>
      </dsp:txXfrm>
    </dsp:sp>
    <dsp:sp modelId="{B3F035D5-0AB0-4005-B91A-9B6CB4267DC4}">
      <dsp:nvSpPr>
        <dsp:cNvPr id="0" name=""/>
        <dsp:cNvSpPr/>
      </dsp:nvSpPr>
      <dsp:spPr>
        <a:xfrm>
          <a:off x="0" y="3763253"/>
          <a:ext cx="8528538" cy="85995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Construction en local</a:t>
          </a:r>
        </a:p>
        <a:p>
          <a:pPr marL="114300" lvl="1" indent="-114300" algn="l" defTabSz="622300">
            <a:lnSpc>
              <a:spcPct val="100000"/>
            </a:lnSpc>
            <a:spcBef>
              <a:spcPct val="0"/>
            </a:spcBef>
            <a:spcAft>
              <a:spcPct val="15000"/>
            </a:spcAft>
            <a:buChar char="•"/>
          </a:pPr>
          <a:r>
            <a:rPr lang="fr-FR" sz="1400" kern="1200" dirty="0"/>
            <a:t>Déploiement sur le Cloud</a:t>
          </a:r>
        </a:p>
      </dsp:txBody>
      <dsp:txXfrm>
        <a:off x="0" y="3763253"/>
        <a:ext cx="8528538" cy="859950"/>
      </dsp:txXfrm>
    </dsp:sp>
    <dsp:sp modelId="{7EC20922-E6ED-475E-A473-5314E3A92F87}">
      <dsp:nvSpPr>
        <dsp:cNvPr id="0" name=""/>
        <dsp:cNvSpPr/>
      </dsp:nvSpPr>
      <dsp:spPr>
        <a:xfrm>
          <a:off x="426426" y="3556613"/>
          <a:ext cx="5969976" cy="41328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dirty="0"/>
            <a:t>IV – DASHBOARD</a:t>
          </a:r>
        </a:p>
      </dsp:txBody>
      <dsp:txXfrm>
        <a:off x="446601" y="3576788"/>
        <a:ext cx="5929626" cy="372930"/>
      </dsp:txXfrm>
    </dsp:sp>
    <dsp:sp modelId="{541C8EE7-1C4D-4795-AB30-C40F8E80B90C}">
      <dsp:nvSpPr>
        <dsp:cNvPr id="0" name=""/>
        <dsp:cNvSpPr/>
      </dsp:nvSpPr>
      <dsp:spPr>
        <a:xfrm>
          <a:off x="0" y="4905443"/>
          <a:ext cx="8528538" cy="85995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Résumé</a:t>
          </a:r>
        </a:p>
        <a:p>
          <a:pPr marL="114300" lvl="1" indent="-114300" algn="l" defTabSz="622300">
            <a:lnSpc>
              <a:spcPct val="100000"/>
            </a:lnSpc>
            <a:spcBef>
              <a:spcPct val="0"/>
            </a:spcBef>
            <a:spcAft>
              <a:spcPct val="15000"/>
            </a:spcAft>
            <a:buChar char="•"/>
          </a:pPr>
          <a:r>
            <a:rPr lang="fr-FR" sz="1400" kern="1200" dirty="0"/>
            <a:t>Questions - Réponses</a:t>
          </a:r>
        </a:p>
      </dsp:txBody>
      <dsp:txXfrm>
        <a:off x="0" y="4905443"/>
        <a:ext cx="8528538" cy="859950"/>
      </dsp:txXfrm>
    </dsp:sp>
    <dsp:sp modelId="{9C20160C-6664-46D2-B6D7-2F38F6829FD1}">
      <dsp:nvSpPr>
        <dsp:cNvPr id="0" name=""/>
        <dsp:cNvSpPr/>
      </dsp:nvSpPr>
      <dsp:spPr>
        <a:xfrm>
          <a:off x="426426" y="4698803"/>
          <a:ext cx="5969976" cy="413280"/>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dirty="0"/>
            <a:t>V – CONCLUSION</a:t>
          </a:r>
        </a:p>
      </dsp:txBody>
      <dsp:txXfrm>
        <a:off x="446601" y="4718978"/>
        <a:ext cx="592962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F061D-B599-4F77-8DE2-317260C9CF40}">
      <dsp:nvSpPr>
        <dsp:cNvPr id="0" name=""/>
        <dsp:cNvSpPr/>
      </dsp:nvSpPr>
      <dsp:spPr>
        <a:xfrm>
          <a:off x="6604"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621F2B2-AE62-4F94-8803-4EBC571395BF}">
      <dsp:nvSpPr>
        <dsp:cNvPr id="0" name=""/>
        <dsp:cNvSpPr/>
      </dsp:nvSpPr>
      <dsp:spPr>
        <a:xfrm>
          <a:off x="257951" y="2921236"/>
          <a:ext cx="1543989" cy="1543989"/>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Etudes du Kernel Kaggle</a:t>
          </a:r>
        </a:p>
        <a:p>
          <a:pPr marL="57150" lvl="1" indent="-57150" algn="l" defTabSz="488950">
            <a:lnSpc>
              <a:spcPct val="90000"/>
            </a:lnSpc>
            <a:spcBef>
              <a:spcPct val="0"/>
            </a:spcBef>
            <a:spcAft>
              <a:spcPct val="15000"/>
            </a:spcAft>
            <a:buChar char="•"/>
          </a:pPr>
          <a:r>
            <a:rPr lang="fr-FR" sz="1100" kern="1200" dirty="0"/>
            <a:t>Analyse du Notebook téléchargé</a:t>
          </a:r>
        </a:p>
      </dsp:txBody>
      <dsp:txXfrm>
        <a:off x="303173" y="2966458"/>
        <a:ext cx="1453545" cy="1453545"/>
      </dsp:txXfrm>
    </dsp:sp>
    <dsp:sp modelId="{2ABA42A3-E51D-4634-8BB4-BD88B561918F}">
      <dsp:nvSpPr>
        <dsp:cNvPr id="0" name=""/>
        <dsp:cNvSpPr/>
      </dsp:nvSpPr>
      <dsp:spPr>
        <a:xfrm>
          <a:off x="1848000" y="2581337"/>
          <a:ext cx="297406" cy="370999"/>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1848000" y="2655537"/>
        <a:ext cx="208184" cy="222599"/>
      </dsp:txXfrm>
    </dsp:sp>
    <dsp:sp modelId="{2AC63236-3025-4BBC-9D2F-02D90DBE6188}">
      <dsp:nvSpPr>
        <dsp:cNvPr id="0" name=""/>
        <dsp:cNvSpPr/>
      </dsp:nvSpPr>
      <dsp:spPr>
        <a:xfrm>
          <a:off x="2400326"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297C3D8-DE42-4C93-871E-5B8C8691190C}">
      <dsp:nvSpPr>
        <dsp:cNvPr id="0" name=""/>
        <dsp:cNvSpPr/>
      </dsp:nvSpPr>
      <dsp:spPr>
        <a:xfrm>
          <a:off x="2651673" y="2921236"/>
          <a:ext cx="1543989" cy="1543989"/>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Construction du modèle de prédiction</a:t>
          </a:r>
        </a:p>
        <a:p>
          <a:pPr marL="57150" lvl="1" indent="-57150" algn="l" defTabSz="488950">
            <a:lnSpc>
              <a:spcPct val="90000"/>
            </a:lnSpc>
            <a:spcBef>
              <a:spcPct val="0"/>
            </a:spcBef>
            <a:spcAft>
              <a:spcPct val="15000"/>
            </a:spcAft>
            <a:buChar char="•"/>
          </a:pPr>
          <a:r>
            <a:rPr lang="fr-FR" sz="1100" kern="1200" dirty="0"/>
            <a:t>Adaptation du Notebook avec les besoins du Projet </a:t>
          </a:r>
        </a:p>
      </dsp:txBody>
      <dsp:txXfrm>
        <a:off x="2696895" y="2966458"/>
        <a:ext cx="1453545" cy="1453545"/>
      </dsp:txXfrm>
    </dsp:sp>
    <dsp:sp modelId="{FF06E9BE-4203-41C6-B23B-1E17C13E38D7}">
      <dsp:nvSpPr>
        <dsp:cNvPr id="0" name=""/>
        <dsp:cNvSpPr/>
      </dsp:nvSpPr>
      <dsp:spPr>
        <a:xfrm>
          <a:off x="4241722" y="2581337"/>
          <a:ext cx="297406" cy="370999"/>
        </a:xfrm>
        <a:prstGeom prst="rightArrow">
          <a:avLst>
            <a:gd name="adj1" fmla="val 60000"/>
            <a:gd name="adj2" fmla="val 5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4241722" y="2655537"/>
        <a:ext cx="208184" cy="222599"/>
      </dsp:txXfrm>
    </dsp:sp>
    <dsp:sp modelId="{7EE6B61C-248E-41FD-9813-9404446ACC65}">
      <dsp:nvSpPr>
        <dsp:cNvPr id="0" name=""/>
        <dsp:cNvSpPr/>
      </dsp:nvSpPr>
      <dsp:spPr>
        <a:xfrm>
          <a:off x="4794048"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AA3586-3017-4C12-86E6-505EDECA0D51}">
      <dsp:nvSpPr>
        <dsp:cNvPr id="0" name=""/>
        <dsp:cNvSpPr/>
      </dsp:nvSpPr>
      <dsp:spPr>
        <a:xfrm>
          <a:off x="5045395" y="2921236"/>
          <a:ext cx="1543989" cy="1543989"/>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Note technique</a:t>
          </a:r>
        </a:p>
        <a:p>
          <a:pPr marL="57150" lvl="1" indent="-57150" algn="l" defTabSz="488950">
            <a:lnSpc>
              <a:spcPct val="90000"/>
            </a:lnSpc>
            <a:spcBef>
              <a:spcPct val="0"/>
            </a:spcBef>
            <a:spcAft>
              <a:spcPct val="15000"/>
            </a:spcAft>
            <a:buChar char="•"/>
          </a:pPr>
          <a:r>
            <a:rPr lang="fr-FR" sz="1100" kern="1200" dirty="0"/>
            <a:t>Rédaction de la note méthodologique du modèle</a:t>
          </a:r>
        </a:p>
      </dsp:txBody>
      <dsp:txXfrm>
        <a:off x="5090617" y="2966458"/>
        <a:ext cx="1453545" cy="1453545"/>
      </dsp:txXfrm>
    </dsp:sp>
    <dsp:sp modelId="{72F54D1D-12FB-488A-9F1B-4DC5B2F54CF4}">
      <dsp:nvSpPr>
        <dsp:cNvPr id="0" name=""/>
        <dsp:cNvSpPr/>
      </dsp:nvSpPr>
      <dsp:spPr>
        <a:xfrm>
          <a:off x="6635444" y="2581337"/>
          <a:ext cx="297406" cy="370999"/>
        </a:xfrm>
        <a:prstGeom prst="rightArrow">
          <a:avLst>
            <a:gd name="adj1" fmla="val 60000"/>
            <a:gd name="adj2" fmla="val 5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6635444" y="2655537"/>
        <a:ext cx="208184" cy="222599"/>
      </dsp:txXfrm>
    </dsp:sp>
    <dsp:sp modelId="{D7E99DC7-24E2-4268-9839-69DF9AD6F487}">
      <dsp:nvSpPr>
        <dsp:cNvPr id="0" name=""/>
        <dsp:cNvSpPr/>
      </dsp:nvSpPr>
      <dsp:spPr>
        <a:xfrm>
          <a:off x="7187770"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700364F6-D0DA-4556-A02F-EFE9CF5ACE08}">
      <dsp:nvSpPr>
        <dsp:cNvPr id="0" name=""/>
        <dsp:cNvSpPr/>
      </dsp:nvSpPr>
      <dsp:spPr>
        <a:xfrm>
          <a:off x="7439118" y="2921236"/>
          <a:ext cx="1543989" cy="1543989"/>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Dashboard</a:t>
          </a:r>
        </a:p>
        <a:p>
          <a:pPr marL="57150" lvl="1" indent="-57150" algn="l" defTabSz="488950">
            <a:lnSpc>
              <a:spcPct val="90000"/>
            </a:lnSpc>
            <a:spcBef>
              <a:spcPct val="0"/>
            </a:spcBef>
            <a:spcAft>
              <a:spcPct val="15000"/>
            </a:spcAft>
            <a:buChar char="•"/>
          </a:pPr>
          <a:r>
            <a:rPr lang="fr-FR" sz="1100" kern="1200" dirty="0"/>
            <a:t>Réalisation du dashboard</a:t>
          </a:r>
        </a:p>
        <a:p>
          <a:pPr marL="57150" lvl="1" indent="-57150" algn="l" defTabSz="488950">
            <a:lnSpc>
              <a:spcPct val="90000"/>
            </a:lnSpc>
            <a:spcBef>
              <a:spcPct val="0"/>
            </a:spcBef>
            <a:spcAft>
              <a:spcPct val="15000"/>
            </a:spcAft>
            <a:buChar char="•"/>
          </a:pPr>
          <a:r>
            <a:rPr lang="fr-FR" sz="1100" kern="1200" dirty="0"/>
            <a:t>Réalisation de l’API correspondante</a:t>
          </a:r>
        </a:p>
        <a:p>
          <a:pPr marL="57150" lvl="1" indent="-57150" algn="l" defTabSz="488950">
            <a:lnSpc>
              <a:spcPct val="90000"/>
            </a:lnSpc>
            <a:spcBef>
              <a:spcPct val="0"/>
            </a:spcBef>
            <a:spcAft>
              <a:spcPct val="15000"/>
            </a:spcAft>
            <a:buChar char="•"/>
          </a:pPr>
          <a:r>
            <a:rPr lang="fr-FR" sz="1100" kern="1200" dirty="0"/>
            <a:t>Sauvegarde sur un dépôt GitHub</a:t>
          </a:r>
        </a:p>
      </dsp:txBody>
      <dsp:txXfrm>
        <a:off x="7484340" y="2966458"/>
        <a:ext cx="1453545" cy="1453545"/>
      </dsp:txXfrm>
    </dsp:sp>
    <dsp:sp modelId="{105FBD14-796F-42EE-9C78-0DC95C84B7FE}">
      <dsp:nvSpPr>
        <dsp:cNvPr id="0" name=""/>
        <dsp:cNvSpPr/>
      </dsp:nvSpPr>
      <dsp:spPr>
        <a:xfrm>
          <a:off x="9029166" y="2581337"/>
          <a:ext cx="297406" cy="370999"/>
        </a:xfrm>
        <a:prstGeom prst="rightArrow">
          <a:avLst>
            <a:gd name="adj1" fmla="val 60000"/>
            <a:gd name="adj2" fmla="val 5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9029166" y="2655537"/>
        <a:ext cx="208184" cy="222599"/>
      </dsp:txXfrm>
    </dsp:sp>
    <dsp:sp modelId="{FC8618F8-D9FC-4500-9E0A-E111DAE40D52}">
      <dsp:nvSpPr>
        <dsp:cNvPr id="0" name=""/>
        <dsp:cNvSpPr/>
      </dsp:nvSpPr>
      <dsp:spPr>
        <a:xfrm>
          <a:off x="9581493"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00BD5A6-5523-41CE-A466-C2BF262EBB6B}">
      <dsp:nvSpPr>
        <dsp:cNvPr id="0" name=""/>
        <dsp:cNvSpPr/>
      </dsp:nvSpPr>
      <dsp:spPr>
        <a:xfrm>
          <a:off x="9832840" y="2921236"/>
          <a:ext cx="1543989" cy="1543989"/>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Déploiement</a:t>
          </a:r>
        </a:p>
        <a:p>
          <a:pPr marL="57150" lvl="1" indent="-57150" algn="l" defTabSz="488950">
            <a:lnSpc>
              <a:spcPct val="90000"/>
            </a:lnSpc>
            <a:spcBef>
              <a:spcPct val="0"/>
            </a:spcBef>
            <a:spcAft>
              <a:spcPct val="15000"/>
            </a:spcAft>
            <a:buChar char="•"/>
          </a:pPr>
          <a:r>
            <a:rPr lang="fr-FR" sz="1100" kern="1200" dirty="0"/>
            <a:t>Déploiement du modèle sur le Cloud</a:t>
          </a:r>
        </a:p>
      </dsp:txBody>
      <dsp:txXfrm>
        <a:off x="9878062" y="2966458"/>
        <a:ext cx="1453545" cy="1453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B76F6-5E8A-4A5E-B3AF-52867521CF95}">
      <dsp:nvSpPr>
        <dsp:cNvPr id="0" name=""/>
        <dsp:cNvSpPr/>
      </dsp:nvSpPr>
      <dsp:spPr>
        <a:xfrm rot="5400000">
          <a:off x="81328" y="-14043"/>
          <a:ext cx="946863" cy="989421"/>
        </a:xfrm>
        <a:prstGeom prst="chevron">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dirty="0"/>
            <a:t>Data train</a:t>
          </a:r>
        </a:p>
        <a:p>
          <a:pPr marL="0" lvl="0" indent="0" algn="ctr" defTabSz="488950">
            <a:lnSpc>
              <a:spcPct val="90000"/>
            </a:lnSpc>
            <a:spcBef>
              <a:spcPct val="0"/>
            </a:spcBef>
            <a:spcAft>
              <a:spcPct val="35000"/>
            </a:spcAft>
            <a:buNone/>
          </a:pPr>
          <a:r>
            <a:rPr lang="fr-FR" sz="1100" b="1" kern="1200" dirty="0"/>
            <a:t>Data test</a:t>
          </a:r>
        </a:p>
      </dsp:txBody>
      <dsp:txXfrm rot="-5400000">
        <a:off x="60049" y="7236"/>
        <a:ext cx="989421" cy="946863"/>
      </dsp:txXfrm>
    </dsp:sp>
    <dsp:sp modelId="{A8AAB56C-AC13-4205-99E3-CC2825B10EAA}">
      <dsp:nvSpPr>
        <dsp:cNvPr id="0" name=""/>
        <dsp:cNvSpPr/>
      </dsp:nvSpPr>
      <dsp:spPr>
        <a:xfrm rot="5400000">
          <a:off x="5659978" y="-4483174"/>
          <a:ext cx="615784" cy="9596604"/>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Rappel : "test.csv" est le dataset que nous utilisons pour simuler un nouveau client dans la base. Toutefois il convient que ces deux datasets aient la même structure à l'issu du feature engineering.</a:t>
          </a:r>
        </a:p>
      </dsp:txBody>
      <dsp:txXfrm rot="-5400000">
        <a:off x="1169568" y="37296"/>
        <a:ext cx="9566544" cy="555664"/>
      </dsp:txXfrm>
    </dsp:sp>
    <dsp:sp modelId="{FF398311-12EB-4F5A-9126-92C0512F152F}">
      <dsp:nvSpPr>
        <dsp:cNvPr id="0" name=""/>
        <dsp:cNvSpPr/>
      </dsp:nvSpPr>
      <dsp:spPr>
        <a:xfrm rot="5400000">
          <a:off x="87952" y="841662"/>
          <a:ext cx="946863" cy="1002670"/>
        </a:xfrm>
        <a:prstGeom prst="chevron">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w="9525"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Valeurs manquantes</a:t>
          </a:r>
        </a:p>
      </dsp:txBody>
      <dsp:txXfrm rot="-5400000">
        <a:off x="60049" y="869565"/>
        <a:ext cx="1002670" cy="946863"/>
      </dsp:txXfrm>
    </dsp:sp>
    <dsp:sp modelId="{06CF39A5-338C-4748-A398-36E19DE7999A}">
      <dsp:nvSpPr>
        <dsp:cNvPr id="0" name=""/>
        <dsp:cNvSpPr/>
      </dsp:nvSpPr>
      <dsp:spPr>
        <a:xfrm rot="5400000">
          <a:off x="5666765" y="-3599357"/>
          <a:ext cx="615461" cy="9553308"/>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Traitement par imputation de la médiane</a:t>
          </a:r>
        </a:p>
      </dsp:txBody>
      <dsp:txXfrm rot="-5400000">
        <a:off x="1197842" y="899610"/>
        <a:ext cx="9523264" cy="555373"/>
      </dsp:txXfrm>
    </dsp:sp>
    <dsp:sp modelId="{70CF5EA9-77F4-4E77-979D-67FB0B04929B}">
      <dsp:nvSpPr>
        <dsp:cNvPr id="0" name=""/>
        <dsp:cNvSpPr/>
      </dsp:nvSpPr>
      <dsp:spPr>
        <a:xfrm rot="5400000">
          <a:off x="97961" y="1693984"/>
          <a:ext cx="946863" cy="1022687"/>
        </a:xfrm>
        <a:prstGeom prst="chevron">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w="9525" cap="rnd"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dirty="0"/>
            <a:t>Encodage variables</a:t>
          </a:r>
        </a:p>
      </dsp:txBody>
      <dsp:txXfrm rot="-5400000">
        <a:off x="60049" y="1731896"/>
        <a:ext cx="1022687" cy="946863"/>
      </dsp:txXfrm>
    </dsp:sp>
    <dsp:sp modelId="{9E795118-A205-475B-A99E-E19A266F30F5}">
      <dsp:nvSpPr>
        <dsp:cNvPr id="0" name=""/>
        <dsp:cNvSpPr/>
      </dsp:nvSpPr>
      <dsp:spPr>
        <a:xfrm rot="5400000">
          <a:off x="5675053" y="-2727738"/>
          <a:ext cx="615461" cy="9534732"/>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Label encoding pour les variables à 2 catégories.</a:t>
          </a:r>
        </a:p>
        <a:p>
          <a:pPr marL="114300" lvl="1" indent="-114300" algn="l" defTabSz="533400">
            <a:lnSpc>
              <a:spcPct val="90000"/>
            </a:lnSpc>
            <a:spcBef>
              <a:spcPct val="0"/>
            </a:spcBef>
            <a:spcAft>
              <a:spcPct val="15000"/>
            </a:spcAft>
            <a:buChar char="•"/>
          </a:pPr>
          <a:r>
            <a:rPr lang="fr-FR" sz="1200" kern="1200"/>
            <a:t>One Hot Encoding pour les variables à plus de deux catégories.</a:t>
          </a:r>
        </a:p>
      </dsp:txBody>
      <dsp:txXfrm rot="-5400000">
        <a:off x="1215418" y="1761941"/>
        <a:ext cx="9504688" cy="555373"/>
      </dsp:txXfrm>
    </dsp:sp>
    <dsp:sp modelId="{B64E0990-D111-4B51-9831-4B989725D7AD}">
      <dsp:nvSpPr>
        <dsp:cNvPr id="0" name=""/>
        <dsp:cNvSpPr/>
      </dsp:nvSpPr>
      <dsp:spPr>
        <a:xfrm rot="5400000">
          <a:off x="96695" y="2557581"/>
          <a:ext cx="946863" cy="1020155"/>
        </a:xfrm>
        <a:prstGeom prst="chevron">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Alignement datasets</a:t>
          </a:r>
        </a:p>
      </dsp:txBody>
      <dsp:txXfrm rot="-5400000">
        <a:off x="60049" y="2594227"/>
        <a:ext cx="1020155" cy="946863"/>
      </dsp:txXfrm>
    </dsp:sp>
    <dsp:sp modelId="{5A5E2DD7-4188-4207-A46B-1F31AE92CEA2}">
      <dsp:nvSpPr>
        <dsp:cNvPr id="0" name=""/>
        <dsp:cNvSpPr/>
      </dsp:nvSpPr>
      <dsp:spPr>
        <a:xfrm rot="5400000">
          <a:off x="5664422" y="-1847847"/>
          <a:ext cx="615461" cy="9499611"/>
        </a:xfrm>
        <a:prstGeom prst="round2Same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Alignement des datasets "train" et "test" pour conserver des structures identiques.</a:t>
          </a:r>
        </a:p>
      </dsp:txBody>
      <dsp:txXfrm rot="-5400000">
        <a:off x="1222347" y="2624272"/>
        <a:ext cx="9469567" cy="555373"/>
      </dsp:txXfrm>
    </dsp:sp>
    <dsp:sp modelId="{D652C830-B0F6-4693-B2BE-9221687D69DB}">
      <dsp:nvSpPr>
        <dsp:cNvPr id="0" name=""/>
        <dsp:cNvSpPr/>
      </dsp:nvSpPr>
      <dsp:spPr>
        <a:xfrm rot="5400000">
          <a:off x="100821" y="3415786"/>
          <a:ext cx="946863" cy="1028407"/>
        </a:xfrm>
        <a:prstGeom prst="chevron">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Création de variables</a:t>
          </a:r>
        </a:p>
      </dsp:txBody>
      <dsp:txXfrm rot="-5400000">
        <a:off x="60049" y="3456558"/>
        <a:ext cx="1028407" cy="946863"/>
      </dsp:txXfrm>
    </dsp:sp>
    <dsp:sp modelId="{CAE04CE0-E848-45B7-8879-C20CAAE8A552}">
      <dsp:nvSpPr>
        <dsp:cNvPr id="0" name=""/>
        <dsp:cNvSpPr/>
      </dsp:nvSpPr>
      <dsp:spPr>
        <a:xfrm rot="5400000">
          <a:off x="5661511" y="-972342"/>
          <a:ext cx="615461" cy="9473262"/>
        </a:xfrm>
        <a:prstGeom prst="round2Same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Remplacement des outliers par des valeurs nulles. </a:t>
          </a:r>
          <a:r>
            <a:rPr lang="fr-FR" sz="1200" i="0" kern="1200" dirty="0"/>
            <a:t>Ensuite les valeurs sont imputées par la médiane dans le Preprocessing</a:t>
          </a:r>
          <a:r>
            <a:rPr lang="fr-FR" sz="1200" i="1" kern="1200" dirty="0"/>
            <a:t>.</a:t>
          </a:r>
        </a:p>
        <a:p>
          <a:pPr marL="114300" lvl="1" indent="-114300" algn="l" defTabSz="533400">
            <a:lnSpc>
              <a:spcPct val="90000"/>
            </a:lnSpc>
            <a:spcBef>
              <a:spcPct val="0"/>
            </a:spcBef>
            <a:spcAft>
              <a:spcPct val="15000"/>
            </a:spcAft>
            <a:buChar char="•"/>
          </a:pPr>
          <a:r>
            <a:rPr lang="fr-FR" sz="1200" kern="1200"/>
            <a:t>Ajout d'une "flag feature" pour identifier les lignes qui contiennent les outliers.</a:t>
          </a:r>
        </a:p>
      </dsp:txBody>
      <dsp:txXfrm rot="-5400000">
        <a:off x="1232611" y="3486602"/>
        <a:ext cx="9443218" cy="555373"/>
      </dsp:txXfrm>
    </dsp:sp>
    <dsp:sp modelId="{91D6D603-42E3-435D-BD97-96987A9E4574}">
      <dsp:nvSpPr>
        <dsp:cNvPr id="0" name=""/>
        <dsp:cNvSpPr/>
      </dsp:nvSpPr>
      <dsp:spPr>
        <a:xfrm rot="5400000">
          <a:off x="116526" y="4791729"/>
          <a:ext cx="946863" cy="1059817"/>
        </a:xfrm>
        <a:prstGeom prst="chevron">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Hypothèses</a:t>
          </a:r>
        </a:p>
      </dsp:txBody>
      <dsp:txXfrm rot="-5400000">
        <a:off x="60049" y="4848206"/>
        <a:ext cx="1059817" cy="946863"/>
      </dsp:txXfrm>
    </dsp:sp>
    <dsp:sp modelId="{1177680A-BB86-450D-A960-716B2DA291A1}">
      <dsp:nvSpPr>
        <dsp:cNvPr id="0" name=""/>
        <dsp:cNvSpPr/>
      </dsp:nvSpPr>
      <dsp:spPr>
        <a:xfrm rot="5400000">
          <a:off x="5158778" y="398928"/>
          <a:ext cx="1674097" cy="9514017"/>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u="sng" kern="1200" dirty="0"/>
            <a:t>Création de deux hypothèses de feature engineering :</a:t>
          </a:r>
        </a:p>
        <a:p>
          <a:pPr marL="228600" lvl="2" indent="-114300" algn="l" defTabSz="533400">
            <a:lnSpc>
              <a:spcPct val="90000"/>
            </a:lnSpc>
            <a:spcBef>
              <a:spcPct val="0"/>
            </a:spcBef>
            <a:spcAft>
              <a:spcPct val="15000"/>
            </a:spcAft>
            <a:buChar char="•"/>
          </a:pPr>
          <a:r>
            <a:rPr lang="fr-FR" sz="1200" i="1" u="sng" kern="1200" dirty="0"/>
            <a:t>"Polynomial Features" </a:t>
          </a:r>
          <a:r>
            <a:rPr lang="fr-FR" sz="1200" kern="1200" dirty="0"/>
            <a:t>: Amélioration de la </a:t>
          </a:r>
          <a:r>
            <a:rPr lang="fr-FR" sz="1200" kern="1200" dirty="0" err="1"/>
            <a:t>correlation</a:t>
          </a:r>
          <a:r>
            <a:rPr lang="fr-FR" sz="1200" kern="1200" dirty="0"/>
            <a:t> des variables EXT SOURCES avec la target</a:t>
          </a:r>
        </a:p>
        <a:p>
          <a:pPr marL="228600" lvl="2" indent="-114300" algn="l" defTabSz="533400">
            <a:lnSpc>
              <a:spcPct val="90000"/>
            </a:lnSpc>
            <a:spcBef>
              <a:spcPct val="0"/>
            </a:spcBef>
            <a:spcAft>
              <a:spcPct val="15000"/>
            </a:spcAft>
            <a:buChar char="•"/>
          </a:pPr>
          <a:r>
            <a:rPr lang="fr-FR" sz="1200" i="1" u="sng" kern="1200"/>
            <a:t>"Domain Features" </a:t>
          </a:r>
          <a:r>
            <a:rPr lang="fr-FR" sz="1200" kern="1200"/>
            <a:t>: Construction de variables s'appliquant plus au domaine de la banque comme :</a:t>
          </a:r>
        </a:p>
        <a:p>
          <a:pPr marL="342900" lvl="3" indent="-114300" algn="l" defTabSz="533400">
            <a:lnSpc>
              <a:spcPct val="90000"/>
            </a:lnSpc>
            <a:spcBef>
              <a:spcPct val="0"/>
            </a:spcBef>
            <a:spcAft>
              <a:spcPct val="15000"/>
            </a:spcAft>
            <a:buChar char="•"/>
          </a:pPr>
          <a:r>
            <a:rPr lang="fr-FR" sz="1200" kern="1200"/>
            <a:t>"CREDIT_INCOME_PERCENT"</a:t>
          </a:r>
        </a:p>
        <a:p>
          <a:pPr marL="342900" lvl="3" indent="-114300" algn="l" defTabSz="533400">
            <a:lnSpc>
              <a:spcPct val="90000"/>
            </a:lnSpc>
            <a:spcBef>
              <a:spcPct val="0"/>
            </a:spcBef>
            <a:spcAft>
              <a:spcPct val="15000"/>
            </a:spcAft>
            <a:buChar char="•"/>
          </a:pPr>
          <a:r>
            <a:rPr lang="fr-FR" sz="1200" kern="1200"/>
            <a:t>"ANNUITY_INCOME_PERCENT"</a:t>
          </a:r>
        </a:p>
        <a:p>
          <a:pPr marL="342900" lvl="3" indent="-114300" algn="l" defTabSz="533400">
            <a:lnSpc>
              <a:spcPct val="90000"/>
            </a:lnSpc>
            <a:spcBef>
              <a:spcPct val="0"/>
            </a:spcBef>
            <a:spcAft>
              <a:spcPct val="15000"/>
            </a:spcAft>
            <a:buChar char="•"/>
          </a:pPr>
          <a:r>
            <a:rPr lang="fr-FR" sz="1200" kern="1200"/>
            <a:t>"CREDIT_TERM"</a:t>
          </a:r>
        </a:p>
        <a:p>
          <a:pPr marL="342900" lvl="3" indent="-114300" algn="l" defTabSz="533400">
            <a:lnSpc>
              <a:spcPct val="90000"/>
            </a:lnSpc>
            <a:spcBef>
              <a:spcPct val="0"/>
            </a:spcBef>
            <a:spcAft>
              <a:spcPct val="15000"/>
            </a:spcAft>
            <a:buChar char="•"/>
          </a:pPr>
          <a:r>
            <a:rPr lang="fr-FR" sz="1200" kern="1200"/>
            <a:t>"DAYS_EMPLOYED_PERCENT" </a:t>
          </a:r>
        </a:p>
      </dsp:txBody>
      <dsp:txXfrm rot="-5400000">
        <a:off x="1238819" y="4400611"/>
        <a:ext cx="9432294" cy="151065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7651550-3A88-4986-8AF5-3AE3926D7FB1}"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3407FB1-F034-4EA6-AD90-34195C1A5B9C}"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C09BB8C-B90D-4045-8790-1693F6892D9B}"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563E9FD-3329-430F-AC46-6AB5E3FA89D5}"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F1D9BC7-FA19-426F-9FF3-E43C3948427A}"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D1AF92B-4A00-41C8-A2F5-C212580E80E0}"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126DF70-16DF-4FA9-ABF0-CDE38FE574C8}"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06574A0-035E-4701-A6F9-D2B71AA4FA31}"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98663B6-080D-459C-9CA4-9A0C3BF58F56}"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3B90719-32F2-45FB-9093-732E449A1902}"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6E59830-1D19-4169-B8F5-9C98644C6F1D}"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CBF5154-E9FA-492B-B681-C4731E431A4F}"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D98EA84-4C21-4146-8657-24669A16540C}"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F0577C3-EA99-4D01-9F3E-16B45177CC4F}"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C7AAD26-6F5B-45C2-9B68-CD820CE79821}"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30FD62C-B29E-4D19-BB86-59C65B9299B8}"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6A89C1B-9249-44FC-A6E6-6051CBF8D0D9}"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8BDCE0-524C-409A-8B7F-282D4FF74FD7}"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27FAA19-FABA-4B40-A5EF-82AC72624BA0}"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EB96633-7AA8-4409-A013-3C0DA0E75FF8}"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1DEF2B2-D888-4E0D-BB65-9E11159FE339}"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A96E6E-022E-4580-926A-9E9010834695}"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1BA8B09-BB88-44D5-BA2D-20EE92B9F7C8}"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81797B9-DFA4-4E17-A138-98EA94856950}"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5040" cy="6856200"/>
            <a:chOff x="150840" y="0"/>
            <a:chExt cx="2435040" cy="6856200"/>
          </a:xfrm>
        </p:grpSpPr>
        <p:sp>
          <p:nvSpPr>
            <p:cNvPr id="1" name="Freeform 6"/>
            <p:cNvSpPr/>
            <p:nvPr/>
          </p:nvSpPr>
          <p:spPr>
            <a:xfrm>
              <a:off x="457200" y="0"/>
              <a:ext cx="1120680" cy="5327280"/>
            </a:xfrm>
            <a:custGeom>
              <a:avLst/>
              <a:gdLst>
                <a:gd name="textAreaLeft" fmla="*/ 0 w 1120680"/>
                <a:gd name="textAreaRight" fmla="*/ 1122480 w 1120680"/>
                <a:gd name="textAreaTop" fmla="*/ 0 h 5327280"/>
                <a:gd name="textAreaBottom" fmla="*/ 5329080 h 532728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2" name="Freeform 7"/>
            <p:cNvSpPr/>
            <p:nvPr/>
          </p:nvSpPr>
          <p:spPr>
            <a:xfrm>
              <a:off x="150840" y="0"/>
              <a:ext cx="1115640" cy="5275080"/>
            </a:xfrm>
            <a:custGeom>
              <a:avLst/>
              <a:gdLst>
                <a:gd name="textAreaLeft" fmla="*/ 0 w 1115640"/>
                <a:gd name="textAreaRight" fmla="*/ 1117440 w 1115640"/>
                <a:gd name="textAreaTop" fmla="*/ 0 h 5275080"/>
                <a:gd name="textAreaBottom" fmla="*/ 5276880 h 527508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3" name="Freeform 8"/>
            <p:cNvSpPr/>
            <p:nvPr/>
          </p:nvSpPr>
          <p:spPr>
            <a:xfrm>
              <a:off x="150840" y="5238720"/>
              <a:ext cx="1226880" cy="1617480"/>
            </a:xfrm>
            <a:custGeom>
              <a:avLst/>
              <a:gdLst>
                <a:gd name="textAreaLeft" fmla="*/ 0 w 1226880"/>
                <a:gd name="textAreaRight" fmla="*/ 1228680 w 1226880"/>
                <a:gd name="textAreaTop" fmla="*/ 0 h 1617480"/>
                <a:gd name="textAreaBottom" fmla="*/ 1619280 h 161748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4" name="Freeform 9"/>
            <p:cNvSpPr/>
            <p:nvPr/>
          </p:nvSpPr>
          <p:spPr>
            <a:xfrm>
              <a:off x="457200" y="5291280"/>
              <a:ext cx="1493640" cy="1564920"/>
            </a:xfrm>
            <a:custGeom>
              <a:avLst/>
              <a:gdLst>
                <a:gd name="textAreaLeft" fmla="*/ 0 w 1493640"/>
                <a:gd name="textAreaRight" fmla="*/ 1495440 w 1493640"/>
                <a:gd name="textAreaTop" fmla="*/ 0 h 1564920"/>
                <a:gd name="textAreaBottom" fmla="*/ 1566720 h 156492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 name="Freeform 10"/>
            <p:cNvSpPr/>
            <p:nvPr/>
          </p:nvSpPr>
          <p:spPr>
            <a:xfrm>
              <a:off x="457200" y="5286240"/>
              <a:ext cx="2128680" cy="1569960"/>
            </a:xfrm>
            <a:custGeom>
              <a:avLst/>
              <a:gdLst>
                <a:gd name="textAreaLeft" fmla="*/ 0 w 2128680"/>
                <a:gd name="textAreaRight" fmla="*/ 2130480 w 2128680"/>
                <a:gd name="textAreaTop" fmla="*/ 0 h 1569960"/>
                <a:gd name="textAreaBottom" fmla="*/ 1571760 h 156996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 name="Freeform 11"/>
            <p:cNvSpPr/>
            <p:nvPr/>
          </p:nvSpPr>
          <p:spPr>
            <a:xfrm>
              <a:off x="150840" y="5238720"/>
              <a:ext cx="1693800" cy="1617480"/>
            </a:xfrm>
            <a:custGeom>
              <a:avLst/>
              <a:gdLst>
                <a:gd name="textAreaLeft" fmla="*/ 0 w 1693800"/>
                <a:gd name="textAreaRight" fmla="*/ 1695600 w 1693800"/>
                <a:gd name="textAreaTop" fmla="*/ 0 h 1617480"/>
                <a:gd name="textAreaBottom" fmla="*/ 1619280 h 161748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grpSp>
        <p:nvGrpSpPr>
          <p:cNvPr id="7" name="Group 18"/>
          <p:cNvGrpSpPr/>
          <p:nvPr/>
        </p:nvGrpSpPr>
        <p:grpSpPr>
          <a:xfrm>
            <a:off x="546120" y="-4680"/>
            <a:ext cx="5013000" cy="6860880"/>
            <a:chOff x="546120" y="-4680"/>
            <a:chExt cx="5013000" cy="6860880"/>
          </a:xfrm>
        </p:grpSpPr>
        <p:sp>
          <p:nvSpPr>
            <p:cNvPr id="8" name="Freeform 6"/>
            <p:cNvSpPr/>
            <p:nvPr/>
          </p:nvSpPr>
          <p:spPr>
            <a:xfrm>
              <a:off x="984240" y="-4680"/>
              <a:ext cx="1062000" cy="2781000"/>
            </a:xfrm>
            <a:custGeom>
              <a:avLst/>
              <a:gdLst>
                <a:gd name="textAreaLeft" fmla="*/ 0 w 1062000"/>
                <a:gd name="textAreaRight" fmla="*/ 1063800 w 1062000"/>
                <a:gd name="textAreaTop" fmla="*/ 0 h 2781000"/>
                <a:gd name="textAreaBottom" fmla="*/ 2782800 h 278100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9" name="Freeform 7"/>
            <p:cNvSpPr/>
            <p:nvPr/>
          </p:nvSpPr>
          <p:spPr>
            <a:xfrm>
              <a:off x="546120" y="-4680"/>
              <a:ext cx="1033200" cy="2671560"/>
            </a:xfrm>
            <a:custGeom>
              <a:avLst/>
              <a:gdLst>
                <a:gd name="textAreaLeft" fmla="*/ 0 w 1033200"/>
                <a:gd name="textAreaRight" fmla="*/ 1035000 w 1033200"/>
                <a:gd name="textAreaTop" fmla="*/ 0 h 2671560"/>
                <a:gd name="textAreaBottom" fmla="*/ 2673360 h 267156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 name="Freeform 9"/>
            <p:cNvSpPr/>
            <p:nvPr/>
          </p:nvSpPr>
          <p:spPr>
            <a:xfrm>
              <a:off x="546120" y="2583000"/>
              <a:ext cx="2692080" cy="4273200"/>
            </a:xfrm>
            <a:custGeom>
              <a:avLst/>
              <a:gdLst>
                <a:gd name="textAreaLeft" fmla="*/ 0 w 2692080"/>
                <a:gd name="textAreaRight" fmla="*/ 2693880 w 2692080"/>
                <a:gd name="textAreaTop" fmla="*/ 0 h 4273200"/>
                <a:gd name="textAreaBottom" fmla="*/ 4275000 h 427320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1" name="Freeform 10"/>
            <p:cNvSpPr/>
            <p:nvPr/>
          </p:nvSpPr>
          <p:spPr>
            <a:xfrm>
              <a:off x="988920" y="2692440"/>
              <a:ext cx="3330360" cy="4163760"/>
            </a:xfrm>
            <a:custGeom>
              <a:avLst/>
              <a:gdLst>
                <a:gd name="textAreaLeft" fmla="*/ 0 w 3330360"/>
                <a:gd name="textAreaRight" fmla="*/ 3332160 w 3330360"/>
                <a:gd name="textAreaTop" fmla="*/ 0 h 4163760"/>
                <a:gd name="textAreaBottom" fmla="*/ 4165560 h 416376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2" name="Freeform 11"/>
            <p:cNvSpPr/>
            <p:nvPr/>
          </p:nvSpPr>
          <p:spPr>
            <a:xfrm>
              <a:off x="984240" y="2687760"/>
              <a:ext cx="4574880" cy="4168440"/>
            </a:xfrm>
            <a:custGeom>
              <a:avLst/>
              <a:gdLst>
                <a:gd name="textAreaLeft" fmla="*/ 0 w 4574880"/>
                <a:gd name="textAreaRight" fmla="*/ 4576680 w 4574880"/>
                <a:gd name="textAreaTop" fmla="*/ 0 h 4168440"/>
                <a:gd name="textAreaBottom" fmla="*/ 4170240 h 416844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3" name="Freeform 12"/>
            <p:cNvSpPr/>
            <p:nvPr/>
          </p:nvSpPr>
          <p:spPr>
            <a:xfrm>
              <a:off x="546120" y="2577960"/>
              <a:ext cx="3582720" cy="4278240"/>
            </a:xfrm>
            <a:custGeom>
              <a:avLst/>
              <a:gdLst>
                <a:gd name="textAreaLeft" fmla="*/ 0 w 3582720"/>
                <a:gd name="textAreaRight" fmla="*/ 3584520 w 3582720"/>
                <a:gd name="textAreaTop" fmla="*/ 0 h 4278240"/>
                <a:gd name="textAreaBottom" fmla="*/ 4280040 h 427824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4" name="PlaceHolder 1"/>
          <p:cNvSpPr>
            <a:spLocks noGrp="1"/>
          </p:cNvSpPr>
          <p:nvPr>
            <p:ph type="ftr" idx="1"/>
          </p:nvPr>
        </p:nvSpPr>
        <p:spPr>
          <a:xfrm>
            <a:off x="5332320" y="5883120"/>
            <a:ext cx="4322160" cy="36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5" name="PlaceHolder 2"/>
          <p:cNvSpPr>
            <a:spLocks noGrp="1"/>
          </p:cNvSpPr>
          <p:nvPr>
            <p:ph type="sldNum" idx="2"/>
          </p:nvPr>
        </p:nvSpPr>
        <p:spPr>
          <a:xfrm>
            <a:off x="10951920" y="5883120"/>
            <a:ext cx="54936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E6949B6D-B395-4089-BD8A-96F50557244F}" type="slidenum">
              <a:rPr b="0" lang="fr-FR" sz="1000" spc="-1" strike="noStrike">
                <a:solidFill>
                  <a:srgbClr val="000000"/>
                </a:solidFill>
                <a:latin typeface="Corbel"/>
              </a:rPr>
              <a:t>&lt;numéro&gt;</a:t>
            </a:fld>
            <a:endParaRPr b="0" lang="fr-FR" sz="1000" spc="-1" strike="noStrike">
              <a:solidFill>
                <a:srgbClr val="000000"/>
              </a:solidFill>
              <a:latin typeface="Times New Roman"/>
            </a:endParaRPr>
          </a:p>
        </p:txBody>
      </p:sp>
      <p:sp>
        <p:nvSpPr>
          <p:cNvPr id="16" name="PlaceHolder 3"/>
          <p:cNvSpPr>
            <a:spLocks noGrp="1"/>
          </p:cNvSpPr>
          <p:nvPr>
            <p:ph type="dt" idx="3"/>
          </p:nvPr>
        </p:nvSpPr>
        <p:spPr>
          <a:xfrm>
            <a:off x="9732600" y="5883120"/>
            <a:ext cx="1141200" cy="36324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5" name="Group 6"/>
          <p:cNvGrpSpPr/>
          <p:nvPr/>
        </p:nvGrpSpPr>
        <p:grpSpPr>
          <a:xfrm>
            <a:off x="150840" y="0"/>
            <a:ext cx="2435040" cy="6856200"/>
            <a:chOff x="150840" y="0"/>
            <a:chExt cx="2435040" cy="6856200"/>
          </a:xfrm>
        </p:grpSpPr>
        <p:sp>
          <p:nvSpPr>
            <p:cNvPr id="56" name="Freeform 6"/>
            <p:cNvSpPr/>
            <p:nvPr/>
          </p:nvSpPr>
          <p:spPr>
            <a:xfrm>
              <a:off x="457200" y="0"/>
              <a:ext cx="1120680" cy="5327280"/>
            </a:xfrm>
            <a:custGeom>
              <a:avLst/>
              <a:gdLst>
                <a:gd name="textAreaLeft" fmla="*/ 0 w 1120680"/>
                <a:gd name="textAreaRight" fmla="*/ 1122480 w 1120680"/>
                <a:gd name="textAreaTop" fmla="*/ 0 h 5327280"/>
                <a:gd name="textAreaBottom" fmla="*/ 5329080 h 532728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7" name="Freeform 7"/>
            <p:cNvSpPr/>
            <p:nvPr/>
          </p:nvSpPr>
          <p:spPr>
            <a:xfrm>
              <a:off x="150840" y="0"/>
              <a:ext cx="1115640" cy="5275080"/>
            </a:xfrm>
            <a:custGeom>
              <a:avLst/>
              <a:gdLst>
                <a:gd name="textAreaLeft" fmla="*/ 0 w 1115640"/>
                <a:gd name="textAreaRight" fmla="*/ 1117440 w 1115640"/>
                <a:gd name="textAreaTop" fmla="*/ 0 h 5275080"/>
                <a:gd name="textAreaBottom" fmla="*/ 5276880 h 527508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8" name="Freeform 8"/>
            <p:cNvSpPr/>
            <p:nvPr/>
          </p:nvSpPr>
          <p:spPr>
            <a:xfrm>
              <a:off x="150840" y="5238720"/>
              <a:ext cx="1226880" cy="1617480"/>
            </a:xfrm>
            <a:custGeom>
              <a:avLst/>
              <a:gdLst>
                <a:gd name="textAreaLeft" fmla="*/ 0 w 1226880"/>
                <a:gd name="textAreaRight" fmla="*/ 1228680 w 1226880"/>
                <a:gd name="textAreaTop" fmla="*/ 0 h 1617480"/>
                <a:gd name="textAreaBottom" fmla="*/ 1619280 h 161748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59" name="Freeform 9"/>
            <p:cNvSpPr/>
            <p:nvPr/>
          </p:nvSpPr>
          <p:spPr>
            <a:xfrm>
              <a:off x="457200" y="5291280"/>
              <a:ext cx="1493640" cy="1564920"/>
            </a:xfrm>
            <a:custGeom>
              <a:avLst/>
              <a:gdLst>
                <a:gd name="textAreaLeft" fmla="*/ 0 w 1493640"/>
                <a:gd name="textAreaRight" fmla="*/ 1495440 w 1493640"/>
                <a:gd name="textAreaTop" fmla="*/ 0 h 1564920"/>
                <a:gd name="textAreaBottom" fmla="*/ 1566720 h 156492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0" name="Freeform 10"/>
            <p:cNvSpPr/>
            <p:nvPr/>
          </p:nvSpPr>
          <p:spPr>
            <a:xfrm>
              <a:off x="457200" y="5286240"/>
              <a:ext cx="2128680" cy="1569960"/>
            </a:xfrm>
            <a:custGeom>
              <a:avLst/>
              <a:gdLst>
                <a:gd name="textAreaLeft" fmla="*/ 0 w 2128680"/>
                <a:gd name="textAreaRight" fmla="*/ 2130480 w 2128680"/>
                <a:gd name="textAreaTop" fmla="*/ 0 h 1569960"/>
                <a:gd name="textAreaBottom" fmla="*/ 1571760 h 156996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1" name="Freeform 11"/>
            <p:cNvSpPr/>
            <p:nvPr/>
          </p:nvSpPr>
          <p:spPr>
            <a:xfrm>
              <a:off x="150840" y="5238720"/>
              <a:ext cx="1693800" cy="1617480"/>
            </a:xfrm>
            <a:custGeom>
              <a:avLst/>
              <a:gdLst>
                <a:gd name="textAreaLeft" fmla="*/ 0 w 1693800"/>
                <a:gd name="textAreaRight" fmla="*/ 1695600 w 1693800"/>
                <a:gd name="textAreaTop" fmla="*/ 0 h 1617480"/>
                <a:gd name="textAreaBottom" fmla="*/ 1619280 h 161748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62" name="PlaceHolder 1"/>
          <p:cNvSpPr>
            <a:spLocks noGrp="1"/>
          </p:cNvSpPr>
          <p:nvPr>
            <p:ph type="ftr" idx="4"/>
          </p:nvPr>
        </p:nvSpPr>
        <p:spPr>
          <a:xfrm>
            <a:off x="2572200" y="5883120"/>
            <a:ext cx="7082280" cy="36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63" name="PlaceHolder 2"/>
          <p:cNvSpPr>
            <a:spLocks noGrp="1"/>
          </p:cNvSpPr>
          <p:nvPr>
            <p:ph type="sldNum" idx="5"/>
          </p:nvPr>
        </p:nvSpPr>
        <p:spPr>
          <a:xfrm>
            <a:off x="10951920" y="5867280"/>
            <a:ext cx="549360" cy="36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10DA8197-0D06-45E4-8A22-187F7AF8FB92}" type="slidenum">
              <a:rPr b="0" lang="fr-FR" sz="1000" spc="-1" strike="noStrike">
                <a:solidFill>
                  <a:srgbClr val="000000"/>
                </a:solidFill>
                <a:latin typeface="Corbel"/>
              </a:rPr>
              <a:t>&lt;numéro&gt;</a:t>
            </a:fld>
            <a:endParaRPr b="0" lang="fr-FR" sz="1000" spc="-1" strike="noStrike">
              <a:solidFill>
                <a:srgbClr val="000000"/>
              </a:solidFill>
              <a:latin typeface="Times New Roman"/>
            </a:endParaRPr>
          </a:p>
        </p:txBody>
      </p:sp>
      <p:sp>
        <p:nvSpPr>
          <p:cNvPr id="64" name="PlaceHolder 3"/>
          <p:cNvSpPr>
            <a:spLocks noGrp="1"/>
          </p:cNvSpPr>
          <p:nvPr>
            <p:ph type="dt" idx="6"/>
          </p:nvPr>
        </p:nvSpPr>
        <p:spPr>
          <a:xfrm>
            <a:off x="9732600" y="5883120"/>
            <a:ext cx="1141200" cy="36324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6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p7.wdavid.chevaliers.oublies.fr/" TargetMode="External"/><Relationship Id="rId2" Type="http://schemas.openxmlformats.org/officeDocument/2006/relationships/hyperlink" Target="https://api.p7.wdavid.chevaliers.oublies.fr/load_voisins?id_client=100005" TargetMode="External"/><Relationship Id="rId3" Type="http://schemas.openxmlformats.org/officeDocument/2006/relationships/hyperlink" Target="https://p7.wdavid.chevaliers.oublies.fr/" TargetMode="External"/><Relationship Id="rId4" Type="http://schemas.openxmlformats.org/officeDocument/2006/relationships/hyperlink" Target="https://p7.wdavid.chevaliers.oublies.fr/" TargetMode="External"/><Relationship Id="rId5" Type="http://schemas.openxmlformats.org/officeDocument/2006/relationships/hyperlink" Target="https://api.p7.wdavid.chevaliers.oublies.fr/infos_client?id_client=100001" TargetMode="External"/><Relationship Id="rId6"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github.com/wdavid93/Projet_7_Prod/blob/main/.github/workflows/main.yml" TargetMode="External"/><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hyperlink" Target="https://github.com/wdavid93/Projet_7_Prod/blob/main/.github/workflows/python-test.yml" TargetMode="External"/><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www.kaggle.com/rafjaa/resampling-strategies-for-imbalanced-datasets" TargetMode="External"/><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kaggle.com/c/home-credit-default-risk/data"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useBgFill="1">
        <p:nvSpPr>
          <p:cNvPr id="103" name="Rectangle 8"/>
          <p:cNvSpPr/>
          <p:nvPr/>
        </p:nvSpPr>
        <p:spPr>
          <a:xfrm>
            <a:off x="0" y="0"/>
            <a:ext cx="12190320" cy="685620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orbel"/>
              <a:ea typeface="DejaVu Sans"/>
            </a:endParaRPr>
          </a:p>
        </p:txBody>
      </p:sp>
      <p:grpSp>
        <p:nvGrpSpPr>
          <p:cNvPr id="104" name="Group 10"/>
          <p:cNvGrpSpPr/>
          <p:nvPr/>
        </p:nvGrpSpPr>
        <p:grpSpPr>
          <a:xfrm>
            <a:off x="2959200" y="-4680"/>
            <a:ext cx="5013000" cy="6860880"/>
            <a:chOff x="2959200" y="-4680"/>
            <a:chExt cx="5013000" cy="6860880"/>
          </a:xfrm>
        </p:grpSpPr>
        <p:sp>
          <p:nvSpPr>
            <p:cNvPr id="105" name="Freeform 6"/>
            <p:cNvSpPr/>
            <p:nvPr/>
          </p:nvSpPr>
          <p:spPr>
            <a:xfrm>
              <a:off x="3397320" y="-4680"/>
              <a:ext cx="1062000" cy="2781000"/>
            </a:xfrm>
            <a:custGeom>
              <a:avLst/>
              <a:gdLst>
                <a:gd name="textAreaLeft" fmla="*/ 0 w 1062000"/>
                <a:gd name="textAreaRight" fmla="*/ 1063800 w 1062000"/>
                <a:gd name="textAreaTop" fmla="*/ 0 h 2781000"/>
                <a:gd name="textAreaBottom" fmla="*/ 2782800 h 278100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6" name="Freeform 7"/>
            <p:cNvSpPr/>
            <p:nvPr/>
          </p:nvSpPr>
          <p:spPr>
            <a:xfrm>
              <a:off x="2959200" y="-4680"/>
              <a:ext cx="1033200" cy="2671560"/>
            </a:xfrm>
            <a:custGeom>
              <a:avLst/>
              <a:gdLst>
                <a:gd name="textAreaLeft" fmla="*/ 0 w 1033200"/>
                <a:gd name="textAreaRight" fmla="*/ 1035000 w 1033200"/>
                <a:gd name="textAreaTop" fmla="*/ 0 h 2671560"/>
                <a:gd name="textAreaBottom" fmla="*/ 2673360 h 267156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7" name="Freeform 9"/>
            <p:cNvSpPr/>
            <p:nvPr/>
          </p:nvSpPr>
          <p:spPr>
            <a:xfrm>
              <a:off x="2959200" y="2583000"/>
              <a:ext cx="2692080" cy="4273200"/>
            </a:xfrm>
            <a:custGeom>
              <a:avLst/>
              <a:gdLst>
                <a:gd name="textAreaLeft" fmla="*/ 0 w 2692080"/>
                <a:gd name="textAreaRight" fmla="*/ 2693880 w 2692080"/>
                <a:gd name="textAreaTop" fmla="*/ 0 h 4273200"/>
                <a:gd name="textAreaBottom" fmla="*/ 4275000 h 427320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08" name="Freeform 10"/>
            <p:cNvSpPr/>
            <p:nvPr/>
          </p:nvSpPr>
          <p:spPr>
            <a:xfrm>
              <a:off x="3402000" y="2692440"/>
              <a:ext cx="3330360" cy="4163760"/>
            </a:xfrm>
            <a:custGeom>
              <a:avLst/>
              <a:gdLst>
                <a:gd name="textAreaLeft" fmla="*/ 0 w 3330360"/>
                <a:gd name="textAreaRight" fmla="*/ 3332160 w 3330360"/>
                <a:gd name="textAreaTop" fmla="*/ 0 h 4163760"/>
                <a:gd name="textAreaBottom" fmla="*/ 4165560 h 416376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9" name="Freeform 11"/>
            <p:cNvSpPr/>
            <p:nvPr/>
          </p:nvSpPr>
          <p:spPr>
            <a:xfrm>
              <a:off x="3397320" y="2687760"/>
              <a:ext cx="4574880" cy="4168440"/>
            </a:xfrm>
            <a:custGeom>
              <a:avLst/>
              <a:gdLst>
                <a:gd name="textAreaLeft" fmla="*/ 0 w 4574880"/>
                <a:gd name="textAreaRight" fmla="*/ 4576680 w 4574880"/>
                <a:gd name="textAreaTop" fmla="*/ 0 h 4168440"/>
                <a:gd name="textAreaBottom" fmla="*/ 4170240 h 416844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10" name="Freeform 12"/>
            <p:cNvSpPr/>
            <p:nvPr/>
          </p:nvSpPr>
          <p:spPr>
            <a:xfrm>
              <a:off x="2959200" y="2577960"/>
              <a:ext cx="3582720" cy="4278240"/>
            </a:xfrm>
            <a:custGeom>
              <a:avLst/>
              <a:gdLst>
                <a:gd name="textAreaLeft" fmla="*/ 0 w 3582720"/>
                <a:gd name="textAreaRight" fmla="*/ 3584520 w 3582720"/>
                <a:gd name="textAreaTop" fmla="*/ 0 h 4278240"/>
                <a:gd name="textAreaBottom" fmla="*/ 4280040 h 427824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11" name="PlaceHolder 1"/>
          <p:cNvSpPr>
            <a:spLocks noGrp="1"/>
          </p:cNvSpPr>
          <p:nvPr>
            <p:ph type="title"/>
          </p:nvPr>
        </p:nvSpPr>
        <p:spPr>
          <a:xfrm>
            <a:off x="5448240" y="1380240"/>
            <a:ext cx="6053040" cy="2046960"/>
          </a:xfrm>
          <a:prstGeom prst="rect">
            <a:avLst/>
          </a:prstGeom>
          <a:noFill/>
          <a:ln w="0">
            <a:noFill/>
          </a:ln>
        </p:spPr>
        <p:txBody>
          <a:bodyPr lIns="0" rIns="0" tIns="0" bIns="0" anchor="b">
            <a:normAutofit/>
          </a:bodyPr>
          <a:p>
            <a:pPr indent="0" algn="r">
              <a:lnSpc>
                <a:spcPct val="90000"/>
              </a:lnSpc>
              <a:buNone/>
              <a:tabLst>
                <a:tab algn="l" pos="0"/>
              </a:tabLst>
            </a:pPr>
            <a:r>
              <a:rPr b="1" lang="fr-FR" sz="5400" spc="-1" strike="noStrike">
                <a:solidFill>
                  <a:srgbClr val="000000"/>
                </a:solidFill>
                <a:latin typeface="Corbel"/>
              </a:rPr>
              <a:t>Implémenter un modèle de scoring</a:t>
            </a:r>
            <a:endParaRPr b="0" lang="fr-FR" sz="5400" spc="-1" strike="noStrike">
              <a:solidFill>
                <a:srgbClr val="000000"/>
              </a:solidFill>
              <a:latin typeface="Arial"/>
            </a:endParaRPr>
          </a:p>
        </p:txBody>
      </p:sp>
      <p:sp>
        <p:nvSpPr>
          <p:cNvPr id="112" name="PlaceHolder 2"/>
          <p:cNvSpPr>
            <a:spLocks noGrp="1"/>
          </p:cNvSpPr>
          <p:nvPr>
            <p:ph type="subTitle"/>
          </p:nvPr>
        </p:nvSpPr>
        <p:spPr>
          <a:xfrm>
            <a:off x="6336360" y="3996360"/>
            <a:ext cx="5164920" cy="1386720"/>
          </a:xfrm>
          <a:prstGeom prst="rect">
            <a:avLst/>
          </a:prstGeom>
          <a:noFill/>
          <a:ln w="0">
            <a:noFill/>
          </a:ln>
        </p:spPr>
        <p:txBody>
          <a:bodyPr lIns="0" rIns="0" tIns="0" bIns="0" anchor="t">
            <a:normAutofit/>
          </a:bodyPr>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Création le 30/10/2023</a:t>
            </a:r>
            <a:endParaRPr b="0" lang="fr-FR" sz="2100" spc="-1" strike="noStrike">
              <a:solidFill>
                <a:srgbClr val="000000"/>
              </a:solidFill>
              <a:latin typeface="Arial"/>
            </a:endParaRPr>
          </a:p>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DAVID</a:t>
            </a:r>
            <a:endParaRPr b="0" lang="fr-FR" sz="2100" spc="-1" strike="noStrike">
              <a:solidFill>
                <a:srgbClr val="000000"/>
              </a:solidFill>
              <a:latin typeface="Arial"/>
            </a:endParaRPr>
          </a:p>
        </p:txBody>
      </p:sp>
      <p:sp>
        <p:nvSpPr>
          <p:cNvPr id="113" name="Image 4"/>
          <p:cNvSpPr/>
          <p:nvPr/>
        </p:nvSpPr>
        <p:spPr>
          <a:xfrm>
            <a:off x="455760" y="2687760"/>
            <a:ext cx="3372480" cy="3085200"/>
          </a:xfrm>
          <a:prstGeom prst="ellipse">
            <a:avLst/>
          </a:prstGeom>
          <a:blipFill rotWithShape="0">
            <a:blip r:embed="rId2"/>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 coins arrondis 36"/>
          <p:cNvSpPr/>
          <p:nvPr/>
        </p:nvSpPr>
        <p:spPr>
          <a:xfrm>
            <a:off x="6645960" y="1888200"/>
            <a:ext cx="4054320" cy="348660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36" name="Rectangle : coins arrondis 35"/>
          <p:cNvSpPr/>
          <p:nvPr/>
        </p:nvSpPr>
        <p:spPr>
          <a:xfrm>
            <a:off x="2235240" y="1888200"/>
            <a:ext cx="4189320" cy="348660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37"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PREPROCESSING</a:t>
            </a:r>
            <a:endParaRPr b="0" lang="fr-FR" sz="4000" spc="-1" strike="noStrike">
              <a:solidFill>
                <a:srgbClr val="000000"/>
              </a:solidFill>
              <a:latin typeface="Arial"/>
            </a:endParaRPr>
          </a:p>
        </p:txBody>
      </p:sp>
      <p:grpSp>
        <p:nvGrpSpPr>
          <p:cNvPr id="138" name="Groupe 13"/>
          <p:cNvGrpSpPr/>
          <p:nvPr/>
        </p:nvGrpSpPr>
        <p:grpSpPr>
          <a:xfrm>
            <a:off x="2454840" y="3075480"/>
            <a:ext cx="2522160" cy="2093760"/>
            <a:chOff x="2454840" y="3075480"/>
            <a:chExt cx="2522160" cy="2093760"/>
          </a:xfrm>
        </p:grpSpPr>
        <p:sp>
          <p:nvSpPr>
            <p:cNvPr id="139" name="Rectangle : coins arrondis 14"/>
            <p:cNvSpPr/>
            <p:nvPr/>
          </p:nvSpPr>
          <p:spPr>
            <a:xfrm>
              <a:off x="3102480" y="4142160"/>
              <a:ext cx="1188720" cy="45540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Echantillonage</a:t>
              </a:r>
              <a:endParaRPr b="0" lang="fr-FR" sz="1200" spc="-1" strike="noStrike">
                <a:solidFill>
                  <a:srgbClr val="000000"/>
                </a:solidFill>
                <a:latin typeface="Arial"/>
              </a:endParaRPr>
            </a:p>
          </p:txBody>
        </p:sp>
        <p:grpSp>
          <p:nvGrpSpPr>
            <p:cNvPr id="140" name="Groupe 15"/>
            <p:cNvGrpSpPr/>
            <p:nvPr/>
          </p:nvGrpSpPr>
          <p:grpSpPr>
            <a:xfrm>
              <a:off x="2454840" y="3075480"/>
              <a:ext cx="2522160" cy="2093760"/>
              <a:chOff x="2454840" y="3075480"/>
              <a:chExt cx="2522160" cy="2093760"/>
            </a:xfrm>
          </p:grpSpPr>
          <p:cxnSp>
            <p:nvCxnSpPr>
              <p:cNvPr id="141" name="Connecteur droit 16"/>
              <p:cNvCxnSpPr/>
              <p:nvPr/>
            </p:nvCxnSpPr>
            <p:spPr>
              <a:xfrm flipH="1">
                <a:off x="3711960" y="3522960"/>
                <a:ext cx="11160" cy="630360"/>
              </a:xfrm>
              <a:prstGeom prst="straightConnector1">
                <a:avLst/>
              </a:prstGeom>
              <a:ln w="9525">
                <a:solidFill>
                  <a:srgbClr val="000000"/>
                </a:solidFill>
                <a:prstDash val="dash"/>
                <a:round/>
              </a:ln>
            </p:spPr>
          </p:cxnSp>
          <p:grpSp>
            <p:nvGrpSpPr>
              <p:cNvPr id="142" name="Groupe 17"/>
              <p:cNvGrpSpPr/>
              <p:nvPr/>
            </p:nvGrpSpPr>
            <p:grpSpPr>
              <a:xfrm>
                <a:off x="2454840" y="3075480"/>
                <a:ext cx="2522160" cy="2093760"/>
                <a:chOff x="2454840" y="3075480"/>
                <a:chExt cx="2522160" cy="2093760"/>
              </a:xfrm>
            </p:grpSpPr>
            <p:sp>
              <p:nvSpPr>
                <p:cNvPr id="143" name="Rectangle : coins arrondis 20"/>
                <p:cNvSpPr/>
                <p:nvPr/>
              </p:nvSpPr>
              <p:spPr>
                <a:xfrm>
                  <a:off x="3102480" y="3075480"/>
                  <a:ext cx="1188720" cy="45540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Train</a:t>
                  </a:r>
                  <a:endParaRPr b="0" lang="fr-FR" sz="1200" spc="-1" strike="noStrike">
                    <a:solidFill>
                      <a:srgbClr val="000000"/>
                    </a:solidFill>
                    <a:latin typeface="Arial"/>
                  </a:endParaRPr>
                </a:p>
              </p:txBody>
            </p:sp>
            <p:sp>
              <p:nvSpPr>
                <p:cNvPr id="144" name="Rectangle : coins arrondis 21"/>
                <p:cNvSpPr/>
                <p:nvPr/>
              </p:nvSpPr>
              <p:spPr>
                <a:xfrm>
                  <a:off x="3102480" y="3609000"/>
                  <a:ext cx="1188720" cy="45540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Preprocessing</a:t>
                  </a:r>
                  <a:endParaRPr b="0" lang="fr-FR" sz="1200" spc="-1" strike="noStrike">
                    <a:solidFill>
                      <a:srgbClr val="000000"/>
                    </a:solidFill>
                    <a:latin typeface="Arial"/>
                  </a:endParaRPr>
                </a:p>
              </p:txBody>
            </p:sp>
            <p:sp>
              <p:nvSpPr>
                <p:cNvPr id="145" name="Rectangle : coins arrondis 22"/>
                <p:cNvSpPr/>
                <p:nvPr/>
              </p:nvSpPr>
              <p:spPr>
                <a:xfrm>
                  <a:off x="2454840" y="4694760"/>
                  <a:ext cx="1188720" cy="47448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Data_train</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80%</a:t>
                  </a:r>
                  <a:endParaRPr b="0" lang="fr-FR" sz="1200" spc="-1" strike="noStrike">
                    <a:solidFill>
                      <a:srgbClr val="000000"/>
                    </a:solidFill>
                    <a:latin typeface="Arial"/>
                  </a:endParaRPr>
                </a:p>
              </p:txBody>
            </p:sp>
            <p:sp>
              <p:nvSpPr>
                <p:cNvPr id="146" name="Rectangle : coins arrondis 23"/>
                <p:cNvSpPr/>
                <p:nvPr/>
              </p:nvSpPr>
              <p:spPr>
                <a:xfrm>
                  <a:off x="3788280" y="4694760"/>
                  <a:ext cx="1188720" cy="47448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Data_test</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20%</a:t>
                  </a:r>
                  <a:endParaRPr b="0" lang="fr-FR" sz="1200" spc="-1" strike="noStrike">
                    <a:solidFill>
                      <a:srgbClr val="000000"/>
                    </a:solidFill>
                    <a:latin typeface="Arial"/>
                  </a:endParaRPr>
                </a:p>
              </p:txBody>
            </p:sp>
          </p:grpSp>
          <p:cxnSp>
            <p:nvCxnSpPr>
              <p:cNvPr id="147" name="Connecteur droit 18"/>
              <p:cNvCxnSpPr/>
              <p:nvPr/>
            </p:nvCxnSpPr>
            <p:spPr>
              <a:xfrm flipH="1">
                <a:off x="3064320" y="4589640"/>
                <a:ext cx="639720" cy="106920"/>
              </a:xfrm>
              <a:prstGeom prst="straightConnector1">
                <a:avLst/>
              </a:prstGeom>
              <a:ln w="9525">
                <a:solidFill>
                  <a:srgbClr val="000000"/>
                </a:solidFill>
                <a:prstDash val="dash"/>
                <a:round/>
              </a:ln>
            </p:spPr>
          </p:cxnSp>
          <p:cxnSp>
            <p:nvCxnSpPr>
              <p:cNvPr id="148" name="Connecteur droit 19"/>
              <p:cNvCxnSpPr/>
              <p:nvPr/>
            </p:nvCxnSpPr>
            <p:spPr>
              <a:xfrm>
                <a:off x="3702240" y="4599360"/>
                <a:ext cx="744840" cy="97200"/>
              </a:xfrm>
              <a:prstGeom prst="straightConnector1">
                <a:avLst/>
              </a:prstGeom>
              <a:ln w="9525">
                <a:solidFill>
                  <a:srgbClr val="000000"/>
                </a:solidFill>
                <a:prstDash val="dash"/>
                <a:round/>
              </a:ln>
            </p:spPr>
          </p:cxnSp>
        </p:grpSp>
      </p:grpSp>
      <p:sp>
        <p:nvSpPr>
          <p:cNvPr id="149" name="Rectangle : coins arrondis 24"/>
          <p:cNvSpPr/>
          <p:nvPr/>
        </p:nvSpPr>
        <p:spPr>
          <a:xfrm>
            <a:off x="3445560" y="2149560"/>
            <a:ext cx="1693800" cy="45540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Application_train.csv</a:t>
            </a:r>
            <a:endParaRPr b="0" lang="fr-FR" sz="1200" spc="-1" strike="noStrike">
              <a:solidFill>
                <a:srgbClr val="000000"/>
              </a:solidFill>
              <a:latin typeface="Arial"/>
            </a:endParaRPr>
          </a:p>
        </p:txBody>
      </p:sp>
      <p:sp>
        <p:nvSpPr>
          <p:cNvPr id="150" name="Rectangle : coins arrondis 25"/>
          <p:cNvSpPr/>
          <p:nvPr/>
        </p:nvSpPr>
        <p:spPr>
          <a:xfrm>
            <a:off x="7817400" y="2149560"/>
            <a:ext cx="1693800" cy="45540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Application_test.csv</a:t>
            </a:r>
            <a:endParaRPr b="0" lang="fr-FR" sz="1200" spc="-1" strike="noStrike">
              <a:solidFill>
                <a:srgbClr val="000000"/>
              </a:solidFill>
              <a:latin typeface="Arial"/>
            </a:endParaRPr>
          </a:p>
        </p:txBody>
      </p:sp>
      <p:sp>
        <p:nvSpPr>
          <p:cNvPr id="151" name="Rectangle : coins arrondis 26"/>
          <p:cNvSpPr/>
          <p:nvPr/>
        </p:nvSpPr>
        <p:spPr>
          <a:xfrm>
            <a:off x="7540920" y="3276720"/>
            <a:ext cx="2246760" cy="1157400"/>
          </a:xfrm>
          <a:prstGeom prst="roundRect">
            <a:avLst>
              <a:gd name="adj" fmla="val 717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Ce dataset ne contenant pas de target sera utilisé dans la partie dashboard pour simuler des nouveaux clients.</a:t>
            </a:r>
            <a:endParaRPr b="0" lang="fr-FR" sz="1200" spc="-1" strike="noStrike">
              <a:solidFill>
                <a:srgbClr val="000000"/>
              </a:solidFill>
              <a:latin typeface="Arial"/>
            </a:endParaRPr>
          </a:p>
        </p:txBody>
      </p:sp>
      <p:sp>
        <p:nvSpPr>
          <p:cNvPr id="152" name="Rectangle : coins arrondis 27"/>
          <p:cNvSpPr/>
          <p:nvPr/>
        </p:nvSpPr>
        <p:spPr>
          <a:xfrm>
            <a:off x="4995720" y="3276720"/>
            <a:ext cx="1188720" cy="45540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Imputer par la médiane</a:t>
            </a:r>
            <a:endParaRPr b="0" lang="fr-FR" sz="1200" spc="-1" strike="noStrike">
              <a:solidFill>
                <a:srgbClr val="000000"/>
              </a:solidFill>
              <a:latin typeface="Arial"/>
            </a:endParaRPr>
          </a:p>
        </p:txBody>
      </p:sp>
      <p:sp>
        <p:nvSpPr>
          <p:cNvPr id="153" name="Rectangle : coins arrondis 28"/>
          <p:cNvSpPr/>
          <p:nvPr/>
        </p:nvSpPr>
        <p:spPr>
          <a:xfrm>
            <a:off x="4995720" y="3923280"/>
            <a:ext cx="1188720" cy="45540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MinMaxScaler</a:t>
            </a:r>
            <a:endParaRPr b="0" lang="fr-FR" sz="1200" spc="-1" strike="noStrike">
              <a:solidFill>
                <a:srgbClr val="000000"/>
              </a:solidFill>
              <a:latin typeface="Arial"/>
            </a:endParaRPr>
          </a:p>
        </p:txBody>
      </p:sp>
      <p:cxnSp>
        <p:nvCxnSpPr>
          <p:cNvPr id="154" name="Connecteur droit 29"/>
          <p:cNvCxnSpPr>
            <a:stCxn id="152" idx="1"/>
            <a:endCxn id="144" idx="3"/>
          </p:cNvCxnSpPr>
          <p:nvPr/>
        </p:nvCxnSpPr>
        <p:spPr>
          <a:xfrm flipH="1">
            <a:off x="4291200" y="3504240"/>
            <a:ext cx="704880" cy="332640"/>
          </a:xfrm>
          <a:prstGeom prst="straightConnector1">
            <a:avLst/>
          </a:prstGeom>
          <a:ln w="9525">
            <a:solidFill>
              <a:srgbClr val="000000"/>
            </a:solidFill>
            <a:prstDash val="dash"/>
            <a:round/>
          </a:ln>
        </p:spPr>
      </p:cxnSp>
      <p:cxnSp>
        <p:nvCxnSpPr>
          <p:cNvPr id="155" name="Connecteur droit 32"/>
          <p:cNvCxnSpPr>
            <a:stCxn id="153" idx="1"/>
            <a:endCxn id="144" idx="3"/>
          </p:cNvCxnSpPr>
          <p:nvPr/>
        </p:nvCxnSpPr>
        <p:spPr>
          <a:xfrm flipH="1" flipV="1">
            <a:off x="4291200" y="3836520"/>
            <a:ext cx="704880" cy="314640"/>
          </a:xfrm>
          <a:prstGeom prst="straightConnector1">
            <a:avLst/>
          </a:prstGeom>
          <a:ln w="9525">
            <a:solidFill>
              <a:srgbClr val="000000"/>
            </a:solidFill>
            <a:prstDash val="dash"/>
            <a:round/>
          </a:ln>
        </p:spPr>
      </p:cxnSp>
      <p:sp>
        <p:nvSpPr>
          <p:cNvPr id="156" name="Rectangle : coins arrondis 30"/>
          <p:cNvSpPr/>
          <p:nvPr/>
        </p:nvSpPr>
        <p:spPr>
          <a:xfrm>
            <a:off x="1639800" y="5769000"/>
            <a:ext cx="1188720" cy="47448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Entrainement du modèle</a:t>
            </a:r>
            <a:endParaRPr b="0" lang="fr-FR" sz="1200" spc="-1" strike="noStrike">
              <a:solidFill>
                <a:srgbClr val="000000"/>
              </a:solidFill>
              <a:latin typeface="Arial"/>
            </a:endParaRPr>
          </a:p>
        </p:txBody>
      </p:sp>
      <p:sp>
        <p:nvSpPr>
          <p:cNvPr id="157" name="Rectangle : coins arrondis 31"/>
          <p:cNvSpPr/>
          <p:nvPr/>
        </p:nvSpPr>
        <p:spPr>
          <a:xfrm>
            <a:off x="4623480" y="5766840"/>
            <a:ext cx="1801080" cy="47448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Analyse performances du modèle</a:t>
            </a:r>
            <a:endParaRPr b="0" lang="fr-FR" sz="1200" spc="-1" strike="noStrike">
              <a:solidFill>
                <a:srgbClr val="000000"/>
              </a:solidFill>
              <a:latin typeface="Arial"/>
            </a:endParaRPr>
          </a:p>
        </p:txBody>
      </p:sp>
      <p:cxnSp>
        <p:nvCxnSpPr>
          <p:cNvPr id="158" name="Connecteur droit avec flèche 2"/>
          <p:cNvCxnSpPr>
            <a:stCxn id="145" idx="2"/>
            <a:endCxn id="156" idx="0"/>
          </p:cNvCxnSpPr>
          <p:nvPr/>
        </p:nvCxnSpPr>
        <p:spPr>
          <a:xfrm flipH="1">
            <a:off x="2234160" y="5169240"/>
            <a:ext cx="815400" cy="600120"/>
          </a:xfrm>
          <a:prstGeom prst="straightConnector1">
            <a:avLst/>
          </a:prstGeom>
          <a:ln cap="rnd" w="0">
            <a:solidFill>
              <a:srgbClr val="000000"/>
            </a:solidFill>
            <a:tailEnd len="med" type="triangle" w="med"/>
          </a:ln>
        </p:spPr>
      </p:cxnSp>
      <p:cxnSp>
        <p:nvCxnSpPr>
          <p:cNvPr id="159" name="Connecteur droit avec flèche 33"/>
          <p:cNvCxnSpPr>
            <a:stCxn id="146" idx="2"/>
            <a:endCxn id="157" idx="0"/>
          </p:cNvCxnSpPr>
          <p:nvPr/>
        </p:nvCxnSpPr>
        <p:spPr>
          <a:xfrm>
            <a:off x="4382640" y="5169240"/>
            <a:ext cx="1141560" cy="597960"/>
          </a:xfrm>
          <a:prstGeom prst="straightConnector1">
            <a:avLst/>
          </a:prstGeom>
          <a:ln cap="rnd" w="0">
            <a:solidFill>
              <a:srgbClr val="000000"/>
            </a:solidFill>
            <a:tailEnd len="med" type="triangle" w="me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ENTRAINEMENT ET OPTIMISATION</a:t>
            </a:r>
            <a:endParaRPr b="0" lang="fr-FR" sz="4000" spc="-1" strike="noStrike">
              <a:solidFill>
                <a:srgbClr val="000000"/>
              </a:solidFill>
              <a:latin typeface="Arial"/>
            </a:endParaRPr>
          </a:p>
        </p:txBody>
      </p:sp>
      <p:grpSp>
        <p:nvGrpSpPr>
          <p:cNvPr id="161" name="Diagram4"/>
          <p:cNvGrpSpPr/>
          <p:nvPr/>
        </p:nvGrpSpPr>
        <p:grpSpPr>
          <a:xfrm>
            <a:off x="342720" y="1439280"/>
            <a:ext cx="11504520" cy="5416920"/>
            <a:chOff x="342720" y="1439280"/>
            <a:chExt cx="11504520" cy="5416920"/>
          </a:xfrm>
        </p:grpSpPr>
        <p:sp>
          <p:nvSpPr>
            <p:cNvPr id="162" name=""/>
            <p:cNvSpPr/>
            <p:nvPr/>
          </p:nvSpPr>
          <p:spPr>
            <a:xfrm>
              <a:off x="342720" y="1439280"/>
              <a:ext cx="11504520" cy="541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63" name=""/>
            <p:cNvSpPr/>
            <p:nvPr/>
          </p:nvSpPr>
          <p:spPr>
            <a:xfrm>
              <a:off x="344160" y="3124440"/>
              <a:ext cx="1908720" cy="713880"/>
            </a:xfrm>
            <a:prstGeom prst="roundRect">
              <a:avLst>
                <a:gd name="adj" fmla="val 10000"/>
              </a:avLst>
            </a:prstGeom>
            <a:gradFill rotWithShape="0">
              <a:gsLst>
                <a:gs pos="0">
                  <a:srgbClr val="c9e2bd"/>
                </a:gs>
                <a:gs pos="100000">
                  <a:srgbClr val="9dce83"/>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Equilibrage des données</a:t>
              </a:r>
              <a:endParaRPr b="0" lang="fr-FR" sz="1200" spc="-1" strike="noStrike">
                <a:solidFill>
                  <a:srgbClr val="000000"/>
                </a:solidFill>
                <a:latin typeface="Arial"/>
              </a:endParaRPr>
            </a:p>
          </p:txBody>
        </p:sp>
        <p:sp>
          <p:nvSpPr>
            <p:cNvPr id="164" name=""/>
            <p:cNvSpPr/>
            <p:nvPr/>
          </p:nvSpPr>
          <p:spPr>
            <a:xfrm>
              <a:off x="735480" y="3600720"/>
              <a:ext cx="1908720" cy="1571040"/>
            </a:xfrm>
            <a:prstGeom prst="roundRect">
              <a:avLst>
                <a:gd name="adj" fmla="val 10000"/>
              </a:avLst>
            </a:prstGeom>
            <a:solidFill>
              <a:schemeClr val="lt1">
                <a:alpha val="90000"/>
                <a:hueOff val="0"/>
                <a:satOff val="0"/>
                <a:lumOff val="0"/>
                <a:alphaOff val="0"/>
              </a:schemeClr>
            </a:solidFill>
            <a:ln cap="rnd" w="9525">
              <a:solidFill>
                <a:srgbClr val="80c34f"/>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Utilisation de la librairie imblearn</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Under-Sampling</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24825 individus dans chaque classe</a:t>
              </a:r>
              <a:endParaRPr b="0" lang="fr-FR" sz="1200" spc="-1" strike="noStrike">
                <a:solidFill>
                  <a:srgbClr val="000000"/>
                </a:solidFill>
                <a:latin typeface="Arial"/>
              </a:endParaRPr>
            </a:p>
          </p:txBody>
        </p:sp>
        <p:sp>
          <p:nvSpPr>
            <p:cNvPr id="165" name=""/>
            <p:cNvSpPr/>
            <p:nvPr/>
          </p:nvSpPr>
          <p:spPr>
            <a:xfrm>
              <a:off x="2543400" y="3124800"/>
              <a:ext cx="613080" cy="474840"/>
            </a:xfrm>
            <a:prstGeom prst="rightArrow">
              <a:avLst>
                <a:gd name="adj1" fmla="val 60000"/>
                <a:gd name="adj2" fmla="val 50000"/>
              </a:avLst>
            </a:prstGeom>
            <a:gradFill rotWithShape="0">
              <a:gsLst>
                <a:gs pos="0">
                  <a:srgbClr val="c9e2bd"/>
                </a:gs>
                <a:gs pos="100000">
                  <a:srgbClr val="9dce83"/>
                </a:gs>
              </a:gsLst>
              <a:lin ang="5400000"/>
            </a:gradFill>
            <a:ln w="0">
              <a:noFill/>
            </a:ln>
          </p:spPr>
          <p:style>
            <a:lnRef idx="0"/>
            <a:fillRef idx="0"/>
            <a:effectRef idx="1"/>
            <a:fontRef idx="minor"/>
          </p:style>
          <p:txBody>
            <a:bodyPr numCol="1" spcCol="1440" lIns="0" rIns="0" tIns="0" bIns="0" anchor="ctr">
              <a:noAutofit/>
            </a:bodyPr>
            <a:p>
              <a:pPr algn="ctr">
                <a:lnSpc>
                  <a:spcPct val="90000"/>
                </a:lnSpc>
                <a:spcAft>
                  <a:spcPts val="349"/>
                </a:spcAft>
                <a:tabLst>
                  <a:tab algn="l" pos="0"/>
                </a:tabLst>
              </a:pPr>
              <a:endParaRPr b="0" lang="fr-FR" sz="1000" spc="-1" strike="noStrike">
                <a:solidFill>
                  <a:schemeClr val="dk1"/>
                </a:solidFill>
                <a:latin typeface="Arial"/>
                <a:ea typeface="DejaVu Sans"/>
              </a:endParaRPr>
            </a:p>
          </p:txBody>
        </p:sp>
        <p:sp>
          <p:nvSpPr>
            <p:cNvPr id="166" name=""/>
            <p:cNvSpPr/>
            <p:nvPr/>
          </p:nvSpPr>
          <p:spPr>
            <a:xfrm>
              <a:off x="3411720" y="3124440"/>
              <a:ext cx="1908720" cy="713880"/>
            </a:xfrm>
            <a:prstGeom prst="roundRect">
              <a:avLst>
                <a:gd name="adj" fmla="val 10000"/>
              </a:avLst>
            </a:prstGeom>
            <a:gradFill rotWithShape="0">
              <a:gsLst>
                <a:gs pos="0">
                  <a:srgbClr val="f1d4bd"/>
                </a:gs>
                <a:gs pos="100000">
                  <a:srgbClr val="e6b17c"/>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Choix de la meilleure hypothèse</a:t>
              </a:r>
              <a:endParaRPr b="0" lang="fr-FR" sz="1200" spc="-1" strike="noStrike">
                <a:solidFill>
                  <a:srgbClr val="000000"/>
                </a:solidFill>
                <a:latin typeface="Arial"/>
              </a:endParaRPr>
            </a:p>
          </p:txBody>
        </p:sp>
        <p:sp>
          <p:nvSpPr>
            <p:cNvPr id="167" name=""/>
            <p:cNvSpPr/>
            <p:nvPr/>
          </p:nvSpPr>
          <p:spPr>
            <a:xfrm>
              <a:off x="3802680" y="3600720"/>
              <a:ext cx="1908720" cy="1571040"/>
            </a:xfrm>
            <a:prstGeom prst="roundRect">
              <a:avLst>
                <a:gd name="adj" fmla="val 10000"/>
              </a:avLst>
            </a:prstGeom>
            <a:solidFill>
              <a:schemeClr val="lt1">
                <a:alpha val="90000"/>
                <a:hueOff val="0"/>
                <a:satOff val="0"/>
                <a:lumOff val="0"/>
                <a:alphaOff val="0"/>
              </a:schemeClr>
            </a:solidFill>
            <a:ln cap="rnd" w="9525">
              <a:solidFill>
                <a:srgbClr val="e29d3e"/>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Utilisation d’une régression logistique comme baseline</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Hypothèse retenue : </a:t>
              </a:r>
              <a:r>
                <a:rPr b="0" i="1" lang="fr-FR" sz="1200" spc="-1" strike="noStrike">
                  <a:solidFill>
                    <a:srgbClr val="000000"/>
                  </a:solidFill>
                  <a:latin typeface="Arial"/>
                  <a:ea typeface="DejaVu Sans"/>
                </a:rPr>
                <a:t>Domain Features</a:t>
              </a:r>
              <a:endParaRPr b="0" lang="fr-FR" sz="1200" spc="-1" strike="noStrike">
                <a:solidFill>
                  <a:srgbClr val="000000"/>
                </a:solidFill>
                <a:latin typeface="Arial"/>
              </a:endParaRPr>
            </a:p>
            <a:p>
              <a:pPr>
                <a:lnSpc>
                  <a:spcPct val="90000"/>
                </a:lnSpc>
                <a:spcAft>
                  <a:spcPts val="181"/>
                </a:spcAft>
              </a:pPr>
              <a:endParaRPr b="0" lang="fr-FR" sz="1200" spc="-1" strike="noStrike">
                <a:solidFill>
                  <a:srgbClr val="000000"/>
                </a:solidFill>
                <a:latin typeface="Arial"/>
              </a:endParaRPr>
            </a:p>
          </p:txBody>
        </p:sp>
        <p:sp>
          <p:nvSpPr>
            <p:cNvPr id="168" name=""/>
            <p:cNvSpPr/>
            <p:nvPr/>
          </p:nvSpPr>
          <p:spPr>
            <a:xfrm>
              <a:off x="5610600" y="3124800"/>
              <a:ext cx="613080" cy="474840"/>
            </a:xfrm>
            <a:prstGeom prst="rightArrow">
              <a:avLst>
                <a:gd name="adj1" fmla="val 60000"/>
                <a:gd name="adj2" fmla="val 50000"/>
              </a:avLst>
            </a:prstGeom>
            <a:gradFill rotWithShape="0">
              <a:gsLst>
                <a:gs pos="0">
                  <a:srgbClr val="f1d4bd"/>
                </a:gs>
                <a:gs pos="100000">
                  <a:srgbClr val="e6b17c"/>
                </a:gs>
              </a:gsLst>
              <a:lin ang="5400000"/>
            </a:gradFill>
            <a:ln w="0">
              <a:noFill/>
            </a:ln>
          </p:spPr>
          <p:style>
            <a:lnRef idx="0"/>
            <a:fillRef idx="0"/>
            <a:effectRef idx="1"/>
            <a:fontRef idx="minor"/>
          </p:style>
          <p:txBody>
            <a:bodyPr numCol="1" spcCol="1440" lIns="0" rIns="0" tIns="0" bIns="0" anchor="ctr">
              <a:noAutofit/>
            </a:bodyPr>
            <a:p>
              <a:pPr algn="ctr">
                <a:lnSpc>
                  <a:spcPct val="90000"/>
                </a:lnSpc>
                <a:spcAft>
                  <a:spcPts val="349"/>
                </a:spcAft>
                <a:tabLst>
                  <a:tab algn="l" pos="0"/>
                </a:tabLst>
              </a:pPr>
              <a:endParaRPr b="0" lang="fr-FR" sz="1000" spc="-1" strike="noStrike">
                <a:solidFill>
                  <a:schemeClr val="dk1"/>
                </a:solidFill>
                <a:latin typeface="Arial"/>
                <a:ea typeface="DejaVu Sans"/>
              </a:endParaRPr>
            </a:p>
          </p:txBody>
        </p:sp>
        <p:sp>
          <p:nvSpPr>
            <p:cNvPr id="169" name=""/>
            <p:cNvSpPr/>
            <p:nvPr/>
          </p:nvSpPr>
          <p:spPr>
            <a:xfrm>
              <a:off x="6479280" y="3124440"/>
              <a:ext cx="1908720" cy="713880"/>
            </a:xfrm>
            <a:prstGeom prst="roundRect">
              <a:avLst>
                <a:gd name="adj" fmla="val 10000"/>
              </a:avLst>
            </a:prstGeom>
            <a:gradFill rotWithShape="0">
              <a:gsLst>
                <a:gs pos="0">
                  <a:srgbClr val="ebbdbb"/>
                </a:gs>
                <a:gs pos="100000">
                  <a:srgbClr val="dd817b"/>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Essais de modélisation</a:t>
              </a:r>
              <a:endParaRPr b="0" lang="fr-FR" sz="1200" spc="-1" strike="noStrike">
                <a:solidFill>
                  <a:srgbClr val="000000"/>
                </a:solidFill>
                <a:latin typeface="Arial"/>
              </a:endParaRPr>
            </a:p>
          </p:txBody>
        </p:sp>
        <p:sp>
          <p:nvSpPr>
            <p:cNvPr id="170" name=""/>
            <p:cNvSpPr/>
            <p:nvPr/>
          </p:nvSpPr>
          <p:spPr>
            <a:xfrm>
              <a:off x="6870240" y="3600720"/>
              <a:ext cx="1908720" cy="1571040"/>
            </a:xfrm>
            <a:prstGeom prst="roundRect">
              <a:avLst>
                <a:gd name="adj" fmla="val 10000"/>
              </a:avLst>
            </a:prstGeom>
            <a:solidFill>
              <a:schemeClr val="lt1">
                <a:alpha val="90000"/>
                <a:hueOff val="0"/>
                <a:satOff val="0"/>
                <a:lumOff val="0"/>
                <a:alphaOff val="0"/>
              </a:schemeClr>
            </a:solidFill>
            <a:ln cap="rnd" w="9525">
              <a:solidFill>
                <a:srgbClr val="d64a3b"/>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Mise en place de trois classifieurs :</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Regression logistic</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Random Forest</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XGBoost</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Essai de modélisation sans validation croisée</a:t>
              </a:r>
              <a:endParaRPr b="0" lang="fr-FR" sz="1200" spc="-1" strike="noStrike">
                <a:solidFill>
                  <a:srgbClr val="000000"/>
                </a:solidFill>
                <a:latin typeface="Arial"/>
              </a:endParaRPr>
            </a:p>
          </p:txBody>
        </p:sp>
        <p:sp>
          <p:nvSpPr>
            <p:cNvPr id="171" name=""/>
            <p:cNvSpPr/>
            <p:nvPr/>
          </p:nvSpPr>
          <p:spPr>
            <a:xfrm>
              <a:off x="8678160" y="3124800"/>
              <a:ext cx="613080" cy="474840"/>
            </a:xfrm>
            <a:prstGeom prst="rightArrow">
              <a:avLst>
                <a:gd name="adj1" fmla="val 60000"/>
                <a:gd name="adj2" fmla="val 50000"/>
              </a:avLst>
            </a:prstGeom>
            <a:gradFill rotWithShape="0">
              <a:gsLst>
                <a:gs pos="0">
                  <a:srgbClr val="ebbdbb"/>
                </a:gs>
                <a:gs pos="100000">
                  <a:srgbClr val="dd817b"/>
                </a:gs>
              </a:gsLst>
              <a:lin ang="5400000"/>
            </a:gradFill>
            <a:ln w="0">
              <a:noFill/>
            </a:ln>
          </p:spPr>
          <p:style>
            <a:lnRef idx="0"/>
            <a:fillRef idx="0"/>
            <a:effectRef idx="1"/>
            <a:fontRef idx="minor"/>
          </p:style>
          <p:txBody>
            <a:bodyPr numCol="1" spcCol="1440" lIns="0" rIns="0" tIns="0" bIns="0" anchor="ctr">
              <a:noAutofit/>
            </a:bodyPr>
            <a:p>
              <a:pPr algn="ctr">
                <a:lnSpc>
                  <a:spcPct val="90000"/>
                </a:lnSpc>
                <a:spcAft>
                  <a:spcPts val="349"/>
                </a:spcAft>
                <a:tabLst>
                  <a:tab algn="l" pos="0"/>
                </a:tabLst>
              </a:pPr>
              <a:endParaRPr b="0" lang="fr-FR" sz="1000" spc="-1" strike="noStrike">
                <a:solidFill>
                  <a:schemeClr val="dk1"/>
                </a:solidFill>
                <a:latin typeface="Arial"/>
                <a:ea typeface="DejaVu Sans"/>
              </a:endParaRPr>
            </a:p>
          </p:txBody>
        </p:sp>
        <p:sp>
          <p:nvSpPr>
            <p:cNvPr id="172" name=""/>
            <p:cNvSpPr/>
            <p:nvPr/>
          </p:nvSpPr>
          <p:spPr>
            <a:xfrm>
              <a:off x="9546840" y="3124440"/>
              <a:ext cx="1908720" cy="713880"/>
            </a:xfrm>
            <a:prstGeom prst="roundRect">
              <a:avLst>
                <a:gd name="adj" fmla="val 10000"/>
              </a:avLst>
            </a:prstGeom>
            <a:gradFill rotWithShape="0">
              <a:gsLst>
                <a:gs pos="0">
                  <a:srgbClr val="ebbccc"/>
                </a:gs>
                <a:gs pos="100000">
                  <a:srgbClr val="dd7fa2"/>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Optimisation du modèle le plus prometteur</a:t>
              </a:r>
              <a:endParaRPr b="0" lang="fr-FR" sz="1200" spc="-1" strike="noStrike">
                <a:solidFill>
                  <a:srgbClr val="000000"/>
                </a:solidFill>
                <a:latin typeface="Arial"/>
              </a:endParaRPr>
            </a:p>
          </p:txBody>
        </p:sp>
        <p:sp>
          <p:nvSpPr>
            <p:cNvPr id="173" name=""/>
            <p:cNvSpPr/>
            <p:nvPr/>
          </p:nvSpPr>
          <p:spPr>
            <a:xfrm>
              <a:off x="9937800" y="3600720"/>
              <a:ext cx="1908720" cy="1571040"/>
            </a:xfrm>
            <a:prstGeom prst="roundRect">
              <a:avLst>
                <a:gd name="adj" fmla="val 10000"/>
              </a:avLst>
            </a:prstGeom>
            <a:solidFill>
              <a:schemeClr val="lt1">
                <a:alpha val="90000"/>
                <a:hueOff val="0"/>
                <a:satOff val="0"/>
                <a:lumOff val="0"/>
                <a:alphaOff val="0"/>
              </a:schemeClr>
            </a:solidFill>
            <a:ln cap="rnd" w="9525">
              <a:solidFill>
                <a:srgbClr val="d64787"/>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Modèle retenu : XGBoost</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Optimisation par GridSearchCV</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6 hyperparamètres testés </a:t>
              </a:r>
              <a:r>
                <a:rPr b="0" i="1" lang="fr-FR" sz="1200" spc="-1" strike="noStrike">
                  <a:solidFill>
                    <a:srgbClr val="000000"/>
                  </a:solidFill>
                  <a:latin typeface="Arial"/>
                  <a:ea typeface="DejaVu Sans"/>
                </a:rPr>
                <a:t>(Voir note technique)</a:t>
              </a:r>
              <a:endParaRPr b="0" lang="fr-FR" sz="1200" spc="-1" strike="noStrike">
                <a:solidFill>
                  <a:srgbClr val="000000"/>
                </a:solidFill>
                <a:latin typeface="Arial"/>
              </a:endParaRPr>
            </a:p>
          </p:txBody>
        </p:sp>
      </p:grpSp>
      <p:grpSp>
        <p:nvGrpSpPr>
          <p:cNvPr id="174" name="Groupe 28"/>
          <p:cNvGrpSpPr/>
          <p:nvPr/>
        </p:nvGrpSpPr>
        <p:grpSpPr>
          <a:xfrm>
            <a:off x="1414080" y="1851120"/>
            <a:ext cx="2656800" cy="1245600"/>
            <a:chOff x="1414080" y="1851120"/>
            <a:chExt cx="2656800" cy="1245600"/>
          </a:xfrm>
        </p:grpSpPr>
        <p:sp>
          <p:nvSpPr>
            <p:cNvPr id="175" name="Flèche : courbe vers le bas 21"/>
            <p:cNvSpPr/>
            <p:nvPr/>
          </p:nvSpPr>
          <p:spPr>
            <a:xfrm>
              <a:off x="1414080" y="2421360"/>
              <a:ext cx="2656800" cy="67536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76" name="Rectangle : coins arrondis 23"/>
            <p:cNvSpPr/>
            <p:nvPr/>
          </p:nvSpPr>
          <p:spPr>
            <a:xfrm>
              <a:off x="1822320" y="1851120"/>
              <a:ext cx="1661760" cy="38772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3 hypothèses de features engineering</a:t>
              </a:r>
              <a:endParaRPr b="0" lang="fr-FR" sz="1200" spc="-1" strike="noStrike">
                <a:solidFill>
                  <a:srgbClr val="000000"/>
                </a:solidFill>
                <a:latin typeface="Arial"/>
              </a:endParaRPr>
            </a:p>
          </p:txBody>
        </p:sp>
      </p:grpSp>
      <p:grpSp>
        <p:nvGrpSpPr>
          <p:cNvPr id="177" name="Groupe 27"/>
          <p:cNvGrpSpPr/>
          <p:nvPr/>
        </p:nvGrpSpPr>
        <p:grpSpPr>
          <a:xfrm>
            <a:off x="4597560" y="1844280"/>
            <a:ext cx="2656800" cy="1252440"/>
            <a:chOff x="4597560" y="1844280"/>
            <a:chExt cx="2656800" cy="1252440"/>
          </a:xfrm>
        </p:grpSpPr>
        <p:sp>
          <p:nvSpPr>
            <p:cNvPr id="178" name="Flèche : courbe vers le bas 2"/>
            <p:cNvSpPr/>
            <p:nvPr/>
          </p:nvSpPr>
          <p:spPr>
            <a:xfrm>
              <a:off x="4597560" y="2421360"/>
              <a:ext cx="2656800" cy="67536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79" name="Rectangle : coins arrondis 24"/>
            <p:cNvSpPr/>
            <p:nvPr/>
          </p:nvSpPr>
          <p:spPr>
            <a:xfrm>
              <a:off x="5094720" y="1844280"/>
              <a:ext cx="1661760" cy="38772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180" name="Groupe 26"/>
          <p:cNvGrpSpPr/>
          <p:nvPr/>
        </p:nvGrpSpPr>
        <p:grpSpPr>
          <a:xfrm>
            <a:off x="7729920" y="1844280"/>
            <a:ext cx="2656800" cy="1252440"/>
            <a:chOff x="7729920" y="1844280"/>
            <a:chExt cx="2656800" cy="1252440"/>
          </a:xfrm>
        </p:grpSpPr>
        <p:sp>
          <p:nvSpPr>
            <p:cNvPr id="181" name="Flèche : courbe vers le bas 22"/>
            <p:cNvSpPr/>
            <p:nvPr/>
          </p:nvSpPr>
          <p:spPr>
            <a:xfrm>
              <a:off x="7729920" y="2421360"/>
              <a:ext cx="2656800" cy="67536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82" name="Rectangle : coins arrondis 25"/>
            <p:cNvSpPr/>
            <p:nvPr/>
          </p:nvSpPr>
          <p:spPr>
            <a:xfrm>
              <a:off x="8227440" y="1844280"/>
              <a:ext cx="1661760" cy="38772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183" name="Groupe 31"/>
          <p:cNvGrpSpPr/>
          <p:nvPr/>
        </p:nvGrpSpPr>
        <p:grpSpPr>
          <a:xfrm>
            <a:off x="3532320" y="5552640"/>
            <a:ext cx="6356880" cy="1049760"/>
            <a:chOff x="3532320" y="5552640"/>
            <a:chExt cx="6356880" cy="1049760"/>
          </a:xfrm>
        </p:grpSpPr>
        <p:sp>
          <p:nvSpPr>
            <p:cNvPr id="184" name="Rectangle : coins arrondis 29"/>
            <p:cNvSpPr/>
            <p:nvPr/>
          </p:nvSpPr>
          <p:spPr>
            <a:xfrm>
              <a:off x="4400280" y="5552640"/>
              <a:ext cx="5488920" cy="104976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Le modèle est entrainé sur un jeu de données que l’on a équilibré mais le jeu de test n’a pas été équilibré à son tour.</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1" lang="fr-FR" sz="1200" spc="-1" strike="noStrike">
                  <a:solidFill>
                    <a:schemeClr val="dk1"/>
                  </a:solidFill>
                  <a:latin typeface="Corbel"/>
                  <a:ea typeface="DejaVu Sans"/>
                </a:rPr>
                <a:t>Ceci dans le but de ne pas fausser les résultats.</a:t>
              </a:r>
              <a:endParaRPr b="0" lang="fr-FR" sz="1200" spc="-1" strike="noStrike">
                <a:solidFill>
                  <a:srgbClr val="000000"/>
                </a:solidFill>
                <a:latin typeface="Arial"/>
              </a:endParaRPr>
            </a:p>
          </p:txBody>
        </p:sp>
        <p:pic>
          <p:nvPicPr>
            <p:cNvPr id="185" name="Picture 4" descr="RÃ©sultat de recherche d'images pour &quot;icone attention&quot;"/>
            <p:cNvPicPr/>
            <p:nvPr/>
          </p:nvPicPr>
          <p:blipFill>
            <a:blip r:embed="rId1"/>
            <a:stretch/>
          </p:blipFill>
          <p:spPr>
            <a:xfrm>
              <a:off x="3532320" y="5610600"/>
              <a:ext cx="866160" cy="912600"/>
            </a:xfrm>
            <a:prstGeom prst="rect">
              <a:avLst/>
            </a:prstGeom>
            <a:ln w="0">
              <a:noFill/>
            </a:ln>
          </p:spPr>
        </p:pic>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 coins arrondis 2"/>
          <p:cNvSpPr/>
          <p:nvPr/>
        </p:nvSpPr>
        <p:spPr>
          <a:xfrm>
            <a:off x="1972080" y="2754720"/>
            <a:ext cx="8246160" cy="1346760"/>
          </a:xfrm>
          <a:prstGeom prst="roundRect">
            <a:avLst>
              <a:gd name="adj" fmla="val 16667"/>
            </a:avLst>
          </a:prstGeom>
          <a:solidFill>
            <a:schemeClr val="accent4">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IV – Mlflow</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 descr=""/>
          <p:cNvPicPr/>
          <p:nvPr/>
        </p:nvPicPr>
        <p:blipFill>
          <a:blip r:embed="rId1"/>
          <a:stretch/>
        </p:blipFill>
        <p:spPr>
          <a:xfrm>
            <a:off x="18720" y="637200"/>
            <a:ext cx="12191400" cy="2854440"/>
          </a:xfrm>
          <a:prstGeom prst="rect">
            <a:avLst/>
          </a:prstGeom>
          <a:ln w="0">
            <a:noFill/>
          </a:ln>
        </p:spPr>
      </p:pic>
      <p:sp>
        <p:nvSpPr>
          <p:cNvPr id="188" name=""/>
          <p:cNvSpPr/>
          <p:nvPr/>
        </p:nvSpPr>
        <p:spPr>
          <a:xfrm>
            <a:off x="1530000" y="49680"/>
            <a:ext cx="602964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4000" spc="-1" strike="noStrike">
                <a:solidFill>
                  <a:srgbClr val="000000"/>
                </a:solidFill>
                <a:latin typeface="Corbel"/>
                <a:ea typeface="DejaVu Sans"/>
              </a:rPr>
              <a:t>Interface Mlflow</a:t>
            </a:r>
            <a:endParaRPr b="0" lang="fr-FR" sz="4000" spc="-1" strike="noStrike">
              <a:solidFill>
                <a:srgbClr val="000000"/>
              </a:solidFill>
              <a:latin typeface="Arial"/>
            </a:endParaRPr>
          </a:p>
        </p:txBody>
      </p:sp>
      <p:pic>
        <p:nvPicPr>
          <p:cNvPr id="189" name="" descr=""/>
          <p:cNvPicPr/>
          <p:nvPr/>
        </p:nvPicPr>
        <p:blipFill>
          <a:blip r:embed="rId2"/>
          <a:stretch/>
        </p:blipFill>
        <p:spPr>
          <a:xfrm>
            <a:off x="3923640" y="3600000"/>
            <a:ext cx="3276000" cy="3167640"/>
          </a:xfrm>
          <a:prstGeom prst="rect">
            <a:avLst/>
          </a:prstGeom>
          <a:ln w="0">
            <a:noFill/>
          </a:ln>
        </p:spPr>
      </p:pic>
      <p:sp>
        <p:nvSpPr>
          <p:cNvPr id="190" name=""/>
          <p:cNvSpPr/>
          <p:nvPr/>
        </p:nvSpPr>
        <p:spPr>
          <a:xfrm>
            <a:off x="7526880" y="4320000"/>
            <a:ext cx="417276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rPr>
              <a:t>MLflow fournit un ensemble d'outils et de fonctionnalités pour simplifier le développement, le suivi, la gestion et le déploiement des modèles d'apprentissage automatique.</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192" name="Rectangle : coins arrondis 12"/>
          <p:cNvSpPr/>
          <p:nvPr/>
        </p:nvSpPr>
        <p:spPr>
          <a:xfrm>
            <a:off x="120600" y="939960"/>
            <a:ext cx="5245560" cy="1217520"/>
          </a:xfrm>
          <a:prstGeom prst="roundRect">
            <a:avLst>
              <a:gd name="adj" fmla="val 83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Métriques pour un modèle de classification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Accuracy</a:t>
            </a:r>
            <a:r>
              <a:rPr b="0" lang="fr-FR" sz="1200" spc="-1" strike="noStrike">
                <a:solidFill>
                  <a:schemeClr val="dk1"/>
                </a:solidFill>
                <a:latin typeface="Corbel"/>
                <a:ea typeface="DejaVu Sans"/>
              </a:rPr>
              <a:t> : La précision du modèle</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Precision</a:t>
            </a:r>
            <a:r>
              <a:rPr b="0" lang="fr-FR" sz="1200" spc="-1" strike="noStrike">
                <a:solidFill>
                  <a:schemeClr val="dk1"/>
                </a:solidFill>
                <a:latin typeface="Corbel"/>
                <a:ea typeface="DejaVu Sans"/>
              </a:rPr>
              <a:t> : Performance du modèle quand celui-ci déclare une classe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Recall</a:t>
            </a:r>
            <a:r>
              <a:rPr b="0" lang="fr-FR" sz="1200" spc="-1" strike="noStrike">
                <a:solidFill>
                  <a:schemeClr val="dk1"/>
                </a:solidFill>
                <a:latin typeface="Corbel"/>
                <a:ea typeface="DejaVu Sans"/>
              </a:rPr>
              <a:t> : Pourcentage de détection des classes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F1_score</a:t>
            </a:r>
            <a:r>
              <a:rPr b="0" lang="fr-FR" sz="1200" spc="-1" strike="noStrike">
                <a:solidFill>
                  <a:schemeClr val="dk1"/>
                </a:solidFill>
                <a:latin typeface="Corbel"/>
                <a:ea typeface="DejaVu Sans"/>
              </a:rPr>
              <a:t> : Moyenne </a:t>
            </a:r>
            <a:r>
              <a:rPr b="0" i="1" lang="fr-FR" sz="1200" spc="-1" strike="noStrike">
                <a:solidFill>
                  <a:schemeClr val="dk1"/>
                </a:solidFill>
                <a:latin typeface="Corbel"/>
                <a:ea typeface="DejaVu Sans"/>
              </a:rPr>
              <a:t>harmonique</a:t>
            </a:r>
            <a:r>
              <a:rPr b="0" lang="fr-FR" sz="1200" spc="-1" strike="noStrike">
                <a:solidFill>
                  <a:schemeClr val="dk1"/>
                </a:solidFill>
                <a:latin typeface="Corbel"/>
                <a:ea typeface="DejaVu Sans"/>
              </a:rPr>
              <a:t> de la précision et du rappel.</a:t>
            </a:r>
            <a:endParaRPr b="0" lang="fr-FR" sz="1200" spc="-1" strike="noStrike">
              <a:solidFill>
                <a:srgbClr val="000000"/>
              </a:solidFill>
              <a:latin typeface="Arial"/>
            </a:endParaRPr>
          </a:p>
        </p:txBody>
      </p:sp>
      <p:grpSp>
        <p:nvGrpSpPr>
          <p:cNvPr id="193" name="Groupe 8"/>
          <p:cNvGrpSpPr/>
          <p:nvPr/>
        </p:nvGrpSpPr>
        <p:grpSpPr>
          <a:xfrm>
            <a:off x="120600" y="4876920"/>
            <a:ext cx="6938640" cy="1671840"/>
            <a:chOff x="120600" y="4876920"/>
            <a:chExt cx="6938640" cy="1671840"/>
          </a:xfrm>
        </p:grpSpPr>
        <p:sp>
          <p:nvSpPr>
            <p:cNvPr id="194" name="Rectangle : coins arrondis 13"/>
            <p:cNvSpPr/>
            <p:nvPr/>
          </p:nvSpPr>
          <p:spPr>
            <a:xfrm>
              <a:off x="120600" y="4876920"/>
              <a:ext cx="6938640" cy="1671840"/>
            </a:xfrm>
            <a:prstGeom prst="roundRect">
              <a:avLst>
                <a:gd name="adj" fmla="val 4545"/>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Explication des targets / Déséquilibre de la population:</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avons à faire à un problème de classification binaire où la population est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fortement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u="sng">
                  <a:solidFill>
                    <a:schemeClr val="dk1"/>
                  </a:solidFill>
                  <a:uFillTx/>
                  <a:latin typeface="Corbel"/>
                  <a:ea typeface="DejaVu Sans"/>
                </a:rPr>
                <a:t>Explication des targets :</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0 : </a:t>
              </a:r>
              <a:r>
                <a:rPr b="0" lang="fr-FR" sz="1100" spc="-1" strike="noStrike">
                  <a:solidFill>
                    <a:schemeClr val="dk1"/>
                  </a:solidFill>
                  <a:latin typeface="Corbel"/>
                  <a:ea typeface="DejaVu Sans"/>
                </a:rPr>
                <a:t>Client ne représentant pas de risque de faillite</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1 : </a:t>
              </a:r>
              <a:r>
                <a:rPr b="0" lang="fr-FR" sz="1100" spc="-1" strike="noStrike">
                  <a:solidFill>
                    <a:schemeClr val="dk1"/>
                  </a:solidFill>
                  <a:latin typeface="Corbel"/>
                  <a:ea typeface="DejaVu Sans"/>
                </a:rPr>
                <a:t>Client représentant un risque de faillite pour l’entreprise</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Il y a 92% de clients ne représentant pas de risque de faillite dans notre population.</a:t>
              </a:r>
              <a:endParaRPr b="0" lang="fr-FR" sz="1100" spc="-1" strike="noStrike">
                <a:solidFill>
                  <a:srgbClr val="000000"/>
                </a:solidFill>
                <a:latin typeface="Arial"/>
              </a:endParaRPr>
            </a:p>
          </p:txBody>
        </p:sp>
        <p:pic>
          <p:nvPicPr>
            <p:cNvPr id="195" name="Image 14" descr=""/>
            <p:cNvPicPr/>
            <p:nvPr/>
          </p:nvPicPr>
          <p:blipFill>
            <a:blip r:embed="rId1"/>
            <a:stretch/>
          </p:blipFill>
          <p:spPr>
            <a:xfrm>
              <a:off x="5367960" y="4940280"/>
              <a:ext cx="1581480" cy="1530720"/>
            </a:xfrm>
            <a:prstGeom prst="rect">
              <a:avLst/>
            </a:prstGeom>
            <a:ln w="0">
              <a:noFill/>
            </a:ln>
          </p:spPr>
        </p:pic>
      </p:grpSp>
      <p:grpSp>
        <p:nvGrpSpPr>
          <p:cNvPr id="196" name="Groupe 6"/>
          <p:cNvGrpSpPr/>
          <p:nvPr/>
        </p:nvGrpSpPr>
        <p:grpSpPr>
          <a:xfrm>
            <a:off x="120600" y="2248920"/>
            <a:ext cx="5245560" cy="2516040"/>
            <a:chOff x="120600" y="2248920"/>
            <a:chExt cx="5245560" cy="2516040"/>
          </a:xfrm>
        </p:grpSpPr>
        <p:sp>
          <p:nvSpPr>
            <p:cNvPr id="197" name="Rectangle : coins arrondis 15"/>
            <p:cNvSpPr/>
            <p:nvPr/>
          </p:nvSpPr>
          <p:spPr>
            <a:xfrm>
              <a:off x="120600" y="2248920"/>
              <a:ext cx="5245560" cy="2516040"/>
            </a:xfrm>
            <a:prstGeom prst="roundRect">
              <a:avLst>
                <a:gd name="adj" fmla="val 396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matrice de confusion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matrice de confusion consiste à compter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nombre de fois où des observations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classe 0 ont été rangées dans la classe 1. Par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exemple, si nous voulons connaître le</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 </a:t>
              </a:r>
              <a:r>
                <a:rPr b="0" lang="fr-FR" sz="1200" spc="-1" strike="noStrike">
                  <a:solidFill>
                    <a:schemeClr val="dk1"/>
                  </a:solidFill>
                  <a:latin typeface="Corbel"/>
                  <a:ea typeface="DejaVu Sans"/>
                </a:rPr>
                <a:t>nombre de fois où le classifieur à bien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réussi à classer une classe 1, on examinera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cellule à l’intersection de la ligne 1 et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colonne 1.</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198" name="Image 16" descr=""/>
            <p:cNvPicPr/>
            <p:nvPr/>
          </p:nvPicPr>
          <p:blipFill>
            <a:blip r:embed="rId2"/>
            <a:stretch/>
          </p:blipFill>
          <p:spPr>
            <a:xfrm>
              <a:off x="3082320" y="2549520"/>
              <a:ext cx="1936440" cy="1914840"/>
            </a:xfrm>
            <a:prstGeom prst="rect">
              <a:avLst/>
            </a:prstGeom>
            <a:ln w="0">
              <a:noFill/>
            </a:ln>
          </p:spPr>
        </p:pic>
        <p:sp>
          <p:nvSpPr>
            <p:cNvPr id="199" name="Zone de texte 35"/>
            <p:cNvSpPr/>
            <p:nvPr/>
          </p:nvSpPr>
          <p:spPr>
            <a:xfrm>
              <a:off x="3146040" y="2535840"/>
              <a:ext cx="340560" cy="24588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TN</a:t>
              </a:r>
              <a:endParaRPr b="0" lang="fr-FR" sz="1000" spc="-1" strike="noStrike">
                <a:solidFill>
                  <a:srgbClr val="000000"/>
                </a:solidFill>
                <a:latin typeface="Arial"/>
              </a:endParaRPr>
            </a:p>
          </p:txBody>
        </p:sp>
        <p:sp>
          <p:nvSpPr>
            <p:cNvPr id="200" name="Zone de texte 36"/>
            <p:cNvSpPr/>
            <p:nvPr/>
          </p:nvSpPr>
          <p:spPr>
            <a:xfrm>
              <a:off x="4984560" y="2533680"/>
              <a:ext cx="320040" cy="24588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FP</a:t>
              </a:r>
              <a:endParaRPr b="0" lang="fr-FR" sz="1000" spc="-1" strike="noStrike">
                <a:solidFill>
                  <a:srgbClr val="000000"/>
                </a:solidFill>
                <a:latin typeface="Arial"/>
              </a:endParaRPr>
            </a:p>
          </p:txBody>
        </p:sp>
        <p:sp>
          <p:nvSpPr>
            <p:cNvPr id="201" name="Zone de texte 37"/>
            <p:cNvSpPr/>
            <p:nvPr/>
          </p:nvSpPr>
          <p:spPr>
            <a:xfrm>
              <a:off x="3146040" y="4266000"/>
              <a:ext cx="335880" cy="24588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FN</a:t>
              </a:r>
              <a:endParaRPr b="0" lang="fr-FR" sz="1000" spc="-1" strike="noStrike">
                <a:solidFill>
                  <a:srgbClr val="000000"/>
                </a:solidFill>
                <a:latin typeface="Arial"/>
              </a:endParaRPr>
            </a:p>
          </p:txBody>
        </p:sp>
        <p:sp>
          <p:nvSpPr>
            <p:cNvPr id="202" name="Zone de texte 38"/>
            <p:cNvSpPr/>
            <p:nvPr/>
          </p:nvSpPr>
          <p:spPr>
            <a:xfrm>
              <a:off x="4980240" y="4266000"/>
              <a:ext cx="324720" cy="24588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TP</a:t>
              </a:r>
              <a:endParaRPr b="0" lang="fr-FR" sz="1000" spc="-1" strike="noStrike">
                <a:solidFill>
                  <a:srgbClr val="000000"/>
                </a:solidFill>
                <a:latin typeface="Arial"/>
              </a:endParaRPr>
            </a:p>
          </p:txBody>
        </p:sp>
      </p:grpSp>
      <p:grpSp>
        <p:nvGrpSpPr>
          <p:cNvPr id="203" name="Groupe 7"/>
          <p:cNvGrpSpPr/>
          <p:nvPr/>
        </p:nvGrpSpPr>
        <p:grpSpPr>
          <a:xfrm>
            <a:off x="5536080" y="939960"/>
            <a:ext cx="6533640" cy="3825000"/>
            <a:chOff x="5536080" y="939960"/>
            <a:chExt cx="6533640" cy="3825000"/>
          </a:xfrm>
        </p:grpSpPr>
        <p:sp>
          <p:nvSpPr>
            <p:cNvPr id="204" name="Rectangle : coins arrondis 29"/>
            <p:cNvSpPr/>
            <p:nvPr/>
          </p:nvSpPr>
          <p:spPr>
            <a:xfrm>
              <a:off x="5536080" y="939960"/>
              <a:ext cx="6533640" cy="3825000"/>
            </a:xfrm>
            <a:prstGeom prst="roundRect">
              <a:avLst>
                <a:gd name="adj" fmla="val 298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courbe ROC et le score AUC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ROC (Receiver Operating Characteristic) est un outil communément utilisé avec les classifieurs binaires. Elle croise le taux de TP avec le taux de FP.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 bon classifieur aura sa courbe qui s’approche le plus possible du coin supérieur gauche du graphique.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Une autre façon de comparer des classifieurs consiste à mesurer l’aire sous la courbe (Area Under the Curve ou AUC). Un classifieur parfait aurait un score AUC égal à 1, tandis qu’un classifieur purement aléatoire aurait un score AUC de 0.5.</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205" name="Image 30" descr=""/>
            <p:cNvPicPr/>
            <p:nvPr/>
          </p:nvPicPr>
          <p:blipFill>
            <a:blip r:embed="rId3"/>
            <a:stretch/>
          </p:blipFill>
          <p:spPr>
            <a:xfrm>
              <a:off x="8657640" y="2959920"/>
              <a:ext cx="3310200" cy="1686240"/>
            </a:xfrm>
            <a:prstGeom prst="rect">
              <a:avLst/>
            </a:prstGeom>
            <a:ln w="0">
              <a:noFill/>
            </a:ln>
          </p:spPr>
        </p:pic>
      </p:grpSp>
      <p:grpSp>
        <p:nvGrpSpPr>
          <p:cNvPr id="206" name="Groupe 9"/>
          <p:cNvGrpSpPr/>
          <p:nvPr/>
        </p:nvGrpSpPr>
        <p:grpSpPr>
          <a:xfrm>
            <a:off x="7230600" y="4876920"/>
            <a:ext cx="4839120" cy="1671840"/>
            <a:chOff x="7230600" y="4876920"/>
            <a:chExt cx="4839120" cy="1671840"/>
          </a:xfrm>
        </p:grpSpPr>
        <p:sp>
          <p:nvSpPr>
            <p:cNvPr id="207" name="Rectangle : coins arrondis 31"/>
            <p:cNvSpPr/>
            <p:nvPr/>
          </p:nvSpPr>
          <p:spPr>
            <a:xfrm>
              <a:off x="7230600" y="4876920"/>
              <a:ext cx="4839120" cy="1671840"/>
            </a:xfrm>
            <a:prstGeom prst="roundRect">
              <a:avLst>
                <a:gd name="adj" fmla="val 4545"/>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Analyse de notre Baseline sur une population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On constate que le modèle ne prédit que des 0.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Son accuracy est très bonne mais nous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cherchons à prédire si une Target sera égale à 1.</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focaliserons donc notre performance de modèle sur la précision et le rappel.</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p:txBody>
        </p:sp>
        <p:pic>
          <p:nvPicPr>
            <p:cNvPr id="208" name="Image 3" descr=""/>
            <p:cNvPicPr/>
            <p:nvPr/>
          </p:nvPicPr>
          <p:blipFill>
            <a:blip r:embed="rId4"/>
            <a:stretch/>
          </p:blipFill>
          <p:spPr>
            <a:xfrm>
              <a:off x="10075320" y="5180400"/>
              <a:ext cx="1944720" cy="605160"/>
            </a:xfrm>
            <a:prstGeom prst="rect">
              <a:avLst/>
            </a:prstGeom>
            <a:ln w="0">
              <a:noFill/>
            </a:ln>
          </p:spPr>
        </p:pic>
      </p:grpSp>
      <p:grpSp>
        <p:nvGrpSpPr>
          <p:cNvPr id="209" name="Groupe 33"/>
          <p:cNvGrpSpPr/>
          <p:nvPr/>
        </p:nvGrpSpPr>
        <p:grpSpPr>
          <a:xfrm>
            <a:off x="154440" y="1549440"/>
            <a:ext cx="7076160" cy="4163400"/>
            <a:chOff x="154440" y="1549440"/>
            <a:chExt cx="7076160" cy="4163400"/>
          </a:xfrm>
        </p:grpSpPr>
        <p:sp>
          <p:nvSpPr>
            <p:cNvPr id="210" name="Rectangle : coins arrondis 10"/>
            <p:cNvSpPr/>
            <p:nvPr/>
          </p:nvSpPr>
          <p:spPr>
            <a:xfrm>
              <a:off x="154440" y="1549440"/>
              <a:ext cx="4898160" cy="354600"/>
            </a:xfrm>
            <a:prstGeom prst="roundRect">
              <a:avLst>
                <a:gd name="adj" fmla="val 16667"/>
              </a:avLst>
            </a:prstGeom>
            <a:noFill/>
            <a:ln cap="rnd" w="28575">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Corbel"/>
                <a:ea typeface="DejaVu Sans"/>
              </a:endParaRPr>
            </a:p>
          </p:txBody>
        </p:sp>
        <p:cxnSp>
          <p:nvCxnSpPr>
            <p:cNvPr id="211" name="Connecteur droit avec flèche 32"/>
            <p:cNvCxnSpPr>
              <a:stCxn id="207" idx="1"/>
            </p:cNvCxnSpPr>
            <p:nvPr/>
          </p:nvCxnSpPr>
          <p:spPr>
            <a:xfrm flipH="1" flipV="1">
              <a:off x="5054400" y="1905840"/>
              <a:ext cx="2176560" cy="3807360"/>
            </a:xfrm>
            <a:prstGeom prst="straightConnector1">
              <a:avLst/>
            </a:prstGeom>
            <a:ln cap="rnd" w="28575">
              <a:solidFill>
                <a:srgbClr val="d64a3b"/>
              </a:solidFill>
              <a:round/>
              <a:tailEnd len="med" type="triangle" w="med"/>
            </a:ln>
          </p:spPr>
        </p:cxnSp>
      </p:gr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0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pic>
        <p:nvPicPr>
          <p:cNvPr id="213" name="Image 4" descr=""/>
          <p:cNvPicPr/>
          <p:nvPr/>
        </p:nvPicPr>
        <p:blipFill>
          <a:blip r:embed="rId1"/>
          <a:stretch/>
        </p:blipFill>
        <p:spPr>
          <a:xfrm>
            <a:off x="180000" y="1620000"/>
            <a:ext cx="3289320" cy="1585800"/>
          </a:xfrm>
          <a:prstGeom prst="rect">
            <a:avLst/>
          </a:prstGeom>
          <a:ln w="0">
            <a:noFill/>
          </a:ln>
        </p:spPr>
      </p:pic>
      <p:grpSp>
        <p:nvGrpSpPr>
          <p:cNvPr id="214" name="Groupe 10"/>
          <p:cNvGrpSpPr/>
          <p:nvPr/>
        </p:nvGrpSpPr>
        <p:grpSpPr>
          <a:xfrm>
            <a:off x="5940000" y="1487880"/>
            <a:ext cx="3027240" cy="4271760"/>
            <a:chOff x="5940000" y="1487880"/>
            <a:chExt cx="3027240" cy="4271760"/>
          </a:xfrm>
        </p:grpSpPr>
        <p:pic>
          <p:nvPicPr>
            <p:cNvPr id="215" name="Image 5" descr=""/>
            <p:cNvPicPr/>
            <p:nvPr/>
          </p:nvPicPr>
          <p:blipFill>
            <a:blip r:embed="rId2"/>
            <a:stretch/>
          </p:blipFill>
          <p:spPr>
            <a:xfrm>
              <a:off x="5940000" y="1487880"/>
              <a:ext cx="3027240" cy="4271760"/>
            </a:xfrm>
            <a:prstGeom prst="rect">
              <a:avLst/>
            </a:prstGeom>
            <a:ln w="0">
              <a:noFill/>
            </a:ln>
          </p:spPr>
        </p:pic>
        <p:sp>
          <p:nvSpPr>
            <p:cNvPr id="216" name="Zone de texte 55"/>
            <p:cNvSpPr/>
            <p:nvPr/>
          </p:nvSpPr>
          <p:spPr>
            <a:xfrm>
              <a:off x="6623640" y="2034000"/>
              <a:ext cx="595800" cy="42300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40032</a:t>
              </a:r>
              <a:endParaRPr b="0" lang="fr-FR" sz="1000" spc="-1" strike="noStrike">
                <a:solidFill>
                  <a:srgbClr val="000000"/>
                </a:solidFill>
                <a:latin typeface="Arial"/>
              </a:endParaRPr>
            </a:p>
          </p:txBody>
        </p:sp>
        <p:sp>
          <p:nvSpPr>
            <p:cNvPr id="217" name="Zone de texte 56"/>
            <p:cNvSpPr/>
            <p:nvPr/>
          </p:nvSpPr>
          <p:spPr>
            <a:xfrm>
              <a:off x="8272080" y="2034000"/>
              <a:ext cx="595440" cy="42300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16616</a:t>
              </a:r>
              <a:endParaRPr b="0" lang="fr-FR" sz="1000" spc="-1" strike="noStrike">
                <a:solidFill>
                  <a:srgbClr val="000000"/>
                </a:solidFill>
                <a:latin typeface="Arial"/>
              </a:endParaRPr>
            </a:p>
          </p:txBody>
        </p:sp>
        <p:sp>
          <p:nvSpPr>
            <p:cNvPr id="218" name="Zone de texte 57"/>
            <p:cNvSpPr/>
            <p:nvPr/>
          </p:nvSpPr>
          <p:spPr>
            <a:xfrm>
              <a:off x="6662160" y="4963320"/>
              <a:ext cx="446040" cy="42300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877</a:t>
              </a:r>
              <a:endParaRPr b="0" lang="fr-FR" sz="1000" spc="-1" strike="noStrike">
                <a:solidFill>
                  <a:srgbClr val="000000"/>
                </a:solidFill>
                <a:latin typeface="Arial"/>
              </a:endParaRPr>
            </a:p>
          </p:txBody>
        </p:sp>
        <p:sp>
          <p:nvSpPr>
            <p:cNvPr id="219" name="Zone de texte 58"/>
            <p:cNvSpPr/>
            <p:nvPr/>
          </p:nvSpPr>
          <p:spPr>
            <a:xfrm>
              <a:off x="8352000" y="4983120"/>
              <a:ext cx="520560" cy="42300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3978</a:t>
              </a:r>
              <a:endParaRPr b="0" lang="fr-FR" sz="1000" spc="-1" strike="noStrike">
                <a:solidFill>
                  <a:srgbClr val="000000"/>
                </a:solidFill>
                <a:latin typeface="Arial"/>
              </a:endParaRPr>
            </a:p>
          </p:txBody>
        </p:sp>
      </p:grpSp>
      <p:sp>
        <p:nvSpPr>
          <p:cNvPr id="220" name="Rectangle : coins arrondis 14"/>
          <p:cNvSpPr/>
          <p:nvPr/>
        </p:nvSpPr>
        <p:spPr>
          <a:xfrm>
            <a:off x="1087560" y="904320"/>
            <a:ext cx="1717200" cy="38772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des métriques</a:t>
            </a:r>
            <a:endParaRPr b="0" lang="fr-FR" sz="1200" spc="-1" strike="noStrike">
              <a:solidFill>
                <a:srgbClr val="000000"/>
              </a:solidFill>
              <a:latin typeface="Arial"/>
            </a:endParaRPr>
          </a:p>
        </p:txBody>
      </p:sp>
      <p:sp>
        <p:nvSpPr>
          <p:cNvPr id="221" name="Rectangle : coins arrondis 15"/>
          <p:cNvSpPr/>
          <p:nvPr/>
        </p:nvSpPr>
        <p:spPr>
          <a:xfrm>
            <a:off x="180000" y="3290400"/>
            <a:ext cx="3289320" cy="138924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modèle arrive à détecter 84% des classes 1, mais qu’il n’a raison que dans 19% des cas quand il en détecte 1.</a:t>
            </a:r>
            <a:endParaRPr b="0" lang="fr-FR" sz="1100" spc="-1" strike="noStrike">
              <a:solidFill>
                <a:srgbClr val="000000"/>
              </a:solidFill>
              <a:latin typeface="Arial"/>
            </a:endParaRPr>
          </a:p>
        </p:txBody>
      </p:sp>
      <p:sp>
        <p:nvSpPr>
          <p:cNvPr id="222" name="Rectangle : coins arrondis 16"/>
          <p:cNvSpPr/>
          <p:nvPr/>
        </p:nvSpPr>
        <p:spPr>
          <a:xfrm>
            <a:off x="6449760" y="818280"/>
            <a:ext cx="2008080" cy="66672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 la matrice de confusion</a:t>
            </a:r>
            <a:endParaRPr b="0" lang="fr-FR" sz="1200" spc="-1" strike="noStrike">
              <a:solidFill>
                <a:srgbClr val="000000"/>
              </a:solidFill>
              <a:latin typeface="Arial"/>
            </a:endParaRPr>
          </a:p>
        </p:txBody>
      </p:sp>
      <p:sp>
        <p:nvSpPr>
          <p:cNvPr id="223" name="Rectangle : coins arrondis 17"/>
          <p:cNvSpPr/>
          <p:nvPr/>
        </p:nvSpPr>
        <p:spPr>
          <a:xfrm>
            <a:off x="8969400" y="1487880"/>
            <a:ext cx="2217600" cy="427176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Il y 61503 individus dans le jeu de test dont 56648 classés 0 et 4855 classés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82% d’individus de classe 1 trouvés.</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30% d’individus de classe 0 sont détectés en classe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Le modèle alerte </a:t>
            </a:r>
            <a:r>
              <a:rPr b="1" i="1" lang="fr-FR" sz="1100" spc="-1" strike="noStrike" u="sng">
                <a:solidFill>
                  <a:schemeClr val="dk1"/>
                </a:solidFill>
                <a:uFillTx/>
                <a:latin typeface="Corbel"/>
                <a:ea typeface="DejaVu Sans"/>
              </a:rPr>
              <a:t>trop</a:t>
            </a:r>
            <a:r>
              <a:rPr b="0" i="1" lang="fr-FR" sz="1100" spc="-1" strike="noStrike">
                <a:solidFill>
                  <a:schemeClr val="dk1"/>
                </a:solidFill>
                <a:latin typeface="Corbel"/>
                <a:ea typeface="DejaVu Sans"/>
              </a:rPr>
              <a:t> souvent sur le risque de faillite d’un client.</a:t>
            </a:r>
            <a:endParaRPr b="0" lang="fr-FR" sz="1100" spc="-1" strike="noStrike">
              <a:solidFill>
                <a:srgbClr val="000000"/>
              </a:solidFill>
              <a:latin typeface="Arial"/>
            </a:endParaRPr>
          </a:p>
        </p:txBody>
      </p:sp>
      <p:sp>
        <p:nvSpPr>
          <p:cNvPr id="224" name="Rectangle : coins arrondis 22"/>
          <p:cNvSpPr/>
          <p:nvPr/>
        </p:nvSpPr>
        <p:spPr>
          <a:xfrm>
            <a:off x="9314640" y="834480"/>
            <a:ext cx="1527120" cy="63468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92% de targets 0</a:t>
            </a:r>
            <a:endParaRPr b="0" lang="fr-FR" sz="1000" spc="-1" strike="noStrike">
              <a:solidFill>
                <a:srgbClr val="000000"/>
              </a:solidFill>
              <a:latin typeface="Arial"/>
            </a:endParaRPr>
          </a:p>
          <a:p>
            <a:pPr algn="ctr">
              <a:lnSpc>
                <a:spcPct val="100000"/>
              </a:lnSpc>
            </a:pPr>
            <a:r>
              <a:rPr b="0" lang="fr-FR" sz="1000" spc="-1" strike="noStrike">
                <a:solidFill>
                  <a:schemeClr val="dk1"/>
                </a:solidFill>
                <a:latin typeface="Corbel"/>
                <a:ea typeface="DejaVu Sans"/>
              </a:rPr>
              <a:t>8% de targets 1</a:t>
            </a:r>
            <a:endParaRPr b="0" lang="fr-FR" sz="1000" spc="-1" strike="noStrike">
              <a:solidFill>
                <a:srgbClr val="000000"/>
              </a:solidFill>
              <a:latin typeface="Arial"/>
            </a:endParaRPr>
          </a:p>
        </p:txBody>
      </p:sp>
      <p:sp>
        <p:nvSpPr>
          <p:cNvPr id="225" name="Rectangle : coins arrondis 23"/>
          <p:cNvSpPr/>
          <p:nvPr/>
        </p:nvSpPr>
        <p:spPr>
          <a:xfrm>
            <a:off x="7982280" y="4266360"/>
            <a:ext cx="655920" cy="50796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82%</a:t>
            </a:r>
            <a:endParaRPr b="0" lang="fr-FR" sz="1000" spc="-1" strike="noStrike">
              <a:solidFill>
                <a:srgbClr val="000000"/>
              </a:solidFill>
              <a:latin typeface="Arial"/>
            </a:endParaRPr>
          </a:p>
        </p:txBody>
      </p:sp>
      <p:sp>
        <p:nvSpPr>
          <p:cNvPr id="226" name="Rectangle : coins arrondis 24"/>
          <p:cNvSpPr/>
          <p:nvPr/>
        </p:nvSpPr>
        <p:spPr>
          <a:xfrm>
            <a:off x="6796440" y="4245480"/>
            <a:ext cx="655920" cy="50760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18%</a:t>
            </a:r>
            <a:endParaRPr b="0" lang="fr-FR" sz="1000" spc="-1" strike="noStrike">
              <a:solidFill>
                <a:srgbClr val="000000"/>
              </a:solidFill>
              <a:latin typeface="Arial"/>
            </a:endParaRPr>
          </a:p>
        </p:txBody>
      </p:sp>
      <p:sp>
        <p:nvSpPr>
          <p:cNvPr id="227" name="Rectangle : coins arrondis 25"/>
          <p:cNvSpPr/>
          <p:nvPr/>
        </p:nvSpPr>
        <p:spPr>
          <a:xfrm>
            <a:off x="6823800" y="2587320"/>
            <a:ext cx="655920" cy="50760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65%</a:t>
            </a:r>
            <a:endParaRPr b="0" lang="fr-FR" sz="1000" spc="-1" strike="noStrike">
              <a:solidFill>
                <a:srgbClr val="000000"/>
              </a:solidFill>
              <a:latin typeface="Arial"/>
            </a:endParaRPr>
          </a:p>
        </p:txBody>
      </p:sp>
      <p:sp>
        <p:nvSpPr>
          <p:cNvPr id="228" name="Rectangle : coins arrondis 26"/>
          <p:cNvSpPr/>
          <p:nvPr/>
        </p:nvSpPr>
        <p:spPr>
          <a:xfrm>
            <a:off x="8016840" y="2587320"/>
            <a:ext cx="655920" cy="50760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27%</a:t>
            </a:r>
            <a:endParaRPr b="0" lang="fr-FR" sz="1000" spc="-1" strike="noStrike">
              <a:solidFill>
                <a:srgbClr val="000000"/>
              </a:solidFill>
              <a:latin typeface="Arial"/>
            </a:endParaRPr>
          </a:p>
        </p:txBody>
      </p:sp>
      <p:pic>
        <p:nvPicPr>
          <p:cNvPr id="229" name="Image 2" descr=""/>
          <p:cNvPicPr/>
          <p:nvPr/>
        </p:nvPicPr>
        <p:blipFill>
          <a:blip r:embed="rId3"/>
          <a:stretch/>
        </p:blipFill>
        <p:spPr>
          <a:xfrm>
            <a:off x="3592440" y="2016000"/>
            <a:ext cx="1624680" cy="532080"/>
          </a:xfrm>
          <a:prstGeom prst="rect">
            <a:avLst/>
          </a:prstGeom>
          <a:ln w="0">
            <a:noFill/>
          </a:ln>
          <a:effectLst>
            <a:outerShdw algn="tl" blurRad="291960" dir="2700000" dist="138479" rotWithShape="0">
              <a:srgbClr val="333333">
                <a:alpha val="65000"/>
              </a:srgbClr>
            </a:outerShdw>
          </a:effectLst>
        </p:spPr>
      </p:pic>
      <p:pic>
        <p:nvPicPr>
          <p:cNvPr id="230" name="Image 1" descr=""/>
          <p:cNvPicPr/>
          <p:nvPr/>
        </p:nvPicPr>
        <p:blipFill>
          <a:blip r:embed="rId4"/>
          <a:stretch/>
        </p:blipFill>
        <p:spPr>
          <a:xfrm>
            <a:off x="3592440" y="2747880"/>
            <a:ext cx="1624680" cy="455040"/>
          </a:xfrm>
          <a:prstGeom prst="rect">
            <a:avLst/>
          </a:prstGeom>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itre 1"/>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pic>
        <p:nvPicPr>
          <p:cNvPr id="232" name="Image 13" descr=""/>
          <p:cNvPicPr/>
          <p:nvPr/>
        </p:nvPicPr>
        <p:blipFill>
          <a:blip r:embed="rId1"/>
          <a:stretch/>
        </p:blipFill>
        <p:spPr>
          <a:xfrm>
            <a:off x="180000" y="1361160"/>
            <a:ext cx="6299640" cy="3993840"/>
          </a:xfrm>
          <a:prstGeom prst="rect">
            <a:avLst/>
          </a:prstGeom>
          <a:ln w="0">
            <a:noFill/>
          </a:ln>
        </p:spPr>
      </p:pic>
      <p:pic>
        <p:nvPicPr>
          <p:cNvPr id="233" name="Image 15" descr=""/>
          <p:cNvPicPr/>
          <p:nvPr/>
        </p:nvPicPr>
        <p:blipFill>
          <a:blip r:embed="rId2"/>
          <a:stretch/>
        </p:blipFill>
        <p:spPr>
          <a:xfrm>
            <a:off x="6660000" y="1382040"/>
            <a:ext cx="5531760" cy="3972960"/>
          </a:xfrm>
          <a:prstGeom prst="rect">
            <a:avLst/>
          </a:prstGeom>
          <a:ln w="0">
            <a:noFill/>
          </a:ln>
        </p:spPr>
      </p:pic>
      <p:sp>
        <p:nvSpPr>
          <p:cNvPr id="234" name="Rectangle : coins arrondis 38"/>
          <p:cNvSpPr/>
          <p:nvPr/>
        </p:nvSpPr>
        <p:spPr>
          <a:xfrm>
            <a:off x="180000" y="5355360"/>
            <a:ext cx="6299640" cy="94428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remarque bien que la courbe ROC du modèle XGBoost optimisé reste quand même assez loin du coin supérieur gauche du graphique. Cela donne une représentation visuelle de la performance globale du modèle.</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On constate aussi que l’optimisation nous a permis d’améliorer le modèle.</a:t>
            </a:r>
            <a:endParaRPr b="0" lang="fr-FR" sz="1100" spc="-1" strike="noStrike">
              <a:solidFill>
                <a:srgbClr val="000000"/>
              </a:solidFill>
              <a:latin typeface="Arial"/>
            </a:endParaRPr>
          </a:p>
        </p:txBody>
      </p:sp>
      <p:sp>
        <p:nvSpPr>
          <p:cNvPr id="235" name="Rectangle : coins arrondis 40"/>
          <p:cNvSpPr/>
          <p:nvPr/>
        </p:nvSpPr>
        <p:spPr>
          <a:xfrm>
            <a:off x="6660000" y="5355360"/>
            <a:ext cx="5531760" cy="94428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ce sont les ressources extérieures qui ont le plus d’importance pour les prédictions, bien que leur pourcentage n’est pas élevé : ≈2%</a:t>
            </a:r>
            <a:endParaRPr b="0" lang="fr-FR" sz="1100" spc="-1" strike="noStrike">
              <a:solidFill>
                <a:srgbClr val="000000"/>
              </a:solidFill>
              <a:latin typeface="Arial"/>
            </a:endParaRPr>
          </a:p>
        </p:txBody>
      </p:sp>
      <p:sp>
        <p:nvSpPr>
          <p:cNvPr id="236" name="Rectangle : coins arrondis 42"/>
          <p:cNvSpPr/>
          <p:nvPr/>
        </p:nvSpPr>
        <p:spPr>
          <a:xfrm>
            <a:off x="1730520" y="871920"/>
            <a:ext cx="2013120" cy="38772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Courbe  ROC et score AUC</a:t>
            </a:r>
            <a:endParaRPr b="0" lang="fr-FR" sz="1200" spc="-1" strike="noStrike">
              <a:solidFill>
                <a:srgbClr val="000000"/>
              </a:solidFill>
              <a:latin typeface="Arial"/>
            </a:endParaRPr>
          </a:p>
        </p:txBody>
      </p:sp>
      <p:sp>
        <p:nvSpPr>
          <p:cNvPr id="237" name="Rectangle : coins arrondis 43"/>
          <p:cNvSpPr/>
          <p:nvPr/>
        </p:nvSpPr>
        <p:spPr>
          <a:xfrm>
            <a:off x="8280000" y="835920"/>
            <a:ext cx="2013120" cy="38772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Features importance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239" name="Rectangle : coins arrondis 5"/>
          <p:cNvSpPr/>
          <p:nvPr/>
        </p:nvSpPr>
        <p:spPr>
          <a:xfrm>
            <a:off x="1087560" y="866160"/>
            <a:ext cx="5523120" cy="2141640"/>
          </a:xfrm>
          <a:prstGeom prst="roundRect">
            <a:avLst>
              <a:gd name="adj" fmla="val 5213"/>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Analyse de la courbe Précision/Rappel</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de Précision/Rappel nous permet de visualiser le meilleur compromis que l’on puisse avoir avec notre modèle. Le compromis Précision/Rappel se définit grâce au </a:t>
            </a:r>
            <a:r>
              <a:rPr b="0" i="1" lang="fr-FR" sz="1200" spc="-1" strike="noStrike">
                <a:solidFill>
                  <a:schemeClr val="dk1"/>
                </a:solidFill>
                <a:latin typeface="Corbel"/>
                <a:ea typeface="DejaVu Sans"/>
              </a:rPr>
              <a:t>threshold</a:t>
            </a:r>
            <a:r>
              <a:rPr b="0" lang="fr-FR" sz="1200" spc="-1" strike="noStrike">
                <a:solidFill>
                  <a:schemeClr val="dk1"/>
                </a:solidFill>
                <a:latin typeface="Corbel"/>
                <a:ea typeface="DejaVu Sans"/>
              </a:rPr>
              <a:t> (seuil de décision).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Explication du treshold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seuil de décision est une valeur que nous fixons et qui va limiter qu’une valeur appartient à la classe 0 ou à la classe 1.</a:t>
            </a:r>
            <a:endParaRPr b="0" lang="fr-FR" sz="1200" spc="-1" strike="noStrike">
              <a:solidFill>
                <a:srgbClr val="000000"/>
              </a:solidFill>
              <a:latin typeface="Arial"/>
            </a:endParaRPr>
          </a:p>
        </p:txBody>
      </p:sp>
      <p:grpSp>
        <p:nvGrpSpPr>
          <p:cNvPr id="240" name="Groupe 20"/>
          <p:cNvGrpSpPr/>
          <p:nvPr/>
        </p:nvGrpSpPr>
        <p:grpSpPr>
          <a:xfrm>
            <a:off x="7009560" y="866160"/>
            <a:ext cx="5033880" cy="2071800"/>
            <a:chOff x="7009560" y="866160"/>
            <a:chExt cx="5033880" cy="2071800"/>
          </a:xfrm>
        </p:grpSpPr>
        <p:grpSp>
          <p:nvGrpSpPr>
            <p:cNvPr id="241" name="Groupe 6"/>
            <p:cNvGrpSpPr/>
            <p:nvPr/>
          </p:nvGrpSpPr>
          <p:grpSpPr>
            <a:xfrm>
              <a:off x="7009560" y="2044080"/>
              <a:ext cx="5033880" cy="893880"/>
              <a:chOff x="7009560" y="2044080"/>
              <a:chExt cx="5033880" cy="893880"/>
            </a:xfrm>
          </p:grpSpPr>
          <p:grpSp>
            <p:nvGrpSpPr>
              <p:cNvPr id="242" name="Groupe 7"/>
              <p:cNvGrpSpPr/>
              <p:nvPr/>
            </p:nvGrpSpPr>
            <p:grpSpPr>
              <a:xfrm>
                <a:off x="7009560" y="2044440"/>
                <a:ext cx="5033880" cy="512640"/>
                <a:chOff x="7009560" y="2044440"/>
                <a:chExt cx="5033880" cy="512640"/>
              </a:xfrm>
            </p:grpSpPr>
            <p:grpSp>
              <p:nvGrpSpPr>
                <p:cNvPr id="243" name="Groupe 12"/>
                <p:cNvGrpSpPr/>
                <p:nvPr/>
              </p:nvGrpSpPr>
              <p:grpSpPr>
                <a:xfrm>
                  <a:off x="7009560" y="2273040"/>
                  <a:ext cx="5033880" cy="284040"/>
                  <a:chOff x="7009560" y="2273040"/>
                  <a:chExt cx="5033880" cy="284040"/>
                </a:xfrm>
              </p:grpSpPr>
              <p:cxnSp>
                <p:nvCxnSpPr>
                  <p:cNvPr id="244" name="Connecteur droit 14"/>
                  <p:cNvCxnSpPr/>
                  <p:nvPr/>
                </p:nvCxnSpPr>
                <p:spPr>
                  <a:xfrm>
                    <a:off x="7275960" y="2368080"/>
                    <a:ext cx="4526280" cy="1800"/>
                  </a:xfrm>
                  <a:prstGeom prst="straightConnector1">
                    <a:avLst/>
                  </a:prstGeom>
                  <a:ln cap="rnd" w="0">
                    <a:solidFill>
                      <a:srgbClr val="000000"/>
                    </a:solidFill>
                  </a:ln>
                </p:spPr>
              </p:cxnSp>
              <p:sp>
                <p:nvSpPr>
                  <p:cNvPr id="245" name="Zone de texte 60"/>
                  <p:cNvSpPr/>
                  <p:nvPr/>
                </p:nvSpPr>
                <p:spPr>
                  <a:xfrm>
                    <a:off x="7009560" y="2273040"/>
                    <a:ext cx="252360" cy="28404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0</a:t>
                    </a:r>
                    <a:endParaRPr b="0" lang="fr-FR" sz="1000" spc="-1" strike="noStrike">
                      <a:solidFill>
                        <a:srgbClr val="000000"/>
                      </a:solidFill>
                      <a:latin typeface="Arial"/>
                    </a:endParaRPr>
                  </a:p>
                </p:txBody>
              </p:sp>
              <p:sp>
                <p:nvSpPr>
                  <p:cNvPr id="246" name="Zone de texte 61"/>
                  <p:cNvSpPr/>
                  <p:nvPr/>
                </p:nvSpPr>
                <p:spPr>
                  <a:xfrm>
                    <a:off x="11791080" y="2273040"/>
                    <a:ext cx="252360" cy="28404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1</a:t>
                    </a:r>
                    <a:endParaRPr b="0" lang="fr-FR" sz="1000" spc="-1" strike="noStrike">
                      <a:solidFill>
                        <a:srgbClr val="000000"/>
                      </a:solidFill>
                      <a:latin typeface="Arial"/>
                    </a:endParaRPr>
                  </a:p>
                </p:txBody>
              </p:sp>
            </p:grpSp>
            <p:sp>
              <p:nvSpPr>
                <p:cNvPr id="247" name="Zone de texte 63"/>
                <p:cNvSpPr/>
                <p:nvPr/>
              </p:nvSpPr>
              <p:spPr>
                <a:xfrm>
                  <a:off x="9981360" y="2044440"/>
                  <a:ext cx="412920" cy="284040"/>
                </a:xfrm>
                <a:prstGeom prst="rect">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0.65</a:t>
                  </a:r>
                  <a:endParaRPr b="0" lang="fr-FR" sz="1000" spc="-1" strike="noStrike">
                    <a:solidFill>
                      <a:srgbClr val="000000"/>
                    </a:solidFill>
                    <a:latin typeface="Arial"/>
                  </a:endParaRPr>
                </a:p>
              </p:txBody>
            </p:sp>
          </p:grpSp>
          <p:cxnSp>
            <p:nvCxnSpPr>
              <p:cNvPr id="248" name="Connecteur droit 8"/>
              <p:cNvCxnSpPr/>
              <p:nvPr/>
            </p:nvCxnSpPr>
            <p:spPr>
              <a:xfrm>
                <a:off x="9533160" y="2044080"/>
                <a:ext cx="1800" cy="592560"/>
              </a:xfrm>
              <a:prstGeom prst="straightConnector1">
                <a:avLst/>
              </a:prstGeom>
              <a:ln cap="rnd" w="0">
                <a:solidFill>
                  <a:srgbClr val="d64a3b"/>
                </a:solidFill>
              </a:ln>
            </p:spPr>
          </p:cxnSp>
          <p:cxnSp>
            <p:nvCxnSpPr>
              <p:cNvPr id="249" name="Connecteur droit 9"/>
              <p:cNvCxnSpPr/>
              <p:nvPr/>
            </p:nvCxnSpPr>
            <p:spPr>
              <a:xfrm>
                <a:off x="10743120" y="2053800"/>
                <a:ext cx="1800" cy="592200"/>
              </a:xfrm>
              <a:prstGeom prst="straightConnector1">
                <a:avLst/>
              </a:prstGeom>
              <a:ln cap="rnd" w="0">
                <a:solidFill>
                  <a:srgbClr val="80c34f"/>
                </a:solidFill>
              </a:ln>
            </p:spPr>
          </p:cxnSp>
          <p:sp>
            <p:nvSpPr>
              <p:cNvPr id="250" name="Zone de texte 199"/>
              <p:cNvSpPr/>
              <p:nvPr/>
            </p:nvSpPr>
            <p:spPr>
              <a:xfrm>
                <a:off x="9076320" y="2644560"/>
                <a:ext cx="984240" cy="284040"/>
              </a:xfrm>
              <a:prstGeom prst="rect">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0.5</a:t>
                </a:r>
                <a:endParaRPr b="0" lang="fr-FR" sz="1000" spc="-1" strike="noStrike">
                  <a:solidFill>
                    <a:srgbClr val="000000"/>
                  </a:solidFill>
                  <a:latin typeface="Arial"/>
                </a:endParaRPr>
              </a:p>
            </p:txBody>
          </p:sp>
          <p:sp>
            <p:nvSpPr>
              <p:cNvPr id="251" name="Zone de texte 200"/>
              <p:cNvSpPr/>
              <p:nvPr/>
            </p:nvSpPr>
            <p:spPr>
              <a:xfrm>
                <a:off x="10285920" y="2653920"/>
                <a:ext cx="1049040" cy="284040"/>
              </a:xfrm>
              <a:prstGeom prst="rect">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0.75</a:t>
                </a:r>
                <a:endParaRPr b="0" lang="fr-FR" sz="1000" spc="-1" strike="noStrike">
                  <a:solidFill>
                    <a:srgbClr val="000000"/>
                  </a:solidFill>
                  <a:latin typeface="Arial"/>
                </a:endParaRPr>
              </a:p>
            </p:txBody>
          </p:sp>
        </p:grpSp>
        <p:sp>
          <p:nvSpPr>
            <p:cNvPr id="252" name="Rectangle : coins arrondis 17"/>
            <p:cNvSpPr/>
            <p:nvPr/>
          </p:nvSpPr>
          <p:spPr>
            <a:xfrm>
              <a:off x="8968320" y="866160"/>
              <a:ext cx="2365200" cy="379080"/>
            </a:xfrm>
            <a:prstGeom prst="roundRect">
              <a:avLst>
                <a:gd name="adj" fmla="val 521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Exemple de valeur de prédiction</a:t>
              </a:r>
              <a:endParaRPr b="0" lang="fr-FR" sz="1200" spc="-1" strike="noStrike">
                <a:solidFill>
                  <a:srgbClr val="000000"/>
                </a:solidFill>
                <a:latin typeface="Arial"/>
              </a:endParaRPr>
            </a:p>
          </p:txBody>
        </p:sp>
        <p:cxnSp>
          <p:nvCxnSpPr>
            <p:cNvPr id="253" name="Connecteur droit avec flèche 19"/>
            <p:cNvCxnSpPr>
              <a:stCxn id="252" idx="2"/>
              <a:endCxn id="247" idx="0"/>
            </p:cNvCxnSpPr>
            <p:nvPr/>
          </p:nvCxnSpPr>
          <p:spPr>
            <a:xfrm>
              <a:off x="10150920" y="1245240"/>
              <a:ext cx="37080" cy="799560"/>
            </a:xfrm>
            <a:prstGeom prst="straightConnector1">
              <a:avLst/>
            </a:prstGeom>
            <a:ln cap="rnd" w="0">
              <a:solidFill>
                <a:srgbClr val="e29d3e"/>
              </a:solidFill>
              <a:tailEnd len="med" type="triangle" w="med"/>
            </a:ln>
          </p:spPr>
        </p:cxnSp>
      </p:grpSp>
      <p:grpSp>
        <p:nvGrpSpPr>
          <p:cNvPr id="254" name="Groupe 22"/>
          <p:cNvGrpSpPr/>
          <p:nvPr/>
        </p:nvGrpSpPr>
        <p:grpSpPr>
          <a:xfrm>
            <a:off x="3854880" y="3333600"/>
            <a:ext cx="5112000" cy="3376440"/>
            <a:chOff x="3854880" y="3333600"/>
            <a:chExt cx="5112000" cy="3376440"/>
          </a:xfrm>
        </p:grpSpPr>
        <p:pic>
          <p:nvPicPr>
            <p:cNvPr id="255" name="Image 3" descr=""/>
            <p:cNvPicPr/>
            <p:nvPr/>
          </p:nvPicPr>
          <p:blipFill>
            <a:blip r:embed="rId1"/>
            <a:stretch/>
          </p:blipFill>
          <p:spPr>
            <a:xfrm>
              <a:off x="3854880" y="3697560"/>
              <a:ext cx="5112000" cy="3012480"/>
            </a:xfrm>
            <a:prstGeom prst="rect">
              <a:avLst/>
            </a:prstGeom>
            <a:ln w="0">
              <a:noFill/>
            </a:ln>
          </p:spPr>
        </p:pic>
        <p:sp>
          <p:nvSpPr>
            <p:cNvPr id="256" name="Rectangle : coins arrondis 21"/>
            <p:cNvSpPr/>
            <p:nvPr/>
          </p:nvSpPr>
          <p:spPr>
            <a:xfrm>
              <a:off x="5473440" y="3333600"/>
              <a:ext cx="1874160" cy="366480"/>
            </a:xfrm>
            <a:prstGeom prst="roundRect">
              <a:avLst>
                <a:gd name="adj" fmla="val 5213"/>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Courbe Précision/Rappel</a:t>
              </a:r>
              <a:endParaRPr b="0" lang="fr-FR" sz="1200" spc="-1" strike="noStrike">
                <a:solidFill>
                  <a:srgbClr val="000000"/>
                </a:solidFill>
                <a:latin typeface="Arial"/>
              </a:endParaRPr>
            </a:p>
          </p:txBody>
        </p:sp>
      </p:grpSp>
      <p:sp>
        <p:nvSpPr>
          <p:cNvPr id="257" name="Rectangle : coins arrondis 23"/>
          <p:cNvSpPr/>
          <p:nvPr/>
        </p:nvSpPr>
        <p:spPr>
          <a:xfrm>
            <a:off x="9032040" y="3961800"/>
            <a:ext cx="1896480" cy="248436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meilleur compromis que l’on pourrait trouver en réglant la valeur du seuil est :</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Precision : ≈0.35</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Recall : ≈0.4</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54"/>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 coins arrondis 3"/>
          <p:cNvSpPr/>
          <p:nvPr/>
        </p:nvSpPr>
        <p:spPr>
          <a:xfrm>
            <a:off x="1972080" y="2754720"/>
            <a:ext cx="8246160" cy="1346760"/>
          </a:xfrm>
          <a:prstGeom prst="roundRect">
            <a:avLst>
              <a:gd name="adj" fmla="val 16667"/>
            </a:avLst>
          </a:prstGeom>
          <a:solidFill>
            <a:schemeClr val="accent5">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3600" spc="-1" strike="noStrike">
                <a:solidFill>
                  <a:schemeClr val="dk1"/>
                </a:solidFill>
                <a:latin typeface="Corbel"/>
                <a:ea typeface="DejaVu Sans"/>
              </a:rPr>
              <a:t>V – DASHBOARD</a:t>
            </a:r>
            <a:endParaRPr b="0" lang="fr-FR"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Rectangle : coins arrondis 3"/>
          <p:cNvSpPr/>
          <p:nvPr/>
        </p:nvSpPr>
        <p:spPr>
          <a:xfrm>
            <a:off x="7991280" y="687600"/>
            <a:ext cx="4139640" cy="102816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Streamlit</a:t>
            </a:r>
            <a:endParaRPr b="0" lang="fr-FR" sz="1200" spc="-1" strike="noStrike">
              <a:solidFill>
                <a:srgbClr val="000000"/>
              </a:solidFill>
              <a:latin typeface="Arial"/>
            </a:endParaRPr>
          </a:p>
          <a:p>
            <a:pPr algn="ctr">
              <a:lnSpc>
                <a:spcPct val="100000"/>
              </a:lnSpc>
            </a:pPr>
            <a:r>
              <a:rPr b="1" i="1" lang="fr-FR" sz="1000" spc="-1" strike="noStrike">
                <a:solidFill>
                  <a:srgbClr val="222222"/>
                </a:solidFill>
                <a:latin typeface="inherit"/>
                <a:ea typeface="DejaVu Sans"/>
              </a:rPr>
              <a:t>Streamlit</a:t>
            </a:r>
            <a:r>
              <a:rPr b="0" i="1" lang="fr-FR" sz="1000" spc="-1" strike="noStrike">
                <a:solidFill>
                  <a:srgbClr val="222222"/>
                </a:solidFill>
                <a:latin typeface="inherit"/>
                <a:ea typeface="DejaVu Sans"/>
              </a:rPr>
              <a:t> est une librairie python qui permet de coder la partie Frontend par l’intermédiaire de WebSocket, mais à l’avantage d’intégrer Tornado, un équivalent à Flask, pour servir les données HTTP.</a:t>
            </a:r>
            <a:endParaRPr b="0" lang="fr-FR" sz="1000" spc="-1" strike="noStrike">
              <a:solidFill>
                <a:srgbClr val="000000"/>
              </a:solidFill>
              <a:latin typeface="Arial"/>
            </a:endParaRPr>
          </a:p>
          <a:p>
            <a:pPr algn="ctr">
              <a:lnSpc>
                <a:spcPct val="100000"/>
              </a:lnSpc>
            </a:pPr>
            <a:r>
              <a:rPr b="0" i="1" lang="fr-FR" sz="1000" spc="-1" strike="noStrike">
                <a:solidFill>
                  <a:srgbClr val="222222"/>
                </a:solidFill>
                <a:latin typeface="inherit"/>
                <a:ea typeface="DejaVu Sans"/>
              </a:rPr>
              <a:t>Autrement dit, c’est une solution tout en un, qui a comme autre avantage de fonctionner en Python pur.</a:t>
            </a:r>
            <a:endParaRPr b="0" lang="fr-FR" sz="1000" spc="-1" strike="noStrike">
              <a:solidFill>
                <a:srgbClr val="000000"/>
              </a:solidFill>
              <a:latin typeface="Arial"/>
            </a:endParaRPr>
          </a:p>
        </p:txBody>
      </p:sp>
      <p:sp>
        <p:nvSpPr>
          <p:cNvPr id="260" name="Rectangle : coins arrondis 4"/>
          <p:cNvSpPr/>
          <p:nvPr/>
        </p:nvSpPr>
        <p:spPr>
          <a:xfrm>
            <a:off x="7991280" y="54360"/>
            <a:ext cx="4139640" cy="59580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Flask</a:t>
            </a:r>
            <a:endParaRPr b="0" lang="fr-FR" sz="1200" spc="-1" strike="noStrike">
              <a:solidFill>
                <a:srgbClr val="000000"/>
              </a:solidFill>
              <a:latin typeface="Arial"/>
            </a:endParaRPr>
          </a:p>
          <a:p>
            <a:pPr algn="ctr">
              <a:lnSpc>
                <a:spcPct val="100000"/>
              </a:lnSpc>
            </a:pPr>
            <a:r>
              <a:rPr b="1" i="1" lang="fr-FR" sz="1000" spc="-1" strike="noStrike">
                <a:solidFill>
                  <a:schemeClr val="dk1"/>
                </a:solidFill>
                <a:latin typeface="Corbel"/>
                <a:ea typeface="DejaVu Sans"/>
              </a:rPr>
              <a:t>Flask</a:t>
            </a:r>
            <a:r>
              <a:rPr b="0" i="1" lang="fr-FR" sz="1000" spc="-1" strike="noStrike">
                <a:solidFill>
                  <a:schemeClr val="dk1"/>
                </a:solidFill>
                <a:latin typeface="Corbel"/>
                <a:ea typeface="DejaVu Sans"/>
              </a:rPr>
              <a:t> est un framework web qui permet de réaliser des sites dynamiques, mais nécessite une extension de type Dash pour coder le Frontend.</a:t>
            </a:r>
            <a:endParaRPr b="0" lang="fr-FR" sz="1000" spc="-1" strike="noStrike">
              <a:solidFill>
                <a:srgbClr val="000000"/>
              </a:solidFill>
              <a:latin typeface="Arial"/>
            </a:endParaRPr>
          </a:p>
        </p:txBody>
      </p:sp>
      <p:sp>
        <p:nvSpPr>
          <p:cNvPr id="261"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CONSTRUCTION EN LOCAL</a:t>
            </a:r>
            <a:endParaRPr b="0" lang="fr-FR" sz="4000" spc="-1" strike="noStrike">
              <a:solidFill>
                <a:srgbClr val="000000"/>
              </a:solidFill>
              <a:latin typeface="Arial"/>
            </a:endParaRPr>
          </a:p>
        </p:txBody>
      </p:sp>
      <p:grpSp>
        <p:nvGrpSpPr>
          <p:cNvPr id="262" name="Groupe 37"/>
          <p:cNvGrpSpPr/>
          <p:nvPr/>
        </p:nvGrpSpPr>
        <p:grpSpPr>
          <a:xfrm>
            <a:off x="838080" y="1565640"/>
            <a:ext cx="5114880" cy="4442760"/>
            <a:chOff x="838080" y="1565640"/>
            <a:chExt cx="5114880" cy="4442760"/>
          </a:xfrm>
        </p:grpSpPr>
        <p:sp>
          <p:nvSpPr>
            <p:cNvPr id="263" name="Rectangle : coins arrondis 9"/>
            <p:cNvSpPr/>
            <p:nvPr/>
          </p:nvSpPr>
          <p:spPr>
            <a:xfrm>
              <a:off x="3733560" y="4771080"/>
              <a:ext cx="2219400" cy="123732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DASHBOARD avec Streamlit</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http://localhost:8501</a:t>
              </a:r>
              <a:endParaRPr b="0" lang="fr-FR" sz="1000" spc="-1" strike="noStrike">
                <a:solidFill>
                  <a:srgbClr val="000000"/>
                </a:solidFill>
                <a:latin typeface="Arial"/>
              </a:endParaRPr>
            </a:p>
          </p:txBody>
        </p:sp>
        <p:sp>
          <p:nvSpPr>
            <p:cNvPr id="264" name="Rectangle : coins arrondis 10"/>
            <p:cNvSpPr/>
            <p:nvPr/>
          </p:nvSpPr>
          <p:spPr>
            <a:xfrm>
              <a:off x="3733560" y="2185200"/>
              <a:ext cx="2219400" cy="123732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API avec Flask</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http://localhost:5000/</a:t>
              </a:r>
              <a:endParaRPr b="0" lang="fr-FR" sz="1000" spc="-1" strike="noStrike">
                <a:solidFill>
                  <a:srgbClr val="000000"/>
                </a:solidFill>
                <a:latin typeface="Arial"/>
              </a:endParaRPr>
            </a:p>
          </p:txBody>
        </p:sp>
        <p:sp>
          <p:nvSpPr>
            <p:cNvPr id="265" name="Cylindre 12"/>
            <p:cNvSpPr/>
            <p:nvPr/>
          </p:nvSpPr>
          <p:spPr>
            <a:xfrm>
              <a:off x="838080" y="1565640"/>
              <a:ext cx="1191240" cy="106200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Databases</a:t>
              </a:r>
              <a:endParaRPr b="0" lang="fr-FR" sz="1200" spc="-1" strike="noStrike">
                <a:solidFill>
                  <a:srgbClr val="000000"/>
                </a:solidFill>
                <a:latin typeface="Arial"/>
              </a:endParaRPr>
            </a:p>
          </p:txBody>
        </p:sp>
        <p:sp>
          <p:nvSpPr>
            <p:cNvPr id="266" name="Cylindre 13"/>
            <p:cNvSpPr/>
            <p:nvPr/>
          </p:nvSpPr>
          <p:spPr>
            <a:xfrm>
              <a:off x="937080" y="4858920"/>
              <a:ext cx="1092240" cy="106200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(Images, …)</a:t>
              </a:r>
              <a:endParaRPr b="0" lang="fr-FR" sz="1200" spc="-1" strike="noStrike">
                <a:solidFill>
                  <a:srgbClr val="000000"/>
                </a:solidFill>
                <a:latin typeface="Arial"/>
              </a:endParaRPr>
            </a:p>
          </p:txBody>
        </p:sp>
        <p:sp>
          <p:nvSpPr>
            <p:cNvPr id="267" name="Cylindre 14"/>
            <p:cNvSpPr/>
            <p:nvPr/>
          </p:nvSpPr>
          <p:spPr>
            <a:xfrm>
              <a:off x="838080" y="2804760"/>
              <a:ext cx="1191240" cy="133488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XGBoost </a:t>
              </a:r>
              <a:endParaRPr b="0" lang="fr-FR" sz="1200" spc="-1" strike="noStrike">
                <a:solidFill>
                  <a:srgbClr val="000000"/>
                </a:solidFill>
                <a:latin typeface="Arial"/>
              </a:endParaRPr>
            </a:p>
          </p:txBody>
        </p:sp>
        <p:cxnSp>
          <p:nvCxnSpPr>
            <p:cNvPr id="268" name="Connecteur droit 16"/>
            <p:cNvCxnSpPr>
              <a:stCxn id="265" idx="1"/>
              <a:endCxn id="264" idx="1"/>
            </p:cNvCxnSpPr>
            <p:nvPr/>
          </p:nvCxnSpPr>
          <p:spPr>
            <a:xfrm>
              <a:off x="838080" y="2096640"/>
              <a:ext cx="2895840" cy="707400"/>
            </a:xfrm>
            <a:prstGeom prst="straightConnector1">
              <a:avLst/>
            </a:prstGeom>
            <a:ln cap="rnd" w="28575">
              <a:solidFill>
                <a:srgbClr val="eecbaf"/>
              </a:solidFill>
              <a:round/>
            </a:ln>
          </p:spPr>
        </p:cxnSp>
        <p:cxnSp>
          <p:nvCxnSpPr>
            <p:cNvPr id="269" name="Connecteur droit 17"/>
            <p:cNvCxnSpPr>
              <a:stCxn id="267" idx="1"/>
              <a:endCxn id="264" idx="1"/>
            </p:cNvCxnSpPr>
            <p:nvPr/>
          </p:nvCxnSpPr>
          <p:spPr>
            <a:xfrm flipV="1">
              <a:off x="838080" y="2803680"/>
              <a:ext cx="2895840" cy="668880"/>
            </a:xfrm>
            <a:prstGeom prst="straightConnector1">
              <a:avLst/>
            </a:prstGeom>
            <a:ln cap="rnd" w="28575">
              <a:solidFill>
                <a:srgbClr val="eecbaf"/>
              </a:solidFill>
              <a:round/>
            </a:ln>
          </p:spPr>
        </p:cxnSp>
        <p:cxnSp>
          <p:nvCxnSpPr>
            <p:cNvPr id="270" name="Connecteur droit 20"/>
            <p:cNvCxnSpPr>
              <a:stCxn id="266" idx="1"/>
              <a:endCxn id="263" idx="1"/>
            </p:cNvCxnSpPr>
            <p:nvPr/>
          </p:nvCxnSpPr>
          <p:spPr>
            <a:xfrm flipV="1">
              <a:off x="937080" y="5389560"/>
              <a:ext cx="2796840" cy="720"/>
            </a:xfrm>
            <a:prstGeom prst="straightConnector1">
              <a:avLst/>
            </a:prstGeom>
            <a:ln cap="rnd" w="28575">
              <a:solidFill>
                <a:srgbClr val="eecbaf"/>
              </a:solidFill>
              <a:round/>
            </a:ln>
          </p:spPr>
        </p:cxnSp>
        <p:sp>
          <p:nvSpPr>
            <p:cNvPr id="271" name="Flèche : double flèche verticale 26"/>
            <p:cNvSpPr/>
            <p:nvPr/>
          </p:nvSpPr>
          <p:spPr>
            <a:xfrm>
              <a:off x="4699440" y="3430800"/>
              <a:ext cx="287640" cy="1334880"/>
            </a:xfrm>
            <a:prstGeom prst="upDownArrow">
              <a:avLst>
                <a:gd name="adj1" fmla="val 50000"/>
                <a:gd name="adj2" fmla="val 5000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endParaRPr b="0" lang="fr-FR" sz="1800" spc="-1" strike="noStrike">
                <a:solidFill>
                  <a:schemeClr val="dk1"/>
                </a:solidFill>
                <a:latin typeface="Corbel"/>
                <a:ea typeface="DejaVu Sans"/>
              </a:endParaRPr>
            </a:p>
          </p:txBody>
        </p:sp>
      </p:grpSp>
      <p:grpSp>
        <p:nvGrpSpPr>
          <p:cNvPr id="272" name="Groupe 38"/>
          <p:cNvGrpSpPr/>
          <p:nvPr/>
        </p:nvGrpSpPr>
        <p:grpSpPr>
          <a:xfrm>
            <a:off x="3733560" y="1536120"/>
            <a:ext cx="6063480" cy="1889640"/>
            <a:chOff x="3733560" y="1536120"/>
            <a:chExt cx="6063480" cy="1889640"/>
          </a:xfrm>
        </p:grpSpPr>
        <p:sp>
          <p:nvSpPr>
            <p:cNvPr id="273" name="Rectangle : coins arrondis 27"/>
            <p:cNvSpPr/>
            <p:nvPr/>
          </p:nvSpPr>
          <p:spPr>
            <a:xfrm>
              <a:off x="7140240" y="1776600"/>
              <a:ext cx="2656800" cy="164916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API.py</a:t>
              </a: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Back-End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 sont effectuées toutes les opérations non graphiques (chargement des données, entrainement des modèles, prédictions, …)</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Contient tous les end points pour interagir avec d’autres logiciels.</a:t>
              </a:r>
              <a:endParaRPr b="0" lang="fr-FR" sz="1000" spc="-1" strike="noStrike">
                <a:solidFill>
                  <a:srgbClr val="000000"/>
                </a:solidFill>
                <a:latin typeface="Arial"/>
              </a:endParaRPr>
            </a:p>
          </p:txBody>
        </p:sp>
        <p:sp>
          <p:nvSpPr>
            <p:cNvPr id="274" name="Rectangle : coins arrondis 32"/>
            <p:cNvSpPr/>
            <p:nvPr/>
          </p:nvSpPr>
          <p:spPr>
            <a:xfrm>
              <a:off x="3733560" y="1536120"/>
              <a:ext cx="2235960" cy="38412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1</a:t>
              </a:r>
              <a:r>
                <a:rPr b="1" lang="fr-FR" sz="1200" spc="-1" strike="noStrike" baseline="30000">
                  <a:solidFill>
                    <a:schemeClr val="dk1"/>
                  </a:solidFill>
                  <a:latin typeface="Corbel"/>
                  <a:ea typeface="DejaVu Sans"/>
                </a:rPr>
                <a:t>ère</a:t>
              </a:r>
              <a:r>
                <a:rPr b="1" lang="fr-FR" sz="1200" spc="-1" strike="noStrike">
                  <a:solidFill>
                    <a:schemeClr val="dk1"/>
                  </a:solidFill>
                  <a:latin typeface="Corbel"/>
                  <a:ea typeface="DejaVu Sans"/>
                </a:rPr>
                <a:t> étape : Démarrer le serveur</a:t>
              </a:r>
              <a:endParaRPr b="0" lang="fr-FR" sz="1200" spc="-1" strike="noStrike">
                <a:solidFill>
                  <a:srgbClr val="000000"/>
                </a:solidFill>
                <a:latin typeface="Arial"/>
              </a:endParaRPr>
            </a:p>
          </p:txBody>
        </p:sp>
      </p:grpSp>
      <p:grpSp>
        <p:nvGrpSpPr>
          <p:cNvPr id="275" name="Groupe 39"/>
          <p:cNvGrpSpPr/>
          <p:nvPr/>
        </p:nvGrpSpPr>
        <p:grpSpPr>
          <a:xfrm>
            <a:off x="3717000" y="5140080"/>
            <a:ext cx="6080040" cy="1649520"/>
            <a:chOff x="3717000" y="5140080"/>
            <a:chExt cx="6080040" cy="1649520"/>
          </a:xfrm>
        </p:grpSpPr>
        <p:sp>
          <p:nvSpPr>
            <p:cNvPr id="276" name="Rectangle : coins arrondis 28"/>
            <p:cNvSpPr/>
            <p:nvPr/>
          </p:nvSpPr>
          <p:spPr>
            <a:xfrm>
              <a:off x="7140240" y="5140080"/>
              <a:ext cx="2656800" cy="164916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DASHBOARD.py</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Frontend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qu’est codée la partie graphique de la page web qu’utilisera la chargé de clientèle. </a:t>
              </a:r>
              <a:endParaRPr b="0" lang="fr-FR" sz="1000" spc="-1" strike="noStrike">
                <a:solidFill>
                  <a:srgbClr val="000000"/>
                </a:solidFill>
                <a:latin typeface="Arial"/>
              </a:endParaRPr>
            </a:p>
          </p:txBody>
        </p:sp>
        <p:sp>
          <p:nvSpPr>
            <p:cNvPr id="277" name="Rectangle : coins arrondis 33"/>
            <p:cNvSpPr/>
            <p:nvPr/>
          </p:nvSpPr>
          <p:spPr>
            <a:xfrm>
              <a:off x="3717000" y="6274080"/>
              <a:ext cx="2235960" cy="51552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2</a:t>
              </a:r>
              <a:r>
                <a:rPr b="1" lang="fr-FR" sz="1200" spc="-1" strike="noStrike" baseline="30000">
                  <a:solidFill>
                    <a:schemeClr val="dk1"/>
                  </a:solidFill>
                  <a:latin typeface="Corbel"/>
                  <a:ea typeface="DejaVu Sans"/>
                </a:rPr>
                <a:t>ème</a:t>
              </a:r>
              <a:r>
                <a:rPr b="1" lang="fr-FR" sz="1200" spc="-1" strike="noStrike">
                  <a:solidFill>
                    <a:schemeClr val="dk1"/>
                  </a:solidFill>
                  <a:latin typeface="Corbel"/>
                  <a:ea typeface="DejaVu Sans"/>
                </a:rPr>
                <a:t> étape : Afficher le dashboard</a:t>
              </a:r>
              <a:endParaRPr b="0" lang="fr-FR" sz="1200" spc="-1" strike="noStrike">
                <a:solidFill>
                  <a:srgbClr val="000000"/>
                </a:solidFill>
                <a:latin typeface="Arial"/>
              </a:endParaRPr>
            </a:p>
          </p:txBody>
        </p:sp>
      </p:grpSp>
      <p:grpSp>
        <p:nvGrpSpPr>
          <p:cNvPr id="278" name="Groupe 45"/>
          <p:cNvGrpSpPr/>
          <p:nvPr/>
        </p:nvGrpSpPr>
        <p:grpSpPr>
          <a:xfrm>
            <a:off x="4960080" y="3714480"/>
            <a:ext cx="6948720" cy="1051560"/>
            <a:chOff x="4960080" y="3714480"/>
            <a:chExt cx="6948720" cy="1051560"/>
          </a:xfrm>
        </p:grpSpPr>
        <p:grpSp>
          <p:nvGrpSpPr>
            <p:cNvPr id="279" name="Groupe 40"/>
            <p:cNvGrpSpPr/>
            <p:nvPr/>
          </p:nvGrpSpPr>
          <p:grpSpPr>
            <a:xfrm>
              <a:off x="4960080" y="3714480"/>
              <a:ext cx="6948720" cy="598320"/>
              <a:chOff x="4960080" y="3714480"/>
              <a:chExt cx="6948720" cy="598320"/>
            </a:xfrm>
          </p:grpSpPr>
          <p:sp>
            <p:nvSpPr>
              <p:cNvPr id="280" name="Rectangle : coins arrondis 34"/>
              <p:cNvSpPr/>
              <p:nvPr/>
            </p:nvSpPr>
            <p:spPr>
              <a:xfrm>
                <a:off x="4960080" y="3985200"/>
                <a:ext cx="1695240" cy="26640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i="1" lang="fr-FR" sz="1000" spc="-1" strike="noStrike">
                    <a:solidFill>
                      <a:schemeClr val="dk1"/>
                    </a:solidFill>
                    <a:latin typeface="Corbel"/>
                    <a:ea typeface="DejaVu Sans"/>
                  </a:rPr>
                  <a:t>Format de transfert : JSON</a:t>
                </a:r>
                <a:endParaRPr b="0" lang="fr-FR" sz="1000" spc="-1" strike="noStrike">
                  <a:solidFill>
                    <a:srgbClr val="000000"/>
                  </a:solidFill>
                  <a:latin typeface="Arial"/>
                </a:endParaRPr>
              </a:p>
            </p:txBody>
          </p:sp>
          <p:sp>
            <p:nvSpPr>
              <p:cNvPr id="281" name="Rectangle : coins arrondis 35"/>
              <p:cNvSpPr/>
              <p:nvPr/>
            </p:nvSpPr>
            <p:spPr>
              <a:xfrm>
                <a:off x="7140240" y="3714480"/>
                <a:ext cx="2496240" cy="26640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Exemple de requête envoyée à l’API</a:t>
                </a:r>
                <a:endParaRPr b="0" lang="fr-FR" sz="1000" spc="-1" strike="noStrike">
                  <a:solidFill>
                    <a:srgbClr val="000000"/>
                  </a:solidFill>
                  <a:latin typeface="Arial"/>
                </a:endParaRPr>
              </a:p>
            </p:txBody>
          </p:sp>
          <p:pic>
            <p:nvPicPr>
              <p:cNvPr id="282" name="Image 36" descr=""/>
              <p:cNvPicPr/>
              <p:nvPr/>
            </p:nvPicPr>
            <p:blipFill>
              <a:blip r:embed="rId1"/>
              <a:stretch/>
            </p:blipFill>
            <p:spPr>
              <a:xfrm>
                <a:off x="7140240" y="4033440"/>
                <a:ext cx="4768560" cy="279360"/>
              </a:xfrm>
              <a:prstGeom prst="rect">
                <a:avLst/>
              </a:prstGeom>
              <a:ln w="0">
                <a:noFill/>
              </a:ln>
            </p:spPr>
          </p:pic>
        </p:grpSp>
        <p:sp>
          <p:nvSpPr>
            <p:cNvPr id="283" name="Rectangle : coins arrondis 44"/>
            <p:cNvSpPr/>
            <p:nvPr/>
          </p:nvSpPr>
          <p:spPr>
            <a:xfrm>
              <a:off x="7140240" y="4361400"/>
              <a:ext cx="3153240" cy="40464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URL résultante reçue par l’API :</a:t>
              </a:r>
              <a:endParaRPr b="0" lang="fr-FR" sz="1000" spc="-1" strike="noStrike">
                <a:solidFill>
                  <a:srgbClr val="000000"/>
                </a:solidFill>
                <a:latin typeface="Arial"/>
              </a:endParaRPr>
            </a:p>
            <a:p>
              <a:pPr>
                <a:lnSpc>
                  <a:spcPct val="100000"/>
                </a:lnSpc>
              </a:pPr>
              <a:r>
                <a:rPr b="0" i="1" lang="fr-FR" sz="1000" spc="-1" strike="noStrike">
                  <a:solidFill>
                    <a:srgbClr val="000000"/>
                  </a:solidFill>
                  <a:latin typeface="Arial"/>
                  <a:ea typeface="DejaVu Sans"/>
                </a:rPr>
                <a:t>http://localhost:5000/infos_client?id_client=100101</a:t>
              </a:r>
              <a:endParaRPr b="0" lang="fr-FR" sz="10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2318905223"/>
              </p:ext>
            </p:extLst>
          </p:nvPr>
        </p:nvGraphicFramePr>
        <p:xfrm>
          <a:off x="2629080" y="861480"/>
          <a:ext cx="8526600" cy="5893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4"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SOMMAIRE</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DEPLOIEMENT SUR LE CLOUD</a:t>
            </a:r>
            <a:endParaRPr b="0" lang="fr-FR" sz="4000" spc="-1" strike="noStrike">
              <a:solidFill>
                <a:srgbClr val="000000"/>
              </a:solidFill>
              <a:latin typeface="Arial"/>
            </a:endParaRPr>
          </a:p>
        </p:txBody>
      </p:sp>
      <p:grpSp>
        <p:nvGrpSpPr>
          <p:cNvPr id="285" name="Groupe 5"/>
          <p:cNvGrpSpPr/>
          <p:nvPr/>
        </p:nvGrpSpPr>
        <p:grpSpPr>
          <a:xfrm>
            <a:off x="4723920" y="2985480"/>
            <a:ext cx="2818080" cy="1680120"/>
            <a:chOff x="4723920" y="2985480"/>
            <a:chExt cx="2818080" cy="1680120"/>
          </a:xfrm>
        </p:grpSpPr>
        <p:sp>
          <p:nvSpPr>
            <p:cNvPr id="286" name="Rectangle : coins arrondis 4"/>
            <p:cNvSpPr/>
            <p:nvPr/>
          </p:nvSpPr>
          <p:spPr>
            <a:xfrm>
              <a:off x="4723920" y="2985480"/>
              <a:ext cx="2818080" cy="1680120"/>
            </a:xfrm>
            <a:prstGeom prst="roundRect">
              <a:avLst>
                <a:gd name="adj" fmla="val 4402"/>
              </a:avLst>
            </a:prstGeom>
            <a:gradFill rotWithShape="0">
              <a:gsLst>
                <a:gs pos="0">
                  <a:srgbClr val="51b2ed"/>
                </a:gs>
                <a:gs pos="100000">
                  <a:srgbClr val="219bdb"/>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fr-FR" sz="1400" spc="-1" strike="noStrike" u="sng">
                  <a:solidFill>
                    <a:srgbClr val="ffffff"/>
                  </a:solidFill>
                  <a:uFillTx/>
                  <a:latin typeface="Arial"/>
                  <a:ea typeface="DejaVu Sans"/>
                </a:rPr>
                <a:t>Déploiement application</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r>
                <a:rPr b="0" lang="fr-FR" sz="1400" spc="-1" strike="noStrike">
                  <a:solidFill>
                    <a:srgbClr val="000000"/>
                  </a:solidFill>
                  <a:latin typeface="Arial"/>
                  <a:ea typeface="DejaVu Sans"/>
                </a:rPr>
                <a:t>Github actions :</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r>
                <a:rPr b="0" lang="fr-FR" sz="1400" spc="-1" strike="noStrike">
                  <a:solidFill>
                    <a:srgbClr val="000000"/>
                  </a:solidFill>
                  <a:latin typeface="Arial"/>
                  <a:ea typeface="DejaVu Sans"/>
                </a:rPr>
                <a:t>- deploy on push (ssh)</a:t>
              </a:r>
              <a:endParaRPr b="0" lang="fr-FR" sz="1400" spc="-1" strike="noStrike">
                <a:solidFill>
                  <a:srgbClr val="000000"/>
                </a:solidFill>
                <a:latin typeface="Arial"/>
              </a:endParaRPr>
            </a:p>
            <a:p>
              <a:pPr algn="ctr">
                <a:lnSpc>
                  <a:spcPct val="100000"/>
                </a:lnSpc>
              </a:pPr>
              <a:r>
                <a:rPr b="0" lang="fr-FR" sz="1400" spc="-1" strike="noStrike">
                  <a:solidFill>
                    <a:srgbClr val="000000"/>
                  </a:solidFill>
                  <a:latin typeface="Arial"/>
                  <a:ea typeface="DejaVu Sans"/>
                </a:rPr>
                <a:t>- test pytest</a:t>
              </a:r>
              <a:endParaRPr b="0" lang="fr-FR" sz="1400" spc="-1" strike="noStrike">
                <a:solidFill>
                  <a:srgbClr val="000000"/>
                </a:solidFill>
                <a:latin typeface="Arial"/>
              </a:endParaRPr>
            </a:p>
          </p:txBody>
        </p:sp>
      </p:grpSp>
      <p:sp>
        <p:nvSpPr>
          <p:cNvPr id="287" name="Bulle narrative : rectangle à coins arrondis 6"/>
          <p:cNvSpPr/>
          <p:nvPr/>
        </p:nvSpPr>
        <p:spPr>
          <a:xfrm>
            <a:off x="2581200" y="3513600"/>
            <a:ext cx="1369440" cy="489240"/>
          </a:xfrm>
          <a:prstGeom prst="wedgeRoundRectCallout">
            <a:avLst>
              <a:gd name="adj1" fmla="val 104675"/>
              <a:gd name="adj2" fmla="val 2155"/>
              <a:gd name="adj3" fmla="val 16667"/>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Dépôt local</a:t>
            </a:r>
            <a:endParaRPr b="0" lang="fr-FR" sz="1400" spc="-1" strike="noStrike">
              <a:solidFill>
                <a:srgbClr val="000000"/>
              </a:solidFill>
              <a:latin typeface="Arial"/>
            </a:endParaRPr>
          </a:p>
        </p:txBody>
      </p:sp>
      <p:sp>
        <p:nvSpPr>
          <p:cNvPr id="288" name="Bulle narrative : rectangle à coins arrondis 7"/>
          <p:cNvSpPr/>
          <p:nvPr/>
        </p:nvSpPr>
        <p:spPr>
          <a:xfrm>
            <a:off x="5211360" y="1862640"/>
            <a:ext cx="1767240" cy="489240"/>
          </a:xfrm>
          <a:prstGeom prst="wedgeRoundRectCallout">
            <a:avLst>
              <a:gd name="adj1" fmla="val -1212"/>
              <a:gd name="adj2" fmla="val 176293"/>
              <a:gd name="adj3" fmla="val 16667"/>
            </a:avLst>
          </a:prstGeom>
          <a:gradFill rotWithShape="0">
            <a:gsLst>
              <a:gs pos="0">
                <a:srgbClr val="f1d4bd"/>
              </a:gs>
              <a:gs pos="100000">
                <a:srgbClr val="e6b17c"/>
              </a:gs>
            </a:gsLst>
            <a:lin ang="5400000"/>
          </a:gradFill>
          <a:ln cap="rnd">
            <a:solidFill>
              <a:srgbClr val="000000"/>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Image Docker</a:t>
            </a:r>
            <a:endParaRPr b="0" lang="fr-FR" sz="1400" spc="-1" strike="noStrike">
              <a:solidFill>
                <a:srgbClr val="000000"/>
              </a:solidFill>
              <a:latin typeface="Arial"/>
            </a:endParaRPr>
          </a:p>
        </p:txBody>
      </p:sp>
      <p:sp>
        <p:nvSpPr>
          <p:cNvPr id="289" name="Bulle narrative : ronde 10"/>
          <p:cNvSpPr/>
          <p:nvPr/>
        </p:nvSpPr>
        <p:spPr>
          <a:xfrm>
            <a:off x="1185480" y="2612520"/>
            <a:ext cx="1175040" cy="610920"/>
          </a:xfrm>
          <a:prstGeom prst="wedgeEllipseCallout">
            <a:avLst>
              <a:gd name="adj1" fmla="val 65499"/>
              <a:gd name="adj2" fmla="val 8323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Datasets</a:t>
            </a:r>
            <a:endParaRPr b="0" lang="fr-FR" sz="1200" spc="-1" strike="noStrike">
              <a:solidFill>
                <a:srgbClr val="000000"/>
              </a:solidFill>
              <a:latin typeface="Arial"/>
            </a:endParaRPr>
          </a:p>
        </p:txBody>
      </p:sp>
      <p:sp>
        <p:nvSpPr>
          <p:cNvPr id="290" name="Bulle narrative : ronde 11"/>
          <p:cNvSpPr/>
          <p:nvPr/>
        </p:nvSpPr>
        <p:spPr>
          <a:xfrm>
            <a:off x="779040" y="3429000"/>
            <a:ext cx="1292040" cy="610920"/>
          </a:xfrm>
          <a:prstGeom prst="wedgeEllipseCallout">
            <a:avLst>
              <a:gd name="adj1" fmla="val 79700"/>
              <a:gd name="adj2" fmla="val 1693"/>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.py</a:t>
            </a:r>
            <a:endParaRPr b="0" lang="fr-FR" sz="1200" spc="-1" strike="noStrike">
              <a:solidFill>
                <a:srgbClr val="000000"/>
              </a:solidFill>
              <a:latin typeface="Arial"/>
            </a:endParaRPr>
          </a:p>
        </p:txBody>
      </p:sp>
      <p:sp>
        <p:nvSpPr>
          <p:cNvPr id="291" name="Bulle narrative : ronde 12"/>
          <p:cNvSpPr/>
          <p:nvPr/>
        </p:nvSpPr>
        <p:spPr>
          <a:xfrm>
            <a:off x="363960" y="4245480"/>
            <a:ext cx="1859400" cy="610920"/>
          </a:xfrm>
          <a:prstGeom prst="wedgeEllipseCallout">
            <a:avLst>
              <a:gd name="adj1" fmla="val 65655"/>
              <a:gd name="adj2" fmla="val -7984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utiles (Images, …)</a:t>
            </a:r>
            <a:endParaRPr b="0" lang="fr-FR" sz="1200" spc="-1" strike="noStrike">
              <a:solidFill>
                <a:srgbClr val="000000"/>
              </a:solidFill>
              <a:latin typeface="Arial"/>
            </a:endParaRPr>
          </a:p>
        </p:txBody>
      </p:sp>
      <p:sp>
        <p:nvSpPr>
          <p:cNvPr id="292" name="Bulle narrative : ronde 13"/>
          <p:cNvSpPr/>
          <p:nvPr/>
        </p:nvSpPr>
        <p:spPr>
          <a:xfrm>
            <a:off x="1537920" y="1854360"/>
            <a:ext cx="2320920" cy="610920"/>
          </a:xfrm>
          <a:prstGeom prst="wedgeEllipseCallout">
            <a:avLst>
              <a:gd name="adj1" fmla="val 18469"/>
              <a:gd name="adj2" fmla="val 20208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configuration Streamlit</a:t>
            </a:r>
            <a:endParaRPr b="0" lang="fr-FR" sz="1200" spc="-1" strike="noStrike">
              <a:solidFill>
                <a:srgbClr val="000000"/>
              </a:solidFill>
              <a:latin typeface="Arial"/>
            </a:endParaRPr>
          </a:p>
        </p:txBody>
      </p:sp>
      <p:sp>
        <p:nvSpPr>
          <p:cNvPr id="293" name="Bulle narrative : ronde 14"/>
          <p:cNvSpPr/>
          <p:nvPr/>
        </p:nvSpPr>
        <p:spPr>
          <a:xfrm>
            <a:off x="1404360" y="5062320"/>
            <a:ext cx="1175040" cy="610920"/>
          </a:xfrm>
          <a:prstGeom prst="wedgeEllipseCallout">
            <a:avLst>
              <a:gd name="adj1" fmla="val 69096"/>
              <a:gd name="adj2" fmla="val -201458"/>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Dockerfile</a:t>
            </a:r>
            <a:endParaRPr b="0" lang="fr-FR" sz="1200" spc="-1" strike="noStrike">
              <a:solidFill>
                <a:srgbClr val="000000"/>
              </a:solidFill>
              <a:latin typeface="Arial"/>
            </a:endParaRPr>
          </a:p>
        </p:txBody>
      </p:sp>
      <p:sp>
        <p:nvSpPr>
          <p:cNvPr id="294" name="Bulle narrative : ronde 15"/>
          <p:cNvSpPr/>
          <p:nvPr/>
        </p:nvSpPr>
        <p:spPr>
          <a:xfrm>
            <a:off x="1891800" y="5915880"/>
            <a:ext cx="1819800" cy="610920"/>
          </a:xfrm>
          <a:prstGeom prst="wedgeEllipseCallout">
            <a:avLst>
              <a:gd name="adj1" fmla="val 20004"/>
              <a:gd name="adj2" fmla="val -33827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Requirements.txt</a:t>
            </a:r>
            <a:endParaRPr b="0" lang="fr-FR" sz="1200" spc="-1" strike="noStrike">
              <a:solidFill>
                <a:srgbClr val="000000"/>
              </a:solidFill>
              <a:latin typeface="Arial"/>
            </a:endParaRPr>
          </a:p>
        </p:txBody>
      </p:sp>
      <p:sp>
        <p:nvSpPr>
          <p:cNvPr id="295" name="Bulle narrative : ronde 16"/>
          <p:cNvSpPr/>
          <p:nvPr/>
        </p:nvSpPr>
        <p:spPr>
          <a:xfrm>
            <a:off x="3359880" y="5185440"/>
            <a:ext cx="1684440" cy="610920"/>
          </a:xfrm>
          <a:prstGeom prst="wedgeEllipseCallout">
            <a:avLst>
              <a:gd name="adj1" fmla="val -36855"/>
              <a:gd name="adj2" fmla="val -213895"/>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Model.</a:t>
            </a:r>
            <a:endParaRPr b="0" lang="fr-FR" sz="1200" spc="-1" strike="noStrike">
              <a:solidFill>
                <a:srgbClr val="000000"/>
              </a:solidFill>
              <a:latin typeface="Arial"/>
            </a:endParaRPr>
          </a:p>
        </p:txBody>
      </p:sp>
      <p:sp>
        <p:nvSpPr>
          <p:cNvPr id="296" name="Flèche : virage 18"/>
          <p:cNvSpPr/>
          <p:nvPr/>
        </p:nvSpPr>
        <p:spPr>
          <a:xfrm>
            <a:off x="3681720" y="1993320"/>
            <a:ext cx="1503720" cy="1476720"/>
          </a:xfrm>
          <a:prstGeom prst="bentArrow">
            <a:avLst>
              <a:gd name="adj1" fmla="val 7331"/>
              <a:gd name="adj2" fmla="val 7566"/>
              <a:gd name="adj3" fmla="val 7565"/>
              <a:gd name="adj4" fmla="val 72432"/>
            </a:avLst>
          </a:prstGeom>
          <a:gradFill rotWithShape="0">
            <a:gsLst>
              <a:gs pos="0">
                <a:srgbClr val="ebbdbb"/>
              </a:gs>
              <a:gs pos="100000">
                <a:srgbClr val="dd817b"/>
              </a:gs>
            </a:gsLst>
            <a:lin ang="5400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297" name="Rectangle : coins arrondis 24">
            <a:hlinkClick r:id="rId1"/>
          </p:cNvPr>
          <p:cNvSpPr/>
          <p:nvPr/>
        </p:nvSpPr>
        <p:spPr>
          <a:xfrm>
            <a:off x="6247080" y="4910760"/>
            <a:ext cx="3292920" cy="309240"/>
          </a:xfrm>
          <a:prstGeom prst="roundRect">
            <a:avLst>
              <a:gd name="adj" fmla="val 4402"/>
            </a:avLst>
          </a:prstGeom>
          <a:solidFill>
            <a:schemeClr val="bg1">
              <a:lumMod val="85000"/>
            </a:schemeClr>
          </a:solidFill>
          <a:ln cap="rnd" w="3175">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URL de l’application :</a:t>
            </a:r>
            <a:endParaRPr b="0" lang="fr-FR" sz="1200" spc="-1" strike="noStrike">
              <a:solidFill>
                <a:srgbClr val="000000"/>
              </a:solidFill>
              <a:latin typeface="Arial"/>
            </a:endParaRPr>
          </a:p>
        </p:txBody>
      </p:sp>
      <p:sp>
        <p:nvSpPr>
          <p:cNvPr id="298" name="Bulle narrative : rectangle à coins arrondis 1"/>
          <p:cNvSpPr/>
          <p:nvPr/>
        </p:nvSpPr>
        <p:spPr>
          <a:xfrm flipH="1">
            <a:off x="8349840" y="3312000"/>
            <a:ext cx="1369440" cy="1547640"/>
          </a:xfrm>
          <a:prstGeom prst="wedgeRoundRectCallout">
            <a:avLst>
              <a:gd name="adj1" fmla="val 104675"/>
              <a:gd name="adj2" fmla="val 2155"/>
              <a:gd name="adj3" fmla="val 16667"/>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Serveur Cloud</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p:txBody>
      </p:sp>
      <p:sp>
        <p:nvSpPr>
          <p:cNvPr id="299" name="Flèche : virage 1"/>
          <p:cNvSpPr/>
          <p:nvPr/>
        </p:nvSpPr>
        <p:spPr>
          <a:xfrm rot="5321400">
            <a:off x="7370640" y="1683720"/>
            <a:ext cx="1293480" cy="1962720"/>
          </a:xfrm>
          <a:prstGeom prst="bentArrow">
            <a:avLst>
              <a:gd name="adj1" fmla="val 7331"/>
              <a:gd name="adj2" fmla="val 7566"/>
              <a:gd name="adj3" fmla="val 7565"/>
              <a:gd name="adj4" fmla="val 72432"/>
            </a:avLst>
          </a:prstGeom>
          <a:gradFill rotWithShape="0">
            <a:gsLst>
              <a:gs pos="0">
                <a:srgbClr val="ebbdbb"/>
              </a:gs>
              <a:gs pos="100000">
                <a:srgbClr val="dd817b"/>
              </a:gs>
            </a:gsLst>
            <a:lin ang="5400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fr-FR" sz="1800" spc="-1" strike="noStrike">
              <a:solidFill>
                <a:srgbClr val="000000"/>
              </a:solidFill>
              <a:latin typeface="Corbel"/>
              <a:ea typeface="DejaVu Sans"/>
            </a:endParaRPr>
          </a:p>
        </p:txBody>
      </p:sp>
      <p:sp>
        <p:nvSpPr>
          <p:cNvPr id="300" name=""/>
          <p:cNvSpPr/>
          <p:nvPr/>
        </p:nvSpPr>
        <p:spPr>
          <a:xfrm>
            <a:off x="8460000" y="3780000"/>
            <a:ext cx="1079640" cy="359640"/>
          </a:xfrm>
          <a:prstGeom prst="roundRect">
            <a:avLst>
              <a:gd name="adj" fmla="val 16667"/>
            </a:avLst>
          </a:prstGeom>
          <a:gradFill rotWithShape="0">
            <a:gsLst>
              <a:gs pos="0">
                <a:srgbClr val="e8a202"/>
              </a:gs>
              <a:gs pos="100000">
                <a:srgbClr val="fff5ce"/>
              </a:gs>
            </a:gsLst>
            <a:lin ang="5400000"/>
          </a:gra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API Docker</a:t>
            </a:r>
            <a:endParaRPr b="0" lang="fr-FR" sz="1200" spc="-1" strike="noStrike">
              <a:solidFill>
                <a:srgbClr val="000000"/>
              </a:solidFill>
              <a:latin typeface="Arial"/>
            </a:endParaRPr>
          </a:p>
        </p:txBody>
      </p:sp>
      <p:sp>
        <p:nvSpPr>
          <p:cNvPr id="301" name=""/>
          <p:cNvSpPr/>
          <p:nvPr/>
        </p:nvSpPr>
        <p:spPr>
          <a:xfrm>
            <a:off x="8460000" y="4320000"/>
            <a:ext cx="1079640" cy="359640"/>
          </a:xfrm>
          <a:prstGeom prst="roundRect">
            <a:avLst>
              <a:gd name="adj" fmla="val 16667"/>
            </a:avLst>
          </a:prstGeom>
          <a:gradFill rotWithShape="0">
            <a:gsLst>
              <a:gs pos="0">
                <a:srgbClr val="e8a202"/>
              </a:gs>
              <a:gs pos="100000">
                <a:srgbClr val="fff5ce"/>
              </a:gs>
            </a:gsLst>
            <a:lin ang="5400000"/>
          </a:gra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Dashboard Docker</a:t>
            </a:r>
            <a:endParaRPr b="0" lang="fr-FR" sz="1200" spc="-1" strike="noStrike">
              <a:solidFill>
                <a:srgbClr val="000000"/>
              </a:solidFill>
              <a:latin typeface="Arial"/>
            </a:endParaRPr>
          </a:p>
        </p:txBody>
      </p:sp>
      <p:sp>
        <p:nvSpPr>
          <p:cNvPr id="302" name=""/>
          <p:cNvSpPr txBox="1"/>
          <p:nvPr/>
        </p:nvSpPr>
        <p:spPr>
          <a:xfrm>
            <a:off x="5796000" y="6120000"/>
            <a:ext cx="5040000" cy="276120"/>
          </a:xfrm>
          <a:prstGeom prst="rect">
            <a:avLst/>
          </a:prstGeom>
          <a:noFill/>
          <a:ln w="0">
            <a:noFill/>
          </a:ln>
        </p:spPr>
        <p:txBody>
          <a:bodyPr lIns="90000" rIns="90000" tIns="45000" bIns="45000" anchor="t">
            <a:noAutofit/>
          </a:bodyPr>
          <a:p>
            <a:r>
              <a:rPr b="0" lang="fr-FR" sz="1200" spc="-1" strike="noStrike">
                <a:solidFill>
                  <a:srgbClr val="000000"/>
                </a:solidFill>
                <a:latin typeface="Times New Roman"/>
                <a:hlinkClick r:id="rId2"/>
              </a:rPr>
              <a:t>https://api.p7.wdavid.chevaliers.oublies.fr/load_voisins?id_client=100005</a:t>
            </a:r>
            <a:endParaRPr b="0" lang="fr-FR" sz="1200" spc="-1" strike="noStrike">
              <a:solidFill>
                <a:srgbClr val="000000"/>
              </a:solidFill>
              <a:latin typeface="Times New Roman"/>
            </a:endParaRPr>
          </a:p>
        </p:txBody>
      </p:sp>
      <p:sp>
        <p:nvSpPr>
          <p:cNvPr id="303" name=""/>
          <p:cNvSpPr txBox="1"/>
          <p:nvPr/>
        </p:nvSpPr>
        <p:spPr>
          <a:xfrm>
            <a:off x="6444000" y="5224680"/>
            <a:ext cx="3012120" cy="319320"/>
          </a:xfrm>
          <a:prstGeom prst="rect">
            <a:avLst/>
          </a:prstGeom>
          <a:noFill/>
          <a:ln w="0">
            <a:noFill/>
          </a:ln>
        </p:spPr>
        <p:txBody>
          <a:bodyPr lIns="90000" rIns="90000" tIns="45000" bIns="45000" anchor="t">
            <a:noAutofit/>
          </a:bodyPr>
          <a:p>
            <a:r>
              <a:rPr b="0" lang="fr-FR" sz="1200" spc="-1" strike="noStrike">
                <a:solidFill>
                  <a:srgbClr val="000000"/>
                </a:solidFill>
                <a:latin typeface="Times New Roman"/>
                <a:hlinkClick r:id="rId3"/>
              </a:rPr>
              <a:t>https://p7.wdavid.chevaliers.oublies.fr/</a:t>
            </a:r>
            <a:endParaRPr b="0" lang="fr-FR" sz="1200" spc="-1" strike="noStrike">
              <a:solidFill>
                <a:srgbClr val="000000"/>
              </a:solidFill>
              <a:latin typeface="Times New Roman"/>
            </a:endParaRPr>
          </a:p>
        </p:txBody>
      </p:sp>
      <p:sp>
        <p:nvSpPr>
          <p:cNvPr id="304" name="Rectangle : coins arrondis 18">
            <a:hlinkClick r:id="rId4"/>
          </p:cNvPr>
          <p:cNvSpPr/>
          <p:nvPr/>
        </p:nvSpPr>
        <p:spPr>
          <a:xfrm>
            <a:off x="6247080" y="5486760"/>
            <a:ext cx="3292920" cy="309240"/>
          </a:xfrm>
          <a:prstGeom prst="roundRect">
            <a:avLst>
              <a:gd name="adj" fmla="val 4402"/>
            </a:avLst>
          </a:prstGeom>
          <a:solidFill>
            <a:schemeClr val="bg1">
              <a:lumMod val="85000"/>
            </a:schemeClr>
          </a:solidFill>
          <a:ln cap="rnd" w="3175">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URL api :</a:t>
            </a:r>
            <a:endParaRPr b="0" lang="fr-FR" sz="1200" spc="-1" strike="noStrike">
              <a:solidFill>
                <a:srgbClr val="000000"/>
              </a:solidFill>
              <a:latin typeface="Arial"/>
            </a:endParaRPr>
          </a:p>
        </p:txBody>
      </p:sp>
      <p:sp>
        <p:nvSpPr>
          <p:cNvPr id="305" name=""/>
          <p:cNvSpPr txBox="1"/>
          <p:nvPr/>
        </p:nvSpPr>
        <p:spPr>
          <a:xfrm>
            <a:off x="5777640" y="5843880"/>
            <a:ext cx="4662360" cy="276120"/>
          </a:xfrm>
          <a:prstGeom prst="rect">
            <a:avLst/>
          </a:prstGeom>
          <a:noFill/>
          <a:ln w="0">
            <a:noFill/>
          </a:ln>
        </p:spPr>
        <p:txBody>
          <a:bodyPr lIns="90000" rIns="90000" tIns="45000" bIns="45000" anchor="t">
            <a:noAutofit/>
          </a:bodyPr>
          <a:p>
            <a:r>
              <a:rPr b="0" lang="fr-FR" sz="1200" spc="-1" strike="noStrike">
                <a:solidFill>
                  <a:srgbClr val="000000"/>
                </a:solidFill>
                <a:latin typeface="Times New Roman"/>
                <a:hlinkClick r:id="rId5"/>
              </a:rPr>
              <a:t>https://api.p7.wdavid.chevaliers.oublies.fr/infos_client?id_client=100001</a:t>
            </a:r>
            <a:endParaRPr b="0" lang="fr-FR"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6" presetSubtype="16">
                                  <p:stCondLst>
                                    <p:cond delay="0"/>
                                  </p:stCondLst>
                                  <p:childTnLst>
                                    <p:set>
                                      <p:cBhvr>
                                        <p:cTn id="72" dur="1" fill="hold">
                                          <p:stCondLst>
                                            <p:cond delay="0"/>
                                          </p:stCondLst>
                                        </p:cTn>
                                        <p:tgtEl>
                                          <p:spTgt spid="289"/>
                                        </p:tgtEl>
                                        <p:attrNameLst>
                                          <p:attrName>style.visibility</p:attrName>
                                        </p:attrNameLst>
                                      </p:cBhvr>
                                      <p:to>
                                        <p:strVal val="visible"/>
                                      </p:to>
                                    </p:set>
                                    <p:animEffect filter="circle(in)" transition="in">
                                      <p:cBhvr additive="repl">
                                        <p:cTn id="73" dur="1500"/>
                                        <p:tgtEl>
                                          <p:spTgt spid="289"/>
                                        </p:tgtEl>
                                      </p:cBhvr>
                                    </p:animEffect>
                                  </p:childTnLst>
                                </p:cTn>
                              </p:par>
                            </p:childTnLst>
                          </p:cTn>
                        </p:par>
                        <p:par>
                          <p:cTn id="74" fill="hold">
                            <p:stCondLst>
                              <p:cond delay="1500"/>
                            </p:stCondLst>
                            <p:childTnLst>
                              <p:par>
                                <p:cTn id="75" nodeType="afterEffect" fill="hold" presetClass="entr" presetID="6" presetSubtype="16">
                                  <p:stCondLst>
                                    <p:cond delay="0"/>
                                  </p:stCondLst>
                                  <p:childTnLst>
                                    <p:set>
                                      <p:cBhvr>
                                        <p:cTn id="76" dur="1" fill="hold">
                                          <p:stCondLst>
                                            <p:cond delay="0"/>
                                          </p:stCondLst>
                                        </p:cTn>
                                        <p:tgtEl>
                                          <p:spTgt spid="290"/>
                                        </p:tgtEl>
                                        <p:attrNameLst>
                                          <p:attrName>style.visibility</p:attrName>
                                        </p:attrNameLst>
                                      </p:cBhvr>
                                      <p:to>
                                        <p:strVal val="visible"/>
                                      </p:to>
                                    </p:set>
                                    <p:animEffect filter="circle(in)" transition="in">
                                      <p:cBhvr additive="repl">
                                        <p:cTn id="77" dur="1500"/>
                                        <p:tgtEl>
                                          <p:spTgt spid="290"/>
                                        </p:tgtEl>
                                      </p:cBhvr>
                                    </p:animEffect>
                                  </p:childTnLst>
                                </p:cTn>
                              </p:par>
                            </p:childTnLst>
                          </p:cTn>
                        </p:par>
                        <p:par>
                          <p:cTn id="78" fill="hold">
                            <p:stCondLst>
                              <p:cond delay="3000"/>
                            </p:stCondLst>
                            <p:childTnLst>
                              <p:par>
                                <p:cTn id="79" nodeType="afterEffect" fill="hold" presetClass="entr" presetID="6" presetSubtype="16">
                                  <p:stCondLst>
                                    <p:cond delay="0"/>
                                  </p:stCondLst>
                                  <p:childTnLst>
                                    <p:set>
                                      <p:cBhvr>
                                        <p:cTn id="80" dur="1" fill="hold">
                                          <p:stCondLst>
                                            <p:cond delay="0"/>
                                          </p:stCondLst>
                                        </p:cTn>
                                        <p:tgtEl>
                                          <p:spTgt spid="291"/>
                                        </p:tgtEl>
                                        <p:attrNameLst>
                                          <p:attrName>style.visibility</p:attrName>
                                        </p:attrNameLst>
                                      </p:cBhvr>
                                      <p:to>
                                        <p:strVal val="visible"/>
                                      </p:to>
                                    </p:set>
                                    <p:animEffect filter="circle(in)" transition="in">
                                      <p:cBhvr additive="repl">
                                        <p:cTn id="81" dur="1500"/>
                                        <p:tgtEl>
                                          <p:spTgt spid="291"/>
                                        </p:tgtEl>
                                      </p:cBhvr>
                                    </p:animEffect>
                                  </p:childTnLst>
                                </p:cTn>
                              </p:par>
                            </p:childTnLst>
                          </p:cTn>
                        </p:par>
                        <p:par>
                          <p:cTn id="82" fill="hold">
                            <p:stCondLst>
                              <p:cond delay="4500"/>
                            </p:stCondLst>
                            <p:childTnLst>
                              <p:par>
                                <p:cTn id="83" nodeType="afterEffect" fill="hold" presetClass="entr" presetID="6" presetSubtype="16">
                                  <p:stCondLst>
                                    <p:cond delay="0"/>
                                  </p:stCondLst>
                                  <p:childTnLst>
                                    <p:set>
                                      <p:cBhvr>
                                        <p:cTn id="84" dur="1" fill="hold">
                                          <p:stCondLst>
                                            <p:cond delay="0"/>
                                          </p:stCondLst>
                                        </p:cTn>
                                        <p:tgtEl>
                                          <p:spTgt spid="294"/>
                                        </p:tgtEl>
                                        <p:attrNameLst>
                                          <p:attrName>style.visibility</p:attrName>
                                        </p:attrNameLst>
                                      </p:cBhvr>
                                      <p:to>
                                        <p:strVal val="visible"/>
                                      </p:to>
                                    </p:set>
                                    <p:animEffect filter="circle(in)" transition="in">
                                      <p:cBhvr additive="repl">
                                        <p:cTn id="85" dur="1500"/>
                                        <p:tgtEl>
                                          <p:spTgt spid="294"/>
                                        </p:tgtEl>
                                      </p:cBhvr>
                                    </p:animEffect>
                                  </p:childTnLst>
                                </p:cTn>
                              </p:par>
                            </p:childTnLst>
                          </p:cTn>
                        </p:par>
                        <p:par>
                          <p:cTn id="86" fill="hold">
                            <p:stCondLst>
                              <p:cond delay="6000"/>
                            </p:stCondLst>
                            <p:childTnLst>
                              <p:par>
                                <p:cTn id="87" nodeType="afterEffect" fill="hold" presetClass="entr" presetID="6" presetSubtype="16">
                                  <p:stCondLst>
                                    <p:cond delay="0"/>
                                  </p:stCondLst>
                                  <p:childTnLst>
                                    <p:set>
                                      <p:cBhvr>
                                        <p:cTn id="88" dur="1" fill="hold">
                                          <p:stCondLst>
                                            <p:cond delay="0"/>
                                          </p:stCondLst>
                                        </p:cTn>
                                        <p:tgtEl>
                                          <p:spTgt spid="295"/>
                                        </p:tgtEl>
                                        <p:attrNameLst>
                                          <p:attrName>style.visibility</p:attrName>
                                        </p:attrNameLst>
                                      </p:cBhvr>
                                      <p:to>
                                        <p:strVal val="visible"/>
                                      </p:to>
                                    </p:set>
                                    <p:animEffect filter="circle(in)" transition="in">
                                      <p:cBhvr additive="repl">
                                        <p:cTn id="89" dur="1500"/>
                                        <p:tgtEl>
                                          <p:spTgt spid="295"/>
                                        </p:tgtEl>
                                      </p:cBhvr>
                                    </p:animEffect>
                                  </p:childTnLst>
                                </p:cTn>
                              </p:par>
                            </p:childTnLst>
                          </p:cTn>
                        </p:par>
                        <p:par>
                          <p:cTn id="90" fill="hold">
                            <p:stCondLst>
                              <p:cond delay="7500"/>
                            </p:stCondLst>
                            <p:childTnLst>
                              <p:par>
                                <p:cTn id="91" nodeType="afterEffect" fill="hold" presetClass="entr" presetID="6" presetSubtype="16">
                                  <p:stCondLst>
                                    <p:cond delay="0"/>
                                  </p:stCondLst>
                                  <p:childTnLst>
                                    <p:set>
                                      <p:cBhvr>
                                        <p:cTn id="92" dur="1" fill="hold">
                                          <p:stCondLst>
                                            <p:cond delay="0"/>
                                          </p:stCondLst>
                                        </p:cTn>
                                        <p:tgtEl>
                                          <p:spTgt spid="292"/>
                                        </p:tgtEl>
                                        <p:attrNameLst>
                                          <p:attrName>style.visibility</p:attrName>
                                        </p:attrNameLst>
                                      </p:cBhvr>
                                      <p:to>
                                        <p:strVal val="visible"/>
                                      </p:to>
                                    </p:set>
                                    <p:animEffect filter="circle(in)" transition="in">
                                      <p:cBhvr additive="repl">
                                        <p:cTn id="93" dur="1500"/>
                                        <p:tgtEl>
                                          <p:spTgt spid="292"/>
                                        </p:tgtEl>
                                      </p:cBhvr>
                                    </p:animEffect>
                                  </p:childTnLst>
                                </p:cTn>
                              </p:par>
                            </p:childTnLst>
                          </p:cTn>
                        </p:par>
                        <p:par>
                          <p:cTn id="94" fill="hold">
                            <p:stCondLst>
                              <p:cond delay="9000"/>
                            </p:stCondLst>
                            <p:childTnLst>
                              <p:par>
                                <p:cTn id="95" nodeType="afterEffect" fill="hold" presetClass="entr" presetID="6" presetSubtype="16">
                                  <p:stCondLst>
                                    <p:cond delay="0"/>
                                  </p:stCondLst>
                                  <p:childTnLst>
                                    <p:set>
                                      <p:cBhvr>
                                        <p:cTn id="96" dur="1" fill="hold">
                                          <p:stCondLst>
                                            <p:cond delay="0"/>
                                          </p:stCondLst>
                                        </p:cTn>
                                        <p:tgtEl>
                                          <p:spTgt spid="293"/>
                                        </p:tgtEl>
                                        <p:attrNameLst>
                                          <p:attrName>style.visibility</p:attrName>
                                        </p:attrNameLst>
                                      </p:cBhvr>
                                      <p:to>
                                        <p:strVal val="visible"/>
                                      </p:to>
                                    </p:set>
                                    <p:animEffect filter="circle(in)" transition="in">
                                      <p:cBhvr additive="repl">
                                        <p:cTn id="97" dur="1500"/>
                                        <p:tgtEl>
                                          <p:spTgt spid="293"/>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
                                  <p:stCondLst>
                                    <p:cond delay="0"/>
                                  </p:stCondLst>
                                  <p:childTnLst>
                                    <p:set>
                                      <p:cBhvr>
                                        <p:cTn id="101" dur="1" fill="hold">
                                          <p:stCondLst>
                                            <p:cond delay="0"/>
                                          </p:stCondLst>
                                        </p:cTn>
                                        <p:tgtEl>
                                          <p:spTgt spid="28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
                                  <p:stCondLst>
                                    <p:cond delay="0"/>
                                  </p:stCondLst>
                                  <p:childTnLst>
                                    <p:set>
                                      <p:cBhvr>
                                        <p:cTn id="105" dur="1" fill="hold">
                                          <p:stCondLst>
                                            <p:cond delay="0"/>
                                          </p:stCondLst>
                                        </p:cTn>
                                        <p:tgtEl>
                                          <p:spTgt spid="29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1">
                                  <p:stCondLst>
                                    <p:cond delay="0"/>
                                  </p:stCondLst>
                                  <p:childTnLst>
                                    <p:set>
                                      <p:cBhvr>
                                        <p:cTn id="109"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itre 5"/>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DEPLOIEMENT SUR LE CLOUD</a:t>
            </a:r>
            <a:endParaRPr b="0" lang="fr-FR" sz="4000" spc="-1" strike="noStrike">
              <a:solidFill>
                <a:srgbClr val="000000"/>
              </a:solidFill>
              <a:latin typeface="Arial"/>
            </a:endParaRPr>
          </a:p>
        </p:txBody>
      </p:sp>
      <p:pic>
        <p:nvPicPr>
          <p:cNvPr id="307" name="" descr=""/>
          <p:cNvPicPr/>
          <p:nvPr/>
        </p:nvPicPr>
        <p:blipFill>
          <a:blip r:embed="rId1"/>
          <a:stretch/>
        </p:blipFill>
        <p:spPr>
          <a:xfrm>
            <a:off x="18720" y="929520"/>
            <a:ext cx="12191400" cy="4263480"/>
          </a:xfrm>
          <a:prstGeom prst="rect">
            <a:avLst/>
          </a:prstGeom>
          <a:ln w="0">
            <a:noFill/>
          </a:ln>
        </p:spPr>
      </p:pic>
      <p:sp>
        <p:nvSpPr>
          <p:cNvPr id="308" name=""/>
          <p:cNvSpPr/>
          <p:nvPr/>
        </p:nvSpPr>
        <p:spPr>
          <a:xfrm>
            <a:off x="1080000" y="5303880"/>
            <a:ext cx="10979640" cy="45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400" spc="-1" strike="noStrike" u="sng">
                <a:solidFill>
                  <a:srgbClr val="3085ed"/>
                </a:solidFill>
                <a:uFillTx/>
                <a:latin typeface="Times New Roman"/>
                <a:hlinkClick r:id="rId2"/>
              </a:rPr>
              <a:t>https://github.com/wdavid93/Projet_7_Prod/blob/main/.github/workflows/main.yml</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itre 6"/>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Fichier pour deploiement automatique</a:t>
            </a:r>
            <a:endParaRPr b="0" lang="fr-FR" sz="4000" spc="-1" strike="noStrike">
              <a:solidFill>
                <a:srgbClr val="000000"/>
              </a:solidFill>
              <a:latin typeface="Arial"/>
            </a:endParaRPr>
          </a:p>
        </p:txBody>
      </p:sp>
      <p:pic>
        <p:nvPicPr>
          <p:cNvPr id="310" name="" descr=""/>
          <p:cNvPicPr/>
          <p:nvPr/>
        </p:nvPicPr>
        <p:blipFill>
          <a:blip r:embed="rId1"/>
          <a:stretch/>
        </p:blipFill>
        <p:spPr>
          <a:xfrm>
            <a:off x="1542240" y="1008000"/>
            <a:ext cx="9144360" cy="5564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1" name="" descr=""/>
          <p:cNvPicPr/>
          <p:nvPr/>
        </p:nvPicPr>
        <p:blipFill>
          <a:blip r:embed="rId1"/>
          <a:stretch/>
        </p:blipFill>
        <p:spPr>
          <a:xfrm>
            <a:off x="360" y="996840"/>
            <a:ext cx="12191400" cy="3322800"/>
          </a:xfrm>
          <a:prstGeom prst="rect">
            <a:avLst/>
          </a:prstGeom>
          <a:ln w="0">
            <a:noFill/>
          </a:ln>
        </p:spPr>
      </p:pic>
      <p:sp>
        <p:nvSpPr>
          <p:cNvPr id="312" name="Titre 2"/>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Test SUR LE CLOUD</a:t>
            </a:r>
            <a:endParaRPr b="0" lang="fr-FR" sz="4000" spc="-1" strike="noStrike">
              <a:solidFill>
                <a:srgbClr val="000000"/>
              </a:solidFill>
              <a:latin typeface="Arial"/>
            </a:endParaRPr>
          </a:p>
        </p:txBody>
      </p:sp>
      <p:sp>
        <p:nvSpPr>
          <p:cNvPr id="313" name=""/>
          <p:cNvSpPr/>
          <p:nvPr/>
        </p:nvSpPr>
        <p:spPr>
          <a:xfrm>
            <a:off x="720000" y="4860000"/>
            <a:ext cx="11519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400" spc="-1" strike="noStrike" u="sng">
                <a:solidFill>
                  <a:srgbClr val="3085ed"/>
                </a:solidFill>
                <a:uFillTx/>
                <a:latin typeface="Times New Roman"/>
                <a:hlinkClick r:id="rId2"/>
              </a:rPr>
              <a:t>https://github.com/wdavid93/Projet_7_Prod/blob/main/.github/workflows/python-test.yml</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4" name="" descr=""/>
          <p:cNvPicPr/>
          <p:nvPr/>
        </p:nvPicPr>
        <p:blipFill>
          <a:blip r:embed="rId1"/>
          <a:stretch/>
        </p:blipFill>
        <p:spPr>
          <a:xfrm>
            <a:off x="2414880" y="1080000"/>
            <a:ext cx="7399080" cy="5526360"/>
          </a:xfrm>
          <a:prstGeom prst="rect">
            <a:avLst/>
          </a:prstGeom>
          <a:ln w="0">
            <a:noFill/>
          </a:ln>
        </p:spPr>
      </p:pic>
      <p:sp>
        <p:nvSpPr>
          <p:cNvPr id="315" name="Titre 4"/>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Fichier yml pour les tests pytest</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Rectangle : coins arrondis 1"/>
          <p:cNvSpPr/>
          <p:nvPr/>
        </p:nvSpPr>
        <p:spPr>
          <a:xfrm>
            <a:off x="1972080" y="2754720"/>
            <a:ext cx="8246160" cy="1346760"/>
          </a:xfrm>
          <a:prstGeom prst="roundRect">
            <a:avLst>
              <a:gd name="adj" fmla="val 16667"/>
            </a:avLst>
          </a:prstGeom>
          <a:gradFill rotWithShape="0">
            <a:gsLst>
              <a:gs pos="0">
                <a:srgbClr val="d8c5f0"/>
              </a:gs>
              <a:gs pos="100000">
                <a:srgbClr val="b88ee6"/>
              </a:gs>
            </a:gsLst>
            <a:lin ang="5400000"/>
          </a:gradFill>
          <a:ln>
            <a:noFill/>
          </a:ln>
          <a:scene3d>
            <a:camera prst="orthographicFront">
              <a:rot lat="0" lon="0" rev="0"/>
            </a:camera>
            <a:lightRig dir="t" rig="glow">
              <a:rot lat="0" lon="0" rev="14100000"/>
            </a:lightRig>
          </a:scene3d>
          <a:sp3d prstMaterial="softEdge">
            <a:bevelT prst="divot" w="127000"/>
          </a:sp3d>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VI – DATA DRIFT</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7" name="" descr=""/>
          <p:cNvPicPr/>
          <p:nvPr/>
        </p:nvPicPr>
        <p:blipFill>
          <a:blip r:embed="rId1"/>
          <a:stretch/>
        </p:blipFill>
        <p:spPr>
          <a:xfrm>
            <a:off x="18720" y="1023840"/>
            <a:ext cx="12191400" cy="2215800"/>
          </a:xfrm>
          <a:prstGeom prst="rect">
            <a:avLst/>
          </a:prstGeom>
          <a:ln w="0">
            <a:noFill/>
          </a:ln>
        </p:spPr>
      </p:pic>
      <p:sp>
        <p:nvSpPr>
          <p:cNvPr id="318" name=""/>
          <p:cNvSpPr/>
          <p:nvPr/>
        </p:nvSpPr>
        <p:spPr>
          <a:xfrm>
            <a:off x="1620000" y="121680"/>
            <a:ext cx="707796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4000" spc="-1" strike="noStrike">
                <a:solidFill>
                  <a:srgbClr val="000000"/>
                </a:solidFill>
                <a:latin typeface="Corbel"/>
                <a:ea typeface="DejaVu Sans"/>
              </a:rPr>
              <a:t>Fichier créé avec evidently</a:t>
            </a:r>
            <a:endParaRPr b="0" lang="fr-FR" sz="4000" spc="-1" strike="noStrike">
              <a:solidFill>
                <a:srgbClr val="000000"/>
              </a:solidFill>
              <a:latin typeface="Arial"/>
            </a:endParaRPr>
          </a:p>
        </p:txBody>
      </p:sp>
      <p:pic>
        <p:nvPicPr>
          <p:cNvPr id="319" name="" descr=""/>
          <p:cNvPicPr/>
          <p:nvPr/>
        </p:nvPicPr>
        <p:blipFill>
          <a:blip r:embed="rId2"/>
          <a:stretch/>
        </p:blipFill>
        <p:spPr>
          <a:xfrm>
            <a:off x="12240" y="3240000"/>
            <a:ext cx="12191400" cy="3617640"/>
          </a:xfrm>
          <a:prstGeom prst="rect">
            <a:avLst/>
          </a:prstGeom>
          <a:ln w="0">
            <a:noFill/>
          </a:ln>
        </p:spPr>
      </p:pic>
      <p:sp>
        <p:nvSpPr>
          <p:cNvPr id="320" name=""/>
          <p:cNvSpPr/>
          <p:nvPr/>
        </p:nvSpPr>
        <p:spPr>
          <a:xfrm>
            <a:off x="7740000" y="121680"/>
            <a:ext cx="4261680" cy="111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000000"/>
                </a:solidFill>
                <a:latin typeface="Arial"/>
              </a:rPr>
              <a:t>1. Comparaison de performances </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2. Analyse des erreurs </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3. Visualisation des métriques</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rPr>
              <a:t>4. Surveillance de la stabilité du modèle</a:t>
            </a:r>
            <a:r>
              <a:rPr b="0" lang="fr-FR" sz="1800" spc="-1" strike="noStrike">
                <a:solidFill>
                  <a:srgbClr val="000000"/>
                </a:solidFill>
                <a:latin typeface="Arial"/>
              </a:rPr>
              <a:t>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angle : coins arrondis 11"/>
          <p:cNvSpPr/>
          <p:nvPr/>
        </p:nvSpPr>
        <p:spPr>
          <a:xfrm>
            <a:off x="1972080" y="2754720"/>
            <a:ext cx="8246160" cy="1346760"/>
          </a:xfrm>
          <a:prstGeom prst="roundRect">
            <a:avLst>
              <a:gd name="adj" fmla="val 16667"/>
            </a:avLst>
          </a:prstGeom>
          <a:gradFill rotWithShape="0">
            <a:gsLst>
              <a:gs pos="0">
                <a:srgbClr val="d8c5f0"/>
              </a:gs>
              <a:gs pos="100000">
                <a:srgbClr val="b88ee6"/>
              </a:gs>
            </a:gsLst>
            <a:lin ang="5400000"/>
          </a:gradFill>
          <a:ln>
            <a:noFill/>
          </a:ln>
          <a:scene3d>
            <a:camera prst="orthographicFront">
              <a:rot lat="0" lon="0" rev="0"/>
            </a:camera>
            <a:lightRig dir="t" rig="glow">
              <a:rot lat="0" lon="0" rev="14100000"/>
            </a:lightRig>
          </a:scene3d>
          <a:sp3d prstMaterial="softEdge">
            <a:bevelT prst="divot" w="127000"/>
          </a:sp3d>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VII – CONCLUSION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Rectangle : coins arrondis 4"/>
          <p:cNvSpPr/>
          <p:nvPr/>
        </p:nvSpPr>
        <p:spPr>
          <a:xfrm>
            <a:off x="420840" y="827280"/>
            <a:ext cx="5487120" cy="221904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CLASSIFICATION</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Construction d’un modèle de classification binaire à partir d’un Kernel de départ téléchargé sur Kaggle.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population fortement asymétrique (92% - 8%)</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Les résultats de prédiction ne sont pas satisfaisant, avec comme scores 0.4 de recall pour 0.35 de précision.</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23" name="PlaceHolder 1"/>
          <p:cNvSpPr>
            <a:spLocks noGrp="1"/>
          </p:cNvSpPr>
          <p:nvPr>
            <p:ph type="title"/>
          </p:nvPr>
        </p:nvSpPr>
        <p:spPr>
          <a:xfrm>
            <a:off x="1484280" y="0"/>
            <a:ext cx="10017000" cy="106200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RESUME</a:t>
            </a:r>
            <a:endParaRPr b="0" lang="fr-FR" sz="4000" spc="-1" strike="noStrike">
              <a:solidFill>
                <a:srgbClr val="000000"/>
              </a:solidFill>
              <a:latin typeface="Arial"/>
            </a:endParaRPr>
          </a:p>
        </p:txBody>
      </p:sp>
      <p:sp>
        <p:nvSpPr>
          <p:cNvPr id="324" name="Rectangle : coins arrondis 6"/>
          <p:cNvSpPr/>
          <p:nvPr/>
        </p:nvSpPr>
        <p:spPr>
          <a:xfrm>
            <a:off x="420840" y="5589000"/>
            <a:ext cx="11348280" cy="1207800"/>
          </a:xfrm>
          <a:prstGeom prst="roundRect">
            <a:avLst>
              <a:gd name="adj" fmla="val 12851"/>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PROFIL GitHub</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L’ensemble des fichiers de ce projet ont été stockés sur mon compte GitHub : </a:t>
            </a: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https://github.com/wdavid93/Projet_7_Prod</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25" name="Rectangle : coins arrondis 39"/>
          <p:cNvSpPr/>
          <p:nvPr/>
        </p:nvSpPr>
        <p:spPr>
          <a:xfrm>
            <a:off x="6282360" y="827280"/>
            <a:ext cx="5487120" cy="4399560"/>
          </a:xfrm>
          <a:prstGeom prst="roundRect">
            <a:avLst>
              <a:gd name="adj" fmla="val 3278"/>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AXES D’AMELIORATION</a:t>
            </a:r>
            <a:endParaRPr b="0" lang="fr-FR" sz="14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1" lang="fr-FR" sz="1200" spc="-1" strike="noStrike" u="sng">
                <a:solidFill>
                  <a:schemeClr val="dk1"/>
                </a:solidFill>
                <a:uFillTx/>
                <a:latin typeface="Corbel"/>
                <a:ea typeface="DejaVu Sans"/>
              </a:rPr>
              <a:t>Classification :</a:t>
            </a: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 feature engineering ne tient compte que d’un seul dataset sur les huit disponibles. Un Kernel de départ plus approprié à notre problème permettrait surement d’améliorer les scores. Idéalement, une étude personnalisée des données.</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La méthode SMOTE pour l’équilibrage des données est plus performante que celle utilisée dans ce projet, mais beaucoup plus longue en traitement. </a:t>
            </a:r>
            <a:r>
              <a:rPr b="0" lang="fr-FR" sz="1200" spc="-1" strike="noStrike" u="sng">
                <a:solidFill>
                  <a:schemeClr val="dk1"/>
                </a:solidFill>
                <a:uFillTx/>
                <a:latin typeface="Corbel"/>
                <a:ea typeface="DejaVu Sans"/>
                <a:hlinkClick r:id="rId1"/>
              </a:rPr>
              <a:t>Lien utile avec les différentes stratégies de resampling.</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recherche de performances de prédiction plus approfondie, avec réseaux de neurones par exemple.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optimisation plus fine en étudiant plus en détails chaque hyperparamètre.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26" name="Rectangle : coins arrondis 41"/>
          <p:cNvSpPr/>
          <p:nvPr/>
        </p:nvSpPr>
        <p:spPr>
          <a:xfrm>
            <a:off x="420840" y="3208320"/>
            <a:ext cx="5487120" cy="201852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API / DASHBOARD</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Création d’une API web avec Flask pour le côté serveur, et Streamlit pour le côté dashboard.</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Construction d’une image Docker déployée.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Configuration du serveur pour mettre en ligne l’application.</a:t>
            </a:r>
            <a:endParaRPr b="0" lang="fr-FR" sz="1200" spc="-1" strike="noStrike">
              <a:solidFill>
                <a:srgbClr val="000000"/>
              </a:solidFill>
              <a:latin typeface="Arial"/>
            </a:endParaRPr>
          </a:p>
        </p:txBody>
      </p:sp>
      <p:sp>
        <p:nvSpPr>
          <p:cNvPr id="327" name="Rectangle : coins arrondis 8"/>
          <p:cNvSpPr/>
          <p:nvPr/>
        </p:nvSpPr>
        <p:spPr>
          <a:xfrm>
            <a:off x="6416280" y="5646600"/>
            <a:ext cx="5218920" cy="109260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Lignes de commandes dans le dépôt local sur ma machine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init</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remote add origin « Link Github repo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add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commit -m « Name commit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push –u origin master</a:t>
            </a:r>
            <a:endParaRPr b="0" lang="fr-FR" sz="1000" spc="-1" strike="noStrike">
              <a:solidFill>
                <a:srgbClr val="000000"/>
              </a:solidFill>
              <a:latin typeface="Arial"/>
            </a:endParaRPr>
          </a:p>
        </p:txBody>
      </p:sp>
      <p:sp>
        <p:nvSpPr>
          <p:cNvPr id="328" name="Rectangle : coins arrondis 9"/>
          <p:cNvSpPr/>
          <p:nvPr/>
        </p:nvSpPr>
        <p:spPr>
          <a:xfrm>
            <a:off x="9846720" y="6010560"/>
            <a:ext cx="1612080" cy="566280"/>
          </a:xfrm>
          <a:prstGeom prst="roundRect">
            <a:avLst>
              <a:gd name="adj" fmla="val 8234"/>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Fichier .gitignore.txt pour ignorer certains fichiers csv</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Bulle narrative : ronde 8"/>
          <p:cNvSpPr/>
          <p:nvPr/>
        </p:nvSpPr>
        <p:spPr>
          <a:xfrm>
            <a:off x="6264720" y="600480"/>
            <a:ext cx="5461560" cy="3138840"/>
          </a:xfrm>
          <a:prstGeom prst="wedgeEllipseCallout">
            <a:avLst>
              <a:gd name="adj1" fmla="val -75893"/>
              <a:gd name="adj2" fmla="val 20260"/>
            </a:avLst>
          </a:prstGeom>
          <a:solidFill>
            <a:srgbClr val="30acec"/>
          </a:solidFill>
          <a:ln cap="rnd">
            <a:solidFill>
              <a:srgbClr val="237fae"/>
            </a:solidFill>
            <a:round/>
          </a:ln>
          <a:scene3d>
            <a:camera prst="isometricOffAxis1Top">
              <a:rot lat="20694773" lon="20784679" rev="670914"/>
            </a:camera>
            <a:lightRig dir="t" rig="threePt"/>
          </a:scene3d>
          <a:sp3d>
            <a:bevelT prst="artDeco" w="1143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8000" spc="-1" strike="noStrike">
                <a:solidFill>
                  <a:schemeClr val="accent3">
                    <a:lumMod val="75000"/>
                  </a:schemeClr>
                </a:solidFill>
                <a:latin typeface="Corbel"/>
                <a:ea typeface="DejaVu Sans"/>
              </a:rPr>
              <a:t>…</a:t>
            </a:r>
            <a:endParaRPr b="0" lang="fr-FR" sz="8000" spc="-1" strike="noStrike">
              <a:solidFill>
                <a:srgbClr val="000000"/>
              </a:solidFill>
              <a:latin typeface="Arial"/>
            </a:endParaRPr>
          </a:p>
        </p:txBody>
      </p:sp>
      <p:pic>
        <p:nvPicPr>
          <p:cNvPr id="330" name="Picture 2" descr="RÃ©sultat de recherche d'images pour &quot;question&quot;"/>
          <p:cNvPicPr/>
          <p:nvPr/>
        </p:nvPicPr>
        <p:blipFill>
          <a:blip r:embed="rId1"/>
          <a:stretch/>
        </p:blipFill>
        <p:spPr>
          <a:xfrm>
            <a:off x="1456920" y="2170440"/>
            <a:ext cx="4807800" cy="4807800"/>
          </a:xfrm>
          <a:prstGeom prst="rect">
            <a:avLst/>
          </a:prstGeom>
          <a:ln w="0">
            <a:noFill/>
          </a:ln>
        </p:spPr>
      </p:pic>
      <p:sp>
        <p:nvSpPr>
          <p:cNvPr id="331" name="PlaceHolder 1"/>
          <p:cNvSpPr>
            <a:spLocks noGrp="1"/>
          </p:cNvSpPr>
          <p:nvPr>
            <p:ph type="title"/>
          </p:nvPr>
        </p:nvSpPr>
        <p:spPr>
          <a:xfrm>
            <a:off x="1484280" y="0"/>
            <a:ext cx="10017000" cy="106200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QUESTIONS - REPONSES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angle : coins arrondis 3"/>
          <p:cNvSpPr/>
          <p:nvPr/>
        </p:nvSpPr>
        <p:spPr>
          <a:xfrm>
            <a:off x="2632320" y="2754720"/>
            <a:ext cx="6925320" cy="1346760"/>
          </a:xfrm>
          <a:prstGeom prst="roundRect">
            <a:avLst>
              <a:gd name="adj" fmla="val 16667"/>
            </a:avLst>
          </a:prstGeom>
          <a:gradFill rotWithShape="0">
            <a:gsLst>
              <a:gs pos="0">
                <a:srgbClr val="c9e2bd"/>
              </a:gs>
              <a:gs pos="100000">
                <a:srgbClr val="9dce83"/>
              </a:gs>
            </a:gsLst>
            <a:lin ang="5400000"/>
          </a:gra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 - PRESENTATION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PROJET</a:t>
            </a:r>
            <a:endParaRPr b="0" lang="fr-FR" sz="4000" spc="-1" strike="noStrike">
              <a:solidFill>
                <a:srgbClr val="000000"/>
              </a:solidFill>
              <a:latin typeface="Arial"/>
            </a:endParaRPr>
          </a:p>
        </p:txBody>
      </p:sp>
      <p:sp>
        <p:nvSpPr>
          <p:cNvPr id="117" name="Rectangle : coins arrondis 5"/>
          <p:cNvSpPr/>
          <p:nvPr/>
        </p:nvSpPr>
        <p:spPr>
          <a:xfrm>
            <a:off x="403560" y="1259640"/>
            <a:ext cx="2955960" cy="2954880"/>
          </a:xfrm>
          <a:prstGeom prst="roundRect">
            <a:avLst>
              <a:gd name="adj" fmla="val 6160"/>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Etude d’un modèle de Scoring </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lang="fr-FR" sz="1600" spc="-1" strike="noStrike">
                <a:solidFill>
                  <a:schemeClr val="dk1"/>
                </a:solidFill>
                <a:latin typeface="Corbel"/>
                <a:ea typeface="DejaVu Sans"/>
              </a:rPr>
              <a:t>Prêt à dépenser </a:t>
            </a:r>
            <a:r>
              <a:rPr b="0" lang="fr-FR" sz="1600" spc="-1" strike="noStrike">
                <a:solidFill>
                  <a:schemeClr val="dk1"/>
                </a:solidFill>
                <a:latin typeface="Corbel"/>
                <a:ea typeface="DejaVu Sans"/>
              </a:rPr>
              <a:t>souhaite </a:t>
            </a:r>
            <a:r>
              <a:rPr b="1" i="1" lang="fr-FR" sz="1600" spc="-1" strike="noStrike">
                <a:solidFill>
                  <a:schemeClr val="dk1"/>
                </a:solidFill>
                <a:latin typeface="Corbel"/>
                <a:ea typeface="DejaVu Sans"/>
              </a:rPr>
              <a:t>développer un modèle de </a:t>
            </a:r>
            <a:r>
              <a:rPr b="1" i="1" lang="fr-FR" sz="1600" spc="-1" strike="noStrike" u="sng">
                <a:solidFill>
                  <a:schemeClr val="dk1"/>
                </a:solidFill>
                <a:uFillTx/>
                <a:latin typeface="Corbel"/>
                <a:ea typeface="DejaVu Sans"/>
              </a:rPr>
              <a:t> </a:t>
            </a:r>
            <a:r>
              <a:rPr b="1" i="1" lang="fr-FR" sz="1600" spc="-1" strike="noStrike">
                <a:solidFill>
                  <a:schemeClr val="dk1"/>
                </a:solidFill>
                <a:latin typeface="Corbel"/>
                <a:ea typeface="DejaVu Sans"/>
              </a:rPr>
              <a:t>Scoring de la probabilité de défaut de paiement du client</a:t>
            </a:r>
            <a:r>
              <a:rPr b="0" i="1" lang="fr-FR" sz="1600" spc="-1" strike="noStrike">
                <a:solidFill>
                  <a:schemeClr val="dk1"/>
                </a:solidFill>
                <a:latin typeface="Corbel"/>
                <a:ea typeface="DejaVu Sans"/>
              </a:rPr>
              <a:t> </a:t>
            </a:r>
            <a:r>
              <a:rPr b="0" lang="fr-FR" sz="1600" spc="-1" strike="noStrike">
                <a:solidFill>
                  <a:schemeClr val="dk1"/>
                </a:solidFill>
                <a:latin typeface="Corbel"/>
                <a:ea typeface="DejaVu Sans"/>
              </a:rPr>
              <a:t>pour étayer la décision d'accorder ou non un prêt à un client potentiel.</a:t>
            </a:r>
            <a:endParaRPr b="0" lang="fr-FR" sz="1600" spc="-1" strike="noStrike">
              <a:solidFill>
                <a:srgbClr val="000000"/>
              </a:solidFill>
              <a:latin typeface="Arial"/>
            </a:endParaRPr>
          </a:p>
        </p:txBody>
      </p:sp>
      <p:sp>
        <p:nvSpPr>
          <p:cNvPr id="118" name="Rectangle : coins arrondis 6"/>
          <p:cNvSpPr/>
          <p:nvPr/>
        </p:nvSpPr>
        <p:spPr>
          <a:xfrm>
            <a:off x="3773160" y="1259640"/>
            <a:ext cx="4643640" cy="3818520"/>
          </a:xfrm>
          <a:prstGeom prst="roundRect">
            <a:avLst>
              <a:gd name="adj" fmla="val 4036"/>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Développement d’un dashboard</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i="1" lang="fr-FR" sz="1400" spc="-1" strike="noStrike">
                <a:solidFill>
                  <a:schemeClr val="dk1"/>
                </a:solidFill>
                <a:latin typeface="Corbel"/>
                <a:ea typeface="DejaVu Sans"/>
              </a:rPr>
              <a:t>Développement d’un Dashboard interactif</a:t>
            </a:r>
            <a:r>
              <a:rPr b="0" i="1" lang="fr-FR" sz="1400" spc="-1" strike="noStrike">
                <a:solidFill>
                  <a:schemeClr val="dk1"/>
                </a:solidFill>
                <a:latin typeface="Corbel"/>
                <a:ea typeface="DejaVu Sans"/>
              </a:rPr>
              <a:t> </a:t>
            </a:r>
            <a:r>
              <a:rPr b="0" lang="fr-FR" sz="1400" spc="-1" strike="noStrike">
                <a:solidFill>
                  <a:schemeClr val="dk1"/>
                </a:solidFill>
                <a:latin typeface="Corbel"/>
                <a:ea typeface="DejaVu Sans"/>
              </a:rPr>
              <a:t>pour que les chargés de relation client puissent à la fois expliquer de façon la plus transparente possible les décisions d’octroi de crédit.</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nSpc>
                <a:spcPct val="100000"/>
              </a:lnSpc>
            </a:pPr>
            <a:r>
              <a:rPr b="1" lang="fr-FR" sz="1400" spc="-1" strike="noStrike" u="sng">
                <a:solidFill>
                  <a:schemeClr val="dk1"/>
                </a:solidFill>
                <a:uFillTx/>
                <a:latin typeface="Corbel"/>
                <a:ea typeface="DejaVu Sans"/>
              </a:rPr>
              <a:t>Le dashboard doit permettre de :</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le score pour chaque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des informations descriptives relatives à un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Comparer les informations descriptives relatives à un client à l’ensemble des clients ou à un groupe de clients similaires</a:t>
            </a:r>
            <a:endParaRPr b="0" lang="fr-FR" sz="1400" spc="-1" strike="noStrike">
              <a:solidFill>
                <a:srgbClr val="000000"/>
              </a:solidFill>
              <a:latin typeface="Arial"/>
            </a:endParaRPr>
          </a:p>
        </p:txBody>
      </p:sp>
      <p:sp>
        <p:nvSpPr>
          <p:cNvPr id="119" name="Rectangle : coins arrondis 9"/>
          <p:cNvSpPr/>
          <p:nvPr/>
        </p:nvSpPr>
        <p:spPr>
          <a:xfrm>
            <a:off x="8830800" y="1259640"/>
            <a:ext cx="2955960" cy="3683160"/>
          </a:xfrm>
          <a:prstGeom prst="roundRect">
            <a:avLst>
              <a:gd name="adj" fmla="val 616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Demandes et suggestion du manager</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Partir d’un kernel Kaggle pour faciliter l’étude et la préparation des données.</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Réaliser une note méthodologique expliquant en détails la construction du modèle.</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Déploiement du dashboard sur le Cloud.</a:t>
            </a:r>
            <a:endParaRPr b="0" lang="fr-FR" sz="1600" spc="-1" strike="noStrike">
              <a:solidFill>
                <a:srgbClr val="000000"/>
              </a:solidFill>
              <a:latin typeface="Arial"/>
            </a:endParaRPr>
          </a:p>
        </p:txBody>
      </p:sp>
      <p:sp>
        <p:nvSpPr>
          <p:cNvPr id="120" name="Rectangle : coins arrondis 10"/>
          <p:cNvSpPr/>
          <p:nvPr/>
        </p:nvSpPr>
        <p:spPr>
          <a:xfrm>
            <a:off x="3773160" y="5374440"/>
            <a:ext cx="4643640" cy="982080"/>
          </a:xfrm>
          <a:prstGeom prst="roundRect">
            <a:avLst>
              <a:gd name="adj" fmla="val 616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Lien données :</a:t>
            </a:r>
            <a:endParaRPr b="0" lang="fr-FR" sz="1600" spc="-1" strike="noStrike">
              <a:solidFill>
                <a:srgbClr val="000000"/>
              </a:solidFill>
              <a:latin typeface="Arial"/>
            </a:endParaRPr>
          </a:p>
          <a:p>
            <a:pPr algn="ctr">
              <a:lnSpc>
                <a:spcPct val="100000"/>
              </a:lnSpc>
            </a:pPr>
            <a:r>
              <a:rPr b="0" lang="fr-FR" sz="1600" spc="-1" strike="noStrike" u="sng">
                <a:solidFill>
                  <a:schemeClr val="dk1"/>
                </a:solidFill>
                <a:uFillTx/>
                <a:latin typeface="Corbel"/>
                <a:ea typeface="DejaVu Sans"/>
                <a:hlinkClick r:id="rId1"/>
              </a:rPr>
              <a:t>https://www.kaggle.com/c/home-credit-default-risk/data</a:t>
            </a:r>
            <a:endParaRPr b="0" lang="fr-F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PLAN D’ACTIONS</a:t>
            </a:r>
            <a:endParaRPr b="0" lang="fr-FR" sz="4000" spc="-1" strike="noStrike">
              <a:solidFill>
                <a:srgbClr val="000000"/>
              </a:solidFill>
              <a:latin typeface="Arial"/>
            </a:endParaRPr>
          </a:p>
        </p:txBody>
      </p:sp>
      <p:graphicFrame>
        <p:nvGraphicFramePr>
          <p:cNvPr id="2" name="Diagram2"/>
          <p:cNvGraphicFramePr/>
          <p:nvPr>
            <p:extLst>
              <p:ext uri="{D42A27DB-BD31-4B8C-83A1-F6EECF244321}">
                <p14:modId xmlns:p14="http://schemas.microsoft.com/office/powerpoint/2010/main" val="772149099"/>
              </p:ext>
            </p:extLst>
          </p:nvPr>
        </p:nvGraphicFramePr>
        <p:xfrm>
          <a:off x="452880" y="482760"/>
          <a:ext cx="11381760" cy="6458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22" name="Image 5" descr=""/>
          <p:cNvPicPr/>
          <p:nvPr/>
        </p:nvPicPr>
        <p:blipFill>
          <a:blip r:embed="rId6"/>
          <a:stretch/>
        </p:blipFill>
        <p:spPr>
          <a:xfrm>
            <a:off x="2861280" y="2809440"/>
            <a:ext cx="1533240" cy="524880"/>
          </a:xfrm>
          <a:prstGeom prst="rect">
            <a:avLst/>
          </a:prstGeom>
          <a:ln w="0">
            <a:noFill/>
          </a:ln>
        </p:spPr>
      </p:pic>
      <p:pic>
        <p:nvPicPr>
          <p:cNvPr id="123" name="Image 6" descr=""/>
          <p:cNvPicPr/>
          <p:nvPr/>
        </p:nvPicPr>
        <p:blipFill>
          <a:blip r:embed="rId7"/>
          <a:stretch/>
        </p:blipFill>
        <p:spPr>
          <a:xfrm>
            <a:off x="5582520" y="2487600"/>
            <a:ext cx="881280" cy="893520"/>
          </a:xfrm>
          <a:prstGeom prst="rect">
            <a:avLst/>
          </a:prstGeom>
          <a:ln w="0">
            <a:noFill/>
          </a:ln>
        </p:spPr>
      </p:pic>
      <p:pic>
        <p:nvPicPr>
          <p:cNvPr id="124" name="Image 7" descr=""/>
          <p:cNvPicPr/>
          <p:nvPr/>
        </p:nvPicPr>
        <p:blipFill>
          <a:blip r:embed="rId8"/>
          <a:stretch/>
        </p:blipFill>
        <p:spPr>
          <a:xfrm>
            <a:off x="779760" y="2487600"/>
            <a:ext cx="893520" cy="893520"/>
          </a:xfrm>
          <a:prstGeom prst="rect">
            <a:avLst/>
          </a:prstGeom>
          <a:ln w="0">
            <a:noFill/>
          </a:ln>
        </p:spPr>
      </p:pic>
      <p:pic>
        <p:nvPicPr>
          <p:cNvPr id="125" name="Image 8" descr=""/>
          <p:cNvPicPr/>
          <p:nvPr/>
        </p:nvPicPr>
        <p:blipFill>
          <a:blip r:embed="rId9"/>
          <a:stretch/>
        </p:blipFill>
        <p:spPr>
          <a:xfrm>
            <a:off x="7972560" y="2508840"/>
            <a:ext cx="881280" cy="872280"/>
          </a:xfrm>
          <a:prstGeom prst="rect">
            <a:avLst/>
          </a:prstGeom>
          <a:ln w="0">
            <a:noFill/>
          </a:ln>
        </p:spPr>
      </p:pic>
      <p:pic>
        <p:nvPicPr>
          <p:cNvPr id="126" name="" descr=""/>
          <p:cNvPicPr/>
          <p:nvPr/>
        </p:nvPicPr>
        <p:blipFill>
          <a:blip r:embed="rId10"/>
          <a:stretch/>
        </p:blipFill>
        <p:spPr>
          <a:xfrm>
            <a:off x="10260000" y="2477520"/>
            <a:ext cx="1079640" cy="989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 coins arrondis 3"/>
          <p:cNvSpPr/>
          <p:nvPr/>
        </p:nvSpPr>
        <p:spPr>
          <a:xfrm>
            <a:off x="1972080" y="2754720"/>
            <a:ext cx="8246160" cy="1346760"/>
          </a:xfrm>
          <a:prstGeom prst="roundRect">
            <a:avLst>
              <a:gd name="adj" fmla="val 16667"/>
            </a:avLst>
          </a:prstGeom>
          <a:solidFill>
            <a:schemeClr val="accent3">
              <a:lumMod val="60000"/>
              <a:lumOff val="4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 – ETUDE DES DONNEES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Image 3" descr=""/>
          <p:cNvPicPr/>
          <p:nvPr/>
        </p:nvPicPr>
        <p:blipFill>
          <a:blip r:embed="rId1"/>
          <a:stretch/>
        </p:blipFill>
        <p:spPr>
          <a:xfrm>
            <a:off x="1502280" y="839880"/>
            <a:ext cx="9412920" cy="5941800"/>
          </a:xfrm>
          <a:prstGeom prst="rect">
            <a:avLst/>
          </a:prstGeom>
          <a:ln w="0">
            <a:noFill/>
          </a:ln>
        </p:spPr>
      </p:pic>
      <p:sp>
        <p:nvSpPr>
          <p:cNvPr id="129"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DES DONNEES</a:t>
            </a:r>
            <a:endParaRPr b="0" lang="fr-FR" sz="4000" spc="-1" strike="noStrike">
              <a:solidFill>
                <a:srgbClr val="000000"/>
              </a:solidFill>
              <a:latin typeface="Arial"/>
            </a:endParaRPr>
          </a:p>
        </p:txBody>
      </p:sp>
      <p:sp>
        <p:nvSpPr>
          <p:cNvPr id="130" name="Rectangle : coins arrondis 5"/>
          <p:cNvSpPr/>
          <p:nvPr/>
        </p:nvSpPr>
        <p:spPr>
          <a:xfrm>
            <a:off x="7148160" y="1063800"/>
            <a:ext cx="2112840" cy="69552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train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307511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122 colonnes</a:t>
            </a:r>
            <a:endParaRPr b="0" lang="fr-FR" sz="1200" spc="-1" strike="noStrike">
              <a:solidFill>
                <a:srgbClr val="000000"/>
              </a:solidFill>
              <a:latin typeface="Arial"/>
            </a:endParaRPr>
          </a:p>
        </p:txBody>
      </p:sp>
      <p:sp>
        <p:nvSpPr>
          <p:cNvPr id="131" name="Rectangle : coins arrondis 6"/>
          <p:cNvSpPr/>
          <p:nvPr/>
        </p:nvSpPr>
        <p:spPr>
          <a:xfrm>
            <a:off x="9388440" y="1063800"/>
            <a:ext cx="2112840" cy="69552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test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48744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121 colonnes</a:t>
            </a:r>
            <a:endParaRPr b="0" lang="fr-FR" sz="1200" spc="-1" strike="noStrike">
              <a:solidFill>
                <a:srgbClr val="000000"/>
              </a:solidFill>
              <a:latin typeface="Arial"/>
            </a:endParaRPr>
          </a:p>
        </p:txBody>
      </p:sp>
      <p:sp>
        <p:nvSpPr>
          <p:cNvPr id="132" name="Rectangle : coins arrondis 7"/>
          <p:cNvSpPr/>
          <p:nvPr/>
        </p:nvSpPr>
        <p:spPr>
          <a:xfrm>
            <a:off x="10890360" y="1556280"/>
            <a:ext cx="1223640" cy="345240"/>
          </a:xfrm>
          <a:prstGeom prst="roundRect">
            <a:avLst>
              <a:gd name="adj" fmla="val 16667"/>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Pas de target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re 3"/>
          <p:cNvSpPr/>
          <p:nvPr/>
        </p:nvSpPr>
        <p:spPr>
          <a:xfrm>
            <a:off x="1484280" y="0"/>
            <a:ext cx="10017000" cy="106200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DU NOTEBOOK KAGGLE</a:t>
            </a:r>
            <a:endParaRPr b="0" lang="fr-FR" sz="4000" spc="-1" strike="noStrike">
              <a:solidFill>
                <a:srgbClr val="000000"/>
              </a:solidFill>
              <a:latin typeface="Arial"/>
            </a:endParaRPr>
          </a:p>
        </p:txBody>
      </p:sp>
      <p:graphicFrame>
        <p:nvGraphicFramePr>
          <p:cNvPr id="3" name="Diagram3"/>
          <p:cNvGraphicFramePr/>
          <p:nvPr>
            <p:extLst>
              <p:ext uri="{D42A27DB-BD31-4B8C-83A1-F6EECF244321}">
                <p14:modId xmlns:p14="http://schemas.microsoft.com/office/powerpoint/2010/main" val="1692248658"/>
              </p:ext>
            </p:extLst>
          </p:nvPr>
        </p:nvGraphicFramePr>
        <p:xfrm>
          <a:off x="689040" y="807120"/>
          <a:ext cx="10824480" cy="5998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 coins arrondis 3"/>
          <p:cNvSpPr/>
          <p:nvPr/>
        </p:nvSpPr>
        <p:spPr>
          <a:xfrm>
            <a:off x="1972080" y="2754720"/>
            <a:ext cx="8246160" cy="1346760"/>
          </a:xfrm>
          <a:prstGeom prst="roundRect">
            <a:avLst>
              <a:gd name="adj" fmla="val 16667"/>
            </a:avLst>
          </a:prstGeom>
          <a:solidFill>
            <a:schemeClr val="accent4">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III – MODELISATION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A6CA4E143C1C4DA487B74FF1A5DC5F" ma:contentTypeVersion="8" ma:contentTypeDescription="Crée un document." ma:contentTypeScope="" ma:versionID="810f3c65d920816b5901cd0608e513ec">
  <xsd:schema xmlns:xsd="http://www.w3.org/2001/XMLSchema" xmlns:xs="http://www.w3.org/2001/XMLSchema" xmlns:p="http://schemas.microsoft.com/office/2006/metadata/properties" xmlns:ns3="17d01d1b-8e7c-4008-846c-e236499f1da4" targetNamespace="http://schemas.microsoft.com/office/2006/metadata/properties" ma:root="true" ma:fieldsID="065597f0fb3ee85b5e5fb0b9d8188324" ns3:_="">
    <xsd:import namespace="17d01d1b-8e7c-4008-846c-e236499f1da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01d1b-8e7c-4008-846c-e236499f1d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5F7CF6-3D4F-453B-B8CF-600AF596C7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2BCE2E-BCC3-4749-B760-AB8F4E7CC288}">
  <ds:schemaRefs>
    <ds:schemaRef ds:uri="http://schemas.microsoft.com/sharepoint/v3/contenttype/forms"/>
  </ds:schemaRefs>
</ds:datastoreItem>
</file>

<file path=customXml/itemProps3.xml><?xml version="1.0" encoding="utf-8"?>
<ds:datastoreItem xmlns:ds="http://schemas.openxmlformats.org/officeDocument/2006/customXml" ds:itemID="{4E2DFD22-F870-4FF4-A84E-C3B9E0CC94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d01d1b-8e7c-4008-846c-e236499f1d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6055</TotalTime>
  <Application>LibreOffice/7.5.1.2$Windows_X86_64 LibreOffice_project/fcbaee479e84c6cd81291587d2ee68cba099e129</Application>
  <AppVersion>15.0000</AppVersion>
  <Words>1945</Words>
  <Paragraphs>314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2023-11-09T15:26:03Z</dcterms:created>
  <dc:creator/>
  <dc:description/>
  <dc:language>fr-FR</dc:language>
  <cp:lastModifiedBy/>
  <dcterms:modified xsi:type="dcterms:W3CDTF">2023-11-30T17:05:46Z</dcterms:modified>
  <cp:revision>16</cp:revision>
  <dc:subject/>
  <dc:title>Implémenter un modèle de scoring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0x010100DFA6CA4E143C1C4DA487B74FF1A5DC5F</vt:lpwstr>
  </property>
  <property fmtid="{D5CDD505-2E9C-101B-9397-08002B2CF9AE}" pid="3" name="PresentationFormat">
    <vt:lpwstr>Grand écran</vt:lpwstr>
  </property>
  <property fmtid="{D5CDD505-2E9C-101B-9397-08002B2CF9AE}" pid="4" name="Slides">
    <vt:i4>20</vt:i4>
  </property>
</Properties>
</file>