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375CFF-638A-47E0-BF52-7C848551FFB5}">
          <p14:sldIdLst>
            <p14:sldId id="256"/>
            <p14:sldId id="264"/>
            <p14:sldId id="265"/>
            <p14:sldId id="270"/>
            <p14:sldId id="271"/>
            <p14:sldId id="272"/>
            <p14:sldId id="273"/>
            <p14:sldId id="276"/>
            <p14:sldId id="274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Yung Liu" userId="1f2c048bc18e281f" providerId="LiveId" clId="{51B9361E-7601-47CC-9E1F-67A67F562779}"/>
    <pc:docChg chg="modSld">
      <pc:chgData name="ChingYung Liu" userId="1f2c048bc18e281f" providerId="LiveId" clId="{51B9361E-7601-47CC-9E1F-67A67F562779}" dt="2019-10-17T14:23:27.933" v="16"/>
      <pc:docMkLst>
        <pc:docMk/>
      </pc:docMkLst>
      <pc:sldChg chg="modSp">
        <pc:chgData name="ChingYung Liu" userId="1f2c048bc18e281f" providerId="LiveId" clId="{51B9361E-7601-47CC-9E1F-67A67F562779}" dt="2019-10-17T14:22:10.437" v="0" actId="14100"/>
        <pc:sldMkLst>
          <pc:docMk/>
          <pc:sldMk cId="3232610631" sldId="265"/>
        </pc:sldMkLst>
        <pc:spChg chg="mod">
          <ac:chgData name="ChingYung Liu" userId="1f2c048bc18e281f" providerId="LiveId" clId="{51B9361E-7601-47CC-9E1F-67A67F562779}" dt="2019-10-17T14:22:10.437" v="0" actId="14100"/>
          <ac:spMkLst>
            <pc:docMk/>
            <pc:sldMk cId="3232610631" sldId="265"/>
            <ac:spMk id="3" creationId="{C1C81056-1FA5-4C45-89F7-B89CAC6F139C}"/>
          </ac:spMkLst>
        </pc:spChg>
      </pc:sldChg>
      <pc:sldChg chg="modSp">
        <pc:chgData name="ChingYung Liu" userId="1f2c048bc18e281f" providerId="LiveId" clId="{51B9361E-7601-47CC-9E1F-67A67F562779}" dt="2019-10-17T14:22:22.841" v="5" actId="6549"/>
        <pc:sldMkLst>
          <pc:docMk/>
          <pc:sldMk cId="2751658173" sldId="270"/>
        </pc:sldMkLst>
        <pc:spChg chg="mod">
          <ac:chgData name="ChingYung Liu" userId="1f2c048bc18e281f" providerId="LiveId" clId="{51B9361E-7601-47CC-9E1F-67A67F562779}" dt="2019-10-17T14:22:22.841" v="5" actId="6549"/>
          <ac:spMkLst>
            <pc:docMk/>
            <pc:sldMk cId="2751658173" sldId="270"/>
            <ac:spMk id="3" creationId="{1A5F0AC6-49C3-4C12-81F6-266CE955674F}"/>
          </ac:spMkLst>
        </pc:spChg>
      </pc:sldChg>
      <pc:sldChg chg="modSp">
        <pc:chgData name="ChingYung Liu" userId="1f2c048bc18e281f" providerId="LiveId" clId="{51B9361E-7601-47CC-9E1F-67A67F562779}" dt="2019-10-17T14:23:27.933" v="16"/>
        <pc:sldMkLst>
          <pc:docMk/>
          <pc:sldMk cId="1234322516" sldId="275"/>
        </pc:sldMkLst>
        <pc:spChg chg="mod">
          <ac:chgData name="ChingYung Liu" userId="1f2c048bc18e281f" providerId="LiveId" clId="{51B9361E-7601-47CC-9E1F-67A67F562779}" dt="2019-10-17T14:23:27.933" v="16"/>
          <ac:spMkLst>
            <pc:docMk/>
            <pc:sldMk cId="1234322516" sldId="275"/>
            <ac:spMk id="3" creationId="{C11B2382-6FA5-4C7D-9947-3BE6B7577F4D}"/>
          </ac:spMkLst>
        </pc:spChg>
      </pc:sldChg>
    </pc:docChg>
  </pc:docChgLst>
  <pc:docChgLst>
    <pc:chgData name="ChingYung Liu" userId="1f2c048bc18e281f" providerId="LiveId" clId="{05C0C157-C554-6C41-9B42-4CAD3F2BBCCB}"/>
    <pc:docChg chg="modSld">
      <pc:chgData name="ChingYung Liu" userId="1f2c048bc18e281f" providerId="LiveId" clId="{05C0C157-C554-6C41-9B42-4CAD3F2BBCCB}" dt="2019-11-05T02:07:29.059" v="156" actId="20577"/>
      <pc:docMkLst>
        <pc:docMk/>
      </pc:docMkLst>
      <pc:sldChg chg="modSp">
        <pc:chgData name="ChingYung Liu" userId="1f2c048bc18e281f" providerId="LiveId" clId="{05C0C157-C554-6C41-9B42-4CAD3F2BBCCB}" dt="2019-11-05T02:07:29.059" v="156" actId="20577"/>
        <pc:sldMkLst>
          <pc:docMk/>
          <pc:sldMk cId="649113377" sldId="268"/>
        </pc:sldMkLst>
        <pc:spChg chg="mod">
          <ac:chgData name="ChingYung Liu" userId="1f2c048bc18e281f" providerId="LiveId" clId="{05C0C157-C554-6C41-9B42-4CAD3F2BBCCB}" dt="2019-11-05T02:07:29.059" v="156" actId="20577"/>
          <ac:spMkLst>
            <pc:docMk/>
            <pc:sldMk cId="649113377" sldId="268"/>
            <ac:spMk id="3" creationId="{C11B2382-6FA5-4C7D-9947-3BE6B7577F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198F-4DAA-BA46-9E91-A5AC7B31A06A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9C5F7-DF84-A94D-8377-250054FB9B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840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ktix.com/events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單元十一</a:t>
            </a:r>
            <a:br>
              <a:rPr lang="en-US" altLang="zh-TW" dirty="0"/>
            </a:br>
            <a:r>
              <a:rPr lang="zh-TW" altLang="en-US" dirty="0"/>
              <a:t>網頁</a:t>
            </a:r>
            <a:r>
              <a:rPr lang="en-US" altLang="zh-TW" dirty="0"/>
              <a:t>API</a:t>
            </a:r>
            <a:r>
              <a:rPr lang="zh-TW" altLang="en-US" dirty="0"/>
              <a:t>與</a:t>
            </a:r>
            <a:r>
              <a:rPr lang="en-US" altLang="zh-TW" dirty="0"/>
              <a:t>Ajax</a:t>
            </a:r>
            <a:r>
              <a:rPr lang="zh-TW" altLang="en-US" dirty="0"/>
              <a:t>技術介紹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4074" cy="938784"/>
          </a:xfrm>
        </p:spPr>
        <p:txBody>
          <a:bodyPr>
            <a:normAutofit/>
          </a:bodyPr>
          <a:lstStyle/>
          <a:p>
            <a:r>
              <a:rPr lang="en-US" altLang="zh-TW" dirty="0"/>
              <a:t>CORS</a:t>
            </a:r>
            <a:r>
              <a:rPr lang="en-US" altLang="zh-TW" sz="2700" dirty="0"/>
              <a:t>(Cross-Origin Resource Sharing </a:t>
            </a:r>
            <a:r>
              <a:rPr lang="zh-TW" altLang="en-US" sz="2700" dirty="0"/>
              <a:t>跨來源資源共享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8384"/>
            <a:ext cx="8928220" cy="484022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zh-TW" altLang="en-US" sz="3000" dirty="0"/>
              <a:t>基於安全的理由，目前的網頁伺服器大多會預設拒絕非本地端的資源請求</a:t>
            </a:r>
            <a:endParaRPr lang="en-US" altLang="zh-TW" sz="3000" dirty="0"/>
          </a:p>
          <a:p>
            <a:pPr>
              <a:spcAft>
                <a:spcPts val="1200"/>
              </a:spcAft>
            </a:pPr>
            <a:r>
              <a:rPr lang="zh-TW" altLang="en-US" sz="3000" dirty="0"/>
              <a:t>大多數</a:t>
            </a:r>
            <a:r>
              <a:rPr lang="zh-TW" altLang="en-US" sz="3000"/>
              <a:t>的網站會</a:t>
            </a:r>
            <a:r>
              <a:rPr lang="zh-TW" altLang="en-US" sz="3000" dirty="0"/>
              <a:t>遵守同源政策</a:t>
            </a:r>
            <a:r>
              <a:rPr lang="en-US" altLang="zh-TW" sz="2400" b="1" dirty="0"/>
              <a:t>(Same-origin policy)</a:t>
            </a:r>
          </a:p>
          <a:p>
            <a:pPr>
              <a:spcAft>
                <a:spcPts val="1200"/>
              </a:spcAft>
            </a:pPr>
            <a:r>
              <a:rPr lang="zh-TW" altLang="en-US" sz="3000" dirty="0"/>
              <a:t>公開的網頁服務或</a:t>
            </a:r>
            <a:r>
              <a:rPr lang="en-US" altLang="zh-TW" sz="3000" dirty="0"/>
              <a:t>API</a:t>
            </a:r>
            <a:r>
              <a:rPr lang="zh-TW" altLang="en-US" sz="3000" dirty="0"/>
              <a:t>必須開放</a:t>
            </a:r>
            <a:r>
              <a:rPr lang="en-US" altLang="zh-TW" sz="3000" dirty="0"/>
              <a:t>CORS</a:t>
            </a:r>
            <a:r>
              <a:rPr lang="zh-TW" altLang="en-US" sz="3000" dirty="0"/>
              <a:t>才能讓其他的應用程式或裝置存取服務</a:t>
            </a:r>
            <a:endParaRPr lang="en-US" altLang="zh-TW" sz="3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3432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8220" cy="938784"/>
          </a:xfrm>
        </p:spPr>
        <p:txBody>
          <a:bodyPr/>
          <a:lstStyle/>
          <a:p>
            <a:r>
              <a:rPr lang="zh-TW" altLang="en-US" dirty="0"/>
              <a:t>基本練習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8384"/>
            <a:ext cx="8928220" cy="4840224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透過公開</a:t>
            </a:r>
            <a:r>
              <a:rPr lang="en-US" altLang="zh-TW" sz="2400" dirty="0"/>
              <a:t>API</a:t>
            </a:r>
            <a:r>
              <a:rPr lang="zh-TW" altLang="en-US" sz="2400" dirty="0"/>
              <a:t>取得資料</a:t>
            </a:r>
            <a:r>
              <a:rPr lang="en-US" altLang="zh-TW" sz="2400" dirty="0"/>
              <a:t>(GET)</a:t>
            </a:r>
          </a:p>
          <a:p>
            <a:pPr lvl="1"/>
            <a:r>
              <a:rPr lang="zh-TW" altLang="en-US" sz="2000" dirty="0"/>
              <a:t>公用</a:t>
            </a:r>
            <a:r>
              <a:rPr lang="en-US" altLang="zh-TW" sz="2000" dirty="0"/>
              <a:t>API</a:t>
            </a:r>
            <a:r>
              <a:rPr lang="zh-TW" altLang="en-US" sz="2000" dirty="0"/>
              <a:t>網址</a:t>
            </a:r>
            <a:r>
              <a:rPr lang="en-US" altLang="zh-TW" sz="2000" dirty="0"/>
              <a:t>:https://kktix.com/</a:t>
            </a:r>
            <a:r>
              <a:rPr lang="en-US" altLang="zh-TW" sz="2000" dirty="0" err="1"/>
              <a:t>events.json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XMLHttpRequest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Fetch()</a:t>
            </a:r>
          </a:p>
          <a:p>
            <a:pPr lvl="1">
              <a:spcAft>
                <a:spcPts val="1200"/>
              </a:spcAft>
            </a:pPr>
            <a:r>
              <a:rPr lang="en-US" altLang="zh-TW" sz="2000" dirty="0"/>
              <a:t>jQuery</a:t>
            </a:r>
            <a:r>
              <a:rPr lang="zh-TW" altLang="en-US" sz="2000" dirty="0"/>
              <a:t> </a:t>
            </a:r>
            <a:r>
              <a:rPr lang="en-US" altLang="zh-TW" sz="2000" dirty="0"/>
              <a:t>or </a:t>
            </a:r>
            <a:r>
              <a:rPr lang="en-US" altLang="zh-TW" sz="2000" dirty="0" err="1"/>
              <a:t>axios</a:t>
            </a:r>
            <a:endParaRPr lang="en-US" altLang="zh-TW" sz="2000" dirty="0"/>
          </a:p>
          <a:p>
            <a:r>
              <a:rPr lang="zh-TW" altLang="en-US" sz="2400" dirty="0"/>
              <a:t>載入頁面來取代</a:t>
            </a:r>
            <a:r>
              <a:rPr lang="en-US" altLang="zh-TW" sz="2400" dirty="0"/>
              <a:t>iframe</a:t>
            </a:r>
            <a:r>
              <a:rPr lang="zh-TW" altLang="en-US" sz="2400" dirty="0"/>
              <a:t>的功能</a:t>
            </a:r>
            <a:endParaRPr lang="en-US" altLang="zh-TW" sz="2400" dirty="0"/>
          </a:p>
          <a:p>
            <a:pPr lvl="1">
              <a:spcAft>
                <a:spcPts val="1200"/>
              </a:spcAft>
            </a:pPr>
            <a:r>
              <a:rPr lang="zh-TW" altLang="en-US" sz="2000" dirty="0"/>
              <a:t>以丙級第二題做範例</a:t>
            </a:r>
            <a:endParaRPr lang="en-US" altLang="zh-TW" sz="2000" dirty="0"/>
          </a:p>
          <a:p>
            <a:r>
              <a:rPr lang="zh-TW" altLang="en-US" sz="2400" dirty="0"/>
              <a:t>設計</a:t>
            </a:r>
            <a:r>
              <a:rPr lang="en-US" altLang="zh-TW" sz="2400" dirty="0"/>
              <a:t>API</a:t>
            </a:r>
            <a:r>
              <a:rPr lang="zh-TW" altLang="en-US" sz="2400" dirty="0"/>
              <a:t>來分離前後端程式，再以</a:t>
            </a:r>
            <a:r>
              <a:rPr lang="en-US" altLang="zh-TW" sz="2400" dirty="0"/>
              <a:t>ajax</a:t>
            </a:r>
            <a:r>
              <a:rPr lang="zh-TW" altLang="en-US" sz="2400" dirty="0"/>
              <a:t>來完成前後端的互動</a:t>
            </a:r>
            <a:endParaRPr lang="en-US" altLang="zh-TW" sz="2400" dirty="0"/>
          </a:p>
          <a:p>
            <a:pPr lvl="1"/>
            <a:r>
              <a:rPr lang="zh-TW" altLang="en-US" sz="2000" dirty="0"/>
              <a:t>以</a:t>
            </a:r>
            <a:r>
              <a:rPr lang="en-US" altLang="zh-TW" sz="2000" dirty="0"/>
              <a:t>AJAX</a:t>
            </a:r>
            <a:r>
              <a:rPr lang="zh-TW" altLang="en-US" sz="2000" dirty="0"/>
              <a:t>的方式實做一個</a:t>
            </a:r>
            <a:r>
              <a:rPr lang="en-US" altLang="zh-TW" sz="2000" dirty="0"/>
              <a:t>CRUD</a:t>
            </a:r>
            <a:r>
              <a:rPr lang="zh-TW" altLang="en-US" sz="2000" dirty="0"/>
              <a:t>的控制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6491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Ajax</a:t>
            </a:r>
            <a:r>
              <a:rPr lang="en-US" altLang="zh-TW" sz="2800" b="1" dirty="0"/>
              <a:t>(Asynchronous JavaScript and XML</a:t>
            </a:r>
            <a:r>
              <a:rPr lang="zh-TW" altLang="en-US" sz="2800" b="1" dirty="0"/>
              <a:t>非同步的</a:t>
            </a:r>
            <a:r>
              <a:rPr lang="en-US" altLang="zh-TW" sz="2800" b="1" dirty="0" err="1"/>
              <a:t>javascript</a:t>
            </a:r>
            <a:r>
              <a:rPr lang="zh-TW" altLang="en-US" sz="2800" b="1" dirty="0"/>
              <a:t>及</a:t>
            </a:r>
            <a:r>
              <a:rPr lang="en-US" altLang="zh-TW" sz="2800" b="1" dirty="0"/>
              <a:t>xml</a:t>
            </a:r>
            <a:r>
              <a:rPr lang="zh-TW" altLang="en-US" sz="2800" b="1" dirty="0"/>
              <a:t>技術</a:t>
            </a:r>
            <a:r>
              <a:rPr lang="en-US" altLang="zh-TW" sz="2800" b="1" dirty="0"/>
              <a:t>)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452932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歷史：</a:t>
            </a:r>
            <a:endParaRPr lang="en-US" altLang="zh-TW" sz="3200" dirty="0"/>
          </a:p>
          <a:p>
            <a:pPr lvl="1">
              <a:spcAft>
                <a:spcPts val="1200"/>
              </a:spcAft>
            </a:pPr>
            <a:r>
              <a:rPr lang="en-US" altLang="zh-TW" sz="3000" dirty="0"/>
              <a:t>1995</a:t>
            </a:r>
            <a:r>
              <a:rPr lang="zh-TW" altLang="en-US" sz="3000" dirty="0"/>
              <a:t>年由</a:t>
            </a:r>
            <a:r>
              <a:rPr lang="en-US" altLang="zh-TW" sz="3000" dirty="0"/>
              <a:t>java applets</a:t>
            </a:r>
            <a:r>
              <a:rPr lang="zh-TW" altLang="en-US" sz="3000" dirty="0"/>
              <a:t>先實現異步載入功能</a:t>
            </a:r>
            <a:endParaRPr lang="en-US" altLang="zh-TW" sz="3000" dirty="0"/>
          </a:p>
          <a:p>
            <a:pPr lvl="1">
              <a:spcAft>
                <a:spcPts val="1200"/>
              </a:spcAft>
            </a:pPr>
            <a:r>
              <a:rPr lang="en-US" altLang="zh-TW" sz="3000" dirty="0"/>
              <a:t>1996</a:t>
            </a:r>
            <a:r>
              <a:rPr lang="zh-TW" altLang="en-US" sz="3000" dirty="0"/>
              <a:t>年</a:t>
            </a:r>
            <a:r>
              <a:rPr lang="en-US" altLang="zh-TW" sz="3000" dirty="0"/>
              <a:t>iframe</a:t>
            </a:r>
            <a:r>
              <a:rPr lang="zh-TW" altLang="en-US" sz="3000" dirty="0"/>
              <a:t>元素有類似功能</a:t>
            </a:r>
            <a:endParaRPr lang="en-US" altLang="zh-TW" sz="3000" dirty="0"/>
          </a:p>
          <a:p>
            <a:pPr lvl="1">
              <a:spcAft>
                <a:spcPts val="1200"/>
              </a:spcAft>
            </a:pPr>
            <a:r>
              <a:rPr lang="en-US" altLang="zh-TW" sz="3000" dirty="0"/>
              <a:t>2005</a:t>
            </a:r>
            <a:r>
              <a:rPr lang="zh-TW" altLang="en-US" sz="3000" dirty="0"/>
              <a:t>年</a:t>
            </a:r>
            <a:r>
              <a:rPr lang="en-US" altLang="zh-TW" sz="3000" dirty="0"/>
              <a:t>google</a:t>
            </a:r>
            <a:r>
              <a:rPr lang="zh-TW" altLang="en-US" sz="3000" dirty="0"/>
              <a:t>大量使用，同時有技術專家撰文發表</a:t>
            </a:r>
            <a:r>
              <a:rPr lang="en-US" altLang="zh-TW" sz="3000" dirty="0"/>
              <a:t>Ajax</a:t>
            </a:r>
            <a:r>
              <a:rPr lang="zh-TW" altLang="en-US" sz="3000" dirty="0"/>
              <a:t>一詞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696DE-7FBC-43B6-8BA8-EB2F038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81056-1FA5-4C45-89F7-B89CAC6F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0"/>
            <a:ext cx="10138712" cy="4846319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優點</a:t>
            </a:r>
            <a:endParaRPr lang="en-US" altLang="zh-TW" sz="2800" dirty="0"/>
          </a:p>
          <a:p>
            <a:pPr lvl="1"/>
            <a:r>
              <a:rPr lang="zh-TW" altLang="en-US" sz="2400" dirty="0"/>
              <a:t>不需要重載整個頁面就能回應用戶行為或傳輸資料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傳輸資料可以精簡一些。</a:t>
            </a:r>
            <a:endParaRPr lang="en-US" altLang="zh-TW" sz="2400" dirty="0"/>
          </a:p>
          <a:p>
            <a:pPr lvl="1">
              <a:spcAft>
                <a:spcPts val="1200"/>
              </a:spcAft>
            </a:pPr>
            <a:r>
              <a:rPr lang="zh-TW" altLang="en-US" sz="2400" dirty="0"/>
              <a:t>傳輸的資料結構化</a:t>
            </a:r>
            <a:endParaRPr lang="en-US" altLang="zh-TW" sz="2400" dirty="0"/>
          </a:p>
          <a:p>
            <a:r>
              <a:rPr lang="zh-TW" altLang="en-US" sz="2800" dirty="0"/>
              <a:t>缺點</a:t>
            </a:r>
            <a:endParaRPr lang="en-US" altLang="zh-TW" sz="2800" dirty="0"/>
          </a:p>
          <a:p>
            <a:pPr lvl="1"/>
            <a:r>
              <a:rPr lang="zh-TW" altLang="en-US" sz="2400" dirty="0"/>
              <a:t>網站</a:t>
            </a:r>
            <a:r>
              <a:rPr lang="en-US" altLang="zh-TW" sz="2400" dirty="0"/>
              <a:t>SEO</a:t>
            </a:r>
            <a:r>
              <a:rPr lang="zh-TW" altLang="en-US" sz="2400" dirty="0"/>
              <a:t>挑戰變高</a:t>
            </a:r>
            <a:endParaRPr lang="en-US" altLang="zh-TW" sz="2400" dirty="0"/>
          </a:p>
          <a:p>
            <a:pPr lvl="1"/>
            <a:r>
              <a:rPr lang="zh-TW" altLang="en-US" sz="2400" dirty="0"/>
              <a:t>瀏灠器相容性問題仍在</a:t>
            </a:r>
            <a:endParaRPr lang="en-US" altLang="zh-TW" sz="2400" dirty="0"/>
          </a:p>
          <a:p>
            <a:pPr lvl="1"/>
            <a:r>
              <a:rPr lang="zh-TW" altLang="en-US" sz="2400" dirty="0"/>
              <a:t>網路延遲問題可能影響使用者體驗</a:t>
            </a:r>
            <a:endParaRPr lang="en-US" altLang="zh-TW" sz="2400" dirty="0"/>
          </a:p>
          <a:p>
            <a:pPr lvl="1"/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326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9CDD-66F6-4B4B-B138-A687458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593"/>
          </a:xfrm>
        </p:spPr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請求的方式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F0AC6-49C3-4C12-81F6-266CE955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/>
              <a:t>XMLHttpRequest</a:t>
            </a:r>
            <a:endParaRPr lang="en-US" altLang="zh-TW" sz="3200" b="1" dirty="0"/>
          </a:p>
          <a:p>
            <a:pPr>
              <a:lnSpc>
                <a:spcPct val="150000"/>
              </a:lnSpc>
            </a:pPr>
            <a:r>
              <a:rPr lang="en-US" altLang="zh-TW" sz="3200" b="1" dirty="0"/>
              <a:t>jQuery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/>
              <a:t>axios</a:t>
            </a:r>
            <a:endParaRPr lang="zh-TW" altLang="en-US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27516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 err="1"/>
              <a:t>XMLHttpRequest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0125"/>
            <a:ext cx="9337523" cy="44912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var </a:t>
            </a:r>
            <a:r>
              <a:rPr lang="en-US" altLang="zh-TW" sz="2800" dirty="0" err="1"/>
              <a:t>xhr</a:t>
            </a:r>
            <a:r>
              <a:rPr lang="en-US" altLang="zh-TW" sz="2800" dirty="0"/>
              <a:t>=new </a:t>
            </a:r>
            <a:r>
              <a:rPr lang="en-US" altLang="zh-TW" sz="2800" dirty="0" err="1"/>
              <a:t>XMLHttpRequest</a:t>
            </a:r>
            <a:endParaRPr lang="en-US" altLang="zh-TW" sz="2800" dirty="0"/>
          </a:p>
          <a:p>
            <a:r>
              <a:rPr lang="en-US" altLang="zh-TW" sz="2800" dirty="0" err="1"/>
              <a:t>xhr.open</a:t>
            </a:r>
            <a:r>
              <a:rPr lang="en-US" altLang="zh-TW" sz="2800" dirty="0"/>
              <a:t>(“GET”,” </a:t>
            </a:r>
            <a:r>
              <a:rPr lang="en-US" altLang="zh-TW" sz="2800" dirty="0">
                <a:hlinkClick r:id="rId2"/>
              </a:rPr>
              <a:t>https://kktix.com/</a:t>
            </a:r>
            <a:r>
              <a:rPr lang="en-US" altLang="zh-TW" sz="2800" dirty="0" err="1">
                <a:hlinkClick r:id="rId2"/>
              </a:rPr>
              <a:t>events.json</a:t>
            </a:r>
            <a:r>
              <a:rPr lang="en-US" altLang="zh-TW" sz="2800" dirty="0" err="1"/>
              <a:t>”,true</a:t>
            </a:r>
            <a:r>
              <a:rPr lang="en-US" altLang="zh-TW" sz="2800" dirty="0"/>
              <a:t>);</a:t>
            </a:r>
          </a:p>
          <a:p>
            <a:pPr lvl="1"/>
            <a:r>
              <a:rPr lang="zh-TW" altLang="en-US" sz="2400" dirty="0"/>
              <a:t>預設所有的請求都是</a:t>
            </a:r>
            <a:r>
              <a:rPr lang="en-US" altLang="zh-TW" sz="2400" dirty="0"/>
              <a:t>”</a:t>
            </a:r>
            <a:r>
              <a:rPr lang="zh-TW" altLang="en-US" sz="2400" dirty="0"/>
              <a:t>非同步</a:t>
            </a:r>
            <a:r>
              <a:rPr lang="en-US" altLang="zh-TW" sz="2400" dirty="0"/>
              <a:t>“</a:t>
            </a:r>
            <a:r>
              <a:rPr lang="zh-TW" altLang="en-US" sz="2400" dirty="0"/>
              <a:t>，避免瀏灠器有卡死，停住的狀況</a:t>
            </a:r>
            <a:endParaRPr lang="en-US" altLang="zh-TW" sz="2400" dirty="0"/>
          </a:p>
          <a:p>
            <a:r>
              <a:rPr lang="en-US" altLang="zh-TW" sz="2800" dirty="0" err="1"/>
              <a:t>xhr.onload</a:t>
            </a:r>
            <a:r>
              <a:rPr lang="en-US" altLang="zh-TW" sz="2800" dirty="0"/>
              <a:t>=function(){  //</a:t>
            </a:r>
            <a:r>
              <a:rPr lang="zh-TW" altLang="en-US" sz="2800" dirty="0"/>
              <a:t>處理回應</a:t>
            </a:r>
            <a:endParaRPr lang="en-US" altLang="zh-TW" sz="2800" dirty="0"/>
          </a:p>
          <a:p>
            <a:pPr lvl="1"/>
            <a:r>
              <a:rPr lang="en-US" altLang="zh-TW" sz="2400" dirty="0"/>
              <a:t>var type=</a:t>
            </a:r>
            <a:r>
              <a:rPr lang="en-US" altLang="zh-TW" sz="2400" dirty="0" err="1"/>
              <a:t>xhr.getResponseHeader</a:t>
            </a:r>
            <a:r>
              <a:rPr lang="en-US" altLang="zh-TW" sz="2400" dirty="0"/>
              <a:t>(“Content-Type”);</a:t>
            </a:r>
          </a:p>
          <a:p>
            <a:pPr lvl="1"/>
            <a:r>
              <a:rPr lang="en-US" altLang="zh-TW" sz="2400" dirty="0"/>
              <a:t>Var status=</a:t>
            </a:r>
            <a:r>
              <a:rPr lang="en-US" altLang="zh-TW" sz="2400" dirty="0" err="1"/>
              <a:t>xhr.status</a:t>
            </a:r>
            <a:endParaRPr lang="en-US" altLang="zh-TW" sz="2400" dirty="0"/>
          </a:p>
          <a:p>
            <a:pPr lvl="1"/>
            <a:r>
              <a:rPr lang="en-US" altLang="zh-TW" sz="2400" dirty="0"/>
              <a:t>var response=</a:t>
            </a:r>
            <a:r>
              <a:rPr lang="en-US" altLang="zh-TW" sz="2400" dirty="0" err="1"/>
              <a:t>xhr.responseText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document.write</a:t>
            </a:r>
            <a:r>
              <a:rPr lang="en-US" altLang="zh-TW" sz="2400" dirty="0"/>
              <a:t>(response)</a:t>
            </a:r>
          </a:p>
          <a:p>
            <a:pPr marL="457200" lvl="1" indent="0">
              <a:buNone/>
            </a:pPr>
            <a:r>
              <a:rPr lang="en-US" altLang="zh-TW" sz="2400" dirty="0"/>
              <a:t>}</a:t>
            </a:r>
          </a:p>
          <a:p>
            <a:r>
              <a:rPr lang="en-US" altLang="zh-TW" sz="2800" dirty="0" err="1"/>
              <a:t>xhr.send</a:t>
            </a:r>
            <a:r>
              <a:rPr lang="en-US" altLang="zh-TW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0007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E194E-EBB5-441A-AC89-0FBFF0FB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14399"/>
          </a:xfrm>
        </p:spPr>
        <p:txBody>
          <a:bodyPr/>
          <a:lstStyle/>
          <a:p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9044-9A20-46C1-BABA-FA5F9EED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3999"/>
            <a:ext cx="8596668" cy="488915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$.ajax()</a:t>
            </a:r>
          </a:p>
          <a:p>
            <a:pPr lvl="1"/>
            <a:r>
              <a:rPr lang="en-US" altLang="zh-TW" sz="2000" dirty="0" err="1"/>
              <a:t>type:get</a:t>
            </a:r>
            <a:r>
              <a:rPr lang="en-US" altLang="zh-TW" sz="2000" dirty="0"/>
              <a:t>/post/patch/delete/update….</a:t>
            </a:r>
          </a:p>
          <a:p>
            <a:pPr lvl="1"/>
            <a:r>
              <a:rPr lang="en-US" altLang="zh-TW" sz="2000" dirty="0"/>
              <a:t>url:</a:t>
            </a:r>
          </a:p>
          <a:p>
            <a:pPr lvl="1"/>
            <a:r>
              <a:rPr lang="en-US" altLang="zh-TW" sz="2000" dirty="0"/>
              <a:t>success:</a:t>
            </a:r>
            <a:r>
              <a:rPr lang="en-US" altLang="zh-TW" sz="2000" dirty="0">
                <a:sym typeface="Wingdings" panose="05000000000000000000" pitchFamily="2" charset="2"/>
              </a:rPr>
              <a:t> (</a:t>
            </a:r>
            <a:r>
              <a:rPr lang="en-US" altLang="zh-TW" sz="2000" dirty="0"/>
              <a:t>callback)</a:t>
            </a:r>
          </a:p>
          <a:p>
            <a:pPr lvl="1"/>
            <a:r>
              <a:rPr lang="en-US" altLang="zh-TW" sz="2000" dirty="0"/>
              <a:t>error:</a:t>
            </a:r>
            <a:r>
              <a:rPr lang="en-US" altLang="zh-TW" sz="2000" dirty="0">
                <a:sym typeface="Wingdings" panose="05000000000000000000" pitchFamily="2" charset="2"/>
              </a:rPr>
              <a:t> (</a:t>
            </a:r>
            <a:r>
              <a:rPr lang="en-US" altLang="zh-TW" sz="2000" dirty="0"/>
              <a:t>callback)</a:t>
            </a:r>
          </a:p>
          <a:p>
            <a:pPr lvl="1"/>
            <a:r>
              <a:rPr lang="en-US" altLang="zh-TW" sz="2000" dirty="0" err="1"/>
              <a:t>data:json</a:t>
            </a:r>
            <a:r>
              <a:rPr lang="en-US" altLang="zh-TW" sz="2000" dirty="0"/>
              <a:t>/xml/string</a:t>
            </a:r>
          </a:p>
          <a:p>
            <a:pPr lvl="1">
              <a:spcAft>
                <a:spcPts val="1200"/>
              </a:spcAft>
            </a:pPr>
            <a:r>
              <a:rPr lang="en-US" altLang="zh-TW" sz="2000" dirty="0"/>
              <a:t>complete</a:t>
            </a:r>
            <a:r>
              <a:rPr lang="en-US" altLang="zh-TW" sz="2000" dirty="0">
                <a:sym typeface="Wingdings" panose="05000000000000000000" pitchFamily="2" charset="2"/>
              </a:rPr>
              <a:t>: (</a:t>
            </a:r>
            <a:r>
              <a:rPr lang="en-US" altLang="zh-TW" sz="2000" dirty="0"/>
              <a:t>callback)</a:t>
            </a:r>
          </a:p>
          <a:p>
            <a:r>
              <a:rPr lang="en-US" altLang="zh-TW" sz="2400" dirty="0"/>
              <a:t>$.get(</a:t>
            </a:r>
            <a:r>
              <a:rPr lang="en-US" altLang="zh-TW" sz="2400" dirty="0" err="1"/>
              <a:t>url,data,callback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$.post(</a:t>
            </a:r>
            <a:r>
              <a:rPr lang="en-US" altLang="zh-TW" sz="2400" dirty="0" err="1"/>
              <a:t>url,data,callback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.load(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6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6949A-C0F6-452C-91E2-7FEF7E51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784"/>
          </a:xfrm>
        </p:spPr>
        <p:txBody>
          <a:bodyPr/>
          <a:lstStyle/>
          <a:p>
            <a:r>
              <a:rPr lang="en-US" altLang="zh-TW" dirty="0"/>
              <a:t>Fetch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DEC21-3F11-4778-93DC-F8C2A5D4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385"/>
            <a:ext cx="8596668" cy="449297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Fetch(</a:t>
            </a:r>
            <a:r>
              <a:rPr lang="en-US" altLang="zh-TW" sz="2800" dirty="0" err="1"/>
              <a:t>url</a:t>
            </a:r>
            <a:r>
              <a:rPr lang="en-US" altLang="zh-TW" sz="2800" dirty="0"/>
              <a:t>,{</a:t>
            </a:r>
            <a:r>
              <a:rPr lang="en-US" altLang="zh-TW" sz="2800" dirty="0" err="1"/>
              <a:t>method:’get</a:t>
            </a:r>
            <a:r>
              <a:rPr lang="en-US" altLang="zh-TW" sz="2800" dirty="0"/>
              <a:t>’})</a:t>
            </a:r>
          </a:p>
          <a:p>
            <a:pPr lvl="1"/>
            <a:r>
              <a:rPr lang="en-US" altLang="zh-TW" sz="2400" dirty="0"/>
              <a:t>.then(function(response){</a:t>
            </a:r>
          </a:p>
          <a:p>
            <a:pPr marL="914400" lvl="2" indent="0">
              <a:buNone/>
            </a:pPr>
            <a:r>
              <a:rPr lang="en-US" altLang="zh-TW" sz="2000" dirty="0"/>
              <a:t>//</a:t>
            </a:r>
            <a:r>
              <a:rPr lang="zh-TW" altLang="en-US" sz="2000" dirty="0"/>
              <a:t>處理回應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400" dirty="0"/>
              <a:t>}).then(function(data){</a:t>
            </a:r>
          </a:p>
          <a:p>
            <a:pPr marL="457200" lvl="1" indent="0">
              <a:buNone/>
            </a:pPr>
            <a:r>
              <a:rPr lang="en-US" altLang="zh-TW" sz="2400" dirty="0"/>
              <a:t>	//</a:t>
            </a:r>
            <a:r>
              <a:rPr lang="zh-TW" altLang="en-US" sz="2400" dirty="0"/>
              <a:t>處理資料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/>
              <a:t>})</a:t>
            </a:r>
          </a:p>
          <a:p>
            <a:pPr lvl="1"/>
            <a:r>
              <a:rPr lang="en-US" altLang="zh-TW" sz="2400" dirty="0"/>
              <a:t>.catch(function(err){</a:t>
            </a:r>
          </a:p>
          <a:p>
            <a:pPr marL="914400" lvl="2" indent="0">
              <a:buNone/>
            </a:pPr>
            <a:r>
              <a:rPr lang="en-US" altLang="zh-TW" sz="2000" dirty="0"/>
              <a:t>//error</a:t>
            </a:r>
          </a:p>
          <a:p>
            <a:pPr marL="457200" lvl="1" indent="0">
              <a:buNone/>
            </a:pPr>
            <a:r>
              <a:rPr lang="en-US" altLang="zh-TW" sz="2400" dirty="0"/>
              <a:t>})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642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6949A-C0F6-452C-91E2-7FEF7E51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784"/>
          </a:xfrm>
        </p:spPr>
        <p:txBody>
          <a:bodyPr/>
          <a:lstStyle/>
          <a:p>
            <a:r>
              <a:rPr lang="en-US" altLang="zh-TW" dirty="0"/>
              <a:t>axios.js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DEC21-3F11-4778-93DC-F8C2A5D4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385"/>
            <a:ext cx="8596668" cy="449297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err="1"/>
              <a:t>cdn:</a:t>
            </a:r>
            <a:r>
              <a:rPr lang="en-US" altLang="zh-TW" dirty="0" err="1"/>
              <a:t>https</a:t>
            </a:r>
            <a:r>
              <a:rPr lang="en-US" altLang="zh-TW" dirty="0"/>
              <a:t>://cdnjs.cloudflare.com/ajax/libs/</a:t>
            </a:r>
            <a:r>
              <a:rPr lang="en-US" altLang="zh-TW" dirty="0" err="1"/>
              <a:t>axios</a:t>
            </a:r>
            <a:r>
              <a:rPr lang="en-US" altLang="zh-TW" dirty="0"/>
              <a:t>/0.18.0/axios.min.js</a:t>
            </a:r>
          </a:p>
          <a:p>
            <a:r>
              <a:rPr lang="en-US" altLang="zh-TW" sz="2800" dirty="0" err="1"/>
              <a:t>axios.get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url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400" dirty="0"/>
              <a:t>.then(function(response){</a:t>
            </a:r>
          </a:p>
          <a:p>
            <a:pPr marL="914400" lvl="2" indent="0">
              <a:buNone/>
            </a:pPr>
            <a:r>
              <a:rPr lang="en-US" altLang="zh-TW" sz="2000" dirty="0"/>
              <a:t>//</a:t>
            </a:r>
            <a:r>
              <a:rPr lang="zh-TW" altLang="en-US" sz="2000" dirty="0"/>
              <a:t>處理回應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400" dirty="0"/>
              <a:t>})</a:t>
            </a:r>
          </a:p>
          <a:p>
            <a:pPr lvl="1"/>
            <a:r>
              <a:rPr lang="en-US" altLang="zh-TW" sz="2400" dirty="0"/>
              <a:t>.catch(function(err){</a:t>
            </a:r>
          </a:p>
          <a:p>
            <a:pPr marL="914400" lvl="2" indent="0">
              <a:buNone/>
            </a:pPr>
            <a:r>
              <a:rPr lang="en-US" altLang="zh-TW" sz="2000" dirty="0"/>
              <a:t>//error</a:t>
            </a:r>
          </a:p>
          <a:p>
            <a:pPr marL="457200" lvl="1" indent="0">
              <a:buNone/>
            </a:pPr>
            <a:r>
              <a:rPr lang="en-US" altLang="zh-TW" sz="2400" dirty="0"/>
              <a:t>})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19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6949A-C0F6-452C-91E2-7FEF7E51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784"/>
          </a:xfrm>
        </p:spPr>
        <p:txBody>
          <a:bodyPr>
            <a:normAutofit/>
          </a:bodyPr>
          <a:lstStyle/>
          <a:p>
            <a:r>
              <a:rPr lang="en-US" altLang="zh-TW" b="1" dirty="0"/>
              <a:t>API</a:t>
            </a:r>
            <a:r>
              <a:rPr lang="en-US" altLang="zh-TW" sz="2400" b="1" dirty="0"/>
              <a:t>(A</a:t>
            </a:r>
            <a:r>
              <a:rPr lang="en-US" altLang="zh-TW" sz="2400" dirty="0"/>
              <a:t>pplication </a:t>
            </a:r>
            <a:r>
              <a:rPr lang="en-US" altLang="zh-TW" sz="2400" b="1" dirty="0"/>
              <a:t>P</a:t>
            </a:r>
            <a:r>
              <a:rPr lang="en-US" altLang="zh-TW" sz="2400" dirty="0"/>
              <a:t>rogramming </a:t>
            </a:r>
            <a:r>
              <a:rPr lang="en-US" altLang="zh-TW" sz="2400" b="1" dirty="0"/>
              <a:t>I</a:t>
            </a:r>
            <a:r>
              <a:rPr lang="en-US" altLang="zh-TW" sz="2400" dirty="0"/>
              <a:t>nterface </a:t>
            </a:r>
            <a:r>
              <a:rPr lang="zh-TW" altLang="en-US" sz="2400" dirty="0"/>
              <a:t>應用程式介面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DEC21-3F11-4778-93DC-F8C2A5D4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385"/>
            <a:ext cx="8596668" cy="4492978"/>
          </a:xfrm>
        </p:spPr>
        <p:txBody>
          <a:bodyPr/>
          <a:lstStyle/>
          <a:p>
            <a:r>
              <a:rPr lang="zh-TW" altLang="en-US" sz="2400" dirty="0"/>
              <a:t>用於提供各式服務的介面</a:t>
            </a:r>
            <a:endParaRPr lang="en-US" altLang="zh-TW" sz="2400" dirty="0"/>
          </a:p>
          <a:p>
            <a:pPr lvl="1"/>
            <a:r>
              <a:rPr lang="zh-TW" altLang="en-US" sz="2000" dirty="0"/>
              <a:t>像是銀行的櫃台</a:t>
            </a:r>
            <a:endParaRPr lang="en-US" altLang="zh-TW" sz="2000" dirty="0"/>
          </a:p>
          <a:p>
            <a:pPr lvl="1">
              <a:spcAft>
                <a:spcPts val="1200"/>
              </a:spcAft>
            </a:pPr>
            <a:r>
              <a:rPr lang="zh-TW" altLang="en-US" sz="2000" dirty="0"/>
              <a:t>像是提款機</a:t>
            </a:r>
            <a:endParaRPr lang="en-US" altLang="zh-TW" sz="2000" dirty="0"/>
          </a:p>
          <a:p>
            <a:r>
              <a:rPr lang="en-US" altLang="zh-TW" sz="2400" dirty="0"/>
              <a:t>API</a:t>
            </a:r>
            <a:r>
              <a:rPr lang="zh-TW" altLang="en-US" sz="2400" dirty="0"/>
              <a:t>的設計儘可能滿足通用性及跨平台</a:t>
            </a:r>
            <a:endParaRPr lang="en-US" altLang="zh-TW" sz="2400" dirty="0"/>
          </a:p>
          <a:p>
            <a:pPr lvl="1">
              <a:spcAft>
                <a:spcPts val="1200"/>
              </a:spcAft>
            </a:pPr>
            <a:r>
              <a:rPr lang="zh-TW" altLang="en-US" sz="2000" dirty="0"/>
              <a:t>比如電影資訊的</a:t>
            </a:r>
            <a:r>
              <a:rPr lang="en-US" altLang="zh-TW" sz="2000" dirty="0"/>
              <a:t>API</a:t>
            </a:r>
            <a:r>
              <a:rPr lang="zh-TW" altLang="en-US" sz="2000" dirty="0"/>
              <a:t>除了網頁程式可以使用，手機程式，平板程式也可以使用</a:t>
            </a:r>
            <a:endParaRPr lang="en-US" altLang="zh-TW" sz="2000" dirty="0"/>
          </a:p>
          <a:p>
            <a:r>
              <a:rPr lang="en-US" altLang="zh-TW" sz="2400" dirty="0"/>
              <a:t>API</a:t>
            </a:r>
            <a:r>
              <a:rPr lang="zh-TW" altLang="en-US" sz="2400" dirty="0"/>
              <a:t>提供的回應格式儘可能是共通的資料格式</a:t>
            </a:r>
            <a:endParaRPr lang="en-US" altLang="zh-TW" sz="2400" dirty="0"/>
          </a:p>
          <a:p>
            <a:pPr lvl="1"/>
            <a:r>
              <a:rPr lang="zh-TW" altLang="en-US" sz="2000" dirty="0"/>
              <a:t>比如使用</a:t>
            </a:r>
            <a:r>
              <a:rPr lang="en-US" altLang="zh-TW" sz="2000" dirty="0"/>
              <a:t>xml</a:t>
            </a:r>
            <a:r>
              <a:rPr lang="zh-TW" altLang="en-US" sz="2000" dirty="0"/>
              <a:t>或是</a:t>
            </a:r>
            <a:r>
              <a:rPr lang="en-US" altLang="zh-TW" sz="2000" dirty="0"/>
              <a:t>json</a:t>
            </a:r>
            <a:r>
              <a:rPr lang="zh-TW" altLang="en-US" sz="2000" dirty="0"/>
              <a:t>，儘量不要自行定義資料格式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0370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1228</TotalTime>
  <Words>569</Words>
  <Application>Microsoft Macintosh PowerPoint</Application>
  <PresentationFormat>寬螢幕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多面向</vt:lpstr>
      <vt:lpstr>  單元十一 網頁API與Ajax技術介紹</vt:lpstr>
      <vt:lpstr>Ajax(Asynchronous JavaScript and XML非同步的javascript及xml技術)</vt:lpstr>
      <vt:lpstr>優缺點</vt:lpstr>
      <vt:lpstr>Ajax請求的方式</vt:lpstr>
      <vt:lpstr>XMLHttpRequest</vt:lpstr>
      <vt:lpstr>jQuery</vt:lpstr>
      <vt:lpstr>Fetch</vt:lpstr>
      <vt:lpstr>axios.js</vt:lpstr>
      <vt:lpstr>API(Application Programming Interface 應用程式介面)</vt:lpstr>
      <vt:lpstr>CORS(Cross-Origin Resource Sharing 跨來源資源共享)</vt:lpstr>
      <vt:lpstr>基本練習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166</cp:revision>
  <dcterms:created xsi:type="dcterms:W3CDTF">2018-10-16T15:27:59Z</dcterms:created>
  <dcterms:modified xsi:type="dcterms:W3CDTF">2019-11-05T05:54:20Z</dcterms:modified>
</cp:coreProperties>
</file>