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4" r:id="rId3"/>
    <p:sldId id="273" r:id="rId4"/>
    <p:sldId id="286" r:id="rId5"/>
    <p:sldId id="283" r:id="rId6"/>
    <p:sldId id="281" r:id="rId7"/>
    <p:sldId id="285" r:id="rId8"/>
    <p:sldId id="282" r:id="rId9"/>
    <p:sldId id="289" r:id="rId10"/>
    <p:sldId id="287" r:id="rId11"/>
    <p:sldId id="257" r:id="rId12"/>
    <p:sldId id="262" r:id="rId13"/>
    <p:sldId id="288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8" autoAdjust="0"/>
    <p:restoredTop sz="88844" autoAdjust="0"/>
  </p:normalViewPr>
  <p:slideViewPr>
    <p:cSldViewPr snapToGrid="0">
      <p:cViewPr varScale="1">
        <p:scale>
          <a:sx n="113" d="100"/>
          <a:sy n="113" d="100"/>
        </p:scale>
        <p:origin x="1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BC910-7BCA-474B-8FBA-2AB4DCEECF88}" type="datetimeFigureOut">
              <a:rPr lang="en-US" smtClean="0"/>
              <a:t>7/26/21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B04E6-3E5F-4745-910E-EAF709741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95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dirty="0"/>
              <a:t>Remote Code Execution (RCE)</a:t>
            </a:r>
          </a:p>
          <a:p>
            <a:pPr lvl="2"/>
            <a:r>
              <a:rPr lang="en-US" dirty="0"/>
              <a:t>Information Disclosure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B04E6-3E5F-4745-910E-EAF7097419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09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with the </a:t>
            </a:r>
            <a:r>
              <a:rPr lang="en-US" dirty="0" err="1"/>
              <a:t>EyeVM</a:t>
            </a:r>
            <a:r>
              <a:rPr lang="en-US" dirty="0"/>
              <a:t> the need to create a noise free environment for micro-fuzzing.</a:t>
            </a:r>
          </a:p>
          <a:p>
            <a:r>
              <a:rPr lang="en-US" dirty="0"/>
              <a:t>Modifying the JVM to support our analysis allows us to fuzz arbitrary Java code without modifying it in any 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B04E6-3E5F-4745-910E-EAF7097419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42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that the </a:t>
            </a:r>
            <a:r>
              <a:rPr lang="en-US" dirty="0" err="1"/>
              <a:t>EyeVM</a:t>
            </a:r>
            <a:r>
              <a:rPr lang="en-US" dirty="0"/>
              <a:t> provides the ability for us to query the runtime of a given method’s execution.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B04E6-3E5F-4745-910E-EAF7097419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71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how existing approaches for performing cross over and mutation on bitmaps fail  in our settings because they quickly corrupt the strict layout of Java objects in memory.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B04E6-3E5F-4745-910E-EAF7097419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24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/>
              <a:t>A.method</a:t>
            </a:r>
            <a:r>
              <a:rPr lang="en-US" dirty="0"/>
              <a:t> and show how things are loaded.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Baseline strategy inspired by “Evaluating Fuzz Testing” CCS 2018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B04E6-3E5F-4745-910E-EAF7097419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23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/>
              <a:t>A.method</a:t>
            </a:r>
            <a:r>
              <a:rPr lang="en-US" dirty="0"/>
              <a:t> and show how things are loaded.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Baseline strategy inspired by “Evaluating Fuzz Testing” CCS 2018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B04E6-3E5F-4745-910E-EAF7097419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98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an attacker can influence either </a:t>
            </a:r>
            <a:r>
              <a:rPr lang="en-US" dirty="0">
                <a:latin typeface="Go Mono" panose="02060609050000000000" pitchFamily="49" charset="0"/>
              </a:rPr>
              <a:t>b </a:t>
            </a:r>
            <a:r>
              <a:rPr lang="en-US" dirty="0"/>
              <a:t>or </a:t>
            </a:r>
            <a:r>
              <a:rPr lang="en-US" dirty="0">
                <a:latin typeface="Go Mono" panose="02060609050000000000" pitchFamily="49" charset="0"/>
              </a:rPr>
              <a:t>d</a:t>
            </a:r>
            <a:r>
              <a:rPr lang="en-US" dirty="0"/>
              <a:t> they can trigger a denial of service attack on </a:t>
            </a:r>
            <a:r>
              <a:rPr lang="en-US" dirty="0">
                <a:latin typeface="Go Mono" panose="02060609050000000000" pitchFamily="49" charset="0"/>
              </a:rPr>
              <a:t>add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/>
              <a:t>For</a:t>
            </a:r>
            <a:r>
              <a:rPr lang="en-US" b="1" baseline="0" dirty="0"/>
              <a:t> Example</a:t>
            </a:r>
            <a:endParaRPr lang="en-US" b="1" dirty="0"/>
          </a:p>
          <a:p>
            <a:endParaRPr lang="en-US" dirty="0">
              <a:latin typeface="Go Mono" panose="02060609050000000000" pitchFamily="49" charset="0"/>
            </a:endParaRPr>
          </a:p>
          <a:p>
            <a:r>
              <a:rPr lang="en-US" dirty="0">
                <a:latin typeface="Go Mono" panose="02060609050000000000" pitchFamily="49" charset="0"/>
              </a:rPr>
              <a:t>(new</a:t>
            </a:r>
            <a:r>
              <a:rPr lang="en-US" baseline="0" dirty="0">
                <a:latin typeface="Go Mono" panose="02060609050000000000" pitchFamily="49" charset="0"/>
              </a:rPr>
              <a:t> </a:t>
            </a:r>
            <a:r>
              <a:rPr lang="en-US" baseline="0" dirty="0" err="1">
                <a:latin typeface="Go Mono" panose="02060609050000000000" pitchFamily="49" charset="0"/>
              </a:rPr>
              <a:t>BigDecimal</a:t>
            </a:r>
            <a:r>
              <a:rPr lang="en-US" dirty="0">
                <a:latin typeface="Go Mono" panose="02060609050000000000" pitchFamily="49" charset="0"/>
              </a:rPr>
              <a:t>(1, 2147483647)).add(1);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Takes</a:t>
            </a:r>
            <a:r>
              <a:rPr lang="en-US" baseline="0" dirty="0"/>
              <a:t> over</a:t>
            </a:r>
            <a:r>
              <a:rPr lang="en-US" dirty="0"/>
              <a:t> an hour to complete on every implementation of the JVM!</a:t>
            </a:r>
          </a:p>
          <a:p>
            <a:endParaRPr lang="en-US" dirty="0">
              <a:latin typeface="Go Mono" panose="02060609050000000000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B04E6-3E5F-4745-910E-EAF7097419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25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CVE-2018-1517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CB04E6-3E5F-4745-910E-EAF7097419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81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2A878-3B36-164A-AD08-F0B875355481}" type="datetime1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6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5E1FA-DFAC-074C-B84B-EEA33EDB4FB0}" type="datetime1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7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57BE9-1F23-094C-90C2-F20A7B855753}" type="datetime1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2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D224-DFDB-9948-8BD5-39900726077D}" type="datetime1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7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5EB8-34E3-F840-8BA2-3A5256FB7731}" type="datetime1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7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F74CB-5C9C-0D4C-ACDA-4D9F8549B10B}" type="datetime1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8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58A4-5021-B043-ACAD-5EFE4529E882}" type="datetime1">
              <a:rPr lang="en-US" smtClean="0"/>
              <a:t>7/26/21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1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BA4FF-8F38-8840-B800-BCFCE6959292}" type="datetime1">
              <a:rPr lang="en-US" smtClean="0"/>
              <a:t>7/26/21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4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EF06-7B23-A543-B9E3-27E151E13F6C}" type="datetime1">
              <a:rPr lang="en-US" smtClean="0"/>
              <a:t>7/26/21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1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E8B00-FF4C-8C41-BD15-B3FFC1E71242}" type="datetime1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0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41612-21BB-8C47-9595-F21EE7D1E931}" type="datetime1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2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17B35-648C-DF4A-8D77-DE6E8392DD3E}" type="datetime1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44F98-6EEB-4503-A814-5F98BE6B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6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svg"/><Relationship Id="rId21" Type="http://schemas.openxmlformats.org/officeDocument/2006/relationships/image" Target="../media/image40.svg"/><Relationship Id="rId7" Type="http://schemas.openxmlformats.org/officeDocument/2006/relationships/image" Target="../media/image26.svg"/><Relationship Id="rId12" Type="http://schemas.openxmlformats.org/officeDocument/2006/relationships/image" Target="../media/image31.jpg"/><Relationship Id="rId17" Type="http://schemas.openxmlformats.org/officeDocument/2006/relationships/image" Target="../media/image48.png"/><Relationship Id="rId2" Type="http://schemas.openxmlformats.org/officeDocument/2006/relationships/image" Target="../media/image21.png"/><Relationship Id="rId16" Type="http://schemas.openxmlformats.org/officeDocument/2006/relationships/image" Target="../media/image35.sv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5" Type="http://schemas.openxmlformats.org/officeDocument/2006/relationships/image" Target="../media/image34.png"/><Relationship Id="rId23" Type="http://schemas.openxmlformats.org/officeDocument/2006/relationships/image" Target="../media/image42.svg"/><Relationship Id="rId10" Type="http://schemas.openxmlformats.org/officeDocument/2006/relationships/image" Target="../media/image29.png"/><Relationship Id="rId19" Type="http://schemas.openxmlformats.org/officeDocument/2006/relationships/image" Target="../media/image38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33.svg"/><Relationship Id="rId22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jpg"/><Relationship Id="rId10" Type="http://schemas.openxmlformats.org/officeDocument/2006/relationships/image" Target="../media/image18.svg"/><Relationship Id="rId4" Type="http://schemas.openxmlformats.org/officeDocument/2006/relationships/image" Target="../media/image13.jp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jp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17" Type="http://schemas.openxmlformats.org/officeDocument/2006/relationships/image" Target="../media/image35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4.png"/><Relationship Id="rId20" Type="http://schemas.openxmlformats.org/officeDocument/2006/relationships/image" Target="../media/image3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24" Type="http://schemas.openxmlformats.org/officeDocument/2006/relationships/image" Target="../media/image42.svg"/><Relationship Id="rId5" Type="http://schemas.openxmlformats.org/officeDocument/2006/relationships/image" Target="../media/image23.png"/><Relationship Id="rId15" Type="http://schemas.openxmlformats.org/officeDocument/2006/relationships/image" Target="../media/image33.svg"/><Relationship Id="rId23" Type="http://schemas.openxmlformats.org/officeDocument/2006/relationships/image" Target="../media/image41.png"/><Relationship Id="rId10" Type="http://schemas.openxmlformats.org/officeDocument/2006/relationships/image" Target="../media/image28.svg"/><Relationship Id="rId19" Type="http://schemas.openxmlformats.org/officeDocument/2006/relationships/image" Target="../media/image37.pn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26.svg"/><Relationship Id="rId18" Type="http://schemas.openxmlformats.org/officeDocument/2006/relationships/image" Target="../media/image32.png"/><Relationship Id="rId26" Type="http://schemas.openxmlformats.org/officeDocument/2006/relationships/image" Target="../media/image40.svg"/><Relationship Id="rId3" Type="http://schemas.openxmlformats.org/officeDocument/2006/relationships/image" Target="../media/image45.png"/><Relationship Id="rId21" Type="http://schemas.openxmlformats.org/officeDocument/2006/relationships/image" Target="../media/image35.svg"/><Relationship Id="rId7" Type="http://schemas.openxmlformats.org/officeDocument/2006/relationships/image" Target="../media/image31.jpg"/><Relationship Id="rId12" Type="http://schemas.openxmlformats.org/officeDocument/2006/relationships/image" Target="../media/image25.png"/><Relationship Id="rId17" Type="http://schemas.openxmlformats.org/officeDocument/2006/relationships/image" Target="../media/image30.svg"/><Relationship Id="rId25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9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4.svg"/><Relationship Id="rId24" Type="http://schemas.openxmlformats.org/officeDocument/2006/relationships/image" Target="../media/image38.svg"/><Relationship Id="rId5" Type="http://schemas.openxmlformats.org/officeDocument/2006/relationships/image" Target="../media/image43.png"/><Relationship Id="rId15" Type="http://schemas.openxmlformats.org/officeDocument/2006/relationships/image" Target="../media/image28.svg"/><Relationship Id="rId23" Type="http://schemas.openxmlformats.org/officeDocument/2006/relationships/image" Target="../media/image37.png"/><Relationship Id="rId28" Type="http://schemas.openxmlformats.org/officeDocument/2006/relationships/image" Target="../media/image42.svg"/><Relationship Id="rId10" Type="http://schemas.openxmlformats.org/officeDocument/2006/relationships/image" Target="../media/image23.png"/><Relationship Id="rId19" Type="http://schemas.openxmlformats.org/officeDocument/2006/relationships/image" Target="../media/image33.svg"/><Relationship Id="rId4" Type="http://schemas.openxmlformats.org/officeDocument/2006/relationships/image" Target="../media/image22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Relationship Id="rId22" Type="http://schemas.openxmlformats.org/officeDocument/2006/relationships/image" Target="../media/image440.png"/><Relationship Id="rId27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jpg"/><Relationship Id="rId18" Type="http://schemas.openxmlformats.org/officeDocument/2006/relationships/image" Target="../media/image440.pn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17" Type="http://schemas.openxmlformats.org/officeDocument/2006/relationships/image" Target="../media/image35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4.png"/><Relationship Id="rId20" Type="http://schemas.openxmlformats.org/officeDocument/2006/relationships/image" Target="../media/image3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24" Type="http://schemas.openxmlformats.org/officeDocument/2006/relationships/image" Target="../media/image42.svg"/><Relationship Id="rId5" Type="http://schemas.openxmlformats.org/officeDocument/2006/relationships/image" Target="../media/image23.png"/><Relationship Id="rId15" Type="http://schemas.openxmlformats.org/officeDocument/2006/relationships/image" Target="../media/image33.svg"/><Relationship Id="rId23" Type="http://schemas.openxmlformats.org/officeDocument/2006/relationships/image" Target="../media/image41.png"/><Relationship Id="rId10" Type="http://schemas.openxmlformats.org/officeDocument/2006/relationships/image" Target="../media/image28.svg"/><Relationship Id="rId19" Type="http://schemas.openxmlformats.org/officeDocument/2006/relationships/image" Target="../media/image37.pn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6" Type="http://schemas.openxmlformats.org/officeDocument/2006/relationships/image" Target="../media/image40.svg"/><Relationship Id="rId3" Type="http://schemas.openxmlformats.org/officeDocument/2006/relationships/image" Target="../media/image46.png"/><Relationship Id="rId21" Type="http://schemas.openxmlformats.org/officeDocument/2006/relationships/image" Target="../media/image35.sv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17" Type="http://schemas.openxmlformats.org/officeDocument/2006/relationships/image" Target="../media/image31.jpg"/><Relationship Id="rId25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0.sv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25.png"/><Relationship Id="rId24" Type="http://schemas.openxmlformats.org/officeDocument/2006/relationships/image" Target="../media/image38.svg"/><Relationship Id="rId5" Type="http://schemas.openxmlformats.org/officeDocument/2006/relationships/image" Target="../media/image460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28" Type="http://schemas.openxmlformats.org/officeDocument/2006/relationships/image" Target="../media/image42.svg"/><Relationship Id="rId10" Type="http://schemas.openxmlformats.org/officeDocument/2006/relationships/image" Target="../media/image24.svg"/><Relationship Id="rId19" Type="http://schemas.openxmlformats.org/officeDocument/2006/relationships/image" Target="../media/image33.svg"/><Relationship Id="rId4" Type="http://schemas.openxmlformats.org/officeDocument/2006/relationships/image" Target="../media/image43.png"/><Relationship Id="rId9" Type="http://schemas.openxmlformats.org/officeDocument/2006/relationships/image" Target="../media/image23.png"/><Relationship Id="rId14" Type="http://schemas.openxmlformats.org/officeDocument/2006/relationships/image" Target="../media/image28.svg"/><Relationship Id="rId22" Type="http://schemas.openxmlformats.org/officeDocument/2006/relationships/image" Target="../media/image48.png"/><Relationship Id="rId27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jpg"/><Relationship Id="rId18" Type="http://schemas.openxmlformats.org/officeDocument/2006/relationships/image" Target="../media/image48.png"/><Relationship Id="rId3" Type="http://schemas.openxmlformats.org/officeDocument/2006/relationships/image" Target="../media/image21.png"/><Relationship Id="rId21" Type="http://schemas.openxmlformats.org/officeDocument/2006/relationships/image" Target="../media/image39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17" Type="http://schemas.openxmlformats.org/officeDocument/2006/relationships/image" Target="../media/image35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4.png"/><Relationship Id="rId20" Type="http://schemas.openxmlformats.org/officeDocument/2006/relationships/image" Target="../media/image3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24" Type="http://schemas.openxmlformats.org/officeDocument/2006/relationships/image" Target="../media/image42.svg"/><Relationship Id="rId5" Type="http://schemas.openxmlformats.org/officeDocument/2006/relationships/image" Target="../media/image23.png"/><Relationship Id="rId15" Type="http://schemas.openxmlformats.org/officeDocument/2006/relationships/image" Target="../media/image33.svg"/><Relationship Id="rId23" Type="http://schemas.openxmlformats.org/officeDocument/2006/relationships/image" Target="../media/image41.png"/><Relationship Id="rId10" Type="http://schemas.openxmlformats.org/officeDocument/2006/relationships/image" Target="../media/image28.svg"/><Relationship Id="rId19" Type="http://schemas.openxmlformats.org/officeDocument/2006/relationships/image" Target="../media/image37.pn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1802" y="1095162"/>
            <a:ext cx="10486663" cy="2387600"/>
          </a:xfrm>
        </p:spPr>
        <p:txBody>
          <a:bodyPr>
            <a:normAutofit/>
          </a:bodyPr>
          <a:lstStyle/>
          <a:p>
            <a:r>
              <a:rPr lang="en-US" sz="6600" dirty="0" err="1"/>
              <a:t>HotFuzz</a:t>
            </a:r>
            <a:br>
              <a:rPr lang="en-US" dirty="0"/>
            </a:br>
            <a:r>
              <a:rPr lang="en-US" sz="3200" dirty="0"/>
              <a:t>Discovering Algorithmic Denial-of-Service Vulnerabilities through Guided Micro-Fuzzing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2974" y="3726096"/>
            <a:ext cx="2240280" cy="69627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William Blair</a:t>
            </a:r>
          </a:p>
          <a:p>
            <a:r>
              <a:rPr lang="en-US" dirty="0"/>
              <a:t>Boston University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13" y="5578114"/>
            <a:ext cx="2269374" cy="1025757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2956559" y="3726096"/>
            <a:ext cx="2795848" cy="6962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Andrea </a:t>
            </a:r>
            <a:r>
              <a:rPr lang="en-US" dirty="0" err="1"/>
              <a:t>Mambretti</a:t>
            </a:r>
            <a:endParaRPr lang="en-US" dirty="0"/>
          </a:p>
          <a:p>
            <a:r>
              <a:rPr lang="en-US" dirty="0"/>
              <a:t>Northeastern University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875712" y="3726096"/>
            <a:ext cx="2795848" cy="6962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Sajjad</a:t>
            </a:r>
            <a:r>
              <a:rPr lang="en-US" dirty="0"/>
              <a:t> Arshad</a:t>
            </a:r>
          </a:p>
          <a:p>
            <a:r>
              <a:rPr lang="en-US" dirty="0"/>
              <a:t>Northeastern University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8794865" y="3726096"/>
            <a:ext cx="2795848" cy="6962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Michael </a:t>
            </a:r>
            <a:r>
              <a:rPr lang="en-US" dirty="0" err="1"/>
              <a:t>Weissbacher</a:t>
            </a:r>
            <a:endParaRPr lang="en-US" dirty="0"/>
          </a:p>
          <a:p>
            <a:r>
              <a:rPr lang="en-US" dirty="0"/>
              <a:t>Northeastern University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435330" y="4637275"/>
            <a:ext cx="2795847" cy="6962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William Robertson</a:t>
            </a:r>
          </a:p>
          <a:p>
            <a:r>
              <a:rPr lang="en-US" dirty="0"/>
              <a:t>Northeastern University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408861" y="4638505"/>
            <a:ext cx="2933701" cy="6962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Engin</a:t>
            </a:r>
            <a:r>
              <a:rPr lang="en-US" dirty="0"/>
              <a:t> </a:t>
            </a:r>
            <a:r>
              <a:rPr lang="en-US" dirty="0" err="1"/>
              <a:t>Kirda</a:t>
            </a:r>
            <a:endParaRPr lang="en-US" dirty="0"/>
          </a:p>
          <a:p>
            <a:r>
              <a:rPr lang="en-US" dirty="0"/>
              <a:t>Northeastern University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342562" y="4638505"/>
            <a:ext cx="2933701" cy="6962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Manuel </a:t>
            </a:r>
            <a:r>
              <a:rPr lang="en-US" dirty="0" err="1"/>
              <a:t>Egele</a:t>
            </a:r>
            <a:endParaRPr lang="en-US" dirty="0"/>
          </a:p>
          <a:p>
            <a:r>
              <a:rPr lang="en-US" dirty="0"/>
              <a:t>Boston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18868-4C93-EC40-8C65-B25004A1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1</a:t>
            </a:fld>
            <a:endParaRPr lang="en-US"/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92DA8B60-F284-1446-AE03-733BCC663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674" y="4929353"/>
            <a:ext cx="1928647" cy="192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2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9"/>
    </mc:Choice>
    <mc:Fallback xmlns="">
      <p:transition spd="slow" advTm="338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EFE0-7C69-9346-A5EF-7F99C6A7E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Micro-Fuzzing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9BEC8-0FC3-0D48-8AFB-10076B26F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ED4B001-F199-A94E-B6B0-9036209BE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674273"/>
              </p:ext>
            </p:extLst>
          </p:nvPr>
        </p:nvGraphicFramePr>
        <p:xfrm>
          <a:off x="202559" y="2780097"/>
          <a:ext cx="11838088" cy="2617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302">
                  <a:extLst>
                    <a:ext uri="{9D8B030D-6E8A-4147-A177-3AD203B41FA5}">
                      <a16:colId xmlns:a16="http://schemas.microsoft.com/office/drawing/2014/main" val="817388071"/>
                    </a:ext>
                  </a:extLst>
                </a:gridCol>
                <a:gridCol w="1263112">
                  <a:extLst>
                    <a:ext uri="{9D8B030D-6E8A-4147-A177-3AD203B41FA5}">
                      <a16:colId xmlns:a16="http://schemas.microsoft.com/office/drawing/2014/main" val="625867389"/>
                    </a:ext>
                  </a:extLst>
                </a:gridCol>
                <a:gridCol w="774915">
                  <a:extLst>
                    <a:ext uri="{9D8B030D-6E8A-4147-A177-3AD203B41FA5}">
                      <a16:colId xmlns:a16="http://schemas.microsoft.com/office/drawing/2014/main" val="1842542608"/>
                    </a:ext>
                  </a:extLst>
                </a:gridCol>
                <a:gridCol w="581187">
                  <a:extLst>
                    <a:ext uri="{9D8B030D-6E8A-4147-A177-3AD203B41FA5}">
                      <a16:colId xmlns:a16="http://schemas.microsoft.com/office/drawing/2014/main" val="489628545"/>
                    </a:ext>
                  </a:extLst>
                </a:gridCol>
                <a:gridCol w="1015754">
                  <a:extLst>
                    <a:ext uri="{9D8B030D-6E8A-4147-A177-3AD203B41FA5}">
                      <a16:colId xmlns:a16="http://schemas.microsoft.com/office/drawing/2014/main" val="1284872858"/>
                    </a:ext>
                  </a:extLst>
                </a:gridCol>
                <a:gridCol w="1068768">
                  <a:extLst>
                    <a:ext uri="{9D8B030D-6E8A-4147-A177-3AD203B41FA5}">
                      <a16:colId xmlns:a16="http://schemas.microsoft.com/office/drawing/2014/main" val="1855838544"/>
                    </a:ext>
                  </a:extLst>
                </a:gridCol>
                <a:gridCol w="596684">
                  <a:extLst>
                    <a:ext uri="{9D8B030D-6E8A-4147-A177-3AD203B41FA5}">
                      <a16:colId xmlns:a16="http://schemas.microsoft.com/office/drawing/2014/main" val="3432111912"/>
                    </a:ext>
                  </a:extLst>
                </a:gridCol>
                <a:gridCol w="829160">
                  <a:extLst>
                    <a:ext uri="{9D8B030D-6E8A-4147-A177-3AD203B41FA5}">
                      <a16:colId xmlns:a16="http://schemas.microsoft.com/office/drawing/2014/main" val="2078222595"/>
                    </a:ext>
                  </a:extLst>
                </a:gridCol>
                <a:gridCol w="991891">
                  <a:extLst>
                    <a:ext uri="{9D8B030D-6E8A-4147-A177-3AD203B41FA5}">
                      <a16:colId xmlns:a16="http://schemas.microsoft.com/office/drawing/2014/main" val="768172020"/>
                    </a:ext>
                  </a:extLst>
                </a:gridCol>
                <a:gridCol w="728421">
                  <a:extLst>
                    <a:ext uri="{9D8B030D-6E8A-4147-A177-3AD203B41FA5}">
                      <a16:colId xmlns:a16="http://schemas.microsoft.com/office/drawing/2014/main" val="4219064790"/>
                    </a:ext>
                  </a:extLst>
                </a:gridCol>
                <a:gridCol w="777990">
                  <a:extLst>
                    <a:ext uri="{9D8B030D-6E8A-4147-A177-3AD203B41FA5}">
                      <a16:colId xmlns:a16="http://schemas.microsoft.com/office/drawing/2014/main" val="3884459132"/>
                    </a:ext>
                  </a:extLst>
                </a:gridCol>
                <a:gridCol w="1059543">
                  <a:extLst>
                    <a:ext uri="{9D8B030D-6E8A-4147-A177-3AD203B41FA5}">
                      <a16:colId xmlns:a16="http://schemas.microsoft.com/office/drawing/2014/main" val="840956316"/>
                    </a:ext>
                  </a:extLst>
                </a:gridCol>
                <a:gridCol w="1082361">
                  <a:extLst>
                    <a:ext uri="{9D8B030D-6E8A-4147-A177-3AD203B41FA5}">
                      <a16:colId xmlns:a16="http://schemas.microsoft.com/office/drawing/2014/main" val="229632263"/>
                    </a:ext>
                  </a:extLst>
                </a:gridCol>
              </a:tblGrid>
              <a:tr h="412438">
                <a:tc rowSpan="2"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Library</a:t>
                      </a:r>
                    </a:p>
                  </a:txBody>
                  <a:tcPr marL="110488" marR="110488" marT="55244" marB="55244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No. Methods</a:t>
                      </a:r>
                    </a:p>
                  </a:txBody>
                  <a:tcPr marL="110488" marR="110488" marT="55244" marB="55244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 AC Bugs Detected</a:t>
                      </a:r>
                    </a:p>
                  </a:txBody>
                  <a:tcPr marL="110488" marR="110488" marT="55244" marB="55244"/>
                </a:tc>
                <a:tc h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0488" marR="110488" marT="55244" marB="55244"/>
                </a:tc>
                <a:tc h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0488" marR="110488" marT="55244" marB="55244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AC Bugs Confirmed</a:t>
                      </a:r>
                    </a:p>
                  </a:txBody>
                  <a:tcPr marL="110488" marR="110488" marT="55244" marB="55244"/>
                </a:tc>
                <a:tc h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0488" marR="110488" marT="55244" marB="55244"/>
                </a:tc>
                <a:tc h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0488" marR="110488" marT="55244" marB="55244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Methods Covered</a:t>
                      </a:r>
                    </a:p>
                  </a:txBody>
                  <a:tcPr marL="110488" marR="110488" marT="55244" marB="55244"/>
                </a:tc>
                <a:tc h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0488" marR="110488" marT="55244" marB="55244"/>
                </a:tc>
                <a:tc h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0488" marR="110488" marT="55244" marB="55244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Throughput</a:t>
                      </a:r>
                    </a:p>
                  </a:txBody>
                  <a:tcPr marL="110488" marR="110488" marT="55244" marB="55244"/>
                </a:tc>
                <a:tc h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0488" marR="110488" marT="55244" marB="55244"/>
                </a:tc>
                <a:extLst>
                  <a:ext uri="{0D108BD9-81ED-4DB2-BD59-A6C34878D82A}">
                    <a16:rowId xmlns:a16="http://schemas.microsoft.com/office/drawing/2014/main" val="3524001842"/>
                  </a:ext>
                </a:extLst>
              </a:tr>
              <a:tr h="4124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Both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IVI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SRI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Both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IVI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SRI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Both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IVI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SRI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IVI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SRI</a:t>
                      </a:r>
                    </a:p>
                  </a:txBody>
                  <a:tcPr marL="110488" marR="110488" marT="55244" marB="55244"/>
                </a:tc>
                <a:extLst>
                  <a:ext uri="{0D108BD9-81ED-4DB2-BD59-A6C34878D82A}">
                    <a16:rowId xmlns:a16="http://schemas.microsoft.com/office/drawing/2014/main" val="3187257846"/>
                  </a:ext>
                </a:extLst>
              </a:tr>
              <a:tr h="575375">
                <a:tc>
                  <a:txBody>
                    <a:bodyPr/>
                    <a:lstStyle/>
                    <a:p>
                      <a:r>
                        <a:rPr lang="en-US" sz="2200" dirty="0"/>
                        <a:t>JRE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91,632</a:t>
                      </a:r>
                      <a:endParaRPr lang="en-US" sz="1600" dirty="0"/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23,818</a:t>
                      </a:r>
                      <a:endParaRPr lang="en-US" sz="1600" dirty="0"/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2,780</a:t>
                      </a:r>
                      <a:endParaRPr lang="en-US" sz="1600" dirty="0"/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1,439</a:t>
                      </a:r>
                      <a:endParaRPr lang="en-US" sz="1600" dirty="0"/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4,389,675</a:t>
                      </a:r>
                      <a:endParaRPr lang="en-US" sz="1600" dirty="0"/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3,092,866</a:t>
                      </a:r>
                      <a:endParaRPr lang="en-US" sz="1600" dirty="0"/>
                    </a:p>
                  </a:txBody>
                  <a:tcPr marL="110488" marR="110488" marT="55244" marB="55244"/>
                </a:tc>
                <a:extLst>
                  <a:ext uri="{0D108BD9-81ED-4DB2-BD59-A6C34878D82A}">
                    <a16:rowId xmlns:a16="http://schemas.microsoft.com/office/drawing/2014/main" val="101514779"/>
                  </a:ext>
                </a:extLst>
              </a:tr>
              <a:tr h="575375">
                <a:tc>
                  <a:txBody>
                    <a:bodyPr/>
                    <a:lstStyle/>
                    <a:p>
                      <a:r>
                        <a:rPr lang="en-US" sz="2200" dirty="0"/>
                        <a:t>STAC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67,494</a:t>
                      </a:r>
                      <a:endParaRPr lang="en-US" sz="1600" dirty="0"/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34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8,064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847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1,162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3,608,741</a:t>
                      </a:r>
                      <a:endParaRPr lang="en-US" sz="1600" dirty="0"/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3,172,502</a:t>
                      </a:r>
                      <a:endParaRPr lang="en-US" sz="1600" dirty="0"/>
                    </a:p>
                  </a:txBody>
                  <a:tcPr marL="110488" marR="110488" marT="55244" marB="55244"/>
                </a:tc>
                <a:extLst>
                  <a:ext uri="{0D108BD9-81ED-4DB2-BD59-A6C34878D82A}">
                    <a16:rowId xmlns:a16="http://schemas.microsoft.com/office/drawing/2014/main" val="2076497498"/>
                  </a:ext>
                </a:extLst>
              </a:tr>
              <a:tr h="575375">
                <a:tc>
                  <a:txBody>
                    <a:bodyPr/>
                    <a:lstStyle/>
                    <a:p>
                      <a:r>
                        <a:rPr lang="en-US" sz="2200" dirty="0"/>
                        <a:t>Maven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239,777</a:t>
                      </a:r>
                      <a:endParaRPr lang="en-US" sz="1600" dirty="0"/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46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38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56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46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38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56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66,987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2,622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1,770</a:t>
                      </a:r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5,906,687</a:t>
                      </a:r>
                      <a:endParaRPr lang="en-US" sz="1600" dirty="0"/>
                    </a:p>
                  </a:txBody>
                  <a:tcPr marL="110488" marR="110488" marT="55244" marB="55244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5,591,106</a:t>
                      </a:r>
                      <a:endParaRPr lang="en-US" sz="1600" dirty="0"/>
                    </a:p>
                  </a:txBody>
                  <a:tcPr marL="110488" marR="110488" marT="55244" marB="55244"/>
                </a:tc>
                <a:extLst>
                  <a:ext uri="{0D108BD9-81ED-4DB2-BD59-A6C34878D82A}">
                    <a16:rowId xmlns:a16="http://schemas.microsoft.com/office/drawing/2014/main" val="2765700057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641B8203-121B-CE43-B743-45B42EDFBB8B}"/>
              </a:ext>
            </a:extLst>
          </p:cNvPr>
          <p:cNvGrpSpPr/>
          <p:nvPr/>
        </p:nvGrpSpPr>
        <p:grpSpPr>
          <a:xfrm>
            <a:off x="8241936" y="150623"/>
            <a:ext cx="3798722" cy="1730313"/>
            <a:chOff x="387310" y="1453563"/>
            <a:chExt cx="11563027" cy="526791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4D1AC33-DED5-DD4D-9665-B1E95A9B70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3757" y="2470558"/>
              <a:ext cx="1447350" cy="264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99A78D3-EEB1-3F48-AAB6-19EAFCACB1F6}"/>
                </a:ext>
              </a:extLst>
            </p:cNvPr>
            <p:cNvCxnSpPr>
              <a:cxnSpLocks/>
            </p:cNvCxnSpPr>
            <p:nvPr/>
          </p:nvCxnSpPr>
          <p:spPr>
            <a:xfrm>
              <a:off x="4742311" y="5548862"/>
              <a:ext cx="189537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761F932-4C47-5841-B2F3-1A1F55884F47}"/>
                </a:ext>
              </a:extLst>
            </p:cNvPr>
            <p:cNvSpPr/>
            <p:nvPr/>
          </p:nvSpPr>
          <p:spPr>
            <a:xfrm>
              <a:off x="2846586" y="3227895"/>
              <a:ext cx="1707134" cy="2607397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B25E3187-72C1-5B4A-BA80-36BA55C58D79}"/>
                </a:ext>
              </a:extLst>
            </p:cNvPr>
            <p:cNvSpPr/>
            <p:nvPr/>
          </p:nvSpPr>
          <p:spPr>
            <a:xfrm>
              <a:off x="2982183" y="3354665"/>
              <a:ext cx="1707134" cy="2607396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Web design">
              <a:extLst>
                <a:ext uri="{FF2B5EF4-FFF2-40B4-BE49-F238E27FC236}">
                  <a16:creationId xmlns:a16="http://schemas.microsoft.com/office/drawing/2014/main" id="{C2F419C1-6AA9-644C-BFA4-20DC5E4D8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04178" y="2257669"/>
              <a:ext cx="1149287" cy="1149287"/>
            </a:xfrm>
            <a:prstGeom prst="rect">
              <a:avLst/>
            </a:prstGeom>
          </p:spPr>
        </p:pic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DF020FE-2611-1144-A1C2-05EAB7EBA6EC}"/>
                </a:ext>
              </a:extLst>
            </p:cNvPr>
            <p:cNvSpPr/>
            <p:nvPr/>
          </p:nvSpPr>
          <p:spPr>
            <a:xfrm>
              <a:off x="1988535" y="2036459"/>
              <a:ext cx="3452371" cy="446911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EA629D8-D809-C141-A7AC-C710D6539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7310" y="1946152"/>
              <a:ext cx="1054099" cy="105410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6FA712-0E97-E84B-B0FC-5E50B2163395}"/>
                </a:ext>
              </a:extLst>
            </p:cNvPr>
            <p:cNvSpPr txBox="1"/>
            <p:nvPr/>
          </p:nvSpPr>
          <p:spPr>
            <a:xfrm>
              <a:off x="387310" y="1455539"/>
              <a:ext cx="1054099" cy="51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Input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E0C6DC-9811-3647-8D1B-4C9C0249E294}"/>
                </a:ext>
              </a:extLst>
            </p:cNvPr>
            <p:cNvSpPr txBox="1"/>
            <p:nvPr/>
          </p:nvSpPr>
          <p:spPr>
            <a:xfrm>
              <a:off x="1790886" y="1453563"/>
              <a:ext cx="39981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Distributed Micro-Fuzzing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2D5A33-C97D-8D4E-B32B-41D356FF9E52}"/>
                </a:ext>
              </a:extLst>
            </p:cNvPr>
            <p:cNvSpPr txBox="1"/>
            <p:nvPr/>
          </p:nvSpPr>
          <p:spPr>
            <a:xfrm>
              <a:off x="5920615" y="1475214"/>
              <a:ext cx="37843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Synthesis and Validation</a:t>
              </a:r>
            </a:p>
          </p:txBody>
        </p:sp>
        <p:pic>
          <p:nvPicPr>
            <p:cNvPr id="17" name="Graphic 16" descr="Database">
              <a:extLst>
                <a:ext uri="{FF2B5EF4-FFF2-40B4-BE49-F238E27FC236}">
                  <a16:creationId xmlns:a16="http://schemas.microsoft.com/office/drawing/2014/main" id="{70F9055F-5BA0-A440-84DC-84E896044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46942" y="5071969"/>
              <a:ext cx="914400" cy="914400"/>
            </a:xfrm>
            <a:prstGeom prst="rect">
              <a:avLst/>
            </a:prstGeom>
          </p:spPr>
        </p:pic>
        <p:pic>
          <p:nvPicPr>
            <p:cNvPr id="18" name="Graphic 17" descr="Database">
              <a:extLst>
                <a:ext uri="{FF2B5EF4-FFF2-40B4-BE49-F238E27FC236}">
                  <a16:creationId xmlns:a16="http://schemas.microsoft.com/office/drawing/2014/main" id="{7D2AF0F5-02E0-1649-9568-AF765A90D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04433" y="5081914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Database">
              <a:extLst>
                <a:ext uri="{FF2B5EF4-FFF2-40B4-BE49-F238E27FC236}">
                  <a16:creationId xmlns:a16="http://schemas.microsoft.com/office/drawing/2014/main" id="{450104E5-2919-8A44-A19E-558A38614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11275" y="5083187"/>
              <a:ext cx="914400" cy="914400"/>
            </a:xfrm>
            <a:prstGeom prst="rect">
              <a:avLst/>
            </a:prstGeom>
          </p:spPr>
        </p:pic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0F1260E-6599-A345-8CFA-869D1309544A}"/>
                </a:ext>
              </a:extLst>
            </p:cNvPr>
            <p:cNvSpPr/>
            <p:nvPr/>
          </p:nvSpPr>
          <p:spPr>
            <a:xfrm>
              <a:off x="2430681" y="3028738"/>
              <a:ext cx="2650604" cy="3168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7B3942A2-9F35-D54C-9381-EF9D34819717}"/>
                </a:ext>
              </a:extLst>
            </p:cNvPr>
            <p:cNvSpPr/>
            <p:nvPr/>
          </p:nvSpPr>
          <p:spPr>
            <a:xfrm>
              <a:off x="6478724" y="2092653"/>
              <a:ext cx="2526031" cy="262860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2BF20EB-1379-154C-80CE-32AD02A6FBA4}"/>
                </a:ext>
              </a:extLst>
            </p:cNvPr>
            <p:cNvSpPr txBox="1"/>
            <p:nvPr/>
          </p:nvSpPr>
          <p:spPr>
            <a:xfrm>
              <a:off x="3514396" y="6114091"/>
              <a:ext cx="957010" cy="468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" b="1" dirty="0"/>
                <a:t>K8S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9CA20D-A9A5-4B40-93BE-7BB2B83FC05E}"/>
                </a:ext>
              </a:extLst>
            </p:cNvPr>
            <p:cNvSpPr txBox="1"/>
            <p:nvPr/>
          </p:nvSpPr>
          <p:spPr>
            <a:xfrm>
              <a:off x="6559749" y="5996315"/>
              <a:ext cx="2414941" cy="51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Observations</a:t>
              </a:r>
            </a:p>
          </p:txBody>
        </p:sp>
        <p:pic>
          <p:nvPicPr>
            <p:cNvPr id="24" name="Graphic 23" descr="Hourglass">
              <a:extLst>
                <a:ext uri="{FF2B5EF4-FFF2-40B4-BE49-F238E27FC236}">
                  <a16:creationId xmlns:a16="http://schemas.microsoft.com/office/drawing/2014/main" id="{86AF0800-A547-5849-8564-4B4E916C6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61596" y="3506664"/>
              <a:ext cx="717693" cy="717693"/>
            </a:xfrm>
            <a:prstGeom prst="rect">
              <a:avLst/>
            </a:prstGeom>
          </p:spPr>
        </p:pic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75AC0951-5E89-DC40-B467-BB0AC25A84B9}"/>
                </a:ext>
              </a:extLst>
            </p:cNvPr>
            <p:cNvSpPr/>
            <p:nvPr/>
          </p:nvSpPr>
          <p:spPr>
            <a:xfrm>
              <a:off x="3116202" y="3468610"/>
              <a:ext cx="1707134" cy="2607396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E4DF69A7-E723-1A41-8E65-2BED1D814AED}"/>
                </a:ext>
              </a:extLst>
            </p:cNvPr>
            <p:cNvSpPr/>
            <p:nvPr/>
          </p:nvSpPr>
          <p:spPr>
            <a:xfrm>
              <a:off x="2783479" y="2165370"/>
              <a:ext cx="1953540" cy="610377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4A4957C-1264-504A-82C0-4095DE04051B}"/>
                </a:ext>
              </a:extLst>
            </p:cNvPr>
            <p:cNvSpPr txBox="1"/>
            <p:nvPr/>
          </p:nvSpPr>
          <p:spPr>
            <a:xfrm>
              <a:off x="2976324" y="2228509"/>
              <a:ext cx="1596548" cy="468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b="1" dirty="0"/>
                <a:t>Message Broker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775B48AB-BF47-4F4C-9139-78DD5596EA2C}"/>
                </a:ext>
              </a:extLst>
            </p:cNvPr>
            <p:cNvSpPr/>
            <p:nvPr/>
          </p:nvSpPr>
          <p:spPr>
            <a:xfrm>
              <a:off x="10153485" y="2092653"/>
              <a:ext cx="1746872" cy="262860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55CCF6-4D9B-5E47-AC7D-A24F2888E9AC}"/>
                </a:ext>
              </a:extLst>
            </p:cNvPr>
            <p:cNvSpPr txBox="1"/>
            <p:nvPr/>
          </p:nvSpPr>
          <p:spPr>
            <a:xfrm>
              <a:off x="10397208" y="1471471"/>
              <a:ext cx="12594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Output</a:t>
              </a:r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E963CB10-9B24-B14D-A1B2-54CB23EA2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397208" y="2537067"/>
              <a:ext cx="982591" cy="982591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98E90427-BB51-854E-9F2D-8D12725FA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479124" y="2651443"/>
              <a:ext cx="982591" cy="982591"/>
            </a:xfrm>
            <a:prstGeom prst="rect">
              <a:avLst/>
            </a:prstGeom>
          </p:spPr>
        </p:pic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E7D6F676-D313-4147-A759-3724D790A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629236" y="2780147"/>
              <a:ext cx="982591" cy="982591"/>
            </a:xfrm>
            <a:prstGeom prst="rect">
              <a:avLst/>
            </a:prstGeom>
          </p:spPr>
        </p:pic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951DF4DE-654A-2342-AEB5-64EDA7AAD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781636" y="2932547"/>
              <a:ext cx="982591" cy="982591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AEFA1CE-8B83-6243-9F05-6826C7E8270D}"/>
                </a:ext>
              </a:extLst>
            </p:cNvPr>
            <p:cNvSpPr txBox="1"/>
            <p:nvPr/>
          </p:nvSpPr>
          <p:spPr>
            <a:xfrm>
              <a:off x="10203465" y="4351410"/>
              <a:ext cx="1746872" cy="468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" dirty="0"/>
                <a:t>AC Witnesses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ACDD98E-12E7-FC40-A23E-16439D6A64FE}"/>
                </a:ext>
              </a:extLst>
            </p:cNvPr>
            <p:cNvSpPr txBox="1"/>
            <p:nvPr/>
          </p:nvSpPr>
          <p:spPr>
            <a:xfrm>
              <a:off x="6707133" y="4287309"/>
              <a:ext cx="2188181" cy="51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OpenJDK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31F62D6-6C5E-5942-8D17-30A2EE25ED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5574" y="4351411"/>
              <a:ext cx="2568142" cy="91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 descr="A close up of an animal&#10;&#10;Description automatically generated">
              <a:extLst>
                <a:ext uri="{FF2B5EF4-FFF2-40B4-BE49-F238E27FC236}">
                  <a16:creationId xmlns:a16="http://schemas.microsoft.com/office/drawing/2014/main" id="{EA068822-A3DA-5341-8B9B-6292FAB9E5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00" t="1370" r="9522" b="40782"/>
            <a:stretch/>
          </p:blipFill>
          <p:spPr>
            <a:xfrm>
              <a:off x="3476569" y="4628693"/>
              <a:ext cx="994842" cy="1117144"/>
            </a:xfrm>
            <a:prstGeom prst="rect">
              <a:avLst/>
            </a:prstGeom>
            <a:effectLst/>
          </p:spPr>
        </p:pic>
        <p:pic>
          <p:nvPicPr>
            <p:cNvPr id="38" name="Graphic 37" descr="Eye">
              <a:extLst>
                <a:ext uri="{FF2B5EF4-FFF2-40B4-BE49-F238E27FC236}">
                  <a16:creationId xmlns:a16="http://schemas.microsoft.com/office/drawing/2014/main" id="{C66D173F-ACCA-D847-8456-8232A4AB0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245085" y="3506664"/>
              <a:ext cx="914400" cy="947008"/>
            </a:xfrm>
            <a:prstGeom prst="rect">
              <a:avLst/>
            </a:prstGeom>
          </p:spPr>
        </p:pic>
        <p:pic>
          <p:nvPicPr>
            <p:cNvPr id="39" name="Graphic 38" descr="Stopwatch">
              <a:extLst>
                <a:ext uri="{FF2B5EF4-FFF2-40B4-BE49-F238E27FC236}">
                  <a16:creationId xmlns:a16="http://schemas.microsoft.com/office/drawing/2014/main" id="{74A928C4-680A-FE48-9563-1F8B4F664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072008" y="3645005"/>
              <a:ext cx="644520" cy="667505"/>
            </a:xfrm>
            <a:prstGeom prst="rect">
              <a:avLst/>
            </a:prstGeom>
          </p:spPr>
        </p:pic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371B671F-DD00-EC4B-B9E8-84AF3E0750B6}"/>
                </a:ext>
              </a:extLst>
            </p:cNvPr>
            <p:cNvSpPr/>
            <p:nvPr/>
          </p:nvSpPr>
          <p:spPr>
            <a:xfrm>
              <a:off x="3245084" y="3609196"/>
              <a:ext cx="1457813" cy="947008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096C4CE-C761-754B-83E3-1FC950E5840B}"/>
                </a:ext>
              </a:extLst>
            </p:cNvPr>
            <p:cNvSpPr txBox="1"/>
            <p:nvPr/>
          </p:nvSpPr>
          <p:spPr>
            <a:xfrm>
              <a:off x="3533947" y="4202575"/>
              <a:ext cx="979980" cy="421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" b="1" dirty="0" err="1"/>
                <a:t>EyeVM</a:t>
              </a:r>
              <a:endParaRPr lang="en-US" sz="3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15BAB51-83A9-3142-8BF5-7F4D48B2F9B6}"/>
                    </a:ext>
                  </a:extLst>
                </p:cNvPr>
                <p:cNvSpPr txBox="1"/>
                <p:nvPr/>
              </p:nvSpPr>
              <p:spPr>
                <a:xfrm>
                  <a:off x="3518840" y="5643624"/>
                  <a:ext cx="989538" cy="4685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4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sz="400" dirty="0"/>
                    <a:t>Fuzz</a:t>
                  </a: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15BAB51-83A9-3142-8BF5-7F4D48B2F9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8840" y="5643624"/>
                  <a:ext cx="989538" cy="4685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48B53C9-DEA3-5C43-939D-5569796FC3F1}"/>
                </a:ext>
              </a:extLst>
            </p:cNvPr>
            <p:cNvCxnSpPr/>
            <p:nvPr/>
          </p:nvCxnSpPr>
          <p:spPr>
            <a:xfrm>
              <a:off x="1655179" y="1608881"/>
              <a:ext cx="0" cy="511259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ED47B2B-6951-514B-A458-F8971EAC9451}"/>
                </a:ext>
              </a:extLst>
            </p:cNvPr>
            <p:cNvCxnSpPr/>
            <p:nvPr/>
          </p:nvCxnSpPr>
          <p:spPr>
            <a:xfrm>
              <a:off x="5872038" y="1553432"/>
              <a:ext cx="0" cy="511259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1E9C1F7-5488-E447-B978-F70445A571C4}"/>
                </a:ext>
              </a:extLst>
            </p:cNvPr>
            <p:cNvCxnSpPr/>
            <p:nvPr/>
          </p:nvCxnSpPr>
          <p:spPr>
            <a:xfrm>
              <a:off x="9878807" y="1526403"/>
              <a:ext cx="0" cy="511259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7EDBF46-61D8-6743-9689-B637C8B0E792}"/>
                </a:ext>
              </a:extLst>
            </p:cNvPr>
            <p:cNvCxnSpPr>
              <a:cxnSpLocks/>
              <a:stCxn id="26" idx="2"/>
              <a:endCxn id="20" idx="0"/>
            </p:cNvCxnSpPr>
            <p:nvPr/>
          </p:nvCxnSpPr>
          <p:spPr>
            <a:xfrm flipH="1">
              <a:off x="3755986" y="2775746"/>
              <a:ext cx="4265" cy="25299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DA0113C-1C0F-D14A-B4B1-1A76D72A9207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7741740" y="4721258"/>
              <a:ext cx="0" cy="49892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6BBF9F3-12F9-254B-8E72-65DA9FB650F1}"/>
                </a:ext>
              </a:extLst>
            </p:cNvPr>
            <p:cNvCxnSpPr>
              <a:stCxn id="21" idx="3"/>
              <a:endCxn id="28" idx="1"/>
            </p:cNvCxnSpPr>
            <p:nvPr/>
          </p:nvCxnSpPr>
          <p:spPr>
            <a:xfrm>
              <a:off x="9004755" y="3406956"/>
              <a:ext cx="114873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Graphic 48" descr="Processor">
              <a:extLst>
                <a:ext uri="{FF2B5EF4-FFF2-40B4-BE49-F238E27FC236}">
                  <a16:creationId xmlns:a16="http://schemas.microsoft.com/office/drawing/2014/main" id="{0AEAD247-A542-CD46-8011-B72598F24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895809" y="3421742"/>
              <a:ext cx="914400" cy="914400"/>
            </a:xfrm>
            <a:prstGeom prst="rect">
              <a:avLst/>
            </a:prstGeom>
          </p:spPr>
        </p:pic>
        <p:pic>
          <p:nvPicPr>
            <p:cNvPr id="50" name="Graphic 49" descr="Magnifying glass">
              <a:extLst>
                <a:ext uri="{FF2B5EF4-FFF2-40B4-BE49-F238E27FC236}">
                  <a16:creationId xmlns:a16="http://schemas.microsoft.com/office/drawing/2014/main" id="{39775EE4-B275-BC41-9F08-CC6A05EB8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107296" y="2211253"/>
              <a:ext cx="1644846" cy="1644846"/>
            </a:xfrm>
            <a:prstGeom prst="rect">
              <a:avLst/>
            </a:prstGeom>
          </p:spPr>
        </p:pic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29547CD4-E297-A844-942D-2D383B8C1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0752860" y="3751218"/>
              <a:ext cx="640277" cy="640277"/>
            </a:xfrm>
            <a:prstGeom prst="rect">
              <a:avLst/>
            </a:prstGeom>
          </p:spPr>
        </p:pic>
      </p:grp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F7EF9F9F-C970-5948-AC67-BB144C817EEA}"/>
              </a:ext>
            </a:extLst>
          </p:cNvPr>
          <p:cNvSpPr/>
          <p:nvPr/>
        </p:nvSpPr>
        <p:spPr>
          <a:xfrm>
            <a:off x="11463314" y="367506"/>
            <a:ext cx="560833" cy="856433"/>
          </a:xfrm>
          <a:prstGeom prst="roundRect">
            <a:avLst/>
          </a:prstGeom>
          <a:solidFill>
            <a:schemeClr val="accent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6E857AAB-9BB6-1540-BC2B-1581E0E37D6D}"/>
              </a:ext>
            </a:extLst>
          </p:cNvPr>
          <p:cNvSpPr/>
          <p:nvPr/>
        </p:nvSpPr>
        <p:spPr>
          <a:xfrm>
            <a:off x="180381" y="3649516"/>
            <a:ext cx="1089212" cy="16966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B1FA7997-F791-F34F-845E-A82D8505EBF4}"/>
              </a:ext>
            </a:extLst>
          </p:cNvPr>
          <p:cNvSpPr/>
          <p:nvPr/>
        </p:nvSpPr>
        <p:spPr>
          <a:xfrm>
            <a:off x="3308209" y="3649515"/>
            <a:ext cx="1612134" cy="16966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965F795-9304-C94A-B16F-326F9B61C035}"/>
              </a:ext>
            </a:extLst>
          </p:cNvPr>
          <p:cNvSpPr/>
          <p:nvPr/>
        </p:nvSpPr>
        <p:spPr>
          <a:xfrm>
            <a:off x="7404361" y="3649514"/>
            <a:ext cx="965001" cy="16966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8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AC Vulnerability in the JRE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656" y="2010651"/>
            <a:ext cx="95928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urier" pitchFamily="2" charset="0"/>
                <a:cs typeface="Courier New" panose="02070309020205020404" pitchFamily="49" charset="0"/>
              </a:rPr>
              <a:t>import </a:t>
            </a:r>
            <a:r>
              <a:rPr lang="en-US" sz="3200" dirty="0" err="1">
                <a:latin typeface="Courier" pitchFamily="2" charset="0"/>
                <a:cs typeface="Courier New" panose="02070309020205020404" pitchFamily="49" charset="0"/>
              </a:rPr>
              <a:t>java.math.BigDecimal</a:t>
            </a:r>
            <a:r>
              <a:rPr lang="en-US" sz="3200" dirty="0">
                <a:latin typeface="Courier" pitchFamily="2" charset="0"/>
                <a:cs typeface="Courier New" panose="02070309020205020404" pitchFamily="49" charset="0"/>
              </a:rPr>
              <a:t>;</a:t>
            </a:r>
          </a:p>
          <a:p>
            <a:endParaRPr lang="en-US" sz="3200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latin typeface="Courier" pitchFamily="2" charset="0"/>
                <a:cs typeface="Courier New" panose="02070309020205020404" pitchFamily="49" charset="0"/>
              </a:rPr>
              <a:t>BigDecimal</a:t>
            </a:r>
            <a:r>
              <a:rPr lang="en-US" sz="3200" dirty="0">
                <a:latin typeface="Courier" pitchFamily="2" charset="0"/>
                <a:cs typeface="Courier New" panose="02070309020205020404" pitchFamily="49" charset="0"/>
              </a:rPr>
              <a:t> x = new </a:t>
            </a:r>
            <a:r>
              <a:rPr lang="en-US" sz="3200" dirty="0" err="1">
                <a:latin typeface="Courier" pitchFamily="2" charset="0"/>
                <a:cs typeface="Courier New" panose="02070309020205020404" pitchFamily="49" charset="0"/>
              </a:rPr>
              <a:t>BigDecimal</a:t>
            </a:r>
            <a:r>
              <a:rPr lang="en-US" sz="3200" dirty="0">
                <a:latin typeface="Courier" pitchFamily="2" charset="0"/>
                <a:cs typeface="Courier New" panose="02070309020205020404" pitchFamily="49" charset="0"/>
              </a:rPr>
              <a:t>(s);</a:t>
            </a:r>
          </a:p>
          <a:p>
            <a:r>
              <a:rPr lang="en-US" sz="3200" dirty="0" err="1">
                <a:latin typeface="Courier" pitchFamily="2" charset="0"/>
                <a:cs typeface="Courier New" panose="02070309020205020404" pitchFamily="49" charset="0"/>
              </a:rPr>
              <a:t>BigDecimal</a:t>
            </a:r>
            <a:r>
              <a:rPr lang="en-US" sz="3200" dirty="0">
                <a:latin typeface="Courier" pitchFamily="2" charset="0"/>
                <a:cs typeface="Courier New" panose="02070309020205020404" pitchFamily="49" charset="0"/>
              </a:rPr>
              <a:t> y = new </a:t>
            </a:r>
            <a:r>
              <a:rPr lang="en-US" sz="3200" dirty="0" err="1">
                <a:latin typeface="Courier" pitchFamily="2" charset="0"/>
                <a:cs typeface="Courier New" panose="02070309020205020404" pitchFamily="49" charset="0"/>
              </a:rPr>
              <a:t>BigDecimal</a:t>
            </a:r>
            <a:r>
              <a:rPr lang="en-US" sz="3200" dirty="0">
                <a:latin typeface="Courier" pitchFamily="2" charset="0"/>
                <a:cs typeface="Courier New" panose="02070309020205020404" pitchFamily="49" charset="0"/>
              </a:rPr>
              <a:t>(t);</a:t>
            </a:r>
          </a:p>
          <a:p>
            <a:endParaRPr lang="en-US" sz="3200" dirty="0">
              <a:latin typeface="Courier" pitchFamily="2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latin typeface="Courier" pitchFamily="2" charset="0"/>
                <a:cs typeface="Courier New" panose="02070309020205020404" pitchFamily="49" charset="0"/>
              </a:rPr>
              <a:t>x.add</a:t>
            </a:r>
            <a:r>
              <a:rPr lang="en-US" sz="3200" dirty="0">
                <a:latin typeface="Courier" pitchFamily="2" charset="0"/>
                <a:cs typeface="Courier New" panose="02070309020205020404" pitchFamily="49" charset="0"/>
              </a:rPr>
              <a:t>(y);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072155" y="1543496"/>
            <a:ext cx="3759200" cy="1089451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cxnSpLocks/>
            <a:stCxn id="6" idx="2"/>
          </p:cNvCxnSpPr>
          <p:nvPr/>
        </p:nvCxnSpPr>
        <p:spPr>
          <a:xfrm flipH="1">
            <a:off x="8407731" y="2632947"/>
            <a:ext cx="1544024" cy="6649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19900" y="4477405"/>
            <a:ext cx="600765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Computing</a:t>
            </a:r>
          </a:p>
          <a:p>
            <a:endParaRPr lang="en-US" dirty="0"/>
          </a:p>
          <a:p>
            <a:r>
              <a:rPr lang="en-US" sz="1600" dirty="0">
                <a:latin typeface="Go Mono" panose="02060609050000000000" pitchFamily="49" charset="0"/>
              </a:rPr>
              <a:t>new </a:t>
            </a:r>
            <a:r>
              <a:rPr lang="en-US" sz="1600" dirty="0" err="1">
                <a:latin typeface="Go Mono" panose="02060609050000000000" pitchFamily="49" charset="0"/>
              </a:rPr>
              <a:t>BigDecimal</a:t>
            </a:r>
            <a:r>
              <a:rPr lang="en-US" sz="1600" dirty="0">
                <a:latin typeface="Go Mono" panose="02060609050000000000" pitchFamily="49" charset="0"/>
              </a:rPr>
              <a:t>(“1E2147483647”)).add(“1E0”);</a:t>
            </a:r>
          </a:p>
          <a:p>
            <a:endParaRPr lang="en-US" dirty="0"/>
          </a:p>
          <a:p>
            <a:r>
              <a:rPr lang="en-US" dirty="0"/>
              <a:t>Takes at least an hour to complete on every major implementation of the JVM!</a:t>
            </a:r>
          </a:p>
        </p:txBody>
      </p:sp>
      <p:cxnSp>
        <p:nvCxnSpPr>
          <p:cNvPr id="10" name="Straight Arrow Connector 9"/>
          <p:cNvCxnSpPr>
            <a:cxnSpLocks/>
            <a:stCxn id="6" idx="2"/>
          </p:cNvCxnSpPr>
          <p:nvPr/>
        </p:nvCxnSpPr>
        <p:spPr>
          <a:xfrm flipH="1">
            <a:off x="8407731" y="2632947"/>
            <a:ext cx="1544024" cy="11617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502348" y="4416951"/>
            <a:ext cx="6259733" cy="186326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cxnSpLocks/>
          </p:cNvCxnSpPr>
          <p:nvPr/>
        </p:nvCxnSpPr>
        <p:spPr>
          <a:xfrm flipH="1">
            <a:off x="3040380" y="4784436"/>
            <a:ext cx="24619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41427" y="1616014"/>
            <a:ext cx="3620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an adversary can influence the value of </a:t>
            </a:r>
            <a:r>
              <a:rPr lang="en-US" dirty="0">
                <a:latin typeface="Go Mono" panose="02060609050000000000" pitchFamily="49" charset="0"/>
                <a:cs typeface="Courier New" panose="02070309020205020404" pitchFamily="49" charset="0"/>
              </a:rPr>
              <a:t>s or</a:t>
            </a:r>
            <a:r>
              <a:rPr lang="en-US" dirty="0"/>
              <a:t> </a:t>
            </a:r>
            <a:r>
              <a:rPr lang="en-US" dirty="0">
                <a:latin typeface="Go Mono" panose="02060609050000000000" pitchFamily="49" charset="0"/>
              </a:rPr>
              <a:t>t</a:t>
            </a:r>
            <a:r>
              <a:rPr lang="en-US" dirty="0"/>
              <a:t>, they can trigger DoS.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0E59A6-D642-B947-91D6-F9D851AC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2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/>
      <p:bldP spid="8" grpId="1"/>
      <p:bldP spid="17" grpId="0" animBg="1"/>
      <p:bldP spid="17" grpId="1" animBg="1"/>
      <p:bldP spid="20" grpId="0"/>
      <p:bldP spid="2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Impact of </a:t>
            </a:r>
            <a:r>
              <a:rPr lang="en-US" sz="4000" dirty="0" err="1"/>
              <a:t>BigDecimal</a:t>
            </a:r>
            <a:r>
              <a:rPr lang="en-US" sz="4000" dirty="0"/>
              <a:t>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393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Affects all widely used JVM implementations</a:t>
            </a:r>
          </a:p>
          <a:p>
            <a:r>
              <a:rPr lang="en-US" dirty="0"/>
              <a:t>Disclosed our findings to 3 vendors</a:t>
            </a:r>
          </a:p>
          <a:p>
            <a:r>
              <a:rPr lang="en-US" dirty="0"/>
              <a:t>IBM J9</a:t>
            </a:r>
          </a:p>
          <a:p>
            <a:pPr lvl="1"/>
            <a:r>
              <a:rPr lang="en-US" dirty="0"/>
              <a:t>Proof of Concept (</a:t>
            </a:r>
            <a:r>
              <a:rPr lang="en-US" dirty="0" err="1"/>
              <a:t>PoC</a:t>
            </a:r>
            <a:r>
              <a:rPr lang="en-US" dirty="0"/>
              <a:t>) terminates after running for 4 ½ months</a:t>
            </a:r>
          </a:p>
          <a:p>
            <a:pPr lvl="1"/>
            <a:r>
              <a:rPr lang="en-US" dirty="0"/>
              <a:t>Issued us a CVE for our findings</a:t>
            </a:r>
          </a:p>
          <a:p>
            <a:r>
              <a:rPr lang="en-US" dirty="0"/>
              <a:t>Oracle OpenJDK</a:t>
            </a:r>
          </a:p>
          <a:p>
            <a:pPr lvl="1"/>
            <a:r>
              <a:rPr lang="en-US" dirty="0" err="1"/>
              <a:t>PoC</a:t>
            </a:r>
            <a:r>
              <a:rPr lang="en-US" dirty="0"/>
              <a:t> runs in an hour</a:t>
            </a:r>
          </a:p>
          <a:p>
            <a:pPr lvl="1"/>
            <a:r>
              <a:rPr lang="en-US" dirty="0"/>
              <a:t>Credited us in a Security-in-Depth Issue</a:t>
            </a:r>
          </a:p>
          <a:p>
            <a:r>
              <a:rPr lang="en-US" dirty="0"/>
              <a:t>Google Android</a:t>
            </a:r>
          </a:p>
          <a:p>
            <a:pPr lvl="1"/>
            <a:r>
              <a:rPr lang="en-US" dirty="0" err="1"/>
              <a:t>PoC</a:t>
            </a:r>
            <a:r>
              <a:rPr lang="en-US" dirty="0"/>
              <a:t> takes over 24 hours to run</a:t>
            </a:r>
          </a:p>
          <a:p>
            <a:pPr lvl="1"/>
            <a:r>
              <a:rPr lang="en-US" dirty="0"/>
              <a:t>Stated the issue falls outside their definition of DoS vulnerabilities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B37B5-748F-ED4D-868D-64D4A8E3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6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441F-A43B-1349-932A-4C56550B8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3F16A-42FD-5541-B8E1-897E7B4E0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Introduced Micro-Fuzzing</a:t>
            </a:r>
          </a:p>
          <a:p>
            <a:r>
              <a:rPr lang="en-US" dirty="0"/>
              <a:t>Presented </a:t>
            </a:r>
            <a:r>
              <a:rPr lang="en-US" dirty="0" err="1"/>
              <a:t>HotFuzz</a:t>
            </a:r>
            <a:endParaRPr lang="en-US" dirty="0"/>
          </a:p>
          <a:p>
            <a:pPr lvl="1"/>
            <a:r>
              <a:rPr lang="en-US" dirty="0"/>
              <a:t>Prototype implementation of micro-fuzzing for Java libraries</a:t>
            </a:r>
          </a:p>
          <a:p>
            <a:pPr lvl="1"/>
            <a:r>
              <a:rPr lang="en-US" dirty="0"/>
              <a:t>Automatically detects AC bugs </a:t>
            </a:r>
          </a:p>
          <a:p>
            <a:r>
              <a:rPr lang="en-US" dirty="0"/>
              <a:t>Introduced strategies for generating seed inputs for micro-fuzzing</a:t>
            </a:r>
          </a:p>
          <a:p>
            <a:pPr lvl="1"/>
            <a:r>
              <a:rPr lang="en-US" dirty="0"/>
              <a:t>IVI … Identity Value Instantiation</a:t>
            </a:r>
          </a:p>
          <a:p>
            <a:pPr lvl="1"/>
            <a:r>
              <a:rPr lang="en-US" dirty="0"/>
              <a:t>SRI … Small Recursive Instantiation</a:t>
            </a:r>
          </a:p>
          <a:p>
            <a:r>
              <a:rPr lang="en-US" dirty="0"/>
              <a:t>Micro-fuzzing detected 158 AC bugs in our evaluation artifacts</a:t>
            </a:r>
          </a:p>
          <a:p>
            <a:r>
              <a:rPr lang="en-US" dirty="0"/>
              <a:t>Showed how an AC bug in production code can trigger DoS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A989E-592A-0347-B00E-B665DAD0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2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523" y="273653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4E4C3A-6B08-9C4F-86A8-BD9FC75C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22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06" y="2818614"/>
            <a:ext cx="1762811" cy="17628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1988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524" y="2594107"/>
            <a:ext cx="2130456" cy="21304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202" y="1997237"/>
            <a:ext cx="1770505" cy="17705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884" y="3770397"/>
            <a:ext cx="923825" cy="923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93" y="1478234"/>
            <a:ext cx="1552835" cy="155283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526384" y="4581425"/>
            <a:ext cx="68721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C912E0-E9D8-D24D-B478-7C734DA43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143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1"/>
    </mc:Choice>
    <mc:Fallback xmlns="">
      <p:transition spd="slow" advTm="16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2020 Fuzz Testing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74" y="3789894"/>
            <a:ext cx="2842181" cy="21316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43" y="3256942"/>
            <a:ext cx="2595513" cy="25955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25" y="2009704"/>
            <a:ext cx="993953" cy="9939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989" y="2014327"/>
            <a:ext cx="993953" cy="9939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568" y="2009704"/>
            <a:ext cx="993953" cy="9939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0825" y="1392788"/>
            <a:ext cx="140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Seed Inputs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3364" y="5964475"/>
            <a:ext cx="22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Fuzzer</a:t>
            </a:r>
            <a:r>
              <a:rPr lang="en-US" dirty="0"/>
              <a:t> (AFL, </a:t>
            </a:r>
            <a:r>
              <a:rPr lang="en-US" dirty="0" err="1"/>
              <a:t>LibFuzzer</a:t>
            </a:r>
            <a:r>
              <a:rPr lang="en-US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66636" y="5852455"/>
            <a:ext cx="224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Under Test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102494" y="4362233"/>
            <a:ext cx="1666625" cy="1392536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709" y="4937593"/>
            <a:ext cx="1073710" cy="107371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027832" y="5779809"/>
            <a:ext cx="224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Crashing Inputs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824513" y="1805065"/>
            <a:ext cx="3050321" cy="140322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6" idx="2"/>
            <a:endCxn id="4" idx="0"/>
          </p:cNvCxnSpPr>
          <p:nvPr/>
        </p:nvCxnSpPr>
        <p:spPr>
          <a:xfrm>
            <a:off x="2349674" y="3208294"/>
            <a:ext cx="1891" cy="581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772655" y="4202875"/>
            <a:ext cx="1393234" cy="14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293" y="3473310"/>
            <a:ext cx="669948" cy="669948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 flipH="1">
            <a:off x="3772655" y="4574412"/>
            <a:ext cx="1393234" cy="4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74834" y="4218698"/>
            <a:ext cx="1191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1% Covered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775317" y="5421329"/>
            <a:ext cx="1393234" cy="14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014" y="4668017"/>
            <a:ext cx="669948" cy="669948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 flipH="1">
            <a:off x="3767964" y="5772682"/>
            <a:ext cx="1393234" cy="4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70143" y="5416968"/>
            <a:ext cx="1191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2% Covered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978" y="4738954"/>
            <a:ext cx="669948" cy="66994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808" y="4738954"/>
            <a:ext cx="669948" cy="669948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endCxn id="13" idx="1"/>
          </p:cNvCxnSpPr>
          <p:nvPr/>
        </p:nvCxnSpPr>
        <p:spPr>
          <a:xfrm>
            <a:off x="6954982" y="5058501"/>
            <a:ext cx="21475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7AD1E97-DCDB-E84D-A13C-381CBAA9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1"/>
    </mc:Choice>
    <mc:Fallback xmlns="">
      <p:transition spd="slow" advTm="9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0"/>
      <p:bldP spid="13" grpId="0" animBg="1"/>
      <p:bldP spid="15" grpId="0"/>
      <p:bldP spid="16" grpId="0" animBg="1"/>
      <p:bldP spid="29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44BCB-24A1-DE4B-A3AA-F7C77AC55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Complexity (AC) Bugs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EE919-8AED-5641-9CF9-8656A6B90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4</a:t>
            </a:fld>
            <a:endParaRPr lang="en-US"/>
          </a:p>
        </p:txBody>
      </p:sp>
      <p:pic>
        <p:nvPicPr>
          <p:cNvPr id="6" name="Graphic 5" descr="User">
            <a:extLst>
              <a:ext uri="{FF2B5EF4-FFF2-40B4-BE49-F238E27FC236}">
                <a16:creationId xmlns:a16="http://schemas.microsoft.com/office/drawing/2014/main" id="{B8062D8F-21B6-8543-9FB2-125B63F06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263588"/>
            <a:ext cx="914400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C81250-3CF6-3A40-A40A-E31495941C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13261" y="1546635"/>
            <a:ext cx="1565476" cy="1565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ED0AAA-741D-AD40-841E-5F78BC8D04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90084" y="3278909"/>
            <a:ext cx="2011830" cy="12296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1890E4D-94A6-5944-8E78-C7C368BFB4E9}"/>
              </a:ext>
            </a:extLst>
          </p:cNvPr>
          <p:cNvSpPr txBox="1"/>
          <p:nvPr/>
        </p:nvSpPr>
        <p:spPr>
          <a:xfrm>
            <a:off x="251749" y="4203368"/>
            <a:ext cx="3339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observed computing the total price of your cart can take 4 ½ months!</a:t>
            </a:r>
          </a:p>
        </p:txBody>
      </p:sp>
      <p:pic>
        <p:nvPicPr>
          <p:cNvPr id="20" name="Graphic 19" descr="Laptop">
            <a:extLst>
              <a:ext uri="{FF2B5EF4-FFF2-40B4-BE49-F238E27FC236}">
                <a16:creationId xmlns:a16="http://schemas.microsoft.com/office/drawing/2014/main" id="{C9AA8B37-A87A-1944-A4DC-575B8BF5EB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41025" y="5321463"/>
            <a:ext cx="914400" cy="9144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FE32D77-ACF7-4E46-AEA1-09ECF86036A0}"/>
              </a:ext>
            </a:extLst>
          </p:cNvPr>
          <p:cNvCxnSpPr>
            <a:cxnSpLocks/>
          </p:cNvCxnSpPr>
          <p:nvPr/>
        </p:nvCxnSpPr>
        <p:spPr>
          <a:xfrm flipV="1">
            <a:off x="1921397" y="4727474"/>
            <a:ext cx="3216660" cy="79365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BD12EFB1-AA9E-A34C-9CD0-185797E68E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847" y="4978775"/>
            <a:ext cx="1084699" cy="1084699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9CA9BC5-AC29-0342-9D15-5357FF807E74}"/>
              </a:ext>
            </a:extLst>
          </p:cNvPr>
          <p:cNvCxnSpPr>
            <a:cxnSpLocks/>
          </p:cNvCxnSpPr>
          <p:nvPr/>
        </p:nvCxnSpPr>
        <p:spPr>
          <a:xfrm flipV="1">
            <a:off x="2526441" y="5573213"/>
            <a:ext cx="4542016" cy="36460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82D3EC4-6F16-714D-BCA4-8B2FCD06CDB1}"/>
              </a:ext>
            </a:extLst>
          </p:cNvPr>
          <p:cNvCxnSpPr>
            <a:cxnSpLocks/>
          </p:cNvCxnSpPr>
          <p:nvPr/>
        </p:nvCxnSpPr>
        <p:spPr>
          <a:xfrm>
            <a:off x="2526441" y="6028749"/>
            <a:ext cx="701109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 descr="Shopping cart">
            <a:extLst>
              <a:ext uri="{FF2B5EF4-FFF2-40B4-BE49-F238E27FC236}">
                <a16:creationId xmlns:a16="http://schemas.microsoft.com/office/drawing/2014/main" id="{92DE35DC-942B-294D-8CD2-741E29684D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38799" y="4693144"/>
            <a:ext cx="914400" cy="914400"/>
          </a:xfrm>
          <a:prstGeom prst="rect">
            <a:avLst/>
          </a:prstGeom>
        </p:spPr>
      </p:pic>
      <p:pic>
        <p:nvPicPr>
          <p:cNvPr id="48" name="Graphic 47" descr="Daily calendar">
            <a:extLst>
              <a:ext uri="{FF2B5EF4-FFF2-40B4-BE49-F238E27FC236}">
                <a16:creationId xmlns:a16="http://schemas.microsoft.com/office/drawing/2014/main" id="{8785936C-ED17-2D46-A211-2ED59B528A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53004" y="5263588"/>
            <a:ext cx="914400" cy="914400"/>
          </a:xfrm>
          <a:prstGeom prst="rect">
            <a:avLst/>
          </a:prstGeom>
        </p:spPr>
      </p:pic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FC6A9C72-B818-C64E-9CFE-784F20DD3EB2}"/>
              </a:ext>
            </a:extLst>
          </p:cNvPr>
          <p:cNvSpPr/>
          <p:nvPr/>
        </p:nvSpPr>
        <p:spPr>
          <a:xfrm>
            <a:off x="5002950" y="4727474"/>
            <a:ext cx="2186098" cy="84573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9BCDD4A-41D3-5F47-BD0A-8261DD2E0DC9}"/>
              </a:ext>
            </a:extLst>
          </p:cNvPr>
          <p:cNvSpPr txBox="1"/>
          <p:nvPr/>
        </p:nvSpPr>
        <p:spPr>
          <a:xfrm>
            <a:off x="7589388" y="4982645"/>
            <a:ext cx="114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Out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7D163F1-D051-AE41-84C8-C32D8F873FBD}"/>
              </a:ext>
            </a:extLst>
          </p:cNvPr>
          <p:cNvSpPr/>
          <p:nvPr/>
        </p:nvSpPr>
        <p:spPr>
          <a:xfrm>
            <a:off x="7509445" y="4921991"/>
            <a:ext cx="1294553" cy="49064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9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9" grpId="0" animBg="1"/>
      <p:bldP spid="53" grpId="0"/>
      <p:bldP spid="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F43F2A-9556-CE43-B069-D1B2ABCBA3B5}"/>
              </a:ext>
            </a:extLst>
          </p:cNvPr>
          <p:cNvCxnSpPr>
            <a:cxnSpLocks/>
          </p:cNvCxnSpPr>
          <p:nvPr/>
        </p:nvCxnSpPr>
        <p:spPr>
          <a:xfrm>
            <a:off x="4742311" y="5548862"/>
            <a:ext cx="18953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52E5D2A2-5C9A-E845-BE79-BF1A08EDDB75}"/>
              </a:ext>
            </a:extLst>
          </p:cNvPr>
          <p:cNvSpPr/>
          <p:nvPr/>
        </p:nvSpPr>
        <p:spPr>
          <a:xfrm>
            <a:off x="2683169" y="3136674"/>
            <a:ext cx="1707134" cy="260739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89B55DDD-0E84-0845-864A-4C735FBFFB41}"/>
              </a:ext>
            </a:extLst>
          </p:cNvPr>
          <p:cNvSpPr/>
          <p:nvPr/>
        </p:nvSpPr>
        <p:spPr>
          <a:xfrm>
            <a:off x="2833641" y="3240844"/>
            <a:ext cx="1707134" cy="260739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41907E67-55E7-6A41-8B0C-1A24554AE61F}"/>
              </a:ext>
            </a:extLst>
          </p:cNvPr>
          <p:cNvSpPr/>
          <p:nvPr/>
        </p:nvSpPr>
        <p:spPr>
          <a:xfrm>
            <a:off x="2982183" y="3354665"/>
            <a:ext cx="1707134" cy="260739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Web design">
            <a:extLst>
              <a:ext uri="{FF2B5EF4-FFF2-40B4-BE49-F238E27FC236}">
                <a16:creationId xmlns:a16="http://schemas.microsoft.com/office/drawing/2014/main" id="{5C827E35-E228-584B-AF1A-6485DB2C7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4178" y="2257669"/>
            <a:ext cx="1149287" cy="1149287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626000E-3390-AD4E-9C6C-E99F0FFD6FAD}"/>
              </a:ext>
            </a:extLst>
          </p:cNvPr>
          <p:cNvSpPr/>
          <p:nvPr/>
        </p:nvSpPr>
        <p:spPr>
          <a:xfrm>
            <a:off x="1988535" y="2036459"/>
            <a:ext cx="3452371" cy="446911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4A4803-0E4C-224F-AA78-0E628356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HotFuzz</a:t>
            </a:r>
            <a:endParaRPr lang="en-US" sz="4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EC211A-7116-4341-ACCE-F9BF1B38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5</a:t>
            </a:fld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4794557-2C24-294C-8E90-BF5195F8E7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7310" y="2092653"/>
            <a:ext cx="1054100" cy="10541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4A53C51-6C18-3A4C-B667-079A93D959B7}"/>
              </a:ext>
            </a:extLst>
          </p:cNvPr>
          <p:cNvSpPr txBox="1"/>
          <p:nvPr/>
        </p:nvSpPr>
        <p:spPr>
          <a:xfrm>
            <a:off x="387310" y="1455538"/>
            <a:ext cx="105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86ACBA-4542-3F43-BFF9-67535FF3CAC4}"/>
              </a:ext>
            </a:extLst>
          </p:cNvPr>
          <p:cNvSpPr txBox="1"/>
          <p:nvPr/>
        </p:nvSpPr>
        <p:spPr>
          <a:xfrm>
            <a:off x="1790886" y="1453563"/>
            <a:ext cx="3998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Distributed Micro-Fuzzing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979BC6-198C-774B-95AE-872EE0EDA376}"/>
              </a:ext>
            </a:extLst>
          </p:cNvPr>
          <p:cNvSpPr txBox="1"/>
          <p:nvPr/>
        </p:nvSpPr>
        <p:spPr>
          <a:xfrm>
            <a:off x="5920615" y="1475214"/>
            <a:ext cx="3784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Synthesis and Validation</a:t>
            </a:r>
          </a:p>
        </p:txBody>
      </p:sp>
      <p:pic>
        <p:nvPicPr>
          <p:cNvPr id="22" name="Graphic 21" descr="Database">
            <a:extLst>
              <a:ext uri="{FF2B5EF4-FFF2-40B4-BE49-F238E27FC236}">
                <a16:creationId xmlns:a16="http://schemas.microsoft.com/office/drawing/2014/main" id="{940A21CA-D500-C848-BD57-9F95787708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46942" y="5071969"/>
            <a:ext cx="914400" cy="914400"/>
          </a:xfrm>
          <a:prstGeom prst="rect">
            <a:avLst/>
          </a:prstGeom>
        </p:spPr>
      </p:pic>
      <p:pic>
        <p:nvPicPr>
          <p:cNvPr id="23" name="Graphic 22" descr="Database">
            <a:extLst>
              <a:ext uri="{FF2B5EF4-FFF2-40B4-BE49-F238E27FC236}">
                <a16:creationId xmlns:a16="http://schemas.microsoft.com/office/drawing/2014/main" id="{55995F11-0D6F-2E46-9323-AAE00D5041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04433" y="5081914"/>
            <a:ext cx="914400" cy="914400"/>
          </a:xfrm>
          <a:prstGeom prst="rect">
            <a:avLst/>
          </a:prstGeom>
        </p:spPr>
      </p:pic>
      <p:pic>
        <p:nvPicPr>
          <p:cNvPr id="24" name="Graphic 23" descr="Database">
            <a:extLst>
              <a:ext uri="{FF2B5EF4-FFF2-40B4-BE49-F238E27FC236}">
                <a16:creationId xmlns:a16="http://schemas.microsoft.com/office/drawing/2014/main" id="{DED374F5-27DE-3E4B-BCD4-F12B0D5B7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11275" y="5083187"/>
            <a:ext cx="914400" cy="914400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B22782E-1F7E-BE4D-A53B-3AA3BCC02097}"/>
              </a:ext>
            </a:extLst>
          </p:cNvPr>
          <p:cNvSpPr/>
          <p:nvPr/>
        </p:nvSpPr>
        <p:spPr>
          <a:xfrm>
            <a:off x="2430681" y="3028738"/>
            <a:ext cx="2650604" cy="3168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3D41187-523C-CB4F-867F-3D2C50C58028}"/>
              </a:ext>
            </a:extLst>
          </p:cNvPr>
          <p:cNvSpPr/>
          <p:nvPr/>
        </p:nvSpPr>
        <p:spPr>
          <a:xfrm>
            <a:off x="6478724" y="2092653"/>
            <a:ext cx="2526031" cy="2628605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6ECCD4-BB37-714B-9820-D794A84632A4}"/>
              </a:ext>
            </a:extLst>
          </p:cNvPr>
          <p:cNvSpPr txBox="1"/>
          <p:nvPr/>
        </p:nvSpPr>
        <p:spPr>
          <a:xfrm>
            <a:off x="3514396" y="6172088"/>
            <a:ext cx="63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K8S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327D8E-9047-6749-9425-848AE693B7A1}"/>
              </a:ext>
            </a:extLst>
          </p:cNvPr>
          <p:cNvSpPr txBox="1"/>
          <p:nvPr/>
        </p:nvSpPr>
        <p:spPr>
          <a:xfrm>
            <a:off x="6559749" y="5996314"/>
            <a:ext cx="241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Observations</a:t>
            </a:r>
          </a:p>
        </p:txBody>
      </p:sp>
      <p:pic>
        <p:nvPicPr>
          <p:cNvPr id="37" name="Graphic 36" descr="Hourglass">
            <a:extLst>
              <a:ext uri="{FF2B5EF4-FFF2-40B4-BE49-F238E27FC236}">
                <a16:creationId xmlns:a16="http://schemas.microsoft.com/office/drawing/2014/main" id="{F059269A-EDB0-404C-ABC1-4835ABB938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61596" y="3506664"/>
            <a:ext cx="717693" cy="717693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6F3D0C0-891A-7C4B-BB39-53669EAE25A8}"/>
              </a:ext>
            </a:extLst>
          </p:cNvPr>
          <p:cNvSpPr/>
          <p:nvPr/>
        </p:nvSpPr>
        <p:spPr>
          <a:xfrm>
            <a:off x="3116202" y="3468610"/>
            <a:ext cx="1707134" cy="260739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CDE7381-F881-BD49-A85D-D9F02EF5B2FF}"/>
              </a:ext>
            </a:extLst>
          </p:cNvPr>
          <p:cNvSpPr/>
          <p:nvPr/>
        </p:nvSpPr>
        <p:spPr>
          <a:xfrm>
            <a:off x="2783480" y="2165366"/>
            <a:ext cx="1953539" cy="67870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AC0CA7-40E8-974C-A193-ABB6787B6327}"/>
              </a:ext>
            </a:extLst>
          </p:cNvPr>
          <p:cNvSpPr txBox="1"/>
          <p:nvPr/>
        </p:nvSpPr>
        <p:spPr>
          <a:xfrm>
            <a:off x="2931388" y="2320053"/>
            <a:ext cx="1707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Message Broker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7A1EB62-3CE6-5944-B3CE-2FB73A839B26}"/>
              </a:ext>
            </a:extLst>
          </p:cNvPr>
          <p:cNvSpPr/>
          <p:nvPr/>
        </p:nvSpPr>
        <p:spPr>
          <a:xfrm>
            <a:off x="10153485" y="2092653"/>
            <a:ext cx="1746872" cy="2628605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597FA2-1802-A048-8BD7-7E6F9198D321}"/>
              </a:ext>
            </a:extLst>
          </p:cNvPr>
          <p:cNvSpPr txBox="1"/>
          <p:nvPr/>
        </p:nvSpPr>
        <p:spPr>
          <a:xfrm>
            <a:off x="10397208" y="1471471"/>
            <a:ext cx="1259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Output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187A2F94-7FF3-BF4D-B3AE-B012184E66E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397208" y="2537067"/>
            <a:ext cx="982591" cy="982591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D1AB95CE-B06A-CE4D-A875-FE3A549214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79124" y="2651443"/>
            <a:ext cx="982591" cy="982591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673B7A1A-A5F9-9D4F-9B46-DDF3905BE6B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29236" y="2780147"/>
            <a:ext cx="982591" cy="982591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8452D94F-764D-CB4C-A979-8C7B9A7C5F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81636" y="2932547"/>
            <a:ext cx="982591" cy="98259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43723D38-D715-8347-99A2-B54771B97DAC}"/>
              </a:ext>
            </a:extLst>
          </p:cNvPr>
          <p:cNvSpPr txBox="1"/>
          <p:nvPr/>
        </p:nvSpPr>
        <p:spPr>
          <a:xfrm>
            <a:off x="10203465" y="4351411"/>
            <a:ext cx="1746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 Witnesses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C6206A3-ABB0-FC43-958A-E08881A9E911}"/>
              </a:ext>
            </a:extLst>
          </p:cNvPr>
          <p:cNvSpPr txBox="1"/>
          <p:nvPr/>
        </p:nvSpPr>
        <p:spPr>
          <a:xfrm>
            <a:off x="6707134" y="4336142"/>
            <a:ext cx="218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OpenJDK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F1B757F-58E6-234E-BA6C-CE9F3405AEF5}"/>
              </a:ext>
            </a:extLst>
          </p:cNvPr>
          <p:cNvCxnSpPr>
            <a:cxnSpLocks/>
          </p:cNvCxnSpPr>
          <p:nvPr/>
        </p:nvCxnSpPr>
        <p:spPr>
          <a:xfrm flipV="1">
            <a:off x="6455574" y="4351411"/>
            <a:ext cx="2568142" cy="9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lose up of an animal&#10;&#10;Description automatically generated">
            <a:extLst>
              <a:ext uri="{FF2B5EF4-FFF2-40B4-BE49-F238E27FC236}">
                <a16:creationId xmlns:a16="http://schemas.microsoft.com/office/drawing/2014/main" id="{82CF44FB-A8EA-4D46-BD85-E92BCB8E0A4E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0" t="1370" r="9522" b="40782"/>
          <a:stretch/>
        </p:blipFill>
        <p:spPr>
          <a:xfrm>
            <a:off x="3476569" y="4628693"/>
            <a:ext cx="994842" cy="1117144"/>
          </a:xfrm>
          <a:prstGeom prst="rect">
            <a:avLst/>
          </a:prstGeom>
          <a:effectLst/>
        </p:spPr>
      </p:pic>
      <p:pic>
        <p:nvPicPr>
          <p:cNvPr id="13" name="Graphic 12" descr="Eye">
            <a:extLst>
              <a:ext uri="{FF2B5EF4-FFF2-40B4-BE49-F238E27FC236}">
                <a16:creationId xmlns:a16="http://schemas.microsoft.com/office/drawing/2014/main" id="{31FDF693-2965-E941-869F-39AC73F81D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45085" y="3506664"/>
            <a:ext cx="914400" cy="947008"/>
          </a:xfrm>
          <a:prstGeom prst="rect">
            <a:avLst/>
          </a:prstGeom>
        </p:spPr>
      </p:pic>
      <p:pic>
        <p:nvPicPr>
          <p:cNvPr id="20" name="Graphic 19" descr="Stopwatch">
            <a:extLst>
              <a:ext uri="{FF2B5EF4-FFF2-40B4-BE49-F238E27FC236}">
                <a16:creationId xmlns:a16="http://schemas.microsoft.com/office/drawing/2014/main" id="{193E545C-92F5-194C-AEC6-6EA728E0DC4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072008" y="3645005"/>
            <a:ext cx="644520" cy="667505"/>
          </a:xfrm>
          <a:prstGeom prst="rect">
            <a:avLst/>
          </a:prstGeom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BC2691C-FBB5-DD49-B372-F0BF14BA78AD}"/>
              </a:ext>
            </a:extLst>
          </p:cNvPr>
          <p:cNvSpPr/>
          <p:nvPr/>
        </p:nvSpPr>
        <p:spPr>
          <a:xfrm>
            <a:off x="3245084" y="3609196"/>
            <a:ext cx="1457813" cy="94700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F4D6D7-7312-AD4F-9F8F-FE985C4D258B}"/>
              </a:ext>
            </a:extLst>
          </p:cNvPr>
          <p:cNvSpPr txBox="1"/>
          <p:nvPr/>
        </p:nvSpPr>
        <p:spPr>
          <a:xfrm>
            <a:off x="3533947" y="4202574"/>
            <a:ext cx="88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EyeVM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C3AFB2-5549-F146-B127-0FB870F0E6F9}"/>
                  </a:ext>
                </a:extLst>
              </p:cNvPr>
              <p:cNvSpPr txBox="1"/>
              <p:nvPr/>
            </p:nvSpPr>
            <p:spPr>
              <a:xfrm>
                <a:off x="3592867" y="5673225"/>
                <a:ext cx="775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Fuzz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C3AFB2-5549-F146-B127-0FB870F0E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867" y="5673225"/>
                <a:ext cx="775640" cy="369332"/>
              </a:xfrm>
              <a:prstGeom prst="rect">
                <a:avLst/>
              </a:prstGeom>
              <a:blipFill>
                <a:blip r:embed="rId18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243A27-D831-3343-9AB6-394F2DD600E1}"/>
              </a:ext>
            </a:extLst>
          </p:cNvPr>
          <p:cNvCxnSpPr/>
          <p:nvPr/>
        </p:nvCxnSpPr>
        <p:spPr>
          <a:xfrm>
            <a:off x="1655179" y="1608881"/>
            <a:ext cx="0" cy="511259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CEFBFFA-0684-3447-8FDA-9A151CC40D21}"/>
              </a:ext>
            </a:extLst>
          </p:cNvPr>
          <p:cNvCxnSpPr/>
          <p:nvPr/>
        </p:nvCxnSpPr>
        <p:spPr>
          <a:xfrm>
            <a:off x="5872038" y="1553432"/>
            <a:ext cx="0" cy="511259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A89CADA-5B9D-E14D-B079-8194A6E2AB44}"/>
              </a:ext>
            </a:extLst>
          </p:cNvPr>
          <p:cNvCxnSpPr/>
          <p:nvPr/>
        </p:nvCxnSpPr>
        <p:spPr>
          <a:xfrm>
            <a:off x="9878807" y="1526403"/>
            <a:ext cx="0" cy="5112594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9CAD5A-200F-1941-A2B5-9712115F906D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1296839" y="2504719"/>
            <a:ext cx="1486641" cy="100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E21004F-602B-1649-A45C-5D73FE1FB50A}"/>
              </a:ext>
            </a:extLst>
          </p:cNvPr>
          <p:cNvCxnSpPr>
            <a:cxnSpLocks/>
            <a:stCxn id="38" idx="2"/>
            <a:endCxn id="25" idx="0"/>
          </p:cNvCxnSpPr>
          <p:nvPr/>
        </p:nvCxnSpPr>
        <p:spPr>
          <a:xfrm flipH="1">
            <a:off x="3755983" y="2844071"/>
            <a:ext cx="4267" cy="1846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F33AC9B-6CC8-1943-BBC6-9A8F59553A0D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7741740" y="4721258"/>
            <a:ext cx="0" cy="498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9F3A421-3967-1F40-8058-A9E5B1CD052C}"/>
              </a:ext>
            </a:extLst>
          </p:cNvPr>
          <p:cNvCxnSpPr>
            <a:stCxn id="26" idx="3"/>
            <a:endCxn id="40" idx="1"/>
          </p:cNvCxnSpPr>
          <p:nvPr/>
        </p:nvCxnSpPr>
        <p:spPr>
          <a:xfrm>
            <a:off x="9004755" y="3406956"/>
            <a:ext cx="11487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 descr="Processor">
            <a:extLst>
              <a:ext uri="{FF2B5EF4-FFF2-40B4-BE49-F238E27FC236}">
                <a16:creationId xmlns:a16="http://schemas.microsoft.com/office/drawing/2014/main" id="{A37D391C-0B1C-324C-8356-D135B2E70A8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895809" y="3421742"/>
            <a:ext cx="914400" cy="914400"/>
          </a:xfrm>
          <a:prstGeom prst="rect">
            <a:avLst/>
          </a:prstGeom>
        </p:spPr>
      </p:pic>
      <p:pic>
        <p:nvPicPr>
          <p:cNvPr id="73" name="Graphic 72" descr="Magnifying glass">
            <a:extLst>
              <a:ext uri="{FF2B5EF4-FFF2-40B4-BE49-F238E27FC236}">
                <a16:creationId xmlns:a16="http://schemas.microsoft.com/office/drawing/2014/main" id="{E640D2C3-5F55-3642-8450-207DEC461E6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107296" y="2211253"/>
            <a:ext cx="1644846" cy="1644846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93E828EF-F90B-734E-B428-0A17C2BDC92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752860" y="3751218"/>
            <a:ext cx="640277" cy="64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8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2" grpId="0" animBg="1"/>
      <p:bldP spid="42" grpId="0" animBg="1"/>
      <p:bldP spid="11" grpId="0" animBg="1"/>
      <p:bldP spid="16" grpId="0"/>
      <p:bldP spid="17" grpId="0"/>
      <p:bldP spid="18" grpId="0"/>
      <p:bldP spid="25" grpId="0" animBg="1"/>
      <p:bldP spid="26" grpId="0" animBg="1"/>
      <p:bldP spid="28" grpId="0"/>
      <p:bldP spid="35" grpId="0"/>
      <p:bldP spid="6" grpId="0" animBg="1"/>
      <p:bldP spid="38" grpId="0" animBg="1"/>
      <p:bldP spid="39" grpId="0"/>
      <p:bldP spid="40" grpId="0" animBg="1"/>
      <p:bldP spid="41" grpId="0"/>
      <p:bldP spid="47" grpId="0"/>
      <p:bldP spid="48" grpId="0"/>
      <p:bldP spid="27" grpId="0" animBg="1"/>
      <p:bldP spid="30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ECA0AB8D-B9E4-214D-AE6B-F7AF5B73A1B7}"/>
              </a:ext>
            </a:extLst>
          </p:cNvPr>
          <p:cNvSpPr/>
          <p:nvPr/>
        </p:nvSpPr>
        <p:spPr>
          <a:xfrm>
            <a:off x="8791360" y="703450"/>
            <a:ext cx="557622" cy="85643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DA15F-8CF0-8443-9340-44370B67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HotFuzz</a:t>
            </a:r>
            <a:r>
              <a:rPr lang="en-US" sz="4000" dirty="0"/>
              <a:t> Micro-Fuzzing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C1129-DE9C-3C4A-AED6-191C7D53561F}"/>
              </a:ext>
            </a:extLst>
          </p:cNvPr>
          <p:cNvSpPr txBox="1"/>
          <p:nvPr/>
        </p:nvSpPr>
        <p:spPr>
          <a:xfrm>
            <a:off x="2367153" y="1634868"/>
            <a:ext cx="74576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urier" pitchFamily="2" charset="0"/>
              </a:rPr>
              <a:t>class A {</a:t>
            </a:r>
          </a:p>
          <a:p>
            <a:r>
              <a:rPr lang="en-US" sz="3600" dirty="0">
                <a:latin typeface="Courier" pitchFamily="2" charset="0"/>
              </a:rPr>
              <a:t>  public method(B b, C c);</a:t>
            </a:r>
          </a:p>
          <a:p>
            <a:r>
              <a:rPr lang="en-US" sz="3600" dirty="0">
                <a:latin typeface="Courier" pitchFamily="2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14CDD4-4C04-B14F-A44D-A90B2811CA34}"/>
              </a:ext>
            </a:extLst>
          </p:cNvPr>
          <p:cNvSpPr txBox="1"/>
          <p:nvPr/>
        </p:nvSpPr>
        <p:spPr>
          <a:xfrm>
            <a:off x="738266" y="3637323"/>
            <a:ext cx="245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Micro-Fuzzing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C2369A-DA11-8643-A850-538475E13061}"/>
              </a:ext>
            </a:extLst>
          </p:cNvPr>
          <p:cNvSpPr txBox="1"/>
          <p:nvPr/>
        </p:nvSpPr>
        <p:spPr>
          <a:xfrm>
            <a:off x="8766810" y="3637323"/>
            <a:ext cx="245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AC Sanitization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8C61E6-AAC3-FC42-842D-4504F6C0813E}"/>
                  </a:ext>
                </a:extLst>
              </p:cNvPr>
              <p:cNvSpPr txBox="1"/>
              <p:nvPr/>
            </p:nvSpPr>
            <p:spPr>
              <a:xfrm>
                <a:off x="7792212" y="5023077"/>
                <a:ext cx="43997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Courier" pitchFamily="2" charset="0"/>
                  </a:rPr>
                  <a:t>Runtime(</a:t>
                </a:r>
                <a:r>
                  <a:rPr lang="en-US" sz="2000" dirty="0" err="1">
                    <a:latin typeface="Courier" pitchFamily="2" charset="0"/>
                  </a:rPr>
                  <a:t>a.method</a:t>
                </a:r>
                <a:r>
                  <a:rPr lang="en-US" sz="2000" dirty="0">
                    <a:latin typeface="Courier" pitchFamily="2" charset="0"/>
                  </a:rPr>
                  <a:t>(b, c))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000" dirty="0"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8C61E6-AAC3-FC42-842D-4504F6C08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212" y="5023077"/>
                <a:ext cx="4399788" cy="400110"/>
              </a:xfrm>
              <a:prstGeom prst="rect">
                <a:avLst/>
              </a:prstGeom>
              <a:blipFill>
                <a:blip r:embed="rId3"/>
                <a:stretch>
                  <a:fillRect t="-12903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3F829F-BCBF-9B4B-A9F2-CEA6E35C22C4}"/>
                  </a:ext>
                </a:extLst>
              </p:cNvPr>
              <p:cNvSpPr txBox="1"/>
              <p:nvPr/>
            </p:nvSpPr>
            <p:spPr>
              <a:xfrm>
                <a:off x="7792212" y="5796613"/>
                <a:ext cx="43997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Courier" pitchFamily="2" charset="0"/>
                  </a:rPr>
                  <a:t>Runtime(</a:t>
                </a:r>
                <a:r>
                  <a:rPr lang="en-US" sz="2000" dirty="0" err="1">
                    <a:latin typeface="Courier" pitchFamily="2" charset="0"/>
                  </a:rPr>
                  <a:t>x.method</a:t>
                </a:r>
                <a:r>
                  <a:rPr lang="en-US" sz="2000" dirty="0">
                    <a:latin typeface="Courier" pitchFamily="2" charset="0"/>
                  </a:rPr>
                  <a:t>(y, z))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000" dirty="0"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3F829F-BCBF-9B4B-A9F2-CEA6E35C2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212" y="5796613"/>
                <a:ext cx="4399788" cy="400110"/>
              </a:xfrm>
              <a:prstGeom prst="rect">
                <a:avLst/>
              </a:prstGeom>
              <a:blipFill>
                <a:blip r:embed="rId4"/>
                <a:stretch>
                  <a:fillRect t="-93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E549413-4195-8946-9544-4909CFE0AD05}"/>
              </a:ext>
            </a:extLst>
          </p:cNvPr>
          <p:cNvSpPr txBox="1"/>
          <p:nvPr/>
        </p:nvSpPr>
        <p:spPr>
          <a:xfrm>
            <a:off x="-55351" y="4298163"/>
            <a:ext cx="4845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urier" pitchFamily="2" charset="0"/>
              </a:rPr>
              <a:t>a, b, c = </a:t>
            </a:r>
            <a:r>
              <a:rPr lang="en-US" sz="2000" dirty="0" err="1">
                <a:latin typeface="Courier" pitchFamily="2" charset="0"/>
              </a:rPr>
              <a:t>TestHarness</a:t>
            </a:r>
            <a:r>
              <a:rPr lang="en-US" sz="2000" dirty="0">
                <a:latin typeface="Courier" pitchFamily="2" charset="0"/>
              </a:rPr>
              <a:t>(method)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2CE91-F10B-7447-8492-90AD21D3BE5B}"/>
              </a:ext>
            </a:extLst>
          </p:cNvPr>
          <p:cNvSpPr txBox="1"/>
          <p:nvPr/>
        </p:nvSpPr>
        <p:spPr>
          <a:xfrm>
            <a:off x="1224077" y="4838501"/>
            <a:ext cx="14789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 pitchFamily="2" charset="0"/>
              </a:rPr>
              <a:t>a      A</a:t>
            </a:r>
          </a:p>
          <a:p>
            <a:pPr algn="ctr"/>
            <a:endParaRPr lang="en-US" dirty="0">
              <a:latin typeface="Courier" pitchFamily="2" charset="0"/>
            </a:endParaRPr>
          </a:p>
          <a:p>
            <a:pPr algn="ctr"/>
            <a:r>
              <a:rPr lang="en-US" dirty="0">
                <a:latin typeface="Courier" pitchFamily="2" charset="0"/>
              </a:rPr>
              <a:t>b      B</a:t>
            </a:r>
          </a:p>
          <a:p>
            <a:pPr algn="ctr"/>
            <a:endParaRPr lang="en-US" dirty="0">
              <a:latin typeface="Courier" pitchFamily="2" charset="0"/>
            </a:endParaRPr>
          </a:p>
          <a:p>
            <a:pPr algn="ctr"/>
            <a:r>
              <a:rPr lang="en-US" dirty="0">
                <a:latin typeface="Courier" pitchFamily="2" charset="0"/>
              </a:rPr>
              <a:t>c      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EEAA38-46B8-E943-8386-4099104DF523}"/>
              </a:ext>
            </a:extLst>
          </p:cNvPr>
          <p:cNvSpPr txBox="1"/>
          <p:nvPr/>
        </p:nvSpPr>
        <p:spPr>
          <a:xfrm>
            <a:off x="798884" y="6366650"/>
            <a:ext cx="2329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" pitchFamily="2" charset="0"/>
              </a:rPr>
              <a:t>a.method</a:t>
            </a:r>
            <a:r>
              <a:rPr lang="en-US" dirty="0">
                <a:latin typeface="Courier" pitchFamily="2" charset="0"/>
              </a:rPr>
              <a:t>(b, c)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AE7E042-5306-8046-B46A-16C46671ED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415" y="4743097"/>
            <a:ext cx="418296" cy="4001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0A3F7A8-6F75-4445-B10B-7E8F168071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415" y="5273722"/>
            <a:ext cx="418296" cy="4001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DC45ED-BFC9-6B4F-8A29-78C424ABAF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415" y="5796614"/>
            <a:ext cx="418296" cy="4001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DA5FD9-B747-244E-981C-DDB81C8D3A61}"/>
                  </a:ext>
                </a:extLst>
              </p:cNvPr>
              <p:cNvSpPr txBox="1"/>
              <p:nvPr/>
            </p:nvSpPr>
            <p:spPr>
              <a:xfrm>
                <a:off x="8366506" y="4298163"/>
                <a:ext cx="3251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Threshold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DA5FD9-B747-244E-981C-DDB81C8D3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506" y="4298163"/>
                <a:ext cx="3251200" cy="400110"/>
              </a:xfrm>
              <a:prstGeom prst="rect">
                <a:avLst/>
              </a:prstGeom>
              <a:blipFill>
                <a:blip r:embed="rId6"/>
                <a:stretch>
                  <a:fillRect t="-3030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73C65B52-2EA8-4749-B435-05EBD2FB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6</a:t>
            </a:fld>
            <a:endParaRPr lang="en-US" dirty="0"/>
          </a:p>
        </p:txBody>
      </p:sp>
      <p:pic>
        <p:nvPicPr>
          <p:cNvPr id="22" name="Picture 21" descr="A close up of an animal&#10;&#10;Description automatically generated">
            <a:extLst>
              <a:ext uri="{FF2B5EF4-FFF2-40B4-BE49-F238E27FC236}">
                <a16:creationId xmlns:a16="http://schemas.microsoft.com/office/drawing/2014/main" id="{708B65FB-6284-424C-92EC-6F5D8C1975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816" y="3349683"/>
            <a:ext cx="2544368" cy="334678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798D9F0-C89B-F64F-8484-9327476DA90F}"/>
              </a:ext>
            </a:extLst>
          </p:cNvPr>
          <p:cNvGrpSpPr/>
          <p:nvPr/>
        </p:nvGrpSpPr>
        <p:grpSpPr>
          <a:xfrm>
            <a:off x="8031964" y="155380"/>
            <a:ext cx="3798722" cy="1730313"/>
            <a:chOff x="387310" y="1453563"/>
            <a:chExt cx="11563027" cy="5267912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74C66DA-69DF-1146-9FD1-B71E80DCB0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3757" y="2470558"/>
              <a:ext cx="1447350" cy="264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3664D32-6F82-504B-B630-92FB079EA297}"/>
                </a:ext>
              </a:extLst>
            </p:cNvPr>
            <p:cNvCxnSpPr>
              <a:cxnSpLocks/>
            </p:cNvCxnSpPr>
            <p:nvPr/>
          </p:nvCxnSpPr>
          <p:spPr>
            <a:xfrm>
              <a:off x="4742311" y="5548862"/>
              <a:ext cx="189537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F0D9C4A3-5951-7241-B6BD-6F7CD60283FD}"/>
                </a:ext>
              </a:extLst>
            </p:cNvPr>
            <p:cNvSpPr/>
            <p:nvPr/>
          </p:nvSpPr>
          <p:spPr>
            <a:xfrm>
              <a:off x="2846586" y="3227895"/>
              <a:ext cx="1707134" cy="2607397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DEFDEC90-540E-F842-8FB4-69FF5134F3D4}"/>
                </a:ext>
              </a:extLst>
            </p:cNvPr>
            <p:cNvSpPr/>
            <p:nvPr/>
          </p:nvSpPr>
          <p:spPr>
            <a:xfrm>
              <a:off x="2982183" y="3354665"/>
              <a:ext cx="1707134" cy="2607396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 descr="Web design">
              <a:extLst>
                <a:ext uri="{FF2B5EF4-FFF2-40B4-BE49-F238E27FC236}">
                  <a16:creationId xmlns:a16="http://schemas.microsoft.com/office/drawing/2014/main" id="{39E15DFF-B985-E64B-BF8F-77AEBB45B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204178" y="2257669"/>
              <a:ext cx="1149287" cy="1149287"/>
            </a:xfrm>
            <a:prstGeom prst="rect">
              <a:avLst/>
            </a:prstGeom>
          </p:spPr>
        </p:pic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D434B1BE-FDE8-AA4C-8BAA-79E7F75432FE}"/>
                </a:ext>
              </a:extLst>
            </p:cNvPr>
            <p:cNvSpPr/>
            <p:nvPr/>
          </p:nvSpPr>
          <p:spPr>
            <a:xfrm>
              <a:off x="1988535" y="2036459"/>
              <a:ext cx="3452371" cy="446911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1CB1945-C06E-DB4D-99E2-B8F931D8E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87310" y="1946152"/>
              <a:ext cx="1054099" cy="105410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73C8FAB-E3C8-6543-9DF3-8F6C1F37E405}"/>
                </a:ext>
              </a:extLst>
            </p:cNvPr>
            <p:cNvSpPr txBox="1"/>
            <p:nvPr/>
          </p:nvSpPr>
          <p:spPr>
            <a:xfrm>
              <a:off x="387310" y="1455539"/>
              <a:ext cx="1054099" cy="51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Input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50F48B5-B677-B641-844A-B80B5B4797A6}"/>
                </a:ext>
              </a:extLst>
            </p:cNvPr>
            <p:cNvSpPr txBox="1"/>
            <p:nvPr/>
          </p:nvSpPr>
          <p:spPr>
            <a:xfrm>
              <a:off x="1790886" y="1453563"/>
              <a:ext cx="39981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Distributed Micro-Fuzzing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355251C-A129-6E44-84E4-D1C0898F8996}"/>
                </a:ext>
              </a:extLst>
            </p:cNvPr>
            <p:cNvSpPr txBox="1"/>
            <p:nvPr/>
          </p:nvSpPr>
          <p:spPr>
            <a:xfrm>
              <a:off x="5920615" y="1475214"/>
              <a:ext cx="37843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Synthesis and Validation</a:t>
              </a:r>
            </a:p>
          </p:txBody>
        </p:sp>
        <p:pic>
          <p:nvPicPr>
            <p:cNvPr id="32" name="Graphic 31" descr="Database">
              <a:extLst>
                <a:ext uri="{FF2B5EF4-FFF2-40B4-BE49-F238E27FC236}">
                  <a16:creationId xmlns:a16="http://schemas.microsoft.com/office/drawing/2014/main" id="{F9CF2C35-EA98-BA43-B998-6670D7318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446942" y="5071969"/>
              <a:ext cx="914400" cy="914400"/>
            </a:xfrm>
            <a:prstGeom prst="rect">
              <a:avLst/>
            </a:prstGeom>
          </p:spPr>
        </p:pic>
        <p:pic>
          <p:nvPicPr>
            <p:cNvPr id="33" name="Graphic 32" descr="Database">
              <a:extLst>
                <a:ext uri="{FF2B5EF4-FFF2-40B4-BE49-F238E27FC236}">
                  <a16:creationId xmlns:a16="http://schemas.microsoft.com/office/drawing/2014/main" id="{F117846D-7C7A-E74B-B85B-61D51016F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304433" y="5081914"/>
              <a:ext cx="914400" cy="914400"/>
            </a:xfrm>
            <a:prstGeom prst="rect">
              <a:avLst/>
            </a:prstGeom>
          </p:spPr>
        </p:pic>
        <p:pic>
          <p:nvPicPr>
            <p:cNvPr id="34" name="Graphic 33" descr="Database">
              <a:extLst>
                <a:ext uri="{FF2B5EF4-FFF2-40B4-BE49-F238E27FC236}">
                  <a16:creationId xmlns:a16="http://schemas.microsoft.com/office/drawing/2014/main" id="{11464094-EC4E-2344-8082-1D4B8A839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211275" y="5083187"/>
              <a:ext cx="914400" cy="914400"/>
            </a:xfrm>
            <a:prstGeom prst="rect">
              <a:avLst/>
            </a:prstGeom>
          </p:spPr>
        </p:pic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941D973-B4C0-984C-8B7D-6777ACEBC764}"/>
                </a:ext>
              </a:extLst>
            </p:cNvPr>
            <p:cNvSpPr/>
            <p:nvPr/>
          </p:nvSpPr>
          <p:spPr>
            <a:xfrm>
              <a:off x="2430681" y="3028738"/>
              <a:ext cx="2650604" cy="3168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9B5F4BAC-6E3F-DB4E-B73D-C37FD4446EB2}"/>
                </a:ext>
              </a:extLst>
            </p:cNvPr>
            <p:cNvSpPr/>
            <p:nvPr/>
          </p:nvSpPr>
          <p:spPr>
            <a:xfrm>
              <a:off x="6478724" y="2092653"/>
              <a:ext cx="2526031" cy="262860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1E4C3B2-5276-3146-8906-AB18187A72DF}"/>
                </a:ext>
              </a:extLst>
            </p:cNvPr>
            <p:cNvSpPr txBox="1"/>
            <p:nvPr/>
          </p:nvSpPr>
          <p:spPr>
            <a:xfrm>
              <a:off x="3514396" y="6114091"/>
              <a:ext cx="957010" cy="468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" b="1" dirty="0"/>
                <a:t>K8S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B603CFC-0368-864B-98C6-747D44C301C1}"/>
                </a:ext>
              </a:extLst>
            </p:cNvPr>
            <p:cNvSpPr txBox="1"/>
            <p:nvPr/>
          </p:nvSpPr>
          <p:spPr>
            <a:xfrm>
              <a:off x="6559749" y="5996315"/>
              <a:ext cx="2414941" cy="51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Observations</a:t>
              </a:r>
            </a:p>
          </p:txBody>
        </p:sp>
        <p:pic>
          <p:nvPicPr>
            <p:cNvPr id="39" name="Graphic 38" descr="Hourglass">
              <a:extLst>
                <a:ext uri="{FF2B5EF4-FFF2-40B4-BE49-F238E27FC236}">
                  <a16:creationId xmlns:a16="http://schemas.microsoft.com/office/drawing/2014/main" id="{B71C8AC0-335E-6C49-ACD9-46FDEEBDD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861596" y="3506664"/>
              <a:ext cx="717693" cy="717693"/>
            </a:xfrm>
            <a:prstGeom prst="rect">
              <a:avLst/>
            </a:prstGeom>
          </p:spPr>
        </p:pic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5E8F9BE7-4D2C-8F45-B3A6-BACF2BDCFCD1}"/>
                </a:ext>
              </a:extLst>
            </p:cNvPr>
            <p:cNvSpPr/>
            <p:nvPr/>
          </p:nvSpPr>
          <p:spPr>
            <a:xfrm>
              <a:off x="3116202" y="3468610"/>
              <a:ext cx="1707134" cy="2607396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181BE899-B1B1-484A-9BF0-C0EBA312FFDE}"/>
                </a:ext>
              </a:extLst>
            </p:cNvPr>
            <p:cNvSpPr/>
            <p:nvPr/>
          </p:nvSpPr>
          <p:spPr>
            <a:xfrm>
              <a:off x="2783479" y="2165370"/>
              <a:ext cx="1953540" cy="610377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435F446-280F-D648-BF0A-56134959F9E7}"/>
                </a:ext>
              </a:extLst>
            </p:cNvPr>
            <p:cNvSpPr txBox="1"/>
            <p:nvPr/>
          </p:nvSpPr>
          <p:spPr>
            <a:xfrm>
              <a:off x="2976324" y="2228509"/>
              <a:ext cx="1596548" cy="468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b="1" dirty="0"/>
                <a:t>Message Broker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907F14D5-80C0-C14A-AA90-A53669C9EC39}"/>
                </a:ext>
              </a:extLst>
            </p:cNvPr>
            <p:cNvSpPr/>
            <p:nvPr/>
          </p:nvSpPr>
          <p:spPr>
            <a:xfrm>
              <a:off x="10153485" y="2092653"/>
              <a:ext cx="1746872" cy="262860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BB87D23-3D84-454B-9F87-C6472582D076}"/>
                </a:ext>
              </a:extLst>
            </p:cNvPr>
            <p:cNvSpPr txBox="1"/>
            <p:nvPr/>
          </p:nvSpPr>
          <p:spPr>
            <a:xfrm>
              <a:off x="10397208" y="1471471"/>
              <a:ext cx="12594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Output</a:t>
              </a:r>
            </a:p>
          </p:txBody>
        </p:sp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22A562D0-47FC-964D-99BF-11B7CA775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397208" y="2537067"/>
              <a:ext cx="982591" cy="982591"/>
            </a:xfrm>
            <a:prstGeom prst="rect">
              <a:avLst/>
            </a:prstGeom>
          </p:spPr>
        </p:pic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E14EA306-BE82-0F49-9B49-603F0249B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479124" y="2651443"/>
              <a:ext cx="982591" cy="982591"/>
            </a:xfrm>
            <a:prstGeom prst="rect">
              <a:avLst/>
            </a:prstGeom>
          </p:spPr>
        </p:pic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E40981AB-9D20-EC4A-B79C-57F2CE304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629236" y="2780147"/>
              <a:ext cx="982591" cy="982591"/>
            </a:xfrm>
            <a:prstGeom prst="rect">
              <a:avLst/>
            </a:prstGeom>
          </p:spPr>
        </p:pic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931BA15D-31D0-CA48-B3D2-66E164ED9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781636" y="2932547"/>
              <a:ext cx="982591" cy="982591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EEAEA9D-46F2-2E4A-9AFC-58ECB4318F62}"/>
                </a:ext>
              </a:extLst>
            </p:cNvPr>
            <p:cNvSpPr txBox="1"/>
            <p:nvPr/>
          </p:nvSpPr>
          <p:spPr>
            <a:xfrm>
              <a:off x="10203465" y="4351410"/>
              <a:ext cx="1746872" cy="468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" dirty="0"/>
                <a:t>AC Witnesses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088DC91-5CCA-B346-8687-52926A576AE4}"/>
                </a:ext>
              </a:extLst>
            </p:cNvPr>
            <p:cNvSpPr txBox="1"/>
            <p:nvPr/>
          </p:nvSpPr>
          <p:spPr>
            <a:xfrm>
              <a:off x="6707133" y="4287309"/>
              <a:ext cx="2188181" cy="51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OpenJDK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F2895DD-F8CD-5744-B0CC-2C9232A763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5574" y="4351411"/>
              <a:ext cx="2568142" cy="91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" name="Picture 51" descr="A close up of an animal&#10;&#10;Description automatically generated">
              <a:extLst>
                <a:ext uri="{FF2B5EF4-FFF2-40B4-BE49-F238E27FC236}">
                  <a16:creationId xmlns:a16="http://schemas.microsoft.com/office/drawing/2014/main" id="{5D0B0ECB-8B77-0F43-A496-5A354CAD9B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00" t="1370" r="9522" b="40782"/>
            <a:stretch/>
          </p:blipFill>
          <p:spPr>
            <a:xfrm>
              <a:off x="3476569" y="4628693"/>
              <a:ext cx="994842" cy="1117144"/>
            </a:xfrm>
            <a:prstGeom prst="rect">
              <a:avLst/>
            </a:prstGeom>
            <a:effectLst/>
          </p:spPr>
        </p:pic>
        <p:pic>
          <p:nvPicPr>
            <p:cNvPr id="53" name="Graphic 52" descr="Eye">
              <a:extLst>
                <a:ext uri="{FF2B5EF4-FFF2-40B4-BE49-F238E27FC236}">
                  <a16:creationId xmlns:a16="http://schemas.microsoft.com/office/drawing/2014/main" id="{ACF71A83-73DC-8142-B19B-A05F9F1DB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245085" y="3506664"/>
              <a:ext cx="914400" cy="947008"/>
            </a:xfrm>
            <a:prstGeom prst="rect">
              <a:avLst/>
            </a:prstGeom>
          </p:spPr>
        </p:pic>
        <p:pic>
          <p:nvPicPr>
            <p:cNvPr id="54" name="Graphic 53" descr="Stopwatch">
              <a:extLst>
                <a:ext uri="{FF2B5EF4-FFF2-40B4-BE49-F238E27FC236}">
                  <a16:creationId xmlns:a16="http://schemas.microsoft.com/office/drawing/2014/main" id="{2FE0092A-A021-EF42-AA03-C266BD1FC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072008" y="3645005"/>
              <a:ext cx="644520" cy="667505"/>
            </a:xfrm>
            <a:prstGeom prst="rect">
              <a:avLst/>
            </a:prstGeom>
          </p:spPr>
        </p:pic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CBEF8918-25FD-304A-860A-DAEC489995E3}"/>
                </a:ext>
              </a:extLst>
            </p:cNvPr>
            <p:cNvSpPr/>
            <p:nvPr/>
          </p:nvSpPr>
          <p:spPr>
            <a:xfrm>
              <a:off x="3245084" y="3609196"/>
              <a:ext cx="1457813" cy="947008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154743F-A354-B64C-8050-58AAC0B6FFAB}"/>
                </a:ext>
              </a:extLst>
            </p:cNvPr>
            <p:cNvSpPr txBox="1"/>
            <p:nvPr/>
          </p:nvSpPr>
          <p:spPr>
            <a:xfrm>
              <a:off x="3533947" y="4202575"/>
              <a:ext cx="979980" cy="421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" b="1" dirty="0" err="1"/>
                <a:t>EyeVM</a:t>
              </a:r>
              <a:endParaRPr lang="en-US" sz="3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C929E9A-58F8-A14E-B7AD-09892E322908}"/>
                    </a:ext>
                  </a:extLst>
                </p:cNvPr>
                <p:cNvSpPr txBox="1"/>
                <p:nvPr/>
              </p:nvSpPr>
              <p:spPr>
                <a:xfrm>
                  <a:off x="3518840" y="5643624"/>
                  <a:ext cx="989538" cy="4685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4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sz="400" dirty="0"/>
                    <a:t>Fuzz</a:t>
                  </a: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0C929E9A-58F8-A14E-B7AD-09892E3229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8840" y="5643624"/>
                  <a:ext cx="989538" cy="4685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C8CEC8D-5CEC-9249-9775-955F9F0FBA2A}"/>
                </a:ext>
              </a:extLst>
            </p:cNvPr>
            <p:cNvCxnSpPr/>
            <p:nvPr/>
          </p:nvCxnSpPr>
          <p:spPr>
            <a:xfrm>
              <a:off x="1655179" y="1608881"/>
              <a:ext cx="0" cy="511259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0BC0071-C3AC-E640-9A13-1B13C898869F}"/>
                </a:ext>
              </a:extLst>
            </p:cNvPr>
            <p:cNvCxnSpPr/>
            <p:nvPr/>
          </p:nvCxnSpPr>
          <p:spPr>
            <a:xfrm>
              <a:off x="5872038" y="1553432"/>
              <a:ext cx="0" cy="511259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C5A7A69-F879-DD48-9DB0-B5E591BEAF22}"/>
                </a:ext>
              </a:extLst>
            </p:cNvPr>
            <p:cNvCxnSpPr/>
            <p:nvPr/>
          </p:nvCxnSpPr>
          <p:spPr>
            <a:xfrm>
              <a:off x="9878807" y="1526403"/>
              <a:ext cx="0" cy="511259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F81E9C1-454A-0640-B1E9-06DEE9E268D4}"/>
                </a:ext>
              </a:extLst>
            </p:cNvPr>
            <p:cNvCxnSpPr>
              <a:cxnSpLocks/>
              <a:stCxn id="41" idx="2"/>
              <a:endCxn id="35" idx="0"/>
            </p:cNvCxnSpPr>
            <p:nvPr/>
          </p:nvCxnSpPr>
          <p:spPr>
            <a:xfrm flipH="1">
              <a:off x="3755986" y="2775746"/>
              <a:ext cx="4265" cy="25299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A323150-7352-9348-8F76-5926E9A35BA2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V="1">
              <a:off x="7741740" y="4721258"/>
              <a:ext cx="0" cy="49892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AE4E925-EA51-A04D-A35E-0E8A6ECF8C3B}"/>
                </a:ext>
              </a:extLst>
            </p:cNvPr>
            <p:cNvCxnSpPr>
              <a:stCxn id="36" idx="3"/>
              <a:endCxn id="43" idx="1"/>
            </p:cNvCxnSpPr>
            <p:nvPr/>
          </p:nvCxnSpPr>
          <p:spPr>
            <a:xfrm>
              <a:off x="9004755" y="3406956"/>
              <a:ext cx="114873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Graphic 64" descr="Processor">
              <a:extLst>
                <a:ext uri="{FF2B5EF4-FFF2-40B4-BE49-F238E27FC236}">
                  <a16:creationId xmlns:a16="http://schemas.microsoft.com/office/drawing/2014/main" id="{D284966F-A209-D74C-9FBA-920D38D2D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895809" y="3421742"/>
              <a:ext cx="914400" cy="914400"/>
            </a:xfrm>
            <a:prstGeom prst="rect">
              <a:avLst/>
            </a:prstGeom>
          </p:spPr>
        </p:pic>
        <p:pic>
          <p:nvPicPr>
            <p:cNvPr id="66" name="Graphic 65" descr="Magnifying glass">
              <a:extLst>
                <a:ext uri="{FF2B5EF4-FFF2-40B4-BE49-F238E27FC236}">
                  <a16:creationId xmlns:a16="http://schemas.microsoft.com/office/drawing/2014/main" id="{4A358DC9-8603-7F45-969A-F8799C61B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7107296" y="2211253"/>
              <a:ext cx="1644846" cy="1644846"/>
            </a:xfrm>
            <a:prstGeom prst="rect">
              <a:avLst/>
            </a:prstGeom>
          </p:spPr>
        </p:pic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881D1D6C-AE93-3847-AB84-760C18689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10752860" y="3751218"/>
              <a:ext cx="640277" cy="640277"/>
            </a:xfrm>
            <a:prstGeom prst="rect">
              <a:avLst/>
            </a:prstGeom>
          </p:spPr>
        </p:pic>
      </p:grp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2470A62D-F14E-4140-8A94-C38DC8565DB2}"/>
              </a:ext>
            </a:extLst>
          </p:cNvPr>
          <p:cNvSpPr/>
          <p:nvPr/>
        </p:nvSpPr>
        <p:spPr>
          <a:xfrm>
            <a:off x="8928468" y="817248"/>
            <a:ext cx="560833" cy="856433"/>
          </a:xfrm>
          <a:prstGeom prst="roundRect">
            <a:avLst/>
          </a:prstGeom>
          <a:solidFill>
            <a:schemeClr val="accent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FB288E9F-9EC7-BB48-9257-711793B13D5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569323" y="5577165"/>
            <a:ext cx="640277" cy="64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4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  <p:bldP spid="14" grpId="0"/>
      <p:bldP spid="3" grpId="0"/>
      <p:bldP spid="4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C57E871-62FD-354A-97E9-3727123DE42F}"/>
              </a:ext>
            </a:extLst>
          </p:cNvPr>
          <p:cNvSpPr/>
          <p:nvPr/>
        </p:nvSpPr>
        <p:spPr>
          <a:xfrm>
            <a:off x="3873083" y="1872106"/>
            <a:ext cx="8054695" cy="221085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58DEC-9944-4141-B2F4-E13B1141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Micro-Fuzzing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347D0-0F5B-4E48-A036-47733885F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7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167FAB5-9399-3A43-92CF-D989A4EDB514}"/>
              </a:ext>
            </a:extLst>
          </p:cNvPr>
          <p:cNvSpPr/>
          <p:nvPr/>
        </p:nvSpPr>
        <p:spPr>
          <a:xfrm>
            <a:off x="4125975" y="2072662"/>
            <a:ext cx="1784825" cy="132556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5ED53-6725-0D45-B749-BD5099DCEB72}"/>
              </a:ext>
            </a:extLst>
          </p:cNvPr>
          <p:cNvSpPr txBox="1"/>
          <p:nvPr/>
        </p:nvSpPr>
        <p:spPr>
          <a:xfrm>
            <a:off x="4264187" y="3488542"/>
            <a:ext cx="1544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Population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5D3F8D-519C-5E46-AA61-0DE08F471EE1}"/>
              </a:ext>
            </a:extLst>
          </p:cNvPr>
          <p:cNvSpPr txBox="1"/>
          <p:nvPr/>
        </p:nvSpPr>
        <p:spPr>
          <a:xfrm>
            <a:off x="4053250" y="2274339"/>
            <a:ext cx="1395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(a, b, c)</a:t>
            </a:r>
          </a:p>
          <a:p>
            <a:pPr algn="ctr"/>
            <a:r>
              <a:rPr lang="en-US" dirty="0"/>
              <a:t>(a’, b’, c’)</a:t>
            </a:r>
          </a:p>
          <a:p>
            <a:pPr algn="ctr"/>
            <a:r>
              <a:rPr lang="en-US" dirty="0"/>
              <a:t>(a’’, b’’, c’’)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C550F-8652-844E-A9C9-86E5B5F7890C}"/>
              </a:ext>
            </a:extLst>
          </p:cNvPr>
          <p:cNvSpPr txBox="1"/>
          <p:nvPr/>
        </p:nvSpPr>
        <p:spPr>
          <a:xfrm>
            <a:off x="677288" y="3077358"/>
            <a:ext cx="2600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Method Under 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C175D3-1F48-D840-A43D-23E98B2B2360}"/>
              </a:ext>
            </a:extLst>
          </p:cNvPr>
          <p:cNvSpPr txBox="1"/>
          <p:nvPr/>
        </p:nvSpPr>
        <p:spPr>
          <a:xfrm>
            <a:off x="270877" y="2538085"/>
            <a:ext cx="3636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Courier" pitchFamily="2" charset="0"/>
              </a:rPr>
              <a:t>A.method</a:t>
            </a:r>
            <a:r>
              <a:rPr lang="en-US" sz="3200" dirty="0">
                <a:latin typeface="Courier" pitchFamily="2" charset="0"/>
              </a:rPr>
              <a:t>(B, C)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0FCBC-A018-C740-8C04-3A66ADB04101}"/>
              </a:ext>
            </a:extLst>
          </p:cNvPr>
          <p:cNvSpPr txBox="1"/>
          <p:nvPr/>
        </p:nvSpPr>
        <p:spPr>
          <a:xfrm>
            <a:off x="6406040" y="4074053"/>
            <a:ext cx="3239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Genetic Algorithm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6BFEA14-2D8D-B945-897F-4F0FAFC462F9}"/>
              </a:ext>
            </a:extLst>
          </p:cNvPr>
          <p:cNvSpPr/>
          <p:nvPr/>
        </p:nvSpPr>
        <p:spPr>
          <a:xfrm>
            <a:off x="6534378" y="2222715"/>
            <a:ext cx="1027934" cy="10238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F2C4DE0-D683-364D-B2CA-75AAA63EAFC7}"/>
              </a:ext>
            </a:extLst>
          </p:cNvPr>
          <p:cNvSpPr/>
          <p:nvPr/>
        </p:nvSpPr>
        <p:spPr>
          <a:xfrm>
            <a:off x="8594505" y="2222715"/>
            <a:ext cx="1027934" cy="10238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2931E74-6E04-984C-9C81-499FF4A4F51B}"/>
              </a:ext>
            </a:extLst>
          </p:cNvPr>
          <p:cNvSpPr/>
          <p:nvPr/>
        </p:nvSpPr>
        <p:spPr>
          <a:xfrm>
            <a:off x="10654633" y="2222715"/>
            <a:ext cx="1027934" cy="10238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14A160-5DAA-1D47-A622-842D22CC7E44}"/>
              </a:ext>
            </a:extLst>
          </p:cNvPr>
          <p:cNvSpPr txBox="1"/>
          <p:nvPr/>
        </p:nvSpPr>
        <p:spPr>
          <a:xfrm>
            <a:off x="8232888" y="3488542"/>
            <a:ext cx="1784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Generations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C6A6B3-2BDF-044B-802D-00C56B71AD09}"/>
              </a:ext>
            </a:extLst>
          </p:cNvPr>
          <p:cNvSpPr txBox="1"/>
          <p:nvPr/>
        </p:nvSpPr>
        <p:spPr>
          <a:xfrm>
            <a:off x="6534378" y="3371810"/>
            <a:ext cx="102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E779F1-A418-D346-A551-90CAE2A925B9}"/>
              </a:ext>
            </a:extLst>
          </p:cNvPr>
          <p:cNvSpPr txBox="1"/>
          <p:nvPr/>
        </p:nvSpPr>
        <p:spPr>
          <a:xfrm>
            <a:off x="10712751" y="3303876"/>
            <a:ext cx="102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E393F7-5638-E14E-B792-A6F2229EC233}"/>
              </a:ext>
            </a:extLst>
          </p:cNvPr>
          <p:cNvSpPr txBox="1"/>
          <p:nvPr/>
        </p:nvSpPr>
        <p:spPr>
          <a:xfrm>
            <a:off x="7777371" y="2449005"/>
            <a:ext cx="602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8E28A5-AA71-824E-9227-B19F288A5DEF}"/>
              </a:ext>
            </a:extLst>
          </p:cNvPr>
          <p:cNvSpPr txBox="1"/>
          <p:nvPr/>
        </p:nvSpPr>
        <p:spPr>
          <a:xfrm>
            <a:off x="9837499" y="2449005"/>
            <a:ext cx="602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</a:t>
            </a:r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7949B7D2-9CF7-3C4E-811A-A12C0623FA0F}"/>
              </a:ext>
            </a:extLst>
          </p:cNvPr>
          <p:cNvSpPr/>
          <p:nvPr/>
        </p:nvSpPr>
        <p:spPr>
          <a:xfrm>
            <a:off x="5516259" y="2661988"/>
            <a:ext cx="182880" cy="18288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F77015-29F4-0742-A103-9F10485A44B7}"/>
              </a:ext>
            </a:extLst>
          </p:cNvPr>
          <p:cNvSpPr/>
          <p:nvPr/>
        </p:nvSpPr>
        <p:spPr>
          <a:xfrm>
            <a:off x="5516259" y="2414881"/>
            <a:ext cx="182880" cy="182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A87AF8C-B383-0046-9078-D89DA25E8D49}"/>
              </a:ext>
            </a:extLst>
          </p:cNvPr>
          <p:cNvSpPr/>
          <p:nvPr/>
        </p:nvSpPr>
        <p:spPr>
          <a:xfrm>
            <a:off x="5516259" y="2939980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4987753B-1C3E-A745-868A-16BD416BCC4F}"/>
              </a:ext>
            </a:extLst>
          </p:cNvPr>
          <p:cNvSpPr/>
          <p:nvPr/>
        </p:nvSpPr>
        <p:spPr>
          <a:xfrm>
            <a:off x="6964892" y="2657486"/>
            <a:ext cx="182880" cy="18288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437A1F5-EBEB-6743-9E6D-A18B9BF1C1B7}"/>
              </a:ext>
            </a:extLst>
          </p:cNvPr>
          <p:cNvSpPr/>
          <p:nvPr/>
        </p:nvSpPr>
        <p:spPr>
          <a:xfrm>
            <a:off x="6964892" y="2410379"/>
            <a:ext cx="182880" cy="1828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6E1E0A-D90D-7343-BEF4-2CB4F6FDF159}"/>
              </a:ext>
            </a:extLst>
          </p:cNvPr>
          <p:cNvSpPr/>
          <p:nvPr/>
        </p:nvSpPr>
        <p:spPr>
          <a:xfrm>
            <a:off x="6964892" y="2946718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566EDBDC-BFB8-5D44-A8D6-F28F54DE6A5C}"/>
              </a:ext>
            </a:extLst>
          </p:cNvPr>
          <p:cNvSpPr/>
          <p:nvPr/>
        </p:nvSpPr>
        <p:spPr>
          <a:xfrm>
            <a:off x="9027439" y="2357880"/>
            <a:ext cx="182880" cy="182880"/>
          </a:xfrm>
          <a:prstGeom prst="hex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5CE8CACC-5DD1-9546-BCD6-01DF89D6B9FE}"/>
              </a:ext>
            </a:extLst>
          </p:cNvPr>
          <p:cNvSpPr/>
          <p:nvPr/>
        </p:nvSpPr>
        <p:spPr>
          <a:xfrm>
            <a:off x="9027439" y="2619648"/>
            <a:ext cx="182880" cy="18288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gular Pentagon 33">
            <a:extLst>
              <a:ext uri="{FF2B5EF4-FFF2-40B4-BE49-F238E27FC236}">
                <a16:creationId xmlns:a16="http://schemas.microsoft.com/office/drawing/2014/main" id="{B5D481BF-94DA-C341-92F0-A4F96FA3B744}"/>
              </a:ext>
            </a:extLst>
          </p:cNvPr>
          <p:cNvSpPr/>
          <p:nvPr/>
        </p:nvSpPr>
        <p:spPr>
          <a:xfrm>
            <a:off x="9027439" y="2880785"/>
            <a:ext cx="182880" cy="182880"/>
          </a:xfrm>
          <a:prstGeom prst="pen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loud 39">
            <a:extLst>
              <a:ext uri="{FF2B5EF4-FFF2-40B4-BE49-F238E27FC236}">
                <a16:creationId xmlns:a16="http://schemas.microsoft.com/office/drawing/2014/main" id="{E53CE00C-9325-084F-9EA7-968AD2C78F28}"/>
              </a:ext>
            </a:extLst>
          </p:cNvPr>
          <p:cNvSpPr/>
          <p:nvPr/>
        </p:nvSpPr>
        <p:spPr>
          <a:xfrm>
            <a:off x="11135278" y="2645766"/>
            <a:ext cx="182880" cy="182880"/>
          </a:xfrm>
          <a:prstGeom prst="clou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Heart 41">
            <a:extLst>
              <a:ext uri="{FF2B5EF4-FFF2-40B4-BE49-F238E27FC236}">
                <a16:creationId xmlns:a16="http://schemas.microsoft.com/office/drawing/2014/main" id="{9883CBE7-F775-024A-B849-CC543205555A}"/>
              </a:ext>
            </a:extLst>
          </p:cNvPr>
          <p:cNvSpPr/>
          <p:nvPr/>
        </p:nvSpPr>
        <p:spPr>
          <a:xfrm>
            <a:off x="11128626" y="2894928"/>
            <a:ext cx="182880" cy="182880"/>
          </a:xfrm>
          <a:prstGeom prst="hear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AAF5BE4-7672-564E-B4D9-936D9A775B04}"/>
              </a:ext>
            </a:extLst>
          </p:cNvPr>
          <p:cNvSpPr/>
          <p:nvPr/>
        </p:nvSpPr>
        <p:spPr>
          <a:xfrm>
            <a:off x="460647" y="4754083"/>
            <a:ext cx="5312418" cy="204803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74D0D8-8B85-6249-B254-236ED0A3FA89}"/>
              </a:ext>
            </a:extLst>
          </p:cNvPr>
          <p:cNvSpPr txBox="1"/>
          <p:nvPr/>
        </p:nvSpPr>
        <p:spPr>
          <a:xfrm>
            <a:off x="1338094" y="4781595"/>
            <a:ext cx="3239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Cross-Over</a:t>
            </a:r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701C4040-0FCD-C041-A087-AE707E385526}"/>
              </a:ext>
            </a:extLst>
          </p:cNvPr>
          <p:cNvSpPr/>
          <p:nvPr/>
        </p:nvSpPr>
        <p:spPr>
          <a:xfrm>
            <a:off x="11125560" y="2359527"/>
            <a:ext cx="182880" cy="182880"/>
          </a:xfrm>
          <a:prstGeom prst="hex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CEC1B0A-4EC4-3246-97B2-63A4277E545D}"/>
              </a:ext>
            </a:extLst>
          </p:cNvPr>
          <p:cNvSpPr/>
          <p:nvPr/>
        </p:nvSpPr>
        <p:spPr>
          <a:xfrm>
            <a:off x="768635" y="5580375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CEDF84D-B1A9-2F4E-B2F8-F80B94B7A024}"/>
              </a:ext>
            </a:extLst>
          </p:cNvPr>
          <p:cNvSpPr/>
          <p:nvPr/>
        </p:nvSpPr>
        <p:spPr>
          <a:xfrm>
            <a:off x="966755" y="5904225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DDE1D94-826C-C149-ACC8-078AB500D2EC}"/>
              </a:ext>
            </a:extLst>
          </p:cNvPr>
          <p:cNvSpPr/>
          <p:nvPr/>
        </p:nvSpPr>
        <p:spPr>
          <a:xfrm>
            <a:off x="566705" y="5904225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9F01DBF-D97E-FC49-9D2F-6FF46723ACEA}"/>
              </a:ext>
            </a:extLst>
          </p:cNvPr>
          <p:cNvCxnSpPr>
            <a:cxnSpLocks/>
            <a:stCxn id="74" idx="5"/>
            <a:endCxn id="75" idx="5"/>
          </p:cNvCxnSpPr>
          <p:nvPr/>
        </p:nvCxnSpPr>
        <p:spPr>
          <a:xfrm>
            <a:off x="885708" y="5697448"/>
            <a:ext cx="198120" cy="323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8681BBD-BAAB-C840-89F1-10CDFC46AA5F}"/>
              </a:ext>
            </a:extLst>
          </p:cNvPr>
          <p:cNvCxnSpPr>
            <a:cxnSpLocks/>
            <a:stCxn id="74" idx="3"/>
            <a:endCxn id="76" idx="3"/>
          </p:cNvCxnSpPr>
          <p:nvPr/>
        </p:nvCxnSpPr>
        <p:spPr>
          <a:xfrm flipH="1">
            <a:off x="586792" y="5697448"/>
            <a:ext cx="201930" cy="323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A033C8CB-4565-0347-8AC0-182879245850}"/>
              </a:ext>
            </a:extLst>
          </p:cNvPr>
          <p:cNvSpPr/>
          <p:nvPr/>
        </p:nvSpPr>
        <p:spPr>
          <a:xfrm>
            <a:off x="1840453" y="5613921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60E376D-DE18-4E4F-9B88-24151A077517}"/>
              </a:ext>
            </a:extLst>
          </p:cNvPr>
          <p:cNvCxnSpPr>
            <a:cxnSpLocks/>
            <a:stCxn id="79" idx="5"/>
          </p:cNvCxnSpPr>
          <p:nvPr/>
        </p:nvCxnSpPr>
        <p:spPr>
          <a:xfrm>
            <a:off x="1957526" y="5730994"/>
            <a:ext cx="198120" cy="323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E6F6535-5376-7649-9DCF-247A8C210AE4}"/>
              </a:ext>
            </a:extLst>
          </p:cNvPr>
          <p:cNvCxnSpPr>
            <a:cxnSpLocks/>
            <a:stCxn id="79" idx="3"/>
          </p:cNvCxnSpPr>
          <p:nvPr/>
        </p:nvCxnSpPr>
        <p:spPr>
          <a:xfrm flipH="1">
            <a:off x="1658610" y="5730994"/>
            <a:ext cx="201930" cy="323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0223928-27EB-1740-A373-DE75D4ADCDFD}"/>
              </a:ext>
            </a:extLst>
          </p:cNvPr>
          <p:cNvCxnSpPr/>
          <p:nvPr/>
        </p:nvCxnSpPr>
        <p:spPr>
          <a:xfrm>
            <a:off x="2443700" y="5751081"/>
            <a:ext cx="10287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176E7460-169F-9E46-878B-555592C4DB70}"/>
              </a:ext>
            </a:extLst>
          </p:cNvPr>
          <p:cNvSpPr/>
          <p:nvPr/>
        </p:nvSpPr>
        <p:spPr>
          <a:xfrm>
            <a:off x="1606793" y="5896437"/>
            <a:ext cx="162861" cy="1628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3C56D2A-1C26-1841-9A78-B73F6D1767EF}"/>
              </a:ext>
            </a:extLst>
          </p:cNvPr>
          <p:cNvSpPr/>
          <p:nvPr/>
        </p:nvSpPr>
        <p:spPr>
          <a:xfrm>
            <a:off x="2020367" y="5889771"/>
            <a:ext cx="162861" cy="1628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62D692E-02E0-1149-9CBE-85E0D362FAED}"/>
              </a:ext>
            </a:extLst>
          </p:cNvPr>
          <p:cNvSpPr/>
          <p:nvPr/>
        </p:nvSpPr>
        <p:spPr>
          <a:xfrm>
            <a:off x="3797841" y="5580375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C737C94-3087-B647-BA85-D7D2D988B494}"/>
              </a:ext>
            </a:extLst>
          </p:cNvPr>
          <p:cNvSpPr/>
          <p:nvPr/>
        </p:nvSpPr>
        <p:spPr>
          <a:xfrm>
            <a:off x="3968344" y="5904225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D4438A2-CAE0-F145-97FF-BC53E46C6557}"/>
              </a:ext>
            </a:extLst>
          </p:cNvPr>
          <p:cNvCxnSpPr>
            <a:cxnSpLocks/>
          </p:cNvCxnSpPr>
          <p:nvPr/>
        </p:nvCxnSpPr>
        <p:spPr>
          <a:xfrm>
            <a:off x="3880624" y="5663158"/>
            <a:ext cx="198120" cy="323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FB9846F-9C69-D346-9C50-0C262F1876B4}"/>
              </a:ext>
            </a:extLst>
          </p:cNvPr>
          <p:cNvCxnSpPr>
            <a:cxnSpLocks/>
            <a:stCxn id="88" idx="3"/>
          </p:cNvCxnSpPr>
          <p:nvPr/>
        </p:nvCxnSpPr>
        <p:spPr>
          <a:xfrm flipH="1">
            <a:off x="3558848" y="5697448"/>
            <a:ext cx="259080" cy="3124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0012AA14-DE84-9D43-A71D-09C9D9CEA258}"/>
              </a:ext>
            </a:extLst>
          </p:cNvPr>
          <p:cNvSpPr/>
          <p:nvPr/>
        </p:nvSpPr>
        <p:spPr>
          <a:xfrm>
            <a:off x="4030773" y="5891374"/>
            <a:ext cx="162861" cy="1628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34254D9-994C-B84F-8556-EB17F744847B}"/>
              </a:ext>
            </a:extLst>
          </p:cNvPr>
          <p:cNvSpPr/>
          <p:nvPr/>
        </p:nvSpPr>
        <p:spPr>
          <a:xfrm>
            <a:off x="3482058" y="5924181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85B37A3-8668-CE40-BA9F-8EDAAD0FEB5F}"/>
              </a:ext>
            </a:extLst>
          </p:cNvPr>
          <p:cNvSpPr/>
          <p:nvPr/>
        </p:nvSpPr>
        <p:spPr>
          <a:xfrm>
            <a:off x="3554968" y="5911330"/>
            <a:ext cx="162861" cy="1628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C62BFF3-AB3E-D34B-BF51-1459E425A283}"/>
              </a:ext>
            </a:extLst>
          </p:cNvPr>
          <p:cNvSpPr/>
          <p:nvPr/>
        </p:nvSpPr>
        <p:spPr>
          <a:xfrm>
            <a:off x="4899246" y="5608911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C1B0DA4-AFFF-C545-B2A2-4E823286625F}"/>
              </a:ext>
            </a:extLst>
          </p:cNvPr>
          <p:cNvSpPr/>
          <p:nvPr/>
        </p:nvSpPr>
        <p:spPr>
          <a:xfrm>
            <a:off x="5082116" y="5934666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CEB71EA-0E0F-F448-B477-6A082B69921D}"/>
              </a:ext>
            </a:extLst>
          </p:cNvPr>
          <p:cNvCxnSpPr>
            <a:cxnSpLocks/>
          </p:cNvCxnSpPr>
          <p:nvPr/>
        </p:nvCxnSpPr>
        <p:spPr>
          <a:xfrm>
            <a:off x="4982029" y="5691694"/>
            <a:ext cx="198120" cy="323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BAFFD41-9718-184F-874F-1F5382CB3308}"/>
              </a:ext>
            </a:extLst>
          </p:cNvPr>
          <p:cNvCxnSpPr>
            <a:cxnSpLocks/>
            <a:stCxn id="103" idx="3"/>
          </p:cNvCxnSpPr>
          <p:nvPr/>
        </p:nvCxnSpPr>
        <p:spPr>
          <a:xfrm flipH="1">
            <a:off x="4660253" y="5725984"/>
            <a:ext cx="259080" cy="3124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8749D66-D646-E140-B4BA-EADE06A3D84A}"/>
              </a:ext>
            </a:extLst>
          </p:cNvPr>
          <p:cNvSpPr/>
          <p:nvPr/>
        </p:nvSpPr>
        <p:spPr>
          <a:xfrm>
            <a:off x="4975017" y="5919910"/>
            <a:ext cx="162861" cy="1628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5E4BF0B-A754-9349-8B8D-0425BCAB1B0E}"/>
              </a:ext>
            </a:extLst>
          </p:cNvPr>
          <p:cNvSpPr/>
          <p:nvPr/>
        </p:nvSpPr>
        <p:spPr>
          <a:xfrm>
            <a:off x="4692994" y="5949859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15BF912-5527-DC4F-A332-EBFA782ADAFF}"/>
              </a:ext>
            </a:extLst>
          </p:cNvPr>
          <p:cNvSpPr/>
          <p:nvPr/>
        </p:nvSpPr>
        <p:spPr>
          <a:xfrm>
            <a:off x="4598280" y="5939866"/>
            <a:ext cx="162861" cy="1628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A67C0AC-CAA6-964A-9D70-B390FDB8634C}"/>
              </a:ext>
            </a:extLst>
          </p:cNvPr>
          <p:cNvCxnSpPr>
            <a:cxnSpLocks/>
          </p:cNvCxnSpPr>
          <p:nvPr/>
        </p:nvCxnSpPr>
        <p:spPr>
          <a:xfrm flipH="1">
            <a:off x="5688068" y="2802528"/>
            <a:ext cx="2453669" cy="389944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30010B0-084C-DC4F-8857-18C22A84F254}"/>
              </a:ext>
            </a:extLst>
          </p:cNvPr>
          <p:cNvSpPr/>
          <p:nvPr/>
        </p:nvSpPr>
        <p:spPr>
          <a:xfrm>
            <a:off x="6370148" y="4754082"/>
            <a:ext cx="5312418" cy="204692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89906F7-C9E2-D74A-94D3-ED148EC600D3}"/>
              </a:ext>
            </a:extLst>
          </p:cNvPr>
          <p:cNvSpPr/>
          <p:nvPr/>
        </p:nvSpPr>
        <p:spPr>
          <a:xfrm>
            <a:off x="7348193" y="5617438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5828397-BD21-8942-AB84-A89656BFC147}"/>
              </a:ext>
            </a:extLst>
          </p:cNvPr>
          <p:cNvSpPr/>
          <p:nvPr/>
        </p:nvSpPr>
        <p:spPr>
          <a:xfrm>
            <a:off x="7546313" y="5941288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99012C85-13A1-F449-91D4-A2A657106FB4}"/>
              </a:ext>
            </a:extLst>
          </p:cNvPr>
          <p:cNvSpPr/>
          <p:nvPr/>
        </p:nvSpPr>
        <p:spPr>
          <a:xfrm>
            <a:off x="7146263" y="5941288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8FA0BC5-4940-B349-B4B8-95B2B00A4804}"/>
              </a:ext>
            </a:extLst>
          </p:cNvPr>
          <p:cNvCxnSpPr>
            <a:cxnSpLocks/>
            <a:stCxn id="111" idx="5"/>
            <a:endCxn id="112" idx="5"/>
          </p:cNvCxnSpPr>
          <p:nvPr/>
        </p:nvCxnSpPr>
        <p:spPr>
          <a:xfrm>
            <a:off x="7465266" y="5734511"/>
            <a:ext cx="198120" cy="323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62704BD-EBD2-EC4D-B640-3F8245D867B3}"/>
              </a:ext>
            </a:extLst>
          </p:cNvPr>
          <p:cNvCxnSpPr>
            <a:cxnSpLocks/>
            <a:stCxn id="111" idx="3"/>
            <a:endCxn id="113" idx="3"/>
          </p:cNvCxnSpPr>
          <p:nvPr/>
        </p:nvCxnSpPr>
        <p:spPr>
          <a:xfrm flipH="1">
            <a:off x="7166350" y="5734511"/>
            <a:ext cx="201930" cy="323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735B5043-203F-894D-B0E0-05F8A8D219A8}"/>
              </a:ext>
            </a:extLst>
          </p:cNvPr>
          <p:cNvSpPr/>
          <p:nvPr/>
        </p:nvSpPr>
        <p:spPr>
          <a:xfrm>
            <a:off x="10581825" y="5626579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B19F693D-2E43-2648-960E-87754B08BCDA}"/>
              </a:ext>
            </a:extLst>
          </p:cNvPr>
          <p:cNvSpPr/>
          <p:nvPr/>
        </p:nvSpPr>
        <p:spPr>
          <a:xfrm>
            <a:off x="10379895" y="5950429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3481E5F-304B-9D4A-AAEC-83C3D5ED4A31}"/>
              </a:ext>
            </a:extLst>
          </p:cNvPr>
          <p:cNvCxnSpPr>
            <a:cxnSpLocks/>
            <a:stCxn id="116" idx="5"/>
          </p:cNvCxnSpPr>
          <p:nvPr/>
        </p:nvCxnSpPr>
        <p:spPr>
          <a:xfrm>
            <a:off x="10698898" y="5743652"/>
            <a:ext cx="198120" cy="323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54CD9874-C70F-0D4E-9784-C7FCA8143F05}"/>
              </a:ext>
            </a:extLst>
          </p:cNvPr>
          <p:cNvCxnSpPr>
            <a:cxnSpLocks/>
            <a:stCxn id="116" idx="3"/>
            <a:endCxn id="118" idx="3"/>
          </p:cNvCxnSpPr>
          <p:nvPr/>
        </p:nvCxnSpPr>
        <p:spPr>
          <a:xfrm flipH="1">
            <a:off x="10399982" y="5743652"/>
            <a:ext cx="201930" cy="3238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63B81EA-AC9A-CF4C-993C-98AE03BC4C36}"/>
              </a:ext>
            </a:extLst>
          </p:cNvPr>
          <p:cNvSpPr/>
          <p:nvPr/>
        </p:nvSpPr>
        <p:spPr>
          <a:xfrm>
            <a:off x="10754239" y="5928437"/>
            <a:ext cx="162861" cy="1628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CFF02F2-FC92-AE4B-855B-96455B931D9B}"/>
              </a:ext>
            </a:extLst>
          </p:cNvPr>
          <p:cNvCxnSpPr/>
          <p:nvPr/>
        </p:nvCxnSpPr>
        <p:spPr>
          <a:xfrm>
            <a:off x="8593739" y="5787417"/>
            <a:ext cx="10287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BC4A8C1-1A1C-1643-9B69-CCC59472D938}"/>
              </a:ext>
            </a:extLst>
          </p:cNvPr>
          <p:cNvCxnSpPr>
            <a:cxnSpLocks/>
          </p:cNvCxnSpPr>
          <p:nvPr/>
        </p:nvCxnSpPr>
        <p:spPr>
          <a:xfrm flipH="1">
            <a:off x="635286" y="2816760"/>
            <a:ext cx="7328418" cy="197467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4E500BA-12BA-5944-89EA-4F480FEB6B3B}"/>
              </a:ext>
            </a:extLst>
          </p:cNvPr>
          <p:cNvSpPr txBox="1"/>
          <p:nvPr/>
        </p:nvSpPr>
        <p:spPr>
          <a:xfrm>
            <a:off x="7505346" y="4792857"/>
            <a:ext cx="3239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Mutation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FEFD9BA-A8CE-DD44-A77E-F5E436FF417D}"/>
              </a:ext>
            </a:extLst>
          </p:cNvPr>
          <p:cNvCxnSpPr>
            <a:cxnSpLocks/>
          </p:cNvCxnSpPr>
          <p:nvPr/>
        </p:nvCxnSpPr>
        <p:spPr>
          <a:xfrm flipH="1">
            <a:off x="6458867" y="2822703"/>
            <a:ext cx="1489930" cy="207295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5FB6ACC-99FF-284A-A834-1D8A8EE4E5E9}"/>
              </a:ext>
            </a:extLst>
          </p:cNvPr>
          <p:cNvCxnSpPr>
            <a:cxnSpLocks/>
          </p:cNvCxnSpPr>
          <p:nvPr/>
        </p:nvCxnSpPr>
        <p:spPr>
          <a:xfrm>
            <a:off x="8127190" y="2789210"/>
            <a:ext cx="3472338" cy="2051585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50D42F80-CE67-8144-8112-72F49550F9E2}"/>
              </a:ext>
            </a:extLst>
          </p:cNvPr>
          <p:cNvSpPr/>
          <p:nvPr/>
        </p:nvSpPr>
        <p:spPr>
          <a:xfrm>
            <a:off x="8791360" y="703450"/>
            <a:ext cx="557622" cy="85643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FB2C858-5E92-484C-9088-C2830B33E077}"/>
              </a:ext>
            </a:extLst>
          </p:cNvPr>
          <p:cNvGrpSpPr/>
          <p:nvPr/>
        </p:nvGrpSpPr>
        <p:grpSpPr>
          <a:xfrm>
            <a:off x="8031964" y="155380"/>
            <a:ext cx="3798722" cy="1730313"/>
            <a:chOff x="387310" y="1453563"/>
            <a:chExt cx="11563027" cy="5267912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15E20EC8-13B9-5C49-8657-8F15EC2059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3757" y="2470558"/>
              <a:ext cx="1447350" cy="264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D11448EA-1C1B-5A4F-8522-FF3568C63BF8}"/>
                </a:ext>
              </a:extLst>
            </p:cNvPr>
            <p:cNvCxnSpPr>
              <a:cxnSpLocks/>
            </p:cNvCxnSpPr>
            <p:nvPr/>
          </p:nvCxnSpPr>
          <p:spPr>
            <a:xfrm>
              <a:off x="4742311" y="5548862"/>
              <a:ext cx="189537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6CA7B1E9-6F68-EA49-A350-355EA0AD0D18}"/>
                </a:ext>
              </a:extLst>
            </p:cNvPr>
            <p:cNvSpPr/>
            <p:nvPr/>
          </p:nvSpPr>
          <p:spPr>
            <a:xfrm>
              <a:off x="2846586" y="3227895"/>
              <a:ext cx="1707134" cy="2607397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1262D65F-A4A4-B641-918C-F03C20D386DB}"/>
                </a:ext>
              </a:extLst>
            </p:cNvPr>
            <p:cNvSpPr/>
            <p:nvPr/>
          </p:nvSpPr>
          <p:spPr>
            <a:xfrm>
              <a:off x="2982183" y="3354665"/>
              <a:ext cx="1707134" cy="2607396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5" name="Graphic 94" descr="Web design">
              <a:extLst>
                <a:ext uri="{FF2B5EF4-FFF2-40B4-BE49-F238E27FC236}">
                  <a16:creationId xmlns:a16="http://schemas.microsoft.com/office/drawing/2014/main" id="{CA58CC08-6D23-6547-91F0-F1C6E9753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04178" y="2257669"/>
              <a:ext cx="1149287" cy="1149287"/>
            </a:xfrm>
            <a:prstGeom prst="rect">
              <a:avLst/>
            </a:prstGeom>
          </p:spPr>
        </p:pic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A58B6C5F-233C-B242-A313-D676433B3B2D}"/>
                </a:ext>
              </a:extLst>
            </p:cNvPr>
            <p:cNvSpPr/>
            <p:nvPr/>
          </p:nvSpPr>
          <p:spPr>
            <a:xfrm>
              <a:off x="1988535" y="2036459"/>
              <a:ext cx="3452371" cy="446911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7" name="Graphic 96">
              <a:extLst>
                <a:ext uri="{FF2B5EF4-FFF2-40B4-BE49-F238E27FC236}">
                  <a16:creationId xmlns:a16="http://schemas.microsoft.com/office/drawing/2014/main" id="{11495539-7482-5D41-BCB9-735B9A775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7310" y="1946152"/>
              <a:ext cx="1054099" cy="1054101"/>
            </a:xfrm>
            <a:prstGeom prst="rect">
              <a:avLst/>
            </a:prstGeom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C52BC85-CE44-594A-8645-E133A8AC5057}"/>
                </a:ext>
              </a:extLst>
            </p:cNvPr>
            <p:cNvSpPr txBox="1"/>
            <p:nvPr/>
          </p:nvSpPr>
          <p:spPr>
            <a:xfrm>
              <a:off x="387310" y="1455539"/>
              <a:ext cx="1054099" cy="51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Input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4665F72-4CC5-5A48-A5A4-26CAC9170D94}"/>
                </a:ext>
              </a:extLst>
            </p:cNvPr>
            <p:cNvSpPr txBox="1"/>
            <p:nvPr/>
          </p:nvSpPr>
          <p:spPr>
            <a:xfrm>
              <a:off x="1790886" y="1453563"/>
              <a:ext cx="39981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Distributed Micro-Fuzzing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F6CC083-C264-3B44-B9C2-3F0C49DE53F3}"/>
                </a:ext>
              </a:extLst>
            </p:cNvPr>
            <p:cNvSpPr txBox="1"/>
            <p:nvPr/>
          </p:nvSpPr>
          <p:spPr>
            <a:xfrm>
              <a:off x="5920615" y="1475214"/>
              <a:ext cx="37843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Synthesis and Validation</a:t>
              </a:r>
            </a:p>
          </p:txBody>
        </p:sp>
        <p:pic>
          <p:nvPicPr>
            <p:cNvPr id="117" name="Graphic 116" descr="Database">
              <a:extLst>
                <a:ext uri="{FF2B5EF4-FFF2-40B4-BE49-F238E27FC236}">
                  <a16:creationId xmlns:a16="http://schemas.microsoft.com/office/drawing/2014/main" id="{6707C7BB-106F-964A-9CBF-EEB92025F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46942" y="5071969"/>
              <a:ext cx="914400" cy="914400"/>
            </a:xfrm>
            <a:prstGeom prst="rect">
              <a:avLst/>
            </a:prstGeom>
          </p:spPr>
        </p:pic>
        <p:pic>
          <p:nvPicPr>
            <p:cNvPr id="123" name="Graphic 122" descr="Database">
              <a:extLst>
                <a:ext uri="{FF2B5EF4-FFF2-40B4-BE49-F238E27FC236}">
                  <a16:creationId xmlns:a16="http://schemas.microsoft.com/office/drawing/2014/main" id="{9A7FFAEA-7BFE-AE4B-8523-D983B8A0C5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304433" y="5081914"/>
              <a:ext cx="914400" cy="914400"/>
            </a:xfrm>
            <a:prstGeom prst="rect">
              <a:avLst/>
            </a:prstGeom>
          </p:spPr>
        </p:pic>
        <p:pic>
          <p:nvPicPr>
            <p:cNvPr id="125" name="Graphic 124" descr="Database">
              <a:extLst>
                <a:ext uri="{FF2B5EF4-FFF2-40B4-BE49-F238E27FC236}">
                  <a16:creationId xmlns:a16="http://schemas.microsoft.com/office/drawing/2014/main" id="{DA5CF1AE-406B-3340-90BD-526F4DBA2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211275" y="5083187"/>
              <a:ext cx="914400" cy="914400"/>
            </a:xfrm>
            <a:prstGeom prst="rect">
              <a:avLst/>
            </a:prstGeom>
          </p:spPr>
        </p:pic>
        <p:sp>
          <p:nvSpPr>
            <p:cNvPr id="126" name="Rounded Rectangle 125">
              <a:extLst>
                <a:ext uri="{FF2B5EF4-FFF2-40B4-BE49-F238E27FC236}">
                  <a16:creationId xmlns:a16="http://schemas.microsoft.com/office/drawing/2014/main" id="{BB5A10C9-B92B-D345-AE5C-7BDE08D04E0D}"/>
                </a:ext>
              </a:extLst>
            </p:cNvPr>
            <p:cNvSpPr/>
            <p:nvPr/>
          </p:nvSpPr>
          <p:spPr>
            <a:xfrm>
              <a:off x="2430681" y="3028738"/>
              <a:ext cx="2650604" cy="3168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BD453EB7-65BD-4E4C-B6C1-92D4BB359F68}"/>
                </a:ext>
              </a:extLst>
            </p:cNvPr>
            <p:cNvSpPr/>
            <p:nvPr/>
          </p:nvSpPr>
          <p:spPr>
            <a:xfrm>
              <a:off x="6478724" y="2092653"/>
              <a:ext cx="2526031" cy="262860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634A96C-8804-1948-9C2F-A365035360B1}"/>
                </a:ext>
              </a:extLst>
            </p:cNvPr>
            <p:cNvSpPr txBox="1"/>
            <p:nvPr/>
          </p:nvSpPr>
          <p:spPr>
            <a:xfrm>
              <a:off x="3514396" y="6114091"/>
              <a:ext cx="957010" cy="468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" b="1" dirty="0"/>
                <a:t>K8S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448BD4B-6874-DC44-8062-5D0517C695F0}"/>
                </a:ext>
              </a:extLst>
            </p:cNvPr>
            <p:cNvSpPr txBox="1"/>
            <p:nvPr/>
          </p:nvSpPr>
          <p:spPr>
            <a:xfrm>
              <a:off x="6559749" y="5996315"/>
              <a:ext cx="2414941" cy="51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Observations</a:t>
              </a:r>
            </a:p>
          </p:txBody>
        </p:sp>
        <p:pic>
          <p:nvPicPr>
            <p:cNvPr id="131" name="Graphic 130" descr="Hourglass">
              <a:extLst>
                <a:ext uri="{FF2B5EF4-FFF2-40B4-BE49-F238E27FC236}">
                  <a16:creationId xmlns:a16="http://schemas.microsoft.com/office/drawing/2014/main" id="{E1DEFD50-2DC1-7140-AEA1-52CBCA0DA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861596" y="3506664"/>
              <a:ext cx="717693" cy="717693"/>
            </a:xfrm>
            <a:prstGeom prst="rect">
              <a:avLst/>
            </a:prstGeom>
          </p:spPr>
        </p:pic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B3EB2D20-A48D-7C48-AB2B-DE28800821D0}"/>
                </a:ext>
              </a:extLst>
            </p:cNvPr>
            <p:cNvSpPr/>
            <p:nvPr/>
          </p:nvSpPr>
          <p:spPr>
            <a:xfrm>
              <a:off x="3116202" y="3468610"/>
              <a:ext cx="1707134" cy="2607396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DF2186C3-B8CF-6340-8A0A-E751D7A22DC2}"/>
                </a:ext>
              </a:extLst>
            </p:cNvPr>
            <p:cNvSpPr/>
            <p:nvPr/>
          </p:nvSpPr>
          <p:spPr>
            <a:xfrm>
              <a:off x="2783479" y="2165370"/>
              <a:ext cx="1953540" cy="610377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D284E15-D3A8-C444-83E9-2E163BEAFDE6}"/>
                </a:ext>
              </a:extLst>
            </p:cNvPr>
            <p:cNvSpPr txBox="1"/>
            <p:nvPr/>
          </p:nvSpPr>
          <p:spPr>
            <a:xfrm>
              <a:off x="2976324" y="2228509"/>
              <a:ext cx="1596548" cy="468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b="1" dirty="0"/>
                <a:t>Message Broker</a:t>
              </a:r>
            </a:p>
          </p:txBody>
        </p:sp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3135E597-3F85-D74E-B56D-D0817D4AD0A9}"/>
                </a:ext>
              </a:extLst>
            </p:cNvPr>
            <p:cNvSpPr/>
            <p:nvPr/>
          </p:nvSpPr>
          <p:spPr>
            <a:xfrm>
              <a:off x="10153485" y="2092653"/>
              <a:ext cx="1746872" cy="262860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C660D8C1-6875-BA43-9F6F-E1B21EC8D51A}"/>
                </a:ext>
              </a:extLst>
            </p:cNvPr>
            <p:cNvSpPr txBox="1"/>
            <p:nvPr/>
          </p:nvSpPr>
          <p:spPr>
            <a:xfrm>
              <a:off x="10397208" y="1471471"/>
              <a:ext cx="12594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Output</a:t>
              </a:r>
            </a:p>
          </p:txBody>
        </p:sp>
        <p:pic>
          <p:nvPicPr>
            <p:cNvPr id="139" name="Graphic 138">
              <a:extLst>
                <a:ext uri="{FF2B5EF4-FFF2-40B4-BE49-F238E27FC236}">
                  <a16:creationId xmlns:a16="http://schemas.microsoft.com/office/drawing/2014/main" id="{FB72C776-55F3-2D4A-8F20-EC01501A8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397208" y="2537067"/>
              <a:ext cx="982591" cy="982591"/>
            </a:xfrm>
            <a:prstGeom prst="rect">
              <a:avLst/>
            </a:prstGeom>
          </p:spPr>
        </p:pic>
        <p:pic>
          <p:nvPicPr>
            <p:cNvPr id="140" name="Graphic 139">
              <a:extLst>
                <a:ext uri="{FF2B5EF4-FFF2-40B4-BE49-F238E27FC236}">
                  <a16:creationId xmlns:a16="http://schemas.microsoft.com/office/drawing/2014/main" id="{E253C4EA-DDDC-A14A-8F5E-9E4DF0686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479124" y="2651443"/>
              <a:ext cx="982591" cy="982591"/>
            </a:xfrm>
            <a:prstGeom prst="rect">
              <a:avLst/>
            </a:prstGeom>
          </p:spPr>
        </p:pic>
        <p:pic>
          <p:nvPicPr>
            <p:cNvPr id="141" name="Graphic 140">
              <a:extLst>
                <a:ext uri="{FF2B5EF4-FFF2-40B4-BE49-F238E27FC236}">
                  <a16:creationId xmlns:a16="http://schemas.microsoft.com/office/drawing/2014/main" id="{322A1436-018D-8648-9B66-F00635FCE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629236" y="2780147"/>
              <a:ext cx="982591" cy="982591"/>
            </a:xfrm>
            <a:prstGeom prst="rect">
              <a:avLst/>
            </a:prstGeom>
          </p:spPr>
        </p:pic>
        <p:pic>
          <p:nvPicPr>
            <p:cNvPr id="142" name="Graphic 141">
              <a:extLst>
                <a:ext uri="{FF2B5EF4-FFF2-40B4-BE49-F238E27FC236}">
                  <a16:creationId xmlns:a16="http://schemas.microsoft.com/office/drawing/2014/main" id="{6FCCFC63-739B-5A4D-A646-B593F7ED8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781636" y="2932547"/>
              <a:ext cx="982591" cy="982591"/>
            </a:xfrm>
            <a:prstGeom prst="rect">
              <a:avLst/>
            </a:prstGeom>
          </p:spPr>
        </p:pic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EAC6C67-DB70-8144-9717-AD6992D8E10B}"/>
                </a:ext>
              </a:extLst>
            </p:cNvPr>
            <p:cNvSpPr txBox="1"/>
            <p:nvPr/>
          </p:nvSpPr>
          <p:spPr>
            <a:xfrm>
              <a:off x="10203465" y="4351410"/>
              <a:ext cx="1746872" cy="468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" dirty="0"/>
                <a:t>AC Witnesses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2DF263E2-2DD3-D347-BDA1-FCBD80E2ACBF}"/>
                </a:ext>
              </a:extLst>
            </p:cNvPr>
            <p:cNvSpPr txBox="1"/>
            <p:nvPr/>
          </p:nvSpPr>
          <p:spPr>
            <a:xfrm>
              <a:off x="6707133" y="4287309"/>
              <a:ext cx="2188181" cy="51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OpenJDK</a:t>
              </a:r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6DFE17A-542A-3F48-9AC8-B18F43785A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5574" y="4351411"/>
              <a:ext cx="2568142" cy="91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6" name="Picture 145" descr="A close up of an animal&#10;&#10;Description automatically generated">
              <a:extLst>
                <a:ext uri="{FF2B5EF4-FFF2-40B4-BE49-F238E27FC236}">
                  <a16:creationId xmlns:a16="http://schemas.microsoft.com/office/drawing/2014/main" id="{67AD2FD3-EF8A-D74D-91D3-ABA45F2DF8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00" t="1370" r="9522" b="40782"/>
            <a:stretch/>
          </p:blipFill>
          <p:spPr>
            <a:xfrm>
              <a:off x="3476569" y="4628693"/>
              <a:ext cx="994842" cy="1117144"/>
            </a:xfrm>
            <a:prstGeom prst="rect">
              <a:avLst/>
            </a:prstGeom>
            <a:effectLst/>
          </p:spPr>
        </p:pic>
        <p:pic>
          <p:nvPicPr>
            <p:cNvPr id="147" name="Graphic 146" descr="Eye">
              <a:extLst>
                <a:ext uri="{FF2B5EF4-FFF2-40B4-BE49-F238E27FC236}">
                  <a16:creationId xmlns:a16="http://schemas.microsoft.com/office/drawing/2014/main" id="{2F4DEF39-159E-DD45-8C73-ACB25A348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245085" y="3506664"/>
              <a:ext cx="914400" cy="947008"/>
            </a:xfrm>
            <a:prstGeom prst="rect">
              <a:avLst/>
            </a:prstGeom>
          </p:spPr>
        </p:pic>
        <p:pic>
          <p:nvPicPr>
            <p:cNvPr id="148" name="Graphic 147" descr="Stopwatch">
              <a:extLst>
                <a:ext uri="{FF2B5EF4-FFF2-40B4-BE49-F238E27FC236}">
                  <a16:creationId xmlns:a16="http://schemas.microsoft.com/office/drawing/2014/main" id="{FF4073F0-13F2-7142-9786-71002322F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072008" y="3645005"/>
              <a:ext cx="644520" cy="667505"/>
            </a:xfrm>
            <a:prstGeom prst="rect">
              <a:avLst/>
            </a:prstGeom>
          </p:spPr>
        </p:pic>
        <p:sp>
          <p:nvSpPr>
            <p:cNvPr id="149" name="Rounded Rectangle 148">
              <a:extLst>
                <a:ext uri="{FF2B5EF4-FFF2-40B4-BE49-F238E27FC236}">
                  <a16:creationId xmlns:a16="http://schemas.microsoft.com/office/drawing/2014/main" id="{E34FF0D4-7895-3F48-88FC-D0ED1AD8DF93}"/>
                </a:ext>
              </a:extLst>
            </p:cNvPr>
            <p:cNvSpPr/>
            <p:nvPr/>
          </p:nvSpPr>
          <p:spPr>
            <a:xfrm>
              <a:off x="3245084" y="3609196"/>
              <a:ext cx="1457813" cy="947008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090330B0-284E-BD48-8475-1EFB1C3F6DD1}"/>
                </a:ext>
              </a:extLst>
            </p:cNvPr>
            <p:cNvSpPr txBox="1"/>
            <p:nvPr/>
          </p:nvSpPr>
          <p:spPr>
            <a:xfrm>
              <a:off x="3533947" y="4202575"/>
              <a:ext cx="979980" cy="421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" b="1" dirty="0" err="1"/>
                <a:t>EyeVM</a:t>
              </a:r>
              <a:endParaRPr lang="en-US" sz="3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4C2A6A66-6D62-6E42-BBC4-71270C13F4A4}"/>
                    </a:ext>
                  </a:extLst>
                </p:cNvPr>
                <p:cNvSpPr txBox="1"/>
                <p:nvPr/>
              </p:nvSpPr>
              <p:spPr>
                <a:xfrm>
                  <a:off x="3518840" y="5643624"/>
                  <a:ext cx="989538" cy="4685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4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sz="400" dirty="0"/>
                    <a:t>Fuzz</a:t>
                  </a:r>
                </a:p>
              </p:txBody>
            </p:sp>
          </mc:Choice>
          <mc:Fallback xmlns="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4C2A6A66-6D62-6E42-BBC4-71270C13F4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8840" y="5643624"/>
                  <a:ext cx="989538" cy="4685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1AD4AF6-085F-5B4A-9079-C5DBB0E82D09}"/>
                </a:ext>
              </a:extLst>
            </p:cNvPr>
            <p:cNvCxnSpPr/>
            <p:nvPr/>
          </p:nvCxnSpPr>
          <p:spPr>
            <a:xfrm>
              <a:off x="1655179" y="1608881"/>
              <a:ext cx="0" cy="511259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4B30717-4274-0A48-A2BD-E0A9A2A84BA5}"/>
                </a:ext>
              </a:extLst>
            </p:cNvPr>
            <p:cNvCxnSpPr/>
            <p:nvPr/>
          </p:nvCxnSpPr>
          <p:spPr>
            <a:xfrm>
              <a:off x="5872038" y="1553432"/>
              <a:ext cx="0" cy="511259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D5944AC-E921-1145-AD6D-BEA8ED0B596A}"/>
                </a:ext>
              </a:extLst>
            </p:cNvPr>
            <p:cNvCxnSpPr/>
            <p:nvPr/>
          </p:nvCxnSpPr>
          <p:spPr>
            <a:xfrm>
              <a:off x="9878807" y="1526403"/>
              <a:ext cx="0" cy="511259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BFC70979-2049-EF46-B363-C9376D636A3F}"/>
                </a:ext>
              </a:extLst>
            </p:cNvPr>
            <p:cNvCxnSpPr>
              <a:cxnSpLocks/>
              <a:stCxn id="134" idx="2"/>
              <a:endCxn id="126" idx="0"/>
            </p:cNvCxnSpPr>
            <p:nvPr/>
          </p:nvCxnSpPr>
          <p:spPr>
            <a:xfrm flipH="1">
              <a:off x="3755986" y="2775746"/>
              <a:ext cx="4265" cy="25299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9F3E59CA-EC00-384E-B4D4-6ED12F38857A}"/>
                </a:ext>
              </a:extLst>
            </p:cNvPr>
            <p:cNvCxnSpPr>
              <a:cxnSpLocks/>
              <a:endCxn id="128" idx="2"/>
            </p:cNvCxnSpPr>
            <p:nvPr/>
          </p:nvCxnSpPr>
          <p:spPr>
            <a:xfrm flipV="1">
              <a:off x="7741740" y="4721258"/>
              <a:ext cx="0" cy="49892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DF7F34CD-353B-C040-B32A-9AE2A6F9962D}"/>
                </a:ext>
              </a:extLst>
            </p:cNvPr>
            <p:cNvCxnSpPr>
              <a:stCxn id="128" idx="3"/>
              <a:endCxn id="137" idx="1"/>
            </p:cNvCxnSpPr>
            <p:nvPr/>
          </p:nvCxnSpPr>
          <p:spPr>
            <a:xfrm>
              <a:off x="9004755" y="3406956"/>
              <a:ext cx="114873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8" name="Graphic 157" descr="Processor">
              <a:extLst>
                <a:ext uri="{FF2B5EF4-FFF2-40B4-BE49-F238E27FC236}">
                  <a16:creationId xmlns:a16="http://schemas.microsoft.com/office/drawing/2014/main" id="{2BFDE624-0B58-8D48-81BD-9F229C227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895809" y="3421742"/>
              <a:ext cx="914400" cy="914400"/>
            </a:xfrm>
            <a:prstGeom prst="rect">
              <a:avLst/>
            </a:prstGeom>
          </p:spPr>
        </p:pic>
        <p:pic>
          <p:nvPicPr>
            <p:cNvPr id="159" name="Graphic 158" descr="Magnifying glass">
              <a:extLst>
                <a:ext uri="{FF2B5EF4-FFF2-40B4-BE49-F238E27FC236}">
                  <a16:creationId xmlns:a16="http://schemas.microsoft.com/office/drawing/2014/main" id="{72314F2A-EA94-6B4E-9FC8-EE2F672FE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107296" y="2211253"/>
              <a:ext cx="1644846" cy="1644846"/>
            </a:xfrm>
            <a:prstGeom prst="rect">
              <a:avLst/>
            </a:prstGeom>
          </p:spPr>
        </p:pic>
        <p:pic>
          <p:nvPicPr>
            <p:cNvPr id="160" name="Graphic 159">
              <a:extLst>
                <a:ext uri="{FF2B5EF4-FFF2-40B4-BE49-F238E27FC236}">
                  <a16:creationId xmlns:a16="http://schemas.microsoft.com/office/drawing/2014/main" id="{10EB71E2-9761-E643-A609-FA224F96B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0752860" y="3751218"/>
              <a:ext cx="640277" cy="640277"/>
            </a:xfrm>
            <a:prstGeom prst="rect">
              <a:avLst/>
            </a:prstGeom>
          </p:spPr>
        </p:pic>
      </p:grp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F05AAD10-6BB7-0F42-8F1C-D7FA7039B02C}"/>
              </a:ext>
            </a:extLst>
          </p:cNvPr>
          <p:cNvSpPr/>
          <p:nvPr/>
        </p:nvSpPr>
        <p:spPr>
          <a:xfrm>
            <a:off x="8928468" y="817248"/>
            <a:ext cx="560833" cy="856433"/>
          </a:xfrm>
          <a:prstGeom prst="roundRect">
            <a:avLst/>
          </a:prstGeom>
          <a:solidFill>
            <a:schemeClr val="accent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2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 animBg="1"/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/>
      <p:bldP spid="16" grpId="0"/>
      <p:bldP spid="17" grpId="0"/>
      <p:bldP spid="19" grpId="0"/>
      <p:bldP spid="20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2" grpId="0" animBg="1"/>
      <p:bldP spid="33" grpId="0" animBg="1"/>
      <p:bldP spid="34" grpId="0" animBg="1"/>
      <p:bldP spid="40" grpId="0" animBg="1"/>
      <p:bldP spid="42" grpId="0" animBg="1"/>
      <p:bldP spid="43" grpId="0" animBg="1"/>
      <p:bldP spid="45" grpId="0"/>
      <p:bldP spid="46" grpId="0" animBg="1"/>
      <p:bldP spid="74" grpId="0" animBg="1"/>
      <p:bldP spid="75" grpId="0" animBg="1"/>
      <p:bldP spid="76" grpId="0" animBg="1"/>
      <p:bldP spid="79" grpId="0" animBg="1"/>
      <p:bldP spid="86" grpId="0" animBg="1"/>
      <p:bldP spid="87" grpId="0" animBg="1"/>
      <p:bldP spid="88" grpId="0" animBg="1"/>
      <p:bldP spid="89" grpId="0" animBg="1"/>
      <p:bldP spid="99" grpId="0" animBg="1"/>
      <p:bldP spid="101" grpId="0" animBg="1"/>
      <p:bldP spid="102" grpId="0" animBg="1"/>
      <p:bldP spid="103" grpId="0" animBg="1"/>
      <p:bldP spid="104" grpId="0" animBg="1"/>
      <p:bldP spid="107" grpId="0" animBg="1"/>
      <p:bldP spid="108" grpId="0" animBg="1"/>
      <p:bldP spid="109" grpId="0" animBg="1"/>
      <p:bldP spid="44" grpId="0" animBg="1"/>
      <p:bldP spid="111" grpId="0" animBg="1"/>
      <p:bldP spid="112" grpId="0" animBg="1"/>
      <p:bldP spid="113" grpId="0" animBg="1"/>
      <p:bldP spid="116" grpId="0" animBg="1"/>
      <p:bldP spid="118" grpId="0" animBg="1"/>
      <p:bldP spid="121" grpId="0" animBg="1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E376-10C2-4C4A-8DE0-33948EAA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Instantiating Seed Inputs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55109F-542C-F54A-B665-3EF4603E70FA}"/>
              </a:ext>
            </a:extLst>
          </p:cNvPr>
          <p:cNvSpPr txBox="1"/>
          <p:nvPr/>
        </p:nvSpPr>
        <p:spPr>
          <a:xfrm>
            <a:off x="4638188" y="6011563"/>
            <a:ext cx="3648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Courier" pitchFamily="2" charset="0"/>
              </a:rPr>
              <a:t>a.method</a:t>
            </a:r>
            <a:r>
              <a:rPr lang="en-US" sz="3200" dirty="0">
                <a:latin typeface="Courier" pitchFamily="2" charset="0"/>
              </a:rPr>
              <a:t>(b, c)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733821-C196-0C49-9C23-C471544E1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339" y="2664110"/>
            <a:ext cx="1841500" cy="965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E71D61-8A21-1249-B776-FD448E0EEC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882" y="2825623"/>
            <a:ext cx="418296" cy="4001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EB4FD0-2FE0-DC43-9487-07A3B7A450EE}"/>
              </a:ext>
            </a:extLst>
          </p:cNvPr>
          <p:cNvSpPr txBox="1"/>
          <p:nvPr/>
        </p:nvSpPr>
        <p:spPr>
          <a:xfrm>
            <a:off x="6773655" y="2221188"/>
            <a:ext cx="4580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Small Recursive Instantiation (SRI)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D214D-3A53-0743-8291-1FE848EA1787}"/>
              </a:ext>
            </a:extLst>
          </p:cNvPr>
          <p:cNvSpPr txBox="1"/>
          <p:nvPr/>
        </p:nvSpPr>
        <p:spPr>
          <a:xfrm>
            <a:off x="1014282" y="2277893"/>
            <a:ext cx="4391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Identity Value Instantiation (IVI)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7516EA-6E0D-0845-BD3C-027CCC548A7D}"/>
              </a:ext>
            </a:extLst>
          </p:cNvPr>
          <p:cNvCxnSpPr>
            <a:cxnSpLocks/>
          </p:cNvCxnSpPr>
          <p:nvPr/>
        </p:nvCxnSpPr>
        <p:spPr>
          <a:xfrm flipV="1">
            <a:off x="4823982" y="5416952"/>
            <a:ext cx="0" cy="59246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A2E6E4D-CBD5-734D-833A-5DA96B4A5AE9}"/>
              </a:ext>
            </a:extLst>
          </p:cNvPr>
          <p:cNvSpPr txBox="1"/>
          <p:nvPr/>
        </p:nvSpPr>
        <p:spPr>
          <a:xfrm>
            <a:off x="2972441" y="4867008"/>
            <a:ext cx="4202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urier" pitchFamily="2" charset="0"/>
              </a:rPr>
              <a:t>new A(D, E)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86D912-E54C-2446-B66C-7FB0A965E003}"/>
              </a:ext>
            </a:extLst>
          </p:cNvPr>
          <p:cNvCxnSpPr>
            <a:cxnSpLocks/>
          </p:cNvCxnSpPr>
          <p:nvPr/>
        </p:nvCxnSpPr>
        <p:spPr>
          <a:xfrm flipV="1">
            <a:off x="5275537" y="4224759"/>
            <a:ext cx="0" cy="72920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982BCA9-DDDD-6A49-9063-617F1C0EF64C}"/>
              </a:ext>
            </a:extLst>
          </p:cNvPr>
          <p:cNvSpPr txBox="1"/>
          <p:nvPr/>
        </p:nvSpPr>
        <p:spPr>
          <a:xfrm>
            <a:off x="3951559" y="3728341"/>
            <a:ext cx="2908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urier" pitchFamily="2" charset="0"/>
              </a:rPr>
              <a:t>new D(int)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716E2D-33AD-A14F-900F-61B4C679E99D}"/>
              </a:ext>
            </a:extLst>
          </p:cNvPr>
          <p:cNvCxnSpPr>
            <a:cxnSpLocks/>
          </p:cNvCxnSpPr>
          <p:nvPr/>
        </p:nvCxnSpPr>
        <p:spPr>
          <a:xfrm flipV="1">
            <a:off x="6007261" y="3394853"/>
            <a:ext cx="2824223" cy="42328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3BDF02F-8134-D347-A5F4-83F0F18B456E}"/>
              </a:ext>
            </a:extLst>
          </p:cNvPr>
          <p:cNvCxnSpPr>
            <a:cxnSpLocks/>
          </p:cNvCxnSpPr>
          <p:nvPr/>
        </p:nvCxnSpPr>
        <p:spPr>
          <a:xfrm flipH="1" flipV="1">
            <a:off x="2972441" y="3321593"/>
            <a:ext cx="3034820" cy="49654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D9F8914-04FE-7F40-AB3D-D6CF0C746451}"/>
                  </a:ext>
                </a:extLst>
              </p:cNvPr>
              <p:cNvSpPr txBox="1"/>
              <p:nvPr/>
            </p:nvSpPr>
            <p:spPr>
              <a:xfrm>
                <a:off x="2478748" y="2930642"/>
                <a:ext cx="9873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D9F8914-04FE-7F40-AB3D-D6CF0C746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748" y="2930642"/>
                <a:ext cx="987386" cy="430887"/>
              </a:xfrm>
              <a:prstGeom prst="rect">
                <a:avLst/>
              </a:prstGeom>
              <a:blipFill>
                <a:blip r:embed="rId5"/>
                <a:stretch>
                  <a:fillRect l="-2532" r="-10127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AC51A876-DBB0-5649-8F24-85BDBD12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74591D1-B0DA-8947-8B22-A73C9C8EBAD3}"/>
                  </a:ext>
                </a:extLst>
              </p:cNvPr>
              <p:cNvSpPr txBox="1"/>
              <p:nvPr/>
            </p:nvSpPr>
            <p:spPr>
              <a:xfrm>
                <a:off x="7499133" y="2931266"/>
                <a:ext cx="32137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74591D1-B0DA-8947-8B22-A73C9C8EB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133" y="2931266"/>
                <a:ext cx="321370" cy="430887"/>
              </a:xfrm>
              <a:prstGeom prst="rect">
                <a:avLst/>
              </a:prstGeom>
              <a:blipFill>
                <a:blip r:embed="rId6"/>
                <a:stretch>
                  <a:fillRect l="-7407" r="-29630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2DEF598C-5A3B-F743-A654-565AEE4DEBAD}"/>
              </a:ext>
            </a:extLst>
          </p:cNvPr>
          <p:cNvGrpSpPr/>
          <p:nvPr/>
        </p:nvGrpSpPr>
        <p:grpSpPr>
          <a:xfrm>
            <a:off x="8241936" y="150623"/>
            <a:ext cx="3798722" cy="1730313"/>
            <a:chOff x="387310" y="1453563"/>
            <a:chExt cx="11563027" cy="526791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9DC9C48-47B2-8744-8684-01DC8C364B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3757" y="2470558"/>
              <a:ext cx="1447350" cy="264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71A1B0C-D017-7640-8B23-C371DFE2A507}"/>
                </a:ext>
              </a:extLst>
            </p:cNvPr>
            <p:cNvCxnSpPr>
              <a:cxnSpLocks/>
            </p:cNvCxnSpPr>
            <p:nvPr/>
          </p:nvCxnSpPr>
          <p:spPr>
            <a:xfrm>
              <a:off x="4742311" y="5548862"/>
              <a:ext cx="189537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1204A14C-5AC0-1741-8CE1-6899EA9DA965}"/>
                </a:ext>
              </a:extLst>
            </p:cNvPr>
            <p:cNvSpPr/>
            <p:nvPr/>
          </p:nvSpPr>
          <p:spPr>
            <a:xfrm>
              <a:off x="2846586" y="3227895"/>
              <a:ext cx="1707134" cy="2607397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72FD7CC7-594A-4543-BC07-111FB788ED6F}"/>
                </a:ext>
              </a:extLst>
            </p:cNvPr>
            <p:cNvSpPr/>
            <p:nvPr/>
          </p:nvSpPr>
          <p:spPr>
            <a:xfrm>
              <a:off x="2982183" y="3354665"/>
              <a:ext cx="1707134" cy="2607396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Graphic 34" descr="Web design">
              <a:extLst>
                <a:ext uri="{FF2B5EF4-FFF2-40B4-BE49-F238E27FC236}">
                  <a16:creationId xmlns:a16="http://schemas.microsoft.com/office/drawing/2014/main" id="{C3BB84A8-02B1-474D-8B44-4EED861D2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204178" y="2257669"/>
              <a:ext cx="1149287" cy="1149287"/>
            </a:xfrm>
            <a:prstGeom prst="rect">
              <a:avLst/>
            </a:prstGeom>
          </p:spPr>
        </p:pic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370BB681-64A6-D94D-BAAD-AF18A34B7040}"/>
                </a:ext>
              </a:extLst>
            </p:cNvPr>
            <p:cNvSpPr/>
            <p:nvPr/>
          </p:nvSpPr>
          <p:spPr>
            <a:xfrm>
              <a:off x="1988535" y="2036459"/>
              <a:ext cx="3452371" cy="446911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FEC0A60E-3841-3D44-B221-1D6E0E1BD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87310" y="1946152"/>
              <a:ext cx="1054099" cy="1054101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841DE40-A0EE-8744-A802-CE7DBA91BEEE}"/>
                </a:ext>
              </a:extLst>
            </p:cNvPr>
            <p:cNvSpPr txBox="1"/>
            <p:nvPr/>
          </p:nvSpPr>
          <p:spPr>
            <a:xfrm>
              <a:off x="387310" y="1455539"/>
              <a:ext cx="1054099" cy="51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Input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1F081CF-9220-F54C-962A-0355FC617B38}"/>
                </a:ext>
              </a:extLst>
            </p:cNvPr>
            <p:cNvSpPr txBox="1"/>
            <p:nvPr/>
          </p:nvSpPr>
          <p:spPr>
            <a:xfrm>
              <a:off x="1790886" y="1453563"/>
              <a:ext cx="39981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Distributed Micro-Fuzzing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54B9CC8-83C5-E54B-8A86-0CAB516F1A20}"/>
                </a:ext>
              </a:extLst>
            </p:cNvPr>
            <p:cNvSpPr txBox="1"/>
            <p:nvPr/>
          </p:nvSpPr>
          <p:spPr>
            <a:xfrm>
              <a:off x="5920615" y="1475214"/>
              <a:ext cx="37843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Synthesis and Validation</a:t>
              </a:r>
            </a:p>
          </p:txBody>
        </p:sp>
        <p:pic>
          <p:nvPicPr>
            <p:cNvPr id="44" name="Graphic 43" descr="Database">
              <a:extLst>
                <a:ext uri="{FF2B5EF4-FFF2-40B4-BE49-F238E27FC236}">
                  <a16:creationId xmlns:a16="http://schemas.microsoft.com/office/drawing/2014/main" id="{84B6D3CC-39E5-CF47-9863-0F4B95BD8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446942" y="5071969"/>
              <a:ext cx="914400" cy="914400"/>
            </a:xfrm>
            <a:prstGeom prst="rect">
              <a:avLst/>
            </a:prstGeom>
          </p:spPr>
        </p:pic>
        <p:pic>
          <p:nvPicPr>
            <p:cNvPr id="45" name="Graphic 44" descr="Database">
              <a:extLst>
                <a:ext uri="{FF2B5EF4-FFF2-40B4-BE49-F238E27FC236}">
                  <a16:creationId xmlns:a16="http://schemas.microsoft.com/office/drawing/2014/main" id="{412E3B2D-218C-C14B-8DE9-52C41DB0E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304433" y="5081914"/>
              <a:ext cx="914400" cy="914400"/>
            </a:xfrm>
            <a:prstGeom prst="rect">
              <a:avLst/>
            </a:prstGeom>
          </p:spPr>
        </p:pic>
        <p:pic>
          <p:nvPicPr>
            <p:cNvPr id="46" name="Graphic 45" descr="Database">
              <a:extLst>
                <a:ext uri="{FF2B5EF4-FFF2-40B4-BE49-F238E27FC236}">
                  <a16:creationId xmlns:a16="http://schemas.microsoft.com/office/drawing/2014/main" id="{66750C4A-BDB1-AE45-9108-63B932404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211275" y="5083187"/>
              <a:ext cx="914400" cy="914400"/>
            </a:xfrm>
            <a:prstGeom prst="rect">
              <a:avLst/>
            </a:prstGeom>
          </p:spPr>
        </p:pic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E31EC3AE-690C-F144-BD64-2E96D9E4C383}"/>
                </a:ext>
              </a:extLst>
            </p:cNvPr>
            <p:cNvSpPr/>
            <p:nvPr/>
          </p:nvSpPr>
          <p:spPr>
            <a:xfrm>
              <a:off x="2430681" y="3028738"/>
              <a:ext cx="2650604" cy="3168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45151144-5E39-0043-A046-7AAE56477BF3}"/>
                </a:ext>
              </a:extLst>
            </p:cNvPr>
            <p:cNvSpPr/>
            <p:nvPr/>
          </p:nvSpPr>
          <p:spPr>
            <a:xfrm>
              <a:off x="6478724" y="2092653"/>
              <a:ext cx="2526031" cy="262860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52C6F1F-2361-F94E-91B3-ECF7281FA3B4}"/>
                </a:ext>
              </a:extLst>
            </p:cNvPr>
            <p:cNvSpPr txBox="1"/>
            <p:nvPr/>
          </p:nvSpPr>
          <p:spPr>
            <a:xfrm>
              <a:off x="3514396" y="6114091"/>
              <a:ext cx="957010" cy="468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" b="1" dirty="0"/>
                <a:t>K8S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505A168-8064-BD45-B333-7DC9077FCA8F}"/>
                </a:ext>
              </a:extLst>
            </p:cNvPr>
            <p:cNvSpPr txBox="1"/>
            <p:nvPr/>
          </p:nvSpPr>
          <p:spPr>
            <a:xfrm>
              <a:off x="6559749" y="5996315"/>
              <a:ext cx="2414941" cy="51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Observations</a:t>
              </a:r>
            </a:p>
          </p:txBody>
        </p:sp>
        <p:pic>
          <p:nvPicPr>
            <p:cNvPr id="51" name="Graphic 50" descr="Hourglass">
              <a:extLst>
                <a:ext uri="{FF2B5EF4-FFF2-40B4-BE49-F238E27FC236}">
                  <a16:creationId xmlns:a16="http://schemas.microsoft.com/office/drawing/2014/main" id="{58C2FE0C-6218-5F4C-8DB7-607604069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861596" y="3506664"/>
              <a:ext cx="717693" cy="717693"/>
            </a:xfrm>
            <a:prstGeom prst="rect">
              <a:avLst/>
            </a:prstGeom>
          </p:spPr>
        </p:pic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F63B4071-9493-824C-8D19-B0B9927E8133}"/>
                </a:ext>
              </a:extLst>
            </p:cNvPr>
            <p:cNvSpPr/>
            <p:nvPr/>
          </p:nvSpPr>
          <p:spPr>
            <a:xfrm>
              <a:off x="3116202" y="3468610"/>
              <a:ext cx="1707134" cy="2607396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10455229-8EEB-C448-B1A6-F3721F2158AC}"/>
                </a:ext>
              </a:extLst>
            </p:cNvPr>
            <p:cNvSpPr/>
            <p:nvPr/>
          </p:nvSpPr>
          <p:spPr>
            <a:xfrm>
              <a:off x="2783479" y="2165370"/>
              <a:ext cx="1953540" cy="610377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6E4B3B3-1FC5-EF42-95CB-9D74A20FBD6F}"/>
                </a:ext>
              </a:extLst>
            </p:cNvPr>
            <p:cNvSpPr txBox="1"/>
            <p:nvPr/>
          </p:nvSpPr>
          <p:spPr>
            <a:xfrm>
              <a:off x="2976324" y="2228509"/>
              <a:ext cx="1596548" cy="468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b="1" dirty="0"/>
                <a:t>Message Broker</a:t>
              </a: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0DC41E13-8864-234E-B716-3A8708B10A72}"/>
                </a:ext>
              </a:extLst>
            </p:cNvPr>
            <p:cNvSpPr/>
            <p:nvPr/>
          </p:nvSpPr>
          <p:spPr>
            <a:xfrm>
              <a:off x="10153485" y="2092653"/>
              <a:ext cx="1746872" cy="262860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DF637C0-C154-EF4A-9106-023A28B70280}"/>
                </a:ext>
              </a:extLst>
            </p:cNvPr>
            <p:cNvSpPr txBox="1"/>
            <p:nvPr/>
          </p:nvSpPr>
          <p:spPr>
            <a:xfrm>
              <a:off x="10397208" y="1471471"/>
              <a:ext cx="12594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Output</a:t>
              </a:r>
            </a:p>
          </p:txBody>
        </p:sp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8509A897-71F7-0144-92B7-66FF64F4E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397208" y="2537067"/>
              <a:ext cx="982591" cy="982591"/>
            </a:xfrm>
            <a:prstGeom prst="rect">
              <a:avLst/>
            </a:prstGeom>
          </p:spPr>
        </p:pic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B6FF3935-13B2-2445-B171-435BE1BAC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479124" y="2651443"/>
              <a:ext cx="982591" cy="982591"/>
            </a:xfrm>
            <a:prstGeom prst="rect">
              <a:avLst/>
            </a:prstGeom>
          </p:spPr>
        </p:pic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C2AE8364-C48C-2A4E-9737-4A7D34376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629236" y="2780147"/>
              <a:ext cx="982591" cy="982591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A0D40532-C1E3-EF44-B620-446725DF9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781636" y="2932547"/>
              <a:ext cx="982591" cy="982591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2EFB6B3-F7C9-274A-8095-DA185195686E}"/>
                </a:ext>
              </a:extLst>
            </p:cNvPr>
            <p:cNvSpPr txBox="1"/>
            <p:nvPr/>
          </p:nvSpPr>
          <p:spPr>
            <a:xfrm>
              <a:off x="10203465" y="4351410"/>
              <a:ext cx="1746872" cy="468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" dirty="0"/>
                <a:t>AC Witnesses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B3EADDF-ED13-D943-BDD0-D1F49CC73194}"/>
                </a:ext>
              </a:extLst>
            </p:cNvPr>
            <p:cNvSpPr txBox="1"/>
            <p:nvPr/>
          </p:nvSpPr>
          <p:spPr>
            <a:xfrm>
              <a:off x="6707133" y="4287309"/>
              <a:ext cx="2188181" cy="51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OpenJDK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89A248B-3172-7346-B7C6-60172694AB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5574" y="4351411"/>
              <a:ext cx="2568142" cy="91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Picture 63" descr="A close up of an animal&#10;&#10;Description automatically generated">
              <a:extLst>
                <a:ext uri="{FF2B5EF4-FFF2-40B4-BE49-F238E27FC236}">
                  <a16:creationId xmlns:a16="http://schemas.microsoft.com/office/drawing/2014/main" id="{BE282E4A-9AA4-904F-AD76-11651AA1EE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00" t="1370" r="9522" b="40782"/>
            <a:stretch/>
          </p:blipFill>
          <p:spPr>
            <a:xfrm>
              <a:off x="3476569" y="4628693"/>
              <a:ext cx="994842" cy="1117144"/>
            </a:xfrm>
            <a:prstGeom prst="rect">
              <a:avLst/>
            </a:prstGeom>
            <a:effectLst/>
          </p:spPr>
        </p:pic>
        <p:pic>
          <p:nvPicPr>
            <p:cNvPr id="65" name="Graphic 64" descr="Eye">
              <a:extLst>
                <a:ext uri="{FF2B5EF4-FFF2-40B4-BE49-F238E27FC236}">
                  <a16:creationId xmlns:a16="http://schemas.microsoft.com/office/drawing/2014/main" id="{1B9532A5-4E74-B741-98A2-C1D03CBDE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245085" y="3506664"/>
              <a:ext cx="914400" cy="947008"/>
            </a:xfrm>
            <a:prstGeom prst="rect">
              <a:avLst/>
            </a:prstGeom>
          </p:spPr>
        </p:pic>
        <p:pic>
          <p:nvPicPr>
            <p:cNvPr id="66" name="Graphic 65" descr="Stopwatch">
              <a:extLst>
                <a:ext uri="{FF2B5EF4-FFF2-40B4-BE49-F238E27FC236}">
                  <a16:creationId xmlns:a16="http://schemas.microsoft.com/office/drawing/2014/main" id="{ECFF9187-8C08-EF48-836F-406DB7A0E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072008" y="3645005"/>
              <a:ext cx="644520" cy="667505"/>
            </a:xfrm>
            <a:prstGeom prst="rect">
              <a:avLst/>
            </a:prstGeom>
          </p:spPr>
        </p:pic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4CCB0088-2547-1546-880C-8AA85BB3E030}"/>
                </a:ext>
              </a:extLst>
            </p:cNvPr>
            <p:cNvSpPr/>
            <p:nvPr/>
          </p:nvSpPr>
          <p:spPr>
            <a:xfrm>
              <a:off x="3245084" y="3609196"/>
              <a:ext cx="1457813" cy="947008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9A67ED3-FB6F-E949-BA99-01640E4B46D8}"/>
                </a:ext>
              </a:extLst>
            </p:cNvPr>
            <p:cNvSpPr txBox="1"/>
            <p:nvPr/>
          </p:nvSpPr>
          <p:spPr>
            <a:xfrm>
              <a:off x="3533947" y="4202575"/>
              <a:ext cx="979980" cy="421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" b="1" dirty="0" err="1"/>
                <a:t>EyeVM</a:t>
              </a:r>
              <a:endParaRPr lang="en-US" sz="3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29AFE7F0-A12B-6B48-A6D8-7DA8D7554C7C}"/>
                    </a:ext>
                  </a:extLst>
                </p:cNvPr>
                <p:cNvSpPr txBox="1"/>
                <p:nvPr/>
              </p:nvSpPr>
              <p:spPr>
                <a:xfrm>
                  <a:off x="3518840" y="5643624"/>
                  <a:ext cx="989538" cy="4685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4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sz="400" dirty="0"/>
                    <a:t>Fuzz</a:t>
                  </a: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29AFE7F0-A12B-6B48-A6D8-7DA8D7554C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8840" y="5643624"/>
                  <a:ext cx="989538" cy="4685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BA11100-4CB6-4C41-852B-7D97F13E0880}"/>
                </a:ext>
              </a:extLst>
            </p:cNvPr>
            <p:cNvCxnSpPr/>
            <p:nvPr/>
          </p:nvCxnSpPr>
          <p:spPr>
            <a:xfrm>
              <a:off x="1655179" y="1608881"/>
              <a:ext cx="0" cy="511259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08ECB71-B2F5-F340-9F44-EBCA1D7CC45B}"/>
                </a:ext>
              </a:extLst>
            </p:cNvPr>
            <p:cNvCxnSpPr/>
            <p:nvPr/>
          </p:nvCxnSpPr>
          <p:spPr>
            <a:xfrm>
              <a:off x="5872038" y="1553432"/>
              <a:ext cx="0" cy="511259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3FFB212-6756-4F4D-A5F2-5C6248341E80}"/>
                </a:ext>
              </a:extLst>
            </p:cNvPr>
            <p:cNvCxnSpPr/>
            <p:nvPr/>
          </p:nvCxnSpPr>
          <p:spPr>
            <a:xfrm>
              <a:off x="9878807" y="1526403"/>
              <a:ext cx="0" cy="511259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E7BBCE5-8141-1649-819C-939C77D46664}"/>
                </a:ext>
              </a:extLst>
            </p:cNvPr>
            <p:cNvCxnSpPr>
              <a:cxnSpLocks/>
              <a:stCxn id="53" idx="2"/>
              <a:endCxn id="47" idx="0"/>
            </p:cNvCxnSpPr>
            <p:nvPr/>
          </p:nvCxnSpPr>
          <p:spPr>
            <a:xfrm flipH="1">
              <a:off x="3755986" y="2775746"/>
              <a:ext cx="4265" cy="25299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73A64F99-443A-744E-8773-C3F6625749B0}"/>
                </a:ext>
              </a:extLst>
            </p:cNvPr>
            <p:cNvCxnSpPr>
              <a:cxnSpLocks/>
              <a:endCxn id="48" idx="2"/>
            </p:cNvCxnSpPr>
            <p:nvPr/>
          </p:nvCxnSpPr>
          <p:spPr>
            <a:xfrm flipV="1">
              <a:off x="7741740" y="4721258"/>
              <a:ext cx="0" cy="49892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E0C99FB-7900-1D43-A0B0-56F8F51DD429}"/>
                </a:ext>
              </a:extLst>
            </p:cNvPr>
            <p:cNvCxnSpPr>
              <a:stCxn id="48" idx="3"/>
              <a:endCxn id="55" idx="1"/>
            </p:cNvCxnSpPr>
            <p:nvPr/>
          </p:nvCxnSpPr>
          <p:spPr>
            <a:xfrm>
              <a:off x="9004755" y="3406956"/>
              <a:ext cx="114873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Graphic 75" descr="Processor">
              <a:extLst>
                <a:ext uri="{FF2B5EF4-FFF2-40B4-BE49-F238E27FC236}">
                  <a16:creationId xmlns:a16="http://schemas.microsoft.com/office/drawing/2014/main" id="{1C0F2B3A-5E7E-2F41-B593-50267E3A0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895809" y="3421742"/>
              <a:ext cx="914400" cy="914400"/>
            </a:xfrm>
            <a:prstGeom prst="rect">
              <a:avLst/>
            </a:prstGeom>
          </p:spPr>
        </p:pic>
        <p:pic>
          <p:nvPicPr>
            <p:cNvPr id="77" name="Graphic 76" descr="Magnifying glass">
              <a:extLst>
                <a:ext uri="{FF2B5EF4-FFF2-40B4-BE49-F238E27FC236}">
                  <a16:creationId xmlns:a16="http://schemas.microsoft.com/office/drawing/2014/main" id="{759C6780-80E5-0B4E-B8FD-EBB0BB361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7107296" y="2211253"/>
              <a:ext cx="1644846" cy="1644846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D4A18215-4C3F-0B4D-AE7A-5CDAB08C1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10752860" y="3751218"/>
              <a:ext cx="640277" cy="640277"/>
            </a:xfrm>
            <a:prstGeom prst="rect">
              <a:avLst/>
            </a:prstGeom>
          </p:spPr>
        </p:pic>
      </p:grp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3A077313-7AAB-DD4D-B195-7DBB1A370AEA}"/>
              </a:ext>
            </a:extLst>
          </p:cNvPr>
          <p:cNvSpPr/>
          <p:nvPr/>
        </p:nvSpPr>
        <p:spPr>
          <a:xfrm>
            <a:off x="9138440" y="812491"/>
            <a:ext cx="560833" cy="856433"/>
          </a:xfrm>
          <a:prstGeom prst="roundRect">
            <a:avLst/>
          </a:prstGeom>
          <a:solidFill>
            <a:schemeClr val="accent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2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2" grpId="0"/>
      <p:bldP spid="16" grpId="0"/>
      <p:bldP spid="38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E376-10C2-4C4A-8DE0-33948EAA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Synthesizing Test Cases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55109F-542C-F54A-B665-3EF4603E70FA}"/>
              </a:ext>
            </a:extLst>
          </p:cNvPr>
          <p:cNvSpPr txBox="1"/>
          <p:nvPr/>
        </p:nvSpPr>
        <p:spPr>
          <a:xfrm>
            <a:off x="2913645" y="3823432"/>
            <a:ext cx="214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" pitchFamily="2" charset="0"/>
              </a:rPr>
              <a:t>a.method</a:t>
            </a:r>
            <a:r>
              <a:rPr lang="en-US" dirty="0">
                <a:latin typeface="Courier" pitchFamily="2" charset="0"/>
              </a:rPr>
              <a:t>(b, c)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7516EA-6E0D-0845-BD3C-027CCC548A7D}"/>
              </a:ext>
            </a:extLst>
          </p:cNvPr>
          <p:cNvCxnSpPr>
            <a:cxnSpLocks/>
          </p:cNvCxnSpPr>
          <p:nvPr/>
        </p:nvCxnSpPr>
        <p:spPr>
          <a:xfrm flipV="1">
            <a:off x="3749160" y="3138155"/>
            <a:ext cx="0" cy="74802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A2E6E4D-CBD5-734D-833A-5DA96B4A5AE9}"/>
              </a:ext>
            </a:extLst>
          </p:cNvPr>
          <p:cNvSpPr txBox="1"/>
          <p:nvPr/>
        </p:nvSpPr>
        <p:spPr>
          <a:xfrm>
            <a:off x="3074935" y="2744905"/>
            <a:ext cx="182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 pitchFamily="2" charset="0"/>
              </a:rPr>
              <a:t>new A(D, E)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86D912-E54C-2446-B66C-7FB0A965E003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4155020" y="1889013"/>
            <a:ext cx="23418" cy="87245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982BCA9-DDDD-6A49-9063-617F1C0EF64C}"/>
              </a:ext>
            </a:extLst>
          </p:cNvPr>
          <p:cNvSpPr txBox="1"/>
          <p:nvPr/>
        </p:nvSpPr>
        <p:spPr>
          <a:xfrm>
            <a:off x="3443618" y="1519681"/>
            <a:ext cx="1469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 pitchFamily="2" charset="0"/>
              </a:rPr>
              <a:t>new D(10)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AC51A876-DBB0-5649-8F24-85BDBD12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F98-6EEB-4503-A814-5F98BE6B2016}" type="slidenum">
              <a:rPr lang="en-US" smtClean="0"/>
              <a:t>9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DEF598C-5A3B-F743-A654-565AEE4DEBAD}"/>
              </a:ext>
            </a:extLst>
          </p:cNvPr>
          <p:cNvGrpSpPr/>
          <p:nvPr/>
        </p:nvGrpSpPr>
        <p:grpSpPr>
          <a:xfrm>
            <a:off x="8241936" y="150623"/>
            <a:ext cx="3798722" cy="1730313"/>
            <a:chOff x="387310" y="1453563"/>
            <a:chExt cx="11563027" cy="526791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9DC9C48-47B2-8744-8684-01DC8C364B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3757" y="2470558"/>
              <a:ext cx="1447350" cy="264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71A1B0C-D017-7640-8B23-C371DFE2A507}"/>
                </a:ext>
              </a:extLst>
            </p:cNvPr>
            <p:cNvCxnSpPr>
              <a:cxnSpLocks/>
            </p:cNvCxnSpPr>
            <p:nvPr/>
          </p:nvCxnSpPr>
          <p:spPr>
            <a:xfrm>
              <a:off x="4742311" y="5548862"/>
              <a:ext cx="189537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1204A14C-5AC0-1741-8CE1-6899EA9DA965}"/>
                </a:ext>
              </a:extLst>
            </p:cNvPr>
            <p:cNvSpPr/>
            <p:nvPr/>
          </p:nvSpPr>
          <p:spPr>
            <a:xfrm>
              <a:off x="2846586" y="3227895"/>
              <a:ext cx="1707134" cy="2607397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72FD7CC7-594A-4543-BC07-111FB788ED6F}"/>
                </a:ext>
              </a:extLst>
            </p:cNvPr>
            <p:cNvSpPr/>
            <p:nvPr/>
          </p:nvSpPr>
          <p:spPr>
            <a:xfrm>
              <a:off x="2982183" y="3354665"/>
              <a:ext cx="1707134" cy="2607396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Graphic 34" descr="Web design">
              <a:extLst>
                <a:ext uri="{FF2B5EF4-FFF2-40B4-BE49-F238E27FC236}">
                  <a16:creationId xmlns:a16="http://schemas.microsoft.com/office/drawing/2014/main" id="{C3BB84A8-02B1-474D-8B44-4EED861D2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04178" y="2257669"/>
              <a:ext cx="1149287" cy="1149287"/>
            </a:xfrm>
            <a:prstGeom prst="rect">
              <a:avLst/>
            </a:prstGeom>
          </p:spPr>
        </p:pic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370BB681-64A6-D94D-BAAD-AF18A34B7040}"/>
                </a:ext>
              </a:extLst>
            </p:cNvPr>
            <p:cNvSpPr/>
            <p:nvPr/>
          </p:nvSpPr>
          <p:spPr>
            <a:xfrm>
              <a:off x="1988535" y="2036459"/>
              <a:ext cx="3452371" cy="446911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FEC0A60E-3841-3D44-B221-1D6E0E1BD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87310" y="1946152"/>
              <a:ext cx="1054099" cy="1054101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841DE40-A0EE-8744-A802-CE7DBA91BEEE}"/>
                </a:ext>
              </a:extLst>
            </p:cNvPr>
            <p:cNvSpPr txBox="1"/>
            <p:nvPr/>
          </p:nvSpPr>
          <p:spPr>
            <a:xfrm>
              <a:off x="387310" y="1455539"/>
              <a:ext cx="1054099" cy="51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Input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1F081CF-9220-F54C-962A-0355FC617B38}"/>
                </a:ext>
              </a:extLst>
            </p:cNvPr>
            <p:cNvSpPr txBox="1"/>
            <p:nvPr/>
          </p:nvSpPr>
          <p:spPr>
            <a:xfrm>
              <a:off x="1790886" y="1453563"/>
              <a:ext cx="39981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Distributed Micro-Fuzzing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54B9CC8-83C5-E54B-8A86-0CAB516F1A20}"/>
                </a:ext>
              </a:extLst>
            </p:cNvPr>
            <p:cNvSpPr txBox="1"/>
            <p:nvPr/>
          </p:nvSpPr>
          <p:spPr>
            <a:xfrm>
              <a:off x="5920615" y="1475214"/>
              <a:ext cx="37843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Synthesis and Validation</a:t>
              </a:r>
            </a:p>
          </p:txBody>
        </p:sp>
        <p:pic>
          <p:nvPicPr>
            <p:cNvPr id="44" name="Graphic 43" descr="Database">
              <a:extLst>
                <a:ext uri="{FF2B5EF4-FFF2-40B4-BE49-F238E27FC236}">
                  <a16:creationId xmlns:a16="http://schemas.microsoft.com/office/drawing/2014/main" id="{84B6D3CC-39E5-CF47-9863-0F4B95BD8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46942" y="5071969"/>
              <a:ext cx="914400" cy="914400"/>
            </a:xfrm>
            <a:prstGeom prst="rect">
              <a:avLst/>
            </a:prstGeom>
          </p:spPr>
        </p:pic>
        <p:pic>
          <p:nvPicPr>
            <p:cNvPr id="45" name="Graphic 44" descr="Database">
              <a:extLst>
                <a:ext uri="{FF2B5EF4-FFF2-40B4-BE49-F238E27FC236}">
                  <a16:creationId xmlns:a16="http://schemas.microsoft.com/office/drawing/2014/main" id="{412E3B2D-218C-C14B-8DE9-52C41DB0E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304433" y="5081914"/>
              <a:ext cx="914400" cy="914400"/>
            </a:xfrm>
            <a:prstGeom prst="rect">
              <a:avLst/>
            </a:prstGeom>
          </p:spPr>
        </p:pic>
        <p:pic>
          <p:nvPicPr>
            <p:cNvPr id="46" name="Graphic 45" descr="Database">
              <a:extLst>
                <a:ext uri="{FF2B5EF4-FFF2-40B4-BE49-F238E27FC236}">
                  <a16:creationId xmlns:a16="http://schemas.microsoft.com/office/drawing/2014/main" id="{66750C4A-BDB1-AE45-9108-63B932404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211275" y="5083187"/>
              <a:ext cx="914400" cy="914400"/>
            </a:xfrm>
            <a:prstGeom prst="rect">
              <a:avLst/>
            </a:prstGeom>
          </p:spPr>
        </p:pic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E31EC3AE-690C-F144-BD64-2E96D9E4C383}"/>
                </a:ext>
              </a:extLst>
            </p:cNvPr>
            <p:cNvSpPr/>
            <p:nvPr/>
          </p:nvSpPr>
          <p:spPr>
            <a:xfrm>
              <a:off x="2430681" y="3028738"/>
              <a:ext cx="2650604" cy="3168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45151144-5E39-0043-A046-7AAE56477BF3}"/>
                </a:ext>
              </a:extLst>
            </p:cNvPr>
            <p:cNvSpPr/>
            <p:nvPr/>
          </p:nvSpPr>
          <p:spPr>
            <a:xfrm>
              <a:off x="6478724" y="2092653"/>
              <a:ext cx="2526031" cy="262860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52C6F1F-2361-F94E-91B3-ECF7281FA3B4}"/>
                </a:ext>
              </a:extLst>
            </p:cNvPr>
            <p:cNvSpPr txBox="1"/>
            <p:nvPr/>
          </p:nvSpPr>
          <p:spPr>
            <a:xfrm>
              <a:off x="3514396" y="6114091"/>
              <a:ext cx="957010" cy="468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" b="1" dirty="0"/>
                <a:t>K8S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505A168-8064-BD45-B333-7DC9077FCA8F}"/>
                </a:ext>
              </a:extLst>
            </p:cNvPr>
            <p:cNvSpPr txBox="1"/>
            <p:nvPr/>
          </p:nvSpPr>
          <p:spPr>
            <a:xfrm>
              <a:off x="6559749" y="5996315"/>
              <a:ext cx="2414941" cy="51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Observations</a:t>
              </a:r>
            </a:p>
          </p:txBody>
        </p:sp>
        <p:pic>
          <p:nvPicPr>
            <p:cNvPr id="51" name="Graphic 50" descr="Hourglass">
              <a:extLst>
                <a:ext uri="{FF2B5EF4-FFF2-40B4-BE49-F238E27FC236}">
                  <a16:creationId xmlns:a16="http://schemas.microsoft.com/office/drawing/2014/main" id="{58C2FE0C-6218-5F4C-8DB7-607604069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861596" y="3506664"/>
              <a:ext cx="717693" cy="717693"/>
            </a:xfrm>
            <a:prstGeom prst="rect">
              <a:avLst/>
            </a:prstGeom>
          </p:spPr>
        </p:pic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F63B4071-9493-824C-8D19-B0B9927E8133}"/>
                </a:ext>
              </a:extLst>
            </p:cNvPr>
            <p:cNvSpPr/>
            <p:nvPr/>
          </p:nvSpPr>
          <p:spPr>
            <a:xfrm>
              <a:off x="3116202" y="3468610"/>
              <a:ext cx="1707134" cy="2607396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10455229-8EEB-C448-B1A6-F3721F2158AC}"/>
                </a:ext>
              </a:extLst>
            </p:cNvPr>
            <p:cNvSpPr/>
            <p:nvPr/>
          </p:nvSpPr>
          <p:spPr>
            <a:xfrm>
              <a:off x="2783479" y="2165370"/>
              <a:ext cx="1953540" cy="610377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6E4B3B3-1FC5-EF42-95CB-9D74A20FBD6F}"/>
                </a:ext>
              </a:extLst>
            </p:cNvPr>
            <p:cNvSpPr txBox="1"/>
            <p:nvPr/>
          </p:nvSpPr>
          <p:spPr>
            <a:xfrm>
              <a:off x="2976324" y="2228509"/>
              <a:ext cx="1596548" cy="4685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" b="1" dirty="0"/>
                <a:t>Message Broker</a:t>
              </a: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0DC41E13-8864-234E-B716-3A8708B10A72}"/>
                </a:ext>
              </a:extLst>
            </p:cNvPr>
            <p:cNvSpPr/>
            <p:nvPr/>
          </p:nvSpPr>
          <p:spPr>
            <a:xfrm>
              <a:off x="10153485" y="2092653"/>
              <a:ext cx="1746872" cy="2628605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DF637C0-C154-EF4A-9106-023A28B70280}"/>
                </a:ext>
              </a:extLst>
            </p:cNvPr>
            <p:cNvSpPr txBox="1"/>
            <p:nvPr/>
          </p:nvSpPr>
          <p:spPr>
            <a:xfrm>
              <a:off x="10397208" y="1471471"/>
              <a:ext cx="12594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Output</a:t>
              </a:r>
            </a:p>
          </p:txBody>
        </p:sp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8509A897-71F7-0144-92B7-66FF64F4E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397208" y="2537067"/>
              <a:ext cx="982591" cy="982591"/>
            </a:xfrm>
            <a:prstGeom prst="rect">
              <a:avLst/>
            </a:prstGeom>
          </p:spPr>
        </p:pic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B6FF3935-13B2-2445-B171-435BE1BAC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479124" y="2651443"/>
              <a:ext cx="982591" cy="982591"/>
            </a:xfrm>
            <a:prstGeom prst="rect">
              <a:avLst/>
            </a:prstGeom>
          </p:spPr>
        </p:pic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C2AE8364-C48C-2A4E-9737-4A7D34376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629236" y="2780147"/>
              <a:ext cx="982591" cy="982591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A0D40532-C1E3-EF44-B620-446725DF9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781636" y="2932547"/>
              <a:ext cx="982591" cy="982591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2EFB6B3-F7C9-274A-8095-DA185195686E}"/>
                </a:ext>
              </a:extLst>
            </p:cNvPr>
            <p:cNvSpPr txBox="1"/>
            <p:nvPr/>
          </p:nvSpPr>
          <p:spPr>
            <a:xfrm>
              <a:off x="10203465" y="4351410"/>
              <a:ext cx="1746872" cy="468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" dirty="0"/>
                <a:t>AC Witnesses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B3EADDF-ED13-D943-BDD0-D1F49CC73194}"/>
                </a:ext>
              </a:extLst>
            </p:cNvPr>
            <p:cNvSpPr txBox="1"/>
            <p:nvPr/>
          </p:nvSpPr>
          <p:spPr>
            <a:xfrm>
              <a:off x="6707133" y="4287309"/>
              <a:ext cx="2188181" cy="515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" b="1" dirty="0"/>
                <a:t>OpenJDK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89A248B-3172-7346-B7C6-60172694AB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5574" y="4351411"/>
              <a:ext cx="2568142" cy="91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Picture 63" descr="A close up of an animal&#10;&#10;Description automatically generated">
              <a:extLst>
                <a:ext uri="{FF2B5EF4-FFF2-40B4-BE49-F238E27FC236}">
                  <a16:creationId xmlns:a16="http://schemas.microsoft.com/office/drawing/2014/main" id="{BE282E4A-9AA4-904F-AD76-11651AA1EE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00" t="1370" r="9522" b="40782"/>
            <a:stretch/>
          </p:blipFill>
          <p:spPr>
            <a:xfrm>
              <a:off x="3476569" y="4628693"/>
              <a:ext cx="994842" cy="1117144"/>
            </a:xfrm>
            <a:prstGeom prst="rect">
              <a:avLst/>
            </a:prstGeom>
            <a:effectLst/>
          </p:spPr>
        </p:pic>
        <p:pic>
          <p:nvPicPr>
            <p:cNvPr id="65" name="Graphic 64" descr="Eye">
              <a:extLst>
                <a:ext uri="{FF2B5EF4-FFF2-40B4-BE49-F238E27FC236}">
                  <a16:creationId xmlns:a16="http://schemas.microsoft.com/office/drawing/2014/main" id="{1B9532A5-4E74-B741-98A2-C1D03CBDE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245085" y="3506664"/>
              <a:ext cx="914400" cy="947008"/>
            </a:xfrm>
            <a:prstGeom prst="rect">
              <a:avLst/>
            </a:prstGeom>
          </p:spPr>
        </p:pic>
        <p:pic>
          <p:nvPicPr>
            <p:cNvPr id="66" name="Graphic 65" descr="Stopwatch">
              <a:extLst>
                <a:ext uri="{FF2B5EF4-FFF2-40B4-BE49-F238E27FC236}">
                  <a16:creationId xmlns:a16="http://schemas.microsoft.com/office/drawing/2014/main" id="{ECFF9187-8C08-EF48-836F-406DB7A0E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072008" y="3645005"/>
              <a:ext cx="644520" cy="667505"/>
            </a:xfrm>
            <a:prstGeom prst="rect">
              <a:avLst/>
            </a:prstGeom>
          </p:spPr>
        </p:pic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4CCB0088-2547-1546-880C-8AA85BB3E030}"/>
                </a:ext>
              </a:extLst>
            </p:cNvPr>
            <p:cNvSpPr/>
            <p:nvPr/>
          </p:nvSpPr>
          <p:spPr>
            <a:xfrm>
              <a:off x="3245084" y="3609196"/>
              <a:ext cx="1457813" cy="947008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9A67ED3-FB6F-E949-BA99-01640E4B46D8}"/>
                </a:ext>
              </a:extLst>
            </p:cNvPr>
            <p:cNvSpPr txBox="1"/>
            <p:nvPr/>
          </p:nvSpPr>
          <p:spPr>
            <a:xfrm>
              <a:off x="3533947" y="4202575"/>
              <a:ext cx="979980" cy="421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" b="1" dirty="0" err="1"/>
                <a:t>EyeVM</a:t>
              </a:r>
              <a:endParaRPr lang="en-US" sz="3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29AFE7F0-A12B-6B48-A6D8-7DA8D7554C7C}"/>
                    </a:ext>
                  </a:extLst>
                </p:cNvPr>
                <p:cNvSpPr txBox="1"/>
                <p:nvPr/>
              </p:nvSpPr>
              <p:spPr>
                <a:xfrm>
                  <a:off x="3518840" y="5643624"/>
                  <a:ext cx="989538" cy="4685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4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sz="400" dirty="0"/>
                    <a:t>Fuzz</a:t>
                  </a: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29AFE7F0-A12B-6B48-A6D8-7DA8D7554C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8840" y="5643624"/>
                  <a:ext cx="989538" cy="4685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BA11100-4CB6-4C41-852B-7D97F13E0880}"/>
                </a:ext>
              </a:extLst>
            </p:cNvPr>
            <p:cNvCxnSpPr/>
            <p:nvPr/>
          </p:nvCxnSpPr>
          <p:spPr>
            <a:xfrm>
              <a:off x="1655179" y="1608881"/>
              <a:ext cx="0" cy="511259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08ECB71-B2F5-F340-9F44-EBCA1D7CC45B}"/>
                </a:ext>
              </a:extLst>
            </p:cNvPr>
            <p:cNvCxnSpPr/>
            <p:nvPr/>
          </p:nvCxnSpPr>
          <p:spPr>
            <a:xfrm>
              <a:off x="5872038" y="1553432"/>
              <a:ext cx="0" cy="511259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3FFB212-6756-4F4D-A5F2-5C6248341E80}"/>
                </a:ext>
              </a:extLst>
            </p:cNvPr>
            <p:cNvCxnSpPr/>
            <p:nvPr/>
          </p:nvCxnSpPr>
          <p:spPr>
            <a:xfrm>
              <a:off x="9878807" y="1526403"/>
              <a:ext cx="0" cy="5112594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E7BBCE5-8141-1649-819C-939C77D46664}"/>
                </a:ext>
              </a:extLst>
            </p:cNvPr>
            <p:cNvCxnSpPr>
              <a:cxnSpLocks/>
              <a:stCxn id="53" idx="2"/>
              <a:endCxn id="47" idx="0"/>
            </p:cNvCxnSpPr>
            <p:nvPr/>
          </p:nvCxnSpPr>
          <p:spPr>
            <a:xfrm flipH="1">
              <a:off x="3755986" y="2775746"/>
              <a:ext cx="4265" cy="25299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73A64F99-443A-744E-8773-C3F6625749B0}"/>
                </a:ext>
              </a:extLst>
            </p:cNvPr>
            <p:cNvCxnSpPr>
              <a:cxnSpLocks/>
              <a:endCxn id="48" idx="2"/>
            </p:cNvCxnSpPr>
            <p:nvPr/>
          </p:nvCxnSpPr>
          <p:spPr>
            <a:xfrm flipV="1">
              <a:off x="7741740" y="4721258"/>
              <a:ext cx="0" cy="49892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E0C99FB-7900-1D43-A0B0-56F8F51DD429}"/>
                </a:ext>
              </a:extLst>
            </p:cNvPr>
            <p:cNvCxnSpPr>
              <a:stCxn id="48" idx="3"/>
              <a:endCxn id="55" idx="1"/>
            </p:cNvCxnSpPr>
            <p:nvPr/>
          </p:nvCxnSpPr>
          <p:spPr>
            <a:xfrm>
              <a:off x="9004755" y="3406956"/>
              <a:ext cx="114873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Graphic 75" descr="Processor">
              <a:extLst>
                <a:ext uri="{FF2B5EF4-FFF2-40B4-BE49-F238E27FC236}">
                  <a16:creationId xmlns:a16="http://schemas.microsoft.com/office/drawing/2014/main" id="{1C0F2B3A-5E7E-2F41-B593-50267E3A0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895809" y="3421742"/>
              <a:ext cx="914400" cy="914400"/>
            </a:xfrm>
            <a:prstGeom prst="rect">
              <a:avLst/>
            </a:prstGeom>
          </p:spPr>
        </p:pic>
        <p:pic>
          <p:nvPicPr>
            <p:cNvPr id="77" name="Graphic 76" descr="Magnifying glass">
              <a:extLst>
                <a:ext uri="{FF2B5EF4-FFF2-40B4-BE49-F238E27FC236}">
                  <a16:creationId xmlns:a16="http://schemas.microsoft.com/office/drawing/2014/main" id="{759C6780-80E5-0B4E-B8FD-EBB0BB361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107296" y="2211253"/>
              <a:ext cx="1644846" cy="1644846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D4A18215-4C3F-0B4D-AE7A-5CDAB08C1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0752860" y="3751218"/>
              <a:ext cx="640277" cy="640277"/>
            </a:xfrm>
            <a:prstGeom prst="rect">
              <a:avLst/>
            </a:prstGeom>
          </p:spPr>
        </p:pic>
      </p:grp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3A077313-7AAB-DD4D-B195-7DBB1A370AEA}"/>
              </a:ext>
            </a:extLst>
          </p:cNvPr>
          <p:cNvSpPr/>
          <p:nvPr/>
        </p:nvSpPr>
        <p:spPr>
          <a:xfrm>
            <a:off x="10240881" y="361365"/>
            <a:ext cx="829860" cy="856433"/>
          </a:xfrm>
          <a:prstGeom prst="roundRect">
            <a:avLst/>
          </a:prstGeom>
          <a:solidFill>
            <a:schemeClr val="accent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CCB05D8-6D19-ED46-B661-F351B97CBDDE}"/>
              </a:ext>
            </a:extLst>
          </p:cNvPr>
          <p:cNvCxnSpPr>
            <a:cxnSpLocks/>
            <a:endCxn id="81" idx="2"/>
          </p:cNvCxnSpPr>
          <p:nvPr/>
        </p:nvCxnSpPr>
        <p:spPr>
          <a:xfrm flipV="1">
            <a:off x="4510355" y="1889013"/>
            <a:ext cx="1405115" cy="87245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E483B36-8828-2B4E-B4E3-515E7997F2D9}"/>
              </a:ext>
            </a:extLst>
          </p:cNvPr>
          <p:cNvSpPr txBox="1"/>
          <p:nvPr/>
        </p:nvSpPr>
        <p:spPr>
          <a:xfrm>
            <a:off x="5123791" y="1519681"/>
            <a:ext cx="158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 pitchFamily="2" charset="0"/>
              </a:rPr>
              <a:t>new E(“a”)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762DDA2-26E3-D049-8130-5E77EB5283F1}"/>
              </a:ext>
            </a:extLst>
          </p:cNvPr>
          <p:cNvSpPr txBox="1"/>
          <p:nvPr/>
        </p:nvSpPr>
        <p:spPr>
          <a:xfrm>
            <a:off x="4614649" y="2929571"/>
            <a:ext cx="158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 pitchFamily="2" charset="0"/>
              </a:rPr>
              <a:t>new B(179)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31817D8-1F43-2E4F-A100-A8AAF0D3691F}"/>
              </a:ext>
            </a:extLst>
          </p:cNvPr>
          <p:cNvCxnSpPr>
            <a:cxnSpLocks/>
            <a:endCxn id="82" idx="2"/>
          </p:cNvCxnSpPr>
          <p:nvPr/>
        </p:nvCxnSpPr>
        <p:spPr>
          <a:xfrm flipV="1">
            <a:off x="4357609" y="3298903"/>
            <a:ext cx="1048719" cy="65242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7CB3F08-7728-A343-B20D-0BAE00F03667}"/>
              </a:ext>
            </a:extLst>
          </p:cNvPr>
          <p:cNvSpPr txBox="1"/>
          <p:nvPr/>
        </p:nvSpPr>
        <p:spPr>
          <a:xfrm>
            <a:off x="6149289" y="2929571"/>
            <a:ext cx="148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 pitchFamily="2" charset="0"/>
              </a:rPr>
              <a:t>new C(-1)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8D42E4B-1577-CC43-9F27-B7143F1BB6CC}"/>
              </a:ext>
            </a:extLst>
          </p:cNvPr>
          <p:cNvCxnSpPr>
            <a:cxnSpLocks/>
            <a:endCxn id="84" idx="2"/>
          </p:cNvCxnSpPr>
          <p:nvPr/>
        </p:nvCxnSpPr>
        <p:spPr>
          <a:xfrm flipV="1">
            <a:off x="4736387" y="3298903"/>
            <a:ext cx="2155507" cy="62912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4D6E498-1300-3244-B7D9-C9C486A3EB76}"/>
              </a:ext>
            </a:extLst>
          </p:cNvPr>
          <p:cNvSpPr txBox="1"/>
          <p:nvPr/>
        </p:nvSpPr>
        <p:spPr>
          <a:xfrm>
            <a:off x="1897619" y="4072664"/>
            <a:ext cx="85519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public static void main(String </a:t>
            </a:r>
            <a:r>
              <a:rPr lang="en-US" dirty="0" err="1">
                <a:latin typeface="Courier" pitchFamily="2" charset="0"/>
              </a:rPr>
              <a:t>argv</a:t>
            </a:r>
            <a:r>
              <a:rPr lang="en-US" dirty="0">
                <a:latin typeface="Courier" pitchFamily="2" charset="0"/>
              </a:rPr>
              <a:t>[]){</a:t>
            </a: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444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00013 -0.00324 L -0.1155 0.4303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8" y="2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3.75E-6 3.7037E-7 L -0.2543 0.4761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21" y="2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3.125E-6 -3.33333E-6 L -0.0914 0.3513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70" y="1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6.25E-7 4.81481E-6 L -0.21289 0.3715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51" y="18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4.375E-6 4.81481E-6 L -0.33958 0.41504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79" y="20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7.40741E-7 L -0.07461 0.3425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37" y="1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2" grpId="1"/>
      <p:bldP spid="16" grpId="0"/>
      <p:bldP spid="16" grpId="1"/>
      <p:bldP spid="81" grpId="0"/>
      <p:bldP spid="81" grpId="1"/>
      <p:bldP spid="82" grpId="0"/>
      <p:bldP spid="82" grpId="1"/>
      <p:bldP spid="84" grpId="0"/>
      <p:bldP spid="84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4|0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7070</TotalTime>
  <Words>862</Words>
  <Application>Microsoft Macintosh PowerPoint</Application>
  <PresentationFormat>Widescreen</PresentationFormat>
  <Paragraphs>281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</vt:lpstr>
      <vt:lpstr>Go Mono</vt:lpstr>
      <vt:lpstr>Office Theme</vt:lpstr>
      <vt:lpstr>HotFuzz Discovering Algorithmic Denial-of-Service Vulnerabilities through Guided Micro-Fuzzing</vt:lpstr>
      <vt:lpstr>1988</vt:lpstr>
      <vt:lpstr>2020 Fuzz Testing</vt:lpstr>
      <vt:lpstr>Algorithmic Complexity (AC) Bugs</vt:lpstr>
      <vt:lpstr>HotFuzz</vt:lpstr>
      <vt:lpstr>HotFuzz Micro-Fuzzing</vt:lpstr>
      <vt:lpstr>Micro-Fuzzing</vt:lpstr>
      <vt:lpstr>Instantiating Seed Inputs</vt:lpstr>
      <vt:lpstr>Synthesizing Test Cases</vt:lpstr>
      <vt:lpstr>Micro-Fuzzing Evaluation</vt:lpstr>
      <vt:lpstr>AC Vulnerability in the JRE</vt:lpstr>
      <vt:lpstr>Impact of BigDecimal Findings</vt:lpstr>
      <vt:lpstr>Summary</vt:lpstr>
      <vt:lpstr>Thank you!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HotFuzz</dc:title>
  <dc:creator>William Blair</dc:creator>
  <cp:lastModifiedBy>Will Blair</cp:lastModifiedBy>
  <cp:revision>416</cp:revision>
  <dcterms:created xsi:type="dcterms:W3CDTF">2018-06-20T03:59:25Z</dcterms:created>
  <dcterms:modified xsi:type="dcterms:W3CDTF">2021-07-27T00:20:01Z</dcterms:modified>
</cp:coreProperties>
</file>