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5" r:id="rId3"/>
    <p:sldId id="336" r:id="rId4"/>
    <p:sldId id="333" r:id="rId5"/>
    <p:sldId id="341" r:id="rId6"/>
    <p:sldId id="334" r:id="rId7"/>
    <p:sldId id="340" r:id="rId8"/>
    <p:sldId id="342" r:id="rId9"/>
    <p:sldId id="343" r:id="rId10"/>
    <p:sldId id="349" r:id="rId11"/>
    <p:sldId id="339" r:id="rId12"/>
    <p:sldId id="346" r:id="rId13"/>
    <p:sldId id="344" r:id="rId14"/>
    <p:sldId id="345" r:id="rId15"/>
    <p:sldId id="347" r:id="rId16"/>
    <p:sldId id="350" r:id="rId17"/>
    <p:sldId id="26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MU SANS SERIF MEDIUM" panose="02000603000000000000" pitchFamily="2" charset="0"/>
      <p:regular r:id="rId25"/>
    </p:embeddedFont>
    <p:embeddedFont>
      <p:font typeface="CMU SANS SERIF MEDIUM" panose="02000603000000000000" pitchFamily="2" charset="0"/>
      <p:regular r:id="rId25"/>
    </p:embeddedFont>
    <p:embeddedFont>
      <p:font typeface="Go Mono" panose="02060609050000000000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3BA"/>
    <a:srgbClr val="19185C"/>
    <a:srgbClr val="25268B"/>
    <a:srgbClr val="854EF2"/>
    <a:srgbClr val="741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1"/>
    <p:restoredTop sz="93759"/>
  </p:normalViewPr>
  <p:slideViewPr>
    <p:cSldViewPr snapToGrid="0" snapToObjects="1">
      <p:cViewPr>
        <p:scale>
          <a:sx n="129" d="100"/>
          <a:sy n="129" d="100"/>
        </p:scale>
        <p:origin x="11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EF25-E163-3242-A368-C40AB223E5D6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A085-70DB-6D4A-9F41-8645A3CB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4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6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Go Mono" panose="02060609050000000000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3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2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two decades have seen exploits against the heap evolve from </a:t>
            </a:r>
            <a:r>
              <a:rPr lang="en-US" dirty="0" err="1"/>
              <a:t>Phrack</a:t>
            </a:r>
            <a:r>
              <a:rPr lang="en-US" dirty="0"/>
              <a:t> articles documenting how malicious JPEGs can </a:t>
            </a:r>
            <a:r>
              <a:rPr lang="en-US" dirty="0" err="1"/>
              <a:t>pwn</a:t>
            </a:r>
            <a:r>
              <a:rPr lang="en-US" dirty="0"/>
              <a:t> nascent web browsers into a sophisticated attack vector with the capability to disrupt society’s most critical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A085-70DB-6D4A-9F41-8645A3CB6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D0265A-1A70-FE4F-A2D8-58B2A76071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994991"/>
            <a:ext cx="9144000" cy="2262809"/>
          </a:xfrm>
        </p:spPr>
        <p:txBody>
          <a:bodyPr/>
          <a:lstStyle>
            <a:lvl1pPr marL="0" indent="0" algn="ctr">
              <a:buNone/>
              <a:defRPr sz="24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John Smith</a:t>
            </a:r>
          </a:p>
          <a:p>
            <a:r>
              <a:rPr lang="en-US" dirty="0" err="1"/>
              <a:t>john@smith.com</a:t>
            </a:r>
            <a:endParaRPr lang="en-US" dirty="0"/>
          </a:p>
          <a:p>
            <a:r>
              <a:rPr lang="en-US" dirty="0"/>
              <a:t>Affiliation</a:t>
            </a:r>
          </a:p>
          <a:p>
            <a:r>
              <a:rPr lang="en-US" dirty="0"/>
              <a:t>January 18,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B04-B794-064D-9050-CCEEC132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57600" cy="365125"/>
          </a:xfrm>
          <a:solidFill>
            <a:srgbClr val="19185C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590D-08A9-DF41-984D-08025FBB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92875"/>
            <a:ext cx="4876800" cy="365125"/>
          </a:xfrm>
          <a:solidFill>
            <a:srgbClr val="25268B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CA8D-41A4-8E40-911E-86D5D47C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  <a:solidFill>
            <a:srgbClr val="3233BA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January 18, 2022        </a:t>
            </a:r>
            <a:fld id="{89DDFB3D-B193-E14F-B2B1-B4561D9E89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22492-F533-FC4B-BA68-F7C4B2C2BB17}"/>
              </a:ext>
            </a:extLst>
          </p:cNvPr>
          <p:cNvSpPr txBox="1"/>
          <p:nvPr userDrawn="1"/>
        </p:nvSpPr>
        <p:spPr>
          <a:xfrm>
            <a:off x="1524000" y="1407854"/>
            <a:ext cx="9144000" cy="95410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tIns="228600" bIns="22860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Full Title of the Talk</a:t>
            </a:r>
          </a:p>
        </p:txBody>
      </p:sp>
    </p:spTree>
    <p:extLst>
      <p:ext uri="{BB962C8B-B14F-4D97-AF65-F5344CB8AC3E}">
        <p14:creationId xmlns:p14="http://schemas.microsoft.com/office/powerpoint/2010/main" val="12492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94B8-653B-7E46-9E53-9D0354B139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233BA"/>
          </a:solidFill>
        </p:spPr>
        <p:txBody>
          <a:bodyPr lIns="228600" tIns="27432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31F43-AEA6-CF46-921D-F929AC4AF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85D-83A6-F249-B02A-CC9C4C1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BE93-FBD0-2747-8D98-35EE3C68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B0F6-4F4C-F943-801F-09C631A4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9265A-B659-DA4D-92A7-1F9E780E5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7EC53-117B-5E4E-ABF6-B2FB33F5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9E2-5AD1-574C-A15B-14053772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F433-B76C-DE46-B7AE-49CECA29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070B-EC50-9248-91EB-A3A3964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0DD7-5473-8C4B-AB3A-E7340BB96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67408"/>
          </a:xfrm>
          <a:solidFill>
            <a:srgbClr val="3233BA"/>
          </a:solidFill>
        </p:spPr>
        <p:txBody>
          <a:bodyPr lIns="228600" tIns="274320"/>
          <a:lstStyle>
            <a:lvl1pPr>
              <a:defRPr sz="40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4EC6-F7D9-884B-80F0-ED6C02BB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42E8-CCD1-A148-9C1E-E66E154B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2"/>
            <a:ext cx="3657600" cy="365125"/>
          </a:xfrm>
          <a:solidFill>
            <a:srgbClr val="19185C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32E9-0F09-5648-9630-BEBEC1C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92871"/>
            <a:ext cx="4873752" cy="365125"/>
          </a:xfrm>
          <a:solidFill>
            <a:srgbClr val="25268B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DF3C-291E-3240-A91C-B7F2A80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4"/>
            <a:ext cx="3657600" cy="365125"/>
          </a:xfrm>
          <a:solidFill>
            <a:srgbClr val="3233BA"/>
          </a:solidFill>
        </p:spPr>
        <p:txBody>
          <a:bodyPr/>
          <a:lstStyle>
            <a:lvl1pPr>
              <a:defRPr sz="16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January 18, 2022        </a:t>
            </a:r>
            <a:fld id="{89DDFB3D-B193-E14F-B2B1-B4561D9E897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B46D-A1C0-814A-9D10-4FA2D3B8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80DB1-3179-3846-B347-798C8976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BDB6-1058-884D-9F68-D326F3A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57600" cy="365125"/>
          </a:xfrm>
          <a:solidFill>
            <a:srgbClr val="19185C"/>
          </a:solidFill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00A3-D33F-9041-BC46-BB3529E1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492875"/>
            <a:ext cx="4868926" cy="365125"/>
          </a:xfrm>
          <a:solidFill>
            <a:srgbClr val="25268B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0B7B-B8F2-5041-B703-2F327EFA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  <a:solidFill>
            <a:srgbClr val="3233BA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      January 18, 2022        </a:t>
            </a:r>
            <a:fld id="{89DDFB3D-B193-E14F-B2B1-B4561D9E8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4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34B1-75BE-5D4C-86EA-B1B4494A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F538-8E42-A544-B81D-E50D1A77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B8046-8761-2D4D-97B0-5BF0A77E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B933-7A09-D241-BA3E-BB9EBE7F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7300-CC18-7743-A171-0FB18FE2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3159-86BB-AC48-9D34-45E7179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</p:spPr>
        <p:txBody>
          <a:bodyPr/>
          <a:lstStyle/>
          <a:p>
            <a:r>
              <a:rPr lang="en-US" dirty="0"/>
              <a:t>     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20EB-BB63-5847-AABD-F887B5E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319C-49C8-5843-B9C5-723C4301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E2768-602D-764A-8BD4-0D7B5497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7049A-E0B5-D24E-A355-9A7F181C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0C0E5-4A26-CD4C-99AA-3FE76CAAC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E4B45-58E9-9C41-BA86-16C25FB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C6348-103C-CF40-AD8E-853E6086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D302C-42E7-4146-9065-1479BC7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3657600" cy="365125"/>
          </a:xfrm>
        </p:spPr>
        <p:txBody>
          <a:bodyPr/>
          <a:lstStyle/>
          <a:p>
            <a:r>
              <a:rPr lang="en-US" dirty="0"/>
              <a:t>      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EBE9-4440-4C4E-9DB4-4FAEC18D9A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233BA"/>
          </a:solidFill>
        </p:spPr>
        <p:txBody>
          <a:bodyPr lIns="228600" tIns="27432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A3E4-7CBF-1543-A917-69918BDF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AF9D8-6796-F544-965F-9C5660E8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20845-85E5-8945-B462-6B3A896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 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5CF72-F483-AD41-A2A5-AAF95B3E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0AAF-B52A-0345-8EC6-50BBF83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DBFB-E59E-B545-A202-ECCE05F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54A0-10A0-0B48-8EBD-84D486D0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AEB7-7A4C-DB4D-AFF7-C3F007EB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892B-5BAC-404D-BA30-C0590DBC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5259-CB8B-1444-BA04-0396AD06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EFBB-9BCD-CB4B-81DC-588DB17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F008-F7D6-3B4F-B152-E4445A4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E2D-A295-454E-A3C1-D1CAA276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A45F-60F8-D644-9384-275A1A438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4B8D1-1276-F443-AF8A-7ECF9E42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CA81-FF8D-614F-AD17-6111151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9A853-46E6-D442-A835-0ED7EA4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D023-9ED0-9F42-A5B9-5F45B923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January 18, 2022        </a:t>
            </a:r>
            <a:fld id="{89DDFB3D-B193-E14F-B2B1-B4561D9E8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9A685-CF3F-224C-90A8-37990607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3BA"/>
          </a:solidFill>
        </p:spPr>
        <p:txBody>
          <a:bodyPr vert="horz" lIns="228600" tIns="22860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4C14-20C5-794C-9452-D463F7FE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18E0-7069-5749-9691-C7F10326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3657600" cy="365125"/>
          </a:xfrm>
          <a:prstGeom prst="rect">
            <a:avLst/>
          </a:prstGeom>
          <a:solidFill>
            <a:srgbClr val="19185C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William Blair (BU)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B061-97D0-494B-A181-E5559526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492874"/>
            <a:ext cx="4873752" cy="365125"/>
          </a:xfrm>
          <a:prstGeom prst="rect">
            <a:avLst/>
          </a:prstGeom>
          <a:solidFill>
            <a:srgbClr val="25268B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Secure Environment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3DCB-106B-9946-A79C-00A5397C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3657600" cy="365125"/>
          </a:xfrm>
          <a:prstGeom prst="rect">
            <a:avLst/>
          </a:prstGeom>
          <a:solidFill>
            <a:srgbClr val="3233BA"/>
          </a:solidFill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r>
              <a:rPr lang="en-US" dirty="0"/>
              <a:t>             January 18, 2022        </a:t>
            </a:r>
            <a:fld id="{89DDFB3D-B193-E14F-B2B1-B4561D9E8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5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5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7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10.svg"/><Relationship Id="rId10" Type="http://schemas.openxmlformats.org/officeDocument/2006/relationships/image" Target="../media/image6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13.svg"/><Relationship Id="rId9" Type="http://schemas.openxmlformats.org/officeDocument/2006/relationships/image" Target="../media/image5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9.png"/><Relationship Id="rId8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80FA6E-F128-9E44-BC5F-95CF1F54CBC0}"/>
              </a:ext>
            </a:extLst>
          </p:cNvPr>
          <p:cNvSpPr/>
          <p:nvPr/>
        </p:nvSpPr>
        <p:spPr>
          <a:xfrm>
            <a:off x="1466193" y="736180"/>
            <a:ext cx="9931847" cy="1828800"/>
          </a:xfrm>
          <a:prstGeom prst="roundRect">
            <a:avLst/>
          </a:prstGeom>
          <a:solidFill>
            <a:srgbClr val="3233BA"/>
          </a:solidFill>
          <a:ln>
            <a:noFill/>
          </a:ln>
          <a:effectLst>
            <a:outerShdw blurRad="131389" dist="299312" dir="2220000" sx="96954" sy="96954" algn="ctr" rotWithShape="0">
              <a:srgbClr val="000000">
                <a:alpha val="5151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0076A-946A-2C4A-88BB-1F5B74457B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66193" y="964228"/>
            <a:ext cx="9713843" cy="1270551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b="1" dirty="0" err="1"/>
              <a:t>MPKAlloc</a:t>
            </a:r>
            <a:r>
              <a:rPr lang="en-US" sz="3200" b="1" dirty="0"/>
              <a:t>: Efficient Heap Meta-Data Integrity Through Hardware Memory Protection Keys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475EF-EB12-3A42-83C8-D745840C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193" y="3903592"/>
            <a:ext cx="2269374" cy="1025757"/>
          </a:xfrm>
        </p:spPr>
        <p:txBody>
          <a:bodyPr>
            <a:normAutofit/>
          </a:bodyPr>
          <a:lstStyle/>
          <a:p>
            <a:r>
              <a:rPr lang="en-US" sz="2000" dirty="0"/>
              <a:t>William Blair</a:t>
            </a:r>
          </a:p>
          <a:p>
            <a:r>
              <a:rPr lang="en-US" sz="2000" dirty="0"/>
              <a:t>Boston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30417-30F0-1540-AEB4-92C400644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6" y="5380892"/>
            <a:ext cx="2269374" cy="102575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A8488BE-3B2D-8944-8673-094960B7D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76" y="4929448"/>
            <a:ext cx="1928647" cy="192864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1B950B5-9DCC-6644-BADF-DD5F7CF47D86}"/>
              </a:ext>
            </a:extLst>
          </p:cNvPr>
          <p:cNvSpPr txBox="1">
            <a:spLocks/>
          </p:cNvSpPr>
          <p:nvPr/>
        </p:nvSpPr>
        <p:spPr>
          <a:xfrm>
            <a:off x="5060730" y="3903592"/>
            <a:ext cx="2742772" cy="102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William Robertson</a:t>
            </a:r>
          </a:p>
          <a:p>
            <a:r>
              <a:rPr lang="en-US" sz="2000" dirty="0"/>
              <a:t>Northeastern University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699511-CA73-734B-9DEF-382DA73649FB}"/>
              </a:ext>
            </a:extLst>
          </p:cNvPr>
          <p:cNvSpPr txBox="1">
            <a:spLocks/>
          </p:cNvSpPr>
          <p:nvPr/>
        </p:nvSpPr>
        <p:spPr>
          <a:xfrm>
            <a:off x="9128666" y="3903592"/>
            <a:ext cx="2269374" cy="102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Manuel </a:t>
            </a:r>
            <a:r>
              <a:rPr lang="en-US" sz="2000" dirty="0" err="1"/>
              <a:t>Egele</a:t>
            </a:r>
            <a:endParaRPr lang="en-US" sz="2000" dirty="0"/>
          </a:p>
          <a:p>
            <a:r>
              <a:rPr lang="en-US" sz="2000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616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</a:t>
            </a:r>
            <a:r>
              <a:rPr lang="en-US" sz="4000" dirty="0">
                <a:cs typeface="Calibri Light"/>
              </a:rPr>
              <a:t>orrupting Meta-Data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52345-EE69-6D4E-BEB3-6A4CE9213894}"/>
              </a:ext>
            </a:extLst>
          </p:cNvPr>
          <p:cNvSpPr txBox="1"/>
          <p:nvPr/>
        </p:nvSpPr>
        <p:spPr>
          <a:xfrm>
            <a:off x="258418" y="2743690"/>
            <a:ext cx="5146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void color(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sz="1600" dirty="0" err="1">
                <a:solidFill>
                  <a:srgbClr val="FF0000"/>
                </a:solidFill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, int r, int g, int b)</a:t>
            </a:r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600" dirty="0">
              <a:latin typeface="Go Mono" panose="02060609050000000000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2FC988-10BE-184B-960D-93F570E0073D}"/>
              </a:ext>
            </a:extLst>
          </p:cNvPr>
          <p:cNvSpPr txBox="1"/>
          <p:nvPr/>
        </p:nvSpPr>
        <p:spPr>
          <a:xfrm>
            <a:off x="1936846" y="4358184"/>
            <a:ext cx="23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D5B0A-A685-FF4A-9208-1E0073D43194}"/>
              </a:ext>
            </a:extLst>
          </p:cNvPr>
          <p:cNvSpPr txBox="1"/>
          <p:nvPr/>
        </p:nvSpPr>
        <p:spPr>
          <a:xfrm>
            <a:off x="5730123" y="4358184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8BCE54A-8E4D-5044-8F44-7D09341B0A66}"/>
              </a:ext>
            </a:extLst>
          </p:cNvPr>
          <p:cNvSpPr/>
          <p:nvPr/>
        </p:nvSpPr>
        <p:spPr>
          <a:xfrm>
            <a:off x="5740766" y="2800232"/>
            <a:ext cx="1864360" cy="14709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A63ADA-993A-F64C-85A2-364CAD60D933}"/>
              </a:ext>
            </a:extLst>
          </p:cNvPr>
          <p:cNvCxnSpPr>
            <a:cxnSpLocks/>
            <a:stCxn id="86" idx="1"/>
            <a:endCxn id="86" idx="3"/>
          </p:cNvCxnSpPr>
          <p:nvPr/>
        </p:nvCxnSpPr>
        <p:spPr>
          <a:xfrm>
            <a:off x="5740766" y="3535728"/>
            <a:ext cx="1864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1D967C2-A232-2849-90F2-0E2C20B0137A}"/>
              </a:ext>
            </a:extLst>
          </p:cNvPr>
          <p:cNvCxnSpPr>
            <a:cxnSpLocks/>
          </p:cNvCxnSpPr>
          <p:nvPr/>
        </p:nvCxnSpPr>
        <p:spPr>
          <a:xfrm>
            <a:off x="5740766" y="3163783"/>
            <a:ext cx="1864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0361EEC-5A19-F840-BC7D-9C6D290025A7}"/>
              </a:ext>
            </a:extLst>
          </p:cNvPr>
          <p:cNvSpPr txBox="1"/>
          <p:nvPr/>
        </p:nvSpPr>
        <p:spPr>
          <a:xfrm>
            <a:off x="5740766" y="3734199"/>
            <a:ext cx="18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buffer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C09C15-97FC-DB4B-A513-281F2294E14D}"/>
              </a:ext>
            </a:extLst>
          </p:cNvPr>
          <p:cNvSpPr txBox="1"/>
          <p:nvPr/>
        </p:nvSpPr>
        <p:spPr>
          <a:xfrm>
            <a:off x="5740766" y="3183192"/>
            <a:ext cx="18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meta-data </a:t>
            </a:r>
            <a:r>
              <a:rPr lang="en-US" sz="1600" dirty="0" err="1">
                <a:solidFill>
                  <a:srgbClr val="FF0000"/>
                </a:solidFill>
                <a:latin typeface="Go Mono" panose="02060609050000000000" pitchFamily="49" charset="0"/>
              </a:rPr>
              <a:t>ptr</a:t>
            </a:r>
            <a:endParaRPr lang="en-US" sz="1600" dirty="0">
              <a:solidFill>
                <a:srgbClr val="FF0000"/>
              </a:solidFill>
              <a:latin typeface="Go Mono" panose="02060609050000000000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62B579-A55E-C641-9B58-7E1F803050E0}"/>
              </a:ext>
            </a:extLst>
          </p:cNvPr>
          <p:cNvSpPr txBox="1"/>
          <p:nvPr/>
        </p:nvSpPr>
        <p:spPr>
          <a:xfrm>
            <a:off x="5740766" y="2805821"/>
            <a:ext cx="18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o Mono" panose="02060609050000000000" pitchFamily="49" charset="0"/>
              </a:rPr>
              <a:t>meta-data </a:t>
            </a:r>
            <a:r>
              <a:rPr lang="en-US" sz="1600" dirty="0" err="1">
                <a:latin typeface="Go Mono" panose="02060609050000000000" pitchFamily="49" charset="0"/>
              </a:rPr>
              <a:t>ptr</a:t>
            </a:r>
            <a:endParaRPr lang="en-US" sz="1600" dirty="0">
              <a:latin typeface="Go Mono" panose="02060609050000000000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740AE3-DEE9-274C-ABEE-94BDC80D8E3A}"/>
              </a:ext>
            </a:extLst>
          </p:cNvPr>
          <p:cNvSpPr txBox="1"/>
          <p:nvPr/>
        </p:nvSpPr>
        <p:spPr>
          <a:xfrm>
            <a:off x="9424728" y="4363289"/>
            <a:ext cx="15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E222E3-8DE3-AB4A-A254-71079BC640D0}"/>
              </a:ext>
            </a:extLst>
          </p:cNvPr>
          <p:cNvSpPr/>
          <p:nvPr/>
        </p:nvSpPr>
        <p:spPr>
          <a:xfrm>
            <a:off x="9488475" y="2898301"/>
            <a:ext cx="1407160" cy="899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5AD8ED-9A68-0745-AAF5-4D486B6FC764}"/>
              </a:ext>
            </a:extLst>
          </p:cNvPr>
          <p:cNvCxnSpPr>
            <a:cxnSpLocks/>
          </p:cNvCxnSpPr>
          <p:nvPr/>
        </p:nvCxnSpPr>
        <p:spPr>
          <a:xfrm>
            <a:off x="9488475" y="3193844"/>
            <a:ext cx="1407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D1A614-2F84-F645-A216-9743B49CFED9}"/>
              </a:ext>
            </a:extLst>
          </p:cNvPr>
          <p:cNvCxnSpPr>
            <a:cxnSpLocks/>
          </p:cNvCxnSpPr>
          <p:nvPr/>
        </p:nvCxnSpPr>
        <p:spPr>
          <a:xfrm>
            <a:off x="9488475" y="3500112"/>
            <a:ext cx="1407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1423538-5993-3040-A800-F1B30DA1B898}"/>
              </a:ext>
            </a:extLst>
          </p:cNvPr>
          <p:cNvSpPr txBox="1"/>
          <p:nvPr/>
        </p:nvSpPr>
        <p:spPr>
          <a:xfrm>
            <a:off x="9488475" y="3185276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0xdeadbeef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5949B5-FA83-9341-988E-46B1263B2211}"/>
              </a:ext>
            </a:extLst>
          </p:cNvPr>
          <p:cNvSpPr txBox="1"/>
          <p:nvPr/>
        </p:nvSpPr>
        <p:spPr>
          <a:xfrm>
            <a:off x="9488475" y="2864582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Go Mono" panose="02060609050000000000" pitchFamily="49" charset="0"/>
              </a:rPr>
              <a:t>fwd</a:t>
            </a:r>
            <a:endParaRPr lang="en-US" sz="1600" dirty="0">
              <a:latin typeface="Go Mono" panose="02060609050000000000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99B73A-0A85-724A-ABE7-A98304A8CF1E}"/>
              </a:ext>
            </a:extLst>
          </p:cNvPr>
          <p:cNvSpPr txBox="1"/>
          <p:nvPr/>
        </p:nvSpPr>
        <p:spPr>
          <a:xfrm>
            <a:off x="9488475" y="3481836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o Mono" panose="02060609050000000000" pitchFamily="49" charset="0"/>
              </a:rPr>
              <a:t>size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314B532-9868-7E42-8FDE-60655C3DE332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605126" y="3352469"/>
            <a:ext cx="1883349" cy="2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iangle 99">
            <a:extLst>
              <a:ext uri="{FF2B5EF4-FFF2-40B4-BE49-F238E27FC236}">
                <a16:creationId xmlns:a16="http://schemas.microsoft.com/office/drawing/2014/main" id="{EA8088F9-FB6F-1841-9F6F-C918C2FDA2B1}"/>
              </a:ext>
            </a:extLst>
          </p:cNvPr>
          <p:cNvSpPr/>
          <p:nvPr/>
        </p:nvSpPr>
        <p:spPr>
          <a:xfrm rot="5400000">
            <a:off x="5644754" y="3323041"/>
            <a:ext cx="91692" cy="7904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4BEE39-37DE-F44D-9EF2-3BCFAF3A33DB}"/>
              </a:ext>
            </a:extLst>
          </p:cNvPr>
          <p:cNvSpPr txBox="1"/>
          <p:nvPr/>
        </p:nvSpPr>
        <p:spPr>
          <a:xfrm>
            <a:off x="5416009" y="3176518"/>
            <a:ext cx="1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p</a:t>
            </a:r>
          </a:p>
        </p:txBody>
      </p:sp>
      <p:pic>
        <p:nvPicPr>
          <p:cNvPr id="102" name="Graphic 101" descr="Warning with solid fill">
            <a:extLst>
              <a:ext uri="{FF2B5EF4-FFF2-40B4-BE49-F238E27FC236}">
                <a16:creationId xmlns:a16="http://schemas.microsoft.com/office/drawing/2014/main" id="{C443C3A8-EB44-1F48-8DED-370B98B1E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809" y="2645723"/>
            <a:ext cx="1061589" cy="1061589"/>
          </a:xfrm>
          <a:prstGeom prst="rect">
            <a:avLst/>
          </a:prstGeom>
        </p:spPr>
      </p:pic>
      <p:sp>
        <p:nvSpPr>
          <p:cNvPr id="103" name="Rectangle: Rounded Corners 2">
            <a:extLst>
              <a:ext uri="{FF2B5EF4-FFF2-40B4-BE49-F238E27FC236}">
                <a16:creationId xmlns:a16="http://schemas.microsoft.com/office/drawing/2014/main" id="{6C17E7E1-2383-B84C-A651-BDDD6B6E4C79}"/>
              </a:ext>
            </a:extLst>
          </p:cNvPr>
          <p:cNvSpPr/>
          <p:nvPr/>
        </p:nvSpPr>
        <p:spPr>
          <a:xfrm>
            <a:off x="8209921" y="1197865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Indirectly corrupting meta-data through pointers located on the stack can allow an adversary to gain capabilities, including an arbitrary write primitive.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A906AC-BF80-CF41-A860-85AB5E6E41B1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EC32F4-27A7-884F-94A5-B0AC36528E2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Background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D405D8-2403-B648-9D67-6D50237C9F6F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7A0B95-CA61-F64C-8175-01114043616B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B08DC-A1CA-724C-AE22-3F1ED7380696}"/>
              </a:ext>
            </a:extLst>
          </p:cNvPr>
          <p:cNvSpPr txBox="1"/>
          <p:nvPr/>
        </p:nvSpPr>
        <p:spPr>
          <a:xfrm>
            <a:off x="877398" y="3312456"/>
            <a:ext cx="45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</a:t>
            </a:r>
            <a:r>
              <a:rPr lang="en-US" sz="1600" dirty="0" err="1">
                <a:latin typeface="Go Mono" panose="02060609050000000000" pitchFamily="49" charset="0"/>
              </a:rPr>
              <a:t>color_t</a:t>
            </a:r>
            <a:r>
              <a:rPr lang="en-US" sz="1600" dirty="0">
                <a:latin typeface="Go Mono" panose="02060609050000000000" pitchFamily="49" charset="0"/>
              </a:rPr>
              <a:t> *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p</a:t>
            </a:r>
            <a:r>
              <a:rPr lang="en-US" sz="1600" dirty="0">
                <a:latin typeface="Go Mono" panose="02060609050000000000" pitchFamily="49" charset="0"/>
              </a:rPr>
              <a:t> = buffer[</a:t>
            </a:r>
            <a:r>
              <a:rPr lang="en-US" sz="1600" dirty="0" err="1">
                <a:solidFill>
                  <a:srgbClr val="FF0000"/>
                </a:solidFill>
                <a:latin typeface="Go Mono" panose="02060609050000000000" pitchFamily="49" charset="0"/>
              </a:rPr>
              <a:t>i</a:t>
            </a:r>
            <a:r>
              <a:rPr lang="en-US" sz="1600" dirty="0">
                <a:latin typeface="Go Mono" panose="02060609050000000000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05CF94-D5B4-9C49-8A21-95E4C4C37FEA}"/>
              </a:ext>
            </a:extLst>
          </p:cNvPr>
          <p:cNvSpPr txBox="1"/>
          <p:nvPr/>
        </p:nvSpPr>
        <p:spPr>
          <a:xfrm>
            <a:off x="7784165" y="3689804"/>
            <a:ext cx="15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05131-971C-C948-B879-F3C78CA76C20}"/>
              </a:ext>
            </a:extLst>
          </p:cNvPr>
          <p:cNvSpPr txBox="1"/>
          <p:nvPr/>
        </p:nvSpPr>
        <p:spPr>
          <a:xfrm>
            <a:off x="877398" y="3569654"/>
            <a:ext cx="45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p-&gt;r</a:t>
            </a:r>
            <a:r>
              <a:rPr lang="en-US" sz="1600" dirty="0">
                <a:latin typeface="Go Mono" panose="02060609050000000000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Go Mono" panose="02060609050000000000" pitchFamily="49" charset="0"/>
              </a:rPr>
              <a:t>r</a:t>
            </a:r>
            <a:r>
              <a:rPr lang="en-US" sz="1600" dirty="0">
                <a:latin typeface="Go Mono" panose="02060609050000000000" pitchFamily="49" charset="0"/>
              </a:rPr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EA67B6-E988-6C48-8FE4-2637ECBAD856}"/>
              </a:ext>
            </a:extLst>
          </p:cNvPr>
          <p:cNvSpPr txBox="1"/>
          <p:nvPr/>
        </p:nvSpPr>
        <p:spPr>
          <a:xfrm>
            <a:off x="9483783" y="3184404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Go Mono" panose="02060609050000000000" pitchFamily="49" charset="0"/>
              </a:rPr>
              <a:t>bck</a:t>
            </a:r>
            <a:endParaRPr lang="en-US" sz="1600" dirty="0">
              <a:latin typeface="Go Mono" panose="02060609050000000000" pitchFamily="49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8F4EC5-0C0C-0746-9350-607B6B42BDEA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5FEADDE-C12E-0D48-BD8A-589CA0C0C715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DC069B8-AB31-DB45-91F1-6AC2C35D2BDB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2FCB5F8-24DF-6141-AEA4-395448B25DC9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48B4B7-F8B3-9344-996B-9C55C14B73E9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EDD7A82-8CD7-E149-B3A3-3F7C51A5888E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AA2E46F-2CE0-994D-8A48-FE79E57AFDB6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1D40F6-8378-E344-8E99-89C0F5D7DD64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B808181-6BC8-0145-B956-977809188253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73" name="Graphic 72" descr="Explosion with solid fill">
              <a:extLst>
                <a:ext uri="{FF2B5EF4-FFF2-40B4-BE49-F238E27FC236}">
                  <a16:creationId xmlns:a16="http://schemas.microsoft.com/office/drawing/2014/main" id="{E4152EBB-3821-7A4D-90E1-7732ADED7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C891C16-2FA8-1444-BE08-AEEDC7C34501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48BB9B7-CE6F-3C43-A926-DB104DBC61CF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EDF50A-649E-B049-A31C-8AE6CC91A409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9790C5D-539D-3F4B-9D8B-6081928ACB8A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969E40-506B-8C40-B1D1-473070558391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E29D99E-3B5A-DB45-A6F7-55C8BD11BA40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F651388-227D-F94E-A783-6C2CC3E6BED1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AA91B42-740D-6742-A0F4-F88B4BF8E6B2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E83C140-DA34-9D4A-AA7C-180206087AE2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25FDD3DA-AAAB-C048-94DF-DB82E3DF3E92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9752223-4F1B-BF47-8548-6C681E5F5C84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83276340-31A3-6E41-AF7E-4213C3E5989C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26C0A7-C7B3-154D-96C1-C64D3DBF1C7B}"/>
                </a:ext>
              </a:extLst>
            </p:cNvPr>
            <p:cNvCxnSpPr>
              <a:cxnSpLocks/>
              <a:stCxn id="79" idx="1"/>
              <a:endCxn id="110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F1C1823-99F0-5F4B-A293-2B050B77E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DABF3E5-6A04-4D4C-A6E0-FEC800E6BFE2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4" name="Graphic 113" descr="Checkmark with solid fill">
              <a:extLst>
                <a:ext uri="{FF2B5EF4-FFF2-40B4-BE49-F238E27FC236}">
                  <a16:creationId xmlns:a16="http://schemas.microsoft.com/office/drawing/2014/main" id="{4D4C1ED1-ED19-7143-9E2E-B8999C6DE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469A3DD-DE45-2C41-96A9-F8C0FE7019EF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405E8DC-3507-EB43-92BB-F4FA86F68897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A501244-8069-BD4E-9C0B-6D1C7817E886}"/>
              </a:ext>
            </a:extLst>
          </p:cNvPr>
          <p:cNvSpPr/>
          <p:nvPr/>
        </p:nvSpPr>
        <p:spPr>
          <a:xfrm>
            <a:off x="11836353" y="698595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 animBg="1"/>
      <p:bldP spid="89" grpId="0"/>
      <p:bldP spid="90" grpId="0"/>
      <p:bldP spid="91" grpId="0"/>
      <p:bldP spid="92" grpId="0"/>
      <p:bldP spid="93" grpId="0" animBg="1"/>
      <p:bldP spid="96" grpId="0"/>
      <p:bldP spid="96" grpId="1"/>
      <p:bldP spid="97" grpId="0"/>
      <p:bldP spid="98" grpId="0"/>
      <p:bldP spid="100" grpId="0" animBg="1"/>
      <p:bldP spid="101" grpId="0"/>
      <p:bldP spid="103" grpId="0" animBg="1"/>
      <p:bldP spid="3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Scanning for Meta-Data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DF10DAE-2FAE-B14D-8011-3151C82B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4" y="1354648"/>
            <a:ext cx="4753708" cy="44651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D4D16D-4482-0344-B29B-CBFD67B01EB2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4A2A9-0C78-2B4C-A7B2-F634A7FF7609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8473EA-5BFF-C744-8EB6-9E5034A21688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FEE82B-18D7-2448-8E81-A1B399BFA55C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44" name="Rectangle: Rounded Corners 2">
            <a:extLst>
              <a:ext uri="{FF2B5EF4-FFF2-40B4-BE49-F238E27FC236}">
                <a16:creationId xmlns:a16="http://schemas.microsoft.com/office/drawing/2014/main" id="{E728B551-FD15-AA40-B0F5-381DA057CBEF}"/>
              </a:ext>
            </a:extLst>
          </p:cNvPr>
          <p:cNvSpPr/>
          <p:nvPr/>
        </p:nvSpPr>
        <p:spPr>
          <a:xfrm>
            <a:off x="9367547" y="1306069"/>
            <a:ext cx="2682214" cy="22811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second, more fine-grained, scan revealed that tens of thousands of methods have meta-data pointers located at addresses higher than the stack frame.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DAE7AE-19D0-454C-B0AC-4AEF012CD288}"/>
              </a:ext>
            </a:extLst>
          </p:cNvPr>
          <p:cNvSpPr txBox="1"/>
          <p:nvPr/>
        </p:nvSpPr>
        <p:spPr>
          <a:xfrm>
            <a:off x="6295579" y="5881881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Stack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6629F9-C64D-3C4E-96EE-2B54E651B6D5}"/>
              </a:ext>
            </a:extLst>
          </p:cNvPr>
          <p:cNvSpPr/>
          <p:nvPr/>
        </p:nvSpPr>
        <p:spPr>
          <a:xfrm>
            <a:off x="6306222" y="3282475"/>
            <a:ext cx="1864360" cy="2537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336F0-15FF-0E4B-BB01-C391FE1D9484}"/>
              </a:ext>
            </a:extLst>
          </p:cNvPr>
          <p:cNvSpPr txBox="1"/>
          <p:nvPr/>
        </p:nvSpPr>
        <p:spPr>
          <a:xfrm>
            <a:off x="4776792" y="5122821"/>
            <a:ext cx="10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RSP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21557B-8A3D-5B45-8856-C1C0B4E61075}"/>
              </a:ext>
            </a:extLst>
          </p:cNvPr>
          <p:cNvCxnSpPr>
            <a:cxnSpLocks/>
          </p:cNvCxnSpPr>
          <p:nvPr/>
        </p:nvCxnSpPr>
        <p:spPr>
          <a:xfrm flipV="1">
            <a:off x="7222080" y="3799840"/>
            <a:ext cx="0" cy="45429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DED14B-CFD2-264F-B336-D198ED361F40}"/>
              </a:ext>
            </a:extLst>
          </p:cNvPr>
          <p:cNvCxnSpPr>
            <a:cxnSpLocks/>
          </p:cNvCxnSpPr>
          <p:nvPr/>
        </p:nvCxnSpPr>
        <p:spPr>
          <a:xfrm>
            <a:off x="7222080" y="4691063"/>
            <a:ext cx="0" cy="497840"/>
          </a:xfrm>
          <a:prstGeom prst="straightConnector1">
            <a:avLst/>
          </a:prstGeom>
          <a:ln w="285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2">
            <a:extLst>
              <a:ext uri="{FF2B5EF4-FFF2-40B4-BE49-F238E27FC236}">
                <a16:creationId xmlns:a16="http://schemas.microsoft.com/office/drawing/2014/main" id="{3FB67499-0E70-2440-AF70-C65662C21EB7}"/>
              </a:ext>
            </a:extLst>
          </p:cNvPr>
          <p:cNvSpPr/>
          <p:nvPr/>
        </p:nvSpPr>
        <p:spPr>
          <a:xfrm>
            <a:off x="9367547" y="3799840"/>
            <a:ext cx="2682214" cy="18796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Before a function returns, scan 256 bytes of memory located at addresses higher than the top of the stack (RSP).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0AD638-B6D2-9E44-B055-F5C69E8DF140}"/>
              </a:ext>
            </a:extLst>
          </p:cNvPr>
          <p:cNvSpPr txBox="1"/>
          <p:nvPr/>
        </p:nvSpPr>
        <p:spPr>
          <a:xfrm>
            <a:off x="6295579" y="4321731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256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078AB6-A3C2-B74E-9CF1-D9CE01237C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85770" y="5301681"/>
            <a:ext cx="1456630" cy="5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5FB6AB-867D-E247-BD4C-1D5EF7FDD2D5}"/>
              </a:ext>
            </a:extLst>
          </p:cNvPr>
          <p:cNvSpPr txBox="1"/>
          <p:nvPr/>
        </p:nvSpPr>
        <p:spPr>
          <a:xfrm>
            <a:off x="6295580" y="3941574"/>
            <a:ext cx="1875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200" dirty="0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 </a:t>
            </a:r>
            <a:r>
              <a:rPr lang="en-US" sz="1200" dirty="0" err="1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ptr</a:t>
            </a:r>
            <a:endParaRPr lang="en-US" sz="1200" dirty="0">
              <a:latin typeface="Go Mono" panose="02060609050000000000" pitchFamily="49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50416D-D35A-0B44-AB4E-1FF667B2965B}"/>
              </a:ext>
            </a:extLst>
          </p:cNvPr>
          <p:cNvSpPr txBox="1"/>
          <p:nvPr/>
        </p:nvSpPr>
        <p:spPr>
          <a:xfrm>
            <a:off x="6306223" y="4689704"/>
            <a:ext cx="186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200" dirty="0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 </a:t>
            </a:r>
            <a:r>
              <a:rPr lang="en-US" sz="1200" dirty="0" err="1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ptr</a:t>
            </a:r>
            <a:endParaRPr lang="en-US" sz="1200" dirty="0">
              <a:latin typeface="Go Mono" panose="02060609050000000000" pitchFamily="49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7DE0D-8968-8941-B241-2E9429E961F4}"/>
              </a:ext>
            </a:extLst>
          </p:cNvPr>
          <p:cNvSpPr txBox="1"/>
          <p:nvPr/>
        </p:nvSpPr>
        <p:spPr>
          <a:xfrm>
            <a:off x="4751130" y="3282475"/>
            <a:ext cx="1456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0x7FFE47000F28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46A212-D745-9642-8839-87B7DA946E0F}"/>
              </a:ext>
            </a:extLst>
          </p:cNvPr>
          <p:cNvSpPr txBox="1"/>
          <p:nvPr/>
        </p:nvSpPr>
        <p:spPr>
          <a:xfrm>
            <a:off x="4751130" y="5524819"/>
            <a:ext cx="1456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0x7FFE4600000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8470F55-5F7B-E24A-959E-93A2F6A5620F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4359647-2031-374B-B4DF-BE4A16C376F9}"/>
              </a:ext>
            </a:extLst>
          </p:cNvPr>
          <p:cNvSpPr/>
          <p:nvPr/>
        </p:nvSpPr>
        <p:spPr>
          <a:xfrm>
            <a:off x="11833178" y="701770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14673E6-E83B-304F-824E-88B1553648EF}"/>
              </a:ext>
            </a:extLst>
          </p:cNvPr>
          <p:cNvSpPr/>
          <p:nvPr/>
        </p:nvSpPr>
        <p:spPr>
          <a:xfrm>
            <a:off x="10539372" y="526188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3592F7C-6CF2-7F45-BC25-F7C5423AC619}"/>
              </a:ext>
            </a:extLst>
          </p:cNvPr>
          <p:cNvSpPr/>
          <p:nvPr/>
        </p:nvSpPr>
        <p:spPr>
          <a:xfrm>
            <a:off x="11234076" y="545260"/>
            <a:ext cx="347813" cy="8110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BB5B6B4-B4A6-AE40-BE9D-F00C0C4FF220}"/>
              </a:ext>
            </a:extLst>
          </p:cNvPr>
          <p:cNvSpPr/>
          <p:nvPr/>
        </p:nvSpPr>
        <p:spPr>
          <a:xfrm>
            <a:off x="11233507" y="622301"/>
            <a:ext cx="347813" cy="8110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A01642-4901-2640-AFD3-3613A5066DA7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A58B614-BEA1-9F49-817F-A02D529579CF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1028693-10FA-CA4D-81C8-5C9CFE069F8B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E372518B-775C-FD47-B179-2DDCF03FA1E3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092A3A7C-B11D-264A-A029-7D86F972A4CC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E7E936F-65EB-D041-8BCD-D46A5B32E910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E3065F4-1CA6-6144-843B-F62738F87670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15E6D1B-0D89-FE49-9933-B9D89F65CF07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CCD59869-8BC1-C646-8CB6-ECBBBBCFE198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3" name="Graphic 102" descr="Explosion with solid fill">
              <a:extLst>
                <a:ext uri="{FF2B5EF4-FFF2-40B4-BE49-F238E27FC236}">
                  <a16:creationId xmlns:a16="http://schemas.microsoft.com/office/drawing/2014/main" id="{6D3BAAC1-DB1F-C04A-81E9-1D11BD06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4B9BB27-3DF8-A640-8A52-F09B2C38A804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6EE1533A-6A8B-8B4B-B764-26CA7B788CE4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9FE5C28E-5196-CD4E-94C0-1ED4C130B599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BE92344-FD3A-EC40-8DC6-9D69F11048E4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251EB03-C09B-8345-BBBD-13B8513DB065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4AA003CE-CE46-2E44-AEF8-80D6538D93CC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DAA236B-621D-104A-BAD0-1C2758A1B663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3EEFAAC0-B39B-7642-BACE-5B601F12F5F1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F42E3C18-6F26-3A43-9205-8F46C86CAE63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D689B757-279F-AB49-95B2-F1579E84CB2B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3221B2F-D095-B044-9055-AD098600E672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02C65A34-E57C-8849-837D-F3773CC266F5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60461D5-AA76-7943-BEEB-EEB565FFC039}"/>
                </a:ext>
              </a:extLst>
            </p:cNvPr>
            <p:cNvCxnSpPr>
              <a:cxnSpLocks/>
              <a:stCxn id="109" idx="1"/>
              <a:endCxn id="115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2C7114D-09B6-AF44-8CC2-EB84DB51BE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0CBC2F1-5781-6C44-8D46-49F8953B67C1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9" name="Graphic 118" descr="Checkmark with solid fill">
              <a:extLst>
                <a:ext uri="{FF2B5EF4-FFF2-40B4-BE49-F238E27FC236}">
                  <a16:creationId xmlns:a16="http://schemas.microsoft.com/office/drawing/2014/main" id="{302E62BA-A8BA-E649-987A-23C7C474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5540302-400C-0941-92FC-16B011729614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BC29BC3-35E5-B946-A30D-A17A5D46B5D8}"/>
              </a:ext>
            </a:extLst>
          </p:cNvPr>
          <p:cNvSpPr/>
          <p:nvPr/>
        </p:nvSpPr>
        <p:spPr>
          <a:xfrm>
            <a:off x="11624445" y="622812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14424E-942B-CC4D-96CF-1544AEAA48BB}"/>
              </a:ext>
            </a:extLst>
          </p:cNvPr>
          <p:cNvCxnSpPr>
            <a:cxnSpLocks/>
          </p:cNvCxnSpPr>
          <p:nvPr/>
        </p:nvCxnSpPr>
        <p:spPr>
          <a:xfrm>
            <a:off x="3755571" y="1872343"/>
            <a:ext cx="2550651" cy="14101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2">
            <a:extLst>
              <a:ext uri="{FF2B5EF4-FFF2-40B4-BE49-F238E27FC236}">
                <a16:creationId xmlns:a16="http://schemas.microsoft.com/office/drawing/2014/main" id="{DAEDB971-0B9D-ED46-A3D6-862C9B93CC00}"/>
              </a:ext>
            </a:extLst>
          </p:cNvPr>
          <p:cNvSpPr/>
          <p:nvPr/>
        </p:nvSpPr>
        <p:spPr>
          <a:xfrm>
            <a:off x="5260961" y="1360627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We expect meta-data pointers to most frequently occur at low addresses where the heap is located, but their presence on the stack is interesting.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A9F7983-69BD-5041-AF53-C7507332023A}"/>
              </a:ext>
            </a:extLst>
          </p:cNvPr>
          <p:cNvCxnSpPr>
            <a:cxnSpLocks/>
          </p:cNvCxnSpPr>
          <p:nvPr/>
        </p:nvCxnSpPr>
        <p:spPr>
          <a:xfrm>
            <a:off x="3755571" y="1981200"/>
            <a:ext cx="2550651" cy="38360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7" grpId="0" animBg="1"/>
      <p:bldP spid="3" grpId="0"/>
      <p:bldP spid="52" grpId="0" animBg="1"/>
      <p:bldP spid="53" grpId="0"/>
      <p:bldP spid="59" grpId="0"/>
      <p:bldP spid="60" grpId="0"/>
      <p:bldP spid="61" grpId="0"/>
      <p:bldP spid="62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Meta-Data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4C99C-87C2-574E-92E6-070E939470E4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E3583-61A4-854C-8EFB-A5C1EBA75F7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B3423-8449-9B4A-B3EA-1286BD40DA1D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1D2CA-A398-9048-89A0-A5A701EC0BA3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id="{37C4D715-A598-C84F-ABD9-3DEDC736DBBB}"/>
              </a:ext>
            </a:extLst>
          </p:cNvPr>
          <p:cNvSpPr/>
          <p:nvPr/>
        </p:nvSpPr>
        <p:spPr>
          <a:xfrm>
            <a:off x="6553910" y="4828000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buffer overread in </a:t>
            </a:r>
            <a:r>
              <a:rPr lang="en-US" dirty="0" err="1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RenderCSSSnippet</a:t>
            </a:r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could allow an adversary to obtain the meta-data pointer lying in uninitialized memory.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8D65329-458C-054B-83F7-65B46871385A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E123CBE-C7E2-4940-AE70-920D0E65BEF9}"/>
              </a:ext>
            </a:extLst>
          </p:cNvPr>
          <p:cNvSpPr/>
          <p:nvPr/>
        </p:nvSpPr>
        <p:spPr>
          <a:xfrm>
            <a:off x="11836353" y="701770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D537186-CADB-464B-AAC5-A7F1385A0700}"/>
              </a:ext>
            </a:extLst>
          </p:cNvPr>
          <p:cNvSpPr/>
          <p:nvPr/>
        </p:nvSpPr>
        <p:spPr>
          <a:xfrm>
            <a:off x="10542547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85B82B9-0D1C-6641-A506-DCF7DD81262E}"/>
              </a:ext>
            </a:extLst>
          </p:cNvPr>
          <p:cNvSpPr/>
          <p:nvPr/>
        </p:nvSpPr>
        <p:spPr>
          <a:xfrm>
            <a:off x="10541061" y="753316"/>
            <a:ext cx="149820" cy="9957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33DBE4-5743-0949-8E7D-6132E6B6E1D5}"/>
              </a:ext>
            </a:extLst>
          </p:cNvPr>
          <p:cNvSpPr/>
          <p:nvPr/>
        </p:nvSpPr>
        <p:spPr>
          <a:xfrm>
            <a:off x="11228025" y="728085"/>
            <a:ext cx="358930" cy="6563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963EE4-9791-9544-B2C2-87A677D82B82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63B270E-4C52-5748-9794-32BFDFB4C4DF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E4D7D03-2ACF-C341-9370-A8807B6A4D48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4BDAAC3-BC4D-B747-9E03-B2E87125871F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33C27FE-789D-5740-A1F3-57D7DCA0C430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4DEEE72-050E-2249-84AB-3CDCBD1C5170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581A649E-C8F5-6745-8398-CDFC19D52309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F8C53E2-7A69-834F-87F3-2FD9C7BF0043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3D6891E-9BB4-854B-9E89-D55CFCD3DD11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65" name="Graphic 64" descr="Explosion with solid fill">
              <a:extLst>
                <a:ext uri="{FF2B5EF4-FFF2-40B4-BE49-F238E27FC236}">
                  <a16:creationId xmlns:a16="http://schemas.microsoft.com/office/drawing/2014/main" id="{5986A7C1-8A01-C74A-86D4-3BD10007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3E07E892-9306-3243-AF4A-0A4CC8449748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749BC0D-E089-BD45-A7A0-F6D2C9697973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BD3013F-F417-C44C-BADD-2FCE6004DE46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FB65168-4E0E-AE49-88E6-4E5BAB0A7565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3E7E15-114B-1841-B0BD-33834EB021F3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A04F6A44-4897-BA41-8598-171553A79386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E704FFB-E9DA-AA40-8CC6-4EA63AE2464B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6E7AB3D-D094-5C46-8DE0-BC74CC7AA55E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07BF5B3-4B88-DB40-AC22-95CAEEEE45E9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79BF8BF-73E5-5649-A0AF-4A46E3347F62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0CB3E30-5F72-A841-B716-DFF45661E8D6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AE966ADA-FBD4-1842-A46B-EC8988A4DDC3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791F08-DB6B-1146-9D50-3124EFB1B52A}"/>
                </a:ext>
              </a:extLst>
            </p:cNvPr>
            <p:cNvCxnSpPr>
              <a:cxnSpLocks/>
              <a:stCxn id="71" idx="1"/>
              <a:endCxn id="77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0F42CFB-27CE-3146-B2CE-E0B1DCEFB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DA0A507-A98A-DF43-B57A-9FDD328B4B95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Graphic 80" descr="Checkmark with solid fill">
              <a:extLst>
                <a:ext uri="{FF2B5EF4-FFF2-40B4-BE49-F238E27FC236}">
                  <a16:creationId xmlns:a16="http://schemas.microsoft.com/office/drawing/2014/main" id="{AC1C484A-7406-2644-9616-515C9673B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BB84E01-E965-0E44-B8E8-03821D63E4BA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678552B-CD37-AA4A-B1B2-ED64189DBCC3}"/>
              </a:ext>
            </a:extLst>
          </p:cNvPr>
          <p:cNvSpPr/>
          <p:nvPr/>
        </p:nvSpPr>
        <p:spPr>
          <a:xfrm>
            <a:off x="11627620" y="619637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DD9F9-AED5-044F-993E-F390DD7C1558}"/>
              </a:ext>
            </a:extLst>
          </p:cNvPr>
          <p:cNvSpPr txBox="1"/>
          <p:nvPr/>
        </p:nvSpPr>
        <p:spPr>
          <a:xfrm>
            <a:off x="613458" y="2827996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Render(char *html):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8A1018-4F9A-8446-AC40-E53D630520DB}"/>
              </a:ext>
            </a:extLst>
          </p:cNvPr>
          <p:cNvSpPr txBox="1"/>
          <p:nvPr/>
        </p:nvSpPr>
        <p:spPr>
          <a:xfrm>
            <a:off x="613457" y="3165921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</a:t>
            </a:r>
            <a:r>
              <a:rPr lang="en-US" sz="1600" dirty="0" err="1">
                <a:latin typeface="Go Mono" panose="02060609050000000000" pitchFamily="49" charset="0"/>
              </a:rPr>
              <a:t>dom</a:t>
            </a:r>
            <a:r>
              <a:rPr lang="en-US" sz="1600" dirty="0">
                <a:latin typeface="Go Mono" panose="02060609050000000000" pitchFamily="49" charset="0"/>
              </a:rPr>
              <a:t> = </a:t>
            </a:r>
            <a:r>
              <a:rPr lang="en-US" sz="1600" dirty="0" err="1">
                <a:latin typeface="Go Mono" panose="02060609050000000000" pitchFamily="49" charset="0"/>
              </a:rPr>
              <a:t>ParseDOM</a:t>
            </a:r>
            <a:r>
              <a:rPr lang="en-US" sz="1600" dirty="0">
                <a:latin typeface="Go Mono" panose="02060609050000000000" pitchFamily="49" charset="0"/>
              </a:rPr>
              <a:t>(html):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90C705-35A0-6240-A19D-CF7563A34E64}"/>
              </a:ext>
            </a:extLst>
          </p:cNvPr>
          <p:cNvSpPr txBox="1"/>
          <p:nvPr/>
        </p:nvSpPr>
        <p:spPr>
          <a:xfrm>
            <a:off x="613457" y="3505317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malloc(</a:t>
            </a:r>
            <a:r>
              <a:rPr lang="en-US" sz="1600" dirty="0" err="1">
                <a:latin typeface="Go Mono" panose="02060609050000000000" pitchFamily="49" charset="0"/>
              </a:rPr>
              <a:t>strlen</a:t>
            </a:r>
            <a:r>
              <a:rPr lang="en-US" sz="1600" dirty="0">
                <a:latin typeface="Go Mono" panose="02060609050000000000" pitchFamily="49" charset="0"/>
              </a:rPr>
              <a:t>(html)):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5210CB-8E55-D24A-B849-0C4316F104DB}"/>
              </a:ext>
            </a:extLst>
          </p:cNvPr>
          <p:cNvSpPr txBox="1"/>
          <p:nvPr/>
        </p:nvSpPr>
        <p:spPr>
          <a:xfrm>
            <a:off x="613457" y="3842400"/>
            <a:ext cx="56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 Mono" panose="02060609050000000000" pitchFamily="49" charset="0"/>
              </a:rPr>
              <a:t>      </a:t>
            </a:r>
            <a:r>
              <a:rPr lang="en-US" sz="1600" dirty="0" err="1">
                <a:latin typeface="Go Mono" panose="02060609050000000000" pitchFamily="49" charset="0"/>
              </a:rPr>
              <a:t>metadata_t</a:t>
            </a:r>
            <a:r>
              <a:rPr lang="en-US" sz="1600" dirty="0">
                <a:latin typeface="Go Mono" panose="02060609050000000000" pitchFamily="49" charset="0"/>
              </a:rPr>
              <a:t> *p = </a:t>
            </a:r>
            <a:r>
              <a:rPr lang="en-US" sz="1600" dirty="0" err="1">
                <a:latin typeface="Go Mono" panose="02060609050000000000" pitchFamily="49" charset="0"/>
              </a:rPr>
              <a:t>PageMap.getMetaData</a:t>
            </a:r>
            <a:r>
              <a:rPr lang="en-US" sz="1600" dirty="0">
                <a:latin typeface="Go Mono" panose="02060609050000000000" pitchFamily="49" charset="0"/>
              </a:rPr>
              <a:t>();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6E4C12-D9A1-D94E-8C53-9385AE8FD264}"/>
              </a:ext>
            </a:extLst>
          </p:cNvPr>
          <p:cNvSpPr txBox="1"/>
          <p:nvPr/>
        </p:nvSpPr>
        <p:spPr>
          <a:xfrm>
            <a:off x="613457" y="2551837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o Mono" panose="02060609050000000000" pitchFamily="49" charset="0"/>
              </a:rPr>
              <a:t>StackFrame</a:t>
            </a:r>
            <a:r>
              <a:rPr lang="en-US" sz="1600" dirty="0">
                <a:latin typeface="Go Mono" panose="02060609050000000000" pitchFamily="49" charset="0"/>
              </a:rPr>
              <a:t> 1: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27DCE8-14DD-0F4E-8798-04D6E5B7F9A5}"/>
              </a:ext>
            </a:extLst>
          </p:cNvPr>
          <p:cNvSpPr txBox="1"/>
          <p:nvPr/>
        </p:nvSpPr>
        <p:spPr>
          <a:xfrm>
            <a:off x="6297970" y="2799192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Render(char *html):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52D413-7643-7841-BADE-7A8DCEFAAFBB}"/>
              </a:ext>
            </a:extLst>
          </p:cNvPr>
          <p:cNvSpPr txBox="1"/>
          <p:nvPr/>
        </p:nvSpPr>
        <p:spPr>
          <a:xfrm>
            <a:off x="6297969" y="3137117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</a:t>
            </a:r>
            <a:r>
              <a:rPr lang="en-US" sz="1600" dirty="0" err="1">
                <a:latin typeface="Go Mono" panose="02060609050000000000" pitchFamily="49" charset="0"/>
              </a:rPr>
              <a:t>RenderDOM</a:t>
            </a:r>
            <a:r>
              <a:rPr lang="en-US" sz="1600" dirty="0">
                <a:latin typeface="Go Mono" panose="02060609050000000000" pitchFamily="49" charset="0"/>
              </a:rPr>
              <a:t>(</a:t>
            </a:r>
            <a:r>
              <a:rPr lang="en-US" sz="1600" dirty="0" err="1">
                <a:latin typeface="Go Mono" panose="02060609050000000000" pitchFamily="49" charset="0"/>
              </a:rPr>
              <a:t>dom</a:t>
            </a:r>
            <a:r>
              <a:rPr lang="en-US" sz="1600" dirty="0">
                <a:latin typeface="Go Mono" panose="02060609050000000000" pitchFamily="49" charset="0"/>
              </a:rPr>
              <a:t>):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445A35-254E-A04C-A708-950C84CF658E}"/>
              </a:ext>
            </a:extLst>
          </p:cNvPr>
          <p:cNvSpPr txBox="1"/>
          <p:nvPr/>
        </p:nvSpPr>
        <p:spPr>
          <a:xfrm>
            <a:off x="6297969" y="3476513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</a:t>
            </a:r>
            <a:r>
              <a:rPr lang="en-US" sz="1600" dirty="0" err="1">
                <a:latin typeface="Go Mono" panose="02060609050000000000" pitchFamily="49" charset="0"/>
              </a:rPr>
              <a:t>RenderCSS</a:t>
            </a:r>
            <a:r>
              <a:rPr lang="en-US" sz="1600" dirty="0">
                <a:latin typeface="Go Mono" panose="02060609050000000000" pitchFamily="49" charset="0"/>
              </a:rPr>
              <a:t>(</a:t>
            </a:r>
            <a:r>
              <a:rPr lang="en-US" sz="1600" dirty="0" err="1">
                <a:latin typeface="Go Mono" panose="02060609050000000000" pitchFamily="49" charset="0"/>
              </a:rPr>
              <a:t>dom</a:t>
            </a:r>
            <a:r>
              <a:rPr lang="en-US" sz="1600" dirty="0">
                <a:latin typeface="Go Mono" panose="02060609050000000000" pitchFamily="49" charset="0"/>
              </a:rPr>
              <a:t>):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0F9EE8-F1E9-DF4A-9FD7-0E1A8F9F4770}"/>
              </a:ext>
            </a:extLst>
          </p:cNvPr>
          <p:cNvSpPr txBox="1"/>
          <p:nvPr/>
        </p:nvSpPr>
        <p:spPr>
          <a:xfrm>
            <a:off x="6297970" y="3813596"/>
            <a:ext cx="275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  char </a:t>
            </a:r>
            <a:r>
              <a:rPr lang="en-US" sz="1600" dirty="0" err="1">
                <a:latin typeface="Go Mono" panose="02060609050000000000" pitchFamily="49" charset="0"/>
              </a:rPr>
              <a:t>buf</a:t>
            </a:r>
            <a:r>
              <a:rPr lang="en-US" sz="1600" dirty="0">
                <a:latin typeface="Go Mono" panose="02060609050000000000" pitchFamily="49" charset="0"/>
              </a:rPr>
              <a:t>[128];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3213B0E-1E31-CF41-9327-19A40168F4A6}"/>
              </a:ext>
            </a:extLst>
          </p:cNvPr>
          <p:cNvSpPr txBox="1"/>
          <p:nvPr/>
        </p:nvSpPr>
        <p:spPr>
          <a:xfrm>
            <a:off x="6297969" y="2523033"/>
            <a:ext cx="528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o Mono" panose="02060609050000000000" pitchFamily="49" charset="0"/>
              </a:rPr>
              <a:t>StackFrame</a:t>
            </a:r>
            <a:r>
              <a:rPr lang="en-US" sz="1600" dirty="0">
                <a:latin typeface="Go Mono" panose="02060609050000000000" pitchFamily="49" charset="0"/>
              </a:rPr>
              <a:t>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23654-DC28-BD4B-B8B9-3C214A87C0F3}"/>
              </a:ext>
            </a:extLst>
          </p:cNvPr>
          <p:cNvSpPr txBox="1"/>
          <p:nvPr/>
        </p:nvSpPr>
        <p:spPr>
          <a:xfrm>
            <a:off x="9075896" y="3798207"/>
            <a:ext cx="27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metadata_t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*p;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069491-D426-DF4C-A738-DA305C7F429E}"/>
              </a:ext>
            </a:extLst>
          </p:cNvPr>
          <p:cNvSpPr txBox="1"/>
          <p:nvPr/>
        </p:nvSpPr>
        <p:spPr>
          <a:xfrm>
            <a:off x="6297970" y="4165470"/>
            <a:ext cx="43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     </a:t>
            </a:r>
            <a:r>
              <a:rPr lang="en-US" sz="1600" dirty="0" err="1">
                <a:latin typeface="Go Mono" panose="02060609050000000000" pitchFamily="49" charset="0"/>
              </a:rPr>
              <a:t>RenderCSSSnippet</a:t>
            </a:r>
            <a:r>
              <a:rPr lang="en-US" sz="1600" dirty="0">
                <a:latin typeface="Go Mono" panose="02060609050000000000" pitchFamily="49" charset="0"/>
              </a:rPr>
              <a:t>(</a:t>
            </a:r>
            <a:r>
              <a:rPr lang="en-US" sz="1600" dirty="0" err="1">
                <a:latin typeface="Go Mono" panose="02060609050000000000" pitchFamily="49" charset="0"/>
              </a:rPr>
              <a:t>buf</a:t>
            </a:r>
            <a:r>
              <a:rPr lang="en-US" sz="1600" dirty="0">
                <a:latin typeface="Go Mono" panose="0206060905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45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86" grpId="0"/>
      <p:bldP spid="87" grpId="0"/>
      <p:bldP spid="88" grpId="0"/>
      <p:bldP spid="89" grpId="0"/>
      <p:bldP spid="95" grpId="0"/>
      <p:bldP spid="96" grpId="0"/>
      <p:bldP spid="97" grpId="0"/>
      <p:bldP spid="98" grpId="0"/>
      <p:bldP spid="99" grpId="0"/>
      <p:bldP spid="8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Hypothetical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5FE21-E2F5-EC43-9054-F778F8A7AB31}"/>
              </a:ext>
            </a:extLst>
          </p:cNvPr>
          <p:cNvSpPr/>
          <p:nvPr/>
        </p:nvSpPr>
        <p:spPr>
          <a:xfrm>
            <a:off x="1069734" y="1871998"/>
            <a:ext cx="4761954" cy="40913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03490-0303-A44F-809B-163361E6E81A}"/>
              </a:ext>
            </a:extLst>
          </p:cNvPr>
          <p:cNvSpPr txBox="1"/>
          <p:nvPr/>
        </p:nvSpPr>
        <p:spPr>
          <a:xfrm>
            <a:off x="1069734" y="5981890"/>
            <a:ext cx="4761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Blink Renderer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9BEE0-3BD3-2946-8CFD-EFA08256E47C}"/>
              </a:ext>
            </a:extLst>
          </p:cNvPr>
          <p:cNvSpPr txBox="1"/>
          <p:nvPr/>
        </p:nvSpPr>
        <p:spPr>
          <a:xfrm>
            <a:off x="1081456" y="3240023"/>
            <a:ext cx="480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o Mono" panose="02060609050000000000" pitchFamily="49" charset="0"/>
              </a:rPr>
              <a:t>RenderCSSSnippet</a:t>
            </a:r>
            <a:r>
              <a:rPr lang="en-US" dirty="0">
                <a:latin typeface="Go Mono" panose="02060609050000000000" pitchFamily="49" charset="0"/>
              </a:rPr>
              <a:t>(char *s, int </a:t>
            </a:r>
            <a:r>
              <a:rPr lang="en-US" dirty="0" err="1">
                <a:latin typeface="Go Mono" panose="02060609050000000000" pitchFamily="49" charset="0"/>
              </a:rPr>
              <a:t>i</a:t>
            </a:r>
            <a:r>
              <a:rPr lang="en-US" dirty="0">
                <a:latin typeface="Go Mono" panose="02060609050000000000" pitchFamily="49" charset="0"/>
              </a:rPr>
              <a:t>) {</a:t>
            </a:r>
          </a:p>
          <a:p>
            <a:r>
              <a:rPr lang="en-US" dirty="0">
                <a:latin typeface="Go Mono" panose="02060609050000000000" pitchFamily="49" charset="0"/>
              </a:rPr>
              <a:t>   struct </a:t>
            </a:r>
            <a:r>
              <a:rPr lang="en-US" dirty="0" err="1">
                <a:latin typeface="Go Mono" panose="02060609050000000000" pitchFamily="49" charset="0"/>
              </a:rPr>
              <a:t>color_t</a:t>
            </a:r>
            <a:r>
              <a:rPr lang="en-US" dirty="0">
                <a:latin typeface="Go Mono" panose="02060609050000000000" pitchFamily="49" charset="0"/>
              </a:rPr>
              <a:t> **buffer[16];</a:t>
            </a:r>
          </a:p>
          <a:p>
            <a:r>
              <a:rPr lang="en-US" dirty="0">
                <a:latin typeface="Go Mono" panose="02060609050000000000" pitchFamily="49" charset="0"/>
              </a:rPr>
              <a:t>   struct </a:t>
            </a:r>
            <a:r>
              <a:rPr lang="en-US" dirty="0" err="1">
                <a:latin typeface="Go Mono" panose="02060609050000000000" pitchFamily="49" charset="0"/>
              </a:rPr>
              <a:t>color_t</a:t>
            </a:r>
            <a:r>
              <a:rPr lang="en-US" dirty="0">
                <a:latin typeface="Go Mono" panose="02060609050000000000" pitchFamily="49" charset="0"/>
              </a:rPr>
              <a:t> *p = buffer[</a:t>
            </a:r>
            <a:r>
              <a:rPr lang="en-US" dirty="0" err="1">
                <a:latin typeface="Go Mono" panose="02060609050000000000" pitchFamily="49" charset="0"/>
              </a:rPr>
              <a:t>i</a:t>
            </a:r>
            <a:r>
              <a:rPr lang="en-US" dirty="0">
                <a:latin typeface="Go Mono" panose="02060609050000000000" pitchFamily="49" charset="0"/>
              </a:rPr>
              <a:t>];</a:t>
            </a:r>
          </a:p>
          <a:p>
            <a:r>
              <a:rPr lang="en-US" dirty="0">
                <a:latin typeface="Go Mono" panose="02060609050000000000" pitchFamily="49" charset="0"/>
              </a:rPr>
              <a:t>   </a:t>
            </a:r>
            <a:r>
              <a:rPr lang="en-US" b="1" dirty="0">
                <a:latin typeface="Go Mono" panose="02060609050000000000" pitchFamily="49" charset="0"/>
              </a:rPr>
              <a:t>p-&gt;red = …;</a:t>
            </a:r>
          </a:p>
          <a:p>
            <a:r>
              <a:rPr lang="en-US" dirty="0">
                <a:latin typeface="Go Mono" panose="02060609050000000000" pitchFamily="49" charset="0"/>
              </a:rPr>
              <a:t>}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6FA568-BE39-AC41-951E-96651F6A4CC9}"/>
              </a:ext>
            </a:extLst>
          </p:cNvPr>
          <p:cNvSpPr/>
          <p:nvPr/>
        </p:nvSpPr>
        <p:spPr>
          <a:xfrm>
            <a:off x="6623542" y="1850399"/>
            <a:ext cx="2456380" cy="40913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7F5A8-48D3-B340-9137-AF2E3F1F2239}"/>
              </a:ext>
            </a:extLst>
          </p:cNvPr>
          <p:cNvSpPr txBox="1"/>
          <p:nvPr/>
        </p:nvSpPr>
        <p:spPr>
          <a:xfrm>
            <a:off x="6603550" y="5966672"/>
            <a:ext cx="24763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AEA2A-6AD4-3B4F-881D-3D49FECB2C15}"/>
              </a:ext>
            </a:extLst>
          </p:cNvPr>
          <p:cNvSpPr txBox="1"/>
          <p:nvPr/>
        </p:nvSpPr>
        <p:spPr>
          <a:xfrm>
            <a:off x="6603550" y="2623230"/>
            <a:ext cx="247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Meta-Data </a:t>
            </a:r>
            <a:r>
              <a:rPr lang="en-US" dirty="0" err="1">
                <a:latin typeface="Go Mono" panose="02060609050000000000" pitchFamily="49" charset="0"/>
              </a:rPr>
              <a:t>ptr</a:t>
            </a:r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925C1-6382-E048-93D2-B6A9FED1223C}"/>
              </a:ext>
            </a:extLst>
          </p:cNvPr>
          <p:cNvSpPr txBox="1"/>
          <p:nvPr/>
        </p:nvSpPr>
        <p:spPr>
          <a:xfrm>
            <a:off x="6623540" y="4972750"/>
            <a:ext cx="245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C785B-0F72-514B-9DD3-00A2A38FFE6B}"/>
              </a:ext>
            </a:extLst>
          </p:cNvPr>
          <p:cNvSpPr txBox="1"/>
          <p:nvPr/>
        </p:nvSpPr>
        <p:spPr>
          <a:xfrm>
            <a:off x="6623541" y="2057170"/>
            <a:ext cx="245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Meta-Data </a:t>
            </a:r>
            <a:r>
              <a:rPr lang="en-US" dirty="0" err="1">
                <a:latin typeface="Go Mono" panose="02060609050000000000" pitchFamily="49" charset="0"/>
              </a:rPr>
              <a:t>ptr</a:t>
            </a:r>
            <a:endParaRPr lang="en-US" dirty="0">
              <a:latin typeface="Go Mono" panose="02060609050000000000" pitchFamily="49" charset="0"/>
            </a:endParaRPr>
          </a:p>
        </p:txBody>
      </p:sp>
      <p:pic>
        <p:nvPicPr>
          <p:cNvPr id="20" name="Graphic 19" descr="Lock with solid fill">
            <a:extLst>
              <a:ext uri="{FF2B5EF4-FFF2-40B4-BE49-F238E27FC236}">
                <a16:creationId xmlns:a16="http://schemas.microsoft.com/office/drawing/2014/main" id="{BB68096D-C058-1C44-82B3-3CC640A83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347" y="3585874"/>
            <a:ext cx="1113691" cy="1113691"/>
          </a:xfrm>
          <a:prstGeom prst="rect">
            <a:avLst/>
          </a:prstGeom>
        </p:spPr>
      </p:pic>
      <p:sp>
        <p:nvSpPr>
          <p:cNvPr id="21" name="Rectangle: Rounded Corners 2">
            <a:extLst>
              <a:ext uri="{FF2B5EF4-FFF2-40B4-BE49-F238E27FC236}">
                <a16:creationId xmlns:a16="http://schemas.microsoft.com/office/drawing/2014/main" id="{3C51471B-9086-6E46-86A4-8F3916684642}"/>
              </a:ext>
            </a:extLst>
          </p:cNvPr>
          <p:cNvSpPr/>
          <p:nvPr/>
        </p:nvSpPr>
        <p:spPr>
          <a:xfrm>
            <a:off x="2792357" y="3137703"/>
            <a:ext cx="3117941" cy="2010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protection keys embedded within the environment terminate the process before the function mistakenly alters meta-data through p.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ACD834-19F8-564A-852F-B3D49C51EDCC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1788038" y="4142719"/>
            <a:ext cx="100431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E7BBF-8FC3-7D41-B06C-C307773AFD1A}"/>
              </a:ext>
            </a:extLst>
          </p:cNvPr>
          <p:cNvCxnSpPr>
            <a:cxnSpLocks/>
          </p:cNvCxnSpPr>
          <p:nvPr/>
        </p:nvCxnSpPr>
        <p:spPr>
          <a:xfrm>
            <a:off x="6623541" y="5442838"/>
            <a:ext cx="245638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B32E48-0091-994B-80C0-B219F2C51A63}"/>
              </a:ext>
            </a:extLst>
          </p:cNvPr>
          <p:cNvCxnSpPr>
            <a:cxnSpLocks/>
          </p:cNvCxnSpPr>
          <p:nvPr/>
        </p:nvCxnSpPr>
        <p:spPr>
          <a:xfrm>
            <a:off x="6623541" y="3092261"/>
            <a:ext cx="245638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0C7D7-01D1-4B4E-90BB-DEEEAE7AE378}"/>
              </a:ext>
            </a:extLst>
          </p:cNvPr>
          <p:cNvCxnSpPr>
            <a:cxnSpLocks/>
          </p:cNvCxnSpPr>
          <p:nvPr/>
        </p:nvCxnSpPr>
        <p:spPr>
          <a:xfrm>
            <a:off x="6623541" y="2547236"/>
            <a:ext cx="245638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C7C22-CFA4-EE44-BB68-C31832B7BFF6}"/>
              </a:ext>
            </a:extLst>
          </p:cNvPr>
          <p:cNvCxnSpPr>
            <a:cxnSpLocks/>
          </p:cNvCxnSpPr>
          <p:nvPr/>
        </p:nvCxnSpPr>
        <p:spPr>
          <a:xfrm>
            <a:off x="6733309" y="2002926"/>
            <a:ext cx="223256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C17F90F-4507-504D-8678-1182C76D9F4F}"/>
              </a:ext>
            </a:extLst>
          </p:cNvPr>
          <p:cNvSpPr/>
          <p:nvPr/>
        </p:nvSpPr>
        <p:spPr>
          <a:xfrm>
            <a:off x="6260997" y="4407384"/>
            <a:ext cx="299634" cy="20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823DBA-4839-D249-8AD9-F9F9FE26648F}"/>
              </a:ext>
            </a:extLst>
          </p:cNvPr>
          <p:cNvSpPr txBox="1"/>
          <p:nvPr/>
        </p:nvSpPr>
        <p:spPr>
          <a:xfrm>
            <a:off x="5890306" y="4323457"/>
            <a:ext cx="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D107FC71-ACC6-D84D-9F8C-117D02E69A5E}"/>
              </a:ext>
            </a:extLst>
          </p:cNvPr>
          <p:cNvSpPr/>
          <p:nvPr/>
        </p:nvSpPr>
        <p:spPr>
          <a:xfrm>
            <a:off x="194452" y="1180961"/>
            <a:ext cx="3954883" cy="124010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Suppose an adversary successfully causes the function below to perform a buffer overread.</a:t>
            </a:r>
          </a:p>
        </p:txBody>
      </p:sp>
      <p:sp>
        <p:nvSpPr>
          <p:cNvPr id="30" name="Rectangle: Rounded Corners 2">
            <a:extLst>
              <a:ext uri="{FF2B5EF4-FFF2-40B4-BE49-F238E27FC236}">
                <a16:creationId xmlns:a16="http://schemas.microsoft.com/office/drawing/2014/main" id="{55DDAA4A-6614-094D-8355-CBFF1E0DFC21}"/>
              </a:ext>
            </a:extLst>
          </p:cNvPr>
          <p:cNvSpPr/>
          <p:nvPr/>
        </p:nvSpPr>
        <p:spPr>
          <a:xfrm>
            <a:off x="6603550" y="1017904"/>
            <a:ext cx="5528349" cy="8324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After p is set, the function expects that p refers to a struct, and will modify its contents. A buffer overread allows an adversary to indirectly corrupt meta-data.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9BCBC7-64D5-9444-A0FA-5297D1A3C5BF}"/>
              </a:ext>
            </a:extLst>
          </p:cNvPr>
          <p:cNvCxnSpPr>
            <a:cxnSpLocks/>
          </p:cNvCxnSpPr>
          <p:nvPr/>
        </p:nvCxnSpPr>
        <p:spPr>
          <a:xfrm>
            <a:off x="9079921" y="2241836"/>
            <a:ext cx="8537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4B80A56-883C-FA42-982F-FC299F23AB4C}"/>
              </a:ext>
            </a:extLst>
          </p:cNvPr>
          <p:cNvSpPr/>
          <p:nvPr/>
        </p:nvSpPr>
        <p:spPr>
          <a:xfrm>
            <a:off x="9933708" y="2017859"/>
            <a:ext cx="1701730" cy="8324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9EC69D-C00F-0449-984A-24CC9806D2D5}"/>
              </a:ext>
            </a:extLst>
          </p:cNvPr>
          <p:cNvCxnSpPr>
            <a:cxnSpLocks/>
          </p:cNvCxnSpPr>
          <p:nvPr/>
        </p:nvCxnSpPr>
        <p:spPr>
          <a:xfrm>
            <a:off x="9951522" y="2434103"/>
            <a:ext cx="1701730" cy="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8E7C97-C0C5-BB47-8D37-9E4B21BF4F2E}"/>
              </a:ext>
            </a:extLst>
          </p:cNvPr>
          <p:cNvSpPr txBox="1"/>
          <p:nvPr/>
        </p:nvSpPr>
        <p:spPr>
          <a:xfrm>
            <a:off x="9933707" y="2019354"/>
            <a:ext cx="170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next</a:t>
            </a:r>
          </a:p>
        </p:txBody>
      </p:sp>
      <p:pic>
        <p:nvPicPr>
          <p:cNvPr id="35" name="Graphic 34" descr="Lock with solid fill">
            <a:extLst>
              <a:ext uri="{FF2B5EF4-FFF2-40B4-BE49-F238E27FC236}">
                <a16:creationId xmlns:a16="http://schemas.microsoft.com/office/drawing/2014/main" id="{8856602B-32E1-3C46-8FF4-82A5CE7F3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1411" y="1756081"/>
            <a:ext cx="874480" cy="8744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D7BBE3-B2CC-2242-AE73-90A19A87C376}"/>
              </a:ext>
            </a:extLst>
          </p:cNvPr>
          <p:cNvSpPr txBox="1"/>
          <p:nvPr/>
        </p:nvSpPr>
        <p:spPr>
          <a:xfrm>
            <a:off x="9951522" y="2442795"/>
            <a:ext cx="170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Go Mono" panose="02060609050000000000" pitchFamily="49" charset="0"/>
              </a:rPr>
              <a:t>prev</a:t>
            </a:r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A79F6E-4109-1D41-B9A7-329D302BD6C3}"/>
              </a:ext>
            </a:extLst>
          </p:cNvPr>
          <p:cNvSpPr txBox="1"/>
          <p:nvPr/>
        </p:nvSpPr>
        <p:spPr>
          <a:xfrm>
            <a:off x="9927275" y="2900186"/>
            <a:ext cx="1719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63C263-8AE1-B544-A74B-3BD0AF52C6E1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97073-52C6-E240-89B5-2BB631148692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2185F-A509-B140-8AC8-67D80C4E315B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4FFFA-0847-3E49-A10A-1F33726FC055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2DA42A8-A5AD-DB41-A5CA-2F71367FC006}"/>
              </a:ext>
            </a:extLst>
          </p:cNvPr>
          <p:cNvSpPr/>
          <p:nvPr/>
        </p:nvSpPr>
        <p:spPr>
          <a:xfrm>
            <a:off x="11836784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938C3B6-3C1E-7246-82C2-9416E441CD6B}"/>
              </a:ext>
            </a:extLst>
          </p:cNvPr>
          <p:cNvSpPr/>
          <p:nvPr/>
        </p:nvSpPr>
        <p:spPr>
          <a:xfrm>
            <a:off x="11836353" y="701770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D51A21C-B966-244D-BFBD-905E000CB2B5}"/>
              </a:ext>
            </a:extLst>
          </p:cNvPr>
          <p:cNvSpPr/>
          <p:nvPr/>
        </p:nvSpPr>
        <p:spPr>
          <a:xfrm>
            <a:off x="10542547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72764D9-4C2B-BD43-AD13-45C2C3C52B64}"/>
              </a:ext>
            </a:extLst>
          </p:cNvPr>
          <p:cNvSpPr/>
          <p:nvPr/>
        </p:nvSpPr>
        <p:spPr>
          <a:xfrm>
            <a:off x="10535001" y="755059"/>
            <a:ext cx="155879" cy="96157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97F3941-5CBA-E647-A023-B61B87A50C0F}"/>
              </a:ext>
            </a:extLst>
          </p:cNvPr>
          <p:cNvSpPr/>
          <p:nvPr/>
        </p:nvSpPr>
        <p:spPr>
          <a:xfrm>
            <a:off x="11228025" y="724910"/>
            <a:ext cx="358930" cy="65630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A8E00C-6123-FF4E-88FC-5248189BFDF4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512ED1B-2990-7A43-82A0-9142135B0C50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5A171C6-E3AE-4046-AC78-9629072B7A47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F59DF1F-43E6-094B-B1E1-D1D17D45A4D9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738A002-6A96-FF42-9116-614FDC3D983D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BC6ED63F-42A9-BC4A-988F-C7ACE1D0BA8C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F57899B-1F12-B944-AD38-0E546D130A01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579727C-3987-ED40-B8AA-15A88B583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F629E143-3BA1-0C46-9140-7BAC4F8CA7CA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83" name="Graphic 82" descr="Explosion with solid fill">
              <a:extLst>
                <a:ext uri="{FF2B5EF4-FFF2-40B4-BE49-F238E27FC236}">
                  <a16:creationId xmlns:a16="http://schemas.microsoft.com/office/drawing/2014/main" id="{55D6D8EB-A9B1-C748-8649-C0F24B92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AFE788B5-DED0-9B47-9640-B8DF1B3E4F36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BDB1AD-E271-B746-A2B8-E5E9432468A7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BD2E7DE-4659-9144-B837-5BE6B4FBA633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3BD1A49D-C41B-9E4D-AD15-674067E782BC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875E2F-C54A-D14B-9C8C-8AF5679C3CE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42928C9F-3253-EC43-8666-3758F27A5596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72CDE50-3543-8749-8A59-A585138551E9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45E503-7DA8-4B47-ABBC-30B4B77DB3DA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30B9ADB-73A4-8F49-B198-69B4ED574FCE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64A1CBCA-7CAF-4242-BDB0-76DA7FE2D296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EBC4285-4BF4-4043-B770-8796DFDD340F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0BCFA82-55AF-CE44-94BD-39518316849E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5BB2201-7790-9944-8B10-08B8B2469AE3}"/>
                </a:ext>
              </a:extLst>
            </p:cNvPr>
            <p:cNvCxnSpPr>
              <a:cxnSpLocks/>
              <a:stCxn id="89" idx="1"/>
              <a:endCxn id="95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2D2231B-4E6A-7F4A-B780-533D3B9B4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21CBEA3-097F-0745-83AD-ED47DB82CDF1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EB5EDB1E-C395-5246-BEDE-2D90953B4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C6594B3-A5F0-0644-BF62-0E19DC8C78F9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8650D1B-43D7-DB49-95C4-58CCC5E515F4}"/>
              </a:ext>
            </a:extLst>
          </p:cNvPr>
          <p:cNvSpPr/>
          <p:nvPr/>
        </p:nvSpPr>
        <p:spPr>
          <a:xfrm>
            <a:off x="11624445" y="625987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731 " pathEditMode="relative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731 " pathEditMode="relative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6" grpId="0"/>
      <p:bldP spid="17" grpId="0"/>
      <p:bldP spid="18" grpId="0"/>
      <p:bldP spid="19" grpId="0"/>
      <p:bldP spid="21" grpId="0" animBg="1"/>
      <p:bldP spid="27" grpId="0" animBg="1"/>
      <p:bldP spid="27" grpId="1" animBg="1"/>
      <p:bldP spid="28" grpId="0"/>
      <p:bldP spid="28" grpId="1"/>
      <p:bldP spid="29" grpId="0" animBg="1"/>
      <p:bldP spid="30" grpId="0" animBg="1"/>
      <p:bldP spid="32" grpId="0" animBg="1"/>
      <p:bldP spid="34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0A5A5F-B3F3-1942-B494-9A293A698BA0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5F70F4-82FD-634A-8CFC-7A03289B4D08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BBC4F-B32D-184E-887B-429332EC61E6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5ED62-8A16-A24A-8341-5CC4838529F8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2AF6324-D689-0F4E-9137-54F9F392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138"/>
            <a:ext cx="12192000" cy="304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224BBA6-C042-1843-B474-9B90CD3FC3F0}"/>
              </a:ext>
            </a:extLst>
          </p:cNvPr>
          <p:cNvSpPr/>
          <p:nvPr/>
        </p:nvSpPr>
        <p:spPr>
          <a:xfrm>
            <a:off x="618565" y="3953435"/>
            <a:ext cx="779929" cy="31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AE723-E832-3649-9F19-620D3ABC023E}"/>
              </a:ext>
            </a:extLst>
          </p:cNvPr>
          <p:cNvSpPr/>
          <p:nvPr/>
        </p:nvSpPr>
        <p:spPr>
          <a:xfrm>
            <a:off x="502024" y="2585606"/>
            <a:ext cx="896470" cy="31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A0984E-F0F1-E24F-884F-D7889232FCCA}"/>
              </a:ext>
            </a:extLst>
          </p:cNvPr>
          <p:cNvSpPr/>
          <p:nvPr/>
        </p:nvSpPr>
        <p:spPr>
          <a:xfrm>
            <a:off x="11166742" y="477624"/>
            <a:ext cx="963881" cy="424867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03E79A6-0584-2F4A-A854-0BC56E0E8D4A}"/>
              </a:ext>
            </a:extLst>
          </p:cNvPr>
          <p:cNvSpPr/>
          <p:nvPr/>
        </p:nvSpPr>
        <p:spPr>
          <a:xfrm>
            <a:off x="10539372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A21878-C10F-6B44-9352-A3C7EC76C3EF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BE61C7C-E310-4344-8597-A8D963E1F84F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199357E-0C18-5346-BB2E-1752667AE39E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3A0C88F-AB2D-A147-AB51-B1ED48A35594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954F103-5C7D-1C4C-A9E4-7012E626A3F0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4A0DC41-50A9-5C43-9EC2-623BF97EC1D5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7EC5B03-86DA-FA40-89F5-9D735CA9B236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7774C05-D643-1A40-ACEC-10DF8A75BF6F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2A6C3FEC-78F8-7D40-84E9-710BBE4056E4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83" name="Graphic 82" descr="Explosion with solid fill">
              <a:extLst>
                <a:ext uri="{FF2B5EF4-FFF2-40B4-BE49-F238E27FC236}">
                  <a16:creationId xmlns:a16="http://schemas.microsoft.com/office/drawing/2014/main" id="{6CD4FF71-805E-FA43-97B9-17BFA97B0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BE20E534-C5E4-CA49-8188-EB285FF55BA2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D691E7A0-9A09-BF44-AFA4-327C511F4A09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1BF56AF-C948-1E40-B938-767F3A12D10C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919525B-814F-CD4F-8B38-D55599FAAF44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1A85A80-0E18-0B4D-B488-1E1317EE0C6D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4D593BC6-1690-954C-A87B-5A8E9F9FD03A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C02703D2-BB0E-144C-B9BB-77C8AF67FBAC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27985B-CF23-7B4A-817B-86BD511B4770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D2E1B71D-77E1-A543-93AE-3D388BE8E34B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3247C31-8EA9-4F43-94F7-7AAA6CE74E3C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FB9F00B-617D-C545-9F9E-787D4F3357AA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753AB48-58E7-CF41-AA0C-EBC804A8A27B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45FEFF-B808-4D44-86F1-7C1826829DF9}"/>
                </a:ext>
              </a:extLst>
            </p:cNvPr>
            <p:cNvCxnSpPr>
              <a:cxnSpLocks/>
              <a:stCxn id="89" idx="1"/>
              <a:endCxn id="95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0495BF9-4673-D749-B9DC-41C019293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F122F8B-97D8-8E46-9177-D6812E7E6D87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45F22F40-C888-3E44-8347-5B283830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2D6B7AE-F7D1-134D-9A80-BDD4CB7FC898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0A5A5F-B3F3-1942-B494-9A293A698BA0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5F70F4-82FD-634A-8CFC-7A03289B4D08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BBC4F-B32D-184E-887B-429332EC61E6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5ED62-8A16-A24A-8341-5CC4838529F8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831876-15AD-7245-A357-FD2385CA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138"/>
            <a:ext cx="12192000" cy="304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0A0B3-DE08-934D-B138-FAF301160E20}"/>
              </a:ext>
            </a:extLst>
          </p:cNvPr>
          <p:cNvSpPr/>
          <p:nvPr/>
        </p:nvSpPr>
        <p:spPr>
          <a:xfrm>
            <a:off x="477371" y="3751729"/>
            <a:ext cx="188258" cy="24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FC46C-47AA-B24A-8E30-F763A5CA344E}"/>
              </a:ext>
            </a:extLst>
          </p:cNvPr>
          <p:cNvSpPr/>
          <p:nvPr/>
        </p:nvSpPr>
        <p:spPr>
          <a:xfrm>
            <a:off x="477371" y="2553335"/>
            <a:ext cx="188258" cy="24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3F7F657-86A4-F848-98B0-54E07F9D3CC9}"/>
              </a:ext>
            </a:extLst>
          </p:cNvPr>
          <p:cNvSpPr/>
          <p:nvPr/>
        </p:nvSpPr>
        <p:spPr>
          <a:xfrm>
            <a:off x="11166742" y="477624"/>
            <a:ext cx="963881" cy="424867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00ACB29-2589-BE41-848C-AD2FC4EEA054}"/>
              </a:ext>
            </a:extLst>
          </p:cNvPr>
          <p:cNvSpPr/>
          <p:nvPr/>
        </p:nvSpPr>
        <p:spPr>
          <a:xfrm>
            <a:off x="10539372" y="523013"/>
            <a:ext cx="148334" cy="19231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DE8E19-8D3A-CC43-997A-65DAEC246B4A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33E257D-0E0D-864F-B384-0AED31EFB9C2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4B7290E-71C4-F649-A620-4B9D6AAE94FC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E3B0BC2-C75D-1E4A-9935-EF2CA86B0987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7C0817C-E63B-F44E-9BEA-5F615353E526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05DFDEFE-3537-6341-B537-056E89F5B2C6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DD20DA22-8444-AC44-A304-733194DBE918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B60E8D-6083-C44D-A31C-9F45B936ED19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91AE2DC5-AE3D-0943-87F7-0BF25E9EE72C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88" name="Graphic 87" descr="Explosion with solid fill">
              <a:extLst>
                <a:ext uri="{FF2B5EF4-FFF2-40B4-BE49-F238E27FC236}">
                  <a16:creationId xmlns:a16="http://schemas.microsoft.com/office/drawing/2014/main" id="{030D33C5-B6A6-914C-9554-7B3E8F92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C656C9B8-181F-694E-A528-4490DEC367B8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7BC3AC28-36E4-4346-B0ED-8237109327E7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CC6720-522D-BF46-B7A9-5D97805EE2DE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C58D335D-BEDA-C345-B24D-AE2685050FC9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4A9635-5952-0F42-8484-BAFCC4C63FB2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200F20C-6514-7E42-AA01-19098685BBCC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D8EE64AF-4120-6D4A-8CD3-D9574455575F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1A59C5AC-AAE1-4244-ABBE-2585F3625D99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79337292-0324-9340-9B55-AE2885F449FF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6B66D42-C962-E641-8FCB-88AEE91BB2BB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53566E0-0B6C-444A-98D1-0DEC1B717182}"/>
                </a:ext>
              </a:extLst>
            </p:cNvPr>
            <p:cNvCxnSpPr>
              <a:cxnSpLocks/>
              <a:endCxn id="94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9988848-9267-AC45-A708-1CED6D22D0EE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16E3BE1-14DD-8D42-B3C7-D4C686F1F5A3}"/>
                </a:ext>
              </a:extLst>
            </p:cNvPr>
            <p:cNvCxnSpPr>
              <a:cxnSpLocks/>
              <a:stCxn id="94" idx="1"/>
              <a:endCxn id="100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39778C6-88A6-7E4F-B8EE-F15CEBD1E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2257BA9-3CCC-5C40-A085-A94D6CAD58BD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" name="Graphic 103" descr="Checkmark with solid fill">
              <a:extLst>
                <a:ext uri="{FF2B5EF4-FFF2-40B4-BE49-F238E27FC236}">
                  <a16:creationId xmlns:a16="http://schemas.microsoft.com/office/drawing/2014/main" id="{D0E54A8B-678E-E646-96B4-1AAEB9C7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2C56ECE-9692-9E4D-9286-37CEF14B37BE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5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E583D-858C-8A42-B4E9-0EE5D41BF5B1}"/>
              </a:ext>
            </a:extLst>
          </p:cNvPr>
          <p:cNvSpPr txBox="1"/>
          <p:nvPr/>
        </p:nvSpPr>
        <p:spPr>
          <a:xfrm>
            <a:off x="668070" y="2613392"/>
            <a:ext cx="108528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Presented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a general purpose approach for protecting allocator meta-data with MPKs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Incorporated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over two production memory allocators,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tcmalloc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and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PartitionAlloc</a:t>
            </a:r>
            <a:endParaRPr lang="en-US" sz="2000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Evaluated </a:t>
            </a:r>
            <a:r>
              <a:rPr lang="en-US" sz="20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over the Chromium web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Prevents disclosure and corruption of heap meta-data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Successfully stops indirect meta-data corruption through pointers located on the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Incurs a small amount of performance overhead (+2.4% on average)</a:t>
            </a:r>
          </a:p>
        </p:txBody>
      </p:sp>
    </p:spTree>
    <p:extLst>
      <p:ext uri="{BB962C8B-B14F-4D97-AF65-F5344CB8AC3E}">
        <p14:creationId xmlns:p14="http://schemas.microsoft.com/office/powerpoint/2010/main" val="41721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204" y="3019753"/>
            <a:ext cx="2376543" cy="81849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4C3A-6B08-9C4F-86A8-BD9FC75C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B169-816F-5246-A173-C488CB61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3E29-3D79-D242-B675-C1498A2E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05F8F-8614-B341-A131-E5A7C5F79288}"/>
              </a:ext>
            </a:extLst>
          </p:cNvPr>
          <p:cNvSpPr txBox="1"/>
          <p:nvPr/>
        </p:nvSpPr>
        <p:spPr>
          <a:xfrm>
            <a:off x="3217164" y="5737220"/>
            <a:ext cx="575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Source Code @ https://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github.com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buseclab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434-8D44-4A51-9C63-96B9A2A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15BD-D469-4C21-A092-45DA54F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668C-DFD0-CA42-9F80-25F599A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318D-39D3-E84D-823A-261A73E4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pic>
        <p:nvPicPr>
          <p:cNvPr id="23" name="Graphic 22" descr="Computer outline">
            <a:extLst>
              <a:ext uri="{FF2B5EF4-FFF2-40B4-BE49-F238E27FC236}">
                <a16:creationId xmlns:a16="http://schemas.microsoft.com/office/drawing/2014/main" id="{81FA7FF9-192C-2A4D-BC53-92607A234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5152" y="2839123"/>
            <a:ext cx="3223846" cy="3223846"/>
          </a:xfrm>
          <a:prstGeom prst="rect">
            <a:avLst/>
          </a:prstGeom>
        </p:spPr>
      </p:pic>
      <p:pic>
        <p:nvPicPr>
          <p:cNvPr id="25" name="Graphic 24" descr="Web design with solid fill">
            <a:extLst>
              <a:ext uri="{FF2B5EF4-FFF2-40B4-BE49-F238E27FC236}">
                <a16:creationId xmlns:a16="http://schemas.microsoft.com/office/drawing/2014/main" id="{CEE4817C-C8E7-AF45-83D7-611A6F156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5152" y="1693314"/>
            <a:ext cx="1840523" cy="1840523"/>
          </a:xfrm>
          <a:prstGeom prst="rect">
            <a:avLst/>
          </a:prstGeom>
        </p:spPr>
      </p:pic>
      <p:pic>
        <p:nvPicPr>
          <p:cNvPr id="26" name="Graphic 25" descr="Image with solid fill">
            <a:extLst>
              <a:ext uri="{FF2B5EF4-FFF2-40B4-BE49-F238E27FC236}">
                <a16:creationId xmlns:a16="http://schemas.microsoft.com/office/drawing/2014/main" id="{F89945DE-A65C-FA48-A6A8-9AD6115EB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5675" y="2381923"/>
            <a:ext cx="914400" cy="914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E047C6-2661-BE4C-9F09-968CE206671D}"/>
              </a:ext>
            </a:extLst>
          </p:cNvPr>
          <p:cNvCxnSpPr>
            <a:cxnSpLocks/>
          </p:cNvCxnSpPr>
          <p:nvPr/>
        </p:nvCxnSpPr>
        <p:spPr>
          <a:xfrm flipV="1">
            <a:off x="4517154" y="1475949"/>
            <a:ext cx="2543908" cy="2127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237143-48AD-1B49-BEC9-F923D7562C4B}"/>
              </a:ext>
            </a:extLst>
          </p:cNvPr>
          <p:cNvCxnSpPr>
            <a:cxnSpLocks/>
          </p:cNvCxnSpPr>
          <p:nvPr/>
        </p:nvCxnSpPr>
        <p:spPr>
          <a:xfrm>
            <a:off x="4517154" y="5263357"/>
            <a:ext cx="2743200" cy="799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2637590-C7BD-F547-8140-285D46AE04B2}"/>
              </a:ext>
            </a:extLst>
          </p:cNvPr>
          <p:cNvSpPr/>
          <p:nvPr/>
        </p:nvSpPr>
        <p:spPr>
          <a:xfrm>
            <a:off x="6674200" y="1397307"/>
            <a:ext cx="4374906" cy="46656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BA51A6-70C9-AA40-ACE4-26F7DC74B1AA}"/>
              </a:ext>
            </a:extLst>
          </p:cNvPr>
          <p:cNvSpPr txBox="1"/>
          <p:nvPr/>
        </p:nvSpPr>
        <p:spPr>
          <a:xfrm>
            <a:off x="7589698" y="5594589"/>
            <a:ext cx="254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Memory Allocator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B92277F-9805-664C-BDD5-A0780D3C65AB}"/>
              </a:ext>
            </a:extLst>
          </p:cNvPr>
          <p:cNvSpPr/>
          <p:nvPr/>
        </p:nvSpPr>
        <p:spPr>
          <a:xfrm>
            <a:off x="7736054" y="1920666"/>
            <a:ext cx="2237275" cy="28151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F43440-7AEF-0A4C-840D-2E7B67444897}"/>
              </a:ext>
            </a:extLst>
          </p:cNvPr>
          <p:cNvSpPr txBox="1"/>
          <p:nvPr/>
        </p:nvSpPr>
        <p:spPr>
          <a:xfrm>
            <a:off x="7582738" y="1475949"/>
            <a:ext cx="254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Memory Chunk </a:t>
            </a:r>
            <a:r>
              <a:rPr lang="en-US" dirty="0" err="1">
                <a:latin typeface="Go Mono" panose="02060609050000000000" pitchFamily="49" charset="0"/>
              </a:rPr>
              <a:t>ch</a:t>
            </a:r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0C191E-6BE9-194A-A760-FC85AE78D07A}"/>
              </a:ext>
            </a:extLst>
          </p:cNvPr>
          <p:cNvSpPr/>
          <p:nvPr/>
        </p:nvSpPr>
        <p:spPr>
          <a:xfrm>
            <a:off x="7900177" y="2023562"/>
            <a:ext cx="1906283" cy="16311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D3D5C5B-50BA-5B4B-80CC-8D3BAF0A645A}"/>
              </a:ext>
            </a:extLst>
          </p:cNvPr>
          <p:cNvSpPr/>
          <p:nvPr/>
        </p:nvSpPr>
        <p:spPr>
          <a:xfrm>
            <a:off x="7900176" y="3730069"/>
            <a:ext cx="1906283" cy="3842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BED0F2-B742-8C44-AA48-B9E567F2F46B}"/>
              </a:ext>
            </a:extLst>
          </p:cNvPr>
          <p:cNvSpPr/>
          <p:nvPr/>
        </p:nvSpPr>
        <p:spPr>
          <a:xfrm>
            <a:off x="7900175" y="4174328"/>
            <a:ext cx="1906283" cy="3842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32E3-EEC6-6D49-A052-AF54BEF7766D}"/>
              </a:ext>
            </a:extLst>
          </p:cNvPr>
          <p:cNvSpPr txBox="1"/>
          <p:nvPr/>
        </p:nvSpPr>
        <p:spPr>
          <a:xfrm>
            <a:off x="7900175" y="3726372"/>
            <a:ext cx="1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endParaRPr lang="en-US" dirty="0">
              <a:solidFill>
                <a:srgbClr val="FF0000"/>
              </a:solidFill>
              <a:latin typeface="Go Mono" panose="02060609050000000000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39C9C-2765-3343-8ADD-8766C5B3BD2C}"/>
              </a:ext>
            </a:extLst>
          </p:cNvPr>
          <p:cNvSpPr txBox="1"/>
          <p:nvPr/>
        </p:nvSpPr>
        <p:spPr>
          <a:xfrm>
            <a:off x="7900176" y="4163518"/>
            <a:ext cx="190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bck</a:t>
            </a:r>
            <a:endParaRPr lang="en-US" dirty="0">
              <a:solidFill>
                <a:srgbClr val="FF0000"/>
              </a:solidFill>
              <a:latin typeface="Go Mono" panose="02060609050000000000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21859F-D2BF-2543-B0D6-FD2BBAEDF8C3}"/>
              </a:ext>
            </a:extLst>
          </p:cNvPr>
          <p:cNvSpPr txBox="1"/>
          <p:nvPr/>
        </p:nvSpPr>
        <p:spPr>
          <a:xfrm>
            <a:off x="7949085" y="2637591"/>
            <a:ext cx="1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3F226-B5C0-304C-8848-45BEEF3BF679}"/>
              </a:ext>
            </a:extLst>
          </p:cNvPr>
          <p:cNvSpPr txBox="1"/>
          <p:nvPr/>
        </p:nvSpPr>
        <p:spPr>
          <a:xfrm>
            <a:off x="7260352" y="5175733"/>
            <a:ext cx="34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bck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-&gt;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C62536-0024-D440-B65F-3AF579E610CC}"/>
              </a:ext>
            </a:extLst>
          </p:cNvPr>
          <p:cNvSpPr txBox="1"/>
          <p:nvPr/>
        </p:nvSpPr>
        <p:spPr>
          <a:xfrm>
            <a:off x="7260354" y="4812629"/>
            <a:ext cx="337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unlink(</a:t>
            </a:r>
            <a:r>
              <a:rPr lang="en-US" dirty="0" err="1">
                <a:solidFill>
                  <a:srgbClr val="FF0000"/>
                </a:solidFill>
                <a:latin typeface="Go Mono" panose="02060609050000000000" pitchFamily="49" charset="0"/>
              </a:rPr>
              <a:t>ch</a:t>
            </a:r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):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2A2A456-1C12-2D49-8FDC-DA57CB4BAA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25231" y="4629326"/>
            <a:ext cx="907259" cy="90725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BD7DC34-4244-534C-B1F5-57BB27AB3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2999" y="3861555"/>
            <a:ext cx="818091" cy="8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434-8D44-4A51-9C63-96B9A2A1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15BD-D469-4C21-A092-45DA54F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668C-DFD0-CA42-9F80-25F599A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318D-39D3-E84D-823A-261A73E4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E5107-A45B-8547-B74B-D7FCDE2997D3}"/>
              </a:ext>
            </a:extLst>
          </p:cNvPr>
          <p:cNvSpPr txBox="1"/>
          <p:nvPr/>
        </p:nvSpPr>
        <p:spPr>
          <a:xfrm>
            <a:off x="8056629" y="4559395"/>
            <a:ext cx="1188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ArcHeap</a:t>
            </a:r>
            <a:endParaRPr lang="en-US" sz="21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07246-862D-434C-BDF4-DDBE27AC4C61}"/>
              </a:ext>
            </a:extLst>
          </p:cNvPr>
          <p:cNvSpPr txBox="1"/>
          <p:nvPr/>
        </p:nvSpPr>
        <p:spPr>
          <a:xfrm>
            <a:off x="7954194" y="1858431"/>
            <a:ext cx="1431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HardsHeap</a:t>
            </a:r>
            <a:endParaRPr lang="en-US" sz="21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pic>
        <p:nvPicPr>
          <p:cNvPr id="28" name="Graphic 27" descr="Sword outline">
            <a:extLst>
              <a:ext uri="{FF2B5EF4-FFF2-40B4-BE49-F238E27FC236}">
                <a16:creationId xmlns:a16="http://schemas.microsoft.com/office/drawing/2014/main" id="{1FF8B80D-E7D8-4644-A869-D765519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2952" y="5014055"/>
            <a:ext cx="836075" cy="836075"/>
          </a:xfrm>
          <a:prstGeom prst="rect">
            <a:avLst/>
          </a:prstGeom>
        </p:spPr>
      </p:pic>
      <p:pic>
        <p:nvPicPr>
          <p:cNvPr id="31" name="Graphic 30" descr="Badge Question Mark with solid fill">
            <a:extLst>
              <a:ext uri="{FF2B5EF4-FFF2-40B4-BE49-F238E27FC236}">
                <a16:creationId xmlns:a16="http://schemas.microsoft.com/office/drawing/2014/main" id="{F5646059-379A-244B-ADB7-A74872EA6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3789" y="342085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5F3058-4D51-F346-8F8F-443612819704}"/>
              </a:ext>
            </a:extLst>
          </p:cNvPr>
          <p:cNvSpPr txBox="1"/>
          <p:nvPr/>
        </p:nvSpPr>
        <p:spPr>
          <a:xfrm>
            <a:off x="0" y="6092864"/>
            <a:ext cx="620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ArcHeap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Usenix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2020 and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HardsHeap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CCS 2021 Yun et al.</a:t>
            </a:r>
          </a:p>
        </p:txBody>
      </p:sp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CF4FB79D-FB36-C240-8BB1-9656A2FA2B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951" y="3201598"/>
            <a:ext cx="3223846" cy="3223846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18E95AA6-2334-6340-97B5-F19F60E38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951" y="2055789"/>
            <a:ext cx="1840523" cy="1840523"/>
          </a:xfrm>
          <a:prstGeom prst="rect">
            <a:avLst/>
          </a:prstGeom>
        </p:spPr>
      </p:pic>
      <p:pic>
        <p:nvPicPr>
          <p:cNvPr id="14" name="Graphic 13" descr="Image with solid fill">
            <a:extLst>
              <a:ext uri="{FF2B5EF4-FFF2-40B4-BE49-F238E27FC236}">
                <a16:creationId xmlns:a16="http://schemas.microsoft.com/office/drawing/2014/main" id="{A7A6F845-E324-F046-911D-9773259A4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4474" y="2744398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D57B5A1-7DCF-CE46-8F55-7685E42822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502" y="4178769"/>
            <a:ext cx="863352" cy="863352"/>
          </a:xfrm>
          <a:prstGeom prst="rect">
            <a:avLst/>
          </a:prstGeom>
        </p:spPr>
      </p:pic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77A8292D-2460-2C45-81F7-10953163F7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4596" y="264274"/>
            <a:ext cx="3347941" cy="3347941"/>
          </a:xfrm>
          <a:prstGeom prst="rect">
            <a:avLst/>
          </a:prstGeom>
        </p:spPr>
      </p:pic>
      <p:pic>
        <p:nvPicPr>
          <p:cNvPr id="23" name="Graphic 22" descr="Smart Phone">
            <a:extLst>
              <a:ext uri="{FF2B5EF4-FFF2-40B4-BE49-F238E27FC236}">
                <a16:creationId xmlns:a16="http://schemas.microsoft.com/office/drawing/2014/main" id="{3E267278-3C0E-D64A-BD3C-2D47E9FFA8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29121" y="4327236"/>
            <a:ext cx="1392929" cy="1392929"/>
          </a:xfrm>
          <a:prstGeom prst="rect">
            <a:avLst/>
          </a:prstGeom>
        </p:spPr>
      </p:pic>
      <p:pic>
        <p:nvPicPr>
          <p:cNvPr id="17" name="Graphic 16" descr="Bug under magnifying glass outline">
            <a:extLst>
              <a:ext uri="{FF2B5EF4-FFF2-40B4-BE49-F238E27FC236}">
                <a16:creationId xmlns:a16="http://schemas.microsoft.com/office/drawing/2014/main" id="{508385BA-8C76-CB40-B905-8A0F1B631D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54627" y="2287385"/>
            <a:ext cx="914400" cy="914400"/>
          </a:xfrm>
          <a:prstGeom prst="rect">
            <a:avLst/>
          </a:prstGeom>
        </p:spPr>
      </p:pic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C885E379-47E0-F44A-9A1E-447575BF4375}"/>
              </a:ext>
            </a:extLst>
          </p:cNvPr>
          <p:cNvSpPr/>
          <p:nvPr/>
        </p:nvSpPr>
        <p:spPr>
          <a:xfrm>
            <a:off x="9385828" y="2896335"/>
            <a:ext cx="2780460" cy="184910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How can memory protection keys (MPKs) help secure memory allocators from a variety of attack vectors?</a:t>
            </a:r>
          </a:p>
        </p:txBody>
      </p:sp>
      <p:pic>
        <p:nvPicPr>
          <p:cNvPr id="8" name="Graphic 7" descr="Watch with solid fill">
            <a:extLst>
              <a:ext uri="{FF2B5EF4-FFF2-40B4-BE49-F238E27FC236}">
                <a16:creationId xmlns:a16="http://schemas.microsoft.com/office/drawing/2014/main" id="{7366997D-2D8B-1C40-A666-57485286B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93778" y="4798742"/>
            <a:ext cx="914400" cy="914400"/>
          </a:xfrm>
          <a:prstGeom prst="rect">
            <a:avLst/>
          </a:prstGeom>
        </p:spPr>
      </p:pic>
      <p:pic>
        <p:nvPicPr>
          <p:cNvPr id="10" name="Graphic 9" descr="Security camera with solid fill">
            <a:extLst>
              <a:ext uri="{FF2B5EF4-FFF2-40B4-BE49-F238E27FC236}">
                <a16:creationId xmlns:a16="http://schemas.microsoft.com/office/drawing/2014/main" id="{1E1B2C06-590D-AB4D-BDA7-56A2E270D6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5010" y="3794681"/>
            <a:ext cx="914400" cy="914400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1A060672-623B-8F4F-B3C3-993B1AE266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83824" y="4945517"/>
            <a:ext cx="914400" cy="914400"/>
          </a:xfrm>
          <a:prstGeom prst="rect">
            <a:avLst/>
          </a:prstGeom>
        </p:spPr>
      </p:pic>
      <p:pic>
        <p:nvPicPr>
          <p:cNvPr id="24" name="Graphic 23" descr="Train with solid fill">
            <a:extLst>
              <a:ext uri="{FF2B5EF4-FFF2-40B4-BE49-F238E27FC236}">
                <a16:creationId xmlns:a16="http://schemas.microsoft.com/office/drawing/2014/main" id="{46CAA097-509E-5145-85B8-CD2D14BDF21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94952" y="3976455"/>
            <a:ext cx="914400" cy="914400"/>
          </a:xfrm>
          <a:prstGeom prst="rect">
            <a:avLst/>
          </a:prstGeom>
        </p:spPr>
      </p:pic>
      <p:pic>
        <p:nvPicPr>
          <p:cNvPr id="27" name="Graphic 26" descr="Fuel with solid fill">
            <a:extLst>
              <a:ext uri="{FF2B5EF4-FFF2-40B4-BE49-F238E27FC236}">
                <a16:creationId xmlns:a16="http://schemas.microsoft.com/office/drawing/2014/main" id="{83F2C38D-0311-784D-B0C1-4A4623D91BE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738567" y="4907602"/>
            <a:ext cx="914400" cy="914400"/>
          </a:xfrm>
          <a:prstGeom prst="rect">
            <a:avLst/>
          </a:prstGeom>
        </p:spPr>
      </p:pic>
      <p:pic>
        <p:nvPicPr>
          <p:cNvPr id="30" name="Graphic 29" descr="Airplane with solid fill">
            <a:extLst>
              <a:ext uri="{FF2B5EF4-FFF2-40B4-BE49-F238E27FC236}">
                <a16:creationId xmlns:a16="http://schemas.microsoft.com/office/drawing/2014/main" id="{357E5B58-1C0C-7043-922B-03640C4BAB1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63789" y="3916182"/>
            <a:ext cx="914400" cy="914400"/>
          </a:xfrm>
          <a:prstGeom prst="rect">
            <a:avLst/>
          </a:prstGeom>
        </p:spPr>
      </p:pic>
      <p:pic>
        <p:nvPicPr>
          <p:cNvPr id="41" name="Graphic 40" descr="Work from home Wi-Fi with solid fill">
            <a:extLst>
              <a:ext uri="{FF2B5EF4-FFF2-40B4-BE49-F238E27FC236}">
                <a16:creationId xmlns:a16="http://schemas.microsoft.com/office/drawing/2014/main" id="{84C886F8-31D5-6248-8D31-6C13842FE1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648062" y="3363689"/>
            <a:ext cx="914400" cy="9144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0AA823A-BF3C-0842-BB45-929727CD01A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206515" y="2946825"/>
            <a:ext cx="954864" cy="954855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87840368-6090-4349-8F9B-DD085BDCD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62777" y="970734"/>
            <a:ext cx="1378449" cy="1378449"/>
          </a:xfrm>
          <a:prstGeom prst="rect">
            <a:avLst/>
          </a:prstGeom>
        </p:spPr>
      </p:pic>
      <p:pic>
        <p:nvPicPr>
          <p:cNvPr id="45" name="Graphic 44" descr="Cloud">
            <a:extLst>
              <a:ext uri="{FF2B5EF4-FFF2-40B4-BE49-F238E27FC236}">
                <a16:creationId xmlns:a16="http://schemas.microsoft.com/office/drawing/2014/main" id="{BA854D10-3A47-9349-95C9-8162116ECA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8819" y="998083"/>
            <a:ext cx="1075516" cy="10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792F0-57D9-4B1E-BD68-05D80273D118}"/>
              </a:ext>
            </a:extLst>
          </p:cNvPr>
          <p:cNvSpPr txBox="1"/>
          <p:nvPr/>
        </p:nvSpPr>
        <p:spPr>
          <a:xfrm>
            <a:off x="1384011" y="2397948"/>
            <a:ext cx="94209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Threat Model and MPKs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Evaluation over Production Allocators in Chromium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C26DB-8D16-704C-89A5-D7A1E3912F48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A2737-58BC-F449-882F-941077844E9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82EE4-043F-C247-9713-94D1575F493D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87AB7-A97A-1444-B83C-473CFD6BFB97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668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Threat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52345-EE69-6D4E-BEB3-6A4CE9213894}"/>
              </a:ext>
            </a:extLst>
          </p:cNvPr>
          <p:cNvSpPr txBox="1"/>
          <p:nvPr/>
        </p:nvSpPr>
        <p:spPr>
          <a:xfrm>
            <a:off x="1038654" y="3210074"/>
            <a:ext cx="286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void foo() {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endParaRPr lang="en-US" sz="1600" dirty="0">
              <a:latin typeface="Go Mono" panose="02060609050000000000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  <a:p>
            <a:r>
              <a:rPr lang="en-US" sz="1600" dirty="0">
                <a:latin typeface="Go Mono" panose="02060609050000000000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2FC988-10BE-184B-960D-93F570E0073D}"/>
              </a:ext>
            </a:extLst>
          </p:cNvPr>
          <p:cNvSpPr txBox="1"/>
          <p:nvPr/>
        </p:nvSpPr>
        <p:spPr>
          <a:xfrm>
            <a:off x="1210023" y="4983151"/>
            <a:ext cx="23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D5B0A-A685-FF4A-9208-1E0073D43194}"/>
              </a:ext>
            </a:extLst>
          </p:cNvPr>
          <p:cNvSpPr txBox="1"/>
          <p:nvPr/>
        </p:nvSpPr>
        <p:spPr>
          <a:xfrm>
            <a:off x="5280074" y="4790329"/>
            <a:ext cx="18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740AE3-DEE9-274C-ABEE-94BDC80D8E3A}"/>
              </a:ext>
            </a:extLst>
          </p:cNvPr>
          <p:cNvSpPr txBox="1"/>
          <p:nvPr/>
        </p:nvSpPr>
        <p:spPr>
          <a:xfrm>
            <a:off x="8849271" y="4790329"/>
            <a:ext cx="15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E222E3-8DE3-AB4A-A254-71079BC640D0}"/>
              </a:ext>
            </a:extLst>
          </p:cNvPr>
          <p:cNvSpPr/>
          <p:nvPr/>
        </p:nvSpPr>
        <p:spPr>
          <a:xfrm>
            <a:off x="7646087" y="3158085"/>
            <a:ext cx="960357" cy="117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5AD8ED-9A68-0745-AAF5-4D486B6FC764}"/>
              </a:ext>
            </a:extLst>
          </p:cNvPr>
          <p:cNvCxnSpPr>
            <a:cxnSpLocks/>
          </p:cNvCxnSpPr>
          <p:nvPr/>
        </p:nvCxnSpPr>
        <p:spPr>
          <a:xfrm>
            <a:off x="7646087" y="3453628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D1A614-2F84-F645-A216-9743B49CFED9}"/>
              </a:ext>
            </a:extLst>
          </p:cNvPr>
          <p:cNvCxnSpPr>
            <a:cxnSpLocks/>
          </p:cNvCxnSpPr>
          <p:nvPr/>
        </p:nvCxnSpPr>
        <p:spPr>
          <a:xfrm>
            <a:off x="7646087" y="3759896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D5949B5-FA83-9341-988E-46B1263B2211}"/>
              </a:ext>
            </a:extLst>
          </p:cNvPr>
          <p:cNvSpPr txBox="1"/>
          <p:nvPr/>
        </p:nvSpPr>
        <p:spPr>
          <a:xfrm>
            <a:off x="7659855" y="3182880"/>
            <a:ext cx="946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fwd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99B73A-0A85-724A-ABE7-A98304A8CF1E}"/>
              </a:ext>
            </a:extLst>
          </p:cNvPr>
          <p:cNvSpPr txBox="1"/>
          <p:nvPr/>
        </p:nvSpPr>
        <p:spPr>
          <a:xfrm>
            <a:off x="7646087" y="3781842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128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A906AC-BF80-CF41-A860-85AB5E6E41B1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EC32F4-27A7-884F-94A5-B0AC36528E25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D405D8-2403-B648-9D67-6D50237C9F6F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7A0B95-CA61-F64C-8175-01114043616B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F14C5-2144-F548-851D-F6C0E72630C4}"/>
              </a:ext>
            </a:extLst>
          </p:cNvPr>
          <p:cNvSpPr txBox="1"/>
          <p:nvPr/>
        </p:nvSpPr>
        <p:spPr>
          <a:xfrm>
            <a:off x="7664129" y="3480007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bck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89863-6520-5443-BEBC-0EB9656FB0C6}"/>
              </a:ext>
            </a:extLst>
          </p:cNvPr>
          <p:cNvSpPr txBox="1"/>
          <p:nvPr/>
        </p:nvSpPr>
        <p:spPr>
          <a:xfrm>
            <a:off x="1038655" y="3765067"/>
            <a:ext cx="314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o Mono" panose="02060609050000000000" pitchFamily="49" charset="0"/>
              </a:rPr>
              <a:t> </a:t>
            </a:r>
            <a:r>
              <a:rPr lang="en-US" sz="1600" b="1" dirty="0">
                <a:latin typeface="Go Mono" panose="02060609050000000000" pitchFamily="49" charset="0"/>
              </a:rPr>
              <a:t>void *p = malloc(1024);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5D8EEE-D809-634E-9BFA-8A564C1A9651}"/>
              </a:ext>
            </a:extLst>
          </p:cNvPr>
          <p:cNvSpPr/>
          <p:nvPr/>
        </p:nvSpPr>
        <p:spPr>
          <a:xfrm>
            <a:off x="5988797" y="3775572"/>
            <a:ext cx="449946" cy="7420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8A1B0C-E725-8048-979F-63A1F8FCCFB1}"/>
              </a:ext>
            </a:extLst>
          </p:cNvPr>
          <p:cNvSpPr/>
          <p:nvPr/>
        </p:nvSpPr>
        <p:spPr>
          <a:xfrm>
            <a:off x="5992443" y="3381277"/>
            <a:ext cx="449946" cy="231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1FF2C8-74D6-4F4C-AFA2-C8BBE604E31E}"/>
              </a:ext>
            </a:extLst>
          </p:cNvPr>
          <p:cNvSpPr/>
          <p:nvPr/>
        </p:nvSpPr>
        <p:spPr>
          <a:xfrm>
            <a:off x="5992443" y="2870798"/>
            <a:ext cx="449946" cy="35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325A6B-624C-6341-8A28-7C07A497B311}"/>
              </a:ext>
            </a:extLst>
          </p:cNvPr>
          <p:cNvCxnSpPr>
            <a:cxnSpLocks/>
          </p:cNvCxnSpPr>
          <p:nvPr/>
        </p:nvCxnSpPr>
        <p:spPr>
          <a:xfrm flipV="1">
            <a:off x="7646087" y="4040330"/>
            <a:ext cx="960357" cy="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485F6FB-BCD0-3D4A-825F-A6A50CEBFF2D}"/>
              </a:ext>
            </a:extLst>
          </p:cNvPr>
          <p:cNvSpPr txBox="1"/>
          <p:nvPr/>
        </p:nvSpPr>
        <p:spPr>
          <a:xfrm>
            <a:off x="7664129" y="4061736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A58AB0-303C-8447-9E21-977682C9457E}"/>
              </a:ext>
            </a:extLst>
          </p:cNvPr>
          <p:cNvSpPr/>
          <p:nvPr/>
        </p:nvSpPr>
        <p:spPr>
          <a:xfrm>
            <a:off x="9167576" y="3158085"/>
            <a:ext cx="960357" cy="117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EBB59F-998B-CB4D-A469-3D14442A9CFC}"/>
              </a:ext>
            </a:extLst>
          </p:cNvPr>
          <p:cNvCxnSpPr>
            <a:cxnSpLocks/>
          </p:cNvCxnSpPr>
          <p:nvPr/>
        </p:nvCxnSpPr>
        <p:spPr>
          <a:xfrm>
            <a:off x="9167576" y="3453628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6E7259-D6F6-DD4F-9E0D-0BEABDDC108C}"/>
              </a:ext>
            </a:extLst>
          </p:cNvPr>
          <p:cNvCxnSpPr>
            <a:cxnSpLocks/>
          </p:cNvCxnSpPr>
          <p:nvPr/>
        </p:nvCxnSpPr>
        <p:spPr>
          <a:xfrm>
            <a:off x="9167576" y="3759896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50A9E28-EE17-9046-A30A-4DF061E56C22}"/>
              </a:ext>
            </a:extLst>
          </p:cNvPr>
          <p:cNvSpPr txBox="1"/>
          <p:nvPr/>
        </p:nvSpPr>
        <p:spPr>
          <a:xfrm>
            <a:off x="9181344" y="3182880"/>
            <a:ext cx="946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fwd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FEE231-FC84-9D41-85B8-79402088133F}"/>
              </a:ext>
            </a:extLst>
          </p:cNvPr>
          <p:cNvSpPr txBox="1"/>
          <p:nvPr/>
        </p:nvSpPr>
        <p:spPr>
          <a:xfrm>
            <a:off x="9167576" y="3781842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64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2B94CE0-374D-B64F-A226-4674F8B5DB0E}"/>
              </a:ext>
            </a:extLst>
          </p:cNvPr>
          <p:cNvSpPr txBox="1"/>
          <p:nvPr/>
        </p:nvSpPr>
        <p:spPr>
          <a:xfrm>
            <a:off x="9185618" y="3480007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bck</a:t>
            </a:r>
            <a:endParaRPr lang="en-US" sz="1100" dirty="0">
              <a:latin typeface="Go Mono" panose="02060609050000000000" pitchFamily="49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24A9D66-0CE1-1640-988F-137E3C47AAE8}"/>
              </a:ext>
            </a:extLst>
          </p:cNvPr>
          <p:cNvCxnSpPr>
            <a:cxnSpLocks/>
          </p:cNvCxnSpPr>
          <p:nvPr/>
        </p:nvCxnSpPr>
        <p:spPr>
          <a:xfrm flipV="1">
            <a:off x="9167576" y="4040330"/>
            <a:ext cx="960357" cy="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61CC961-EC75-3446-B9A6-678181D855A1}"/>
              </a:ext>
            </a:extLst>
          </p:cNvPr>
          <p:cNvSpPr txBox="1"/>
          <p:nvPr/>
        </p:nvSpPr>
        <p:spPr>
          <a:xfrm>
            <a:off x="9185618" y="4061736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64EEF2-3EF6-0748-8196-F81E86FD5D10}"/>
              </a:ext>
            </a:extLst>
          </p:cNvPr>
          <p:cNvSpPr/>
          <p:nvPr/>
        </p:nvSpPr>
        <p:spPr>
          <a:xfrm>
            <a:off x="10713337" y="3157590"/>
            <a:ext cx="960357" cy="1178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EECEB79-6BAC-5045-B852-DBCB10A68DA0}"/>
              </a:ext>
            </a:extLst>
          </p:cNvPr>
          <p:cNvCxnSpPr>
            <a:cxnSpLocks/>
          </p:cNvCxnSpPr>
          <p:nvPr/>
        </p:nvCxnSpPr>
        <p:spPr>
          <a:xfrm>
            <a:off x="10713337" y="3453133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A2B20E-3D37-1E44-A584-AE25E9845F2A}"/>
              </a:ext>
            </a:extLst>
          </p:cNvPr>
          <p:cNvCxnSpPr>
            <a:cxnSpLocks/>
          </p:cNvCxnSpPr>
          <p:nvPr/>
        </p:nvCxnSpPr>
        <p:spPr>
          <a:xfrm>
            <a:off x="10713337" y="3759401"/>
            <a:ext cx="96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4C6D06C-82F2-514F-95B7-23A6FAB9CF6C}"/>
              </a:ext>
            </a:extLst>
          </p:cNvPr>
          <p:cNvSpPr txBox="1"/>
          <p:nvPr/>
        </p:nvSpPr>
        <p:spPr>
          <a:xfrm>
            <a:off x="10727105" y="3182385"/>
            <a:ext cx="946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fwd</a:t>
            </a:r>
            <a:endParaRPr lang="en-US" sz="1100" dirty="0">
              <a:latin typeface="Go Mono" panose="02060609050000000000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B00F92-948A-0F4F-B8EC-96EB1D42AA23}"/>
              </a:ext>
            </a:extLst>
          </p:cNvPr>
          <p:cNvSpPr txBox="1"/>
          <p:nvPr/>
        </p:nvSpPr>
        <p:spPr>
          <a:xfrm>
            <a:off x="10713337" y="3781347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1024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FEFC613-6277-F740-B8D8-58801A098EA9}"/>
              </a:ext>
            </a:extLst>
          </p:cNvPr>
          <p:cNvSpPr txBox="1"/>
          <p:nvPr/>
        </p:nvSpPr>
        <p:spPr>
          <a:xfrm>
            <a:off x="10731379" y="3479512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o Mono" panose="02060609050000000000" pitchFamily="49" charset="0"/>
              </a:rPr>
              <a:t>bck</a:t>
            </a:r>
            <a:endParaRPr lang="en-US" sz="1100" dirty="0">
              <a:latin typeface="Go Mono" panose="02060609050000000000" pitchFamily="49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EDB3A47-2D67-E04E-A4A7-D3FB6279385D}"/>
              </a:ext>
            </a:extLst>
          </p:cNvPr>
          <p:cNvCxnSpPr>
            <a:cxnSpLocks/>
          </p:cNvCxnSpPr>
          <p:nvPr/>
        </p:nvCxnSpPr>
        <p:spPr>
          <a:xfrm flipV="1">
            <a:off x="10713337" y="4039835"/>
            <a:ext cx="960357" cy="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5A1D5E0-A4B7-1442-9048-59FE552C5E8A}"/>
              </a:ext>
            </a:extLst>
          </p:cNvPr>
          <p:cNvSpPr txBox="1"/>
          <p:nvPr/>
        </p:nvSpPr>
        <p:spPr>
          <a:xfrm>
            <a:off x="10731379" y="4061241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o Mono" panose="02060609050000000000" pitchFamily="49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3C850-5F71-2444-A732-8F38604001A2}"/>
              </a:ext>
            </a:extLst>
          </p:cNvPr>
          <p:cNvSpPr/>
          <p:nvPr/>
        </p:nvSpPr>
        <p:spPr>
          <a:xfrm>
            <a:off x="5103345" y="2536447"/>
            <a:ext cx="6965390" cy="28458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588CA-B3AA-6F41-89A7-23D4652ECC46}"/>
              </a:ext>
            </a:extLst>
          </p:cNvPr>
          <p:cNvCxnSpPr>
            <a:stCxn id="108" idx="3"/>
          </p:cNvCxnSpPr>
          <p:nvPr/>
        </p:nvCxnSpPr>
        <p:spPr>
          <a:xfrm>
            <a:off x="10127933" y="3313685"/>
            <a:ext cx="585404" cy="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77D1890-0770-F746-919A-44C45E2EEE21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10145975" y="3610812"/>
            <a:ext cx="5673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DCCDFB9-340B-A14D-AB19-C7D0D79C11E9}"/>
              </a:ext>
            </a:extLst>
          </p:cNvPr>
          <p:cNvCxnSpPr/>
          <p:nvPr/>
        </p:nvCxnSpPr>
        <p:spPr>
          <a:xfrm>
            <a:off x="8591193" y="3296212"/>
            <a:ext cx="585404" cy="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39C1E8E-59B6-7443-B71C-EE188C14C8D8}"/>
              </a:ext>
            </a:extLst>
          </p:cNvPr>
          <p:cNvCxnSpPr>
            <a:cxnSpLocks/>
          </p:cNvCxnSpPr>
          <p:nvPr/>
        </p:nvCxnSpPr>
        <p:spPr>
          <a:xfrm flipH="1">
            <a:off x="8609235" y="3593339"/>
            <a:ext cx="5673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2">
            <a:extLst>
              <a:ext uri="{FF2B5EF4-FFF2-40B4-BE49-F238E27FC236}">
                <a16:creationId xmlns:a16="http://schemas.microsoft.com/office/drawing/2014/main" id="{6C17E7E1-2383-B84C-A651-BDDD6B6E4C79}"/>
              </a:ext>
            </a:extLst>
          </p:cNvPr>
          <p:cNvSpPr/>
          <p:nvPr/>
        </p:nvSpPr>
        <p:spPr>
          <a:xfrm>
            <a:off x="7688354" y="1421427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Corrupting meta-data allows a limited adversary to escalate privileges, disclose information, or execute arbitrary code.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2D2DA-165A-974B-A31D-77DE256CAF34}"/>
              </a:ext>
            </a:extLst>
          </p:cNvPr>
          <p:cNvSpPr txBox="1"/>
          <p:nvPr/>
        </p:nvSpPr>
        <p:spPr>
          <a:xfrm>
            <a:off x="6804607" y="5516613"/>
            <a:ext cx="372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Allocator</a:t>
            </a:r>
          </a:p>
        </p:txBody>
      </p:sp>
      <p:sp>
        <p:nvSpPr>
          <p:cNvPr id="32" name="Rectangle: Rounded Corners 2">
            <a:extLst>
              <a:ext uri="{FF2B5EF4-FFF2-40B4-BE49-F238E27FC236}">
                <a16:creationId xmlns:a16="http://schemas.microsoft.com/office/drawing/2014/main" id="{91A9F85C-FBA6-4249-AE51-E6C37372AD0B}"/>
              </a:ext>
            </a:extLst>
          </p:cNvPr>
          <p:cNvSpPr/>
          <p:nvPr/>
        </p:nvSpPr>
        <p:spPr>
          <a:xfrm>
            <a:off x="7688354" y="4784494"/>
            <a:ext cx="3954883" cy="152862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r>
              <a:rPr lang="en-US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prevents an adversary from gaining powerful capabilities through corrupting meta-data.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34722-BD50-B645-A181-B27511A05A21}"/>
              </a:ext>
            </a:extLst>
          </p:cNvPr>
          <p:cNvSpPr txBox="1"/>
          <p:nvPr/>
        </p:nvSpPr>
        <p:spPr>
          <a:xfrm>
            <a:off x="10713337" y="3468815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target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BBD70E3-FA0D-5544-A2CF-7D5083B90B21}"/>
              </a:ext>
            </a:extLst>
          </p:cNvPr>
          <p:cNvSpPr txBox="1"/>
          <p:nvPr/>
        </p:nvSpPr>
        <p:spPr>
          <a:xfrm>
            <a:off x="10713336" y="3169578"/>
            <a:ext cx="96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payload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FFC461-2B0C-4549-8FCD-B48F68B71A9C}"/>
              </a:ext>
            </a:extLst>
          </p:cNvPr>
          <p:cNvSpPr txBox="1"/>
          <p:nvPr/>
        </p:nvSpPr>
        <p:spPr>
          <a:xfrm>
            <a:off x="10004674" y="4402708"/>
            <a:ext cx="206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target-&gt;</a:t>
            </a:r>
            <a:r>
              <a:rPr lang="en-US" sz="1100" dirty="0" err="1">
                <a:solidFill>
                  <a:srgbClr val="FF0000"/>
                </a:solidFill>
                <a:latin typeface="Go Mono" panose="02060609050000000000" pitchFamily="49" charset="0"/>
              </a:rPr>
              <a:t>fwd</a:t>
            </a:r>
            <a:r>
              <a:rPr lang="en-US" sz="1100" dirty="0">
                <a:solidFill>
                  <a:srgbClr val="FF0000"/>
                </a:solidFill>
                <a:latin typeface="Go Mono" panose="02060609050000000000" pitchFamily="49" charset="0"/>
              </a:rPr>
              <a:t> = payload</a:t>
            </a:r>
          </a:p>
        </p:txBody>
      </p:sp>
    </p:spTree>
    <p:extLst>
      <p:ext uri="{BB962C8B-B14F-4D97-AF65-F5344CB8AC3E}">
        <p14:creationId xmlns:p14="http://schemas.microsoft.com/office/powerpoint/2010/main" val="24820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92" grpId="0"/>
      <p:bldP spid="93" grpId="0" animBg="1"/>
      <p:bldP spid="97" grpId="0"/>
      <p:bldP spid="98" grpId="0"/>
      <p:bldP spid="31" grpId="0"/>
      <p:bldP spid="8" grpId="0"/>
      <p:bldP spid="51" grpId="0" animBg="1"/>
      <p:bldP spid="52" grpId="0" animBg="1"/>
      <p:bldP spid="53" grpId="0" animBg="1"/>
      <p:bldP spid="70" grpId="0"/>
      <p:bldP spid="80" grpId="0" animBg="1"/>
      <p:bldP spid="108" grpId="0"/>
      <p:bldP spid="109" grpId="0"/>
      <p:bldP spid="110" grpId="0"/>
      <p:bldP spid="112" grpId="0"/>
      <p:bldP spid="113" grpId="0" animBg="1"/>
      <p:bldP spid="116" grpId="0"/>
      <p:bldP spid="116" grpId="1"/>
      <p:bldP spid="117" grpId="0"/>
      <p:bldP spid="118" grpId="0"/>
      <p:bldP spid="118" grpId="1"/>
      <p:bldP spid="120" grpId="0"/>
      <p:bldP spid="17" grpId="0" animBg="1"/>
      <p:bldP spid="103" grpId="0" animBg="1"/>
      <p:bldP spid="124" grpId="0"/>
      <p:bldP spid="32" grpId="0" animBg="1"/>
      <p:bldP spid="26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Memory Protection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965A5-E92C-D94D-BBF8-A6246F9044B1}"/>
              </a:ext>
            </a:extLst>
          </p:cNvPr>
          <p:cNvCxnSpPr>
            <a:cxnSpLocks/>
          </p:cNvCxnSpPr>
          <p:nvPr/>
        </p:nvCxnSpPr>
        <p:spPr>
          <a:xfrm>
            <a:off x="9824387" y="3796736"/>
            <a:ext cx="126516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772A2-D85F-2F47-B155-96B2BFE9F0A4}"/>
              </a:ext>
            </a:extLst>
          </p:cNvPr>
          <p:cNvSpPr/>
          <p:nvPr/>
        </p:nvSpPr>
        <p:spPr>
          <a:xfrm>
            <a:off x="203227" y="2884704"/>
            <a:ext cx="3365057" cy="127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1B0D9-7639-8C4E-81EF-FAF91215CC9D}"/>
              </a:ext>
            </a:extLst>
          </p:cNvPr>
          <p:cNvSpPr txBox="1"/>
          <p:nvPr/>
        </p:nvSpPr>
        <p:spPr>
          <a:xfrm>
            <a:off x="8918449" y="4279209"/>
            <a:ext cx="11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B3E22-6992-104C-A9DE-5E3867D4B7B6}"/>
              </a:ext>
            </a:extLst>
          </p:cNvPr>
          <p:cNvSpPr txBox="1"/>
          <p:nvPr/>
        </p:nvSpPr>
        <p:spPr>
          <a:xfrm>
            <a:off x="203227" y="4283607"/>
            <a:ext cx="336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Management Unit</a:t>
            </a:r>
          </a:p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(MMU)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8790-AE40-074E-9C66-D0472D9F509C}"/>
              </a:ext>
            </a:extLst>
          </p:cNvPr>
          <p:cNvSpPr txBox="1"/>
          <p:nvPr/>
        </p:nvSpPr>
        <p:spPr>
          <a:xfrm>
            <a:off x="3657600" y="4321991"/>
            <a:ext cx="526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Protection Key Rights Register for User Pages</a:t>
            </a:r>
            <a:b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</a:br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(PKRU)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60FBA-B497-FC49-A5A2-92A41B3BAF10}"/>
              </a:ext>
            </a:extLst>
          </p:cNvPr>
          <p:cNvSpPr/>
          <p:nvPr/>
        </p:nvSpPr>
        <p:spPr>
          <a:xfrm>
            <a:off x="3936351" y="2884704"/>
            <a:ext cx="3642890" cy="54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631FA8-FA8C-9B43-9A8C-EC623190078E}"/>
              </a:ext>
            </a:extLst>
          </p:cNvPr>
          <p:cNvSpPr/>
          <p:nvPr/>
        </p:nvSpPr>
        <p:spPr>
          <a:xfrm>
            <a:off x="327555" y="3038437"/>
            <a:ext cx="1057642" cy="7324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0905C-1FF2-7B44-B236-C297B76952B7}"/>
              </a:ext>
            </a:extLst>
          </p:cNvPr>
          <p:cNvSpPr txBox="1"/>
          <p:nvPr/>
        </p:nvSpPr>
        <p:spPr>
          <a:xfrm>
            <a:off x="226412" y="3829772"/>
            <a:ext cx="1261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 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D48755-B346-D342-BE6F-0BDC9F0A5E07}"/>
              </a:ext>
            </a:extLst>
          </p:cNvPr>
          <p:cNvSpPr/>
          <p:nvPr/>
        </p:nvSpPr>
        <p:spPr>
          <a:xfrm>
            <a:off x="1617319" y="3043621"/>
            <a:ext cx="1801717" cy="302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58E1F-C24C-144B-AABF-461CC2413D7F}"/>
              </a:ext>
            </a:extLst>
          </p:cNvPr>
          <p:cNvSpPr txBox="1"/>
          <p:nvPr/>
        </p:nvSpPr>
        <p:spPr>
          <a:xfrm>
            <a:off x="1618691" y="3829771"/>
            <a:ext cx="178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 Table Entry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972EA-3768-6348-B276-9C5F72F2E585}"/>
              </a:ext>
            </a:extLst>
          </p:cNvPr>
          <p:cNvSpPr txBox="1"/>
          <p:nvPr/>
        </p:nvSpPr>
        <p:spPr>
          <a:xfrm>
            <a:off x="7229163" y="3468603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C7C4F-5C40-6245-97BA-E0C3DF5DDE69}"/>
              </a:ext>
            </a:extLst>
          </p:cNvPr>
          <p:cNvSpPr txBox="1"/>
          <p:nvPr/>
        </p:nvSpPr>
        <p:spPr>
          <a:xfrm>
            <a:off x="6843278" y="3479263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2F4BB-603C-EA48-9C50-E0C1347FC7CE}"/>
              </a:ext>
            </a:extLst>
          </p:cNvPr>
          <p:cNvSpPr txBox="1"/>
          <p:nvPr/>
        </p:nvSpPr>
        <p:spPr>
          <a:xfrm>
            <a:off x="6392303" y="3469797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6503C-CF5F-F444-ACD0-631A1B913C85}"/>
              </a:ext>
            </a:extLst>
          </p:cNvPr>
          <p:cNvSpPr txBox="1"/>
          <p:nvPr/>
        </p:nvSpPr>
        <p:spPr>
          <a:xfrm>
            <a:off x="5623098" y="348266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DB7-630C-3A44-943C-46918392ACA7}"/>
              </a:ext>
            </a:extLst>
          </p:cNvPr>
          <p:cNvSpPr txBox="1"/>
          <p:nvPr/>
        </p:nvSpPr>
        <p:spPr>
          <a:xfrm>
            <a:off x="4755094" y="3482661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7AAA0F-E4A9-554A-BC63-EF44E09CD7CC}"/>
              </a:ext>
            </a:extLst>
          </p:cNvPr>
          <p:cNvSpPr txBox="1"/>
          <p:nvPr/>
        </p:nvSpPr>
        <p:spPr>
          <a:xfrm>
            <a:off x="4338408" y="3482664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2563C-B648-C446-B983-31BABB1B5AC5}"/>
              </a:ext>
            </a:extLst>
          </p:cNvPr>
          <p:cNvSpPr txBox="1"/>
          <p:nvPr/>
        </p:nvSpPr>
        <p:spPr>
          <a:xfrm>
            <a:off x="3901454" y="3471661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242785-0A0C-EC4B-8510-7CD72E960A65}"/>
              </a:ext>
            </a:extLst>
          </p:cNvPr>
          <p:cNvCxnSpPr>
            <a:cxnSpLocks/>
          </p:cNvCxnSpPr>
          <p:nvPr/>
        </p:nvCxnSpPr>
        <p:spPr>
          <a:xfrm>
            <a:off x="5584440" y="2894329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986B00-002F-6546-B02B-8FC6970821EC}"/>
              </a:ext>
            </a:extLst>
          </p:cNvPr>
          <p:cNvCxnSpPr>
            <a:cxnSpLocks/>
          </p:cNvCxnSpPr>
          <p:nvPr/>
        </p:nvCxnSpPr>
        <p:spPr>
          <a:xfrm>
            <a:off x="5788305" y="2890036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1092D9-9ECE-014C-AEC2-55E50F4DFF82}"/>
              </a:ext>
            </a:extLst>
          </p:cNvPr>
          <p:cNvCxnSpPr>
            <a:cxnSpLocks/>
          </p:cNvCxnSpPr>
          <p:nvPr/>
        </p:nvCxnSpPr>
        <p:spPr>
          <a:xfrm>
            <a:off x="5999206" y="2894329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C3AB58-CFD1-5843-9E30-E1D118B78737}"/>
              </a:ext>
            </a:extLst>
          </p:cNvPr>
          <p:cNvSpPr txBox="1"/>
          <p:nvPr/>
        </p:nvSpPr>
        <p:spPr>
          <a:xfrm>
            <a:off x="5531829" y="2948820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42F422-E66D-6E45-BA24-9FDF5E27D99B}"/>
              </a:ext>
            </a:extLst>
          </p:cNvPr>
          <p:cNvSpPr txBox="1"/>
          <p:nvPr/>
        </p:nvSpPr>
        <p:spPr>
          <a:xfrm>
            <a:off x="5813075" y="2948820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8BC339-6F57-A24D-B4F8-555952BDA18B}"/>
              </a:ext>
            </a:extLst>
          </p:cNvPr>
          <p:cNvCxnSpPr>
            <a:cxnSpLocks/>
          </p:cNvCxnSpPr>
          <p:nvPr/>
        </p:nvCxnSpPr>
        <p:spPr>
          <a:xfrm>
            <a:off x="6362412" y="2899147"/>
            <a:ext cx="0" cy="53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F41119-AB48-9C45-AE8F-5ACE4DA3F8A5}"/>
              </a:ext>
            </a:extLst>
          </p:cNvPr>
          <p:cNvCxnSpPr>
            <a:cxnSpLocks/>
          </p:cNvCxnSpPr>
          <p:nvPr/>
        </p:nvCxnSpPr>
        <p:spPr>
          <a:xfrm>
            <a:off x="6566277" y="2899147"/>
            <a:ext cx="0" cy="53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CADBBB-DA1B-6449-85B4-583DB671E07B}"/>
              </a:ext>
            </a:extLst>
          </p:cNvPr>
          <p:cNvSpPr txBox="1"/>
          <p:nvPr/>
        </p:nvSpPr>
        <p:spPr>
          <a:xfrm>
            <a:off x="6309801" y="2947457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36D9B-20DD-7A46-AC72-851A19FF0C62}"/>
              </a:ext>
            </a:extLst>
          </p:cNvPr>
          <p:cNvSpPr txBox="1"/>
          <p:nvPr/>
        </p:nvSpPr>
        <p:spPr>
          <a:xfrm>
            <a:off x="6584349" y="2947457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B515C3-E855-E048-BC52-A1FE835FE43E}"/>
              </a:ext>
            </a:extLst>
          </p:cNvPr>
          <p:cNvCxnSpPr>
            <a:cxnSpLocks/>
          </p:cNvCxnSpPr>
          <p:nvPr/>
        </p:nvCxnSpPr>
        <p:spPr>
          <a:xfrm>
            <a:off x="6782848" y="2901030"/>
            <a:ext cx="0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FFD19C-3284-BC49-BC62-D33CB8301CB9}"/>
              </a:ext>
            </a:extLst>
          </p:cNvPr>
          <p:cNvCxnSpPr>
            <a:cxnSpLocks/>
          </p:cNvCxnSpPr>
          <p:nvPr/>
        </p:nvCxnSpPr>
        <p:spPr>
          <a:xfrm>
            <a:off x="6986713" y="2901030"/>
            <a:ext cx="0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0CBC3D-E72B-C34A-B05E-272FE8343C17}"/>
              </a:ext>
            </a:extLst>
          </p:cNvPr>
          <p:cNvCxnSpPr>
            <a:cxnSpLocks/>
          </p:cNvCxnSpPr>
          <p:nvPr/>
        </p:nvCxnSpPr>
        <p:spPr>
          <a:xfrm flipH="1">
            <a:off x="7173618" y="2901030"/>
            <a:ext cx="2976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A7F353-C849-4D48-B747-EEA494FE9D1C}"/>
              </a:ext>
            </a:extLst>
          </p:cNvPr>
          <p:cNvSpPr txBox="1"/>
          <p:nvPr/>
        </p:nvSpPr>
        <p:spPr>
          <a:xfrm>
            <a:off x="6730237" y="2957927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7E84C7-09C2-8E48-B973-508815BC53DC}"/>
              </a:ext>
            </a:extLst>
          </p:cNvPr>
          <p:cNvSpPr txBox="1"/>
          <p:nvPr/>
        </p:nvSpPr>
        <p:spPr>
          <a:xfrm>
            <a:off x="7004785" y="2957927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10104-1C50-844A-B5F5-4BD79A90C988}"/>
              </a:ext>
            </a:extLst>
          </p:cNvPr>
          <p:cNvCxnSpPr>
            <a:cxnSpLocks/>
          </p:cNvCxnSpPr>
          <p:nvPr/>
        </p:nvCxnSpPr>
        <p:spPr>
          <a:xfrm flipH="1">
            <a:off x="7391987" y="2896205"/>
            <a:ext cx="2947" cy="535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C1732A-33BF-D245-A418-92039D7134F9}"/>
              </a:ext>
            </a:extLst>
          </p:cNvPr>
          <p:cNvSpPr txBox="1"/>
          <p:nvPr/>
        </p:nvSpPr>
        <p:spPr>
          <a:xfrm>
            <a:off x="7117439" y="2944515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CB63D4-9F0D-F64B-8DAA-A0D221B66124}"/>
              </a:ext>
            </a:extLst>
          </p:cNvPr>
          <p:cNvSpPr txBox="1"/>
          <p:nvPr/>
        </p:nvSpPr>
        <p:spPr>
          <a:xfrm>
            <a:off x="7391987" y="2944515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47B29D-3174-A045-9484-A717C1430A21}"/>
              </a:ext>
            </a:extLst>
          </p:cNvPr>
          <p:cNvCxnSpPr>
            <a:cxnSpLocks/>
          </p:cNvCxnSpPr>
          <p:nvPr/>
        </p:nvCxnSpPr>
        <p:spPr>
          <a:xfrm>
            <a:off x="4828006" y="2874234"/>
            <a:ext cx="0" cy="547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F4D7FD-30DC-6947-89B7-681588BCF29F}"/>
              </a:ext>
            </a:extLst>
          </p:cNvPr>
          <p:cNvCxnSpPr>
            <a:cxnSpLocks/>
          </p:cNvCxnSpPr>
          <p:nvPr/>
        </p:nvCxnSpPr>
        <p:spPr>
          <a:xfrm>
            <a:off x="5031870" y="2874234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EFF82-DA5D-6547-848F-FAF5D5B134FA}"/>
              </a:ext>
            </a:extLst>
          </p:cNvPr>
          <p:cNvSpPr txBox="1"/>
          <p:nvPr/>
        </p:nvSpPr>
        <p:spPr>
          <a:xfrm>
            <a:off x="4775394" y="2932591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5C6699-6EC3-9B41-844F-E76CDB2CC785}"/>
              </a:ext>
            </a:extLst>
          </p:cNvPr>
          <p:cNvSpPr txBox="1"/>
          <p:nvPr/>
        </p:nvSpPr>
        <p:spPr>
          <a:xfrm>
            <a:off x="5056641" y="2932591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F263CF-DF33-6D4C-AE63-8BF36DB334F4}"/>
              </a:ext>
            </a:extLst>
          </p:cNvPr>
          <p:cNvCxnSpPr>
            <a:cxnSpLocks/>
          </p:cNvCxnSpPr>
          <p:nvPr/>
        </p:nvCxnSpPr>
        <p:spPr>
          <a:xfrm>
            <a:off x="5248442" y="2884703"/>
            <a:ext cx="0" cy="54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F0798F-4454-AB49-A94C-807531BC5AE9}"/>
              </a:ext>
            </a:extLst>
          </p:cNvPr>
          <p:cNvCxnSpPr>
            <a:cxnSpLocks/>
          </p:cNvCxnSpPr>
          <p:nvPr/>
        </p:nvCxnSpPr>
        <p:spPr>
          <a:xfrm>
            <a:off x="4384481" y="2874234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237253-855D-5844-9C16-ACCFCEA40A4C}"/>
              </a:ext>
            </a:extLst>
          </p:cNvPr>
          <p:cNvCxnSpPr>
            <a:cxnSpLocks/>
          </p:cNvCxnSpPr>
          <p:nvPr/>
        </p:nvCxnSpPr>
        <p:spPr>
          <a:xfrm>
            <a:off x="4588345" y="2874234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991ACE-1A85-C340-9EF0-2270129EE0D5}"/>
              </a:ext>
            </a:extLst>
          </p:cNvPr>
          <p:cNvSpPr txBox="1"/>
          <p:nvPr/>
        </p:nvSpPr>
        <p:spPr>
          <a:xfrm>
            <a:off x="4331869" y="2939289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427019-FBE2-DF45-8793-A313634966BB}"/>
              </a:ext>
            </a:extLst>
          </p:cNvPr>
          <p:cNvSpPr txBox="1"/>
          <p:nvPr/>
        </p:nvSpPr>
        <p:spPr>
          <a:xfrm>
            <a:off x="4619814" y="2939289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9E5C17-39DC-1140-9A5A-0AE62CFF88C3}"/>
              </a:ext>
            </a:extLst>
          </p:cNvPr>
          <p:cNvCxnSpPr>
            <a:cxnSpLocks/>
          </p:cNvCxnSpPr>
          <p:nvPr/>
        </p:nvCxnSpPr>
        <p:spPr>
          <a:xfrm>
            <a:off x="4156581" y="2896205"/>
            <a:ext cx="0" cy="535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2C923-5A39-9D43-80F7-6CFCDC95DF20}"/>
              </a:ext>
            </a:extLst>
          </p:cNvPr>
          <p:cNvSpPr txBox="1"/>
          <p:nvPr/>
        </p:nvSpPr>
        <p:spPr>
          <a:xfrm>
            <a:off x="3900105" y="2944515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DCFDE3-2AD3-154A-8CC0-868ED01010E6}"/>
              </a:ext>
            </a:extLst>
          </p:cNvPr>
          <p:cNvSpPr txBox="1"/>
          <p:nvPr/>
        </p:nvSpPr>
        <p:spPr>
          <a:xfrm>
            <a:off x="4174653" y="2944515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538B4-DB3B-EE41-BC3D-569AECFFFFC7}"/>
              </a:ext>
            </a:extLst>
          </p:cNvPr>
          <p:cNvSpPr txBox="1"/>
          <p:nvPr/>
        </p:nvSpPr>
        <p:spPr>
          <a:xfrm>
            <a:off x="1706300" y="3070543"/>
            <a:ext cx="32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EBFD38-1D19-E44A-8F9C-E9ED5E6E7849}"/>
              </a:ext>
            </a:extLst>
          </p:cNvPr>
          <p:cNvSpPr txBox="1"/>
          <p:nvPr/>
        </p:nvSpPr>
        <p:spPr>
          <a:xfrm>
            <a:off x="1634461" y="3383314"/>
            <a:ext cx="58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62 59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455BEC-6336-234C-A2E6-7CE94ABB3C87}"/>
              </a:ext>
            </a:extLst>
          </p:cNvPr>
          <p:cNvSpPr txBox="1"/>
          <p:nvPr/>
        </p:nvSpPr>
        <p:spPr>
          <a:xfrm>
            <a:off x="2231086" y="3072017"/>
            <a:ext cx="97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phys</a:t>
            </a:r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</a:t>
            </a:r>
            <a:endParaRPr lang="en-US" sz="1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2824CC-790E-2147-B8A2-71D45371306A}"/>
              </a:ext>
            </a:extLst>
          </p:cNvPr>
          <p:cNvSpPr txBox="1"/>
          <p:nvPr/>
        </p:nvSpPr>
        <p:spPr>
          <a:xfrm>
            <a:off x="3205264" y="3383314"/>
            <a:ext cx="205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3878CE-91D9-8640-A994-9A70BDE1DA45}"/>
              </a:ext>
            </a:extLst>
          </p:cNvPr>
          <p:cNvCxnSpPr>
            <a:cxnSpLocks/>
          </p:cNvCxnSpPr>
          <p:nvPr/>
        </p:nvCxnSpPr>
        <p:spPr>
          <a:xfrm>
            <a:off x="327555" y="3527929"/>
            <a:ext cx="1057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A3C05B5-E046-194C-B5DC-50BFE8D13D19}"/>
              </a:ext>
            </a:extLst>
          </p:cNvPr>
          <p:cNvCxnSpPr>
            <a:cxnSpLocks/>
          </p:cNvCxnSpPr>
          <p:nvPr/>
        </p:nvCxnSpPr>
        <p:spPr>
          <a:xfrm>
            <a:off x="327555" y="3328689"/>
            <a:ext cx="1057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2BF125-DF85-9B4E-A6CB-C40237CBB57F}"/>
              </a:ext>
            </a:extLst>
          </p:cNvPr>
          <p:cNvCxnSpPr>
            <a:cxnSpLocks/>
          </p:cNvCxnSpPr>
          <p:nvPr/>
        </p:nvCxnSpPr>
        <p:spPr>
          <a:xfrm flipV="1">
            <a:off x="339496" y="3033250"/>
            <a:ext cx="1285361" cy="2725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61CF4-FDDA-4243-BC9E-1178FD4600D0}"/>
              </a:ext>
            </a:extLst>
          </p:cNvPr>
          <p:cNvCxnSpPr>
            <a:cxnSpLocks/>
          </p:cNvCxnSpPr>
          <p:nvPr/>
        </p:nvCxnSpPr>
        <p:spPr>
          <a:xfrm flipV="1">
            <a:off x="1351075" y="3333877"/>
            <a:ext cx="273782" cy="19405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DC8BA29-7B40-144C-A1A5-FD5456F68548}"/>
              </a:ext>
            </a:extLst>
          </p:cNvPr>
          <p:cNvSpPr/>
          <p:nvPr/>
        </p:nvSpPr>
        <p:spPr>
          <a:xfrm>
            <a:off x="9138936" y="2837594"/>
            <a:ext cx="697157" cy="12706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8F3CCD9-F89E-4944-8A2C-A04315080554}"/>
              </a:ext>
            </a:extLst>
          </p:cNvPr>
          <p:cNvSpPr/>
          <p:nvPr/>
        </p:nvSpPr>
        <p:spPr>
          <a:xfrm>
            <a:off x="11095654" y="2784580"/>
            <a:ext cx="697157" cy="12888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3609FA-FE04-6846-AC2E-F20D6DFFE807}"/>
              </a:ext>
            </a:extLst>
          </p:cNvPr>
          <p:cNvSpPr txBox="1"/>
          <p:nvPr/>
        </p:nvSpPr>
        <p:spPr>
          <a:xfrm>
            <a:off x="11036896" y="4276297"/>
            <a:ext cx="81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7DC300-414C-2840-B1C9-21F99D4D4B14}"/>
              </a:ext>
            </a:extLst>
          </p:cNvPr>
          <p:cNvSpPr txBox="1"/>
          <p:nvPr/>
        </p:nvSpPr>
        <p:spPr>
          <a:xfrm>
            <a:off x="11289806" y="3283937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96AFD2-664E-6D44-AD2A-47E8848D0412}"/>
              </a:ext>
            </a:extLst>
          </p:cNvPr>
          <p:cNvCxnSpPr>
            <a:cxnSpLocks/>
          </p:cNvCxnSpPr>
          <p:nvPr/>
        </p:nvCxnSpPr>
        <p:spPr>
          <a:xfrm>
            <a:off x="9824387" y="3207343"/>
            <a:ext cx="126516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38CD8E-5E7C-6F4D-BA45-D387AA5ABDA1}"/>
              </a:ext>
            </a:extLst>
          </p:cNvPr>
          <p:cNvSpPr txBox="1"/>
          <p:nvPr/>
        </p:nvSpPr>
        <p:spPr>
          <a:xfrm>
            <a:off x="9863354" y="2923052"/>
            <a:ext cx="123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01C1F2-FE86-5247-B366-96C07971E91E}"/>
                  </a:ext>
                </a:extLst>
              </p:cNvPr>
              <p:cNvSpPr txBox="1"/>
              <p:nvPr/>
            </p:nvSpPr>
            <p:spPr>
              <a:xfrm>
                <a:off x="9857774" y="3221394"/>
                <a:ext cx="1242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PKRU[k].A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=</m:t>
                    </m:r>
                  </m:oMath>
                </a14:m>
                <a:r>
                  <a:rPr lang="en-US" sz="1200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01C1F2-FE86-5247-B366-96C07971E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774" y="3221394"/>
                <a:ext cx="1242718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A149134-D297-1F4F-8F80-68B1CDABDFD0}"/>
              </a:ext>
            </a:extLst>
          </p:cNvPr>
          <p:cNvSpPr txBox="1"/>
          <p:nvPr/>
        </p:nvSpPr>
        <p:spPr>
          <a:xfrm>
            <a:off x="7903555" y="2884347"/>
            <a:ext cx="91557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- Access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 - Write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0B3370-6BFE-5641-9742-AC45F47E06DC}"/>
              </a:ext>
            </a:extLst>
          </p:cNvPr>
          <p:cNvSpPr txBox="1"/>
          <p:nvPr/>
        </p:nvSpPr>
        <p:spPr>
          <a:xfrm>
            <a:off x="9842102" y="3519029"/>
            <a:ext cx="1259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Write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6CA30-3C2C-9F4F-AABA-F8EE21C60058}"/>
                  </a:ext>
                </a:extLst>
              </p:cNvPr>
              <p:cNvSpPr txBox="1"/>
              <p:nvPr/>
            </p:nvSpPr>
            <p:spPr>
              <a:xfrm>
                <a:off x="9829551" y="3795712"/>
                <a:ext cx="1259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PKRU[k].W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246CA30-3C2C-9F4F-AABA-F8EE21C60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551" y="3795712"/>
                <a:ext cx="1259557" cy="276999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B2D5CF6E-0E63-954E-9BEE-BB808F6DEB6F}"/>
              </a:ext>
            </a:extLst>
          </p:cNvPr>
          <p:cNvSpPr txBox="1"/>
          <p:nvPr/>
        </p:nvSpPr>
        <p:spPr>
          <a:xfrm>
            <a:off x="2783099" y="3383314"/>
            <a:ext cx="361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3AC3D4-9DE0-5047-AC5A-7AD41F781BE0}"/>
              </a:ext>
            </a:extLst>
          </p:cNvPr>
          <p:cNvSpPr txBox="1"/>
          <p:nvPr/>
        </p:nvSpPr>
        <p:spPr>
          <a:xfrm>
            <a:off x="2274650" y="3379021"/>
            <a:ext cx="361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50</a:t>
            </a:r>
          </a:p>
        </p:txBody>
      </p:sp>
      <p:pic>
        <p:nvPicPr>
          <p:cNvPr id="82" name="Graphic 81" descr="Warning outline">
            <a:extLst>
              <a:ext uri="{FF2B5EF4-FFF2-40B4-BE49-F238E27FC236}">
                <a16:creationId xmlns:a16="http://schemas.microsoft.com/office/drawing/2014/main" id="{16C3BF9A-F4C3-1348-91E1-0C60735A1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9507" y="4099516"/>
            <a:ext cx="438912" cy="46139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2B0F1CE-6717-DF4E-8276-60C4FF7DFC04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32A6938-FD1E-3046-B29D-A9FFB210E5C8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5B1BBF-D6D8-C24F-8C8D-92675CD3F671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Overview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365830-2D51-694F-AFEC-C8108AEDCB94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C2033B-C679-B74A-A33E-CFB5028E926D}"/>
              </a:ext>
            </a:extLst>
          </p:cNvPr>
          <p:cNvSpPr txBox="1"/>
          <p:nvPr/>
        </p:nvSpPr>
        <p:spPr>
          <a:xfrm>
            <a:off x="5479687" y="3844301"/>
            <a:ext cx="8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rdpkru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0E8A28-9519-2F45-9CCD-EDE76B7F2926}"/>
              </a:ext>
            </a:extLst>
          </p:cNvPr>
          <p:cNvSpPr txBox="1"/>
          <p:nvPr/>
        </p:nvSpPr>
        <p:spPr>
          <a:xfrm>
            <a:off x="3911725" y="3844301"/>
            <a:ext cx="13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Instructions: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19E54A-CC37-7348-BC3C-8EF4A6977002}"/>
              </a:ext>
            </a:extLst>
          </p:cNvPr>
          <p:cNvSpPr txBox="1"/>
          <p:nvPr/>
        </p:nvSpPr>
        <p:spPr>
          <a:xfrm>
            <a:off x="6584349" y="3844301"/>
            <a:ext cx="86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wrpkru</a:t>
            </a:r>
            <a:endParaRPr 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210A748F-8927-4749-903A-C6360D590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8754" y="3259843"/>
            <a:ext cx="417519" cy="41751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9262909-1CD9-244E-944E-21EB42303144}"/>
              </a:ext>
            </a:extLst>
          </p:cNvPr>
          <p:cNvSpPr txBox="1"/>
          <p:nvPr/>
        </p:nvSpPr>
        <p:spPr>
          <a:xfrm>
            <a:off x="7904897" y="3635470"/>
            <a:ext cx="91433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0 - Allow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1 - Deny</a:t>
            </a:r>
          </a:p>
        </p:txBody>
      </p:sp>
    </p:spTree>
    <p:extLst>
      <p:ext uri="{BB962C8B-B14F-4D97-AF65-F5344CB8AC3E}">
        <p14:creationId xmlns:p14="http://schemas.microsoft.com/office/powerpoint/2010/main" val="15071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  <p:bldP spid="37" grpId="0"/>
      <p:bldP spid="40" grpId="0"/>
      <p:bldP spid="41" grpId="0"/>
      <p:bldP spid="45" grpId="0"/>
      <p:bldP spid="46" grpId="0"/>
      <p:bldP spid="48" grpId="0"/>
      <p:bldP spid="49" grpId="0"/>
      <p:bldP spid="52" grpId="0"/>
      <p:bldP spid="53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70" grpId="0" animBg="1"/>
      <p:bldP spid="71" grpId="0" animBg="1"/>
      <p:bldP spid="72" grpId="0"/>
      <p:bldP spid="73" grpId="0"/>
      <p:bldP spid="75" grpId="0"/>
      <p:bldP spid="76" grpId="0"/>
      <p:bldP spid="77" grpId="0" animBg="1"/>
      <p:bldP spid="78" grpId="0"/>
      <p:bldP spid="79" grpId="0"/>
      <p:bldP spid="80" grpId="0"/>
      <p:bldP spid="81" grpId="0"/>
      <p:bldP spid="120" grpId="0"/>
      <p:bldP spid="121" grpId="0"/>
      <p:bldP spid="121" grpId="1"/>
      <p:bldP spid="122" grpId="0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C6B2182-292F-BE4E-B05C-4A1BB4C005E8}"/>
              </a:ext>
            </a:extLst>
          </p:cNvPr>
          <p:cNvSpPr/>
          <p:nvPr/>
        </p:nvSpPr>
        <p:spPr>
          <a:xfrm>
            <a:off x="2813506" y="2526798"/>
            <a:ext cx="1933657" cy="32538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C1F2ADE-147F-C84E-960F-C7D696C0BCE9}"/>
              </a:ext>
            </a:extLst>
          </p:cNvPr>
          <p:cNvSpPr/>
          <p:nvPr/>
        </p:nvSpPr>
        <p:spPr>
          <a:xfrm>
            <a:off x="6122081" y="2526798"/>
            <a:ext cx="4081659" cy="32538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303E52-B47C-9242-BE24-8CC4721D5839}"/>
              </a:ext>
            </a:extLst>
          </p:cNvPr>
          <p:cNvSpPr txBox="1"/>
          <p:nvPr/>
        </p:nvSpPr>
        <p:spPr>
          <a:xfrm>
            <a:off x="6117245" y="5876773"/>
            <a:ext cx="408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MPKAlloc</a:t>
            </a:r>
            <a:endParaRPr lang="en-US" sz="24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00D904-2DA9-6446-8045-2098212376C7}"/>
              </a:ext>
            </a:extLst>
          </p:cNvPr>
          <p:cNvSpPr txBox="1"/>
          <p:nvPr/>
        </p:nvSpPr>
        <p:spPr>
          <a:xfrm>
            <a:off x="2812353" y="5880156"/>
            <a:ext cx="1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Process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582FCC5-1900-B244-9A9D-F5CF397FE99D}"/>
              </a:ext>
            </a:extLst>
          </p:cNvPr>
          <p:cNvSpPr/>
          <p:nvPr/>
        </p:nvSpPr>
        <p:spPr>
          <a:xfrm>
            <a:off x="8960514" y="4243888"/>
            <a:ext cx="857503" cy="1056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717778-20F8-0747-A57C-2AA8DCA24A33}"/>
              </a:ext>
            </a:extLst>
          </p:cNvPr>
          <p:cNvSpPr txBox="1"/>
          <p:nvPr/>
        </p:nvSpPr>
        <p:spPr>
          <a:xfrm>
            <a:off x="9488228" y="4938528"/>
            <a:ext cx="3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09FEA53-4BCF-9046-BC0D-C22C377D40F0}"/>
              </a:ext>
            </a:extLst>
          </p:cNvPr>
          <p:cNvSpPr/>
          <p:nvPr/>
        </p:nvSpPr>
        <p:spPr>
          <a:xfrm>
            <a:off x="3459117" y="2922845"/>
            <a:ext cx="642434" cy="14277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BAD434D-BC37-A946-AAA7-B42FCE2A40A7}"/>
              </a:ext>
            </a:extLst>
          </p:cNvPr>
          <p:cNvSpPr/>
          <p:nvPr/>
        </p:nvSpPr>
        <p:spPr>
          <a:xfrm>
            <a:off x="3459117" y="4671817"/>
            <a:ext cx="642434" cy="6424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32098-8AAF-4041-97AB-317DBE5A663C}"/>
              </a:ext>
            </a:extLst>
          </p:cNvPr>
          <p:cNvSpPr txBox="1"/>
          <p:nvPr/>
        </p:nvSpPr>
        <p:spPr>
          <a:xfrm>
            <a:off x="2813505" y="2583336"/>
            <a:ext cx="193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P :=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D97AAA-853C-E242-A13C-337D0D43E0EB}"/>
              </a:ext>
            </a:extLst>
          </p:cNvPr>
          <p:cNvSpPr txBox="1"/>
          <p:nvPr/>
        </p:nvSpPr>
        <p:spPr>
          <a:xfrm>
            <a:off x="8825749" y="5320938"/>
            <a:ext cx="111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A727F4-A82F-8445-92D4-F70E064A46DE}"/>
              </a:ext>
            </a:extLst>
          </p:cNvPr>
          <p:cNvSpPr txBox="1"/>
          <p:nvPr/>
        </p:nvSpPr>
        <p:spPr>
          <a:xfrm>
            <a:off x="7935350" y="5322094"/>
            <a:ext cx="89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Chunks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0D32749-8C74-D842-A200-43BCB8D746EA}"/>
              </a:ext>
            </a:extLst>
          </p:cNvPr>
          <p:cNvSpPr/>
          <p:nvPr/>
        </p:nvSpPr>
        <p:spPr>
          <a:xfrm>
            <a:off x="8972890" y="2601119"/>
            <a:ext cx="842003" cy="4152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14975-3090-5540-A25F-0013BE2A2C59}"/>
              </a:ext>
            </a:extLst>
          </p:cNvPr>
          <p:cNvSpPr txBox="1"/>
          <p:nvPr/>
        </p:nvSpPr>
        <p:spPr>
          <a:xfrm>
            <a:off x="8968263" y="2656277"/>
            <a:ext cx="84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 Mono" panose="02060609050000000000" pitchFamily="49" charset="0"/>
              </a:rPr>
              <a:t>A == 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6BEE17-0969-DC43-AD46-0744B9C2E955}"/>
              </a:ext>
            </a:extLst>
          </p:cNvPr>
          <p:cNvCxnSpPr>
            <a:cxnSpLocks/>
          </p:cNvCxnSpPr>
          <p:nvPr/>
        </p:nvCxnSpPr>
        <p:spPr>
          <a:xfrm>
            <a:off x="4111569" y="3345558"/>
            <a:ext cx="22906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9E8A13C-0BAF-C041-8DBC-08E206B94A0F}"/>
              </a:ext>
            </a:extLst>
          </p:cNvPr>
          <p:cNvSpPr/>
          <p:nvPr/>
        </p:nvSpPr>
        <p:spPr>
          <a:xfrm>
            <a:off x="6396929" y="4393924"/>
            <a:ext cx="1499515" cy="5267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009B48-EC67-4944-A6C1-4F9AF5758ABD}"/>
              </a:ext>
            </a:extLst>
          </p:cNvPr>
          <p:cNvSpPr txBox="1"/>
          <p:nvPr/>
        </p:nvSpPr>
        <p:spPr>
          <a:xfrm>
            <a:off x="6396929" y="4472645"/>
            <a:ext cx="14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 Mono" panose="02060609050000000000" pitchFamily="49" charset="0"/>
              </a:rPr>
              <a:t>A == 1</a:t>
            </a:r>
          </a:p>
        </p:txBody>
      </p:sp>
      <p:pic>
        <p:nvPicPr>
          <p:cNvPr id="59" name="Graphic 58" descr="Explosion with solid fill">
            <a:extLst>
              <a:ext uri="{FF2B5EF4-FFF2-40B4-BE49-F238E27FC236}">
                <a16:creationId xmlns:a16="http://schemas.microsoft.com/office/drawing/2014/main" id="{64F22922-9D29-AE43-B3C7-F5F736739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3810" y="5001668"/>
            <a:ext cx="802377" cy="80237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6B0B692-E756-A443-8B89-5946E38FC10F}"/>
              </a:ext>
            </a:extLst>
          </p:cNvPr>
          <p:cNvSpPr txBox="1"/>
          <p:nvPr/>
        </p:nvSpPr>
        <p:spPr>
          <a:xfrm>
            <a:off x="2824034" y="4353139"/>
            <a:ext cx="192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Benign Thread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216459-C09E-A74F-AF33-C67872FE3F06}"/>
              </a:ext>
            </a:extLst>
          </p:cNvPr>
          <p:cNvSpPr txBox="1"/>
          <p:nvPr/>
        </p:nvSpPr>
        <p:spPr>
          <a:xfrm>
            <a:off x="2813505" y="5323473"/>
            <a:ext cx="194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Malicious Thread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62D08-A061-CD46-8CD8-64641861AC30}"/>
              </a:ext>
            </a:extLst>
          </p:cNvPr>
          <p:cNvSpPr txBox="1"/>
          <p:nvPr/>
        </p:nvSpPr>
        <p:spPr>
          <a:xfrm>
            <a:off x="4773460" y="3066178"/>
            <a:ext cx="136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 Mono" panose="02060609050000000000" pitchFamily="49" charset="0"/>
              </a:rPr>
              <a:t>malloc()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96B1A04-5DA3-8F4B-90C7-B5C85DBFFC3D}"/>
              </a:ext>
            </a:extLst>
          </p:cNvPr>
          <p:cNvSpPr/>
          <p:nvPr/>
        </p:nvSpPr>
        <p:spPr>
          <a:xfrm>
            <a:off x="6410243" y="3071933"/>
            <a:ext cx="1491275" cy="5267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35E564-7E3D-AB47-BDAD-B81F6F2F7D4F}"/>
              </a:ext>
            </a:extLst>
          </p:cNvPr>
          <p:cNvSpPr txBox="1"/>
          <p:nvPr/>
        </p:nvSpPr>
        <p:spPr>
          <a:xfrm>
            <a:off x="6407740" y="3147954"/>
            <a:ext cx="149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:=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1A1FF3-0CE2-1244-9971-1782732FCE74}"/>
              </a:ext>
            </a:extLst>
          </p:cNvPr>
          <p:cNvSpPr txBox="1"/>
          <p:nvPr/>
        </p:nvSpPr>
        <p:spPr>
          <a:xfrm>
            <a:off x="4757179" y="3361697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ier" pitchFamily="2" charset="0"/>
              </a:rPr>
              <a:t>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6B4CF06-30D2-CD46-BA39-C44A9C429FA0}"/>
              </a:ext>
            </a:extLst>
          </p:cNvPr>
          <p:cNvSpPr/>
          <p:nvPr/>
        </p:nvSpPr>
        <p:spPr>
          <a:xfrm>
            <a:off x="8954470" y="3075237"/>
            <a:ext cx="857503" cy="10560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76DFEF-E475-6F46-A96F-C5E6D1A34FDF}"/>
              </a:ext>
            </a:extLst>
          </p:cNvPr>
          <p:cNvSpPr txBox="1"/>
          <p:nvPr/>
        </p:nvSpPr>
        <p:spPr>
          <a:xfrm>
            <a:off x="9480236" y="3772072"/>
            <a:ext cx="3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FE2FDE1-3C1C-424A-A368-142E234042BD}"/>
              </a:ext>
            </a:extLst>
          </p:cNvPr>
          <p:cNvSpPr/>
          <p:nvPr/>
        </p:nvSpPr>
        <p:spPr>
          <a:xfrm>
            <a:off x="9251518" y="3210590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B811074-A77A-3C45-B98D-616A9E9C946D}"/>
              </a:ext>
            </a:extLst>
          </p:cNvPr>
          <p:cNvSpPr/>
          <p:nvPr/>
        </p:nvSpPr>
        <p:spPr>
          <a:xfrm>
            <a:off x="9251518" y="3641744"/>
            <a:ext cx="259510" cy="2606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FA6D3E3-E11D-764B-83BF-21E017584B68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>
            <a:off x="7901517" y="3332620"/>
            <a:ext cx="1350001" cy="8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4BFDEE3-C97C-9D42-8070-D97F11B26E4D}"/>
              </a:ext>
            </a:extLst>
          </p:cNvPr>
          <p:cNvSpPr/>
          <p:nvPr/>
        </p:nvSpPr>
        <p:spPr>
          <a:xfrm>
            <a:off x="8245951" y="3797721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74F8741-B2EF-A94A-B2A7-F931FEF495DD}"/>
              </a:ext>
            </a:extLst>
          </p:cNvPr>
          <p:cNvSpPr/>
          <p:nvPr/>
        </p:nvSpPr>
        <p:spPr>
          <a:xfrm>
            <a:off x="8234606" y="4202600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91FF5E-02B2-FF4A-B3C0-365256CAE50E}"/>
              </a:ext>
            </a:extLst>
          </p:cNvPr>
          <p:cNvSpPr/>
          <p:nvPr/>
        </p:nvSpPr>
        <p:spPr>
          <a:xfrm>
            <a:off x="8238035" y="4607222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C4432E-6E08-8C4E-BC18-E25C532D07E8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flipH="1">
            <a:off x="9381273" y="3471247"/>
            <a:ext cx="1" cy="170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E9CF5C0-888F-794F-A327-C2B463AE6343}"/>
              </a:ext>
            </a:extLst>
          </p:cNvPr>
          <p:cNvSpPr/>
          <p:nvPr/>
        </p:nvSpPr>
        <p:spPr>
          <a:xfrm>
            <a:off x="9247413" y="4431954"/>
            <a:ext cx="259511" cy="2606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1FAA82D-0A88-2A44-B7F0-D727FCED712B}"/>
              </a:ext>
            </a:extLst>
          </p:cNvPr>
          <p:cNvSpPr/>
          <p:nvPr/>
        </p:nvSpPr>
        <p:spPr>
          <a:xfrm>
            <a:off x="9247413" y="4881183"/>
            <a:ext cx="259510" cy="2606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E7071E-1549-1247-8699-CA861B91FDC9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flipH="1">
            <a:off x="9377168" y="4692611"/>
            <a:ext cx="1" cy="188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97231E-8182-E747-B9C6-96A0EACB534C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8505462" y="3358151"/>
            <a:ext cx="878315" cy="569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83F2219-3A5D-5640-BB53-69CC2E3E85DA}"/>
              </a:ext>
            </a:extLst>
          </p:cNvPr>
          <p:cNvSpPr/>
          <p:nvPr/>
        </p:nvSpPr>
        <p:spPr>
          <a:xfrm>
            <a:off x="9312354" y="3284411"/>
            <a:ext cx="120156" cy="12068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E835A6E-BAFF-AA4E-B1DD-E45327901A69}"/>
              </a:ext>
            </a:extLst>
          </p:cNvPr>
          <p:cNvSpPr/>
          <p:nvPr/>
        </p:nvSpPr>
        <p:spPr>
          <a:xfrm>
            <a:off x="6396929" y="3662120"/>
            <a:ext cx="1504588" cy="5267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5301DE-09D7-5343-97D2-75920D6CD108}"/>
              </a:ext>
            </a:extLst>
          </p:cNvPr>
          <p:cNvSpPr txBox="1"/>
          <p:nvPr/>
        </p:nvSpPr>
        <p:spPr>
          <a:xfrm>
            <a:off x="6410243" y="3735919"/>
            <a:ext cx="148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 Mono" panose="02060609050000000000" pitchFamily="49" charset="0"/>
              </a:rPr>
              <a:t>A := 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915B15-CBA7-F045-BAB1-F5514BF21A7B}"/>
              </a:ext>
            </a:extLst>
          </p:cNvPr>
          <p:cNvCxnSpPr>
            <a:cxnSpLocks/>
            <a:stCxn id="71" idx="1"/>
            <a:endCxn id="80" idx="3"/>
          </p:cNvCxnSpPr>
          <p:nvPr/>
        </p:nvCxnSpPr>
        <p:spPr>
          <a:xfrm flipH="1" flipV="1">
            <a:off x="7901517" y="3925507"/>
            <a:ext cx="344434" cy="2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7792D4-8EAD-0743-ACD1-EF4405992973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101551" y="3920585"/>
            <a:ext cx="230869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55FE033-DCF2-524A-BB8A-4F9C08921D07}"/>
              </a:ext>
            </a:extLst>
          </p:cNvPr>
          <p:cNvSpPr txBox="1"/>
          <p:nvPr/>
        </p:nvSpPr>
        <p:spPr>
          <a:xfrm>
            <a:off x="4762290" y="3963014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34952E-62F5-FD47-9BE5-99D64751A94E}"/>
              </a:ext>
            </a:extLst>
          </p:cNvPr>
          <p:cNvSpPr txBox="1"/>
          <p:nvPr/>
        </p:nvSpPr>
        <p:spPr>
          <a:xfrm>
            <a:off x="4747908" y="5014710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1F52C6-783B-2548-A7F8-F5CAF5412E74}"/>
              </a:ext>
            </a:extLst>
          </p:cNvPr>
          <p:cNvSpPr txBox="1"/>
          <p:nvPr/>
        </p:nvSpPr>
        <p:spPr>
          <a:xfrm>
            <a:off x="4773459" y="3662120"/>
            <a:ext cx="136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 Mono" panose="02060609050000000000" pitchFamily="49" charset="0"/>
              </a:rPr>
              <a:t>return chunk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31C61B-C6C4-B742-BF10-DED0E39BC40D}"/>
              </a:ext>
            </a:extLst>
          </p:cNvPr>
          <p:cNvSpPr txBox="1"/>
          <p:nvPr/>
        </p:nvSpPr>
        <p:spPr>
          <a:xfrm>
            <a:off x="4757913" y="4726570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Go Mono" panose="02060609050000000000" pitchFamily="49" charset="0"/>
              </a:rPr>
              <a:t>Corruption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3ACDC8-A8B1-7A42-937B-BE0AF01A5BE5}"/>
              </a:ext>
            </a:extLst>
          </p:cNvPr>
          <p:cNvSpPr/>
          <p:nvPr/>
        </p:nvSpPr>
        <p:spPr>
          <a:xfrm>
            <a:off x="8073719" y="3672551"/>
            <a:ext cx="621240" cy="12804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AEBBD08F-3A34-7249-A18E-C08EA3C5F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6503" y="2619631"/>
            <a:ext cx="368542" cy="368542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528D60-4360-814D-A1F9-6819932B1C9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01551" y="4993034"/>
            <a:ext cx="5275617" cy="1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F92A04-D361-6346-9217-B92E66056C07}"/>
              </a:ext>
            </a:extLst>
          </p:cNvPr>
          <p:cNvSpPr txBox="1"/>
          <p:nvPr/>
        </p:nvSpPr>
        <p:spPr>
          <a:xfrm>
            <a:off x="7896445" y="3012621"/>
            <a:ext cx="106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o Mono" panose="02060609050000000000" pitchFamily="49" charset="0"/>
              </a:rPr>
              <a:t>update()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A61108-DA40-014B-85A5-84A827A7BD2A}"/>
              </a:ext>
            </a:extLst>
          </p:cNvPr>
          <p:cNvSpPr txBox="1"/>
          <p:nvPr/>
        </p:nvSpPr>
        <p:spPr>
          <a:xfrm>
            <a:off x="7712932" y="3335085"/>
            <a:ext cx="13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56B834-BDD4-E740-A3EE-F0049A361776}"/>
              </a:ext>
            </a:extLst>
          </p:cNvPr>
          <p:cNvSpPr/>
          <p:nvPr/>
        </p:nvSpPr>
        <p:spPr>
          <a:xfrm>
            <a:off x="4166628" y="1355811"/>
            <a:ext cx="3642890" cy="54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441F6B-C694-F64B-86C9-6626A115DE76}"/>
              </a:ext>
            </a:extLst>
          </p:cNvPr>
          <p:cNvSpPr txBox="1"/>
          <p:nvPr/>
        </p:nvSpPr>
        <p:spPr>
          <a:xfrm>
            <a:off x="7460757" y="192669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660261B-7A37-A841-9A8B-FFE25932C478}"/>
              </a:ext>
            </a:extLst>
          </p:cNvPr>
          <p:cNvSpPr txBox="1"/>
          <p:nvPr/>
        </p:nvSpPr>
        <p:spPr>
          <a:xfrm>
            <a:off x="7070811" y="1927253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F5C051A-69B5-BA4B-BD65-CE44A0ECA4E2}"/>
              </a:ext>
            </a:extLst>
          </p:cNvPr>
          <p:cNvSpPr txBox="1"/>
          <p:nvPr/>
        </p:nvSpPr>
        <p:spPr>
          <a:xfrm>
            <a:off x="6635047" y="192669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2A7190-27D7-8947-9501-FA5927FB7189}"/>
              </a:ext>
            </a:extLst>
          </p:cNvPr>
          <p:cNvSpPr txBox="1"/>
          <p:nvPr/>
        </p:nvSpPr>
        <p:spPr>
          <a:xfrm>
            <a:off x="5857075" y="1926691"/>
            <a:ext cx="32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CA09DAF-73A6-D046-9F72-CCFD0B0200BD}"/>
              </a:ext>
            </a:extLst>
          </p:cNvPr>
          <p:cNvSpPr txBox="1"/>
          <p:nvPr/>
        </p:nvSpPr>
        <p:spPr>
          <a:xfrm>
            <a:off x="4994426" y="1926036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15B27B-5FD6-C646-9E98-A21D9D4BC8D9}"/>
              </a:ext>
            </a:extLst>
          </p:cNvPr>
          <p:cNvSpPr txBox="1"/>
          <p:nvPr/>
        </p:nvSpPr>
        <p:spPr>
          <a:xfrm>
            <a:off x="4562146" y="1922818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9065023-A785-A449-BA75-D9DAB73D22E7}"/>
              </a:ext>
            </a:extLst>
          </p:cNvPr>
          <p:cNvSpPr txBox="1"/>
          <p:nvPr/>
        </p:nvSpPr>
        <p:spPr>
          <a:xfrm>
            <a:off x="4131778" y="1928498"/>
            <a:ext cx="5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15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52F7AC4-63B3-F247-BF4B-DCBD7E9A0BA2}"/>
              </a:ext>
            </a:extLst>
          </p:cNvPr>
          <p:cNvCxnSpPr>
            <a:cxnSpLocks/>
          </p:cNvCxnSpPr>
          <p:nvPr/>
        </p:nvCxnSpPr>
        <p:spPr>
          <a:xfrm>
            <a:off x="5814717" y="1365436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05C5A-F0DB-5742-BB6F-7F472FC8F954}"/>
              </a:ext>
            </a:extLst>
          </p:cNvPr>
          <p:cNvCxnSpPr>
            <a:cxnSpLocks/>
          </p:cNvCxnSpPr>
          <p:nvPr/>
        </p:nvCxnSpPr>
        <p:spPr>
          <a:xfrm>
            <a:off x="6018582" y="1361143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D81DD4C-1862-1B4C-A21D-5421EB6A828B}"/>
              </a:ext>
            </a:extLst>
          </p:cNvPr>
          <p:cNvCxnSpPr>
            <a:cxnSpLocks/>
          </p:cNvCxnSpPr>
          <p:nvPr/>
        </p:nvCxnSpPr>
        <p:spPr>
          <a:xfrm>
            <a:off x="6229483" y="1365436"/>
            <a:ext cx="0" cy="52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21D50-703C-B142-A06E-229A0867F0B0}"/>
              </a:ext>
            </a:extLst>
          </p:cNvPr>
          <p:cNvSpPr txBox="1"/>
          <p:nvPr/>
        </p:nvSpPr>
        <p:spPr>
          <a:xfrm>
            <a:off x="5762106" y="1485916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97AAE3C-2525-CE4C-9D4D-35FFD093BE5C}"/>
              </a:ext>
            </a:extLst>
          </p:cNvPr>
          <p:cNvSpPr txBox="1"/>
          <p:nvPr/>
        </p:nvSpPr>
        <p:spPr>
          <a:xfrm>
            <a:off x="6043352" y="1485916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CEFC47C-5303-3743-804A-851D5F69FE3F}"/>
              </a:ext>
            </a:extLst>
          </p:cNvPr>
          <p:cNvCxnSpPr>
            <a:cxnSpLocks/>
          </p:cNvCxnSpPr>
          <p:nvPr/>
        </p:nvCxnSpPr>
        <p:spPr>
          <a:xfrm>
            <a:off x="6592689" y="1370254"/>
            <a:ext cx="0" cy="53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CCEDD02-0F3D-014A-8C8F-E0D0E278E9FB}"/>
              </a:ext>
            </a:extLst>
          </p:cNvPr>
          <p:cNvCxnSpPr>
            <a:cxnSpLocks/>
          </p:cNvCxnSpPr>
          <p:nvPr/>
        </p:nvCxnSpPr>
        <p:spPr>
          <a:xfrm>
            <a:off x="6796554" y="1370254"/>
            <a:ext cx="0" cy="53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5A9E5DB-992C-C342-9394-18BF105B66C0}"/>
              </a:ext>
            </a:extLst>
          </p:cNvPr>
          <p:cNvSpPr txBox="1"/>
          <p:nvPr/>
        </p:nvSpPr>
        <p:spPr>
          <a:xfrm>
            <a:off x="6540078" y="1484553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D9A997C-52D3-8A48-A404-02EDBE9126D0}"/>
              </a:ext>
            </a:extLst>
          </p:cNvPr>
          <p:cNvSpPr txBox="1"/>
          <p:nvPr/>
        </p:nvSpPr>
        <p:spPr>
          <a:xfrm>
            <a:off x="6814626" y="1484553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A4EF752-B570-E649-91A0-ED43EA9066B6}"/>
              </a:ext>
            </a:extLst>
          </p:cNvPr>
          <p:cNvCxnSpPr>
            <a:cxnSpLocks/>
          </p:cNvCxnSpPr>
          <p:nvPr/>
        </p:nvCxnSpPr>
        <p:spPr>
          <a:xfrm>
            <a:off x="7013125" y="1372137"/>
            <a:ext cx="0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4CBF641-9795-514B-85F4-6EE8DDDA2698}"/>
              </a:ext>
            </a:extLst>
          </p:cNvPr>
          <p:cNvCxnSpPr>
            <a:cxnSpLocks/>
          </p:cNvCxnSpPr>
          <p:nvPr/>
        </p:nvCxnSpPr>
        <p:spPr>
          <a:xfrm>
            <a:off x="7216990" y="1372137"/>
            <a:ext cx="0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6A955F8-5F09-3044-B5B8-9FA6843164EB}"/>
              </a:ext>
            </a:extLst>
          </p:cNvPr>
          <p:cNvCxnSpPr>
            <a:cxnSpLocks/>
          </p:cNvCxnSpPr>
          <p:nvPr/>
        </p:nvCxnSpPr>
        <p:spPr>
          <a:xfrm flipH="1">
            <a:off x="7403895" y="1372137"/>
            <a:ext cx="2976" cy="52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E67FC0E5-153B-2349-BEB8-EC097B61E95C}"/>
              </a:ext>
            </a:extLst>
          </p:cNvPr>
          <p:cNvSpPr txBox="1"/>
          <p:nvPr/>
        </p:nvSpPr>
        <p:spPr>
          <a:xfrm>
            <a:off x="6960514" y="1495023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F24C382-ADDA-6C40-B110-43B138BA2B58}"/>
              </a:ext>
            </a:extLst>
          </p:cNvPr>
          <p:cNvSpPr txBox="1"/>
          <p:nvPr/>
        </p:nvSpPr>
        <p:spPr>
          <a:xfrm>
            <a:off x="7235062" y="1495023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047F5EF-4B91-0647-8AB9-C1B5B14F2F8B}"/>
              </a:ext>
            </a:extLst>
          </p:cNvPr>
          <p:cNvCxnSpPr>
            <a:cxnSpLocks/>
          </p:cNvCxnSpPr>
          <p:nvPr/>
        </p:nvCxnSpPr>
        <p:spPr>
          <a:xfrm flipH="1">
            <a:off x="7622264" y="1367312"/>
            <a:ext cx="2947" cy="535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AF73D1D-C74C-EC44-A907-13490948FFAA}"/>
              </a:ext>
            </a:extLst>
          </p:cNvPr>
          <p:cNvSpPr txBox="1"/>
          <p:nvPr/>
        </p:nvSpPr>
        <p:spPr>
          <a:xfrm>
            <a:off x="7347716" y="1481611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BF3052E-4FA1-E04F-B417-FA1201F6404D}"/>
              </a:ext>
            </a:extLst>
          </p:cNvPr>
          <p:cNvSpPr txBox="1"/>
          <p:nvPr/>
        </p:nvSpPr>
        <p:spPr>
          <a:xfrm>
            <a:off x="7622264" y="1481611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D44862D-8353-CB46-BA88-466D87BC9C63}"/>
              </a:ext>
            </a:extLst>
          </p:cNvPr>
          <p:cNvCxnSpPr>
            <a:cxnSpLocks/>
          </p:cNvCxnSpPr>
          <p:nvPr/>
        </p:nvCxnSpPr>
        <p:spPr>
          <a:xfrm>
            <a:off x="5058283" y="1345341"/>
            <a:ext cx="0" cy="547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EA8F8D8-A786-5D45-BA88-BD84D35EEDE1}"/>
              </a:ext>
            </a:extLst>
          </p:cNvPr>
          <p:cNvCxnSpPr>
            <a:cxnSpLocks/>
          </p:cNvCxnSpPr>
          <p:nvPr/>
        </p:nvCxnSpPr>
        <p:spPr>
          <a:xfrm>
            <a:off x="5262147" y="1345341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5F678D1-8B85-3449-AE20-6664F10825B5}"/>
              </a:ext>
            </a:extLst>
          </p:cNvPr>
          <p:cNvSpPr txBox="1"/>
          <p:nvPr/>
        </p:nvSpPr>
        <p:spPr>
          <a:xfrm>
            <a:off x="5005671" y="1469687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80DC853-C0CB-6949-8957-9213ACDB1AF0}"/>
              </a:ext>
            </a:extLst>
          </p:cNvPr>
          <p:cNvSpPr txBox="1"/>
          <p:nvPr/>
        </p:nvSpPr>
        <p:spPr>
          <a:xfrm>
            <a:off x="5287406" y="1470078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14F92D-51C8-4D46-AD2D-E8321C3DDB11}"/>
              </a:ext>
            </a:extLst>
          </p:cNvPr>
          <p:cNvCxnSpPr>
            <a:cxnSpLocks/>
          </p:cNvCxnSpPr>
          <p:nvPr/>
        </p:nvCxnSpPr>
        <p:spPr>
          <a:xfrm>
            <a:off x="5478719" y="1355810"/>
            <a:ext cx="0" cy="54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2D3ABEE-0B72-C445-BDB9-A87B467E723E}"/>
              </a:ext>
            </a:extLst>
          </p:cNvPr>
          <p:cNvCxnSpPr>
            <a:cxnSpLocks/>
          </p:cNvCxnSpPr>
          <p:nvPr/>
        </p:nvCxnSpPr>
        <p:spPr>
          <a:xfrm>
            <a:off x="4614758" y="1345341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73FFADC-48E3-C043-B99A-4B0A8F1A3064}"/>
              </a:ext>
            </a:extLst>
          </p:cNvPr>
          <p:cNvCxnSpPr>
            <a:cxnSpLocks/>
          </p:cNvCxnSpPr>
          <p:nvPr/>
        </p:nvCxnSpPr>
        <p:spPr>
          <a:xfrm>
            <a:off x="4818622" y="1345341"/>
            <a:ext cx="0" cy="557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23CFE2F-06C9-C241-8389-AF285986A13A}"/>
              </a:ext>
            </a:extLst>
          </p:cNvPr>
          <p:cNvSpPr txBox="1"/>
          <p:nvPr/>
        </p:nvSpPr>
        <p:spPr>
          <a:xfrm>
            <a:off x="4562146" y="1476385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</a:t>
            </a:r>
          </a:p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B3CA2B6-F9DA-0342-A812-83A752CBEC7C}"/>
              </a:ext>
            </a:extLst>
          </p:cNvPr>
          <p:cNvSpPr txBox="1"/>
          <p:nvPr/>
        </p:nvSpPr>
        <p:spPr>
          <a:xfrm>
            <a:off x="4850091" y="1476385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19F5A1F-6718-9048-9CD9-F235846D6F98}"/>
              </a:ext>
            </a:extLst>
          </p:cNvPr>
          <p:cNvCxnSpPr>
            <a:cxnSpLocks/>
          </p:cNvCxnSpPr>
          <p:nvPr/>
        </p:nvCxnSpPr>
        <p:spPr>
          <a:xfrm>
            <a:off x="4386858" y="1367312"/>
            <a:ext cx="0" cy="535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08B39AC-29AA-E74B-A804-58AC3CEAF5D3}"/>
              </a:ext>
            </a:extLst>
          </p:cNvPr>
          <p:cNvSpPr txBox="1"/>
          <p:nvPr/>
        </p:nvSpPr>
        <p:spPr>
          <a:xfrm>
            <a:off x="4130382" y="1481611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4E7622C-B034-234C-9551-2A55D72732FC}"/>
              </a:ext>
            </a:extLst>
          </p:cNvPr>
          <p:cNvSpPr txBox="1"/>
          <p:nvPr/>
        </p:nvSpPr>
        <p:spPr>
          <a:xfrm>
            <a:off x="4404930" y="1481611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66E617F-BB55-F44E-8406-7672E8A5D81D}"/>
              </a:ext>
            </a:extLst>
          </p:cNvPr>
          <p:cNvSpPr txBox="1"/>
          <p:nvPr/>
        </p:nvSpPr>
        <p:spPr>
          <a:xfrm>
            <a:off x="8098128" y="1343195"/>
            <a:ext cx="86584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 - Access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 - Write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D3DCC51-F922-944F-BFE4-AC57F3B8B8AC}"/>
              </a:ext>
            </a:extLst>
          </p:cNvPr>
          <p:cNvSpPr txBox="1"/>
          <p:nvPr/>
        </p:nvSpPr>
        <p:spPr>
          <a:xfrm>
            <a:off x="5725981" y="991801"/>
            <a:ext cx="80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PKRU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AA059D0-38D6-0140-B36A-87497BF8AEE2}"/>
              </a:ext>
            </a:extLst>
          </p:cNvPr>
          <p:cNvSpPr txBox="1"/>
          <p:nvPr/>
        </p:nvSpPr>
        <p:spPr>
          <a:xfrm>
            <a:off x="5004698" y="1470640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6A8EADF-B16F-984D-BD58-AE05B1F4A420}"/>
              </a:ext>
            </a:extLst>
          </p:cNvPr>
          <p:cNvSpPr txBox="1"/>
          <p:nvPr/>
        </p:nvSpPr>
        <p:spPr>
          <a:xfrm>
            <a:off x="5288896" y="1471034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5782A6D-5C13-3B48-B72F-F78EAF88BA31}"/>
              </a:ext>
            </a:extLst>
          </p:cNvPr>
          <p:cNvSpPr txBox="1"/>
          <p:nvPr/>
        </p:nvSpPr>
        <p:spPr>
          <a:xfrm>
            <a:off x="5004698" y="1470643"/>
            <a:ext cx="32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73725E7-F2CE-C046-8006-7692C8F87E7D}"/>
              </a:ext>
            </a:extLst>
          </p:cNvPr>
          <p:cNvSpPr txBox="1"/>
          <p:nvPr/>
        </p:nvSpPr>
        <p:spPr>
          <a:xfrm>
            <a:off x="5288332" y="1468340"/>
            <a:ext cx="1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A1</a:t>
            </a:r>
          </a:p>
        </p:txBody>
      </p:sp>
      <p:sp>
        <p:nvSpPr>
          <p:cNvPr id="291" name="Title 1">
            <a:extLst>
              <a:ext uri="{FF2B5EF4-FFF2-40B4-BE49-F238E27FC236}">
                <a16:creationId xmlns:a16="http://schemas.microsoft.com/office/drawing/2014/main" id="{99626D3D-43C6-C24C-8D0C-1AA6F502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8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System Overview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C75746E-D4F5-DF49-A4ED-7D6FEDA22672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EF9F2D8-CA62-1B46-B914-9406E323DB13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Background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8A714B1-C2E4-374F-8C4D-ADCDE06D3392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7B5AB18-2C2A-F54B-9455-359A7F3B7C85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15C571-76FF-2A4C-A198-A127C945D816}"/>
              </a:ext>
            </a:extLst>
          </p:cNvPr>
          <p:cNvSpPr txBox="1"/>
          <p:nvPr/>
        </p:nvSpPr>
        <p:spPr>
          <a:xfrm>
            <a:off x="9156670" y="1339651"/>
            <a:ext cx="85634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0 - Allow</a:t>
            </a:r>
          </a:p>
          <a:p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1 - Deny</a:t>
            </a:r>
          </a:p>
        </p:txBody>
      </p:sp>
    </p:spTree>
    <p:extLst>
      <p:ext uri="{BB962C8B-B14F-4D97-AF65-F5344CB8AC3E}">
        <p14:creationId xmlns:p14="http://schemas.microsoft.com/office/powerpoint/2010/main" val="16688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/>
      <p:bldP spid="57" grpId="0" animBg="1"/>
      <p:bldP spid="58" grpId="0"/>
      <p:bldP spid="60" grpId="0"/>
      <p:bldP spid="61" grpId="0"/>
      <p:bldP spid="62" grpId="0"/>
      <p:bldP spid="63" grpId="0" animBg="1"/>
      <p:bldP spid="64" grpId="0"/>
      <p:bldP spid="65" grpId="0"/>
      <p:bldP spid="66" grpId="0" animBg="1"/>
      <p:bldP spid="67" grpId="0"/>
      <p:bldP spid="68" grpId="0" animBg="1"/>
      <p:bldP spid="69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9" grpId="0" animBg="1"/>
      <p:bldP spid="80" grpId="0" animBg="1"/>
      <p:bldP spid="81" grpId="0"/>
      <p:bldP spid="105" grpId="0"/>
      <p:bldP spid="106" grpId="0"/>
      <p:bldP spid="107" grpId="0"/>
      <p:bldP spid="108" grpId="0"/>
      <p:bldP spid="109" grpId="0" animBg="1"/>
      <p:bldP spid="112" grpId="0"/>
      <p:bldP spid="113" grpId="0"/>
      <p:bldP spid="193" grpId="0" animBg="1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4" grpId="0"/>
      <p:bldP spid="205" grpId="0"/>
      <p:bldP spid="208" grpId="0"/>
      <p:bldP spid="209" grpId="0"/>
      <p:bldP spid="213" grpId="0"/>
      <p:bldP spid="214" grpId="0"/>
      <p:bldP spid="216" grpId="0"/>
      <p:bldP spid="217" grpId="0"/>
      <p:bldP spid="220" grpId="0"/>
      <p:bldP spid="220" grpId="1"/>
      <p:bldP spid="221" grpId="0"/>
      <p:bldP spid="221" grpId="1"/>
      <p:bldP spid="225" grpId="0"/>
      <p:bldP spid="226" grpId="0"/>
      <p:bldP spid="228" grpId="0"/>
      <p:bldP spid="229" grpId="0"/>
      <p:bldP spid="230" grpId="0" animBg="1"/>
      <p:bldP spid="231" grpId="0"/>
      <p:bldP spid="232" grpId="0"/>
      <p:bldP spid="232" grpId="1"/>
      <p:bldP spid="233" grpId="0"/>
      <p:bldP spid="233" grpId="1"/>
      <p:bldP spid="234" grpId="0"/>
      <p:bldP spid="235" grpId="0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86"/>
            <a:ext cx="12192000" cy="967408"/>
          </a:xfrm>
        </p:spPr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tcmalloc</a:t>
            </a:r>
            <a:endParaRPr lang="en-US" sz="400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C76823-76BF-074F-BAC1-C4B7115B46BC}"/>
              </a:ext>
            </a:extLst>
          </p:cNvPr>
          <p:cNvSpPr txBox="1"/>
          <p:nvPr/>
        </p:nvSpPr>
        <p:spPr>
          <a:xfrm>
            <a:off x="2757266" y="3131628"/>
            <a:ext cx="223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Thread Caches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1DA56-43EB-5844-9E42-A98749DC7276}"/>
              </a:ext>
            </a:extLst>
          </p:cNvPr>
          <p:cNvSpPr txBox="1"/>
          <p:nvPr/>
        </p:nvSpPr>
        <p:spPr>
          <a:xfrm>
            <a:off x="4782320" y="4086546"/>
            <a:ext cx="126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Spans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7A8E7C-57B6-8D4A-9F68-3F50A5D7FE5C}"/>
              </a:ext>
            </a:extLst>
          </p:cNvPr>
          <p:cNvSpPr txBox="1"/>
          <p:nvPr/>
        </p:nvSpPr>
        <p:spPr>
          <a:xfrm>
            <a:off x="8051605" y="4624497"/>
            <a:ext cx="17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EED0AB-77B2-4441-AA4F-B49374A1959B}"/>
              </a:ext>
            </a:extLst>
          </p:cNvPr>
          <p:cNvCxnSpPr>
            <a:cxnSpLocks/>
          </p:cNvCxnSpPr>
          <p:nvPr/>
        </p:nvCxnSpPr>
        <p:spPr>
          <a:xfrm>
            <a:off x="4685993" y="2949038"/>
            <a:ext cx="0" cy="991436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B85669-ECDB-5146-9391-519D6DB4C5F0}"/>
              </a:ext>
            </a:extLst>
          </p:cNvPr>
          <p:cNvSpPr txBox="1"/>
          <p:nvPr/>
        </p:nvSpPr>
        <p:spPr>
          <a:xfrm>
            <a:off x="2889280" y="2781728"/>
            <a:ext cx="90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Free Lists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F33A5C-3F2F-374D-A97F-0A548D5C1CED}"/>
              </a:ext>
            </a:extLst>
          </p:cNvPr>
          <p:cNvSpPr txBox="1"/>
          <p:nvPr/>
        </p:nvSpPr>
        <p:spPr>
          <a:xfrm>
            <a:off x="3705172" y="4639814"/>
            <a:ext cx="34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8634F8-9722-AC4E-9592-FA715BA8BE2F}"/>
              </a:ext>
            </a:extLst>
          </p:cNvPr>
          <p:cNvSpPr/>
          <p:nvPr/>
        </p:nvSpPr>
        <p:spPr>
          <a:xfrm>
            <a:off x="2491529" y="1880055"/>
            <a:ext cx="7315041" cy="3144747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092715-7874-1545-B679-0DCD2EA0D8A7}"/>
              </a:ext>
            </a:extLst>
          </p:cNvPr>
          <p:cNvSpPr/>
          <p:nvPr/>
        </p:nvSpPr>
        <p:spPr>
          <a:xfrm>
            <a:off x="2757267" y="2081757"/>
            <a:ext cx="2237382" cy="141679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BC294D-A3C5-694F-8339-8EC3A895F93E}"/>
              </a:ext>
            </a:extLst>
          </p:cNvPr>
          <p:cNvSpPr/>
          <p:nvPr/>
        </p:nvSpPr>
        <p:spPr>
          <a:xfrm>
            <a:off x="2922987" y="2232816"/>
            <a:ext cx="841005" cy="85036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74E1A6-3D86-CB47-AC6E-99320BFEBC35}"/>
              </a:ext>
            </a:extLst>
          </p:cNvPr>
          <p:cNvSpPr/>
          <p:nvPr/>
        </p:nvSpPr>
        <p:spPr>
          <a:xfrm>
            <a:off x="3027644" y="2346468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F78F73-0F52-094E-955F-686B994993F1}"/>
              </a:ext>
            </a:extLst>
          </p:cNvPr>
          <p:cNvSpPr/>
          <p:nvPr/>
        </p:nvSpPr>
        <p:spPr>
          <a:xfrm>
            <a:off x="3027644" y="2588699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38BF66-B4F3-8B44-A5E3-93E33CADD211}"/>
              </a:ext>
            </a:extLst>
          </p:cNvPr>
          <p:cNvSpPr/>
          <p:nvPr/>
        </p:nvSpPr>
        <p:spPr>
          <a:xfrm>
            <a:off x="4068323" y="2847798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F6CC5C-4AA7-8941-87F7-7D300BA0B69A}"/>
              </a:ext>
            </a:extLst>
          </p:cNvPr>
          <p:cNvSpPr/>
          <p:nvPr/>
        </p:nvSpPr>
        <p:spPr>
          <a:xfrm>
            <a:off x="4073887" y="2353871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7E4A1C-D213-CD4F-ABEC-72627EEA5EFF}"/>
              </a:ext>
            </a:extLst>
          </p:cNvPr>
          <p:cNvSpPr/>
          <p:nvPr/>
        </p:nvSpPr>
        <p:spPr>
          <a:xfrm>
            <a:off x="4073887" y="2596102"/>
            <a:ext cx="617670" cy="1370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72F6E8-7F72-2740-9EAB-00A040C938C3}"/>
              </a:ext>
            </a:extLst>
          </p:cNvPr>
          <p:cNvSpPr/>
          <p:nvPr/>
        </p:nvSpPr>
        <p:spPr>
          <a:xfrm>
            <a:off x="3966828" y="2236121"/>
            <a:ext cx="841005" cy="85036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61BF4D-4BAD-2045-BFD0-B62852708A70}"/>
              </a:ext>
            </a:extLst>
          </p:cNvPr>
          <p:cNvSpPr/>
          <p:nvPr/>
        </p:nvSpPr>
        <p:spPr>
          <a:xfrm>
            <a:off x="3920487" y="3836084"/>
            <a:ext cx="975484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F94B4F-696C-4D46-BDC8-A4FA81796CFC}"/>
              </a:ext>
            </a:extLst>
          </p:cNvPr>
          <p:cNvSpPr/>
          <p:nvPr/>
        </p:nvSpPr>
        <p:spPr>
          <a:xfrm>
            <a:off x="4105548" y="393105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77767F-9C7C-1A46-AE74-2FC5E52A9844}"/>
              </a:ext>
            </a:extLst>
          </p:cNvPr>
          <p:cNvSpPr txBox="1"/>
          <p:nvPr/>
        </p:nvSpPr>
        <p:spPr>
          <a:xfrm>
            <a:off x="5829184" y="3173467"/>
            <a:ext cx="1515078" cy="22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Page Heap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7659BBC-BD11-E746-8DCC-24DFD60CA309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5908571" y="2379545"/>
            <a:ext cx="665434" cy="15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52F29B8-12AC-6342-8D5B-BF1DC6D1CD51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6574005" y="2379545"/>
            <a:ext cx="672654" cy="1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81688-72F7-2344-8B62-300BABECF020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5548313" y="2765140"/>
            <a:ext cx="363120" cy="203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4B6B3E-809E-3F4E-9BD5-D19870045A25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911433" y="2765140"/>
            <a:ext cx="346121" cy="196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EF6B1E1-0B8A-2347-8C47-1C26BBC5B262}"/>
              </a:ext>
            </a:extLst>
          </p:cNvPr>
          <p:cNvSpPr/>
          <p:nvPr/>
        </p:nvSpPr>
        <p:spPr>
          <a:xfrm>
            <a:off x="6454657" y="2139435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81C792-3133-DC49-9632-D5AD3473BAEC}"/>
              </a:ext>
            </a:extLst>
          </p:cNvPr>
          <p:cNvSpPr/>
          <p:nvPr/>
        </p:nvSpPr>
        <p:spPr>
          <a:xfrm>
            <a:off x="5245534" y="2081758"/>
            <a:ext cx="2658596" cy="140852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DF23E34-59BC-3C40-86A3-A24A01CA40E2}"/>
              </a:ext>
            </a:extLst>
          </p:cNvPr>
          <p:cNvSpPr/>
          <p:nvPr/>
        </p:nvSpPr>
        <p:spPr>
          <a:xfrm>
            <a:off x="2758003" y="3689598"/>
            <a:ext cx="5186434" cy="73419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06E0D2-D143-C242-AE66-CBA635343F96}"/>
              </a:ext>
            </a:extLst>
          </p:cNvPr>
          <p:cNvSpPr/>
          <p:nvPr/>
        </p:nvSpPr>
        <p:spPr>
          <a:xfrm>
            <a:off x="8312294" y="1982751"/>
            <a:ext cx="1219201" cy="261077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A2D5CD2-C242-8743-A81B-568E3B9F0CA5}"/>
              </a:ext>
            </a:extLst>
          </p:cNvPr>
          <p:cNvSpPr/>
          <p:nvPr/>
        </p:nvSpPr>
        <p:spPr>
          <a:xfrm>
            <a:off x="5794271" y="2534811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76C89CC-AC1E-0B4F-9E4B-C73227DD9BC5}"/>
              </a:ext>
            </a:extLst>
          </p:cNvPr>
          <p:cNvSpPr/>
          <p:nvPr/>
        </p:nvSpPr>
        <p:spPr>
          <a:xfrm>
            <a:off x="7132359" y="253723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9E2B5F9-F627-8D4A-B7F9-6B2ED3D5C5B4}"/>
              </a:ext>
            </a:extLst>
          </p:cNvPr>
          <p:cNvSpPr/>
          <p:nvPr/>
        </p:nvSpPr>
        <p:spPr>
          <a:xfrm>
            <a:off x="5434013" y="296823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9F1FBE-2C97-B847-A60E-931D399D01FD}"/>
              </a:ext>
            </a:extLst>
          </p:cNvPr>
          <p:cNvSpPr/>
          <p:nvPr/>
        </p:nvSpPr>
        <p:spPr>
          <a:xfrm>
            <a:off x="6143254" y="2961737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082441C-D154-6448-8BD2-BE776E81978D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896389" y="2765496"/>
            <a:ext cx="363120" cy="203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B045AB8-96C5-9A40-8CC0-93B27E90A779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7259509" y="2765496"/>
            <a:ext cx="346121" cy="196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35568C7-F712-8149-82AB-67F2F03BAFA1}"/>
              </a:ext>
            </a:extLst>
          </p:cNvPr>
          <p:cNvSpPr/>
          <p:nvPr/>
        </p:nvSpPr>
        <p:spPr>
          <a:xfrm>
            <a:off x="6782089" y="2968592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36F8D2-8FD2-F842-BCF8-01DDEB11A8A5}"/>
              </a:ext>
            </a:extLst>
          </p:cNvPr>
          <p:cNvSpPr/>
          <p:nvPr/>
        </p:nvSpPr>
        <p:spPr>
          <a:xfrm>
            <a:off x="7491330" y="296209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AFC779F-3D2F-A141-BC68-80B29A1BC84F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7606626" y="3971395"/>
            <a:ext cx="848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35771C5-4129-AC4C-8B8D-983241408AD1}"/>
              </a:ext>
            </a:extLst>
          </p:cNvPr>
          <p:cNvSpPr/>
          <p:nvPr/>
        </p:nvSpPr>
        <p:spPr>
          <a:xfrm>
            <a:off x="8447714" y="2123194"/>
            <a:ext cx="948359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6250ED8-558E-AF43-B32D-928B410A533F}"/>
              </a:ext>
            </a:extLst>
          </p:cNvPr>
          <p:cNvSpPr/>
          <p:nvPr/>
        </p:nvSpPr>
        <p:spPr>
          <a:xfrm>
            <a:off x="8447714" y="2524541"/>
            <a:ext cx="948359" cy="80700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17E9DFF-E626-6D44-B906-D1E18D967F20}"/>
              </a:ext>
            </a:extLst>
          </p:cNvPr>
          <p:cNvSpPr/>
          <p:nvPr/>
        </p:nvSpPr>
        <p:spPr>
          <a:xfrm>
            <a:off x="8454735" y="3509795"/>
            <a:ext cx="948359" cy="1859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CB167B-900D-9445-9E82-6B931E611D5D}"/>
              </a:ext>
            </a:extLst>
          </p:cNvPr>
          <p:cNvSpPr/>
          <p:nvPr/>
        </p:nvSpPr>
        <p:spPr>
          <a:xfrm>
            <a:off x="8440933" y="3844520"/>
            <a:ext cx="975485" cy="62438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23C6F-1118-2748-8B30-D804C52FA62F}"/>
              </a:ext>
            </a:extLst>
          </p:cNvPr>
          <p:cNvSpPr/>
          <p:nvPr/>
        </p:nvSpPr>
        <p:spPr>
          <a:xfrm>
            <a:off x="4356207" y="3931278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B73F75-48BA-2D47-94EC-7D11918DCCB3}"/>
              </a:ext>
            </a:extLst>
          </p:cNvPr>
          <p:cNvSpPr/>
          <p:nvPr/>
        </p:nvSpPr>
        <p:spPr>
          <a:xfrm>
            <a:off x="4638557" y="392936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804113-AA1E-4248-973A-3096BE8FB2C3}"/>
              </a:ext>
            </a:extLst>
          </p:cNvPr>
          <p:cNvSpPr/>
          <p:nvPr/>
        </p:nvSpPr>
        <p:spPr>
          <a:xfrm>
            <a:off x="5312168" y="3837664"/>
            <a:ext cx="975484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DA98E6E-8760-684F-A13D-B217351CB325}"/>
              </a:ext>
            </a:extLst>
          </p:cNvPr>
          <p:cNvSpPr/>
          <p:nvPr/>
        </p:nvSpPr>
        <p:spPr>
          <a:xfrm>
            <a:off x="5497229" y="393263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FF9ABE-B319-BF42-928C-D846819B0AE0}"/>
              </a:ext>
            </a:extLst>
          </p:cNvPr>
          <p:cNvSpPr/>
          <p:nvPr/>
        </p:nvSpPr>
        <p:spPr>
          <a:xfrm>
            <a:off x="5747888" y="3932858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2BE5DCC-23D2-3040-BD0C-0EBB6A8F0B9A}"/>
              </a:ext>
            </a:extLst>
          </p:cNvPr>
          <p:cNvSpPr/>
          <p:nvPr/>
        </p:nvSpPr>
        <p:spPr>
          <a:xfrm>
            <a:off x="6030238" y="3930944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836B06-10C2-654E-A6F8-674A2E505685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5542949" y="3187121"/>
            <a:ext cx="0" cy="745513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728A04-8A87-154A-801A-7EE83BEFEFED}"/>
              </a:ext>
            </a:extLst>
          </p:cNvPr>
          <p:cNvSpPr/>
          <p:nvPr/>
        </p:nvSpPr>
        <p:spPr>
          <a:xfrm>
            <a:off x="6797116" y="3832395"/>
            <a:ext cx="975484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2FA81FB-4102-9E45-8C14-148480DF9E3C}"/>
              </a:ext>
            </a:extLst>
          </p:cNvPr>
          <p:cNvSpPr/>
          <p:nvPr/>
        </p:nvSpPr>
        <p:spPr>
          <a:xfrm>
            <a:off x="6982177" y="3927365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1147A9-2D57-B64E-9D28-13F63555E799}"/>
              </a:ext>
            </a:extLst>
          </p:cNvPr>
          <p:cNvSpPr/>
          <p:nvPr/>
        </p:nvSpPr>
        <p:spPr>
          <a:xfrm>
            <a:off x="7232836" y="3927589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802AA2F-194C-9D4C-AEF3-B43A718FA992}"/>
              </a:ext>
            </a:extLst>
          </p:cNvPr>
          <p:cNvSpPr/>
          <p:nvPr/>
        </p:nvSpPr>
        <p:spPr>
          <a:xfrm>
            <a:off x="7515186" y="3925675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5A2BCF-EBB6-7C42-A961-4762ADAE8006}"/>
              </a:ext>
            </a:extLst>
          </p:cNvPr>
          <p:cNvSpPr/>
          <p:nvPr/>
        </p:nvSpPr>
        <p:spPr>
          <a:xfrm>
            <a:off x="2926685" y="3832395"/>
            <a:ext cx="684967" cy="26978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B37745-BE75-AE48-A0BC-39A173CD9803}"/>
              </a:ext>
            </a:extLst>
          </p:cNvPr>
          <p:cNvSpPr/>
          <p:nvPr/>
        </p:nvSpPr>
        <p:spPr>
          <a:xfrm>
            <a:off x="3058833" y="3926893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CA5066-01DC-6143-9265-A96B7FA727A4}"/>
              </a:ext>
            </a:extLst>
          </p:cNvPr>
          <p:cNvSpPr/>
          <p:nvPr/>
        </p:nvSpPr>
        <p:spPr>
          <a:xfrm>
            <a:off x="3390084" y="3927003"/>
            <a:ext cx="91440" cy="9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C26B32-435A-094C-99EA-85486421C78E}"/>
              </a:ext>
            </a:extLst>
          </p:cNvPr>
          <p:cNvSpPr txBox="1"/>
          <p:nvPr/>
        </p:nvSpPr>
        <p:spPr>
          <a:xfrm>
            <a:off x="2491529" y="5118071"/>
            <a:ext cx="729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tcmalloc</a:t>
            </a:r>
            <a:endParaRPr lang="en-US" sz="24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D2BB6C-5C01-C446-9A4D-2B0211971510}"/>
              </a:ext>
            </a:extLst>
          </p:cNvPr>
          <p:cNvSpPr/>
          <p:nvPr/>
        </p:nvSpPr>
        <p:spPr>
          <a:xfrm>
            <a:off x="2617900" y="1985361"/>
            <a:ext cx="5454187" cy="257325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367271-C8D2-0442-A94D-C285F85B7E8D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E68A203-54E1-B34C-AEB9-1C9FACE074C6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4C4A1A-3C9F-154D-8555-9206FD536D9C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93D15F-5E90-B14A-8B33-2EF8C58D763C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95488C7-9196-2640-8798-8D0D329558C5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29FE6812-25CC-8947-A674-891A558E27C6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8B8E4136-B4D5-774F-8165-A1C6EE6FDB0B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E6233D31-82CC-3149-B015-3F6301504F52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BB15368E-3BB7-CC4A-8B29-404C3F2748CA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6C42F9A-9250-314B-B966-EF4C6F0B46BF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15AD9F0B-9AA4-B543-979F-84FA681804B8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7F74208-DB37-E34F-98E3-8474DADFFF6B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4B75051A-2D2C-624C-91BD-AD157B8004BC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11" name="Graphic 210" descr="Explosion with solid fill">
              <a:extLst>
                <a:ext uri="{FF2B5EF4-FFF2-40B4-BE49-F238E27FC236}">
                  <a16:creationId xmlns:a16="http://schemas.microsoft.com/office/drawing/2014/main" id="{CAD70DD5-39D5-5342-857F-5791B7F9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26098CF3-CAE3-C848-A627-45F54274F880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AF8E2957-A6FE-ED49-AE3B-45FCF7A71F62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B3BAA9D0-FAB7-7147-BBB6-E96DC78308D0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3E0CA52B-1D6C-DC46-90DF-3022E82849A1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FA102B4-6D68-9845-A993-957CE017C99D}"/>
                </a:ext>
              </a:extLst>
            </p:cNvPr>
            <p:cNvCxnSpPr>
              <a:cxnSpLocks/>
              <a:endCxn id="214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A215D2E4-CFC7-1644-B95D-0A485C0D714F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8C1A661E-EED4-D241-BEA5-FDB23C75F9E4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B2588BC3-D0D2-E647-8324-1AD1E5D86D6E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253485E3-309D-2544-8F36-4BC92DAD3BD1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E2BA3488-FFFA-964C-90DD-97BEDEB3C4EF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10B6D1EB-CF27-A947-9F6A-0BA0B883C69F}"/>
                </a:ext>
              </a:extLst>
            </p:cNvPr>
            <p:cNvCxnSpPr>
              <a:cxnSpLocks/>
              <a:endCxn id="217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8FB2A20C-9DCC-B34E-966E-0AC09EEDDB21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6BEEC43-A912-8949-A59F-9F82FEE8066F}"/>
                </a:ext>
              </a:extLst>
            </p:cNvPr>
            <p:cNvCxnSpPr>
              <a:cxnSpLocks/>
              <a:stCxn id="217" idx="1"/>
              <a:endCxn id="223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72CDC48-FDE9-DD48-A611-E4F8E0C21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ounded Rectangle 225">
              <a:extLst>
                <a:ext uri="{FF2B5EF4-FFF2-40B4-BE49-F238E27FC236}">
                  <a16:creationId xmlns:a16="http://schemas.microsoft.com/office/drawing/2014/main" id="{6EC1BC34-49ED-A947-A956-1A407D8B22BC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7" name="Graphic 226" descr="Checkmark with solid fill">
              <a:extLst>
                <a:ext uri="{FF2B5EF4-FFF2-40B4-BE49-F238E27FC236}">
                  <a16:creationId xmlns:a16="http://schemas.microsoft.com/office/drawing/2014/main" id="{5ECD21FF-559B-C64F-9B48-E5F199CC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196395C-EAE3-724D-8F3B-5F705BBFF03A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E7BA6E-5FD8-174F-A26B-BDCE4734AE8E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37078F81-C995-0A47-88CB-8661E851AB84}"/>
              </a:ext>
            </a:extLst>
          </p:cNvPr>
          <p:cNvSpPr/>
          <p:nvPr/>
        </p:nvSpPr>
        <p:spPr>
          <a:xfrm>
            <a:off x="11836353" y="698595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50B2558B-2701-814D-8B6C-BB66C3AF3455}"/>
              </a:ext>
            </a:extLst>
          </p:cNvPr>
          <p:cNvSpPr/>
          <p:nvPr/>
        </p:nvSpPr>
        <p:spPr>
          <a:xfrm>
            <a:off x="11624445" y="616462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PartitionAlloc</a:t>
            </a:r>
            <a:endParaRPr lang="en-US" sz="4000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F42C-BDDA-7449-A0BA-3CE35DE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5A92-62D4-D245-B861-07EF5897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William Blair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062-0EC3-8C45-8E61-221438C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MPKAlloc</a:t>
            </a:r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874FCF3-E335-FD4F-B38E-D94EE23AF6BD}"/>
              </a:ext>
            </a:extLst>
          </p:cNvPr>
          <p:cNvSpPr/>
          <p:nvPr/>
        </p:nvSpPr>
        <p:spPr>
          <a:xfrm>
            <a:off x="4983134" y="1149307"/>
            <a:ext cx="2788411" cy="4416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B7739325-8AE2-FC45-B22E-0F01D8D09E1E}"/>
              </a:ext>
            </a:extLst>
          </p:cNvPr>
          <p:cNvSpPr/>
          <p:nvPr/>
        </p:nvSpPr>
        <p:spPr>
          <a:xfrm>
            <a:off x="4842464" y="1266298"/>
            <a:ext cx="2788411" cy="4416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E19E7638-196D-AC45-B8B0-4D77430B1A31}"/>
              </a:ext>
            </a:extLst>
          </p:cNvPr>
          <p:cNvSpPr/>
          <p:nvPr/>
        </p:nvSpPr>
        <p:spPr>
          <a:xfrm>
            <a:off x="4701794" y="1383289"/>
            <a:ext cx="2788411" cy="44167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8EA428-C607-C04C-A13A-D87CC33756F5}"/>
              </a:ext>
            </a:extLst>
          </p:cNvPr>
          <p:cNvSpPr txBox="1"/>
          <p:nvPr/>
        </p:nvSpPr>
        <p:spPr>
          <a:xfrm>
            <a:off x="4924828" y="5494937"/>
            <a:ext cx="232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Super Page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2E2C6E3E-BECD-9A47-A51B-9AD4059FEEBD}"/>
              </a:ext>
            </a:extLst>
          </p:cNvPr>
          <p:cNvSpPr/>
          <p:nvPr/>
        </p:nvSpPr>
        <p:spPr>
          <a:xfrm>
            <a:off x="4912698" y="5126502"/>
            <a:ext cx="2346268" cy="370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E6CB5E-5390-304F-AD6A-3ADA24E20555}"/>
              </a:ext>
            </a:extLst>
          </p:cNvPr>
          <p:cNvSpPr txBox="1"/>
          <p:nvPr/>
        </p:nvSpPr>
        <p:spPr>
          <a:xfrm>
            <a:off x="4938152" y="5163903"/>
            <a:ext cx="23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Guard Page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DE3BEEDB-EEA1-AD45-B330-63BFEBF8FFEA}"/>
              </a:ext>
            </a:extLst>
          </p:cNvPr>
          <p:cNvSpPr/>
          <p:nvPr/>
        </p:nvSpPr>
        <p:spPr>
          <a:xfrm>
            <a:off x="4899369" y="2413681"/>
            <a:ext cx="2346268" cy="370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5BC3619-596A-BE48-88BE-A395F60B3118}"/>
              </a:ext>
            </a:extLst>
          </p:cNvPr>
          <p:cNvSpPr txBox="1"/>
          <p:nvPr/>
        </p:nvSpPr>
        <p:spPr>
          <a:xfrm>
            <a:off x="4899370" y="2477840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Guard Page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E9A42EC-0E2F-6344-BFE6-13FE47867161}"/>
              </a:ext>
            </a:extLst>
          </p:cNvPr>
          <p:cNvSpPr/>
          <p:nvPr/>
        </p:nvSpPr>
        <p:spPr>
          <a:xfrm>
            <a:off x="4899369" y="1529577"/>
            <a:ext cx="2346268" cy="37050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2615B1D-3C4F-CE4D-9260-838577917BE5}"/>
              </a:ext>
            </a:extLst>
          </p:cNvPr>
          <p:cNvSpPr txBox="1"/>
          <p:nvPr/>
        </p:nvSpPr>
        <p:spPr>
          <a:xfrm>
            <a:off x="4892823" y="1567465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Guard Page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3C3E7471-13FE-A741-973D-96736C7AE730}"/>
              </a:ext>
            </a:extLst>
          </p:cNvPr>
          <p:cNvSpPr/>
          <p:nvPr/>
        </p:nvSpPr>
        <p:spPr>
          <a:xfrm>
            <a:off x="4899369" y="1971921"/>
            <a:ext cx="2346268" cy="3705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151246E-09E1-8D4B-9BBA-82112D18E848}"/>
              </a:ext>
            </a:extLst>
          </p:cNvPr>
          <p:cNvSpPr txBox="1"/>
          <p:nvPr/>
        </p:nvSpPr>
        <p:spPr>
          <a:xfrm>
            <a:off x="4899370" y="2000054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Meta-Data Page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5E0456E8-BC83-1841-BA8D-C79A0615D0A3}"/>
              </a:ext>
            </a:extLst>
          </p:cNvPr>
          <p:cNvSpPr/>
          <p:nvPr/>
        </p:nvSpPr>
        <p:spPr>
          <a:xfrm>
            <a:off x="4903440" y="4380482"/>
            <a:ext cx="2346268" cy="501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E76544D-3363-4B48-BAD4-64E8A1989584}"/>
              </a:ext>
            </a:extLst>
          </p:cNvPr>
          <p:cNvSpPr txBox="1"/>
          <p:nvPr/>
        </p:nvSpPr>
        <p:spPr>
          <a:xfrm>
            <a:off x="4912697" y="4855815"/>
            <a:ext cx="233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Slot Span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04816EE4-E559-904F-9B93-7D5F15BDEFA2}"/>
              </a:ext>
            </a:extLst>
          </p:cNvPr>
          <p:cNvSpPr/>
          <p:nvPr/>
        </p:nvSpPr>
        <p:spPr>
          <a:xfrm>
            <a:off x="5017555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576790FC-BA26-8E4D-99ED-05428B69D864}"/>
              </a:ext>
            </a:extLst>
          </p:cNvPr>
          <p:cNvSpPr/>
          <p:nvPr/>
        </p:nvSpPr>
        <p:spPr>
          <a:xfrm>
            <a:off x="5281993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D4EFC6C8-BC65-8A45-B86C-074F28C15908}"/>
              </a:ext>
            </a:extLst>
          </p:cNvPr>
          <p:cNvSpPr/>
          <p:nvPr/>
        </p:nvSpPr>
        <p:spPr>
          <a:xfrm>
            <a:off x="5546432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7A050B48-80F3-ED47-9817-FDE383184F76}"/>
              </a:ext>
            </a:extLst>
          </p:cNvPr>
          <p:cNvSpPr/>
          <p:nvPr/>
        </p:nvSpPr>
        <p:spPr>
          <a:xfrm>
            <a:off x="5802586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BE12CD1E-DE1C-7244-9864-40A4A029F840}"/>
              </a:ext>
            </a:extLst>
          </p:cNvPr>
          <p:cNvSpPr/>
          <p:nvPr/>
        </p:nvSpPr>
        <p:spPr>
          <a:xfrm>
            <a:off x="6067024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41B6B0B5-B573-E84A-B79A-16A3C058005B}"/>
              </a:ext>
            </a:extLst>
          </p:cNvPr>
          <p:cNvSpPr/>
          <p:nvPr/>
        </p:nvSpPr>
        <p:spPr>
          <a:xfrm>
            <a:off x="6331463" y="4458775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3B13C45-4702-ED42-AA02-562BFA3AB4DA}"/>
              </a:ext>
            </a:extLst>
          </p:cNvPr>
          <p:cNvSpPr txBox="1"/>
          <p:nvPr/>
        </p:nvSpPr>
        <p:spPr>
          <a:xfrm>
            <a:off x="4899886" y="4621133"/>
            <a:ext cx="235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D5922-977F-CC44-ACA3-3FFC45A92591}"/>
              </a:ext>
            </a:extLst>
          </p:cNvPr>
          <p:cNvSpPr txBox="1"/>
          <p:nvPr/>
        </p:nvSpPr>
        <p:spPr>
          <a:xfrm>
            <a:off x="4637387" y="5941640"/>
            <a:ext cx="306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PartitionAlloc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F1A0C27F-CF9A-AC4F-88C6-482B608D16D4}"/>
              </a:ext>
            </a:extLst>
          </p:cNvPr>
          <p:cNvSpPr/>
          <p:nvPr/>
        </p:nvSpPr>
        <p:spPr>
          <a:xfrm>
            <a:off x="6618085" y="445716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F7813270-C440-A547-9073-9F0FB1ABA9F1}"/>
              </a:ext>
            </a:extLst>
          </p:cNvPr>
          <p:cNvSpPr/>
          <p:nvPr/>
        </p:nvSpPr>
        <p:spPr>
          <a:xfrm>
            <a:off x="6904707" y="4456807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75EF408F-2497-9B4F-AB1C-FDF6486F6F51}"/>
              </a:ext>
            </a:extLst>
          </p:cNvPr>
          <p:cNvSpPr/>
          <p:nvPr/>
        </p:nvSpPr>
        <p:spPr>
          <a:xfrm>
            <a:off x="4894236" y="2859739"/>
            <a:ext cx="2346268" cy="501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9A4ADC9-1365-5F4E-BE68-DB787BA4F351}"/>
              </a:ext>
            </a:extLst>
          </p:cNvPr>
          <p:cNvSpPr txBox="1"/>
          <p:nvPr/>
        </p:nvSpPr>
        <p:spPr>
          <a:xfrm>
            <a:off x="4890683" y="3346529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Slot Span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0403F074-8ADA-714C-B04A-F5EB726D1E5A}"/>
              </a:ext>
            </a:extLst>
          </p:cNvPr>
          <p:cNvSpPr/>
          <p:nvPr/>
        </p:nvSpPr>
        <p:spPr>
          <a:xfrm>
            <a:off x="5008351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82B2263A-C506-5046-8BF6-F669FC2F59E3}"/>
              </a:ext>
            </a:extLst>
          </p:cNvPr>
          <p:cNvSpPr/>
          <p:nvPr/>
        </p:nvSpPr>
        <p:spPr>
          <a:xfrm>
            <a:off x="5272789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883C18AA-1BF0-0547-9D90-CADBC32C2E9B}"/>
              </a:ext>
            </a:extLst>
          </p:cNvPr>
          <p:cNvSpPr/>
          <p:nvPr/>
        </p:nvSpPr>
        <p:spPr>
          <a:xfrm>
            <a:off x="5537228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32206E72-3276-924F-92A4-BB898F488125}"/>
              </a:ext>
            </a:extLst>
          </p:cNvPr>
          <p:cNvSpPr/>
          <p:nvPr/>
        </p:nvSpPr>
        <p:spPr>
          <a:xfrm>
            <a:off x="5793382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ounded Rectangle 289">
            <a:extLst>
              <a:ext uri="{FF2B5EF4-FFF2-40B4-BE49-F238E27FC236}">
                <a16:creationId xmlns:a16="http://schemas.microsoft.com/office/drawing/2014/main" id="{C90AACBB-0AD1-8143-8EAA-E0CE17710050}"/>
              </a:ext>
            </a:extLst>
          </p:cNvPr>
          <p:cNvSpPr/>
          <p:nvPr/>
        </p:nvSpPr>
        <p:spPr>
          <a:xfrm>
            <a:off x="6057820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ounded Rectangle 290">
            <a:extLst>
              <a:ext uri="{FF2B5EF4-FFF2-40B4-BE49-F238E27FC236}">
                <a16:creationId xmlns:a16="http://schemas.microsoft.com/office/drawing/2014/main" id="{C6634917-0720-194D-A806-2D2930C2D4E0}"/>
              </a:ext>
            </a:extLst>
          </p:cNvPr>
          <p:cNvSpPr/>
          <p:nvPr/>
        </p:nvSpPr>
        <p:spPr>
          <a:xfrm>
            <a:off x="6322259" y="2938032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7115EA8-1BB4-CB45-9A2F-2F9D6AADE485}"/>
              </a:ext>
            </a:extLst>
          </p:cNvPr>
          <p:cNvSpPr txBox="1"/>
          <p:nvPr/>
        </p:nvSpPr>
        <p:spPr>
          <a:xfrm>
            <a:off x="4890682" y="3100390"/>
            <a:ext cx="235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26CE776C-5D00-3A42-BD31-E7E1663D3FB7}"/>
              </a:ext>
            </a:extLst>
          </p:cNvPr>
          <p:cNvSpPr/>
          <p:nvPr/>
        </p:nvSpPr>
        <p:spPr>
          <a:xfrm>
            <a:off x="6608881" y="29364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EB903A66-42F5-F740-8CC2-897705366885}"/>
              </a:ext>
            </a:extLst>
          </p:cNvPr>
          <p:cNvSpPr/>
          <p:nvPr/>
        </p:nvSpPr>
        <p:spPr>
          <a:xfrm>
            <a:off x="6895503" y="2936064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0184F32-E442-A440-88A0-B5B2A2D18611}"/>
              </a:ext>
            </a:extLst>
          </p:cNvPr>
          <p:cNvSpPr/>
          <p:nvPr/>
        </p:nvSpPr>
        <p:spPr>
          <a:xfrm>
            <a:off x="4902372" y="3617226"/>
            <a:ext cx="2346268" cy="501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2C4B1BC-482E-E34D-A332-57AC235932A9}"/>
              </a:ext>
            </a:extLst>
          </p:cNvPr>
          <p:cNvSpPr txBox="1"/>
          <p:nvPr/>
        </p:nvSpPr>
        <p:spPr>
          <a:xfrm>
            <a:off x="4898819" y="4104016"/>
            <a:ext cx="23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Slot Span</a:t>
            </a:r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C1AF833D-7ED6-C24A-A74B-DA517CAE9276}"/>
              </a:ext>
            </a:extLst>
          </p:cNvPr>
          <p:cNvSpPr/>
          <p:nvPr/>
        </p:nvSpPr>
        <p:spPr>
          <a:xfrm>
            <a:off x="5016487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CB5A5633-80DA-AD47-88B6-C6BFBC28D330}"/>
              </a:ext>
            </a:extLst>
          </p:cNvPr>
          <p:cNvSpPr/>
          <p:nvPr/>
        </p:nvSpPr>
        <p:spPr>
          <a:xfrm>
            <a:off x="5280925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ounded Rectangle 309">
            <a:extLst>
              <a:ext uri="{FF2B5EF4-FFF2-40B4-BE49-F238E27FC236}">
                <a16:creationId xmlns:a16="http://schemas.microsoft.com/office/drawing/2014/main" id="{5775576D-4D8C-0E49-B695-E00FA5ACE573}"/>
              </a:ext>
            </a:extLst>
          </p:cNvPr>
          <p:cNvSpPr/>
          <p:nvPr/>
        </p:nvSpPr>
        <p:spPr>
          <a:xfrm>
            <a:off x="5545364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3D23DA39-5C16-5245-9FE8-84E1390DC1A0}"/>
              </a:ext>
            </a:extLst>
          </p:cNvPr>
          <p:cNvSpPr/>
          <p:nvPr/>
        </p:nvSpPr>
        <p:spPr>
          <a:xfrm>
            <a:off x="5801518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89AB01D6-CFF5-FD47-811B-65983B9A7468}"/>
              </a:ext>
            </a:extLst>
          </p:cNvPr>
          <p:cNvSpPr/>
          <p:nvPr/>
        </p:nvSpPr>
        <p:spPr>
          <a:xfrm>
            <a:off x="6065956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52B9513B-D745-6C4C-8A51-E18F28682F61}"/>
              </a:ext>
            </a:extLst>
          </p:cNvPr>
          <p:cNvSpPr/>
          <p:nvPr/>
        </p:nvSpPr>
        <p:spPr>
          <a:xfrm>
            <a:off x="6330395" y="3695519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2C47B21-1816-B14A-BA04-9B2F7DFC0F7B}"/>
              </a:ext>
            </a:extLst>
          </p:cNvPr>
          <p:cNvSpPr txBox="1"/>
          <p:nvPr/>
        </p:nvSpPr>
        <p:spPr>
          <a:xfrm>
            <a:off x="4898818" y="3857877"/>
            <a:ext cx="235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Chunks</a:t>
            </a: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B9276038-6616-0E44-BAD0-46643CB39057}"/>
              </a:ext>
            </a:extLst>
          </p:cNvPr>
          <p:cNvSpPr/>
          <p:nvPr/>
        </p:nvSpPr>
        <p:spPr>
          <a:xfrm>
            <a:off x="6617017" y="3693906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ounded Rectangle 315">
            <a:extLst>
              <a:ext uri="{FF2B5EF4-FFF2-40B4-BE49-F238E27FC236}">
                <a16:creationId xmlns:a16="http://schemas.microsoft.com/office/drawing/2014/main" id="{6DE1DD7E-C204-2E44-94EE-1255181E6A84}"/>
              </a:ext>
            </a:extLst>
          </p:cNvPr>
          <p:cNvSpPr/>
          <p:nvPr/>
        </p:nvSpPr>
        <p:spPr>
          <a:xfrm>
            <a:off x="6903639" y="3693551"/>
            <a:ext cx="221725" cy="1581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512E9F0-8D7B-724B-AF39-99879AA49509}"/>
              </a:ext>
            </a:extLst>
          </p:cNvPr>
          <p:cNvSpPr txBox="1"/>
          <p:nvPr/>
        </p:nvSpPr>
        <p:spPr>
          <a:xfrm>
            <a:off x="5565280" y="156642"/>
            <a:ext cx="14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50000"/>
                  </a:schemeClr>
                </a:solidFill>
              </a:rPr>
              <a:t>Introduction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3450E46-36F3-1A40-B908-7A24D35AA0F7}"/>
              </a:ext>
            </a:extLst>
          </p:cNvPr>
          <p:cNvSpPr txBox="1"/>
          <p:nvPr/>
        </p:nvSpPr>
        <p:spPr>
          <a:xfrm>
            <a:off x="7238404" y="156642"/>
            <a:ext cx="14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88"/>
                  </a:schemeClr>
                </a:solidFill>
              </a:rPr>
              <a:t>Background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61A09055-D0A8-4B49-B492-094753E4F5C5}"/>
              </a:ext>
            </a:extLst>
          </p:cNvPr>
          <p:cNvSpPr txBox="1"/>
          <p:nvPr/>
        </p:nvSpPr>
        <p:spPr>
          <a:xfrm>
            <a:off x="8531352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96EB23B-6FF0-9540-AE4A-02F69E231FB3}"/>
              </a:ext>
            </a:extLst>
          </p:cNvPr>
          <p:cNvSpPr txBox="1"/>
          <p:nvPr/>
        </p:nvSpPr>
        <p:spPr>
          <a:xfrm>
            <a:off x="9806570" y="156642"/>
            <a:ext cx="1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49845"/>
                  </a:schemeClr>
                </a:solidFill>
              </a:rPr>
              <a:t>Evaluation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900BF2-C810-E347-A42E-2BF3BA423CD6}"/>
              </a:ext>
            </a:extLst>
          </p:cNvPr>
          <p:cNvGrpSpPr/>
          <p:nvPr/>
        </p:nvGrpSpPr>
        <p:grpSpPr>
          <a:xfrm>
            <a:off x="10385425" y="470477"/>
            <a:ext cx="1745198" cy="438594"/>
            <a:chOff x="4247612" y="2236403"/>
            <a:chExt cx="7390234" cy="3256161"/>
          </a:xfrm>
          <a:noFill/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466BF8FC-4B61-0C4D-8F96-56BB952041A1}"/>
                </a:ext>
              </a:extLst>
            </p:cNvPr>
            <p:cNvSpPr/>
            <p:nvPr/>
          </p:nvSpPr>
          <p:spPr>
            <a:xfrm>
              <a:off x="4247612" y="2238712"/>
              <a:ext cx="1933657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339C78A-FE50-5749-B05D-E53D95CB3769}"/>
                </a:ext>
              </a:extLst>
            </p:cNvPr>
            <p:cNvSpPr/>
            <p:nvPr/>
          </p:nvSpPr>
          <p:spPr>
            <a:xfrm>
              <a:off x="7556187" y="2238712"/>
              <a:ext cx="4081659" cy="3253852"/>
            </a:xfrm>
            <a:prstGeom prst="round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7D94BB1-395A-9E4E-A5AC-6A8AEB5BD451}"/>
                </a:ext>
              </a:extLst>
            </p:cNvPr>
            <p:cNvSpPr/>
            <p:nvPr/>
          </p:nvSpPr>
          <p:spPr>
            <a:xfrm>
              <a:off x="10394620" y="3955802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E2A83FC5-2472-0846-9CF1-1507A5D5526E}"/>
                </a:ext>
              </a:extLst>
            </p:cNvPr>
            <p:cNvSpPr/>
            <p:nvPr/>
          </p:nvSpPr>
          <p:spPr>
            <a:xfrm>
              <a:off x="4893223" y="2634759"/>
              <a:ext cx="642434" cy="1427759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DE5F30AF-2B63-DC42-964D-C5CDD051CBA4}"/>
                </a:ext>
              </a:extLst>
            </p:cNvPr>
            <p:cNvSpPr/>
            <p:nvPr/>
          </p:nvSpPr>
          <p:spPr>
            <a:xfrm>
              <a:off x="4893223" y="4383731"/>
              <a:ext cx="642434" cy="64243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98AB1A29-1358-5040-A60E-C13D1D80C3F8}"/>
                </a:ext>
              </a:extLst>
            </p:cNvPr>
            <p:cNvSpPr/>
            <p:nvPr/>
          </p:nvSpPr>
          <p:spPr>
            <a:xfrm>
              <a:off x="10406996" y="2313033"/>
              <a:ext cx="842003" cy="4152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509CA21-6ADE-3647-B5AC-8A18A146CFE1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75" y="3057472"/>
              <a:ext cx="2290664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F245C048-2C98-494D-B9AA-BEC5477DC449}"/>
                </a:ext>
              </a:extLst>
            </p:cNvPr>
            <p:cNvSpPr/>
            <p:nvPr/>
          </p:nvSpPr>
          <p:spPr>
            <a:xfrm>
              <a:off x="7831035" y="4105838"/>
              <a:ext cx="1499515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46" name="Graphic 145" descr="Explosion with solid fill">
              <a:extLst>
                <a:ext uri="{FF2B5EF4-FFF2-40B4-BE49-F238E27FC236}">
                  <a16:creationId xmlns:a16="http://schemas.microsoft.com/office/drawing/2014/main" id="{14817121-FF26-D24D-9CE4-8DA42985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317" y="4713591"/>
              <a:ext cx="409644" cy="720218"/>
            </a:xfrm>
            <a:prstGeom prst="rect">
              <a:avLst/>
            </a:prstGeom>
          </p:spPr>
        </p:pic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905F9CF4-FDA5-2E40-820C-181C6DBBF01D}"/>
                </a:ext>
              </a:extLst>
            </p:cNvPr>
            <p:cNvSpPr/>
            <p:nvPr/>
          </p:nvSpPr>
          <p:spPr>
            <a:xfrm>
              <a:off x="7844351" y="2783848"/>
              <a:ext cx="1491273" cy="52677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53F81168-786C-B344-A552-1D2F20F72C47}"/>
                </a:ext>
              </a:extLst>
            </p:cNvPr>
            <p:cNvSpPr/>
            <p:nvPr/>
          </p:nvSpPr>
          <p:spPr>
            <a:xfrm>
              <a:off x="10388576" y="2787151"/>
              <a:ext cx="857503" cy="105601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8ECB949D-4BA0-3249-A26B-B683066D96CE}"/>
                </a:ext>
              </a:extLst>
            </p:cNvPr>
            <p:cNvSpPr/>
            <p:nvPr/>
          </p:nvSpPr>
          <p:spPr>
            <a:xfrm>
              <a:off x="10685624" y="292250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8A4C6851-C491-EA49-8039-41FA364EA313}"/>
                </a:ext>
              </a:extLst>
            </p:cNvPr>
            <p:cNvSpPr/>
            <p:nvPr/>
          </p:nvSpPr>
          <p:spPr>
            <a:xfrm>
              <a:off x="10685624" y="3353658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CA73972-E69C-A84E-9189-930B98708C42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9335623" y="3044534"/>
              <a:ext cx="1350001" cy="82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72C00419-743F-1B43-BBA1-B99C5EB1F15C}"/>
                </a:ext>
              </a:extLst>
            </p:cNvPr>
            <p:cNvSpPr/>
            <p:nvPr/>
          </p:nvSpPr>
          <p:spPr>
            <a:xfrm>
              <a:off x="9680057" y="3509635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579F4D19-2B9F-AA40-AB23-8CA298F77068}"/>
                </a:ext>
              </a:extLst>
            </p:cNvPr>
            <p:cNvSpPr/>
            <p:nvPr/>
          </p:nvSpPr>
          <p:spPr>
            <a:xfrm>
              <a:off x="9668712" y="3914514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56BD025B-687A-9D4B-A028-8F3EAE8EB3E7}"/>
                </a:ext>
              </a:extLst>
            </p:cNvPr>
            <p:cNvSpPr/>
            <p:nvPr/>
          </p:nvSpPr>
          <p:spPr>
            <a:xfrm>
              <a:off x="9672141" y="4319136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96C7A4F9-2A20-9C47-95BD-242B8D5BD8FA}"/>
                </a:ext>
              </a:extLst>
            </p:cNvPr>
            <p:cNvSpPr/>
            <p:nvPr/>
          </p:nvSpPr>
          <p:spPr>
            <a:xfrm>
              <a:off x="10681519" y="4143868"/>
              <a:ext cx="259511" cy="260657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960BC897-8349-C44A-A2CC-F886D2BEC858}"/>
                </a:ext>
              </a:extLst>
            </p:cNvPr>
            <p:cNvSpPr/>
            <p:nvPr/>
          </p:nvSpPr>
          <p:spPr>
            <a:xfrm>
              <a:off x="10681519" y="4593097"/>
              <a:ext cx="259510" cy="260656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91C2A3F-34FB-5441-B6C3-2F8FC1D14613}"/>
                </a:ext>
              </a:extLst>
            </p:cNvPr>
            <p:cNvCxnSpPr>
              <a:cxnSpLocks/>
              <a:endCxn id="175" idx="3"/>
            </p:cNvCxnSpPr>
            <p:nvPr/>
          </p:nvCxnSpPr>
          <p:spPr>
            <a:xfrm flipH="1">
              <a:off x="9939568" y="3070065"/>
              <a:ext cx="878315" cy="569899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9E02E5AA-B895-244F-9138-DDD10D31A578}"/>
                </a:ext>
              </a:extLst>
            </p:cNvPr>
            <p:cNvSpPr/>
            <p:nvPr/>
          </p:nvSpPr>
          <p:spPr>
            <a:xfrm>
              <a:off x="7831035" y="3374034"/>
              <a:ext cx="1504588" cy="526774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082CDB6-9D68-F749-B0A2-CBF7C280B45B}"/>
                </a:ext>
              </a:extLst>
            </p:cNvPr>
            <p:cNvCxnSpPr>
              <a:cxnSpLocks/>
              <a:stCxn id="175" idx="1"/>
              <a:endCxn id="200" idx="3"/>
            </p:cNvCxnSpPr>
            <p:nvPr/>
          </p:nvCxnSpPr>
          <p:spPr>
            <a:xfrm flipH="1" flipV="1">
              <a:off x="9335623" y="3637421"/>
              <a:ext cx="344434" cy="2543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95BB98B5-19A5-2B40-934B-AE3F8C445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57" y="3632499"/>
              <a:ext cx="2308692" cy="0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A7A326AD-D94F-3F4A-9859-04D811A96B01}"/>
                </a:ext>
              </a:extLst>
            </p:cNvPr>
            <p:cNvSpPr/>
            <p:nvPr/>
          </p:nvSpPr>
          <p:spPr>
            <a:xfrm>
              <a:off x="9507825" y="3384465"/>
              <a:ext cx="621240" cy="1280488"/>
            </a:xfrm>
            <a:prstGeom prst="roundRect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Graphic 203" descr="Checkmark with solid fill">
              <a:extLst>
                <a:ext uri="{FF2B5EF4-FFF2-40B4-BE49-F238E27FC236}">
                  <a16:creationId xmlns:a16="http://schemas.microsoft.com/office/drawing/2014/main" id="{6182B249-03A5-1C4C-9EB6-86E219413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9725" y="2236403"/>
              <a:ext cx="248025" cy="526776"/>
            </a:xfrm>
            <a:prstGeom prst="rect">
              <a:avLst/>
            </a:prstGeom>
          </p:spPr>
        </p:pic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8869AEC-7CDE-DC48-AD39-DC402DE93709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5535657" y="4704948"/>
              <a:ext cx="5275617" cy="1593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3FF500F1-7481-9A45-9E96-1F5D8E9F5695}"/>
              </a:ext>
            </a:extLst>
          </p:cNvPr>
          <p:cNvSpPr/>
          <p:nvPr/>
        </p:nvSpPr>
        <p:spPr>
          <a:xfrm>
            <a:off x="11839959" y="551431"/>
            <a:ext cx="198149" cy="12881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6C0FE8E4-71C3-DC41-8DAF-1378A21E1593}"/>
              </a:ext>
            </a:extLst>
          </p:cNvPr>
          <p:cNvSpPr/>
          <p:nvPr/>
        </p:nvSpPr>
        <p:spPr>
          <a:xfrm>
            <a:off x="11836353" y="698595"/>
            <a:ext cx="201755" cy="14224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2B84AFE1-CF67-1749-9C9A-9D885185021E}"/>
              </a:ext>
            </a:extLst>
          </p:cNvPr>
          <p:cNvSpPr/>
          <p:nvPr/>
        </p:nvSpPr>
        <p:spPr>
          <a:xfrm>
            <a:off x="11624445" y="616462"/>
            <a:ext cx="151055" cy="176228"/>
          </a:xfrm>
          <a:prstGeom prst="roundRect">
            <a:avLst/>
          </a:prstGeom>
          <a:solidFill>
            <a:schemeClr val="bg2">
              <a:alpha val="498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53" grpId="0" animBg="1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18" grpId="0" animBg="1"/>
      <p:bldP spid="219" grpId="0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/>
      <p:bldP spid="7" grpId="0"/>
      <p:bldP spid="227" grpId="0" animBg="1"/>
      <p:bldP spid="228" grpId="0" animBg="1"/>
      <p:bldP spid="284" grpId="0" animBg="1"/>
      <p:bldP spid="285" grpId="0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/>
      <p:bldP spid="293" grpId="0" animBg="1"/>
      <p:bldP spid="294" grpId="0" animBg="1"/>
      <p:bldP spid="306" grpId="0" animBg="1"/>
      <p:bldP spid="307" grpId="0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/>
      <p:bldP spid="315" grpId="0" animBg="1"/>
      <p:bldP spid="3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" id="{D7E16DCC-08F8-0D4D-981A-8C11626F1FF1}" vid="{B31ACEE7-D884-3D44-B58A-7BEE6EB6F2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44984</TotalTime>
  <Words>1007</Words>
  <Application>Microsoft Macintosh PowerPoint</Application>
  <PresentationFormat>Widescreen</PresentationFormat>
  <Paragraphs>375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CMU SANS SERIF MEDIUM</vt:lpstr>
      <vt:lpstr>Go Mono</vt:lpstr>
      <vt:lpstr>Courier</vt:lpstr>
      <vt:lpstr>Calibri</vt:lpstr>
      <vt:lpstr>Cambria Math</vt:lpstr>
      <vt:lpstr>CMU SANS SERIF MEDIUM</vt:lpstr>
      <vt:lpstr>Arial</vt:lpstr>
      <vt:lpstr>Office Theme</vt:lpstr>
      <vt:lpstr>MPKAlloc: Efficient Heap Meta-Data Integrity Through Hardware Memory Protection Keys</vt:lpstr>
      <vt:lpstr>2001</vt:lpstr>
      <vt:lpstr>2022</vt:lpstr>
      <vt:lpstr>Roadmap</vt:lpstr>
      <vt:lpstr>Threat Model</vt:lpstr>
      <vt:lpstr>Memory Protection Keys</vt:lpstr>
      <vt:lpstr>System Overview</vt:lpstr>
      <vt:lpstr>tcmalloc</vt:lpstr>
      <vt:lpstr>PartitionAlloc</vt:lpstr>
      <vt:lpstr>Corrupting Meta-Data</vt:lpstr>
      <vt:lpstr>Scanning for Meta-Data</vt:lpstr>
      <vt:lpstr>Meta-Data on Stack</vt:lpstr>
      <vt:lpstr>Hypothetical Attack</vt:lpstr>
      <vt:lpstr>Performance Evaluation</vt:lpstr>
      <vt:lpstr>Performance Evaluation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Mitigating Software Vulnerabilities Through Secure Environment Programming</dc:title>
  <dc:creator>Blair, William, D</dc:creator>
  <cp:lastModifiedBy>Blair, William, D</cp:lastModifiedBy>
  <cp:revision>443</cp:revision>
  <dcterms:created xsi:type="dcterms:W3CDTF">2022-01-15T02:39:19Z</dcterms:created>
  <dcterms:modified xsi:type="dcterms:W3CDTF">2022-06-30T06:07:24Z</dcterms:modified>
</cp:coreProperties>
</file>