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9" r:id="rId5"/>
    <p:sldId id="258" r:id="rId6"/>
    <p:sldId id="260" r:id="rId7"/>
    <p:sldId id="261" r:id="rId8"/>
    <p:sldId id="262" r:id="rId9"/>
    <p:sldId id="263" r:id="rId10"/>
    <p:sldId id="267" r:id="rId11"/>
    <p:sldId id="268" r:id="rId12"/>
    <p:sldId id="272" r:id="rId13"/>
    <p:sldId id="264" r:id="rId14"/>
    <p:sldId id="271" r:id="rId15"/>
    <p:sldId id="270" r:id="rId16"/>
    <p:sldId id="265" r:id="rId17"/>
    <p:sldId id="274" r:id="rId18"/>
    <p:sldId id="275" r:id="rId19"/>
    <p:sldId id="269" r:id="rId20"/>
    <p:sldId id="276" r:id="rId21"/>
    <p:sldId id="277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de Synthèse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307975"/>
            <a:ext cx="8228013" cy="211928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Soutenance Orale</a:t>
            </a:r>
          </a:p>
          <a:p>
            <a:endParaRPr lang="fr-FR" dirty="0" smtClean="0"/>
          </a:p>
          <a:p>
            <a:r>
              <a:rPr lang="fr-FR" dirty="0" smtClean="0"/>
              <a:t>CAREY François</a:t>
            </a:r>
          </a:p>
          <a:p>
            <a:r>
              <a:rPr lang="fr-FR" dirty="0" smtClean="0"/>
              <a:t>DE VAZELHES William</a:t>
            </a:r>
          </a:p>
          <a:p>
            <a:endParaRPr lang="fr-FR" dirty="0" smtClean="0"/>
          </a:p>
          <a:p>
            <a:r>
              <a:rPr lang="fr-FR" dirty="0" smtClean="0"/>
              <a:t>Encadrant: CHAILLET Antoine</a:t>
            </a:r>
          </a:p>
          <a:p>
            <a:r>
              <a:rPr lang="fr-FR" dirty="0" smtClean="0"/>
              <a:t>Le 13 juin 2013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30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Résultats de simulation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770094"/>
            <a:ext cx="3765901" cy="3267169"/>
          </a:xfrm>
        </p:spPr>
        <p:txBody>
          <a:bodyPr numCol="1"/>
          <a:lstStyle/>
          <a:p>
            <a:r>
              <a:rPr lang="fr-FR" dirty="0" smtClean="0"/>
              <a:t>Simulink: Regular </a:t>
            </a:r>
            <a:r>
              <a:rPr lang="fr-FR" dirty="0" err="1" smtClean="0"/>
              <a:t>Spiking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4658076" y="2770094"/>
            <a:ext cx="3765901" cy="326716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Matlab</a:t>
            </a:r>
            <a:r>
              <a:rPr lang="fr-FR" dirty="0" smtClean="0"/>
              <a:t>: Regular </a:t>
            </a:r>
            <a:r>
              <a:rPr lang="fr-FR" dirty="0" err="1" smtClean="0"/>
              <a:t>Spiking</a:t>
            </a:r>
            <a:endParaRPr lang="fr-FR" dirty="0"/>
          </a:p>
        </p:txBody>
      </p:sp>
      <p:pic>
        <p:nvPicPr>
          <p:cNvPr id="10" name="Image 9" descr="regular spik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22" y="3260010"/>
            <a:ext cx="3917580" cy="2938185"/>
          </a:xfrm>
          <a:prstGeom prst="rect">
            <a:avLst/>
          </a:prstGeom>
        </p:spPr>
      </p:pic>
      <p:pic>
        <p:nvPicPr>
          <p:cNvPr id="11" name="Image 10" descr="regulars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08" y="3503541"/>
            <a:ext cx="2395971" cy="310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9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Résultats de simulation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861350"/>
            <a:ext cx="3731108" cy="3267169"/>
          </a:xfrm>
        </p:spPr>
        <p:txBody>
          <a:bodyPr/>
          <a:lstStyle/>
          <a:p>
            <a:r>
              <a:rPr lang="fr-FR" dirty="0" smtClean="0"/>
              <a:t>Simulink: </a:t>
            </a:r>
            <a:r>
              <a:rPr lang="fr-FR" dirty="0" err="1" smtClean="0"/>
              <a:t>Chattering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102112" y="2861350"/>
            <a:ext cx="3731108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Matlab</a:t>
            </a:r>
            <a:r>
              <a:rPr lang="fr-FR" dirty="0" smtClean="0"/>
              <a:t>: </a:t>
            </a:r>
            <a:r>
              <a:rPr lang="fr-FR" dirty="0" err="1" smtClean="0"/>
              <a:t>Chattering</a:t>
            </a:r>
            <a:endParaRPr lang="fr-FR" dirty="0"/>
          </a:p>
        </p:txBody>
      </p:sp>
      <p:pic>
        <p:nvPicPr>
          <p:cNvPr id="7" name="Image 6" descr="chatter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208" y="3263068"/>
            <a:ext cx="4307792" cy="3230844"/>
          </a:xfrm>
          <a:prstGeom prst="rect">
            <a:avLst/>
          </a:prstGeom>
        </p:spPr>
      </p:pic>
      <p:pic>
        <p:nvPicPr>
          <p:cNvPr id="8" name="Image 7" descr="chat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22" y="3441185"/>
            <a:ext cx="2222607" cy="287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0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Résultats de simulation</a:t>
            </a:r>
          </a:p>
        </p:txBody>
      </p:sp>
      <p:pic>
        <p:nvPicPr>
          <p:cNvPr id="4" name="Image 3" descr="USB-STICK:projet confidentiel2.0:sigmoidesimulink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31" y="2505044"/>
            <a:ext cx="4286457" cy="383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Macintosh HD:Users:william:Desktop:firingratesimulink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77" y="2505044"/>
            <a:ext cx="3423543" cy="3830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1358260" y="6300608"/>
            <a:ext cx="93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FR=f(</a:t>
            </a:r>
            <a:r>
              <a:rPr lang="fr-FR" dirty="0" err="1" smtClean="0"/>
              <a:t>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279317" y="6115942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FR=f(I)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898382" y="1389710"/>
            <a:ext cx="201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Simulink</a:t>
            </a:r>
            <a:endParaRPr lang="fr-FR" sz="2400" b="1" u="sng" dirty="0"/>
          </a:p>
        </p:txBody>
      </p:sp>
    </p:spTree>
    <p:extLst>
      <p:ext uri="{BB962C8B-B14F-4D97-AF65-F5344CB8AC3E}">
        <p14:creationId xmlns:p14="http://schemas.microsoft.com/office/powerpoint/2010/main" val="406243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Résultats de simulation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b) Sur </a:t>
            </a:r>
            <a:r>
              <a:rPr lang="fr-FR" b="1" dirty="0" err="1" smtClean="0"/>
              <a:t>Matlab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 smtClean="0"/>
              <a:t>-&gt; problème résolu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Calcul de </a:t>
            </a:r>
            <a:r>
              <a:rPr lang="fr-FR" dirty="0" err="1" smtClean="0"/>
              <a:t>Firing</a:t>
            </a:r>
            <a:r>
              <a:rPr lang="fr-FR" dirty="0" smtClean="0"/>
              <a:t> Rate</a:t>
            </a:r>
          </a:p>
          <a:p>
            <a:pPr marL="0" indent="0">
              <a:buNone/>
            </a:pPr>
            <a:r>
              <a:rPr lang="fr-FR" dirty="0" smtClean="0"/>
              <a:t>Tracé de FR=f(I)</a:t>
            </a:r>
          </a:p>
        </p:txBody>
      </p:sp>
    </p:spTree>
    <p:extLst>
      <p:ext uri="{BB962C8B-B14F-4D97-AF65-F5344CB8AC3E}">
        <p14:creationId xmlns:p14="http://schemas.microsoft.com/office/powerpoint/2010/main" val="58131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Résultats de simulation</a:t>
            </a:r>
          </a:p>
        </p:txBody>
      </p:sp>
      <p:pic>
        <p:nvPicPr>
          <p:cNvPr id="4" name="Image 3" descr="Macintosh HD:Users:william:Desktop:evolutionFiringRat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9096"/>
            <a:ext cx="4002186" cy="31711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209601" y="5905539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FR=f(</a:t>
            </a:r>
            <a:r>
              <a:rPr lang="fr-FR" dirty="0" err="1" smtClean="0"/>
              <a:t>t</a:t>
            </a:r>
            <a:r>
              <a:rPr lang="fr-FR" dirty="0" smtClean="0"/>
              <a:t>) Regular </a:t>
            </a:r>
            <a:r>
              <a:rPr lang="fr-FR" dirty="0" err="1" smtClean="0"/>
              <a:t>Spiking</a:t>
            </a:r>
            <a:endParaRPr lang="fr-FR" dirty="0"/>
          </a:p>
        </p:txBody>
      </p:sp>
      <p:pic>
        <p:nvPicPr>
          <p:cNvPr id="6" name="Image 5" descr="SigmoideRegularSpik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09" y="2699096"/>
            <a:ext cx="4324391" cy="32375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6114" y="5901291"/>
            <a:ext cx="3086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FR</a:t>
            </a:r>
            <a:r>
              <a:rPr lang="fr-FR" dirty="0"/>
              <a:t>=f(I) pour Regular </a:t>
            </a:r>
            <a:r>
              <a:rPr lang="fr-FR" dirty="0" err="1"/>
              <a:t>Spiking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195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Résultats de simulation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645961" y="1452859"/>
            <a:ext cx="3918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Influence de la taille de la fenêtre</a:t>
            </a:r>
            <a:endParaRPr lang="fr-FR" sz="2000" b="1" u="sng" dirty="0"/>
          </a:p>
        </p:txBody>
      </p:sp>
      <p:pic>
        <p:nvPicPr>
          <p:cNvPr id="3" name="Image 2" descr="CourbeSimpleFRdifferents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7932"/>
            <a:ext cx="5370605" cy="402795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014274" y="3165900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0"/>
              <a:buChar char="à"/>
            </a:pPr>
            <a:r>
              <a:rPr lang="fr-FR" dirty="0" smtClean="0">
                <a:sym typeface="Wingdings"/>
              </a:rPr>
              <a:t>On ne distingue pas de</a:t>
            </a:r>
          </a:p>
          <a:p>
            <a:r>
              <a:rPr lang="fr-FR" dirty="0" smtClean="0">
                <a:sym typeface="Wingdings"/>
              </a:rPr>
              <a:t>différence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07550" y="6111220"/>
            <a:ext cx="496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Courbe FR=f(I) pour différentes tailles de fen</a:t>
            </a:r>
            <a:r>
              <a:rPr lang="fr-FR" dirty="0" smtClean="0"/>
              <a:t>être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06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Résultats de simulation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c) Les interconnexions</a:t>
            </a:r>
          </a:p>
          <a:p>
            <a:pPr marL="0" indent="0">
              <a:buNone/>
            </a:pPr>
            <a:r>
              <a:rPr lang="fr-FR" dirty="0" smtClean="0"/>
              <a:t>	1) Choix de I, différentes interconnexions, différentes 	valeurs </a:t>
            </a:r>
            <a:r>
              <a:rPr lang="fr-FR" dirty="0"/>
              <a:t>de R</a:t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2) Modèle tout ou rien </a:t>
            </a:r>
          </a:p>
          <a:p>
            <a:pPr marL="0" indent="0">
              <a:buNone/>
            </a:pPr>
            <a:r>
              <a:rPr lang="fr-FR" dirty="0" smtClean="0"/>
              <a:t>	3) Modèle </a:t>
            </a:r>
            <a:r>
              <a:rPr lang="fr-FR" dirty="0" err="1" smtClean="0"/>
              <a:t>Izhikevich</a:t>
            </a:r>
            <a:r>
              <a:rPr lang="fr-FR" dirty="0" smtClean="0"/>
              <a:t> pur</a:t>
            </a:r>
            <a:br>
              <a:rPr lang="fr-FR" dirty="0" smtClean="0"/>
            </a:b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9498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Résultats de simulation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1575" y="1488141"/>
            <a:ext cx="85253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/>
              <a:t>c) 	1</a:t>
            </a:r>
            <a:r>
              <a:rPr lang="fr-FR" sz="4000" b="1" dirty="0" smtClean="0"/>
              <a:t>)</a:t>
            </a:r>
            <a:endParaRPr lang="fr-FR" sz="4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57200" y="2953123"/>
            <a:ext cx="338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 injecté dans le premier neurone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149344" y="2953123"/>
            <a:ext cx="321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 injecté dans tous les neurones</a:t>
            </a:r>
            <a:endParaRPr lang="fr-FR" dirty="0"/>
          </a:p>
        </p:txBody>
      </p:sp>
      <p:pic>
        <p:nvPicPr>
          <p:cNvPr id="9" name="Image 8" descr="interconnectionEchelonPremierNeuro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6910"/>
            <a:ext cx="4528512" cy="3396384"/>
          </a:xfrm>
          <a:prstGeom prst="rect">
            <a:avLst/>
          </a:prstGeom>
        </p:spPr>
      </p:pic>
      <p:pic>
        <p:nvPicPr>
          <p:cNvPr id="10" name="Image 9" descr="tensionsInterconnec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29" y="3444222"/>
            <a:ext cx="5214277" cy="254196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862598" y="6101628"/>
            <a:ext cx="118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/>
              </a:rPr>
              <a:t> I choisi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66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Résultats de simulation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0732" y="1303475"/>
            <a:ext cx="136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 ) </a:t>
            </a:r>
            <a:r>
              <a:rPr lang="fr-FR" sz="2400" b="1" dirty="0"/>
              <a:t>	1)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677182" y="6119336"/>
            <a:ext cx="192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Calcul de FR=f(</a:t>
            </a:r>
            <a:r>
              <a:rPr lang="fr-FR" dirty="0" err="1" smtClean="0"/>
              <a:t>t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7" name="Image 6" descr="FiringRateFonctionDuTempsPopulationAleatoi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94" y="2303871"/>
            <a:ext cx="4860733" cy="36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2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Résultats de simulation</a:t>
            </a:r>
          </a:p>
        </p:txBody>
      </p:sp>
      <p:pic>
        <p:nvPicPr>
          <p:cNvPr id="9" name="Image 8" descr="SigmoidePop15neuronesDifferents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623" y="2587798"/>
            <a:ext cx="4569101" cy="3426825"/>
          </a:xfrm>
          <a:prstGeom prst="rect">
            <a:avLst/>
          </a:prstGeom>
        </p:spPr>
      </p:pic>
      <p:pic>
        <p:nvPicPr>
          <p:cNvPr id="10" name="Image 9" descr="SigmoideDifferentesConnecti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4" y="2587798"/>
            <a:ext cx="4309423" cy="323206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91597" y="6140454"/>
            <a:ext cx="317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Influence des interconnexions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862598" y="614045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Influence de 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248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Maladie de Parkinson de plus en plus répandue</a:t>
            </a:r>
          </a:p>
          <a:p>
            <a:r>
              <a:rPr lang="fr-FR" dirty="0" smtClean="0"/>
              <a:t>Serait provoquée par des oscillations anormales dans les ganglions basaux (entre STN et </a:t>
            </a:r>
            <a:r>
              <a:rPr lang="fr-FR" dirty="0" err="1" smtClean="0"/>
              <a:t>GPe</a:t>
            </a:r>
            <a:r>
              <a:rPr lang="fr-FR" dirty="0" smtClean="0"/>
              <a:t>)</a:t>
            </a:r>
          </a:p>
          <a:p>
            <a:r>
              <a:rPr lang="fr-FR" u="sng" dirty="0" smtClean="0"/>
              <a:t>Objectif: </a:t>
            </a:r>
            <a:br>
              <a:rPr lang="fr-FR" u="sng" dirty="0" smtClean="0"/>
            </a:br>
            <a:r>
              <a:rPr lang="fr-FR" dirty="0" smtClean="0"/>
              <a:t>- Modéliser une population neuronale et calculer le taux de décharges neuronales de cette population</a:t>
            </a:r>
            <a:br>
              <a:rPr lang="fr-FR" dirty="0" smtClean="0"/>
            </a:br>
            <a:r>
              <a:rPr lang="fr-FR" dirty="0" smtClean="0"/>
              <a:t>- Le comparer avec le modèle d’</a:t>
            </a:r>
            <a:r>
              <a:rPr lang="fr-FR" dirty="0" err="1" smtClean="0"/>
              <a:t>Holgado</a:t>
            </a:r>
            <a:r>
              <a:rPr lang="fr-FR" dirty="0" smtClean="0"/>
              <a:t> (sigmoïde) </a:t>
            </a:r>
          </a:p>
          <a:p>
            <a:pPr marL="0" indent="0">
              <a:buNone/>
            </a:pPr>
            <a:r>
              <a:rPr lang="fr-FR" b="1" dirty="0" smtClean="0">
                <a:sym typeface="Wingdings"/>
              </a:rPr>
              <a:t> On utilisera pour cela le modèle d’</a:t>
            </a:r>
            <a:r>
              <a:rPr lang="fr-FR" b="1" dirty="0" err="1" smtClean="0">
                <a:sym typeface="Wingdings"/>
              </a:rPr>
              <a:t>Izhikevich</a:t>
            </a:r>
            <a:endParaRPr lang="fr-FR" b="1" dirty="0" smtClean="0"/>
          </a:p>
          <a:p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03227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Résultats de simulation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326083" y="1488141"/>
            <a:ext cx="101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C ) 2 )</a:t>
            </a:r>
            <a:endParaRPr lang="fr-FR" sz="2400" b="1" dirty="0"/>
          </a:p>
        </p:txBody>
      </p:sp>
      <p:sp>
        <p:nvSpPr>
          <p:cNvPr id="5" name="ZoneTexte 4"/>
          <p:cNvSpPr txBox="1"/>
          <p:nvPr/>
        </p:nvSpPr>
        <p:spPr>
          <a:xfrm flipH="1">
            <a:off x="2278932" y="2344296"/>
            <a:ext cx="473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-&gt; Modèle plus réaliste: tout ou rien</a:t>
            </a:r>
            <a:endParaRPr lang="fr-FR" dirty="0"/>
          </a:p>
        </p:txBody>
      </p:sp>
      <p:pic>
        <p:nvPicPr>
          <p:cNvPr id="9" name="Image 8" descr="EchelonDansChaq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7" y="3009344"/>
            <a:ext cx="4557866" cy="34184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766623" y="3913887"/>
            <a:ext cx="4014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Remarque: </a:t>
            </a:r>
            <a:r>
              <a:rPr lang="fr-FR" dirty="0" err="1" smtClean="0"/>
              <a:t>Spikes</a:t>
            </a:r>
            <a:r>
              <a:rPr lang="fr-FR" dirty="0" smtClean="0"/>
              <a:t> identiques mais</a:t>
            </a:r>
          </a:p>
          <a:p>
            <a:r>
              <a:rPr lang="fr-FR" dirty="0" smtClean="0"/>
              <a:t>si on diminue R, des différences apparaissent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24491" y="6258727"/>
            <a:ext cx="243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ensions membranaires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35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Résultats de simulation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68020" y="1303475"/>
            <a:ext cx="1015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C ) </a:t>
            </a:r>
            <a:r>
              <a:rPr lang="fr-FR" sz="2400" b="1" dirty="0" smtClean="0"/>
              <a:t>3 </a:t>
            </a:r>
            <a:r>
              <a:rPr lang="fr-FR" sz="2400" b="1" dirty="0"/>
              <a:t>)</a:t>
            </a:r>
          </a:p>
        </p:txBody>
      </p:sp>
      <p:pic>
        <p:nvPicPr>
          <p:cNvPr id="6" name="Image 5" descr="USB-STICK:projet confidentiel2.1:Izhikevich:CourbeFiringRateIzhkevic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6" y="2974554"/>
            <a:ext cx="4014383" cy="2933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2571741" y="2605222"/>
            <a:ext cx="447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Programme </a:t>
            </a:r>
            <a:r>
              <a:rPr lang="fr-FR" dirty="0" err="1" smtClean="0"/>
              <a:t>Izhikevich</a:t>
            </a:r>
            <a:r>
              <a:rPr lang="fr-FR" dirty="0" smtClean="0"/>
              <a:t>: présence d’aléatoire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95683" y="6094948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FR=f(I)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87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57200" y="2721630"/>
            <a:ext cx="83527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Modèle sur </a:t>
            </a:r>
            <a:r>
              <a:rPr lang="fr-FR" dirty="0" err="1" smtClean="0"/>
              <a:t>Matlab</a:t>
            </a:r>
            <a:r>
              <a:rPr lang="fr-FR" dirty="0" smtClean="0"/>
              <a:t> plus efficace que celui de Simulink</a:t>
            </a:r>
          </a:p>
          <a:p>
            <a:r>
              <a:rPr lang="fr-FR" dirty="0" smtClean="0"/>
              <a:t>- Non obtention de sigmoïde (pas de saturation)</a:t>
            </a:r>
          </a:p>
          <a:p>
            <a:r>
              <a:rPr lang="fr-FR" dirty="0" smtClean="0"/>
              <a:t>- Interconnexions entre neurones: pas beaucoup d’influence sur la courbe de FR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 typeface="Wingdings" charset="0"/>
              <a:buChar char="à"/>
            </a:pPr>
            <a:r>
              <a:rPr lang="fr-FR" dirty="0" smtClean="0"/>
              <a:t>Hypothèses: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	- Les paramètres du neurone Regular </a:t>
            </a:r>
            <a:r>
              <a:rPr lang="fr-FR" dirty="0" err="1" smtClean="0"/>
              <a:t>Spiking</a:t>
            </a:r>
            <a:r>
              <a:rPr lang="fr-FR" dirty="0" smtClean="0"/>
              <a:t> ne sont peut être pas adaptés</a:t>
            </a:r>
          </a:p>
          <a:p>
            <a:r>
              <a:rPr lang="fr-FR" dirty="0"/>
              <a:t>	</a:t>
            </a:r>
            <a:r>
              <a:rPr lang="fr-FR" dirty="0" smtClean="0"/>
              <a:t>aux neurones de </a:t>
            </a:r>
            <a:r>
              <a:rPr lang="fr-FR" smtClean="0"/>
              <a:t>G</a:t>
            </a:r>
            <a:r>
              <a:rPr lang="fr-FR" dirty="0" err="1"/>
              <a:t>P</a:t>
            </a:r>
            <a:r>
              <a:rPr lang="fr-FR" smtClean="0"/>
              <a:t>e</a:t>
            </a:r>
            <a:r>
              <a:rPr lang="fr-FR" dirty="0" smtClean="0"/>
              <a:t> et STN</a:t>
            </a:r>
          </a:p>
          <a:p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- Le modèle d’</a:t>
            </a:r>
            <a:r>
              <a:rPr lang="fr-FR" dirty="0" err="1" smtClean="0"/>
              <a:t>Izhikevich</a:t>
            </a:r>
            <a:r>
              <a:rPr lang="fr-FR" dirty="0" smtClean="0"/>
              <a:t> ne sature peut-être pas à haute intensité</a:t>
            </a:r>
          </a:p>
          <a:p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6087072" y="6279614"/>
            <a:ext cx="259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Merci de votre attention.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7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d’</a:t>
            </a:r>
            <a:r>
              <a:rPr lang="fr-FR" dirty="0" err="1" smtClean="0"/>
              <a:t>Holgado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60" y="2970330"/>
            <a:ext cx="4787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I- Phénomènes biologiques et choix du modèle</a:t>
            </a:r>
            <a:br>
              <a:rPr lang="fr-FR" dirty="0" smtClean="0"/>
            </a:br>
            <a:r>
              <a:rPr lang="fr-FR" dirty="0" smtClean="0"/>
              <a:t>	a) Phénomènes biologiques</a:t>
            </a:r>
            <a:br>
              <a:rPr lang="fr-FR" dirty="0" smtClean="0"/>
            </a:br>
            <a:r>
              <a:rPr lang="fr-FR" dirty="0" smtClean="0"/>
              <a:t>	b) Choix du modèle</a:t>
            </a:r>
          </a:p>
          <a:p>
            <a:pPr marL="0" indent="0">
              <a:buNone/>
            </a:pPr>
            <a:r>
              <a:rPr lang="fr-FR" dirty="0" smtClean="0"/>
              <a:t>II- Résultats de simulation</a:t>
            </a:r>
            <a:br>
              <a:rPr lang="fr-FR" dirty="0" smtClean="0"/>
            </a:br>
            <a:r>
              <a:rPr lang="fr-FR" dirty="0" smtClean="0"/>
              <a:t>	a) Sur Simulink</a:t>
            </a:r>
            <a:br>
              <a:rPr lang="fr-FR" dirty="0" smtClean="0"/>
            </a:br>
            <a:r>
              <a:rPr lang="fr-FR" dirty="0" smtClean="0"/>
              <a:t>	b) Sur </a:t>
            </a:r>
            <a:r>
              <a:rPr lang="fr-FR" dirty="0" err="1" smtClean="0"/>
              <a:t>Matlab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c) Synthèse des résultats </a:t>
            </a:r>
            <a:br>
              <a:rPr lang="fr-FR" dirty="0" smtClean="0"/>
            </a:br>
            <a:r>
              <a:rPr lang="fr-FR" dirty="0" smtClean="0"/>
              <a:t>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36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I- Phénomènes biologiques et choix du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</a:t>
            </a:r>
            <a:r>
              <a:rPr lang="fr-FR" dirty="0" smtClean="0"/>
              <a:t>) Phénomènes biologiques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Trois parties dans une cellule nerveuse :</a:t>
            </a:r>
            <a:br>
              <a:rPr lang="fr-FR" dirty="0" smtClean="0"/>
            </a:br>
            <a:r>
              <a:rPr lang="fr-FR" dirty="0" smtClean="0"/>
              <a:t>	- Corps cellulaire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- Dendrites</a:t>
            </a:r>
            <a:br>
              <a:rPr lang="fr-FR" dirty="0" smtClean="0"/>
            </a:br>
            <a:r>
              <a:rPr lang="fr-FR" dirty="0" smtClean="0"/>
              <a:t>	-Axone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Influx nerveux </a:t>
            </a:r>
            <a:r>
              <a:rPr lang="fr-FR" dirty="0" smtClean="0">
                <a:sym typeface="Wingdings"/>
              </a:rPr>
              <a:t> Crée par l’émission d’ions à travers les canaux ioniques de l’axone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19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d’un neurone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305322" y="16177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71" y="2546357"/>
            <a:ext cx="3142216" cy="397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5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Phénomènes biologiques et choix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b) Choix du modèle</a:t>
            </a:r>
          </a:p>
          <a:p>
            <a:pPr marL="0" indent="0">
              <a:buNone/>
            </a:pPr>
            <a:r>
              <a:rPr lang="fr-FR" dirty="0" err="1" smtClean="0"/>
              <a:t>Izhikevich</a:t>
            </a:r>
            <a:r>
              <a:rPr lang="fr-FR" dirty="0" smtClean="0"/>
              <a:t>: un compromis</a:t>
            </a:r>
            <a:br>
              <a:rPr lang="fr-FR" dirty="0" smtClean="0"/>
            </a:br>
            <a:r>
              <a:rPr lang="fr-FR" dirty="0" smtClean="0"/>
              <a:t>- plus réel qu’un modèle </a:t>
            </a:r>
            <a:r>
              <a:rPr lang="fr-FR" dirty="0" err="1" smtClean="0"/>
              <a:t>integrate</a:t>
            </a:r>
            <a:r>
              <a:rPr lang="fr-FR" dirty="0" smtClean="0"/>
              <a:t>-and-</a:t>
            </a:r>
            <a:r>
              <a:rPr lang="fr-FR" dirty="0" err="1" smtClean="0"/>
              <a:t>fire</a:t>
            </a:r>
            <a:r>
              <a:rPr lang="fr-FR" dirty="0" smtClean="0"/>
              <a:t> 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- plus simple que le modèle </a:t>
            </a:r>
            <a:r>
              <a:rPr lang="fr-FR" dirty="0"/>
              <a:t>d’Hodgkin-Huxley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8423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Phénomènes biologiques et choix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b) Choix du modèle</a:t>
            </a:r>
          </a:p>
          <a:p>
            <a:pPr marL="0" indent="0">
              <a:buNone/>
            </a:pPr>
            <a:r>
              <a:rPr lang="fr-FR" dirty="0" smtClean="0"/>
              <a:t>2 équations différentielles couplées</a:t>
            </a:r>
          </a:p>
          <a:p>
            <a:pPr marL="0" indent="0">
              <a:buNone/>
            </a:pPr>
            <a:r>
              <a:rPr lang="fr-FR" i="1" dirty="0" smtClean="0"/>
              <a:t>v</a:t>
            </a:r>
            <a:r>
              <a:rPr lang="fr-FR" i="1" dirty="0"/>
              <a:t>’</a:t>
            </a:r>
            <a:r>
              <a:rPr lang="fr-FR" dirty="0"/>
              <a:t> = 0.04*</a:t>
            </a:r>
            <a:r>
              <a:rPr lang="fr-FR" i="1" dirty="0"/>
              <a:t>v</a:t>
            </a:r>
            <a:r>
              <a:rPr lang="fr-FR" dirty="0"/>
              <a:t>² + 5*</a:t>
            </a:r>
            <a:r>
              <a:rPr lang="fr-FR" i="1" dirty="0"/>
              <a:t>v</a:t>
            </a:r>
            <a:r>
              <a:rPr lang="fr-FR" dirty="0"/>
              <a:t> + 140 – </a:t>
            </a:r>
            <a:r>
              <a:rPr lang="fr-FR" i="1" dirty="0"/>
              <a:t>u </a:t>
            </a:r>
            <a:r>
              <a:rPr lang="fr-FR" dirty="0"/>
              <a:t>+ </a:t>
            </a:r>
            <a:r>
              <a:rPr lang="fr-FR" i="1" dirty="0"/>
              <a:t>I  </a:t>
            </a:r>
            <a:r>
              <a:rPr lang="fr-FR" dirty="0"/>
              <a:t>(1) </a:t>
            </a:r>
            <a:br>
              <a:rPr lang="fr-FR" dirty="0"/>
            </a:br>
            <a:r>
              <a:rPr lang="fr-FR" i="1" dirty="0"/>
              <a:t>u’</a:t>
            </a:r>
            <a:r>
              <a:rPr lang="fr-FR" dirty="0"/>
              <a:t> = a* (b*</a:t>
            </a:r>
            <a:r>
              <a:rPr lang="fr-FR" i="1" dirty="0"/>
              <a:t>v</a:t>
            </a:r>
            <a:r>
              <a:rPr lang="fr-FR" dirty="0"/>
              <a:t> - </a:t>
            </a:r>
            <a:r>
              <a:rPr lang="fr-FR" i="1" dirty="0"/>
              <a:t>u</a:t>
            </a:r>
            <a:r>
              <a:rPr lang="fr-FR" dirty="0"/>
              <a:t>) ;  (2) 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si </a:t>
            </a:r>
            <a:r>
              <a:rPr lang="fr-FR" i="1" dirty="0"/>
              <a:t>v </a:t>
            </a:r>
            <a:r>
              <a:rPr lang="fr-FR" dirty="0"/>
              <a:t>&gt;=  30 mV, alors </a:t>
            </a:r>
            <a:r>
              <a:rPr lang="fr-FR" i="1" dirty="0"/>
              <a:t>v</a:t>
            </a:r>
            <a:r>
              <a:rPr lang="fr-FR" dirty="0"/>
              <a:t> </a:t>
            </a:r>
            <a:r>
              <a:rPr lang="fr-FR" dirty="0">
                <a:sym typeface="Wingdings"/>
              </a:rPr>
              <a:t></a:t>
            </a:r>
            <a:r>
              <a:rPr lang="fr-FR" dirty="0"/>
              <a:t> c</a:t>
            </a:r>
            <a:br>
              <a:rPr lang="fr-FR" dirty="0"/>
            </a:br>
            <a:r>
              <a:rPr lang="fr-FR" dirty="0"/>
              <a:t>                                   </a:t>
            </a:r>
            <a:r>
              <a:rPr lang="fr-FR" i="1" dirty="0"/>
              <a:t> u</a:t>
            </a:r>
            <a:r>
              <a:rPr lang="fr-FR" dirty="0"/>
              <a:t> </a:t>
            </a:r>
            <a:r>
              <a:rPr lang="fr-FR" dirty="0">
                <a:sym typeface="Wingdings"/>
              </a:rPr>
              <a:t></a:t>
            </a:r>
            <a:r>
              <a:rPr lang="fr-FR" i="1" dirty="0"/>
              <a:t>u</a:t>
            </a:r>
            <a:r>
              <a:rPr lang="fr-FR" dirty="0"/>
              <a:t> + d ;  (3)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75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II- Résultats de simulation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a) Sur Simulink</a:t>
            </a:r>
          </a:p>
          <a:p>
            <a:pPr marL="0" indent="0">
              <a:buNone/>
            </a:pPr>
            <a:r>
              <a:rPr lang="fr-FR" dirty="0" smtClean="0"/>
              <a:t>- Schémas blocs</a:t>
            </a:r>
            <a:br>
              <a:rPr lang="fr-FR" dirty="0" smtClean="0"/>
            </a:br>
            <a:r>
              <a:rPr lang="fr-FR" dirty="0" smtClean="0"/>
              <a:t>- Problèmes pour </a:t>
            </a:r>
            <a:r>
              <a:rPr lang="fr-FR" dirty="0" err="1" smtClean="0"/>
              <a:t>chattering</a:t>
            </a:r>
            <a:r>
              <a:rPr lang="fr-FR" dirty="0" smtClean="0"/>
              <a:t> et </a:t>
            </a:r>
            <a:r>
              <a:rPr lang="fr-FR" dirty="0" err="1" smtClean="0"/>
              <a:t>intrinsically</a:t>
            </a:r>
            <a:r>
              <a:rPr lang="fr-FR" dirty="0" smtClean="0"/>
              <a:t> </a:t>
            </a:r>
            <a:r>
              <a:rPr lang="fr-FR" dirty="0" err="1" smtClean="0"/>
              <a:t>bursting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457200" indent="-457200">
              <a:buAutoNum type="alphaLcParenR"/>
            </a:pPr>
            <a:endParaRPr lang="fr-FR" b="1" dirty="0" smtClean="0"/>
          </a:p>
          <a:p>
            <a:pPr marL="457200" indent="-457200">
              <a:buAutoNum type="alphaLcParenR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0550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357</TotalTime>
  <Words>391</Words>
  <Application>Microsoft Macintosh PowerPoint</Application>
  <PresentationFormat>Présentation à l'écran (4:3)</PresentationFormat>
  <Paragraphs>90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Genèse</vt:lpstr>
      <vt:lpstr>Projet de Synthèse</vt:lpstr>
      <vt:lpstr>Introduction</vt:lpstr>
      <vt:lpstr>Modèle d’Holgado</vt:lpstr>
      <vt:lpstr>Plan</vt:lpstr>
      <vt:lpstr>I- Phénomènes biologiques et choix du modèle</vt:lpstr>
      <vt:lpstr>Schéma d’un neurone</vt:lpstr>
      <vt:lpstr>I- Phénomènes biologiques et choix du modèle</vt:lpstr>
      <vt:lpstr>I- Phénomènes biologiques et choix du modèle</vt:lpstr>
      <vt:lpstr>II- Résultats de simulation</vt:lpstr>
      <vt:lpstr>II- Résultats de simulation</vt:lpstr>
      <vt:lpstr>II- Résultats de simulation</vt:lpstr>
      <vt:lpstr>II- Résultats de simulation</vt:lpstr>
      <vt:lpstr>II- Résultats de simulation</vt:lpstr>
      <vt:lpstr>II- Résultats de simulation</vt:lpstr>
      <vt:lpstr>II- Résultats de simulation</vt:lpstr>
      <vt:lpstr>II- Résultats de simulation</vt:lpstr>
      <vt:lpstr>II- Résultats de simulation</vt:lpstr>
      <vt:lpstr>II- Résultats de simulation</vt:lpstr>
      <vt:lpstr>II- Résultats de simulation</vt:lpstr>
      <vt:lpstr>II- Résultats de simulation</vt:lpstr>
      <vt:lpstr>II- Résultats de simulation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Synthèse</dc:title>
  <dc:creator>William de Vazelhes</dc:creator>
  <cp:lastModifiedBy>William de Vazelhes</cp:lastModifiedBy>
  <cp:revision>23</cp:revision>
  <dcterms:created xsi:type="dcterms:W3CDTF">2013-05-31T08:35:48Z</dcterms:created>
  <dcterms:modified xsi:type="dcterms:W3CDTF">2013-06-10T12:43:21Z</dcterms:modified>
</cp:coreProperties>
</file>