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6" r:id="rId1"/>
    <p:sldMasterId id="2147483762" r:id="rId2"/>
    <p:sldMasterId id="2147483833" r:id="rId3"/>
  </p:sldMasterIdLst>
  <p:notesMasterIdLst>
    <p:notesMasterId r:id="rId85"/>
  </p:notesMasterIdLst>
  <p:handoutMasterIdLst>
    <p:handoutMasterId r:id="rId86"/>
  </p:handoutMasterIdLst>
  <p:sldIdLst>
    <p:sldId id="563" r:id="rId4"/>
    <p:sldId id="406" r:id="rId5"/>
    <p:sldId id="540" r:id="rId6"/>
    <p:sldId id="541" r:id="rId7"/>
    <p:sldId id="542" r:id="rId8"/>
    <p:sldId id="544" r:id="rId9"/>
    <p:sldId id="543" r:id="rId10"/>
    <p:sldId id="545" r:id="rId11"/>
    <p:sldId id="549" r:id="rId12"/>
    <p:sldId id="548" r:id="rId13"/>
    <p:sldId id="551" r:id="rId14"/>
    <p:sldId id="550" r:id="rId15"/>
    <p:sldId id="552" r:id="rId16"/>
    <p:sldId id="564" r:id="rId17"/>
    <p:sldId id="454" r:id="rId18"/>
    <p:sldId id="455" r:id="rId19"/>
    <p:sldId id="456" r:id="rId20"/>
    <p:sldId id="311" r:id="rId21"/>
    <p:sldId id="422" r:id="rId22"/>
    <p:sldId id="515" r:id="rId23"/>
    <p:sldId id="518" r:id="rId24"/>
    <p:sldId id="520" r:id="rId25"/>
    <p:sldId id="519" r:id="rId26"/>
    <p:sldId id="521" r:id="rId27"/>
    <p:sldId id="522" r:id="rId28"/>
    <p:sldId id="524" r:id="rId29"/>
    <p:sldId id="525" r:id="rId30"/>
    <p:sldId id="523" r:id="rId31"/>
    <p:sldId id="529" r:id="rId32"/>
    <p:sldId id="526" r:id="rId33"/>
    <p:sldId id="527" r:id="rId34"/>
    <p:sldId id="530" r:id="rId35"/>
    <p:sldId id="528" r:id="rId36"/>
    <p:sldId id="531" r:id="rId37"/>
    <p:sldId id="532" r:id="rId38"/>
    <p:sldId id="312" r:id="rId39"/>
    <p:sldId id="313" r:id="rId40"/>
    <p:sldId id="314" r:id="rId41"/>
    <p:sldId id="424" r:id="rId42"/>
    <p:sldId id="401" r:id="rId43"/>
    <p:sldId id="402" r:id="rId44"/>
    <p:sldId id="403" r:id="rId45"/>
    <p:sldId id="419" r:id="rId46"/>
    <p:sldId id="405" r:id="rId47"/>
    <p:sldId id="466" r:id="rId48"/>
    <p:sldId id="467" r:id="rId49"/>
    <p:sldId id="468" r:id="rId50"/>
    <p:sldId id="469" r:id="rId51"/>
    <p:sldId id="476" r:id="rId52"/>
    <p:sldId id="323" r:id="rId53"/>
    <p:sldId id="470" r:id="rId54"/>
    <p:sldId id="512" r:id="rId55"/>
    <p:sldId id="513" r:id="rId56"/>
    <p:sldId id="514" r:id="rId57"/>
    <p:sldId id="516" r:id="rId58"/>
    <p:sldId id="517" r:id="rId59"/>
    <p:sldId id="471" r:id="rId60"/>
    <p:sldId id="472" r:id="rId61"/>
    <p:sldId id="475" r:id="rId62"/>
    <p:sldId id="411" r:id="rId63"/>
    <p:sldId id="412" r:id="rId64"/>
    <p:sldId id="340" r:id="rId65"/>
    <p:sldId id="413" r:id="rId66"/>
    <p:sldId id="414" r:id="rId67"/>
    <p:sldId id="415" r:id="rId68"/>
    <p:sldId id="391" r:id="rId69"/>
    <p:sldId id="348" r:id="rId70"/>
    <p:sldId id="349" r:id="rId71"/>
    <p:sldId id="533" r:id="rId72"/>
    <p:sldId id="536" r:id="rId73"/>
    <p:sldId id="537" r:id="rId74"/>
    <p:sldId id="538" r:id="rId75"/>
    <p:sldId id="539" r:id="rId76"/>
    <p:sldId id="553" r:id="rId77"/>
    <p:sldId id="555" r:id="rId78"/>
    <p:sldId id="554" r:id="rId79"/>
    <p:sldId id="556" r:id="rId80"/>
    <p:sldId id="557" r:id="rId81"/>
    <p:sldId id="559" r:id="rId82"/>
    <p:sldId id="561" r:id="rId83"/>
    <p:sldId id="558" r:id="rId84"/>
  </p:sldIdLst>
  <p:sldSz cx="9144000" cy="6858000" type="screen4x3"/>
  <p:notesSz cx="6858000" cy="9144000"/>
  <p:embeddedFontLst>
    <p:embeddedFont>
      <p:font typeface="Cambria Math" panose="02040503050406030204" pitchFamily="18" charset="0"/>
      <p:regular r:id="rId87"/>
    </p:embeddedFont>
  </p:embeddedFontLst>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6C6E3"/>
    <a:srgbClr val="CCECFF"/>
    <a:srgbClr val="008786"/>
    <a:srgbClr val="D1D1F0"/>
    <a:srgbClr val="DBA5AD"/>
    <a:srgbClr val="FDE0BD"/>
    <a:srgbClr val="E4E4F8"/>
    <a:srgbClr val="E0D398"/>
    <a:srgbClr val="FFE3E5"/>
    <a:srgbClr val="FDDB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47" autoAdjust="0"/>
  </p:normalViewPr>
  <p:slideViewPr>
    <p:cSldViewPr>
      <p:cViewPr varScale="1">
        <p:scale>
          <a:sx n="82" d="100"/>
          <a:sy n="82" d="100"/>
        </p:scale>
        <p:origin x="1116"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766"/>
    </p:cViewPr>
  </p:sorterViewPr>
  <p:notesViewPr>
    <p:cSldViewPr>
      <p:cViewPr>
        <p:scale>
          <a:sx n="75" d="100"/>
          <a:sy n="75" d="100"/>
        </p:scale>
        <p:origin x="-2130" y="-25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viewProps" Target="view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theme" Target="theme/theme1.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font" Target="fonts/font1.fntdata"/><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5">
            <a:extLst>
              <a:ext uri="{FF2B5EF4-FFF2-40B4-BE49-F238E27FC236}">
                <a16:creationId xmlns:a16="http://schemas.microsoft.com/office/drawing/2014/main" id="{92B5F59C-8E06-01AE-84EE-DAB3DAFEF3F8}"/>
              </a:ext>
            </a:extLst>
          </p:cNvPr>
          <p:cNvSpPr>
            <a:spLocks noChangeArrowheads="1"/>
          </p:cNvSpPr>
          <p:nvPr/>
        </p:nvSpPr>
        <p:spPr bwMode="auto">
          <a:xfrm>
            <a:off x="76200" y="8823325"/>
            <a:ext cx="6705600" cy="274638"/>
          </a:xfrm>
          <a:prstGeom prst="rect">
            <a:avLst/>
          </a:prstGeom>
          <a:no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p>
        </p:txBody>
      </p:sp>
      <p:sp>
        <p:nvSpPr>
          <p:cNvPr id="8195" name="Line 7">
            <a:extLst>
              <a:ext uri="{FF2B5EF4-FFF2-40B4-BE49-F238E27FC236}">
                <a16:creationId xmlns:a16="http://schemas.microsoft.com/office/drawing/2014/main" id="{85569C50-A42B-EE8B-3CB5-EB79CB789D00}"/>
              </a:ext>
            </a:extLst>
          </p:cNvPr>
          <p:cNvSpPr>
            <a:spLocks noChangeShapeType="1"/>
          </p:cNvSpPr>
          <p:nvPr/>
        </p:nvSpPr>
        <p:spPr bwMode="auto">
          <a:xfrm>
            <a:off x="828675" y="8763000"/>
            <a:ext cx="5622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36" name="Rectangle 9">
            <a:extLst>
              <a:ext uri="{FF2B5EF4-FFF2-40B4-BE49-F238E27FC236}">
                <a16:creationId xmlns:a16="http://schemas.microsoft.com/office/drawing/2014/main" id="{10069D02-05C9-6A1F-B6A7-A7F88D68D471}"/>
              </a:ext>
            </a:extLst>
          </p:cNvPr>
          <p:cNvSpPr>
            <a:spLocks noChangeArrowheads="1"/>
          </p:cNvSpPr>
          <p:nvPr/>
        </p:nvSpPr>
        <p:spPr bwMode="auto">
          <a:xfrm>
            <a:off x="71438" y="55563"/>
            <a:ext cx="6715125" cy="271462"/>
          </a:xfrm>
          <a:prstGeom prst="rect">
            <a:avLst/>
          </a:prstGeom>
          <a:noFill/>
          <a:ln>
            <a:noFill/>
          </a:ln>
        </p:spPr>
        <p:txBody>
          <a:bodyPr lIns="90488" tIns="44450" rIns="90488" bIns="44450">
            <a:spAutoFit/>
          </a:bodyPr>
          <a:lstStyle>
            <a:lvl1pPr eaLnBrk="0" hangingPunct="0">
              <a:tabLst>
                <a:tab pos="285750" algn="l"/>
                <a:tab pos="3257550" algn="ctr"/>
                <a:tab pos="6457950" algn="r"/>
              </a:tabLst>
              <a:defRPr sz="2800">
                <a:solidFill>
                  <a:schemeClr val="tx1"/>
                </a:solidFill>
                <a:latin typeface="Arial" panose="020B0604020202020204" pitchFamily="34" charset="0"/>
              </a:defRPr>
            </a:lvl1pPr>
            <a:lvl2pPr marL="742950" indent="-285750" eaLnBrk="0" hangingPunct="0">
              <a:tabLst>
                <a:tab pos="285750" algn="l"/>
                <a:tab pos="3257550" algn="ctr"/>
                <a:tab pos="6457950" algn="r"/>
              </a:tabLst>
              <a:defRPr sz="2800">
                <a:solidFill>
                  <a:schemeClr val="tx1"/>
                </a:solidFill>
                <a:latin typeface="Arial" panose="020B0604020202020204" pitchFamily="34" charset="0"/>
              </a:defRPr>
            </a:lvl2pPr>
            <a:lvl3pPr marL="1143000" indent="-228600" eaLnBrk="0" hangingPunct="0">
              <a:tabLst>
                <a:tab pos="285750" algn="l"/>
                <a:tab pos="3257550" algn="ctr"/>
                <a:tab pos="6457950" algn="r"/>
              </a:tabLst>
              <a:defRPr sz="2800">
                <a:solidFill>
                  <a:schemeClr val="tx1"/>
                </a:solidFill>
                <a:latin typeface="Arial" panose="020B0604020202020204" pitchFamily="34" charset="0"/>
              </a:defRPr>
            </a:lvl3pPr>
            <a:lvl4pPr marL="1600200" indent="-228600" eaLnBrk="0" hangingPunct="0">
              <a:tabLst>
                <a:tab pos="285750" algn="l"/>
                <a:tab pos="3257550" algn="ctr"/>
                <a:tab pos="6457950" algn="r"/>
              </a:tabLst>
              <a:defRPr sz="2800">
                <a:solidFill>
                  <a:schemeClr val="tx1"/>
                </a:solidFill>
                <a:latin typeface="Arial" panose="020B0604020202020204" pitchFamily="34" charset="0"/>
              </a:defRPr>
            </a:lvl4pPr>
            <a:lvl5pPr marL="2057400" indent="-228600" eaLnBrk="0" hangingPunct="0">
              <a:tabLst>
                <a:tab pos="285750" algn="l"/>
                <a:tab pos="3257550" algn="ctr"/>
                <a:tab pos="6457950" algn="r"/>
              </a:tabLst>
              <a:defRPr sz="2800">
                <a:solidFill>
                  <a:schemeClr val="tx1"/>
                </a:solidFill>
                <a:latin typeface="Arial" panose="020B0604020202020204" pitchFamily="34" charset="0"/>
              </a:defRPr>
            </a:lvl5pPr>
            <a:lvl6pPr marL="2514600" indent="-228600" eaLnBrk="0" fontAlgn="base" hangingPunct="0">
              <a:spcBef>
                <a:spcPct val="0"/>
              </a:spcBef>
              <a:spcAft>
                <a:spcPct val="0"/>
              </a:spcAft>
              <a:tabLst>
                <a:tab pos="285750" algn="l"/>
                <a:tab pos="3257550" algn="ctr"/>
                <a:tab pos="6457950" algn="r"/>
              </a:tabLst>
              <a:defRPr sz="2800">
                <a:solidFill>
                  <a:schemeClr val="tx1"/>
                </a:solidFill>
                <a:latin typeface="Arial" panose="020B0604020202020204" pitchFamily="34" charset="0"/>
              </a:defRPr>
            </a:lvl6pPr>
            <a:lvl7pPr marL="2971800" indent="-228600" eaLnBrk="0" fontAlgn="base" hangingPunct="0">
              <a:spcBef>
                <a:spcPct val="0"/>
              </a:spcBef>
              <a:spcAft>
                <a:spcPct val="0"/>
              </a:spcAft>
              <a:tabLst>
                <a:tab pos="285750" algn="l"/>
                <a:tab pos="3257550" algn="ctr"/>
                <a:tab pos="6457950" algn="r"/>
              </a:tabLst>
              <a:defRPr sz="2800">
                <a:solidFill>
                  <a:schemeClr val="tx1"/>
                </a:solidFill>
                <a:latin typeface="Arial" panose="020B0604020202020204" pitchFamily="34" charset="0"/>
              </a:defRPr>
            </a:lvl7pPr>
            <a:lvl8pPr marL="3429000" indent="-228600" eaLnBrk="0" fontAlgn="base" hangingPunct="0">
              <a:spcBef>
                <a:spcPct val="0"/>
              </a:spcBef>
              <a:spcAft>
                <a:spcPct val="0"/>
              </a:spcAft>
              <a:tabLst>
                <a:tab pos="285750" algn="l"/>
                <a:tab pos="3257550" algn="ctr"/>
                <a:tab pos="6457950" algn="r"/>
              </a:tabLst>
              <a:defRPr sz="2800">
                <a:solidFill>
                  <a:schemeClr val="tx1"/>
                </a:solidFill>
                <a:latin typeface="Arial" panose="020B0604020202020204" pitchFamily="34" charset="0"/>
              </a:defRPr>
            </a:lvl8pPr>
            <a:lvl9pPr marL="3886200" indent="-228600" eaLnBrk="0" fontAlgn="base" hangingPunct="0">
              <a:spcBef>
                <a:spcPct val="0"/>
              </a:spcBef>
              <a:spcAft>
                <a:spcPct val="0"/>
              </a:spcAft>
              <a:tabLst>
                <a:tab pos="285750" algn="l"/>
                <a:tab pos="3257550" algn="ctr"/>
                <a:tab pos="6457950" algn="r"/>
              </a:tabLst>
              <a:defRPr sz="2800">
                <a:solidFill>
                  <a:schemeClr val="tx1"/>
                </a:solidFill>
                <a:latin typeface="Arial" panose="020B0604020202020204" pitchFamily="34" charset="0"/>
              </a:defRPr>
            </a:lvl9pPr>
          </a:lstStyle>
          <a:p>
            <a:pPr>
              <a:defRPr/>
            </a:pPr>
            <a:r>
              <a:rPr lang="en-US" altLang="zh-CN" sz="1200"/>
              <a:t>	Chapter 9		 9-</a:t>
            </a:r>
            <a:fld id="{AC164D53-DF16-45D0-A2E8-96C5DCC7F1A3}" type="slidenum">
              <a:rPr lang="en-US" altLang="zh-CN" sz="1200" smtClean="0"/>
              <a:pPr>
                <a:defRPr/>
              </a:pPr>
              <a:t>‹#›</a:t>
            </a:fld>
            <a:endParaRPr lang="en-US" altLang="zh-CN" sz="1200"/>
          </a:p>
        </p:txBody>
      </p:sp>
      <p:sp>
        <p:nvSpPr>
          <p:cNvPr id="69637" name="Rectangle 10">
            <a:extLst>
              <a:ext uri="{FF2B5EF4-FFF2-40B4-BE49-F238E27FC236}">
                <a16:creationId xmlns:a16="http://schemas.microsoft.com/office/drawing/2014/main" id="{47A347EE-44C3-B097-EDAA-9DBD4EE4D858}"/>
              </a:ext>
            </a:extLst>
          </p:cNvPr>
          <p:cNvSpPr>
            <a:spLocks noChangeArrowheads="1"/>
          </p:cNvSpPr>
          <p:nvPr/>
        </p:nvSpPr>
        <p:spPr bwMode="auto">
          <a:xfrm>
            <a:off x="71438" y="8818563"/>
            <a:ext cx="6715125" cy="241300"/>
          </a:xfrm>
          <a:prstGeom prst="rect">
            <a:avLst/>
          </a:prstGeom>
          <a:noFill/>
          <a:ln>
            <a:noFill/>
          </a:ln>
        </p:spPr>
        <p:txBody>
          <a:bodyPr lIns="90488" tIns="44450" rIns="90488" bIns="44450">
            <a:spAutoFit/>
          </a:bodyPr>
          <a:lstStyle>
            <a:lvl1pPr eaLnBrk="0" hangingPunct="0">
              <a:tabLst>
                <a:tab pos="285750" algn="l"/>
                <a:tab pos="6457950" algn="r"/>
              </a:tabLst>
              <a:defRPr sz="2800">
                <a:solidFill>
                  <a:schemeClr val="tx1"/>
                </a:solidFill>
                <a:latin typeface="Arial" panose="020B0604020202020204" pitchFamily="34" charset="0"/>
              </a:defRPr>
            </a:lvl1pPr>
            <a:lvl2pPr marL="742950" indent="-285750" eaLnBrk="0" hangingPunct="0">
              <a:tabLst>
                <a:tab pos="285750" algn="l"/>
                <a:tab pos="6457950" algn="r"/>
              </a:tabLst>
              <a:defRPr sz="2800">
                <a:solidFill>
                  <a:schemeClr val="tx1"/>
                </a:solidFill>
                <a:latin typeface="Arial" panose="020B0604020202020204" pitchFamily="34" charset="0"/>
              </a:defRPr>
            </a:lvl2pPr>
            <a:lvl3pPr marL="1143000" indent="-228600" eaLnBrk="0" hangingPunct="0">
              <a:tabLst>
                <a:tab pos="285750" algn="l"/>
                <a:tab pos="6457950" algn="r"/>
              </a:tabLst>
              <a:defRPr sz="2800">
                <a:solidFill>
                  <a:schemeClr val="tx1"/>
                </a:solidFill>
                <a:latin typeface="Arial" panose="020B0604020202020204" pitchFamily="34" charset="0"/>
              </a:defRPr>
            </a:lvl3pPr>
            <a:lvl4pPr marL="1600200" indent="-228600" eaLnBrk="0" hangingPunct="0">
              <a:tabLst>
                <a:tab pos="285750" algn="l"/>
                <a:tab pos="6457950" algn="r"/>
              </a:tabLst>
              <a:defRPr sz="2800">
                <a:solidFill>
                  <a:schemeClr val="tx1"/>
                </a:solidFill>
                <a:latin typeface="Arial" panose="020B0604020202020204" pitchFamily="34" charset="0"/>
              </a:defRPr>
            </a:lvl4pPr>
            <a:lvl5pPr marL="2057400" indent="-228600" eaLnBrk="0" hangingPunct="0">
              <a:tabLst>
                <a:tab pos="285750" algn="l"/>
                <a:tab pos="6457950" algn="r"/>
              </a:tabLst>
              <a:defRPr sz="2800">
                <a:solidFill>
                  <a:schemeClr val="tx1"/>
                </a:solidFill>
                <a:latin typeface="Arial" panose="020B0604020202020204" pitchFamily="34" charset="0"/>
              </a:defRPr>
            </a:lvl5pPr>
            <a:lvl6pPr marL="2514600" indent="-228600" eaLnBrk="0" fontAlgn="base" hangingPunct="0">
              <a:spcBef>
                <a:spcPct val="0"/>
              </a:spcBef>
              <a:spcAft>
                <a:spcPct val="0"/>
              </a:spcAft>
              <a:tabLst>
                <a:tab pos="285750" algn="l"/>
                <a:tab pos="6457950" algn="r"/>
              </a:tabLst>
              <a:defRPr sz="2800">
                <a:solidFill>
                  <a:schemeClr val="tx1"/>
                </a:solidFill>
                <a:latin typeface="Arial" panose="020B0604020202020204" pitchFamily="34" charset="0"/>
              </a:defRPr>
            </a:lvl6pPr>
            <a:lvl7pPr marL="2971800" indent="-228600" eaLnBrk="0" fontAlgn="base" hangingPunct="0">
              <a:spcBef>
                <a:spcPct val="0"/>
              </a:spcBef>
              <a:spcAft>
                <a:spcPct val="0"/>
              </a:spcAft>
              <a:tabLst>
                <a:tab pos="285750" algn="l"/>
                <a:tab pos="6457950" algn="r"/>
              </a:tabLst>
              <a:defRPr sz="2800">
                <a:solidFill>
                  <a:schemeClr val="tx1"/>
                </a:solidFill>
                <a:latin typeface="Arial" panose="020B0604020202020204" pitchFamily="34" charset="0"/>
              </a:defRPr>
            </a:lvl7pPr>
            <a:lvl8pPr marL="3429000" indent="-228600" eaLnBrk="0" fontAlgn="base" hangingPunct="0">
              <a:spcBef>
                <a:spcPct val="0"/>
              </a:spcBef>
              <a:spcAft>
                <a:spcPct val="0"/>
              </a:spcAft>
              <a:tabLst>
                <a:tab pos="285750" algn="l"/>
                <a:tab pos="6457950" algn="r"/>
              </a:tabLst>
              <a:defRPr sz="2800">
                <a:solidFill>
                  <a:schemeClr val="tx1"/>
                </a:solidFill>
                <a:latin typeface="Arial" panose="020B0604020202020204" pitchFamily="34" charset="0"/>
              </a:defRPr>
            </a:lvl8pPr>
            <a:lvl9pPr marL="3886200" indent="-228600" eaLnBrk="0" fontAlgn="base" hangingPunct="0">
              <a:spcBef>
                <a:spcPct val="0"/>
              </a:spcBef>
              <a:spcAft>
                <a:spcPct val="0"/>
              </a:spcAft>
              <a:tabLst>
                <a:tab pos="285750" algn="l"/>
                <a:tab pos="6457950" algn="r"/>
              </a:tabLst>
              <a:defRPr sz="2800">
                <a:solidFill>
                  <a:schemeClr val="tx1"/>
                </a:solidFill>
                <a:latin typeface="Arial" panose="020B0604020202020204" pitchFamily="34" charset="0"/>
              </a:defRPr>
            </a:lvl9pPr>
          </a:lstStyle>
          <a:p>
            <a:pPr>
              <a:defRPr/>
            </a:pPr>
            <a:r>
              <a:rPr lang="en-US" altLang="zh-CN" sz="1000"/>
              <a:t>Basic Business Statistics, 10/e	© 2006 Prentice Hall, Inc.</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26DB9DE-12A6-EDE9-BDE1-FBA1579E502B}"/>
              </a:ext>
            </a:extLst>
          </p:cNvPr>
          <p:cNvSpPr>
            <a:spLocks noGrp="1" noChangeArrowheads="1"/>
          </p:cNvSpPr>
          <p:nvPr>
            <p:ph type="body" sz="quarter" idx="3"/>
          </p:nvPr>
        </p:nvSpPr>
        <p:spPr bwMode="auto">
          <a:xfrm>
            <a:off x="914400" y="3276600"/>
            <a:ext cx="5029200" cy="51816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1" name="Rectangle 3">
            <a:extLst>
              <a:ext uri="{FF2B5EF4-FFF2-40B4-BE49-F238E27FC236}">
                <a16:creationId xmlns:a16="http://schemas.microsoft.com/office/drawing/2014/main" id="{176D6CEA-7190-A7B2-2912-5492CE33AA27}"/>
              </a:ext>
            </a:extLst>
          </p:cNvPr>
          <p:cNvSpPr>
            <a:spLocks noGrp="1" noRot="1" noChangeAspect="1" noChangeArrowheads="1" noTextEdit="1"/>
          </p:cNvSpPr>
          <p:nvPr>
            <p:ph type="sldImg" idx="2"/>
          </p:nvPr>
        </p:nvSpPr>
        <p:spPr bwMode="auto">
          <a:xfrm>
            <a:off x="1524000" y="609600"/>
            <a:ext cx="3962400" cy="25844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7172" name="Line 4">
            <a:extLst>
              <a:ext uri="{FF2B5EF4-FFF2-40B4-BE49-F238E27FC236}">
                <a16:creationId xmlns:a16="http://schemas.microsoft.com/office/drawing/2014/main" id="{D461EA2B-66A7-9776-BA1D-1AADD4C7F985}"/>
              </a:ext>
            </a:extLst>
          </p:cNvPr>
          <p:cNvSpPr>
            <a:spLocks noChangeShapeType="1"/>
          </p:cNvSpPr>
          <p:nvPr/>
        </p:nvSpPr>
        <p:spPr bwMode="auto">
          <a:xfrm>
            <a:off x="1120775" y="3581400"/>
            <a:ext cx="4657725"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3" name="Line 5">
            <a:extLst>
              <a:ext uri="{FF2B5EF4-FFF2-40B4-BE49-F238E27FC236}">
                <a16:creationId xmlns:a16="http://schemas.microsoft.com/office/drawing/2014/main" id="{288FFC87-B4D0-1450-CD19-D265D287433D}"/>
              </a:ext>
            </a:extLst>
          </p:cNvPr>
          <p:cNvSpPr>
            <a:spLocks noChangeShapeType="1"/>
          </p:cNvSpPr>
          <p:nvPr/>
        </p:nvSpPr>
        <p:spPr bwMode="auto">
          <a:xfrm>
            <a:off x="1120775" y="3886200"/>
            <a:ext cx="4657725"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4" name="Line 6">
            <a:extLst>
              <a:ext uri="{FF2B5EF4-FFF2-40B4-BE49-F238E27FC236}">
                <a16:creationId xmlns:a16="http://schemas.microsoft.com/office/drawing/2014/main" id="{609F3F10-1567-AB30-E989-992F5270533D}"/>
              </a:ext>
            </a:extLst>
          </p:cNvPr>
          <p:cNvSpPr>
            <a:spLocks noChangeShapeType="1"/>
          </p:cNvSpPr>
          <p:nvPr/>
        </p:nvSpPr>
        <p:spPr bwMode="auto">
          <a:xfrm>
            <a:off x="1120775" y="4191000"/>
            <a:ext cx="4657725"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5" name="Line 7">
            <a:extLst>
              <a:ext uri="{FF2B5EF4-FFF2-40B4-BE49-F238E27FC236}">
                <a16:creationId xmlns:a16="http://schemas.microsoft.com/office/drawing/2014/main" id="{7882004F-F7F3-CB86-128D-DD2B61FD138C}"/>
              </a:ext>
            </a:extLst>
          </p:cNvPr>
          <p:cNvSpPr>
            <a:spLocks noChangeShapeType="1"/>
          </p:cNvSpPr>
          <p:nvPr/>
        </p:nvSpPr>
        <p:spPr bwMode="auto">
          <a:xfrm>
            <a:off x="1120775" y="4495800"/>
            <a:ext cx="4657725"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6" name="Line 8">
            <a:extLst>
              <a:ext uri="{FF2B5EF4-FFF2-40B4-BE49-F238E27FC236}">
                <a16:creationId xmlns:a16="http://schemas.microsoft.com/office/drawing/2014/main" id="{3816F13A-ADA4-2267-8AF4-43CB092316EC}"/>
              </a:ext>
            </a:extLst>
          </p:cNvPr>
          <p:cNvSpPr>
            <a:spLocks noChangeShapeType="1"/>
          </p:cNvSpPr>
          <p:nvPr/>
        </p:nvSpPr>
        <p:spPr bwMode="auto">
          <a:xfrm>
            <a:off x="1120775" y="4800600"/>
            <a:ext cx="4657725"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7" name="Line 9">
            <a:extLst>
              <a:ext uri="{FF2B5EF4-FFF2-40B4-BE49-F238E27FC236}">
                <a16:creationId xmlns:a16="http://schemas.microsoft.com/office/drawing/2014/main" id="{DB624778-930F-C4BF-7A55-40F263B0F88A}"/>
              </a:ext>
            </a:extLst>
          </p:cNvPr>
          <p:cNvSpPr>
            <a:spLocks noChangeShapeType="1"/>
          </p:cNvSpPr>
          <p:nvPr/>
        </p:nvSpPr>
        <p:spPr bwMode="auto">
          <a:xfrm>
            <a:off x="1120775" y="5105400"/>
            <a:ext cx="4657725"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8" name="Line 10">
            <a:extLst>
              <a:ext uri="{FF2B5EF4-FFF2-40B4-BE49-F238E27FC236}">
                <a16:creationId xmlns:a16="http://schemas.microsoft.com/office/drawing/2014/main" id="{76F513D6-69AA-69D3-628E-6F0347A144B2}"/>
              </a:ext>
            </a:extLst>
          </p:cNvPr>
          <p:cNvSpPr>
            <a:spLocks noChangeShapeType="1"/>
          </p:cNvSpPr>
          <p:nvPr/>
        </p:nvSpPr>
        <p:spPr bwMode="auto">
          <a:xfrm>
            <a:off x="1120775" y="5105400"/>
            <a:ext cx="4657725"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9" name="Line 11">
            <a:extLst>
              <a:ext uri="{FF2B5EF4-FFF2-40B4-BE49-F238E27FC236}">
                <a16:creationId xmlns:a16="http://schemas.microsoft.com/office/drawing/2014/main" id="{0FC945F4-5E74-988B-0117-619BAD2760DE}"/>
              </a:ext>
            </a:extLst>
          </p:cNvPr>
          <p:cNvSpPr>
            <a:spLocks noChangeShapeType="1"/>
          </p:cNvSpPr>
          <p:nvPr/>
        </p:nvSpPr>
        <p:spPr bwMode="auto">
          <a:xfrm>
            <a:off x="1120775" y="5410200"/>
            <a:ext cx="4657725"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0" name="Line 12">
            <a:extLst>
              <a:ext uri="{FF2B5EF4-FFF2-40B4-BE49-F238E27FC236}">
                <a16:creationId xmlns:a16="http://schemas.microsoft.com/office/drawing/2014/main" id="{6041B22C-C6AD-9388-2E84-E566E92BC907}"/>
              </a:ext>
            </a:extLst>
          </p:cNvPr>
          <p:cNvSpPr>
            <a:spLocks noChangeShapeType="1"/>
          </p:cNvSpPr>
          <p:nvPr/>
        </p:nvSpPr>
        <p:spPr bwMode="auto">
          <a:xfrm>
            <a:off x="1120775" y="5715000"/>
            <a:ext cx="4657725"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1" name="Line 13">
            <a:extLst>
              <a:ext uri="{FF2B5EF4-FFF2-40B4-BE49-F238E27FC236}">
                <a16:creationId xmlns:a16="http://schemas.microsoft.com/office/drawing/2014/main" id="{AB2741BB-72E6-8C63-8FB0-2812CA481336}"/>
              </a:ext>
            </a:extLst>
          </p:cNvPr>
          <p:cNvSpPr>
            <a:spLocks noChangeShapeType="1"/>
          </p:cNvSpPr>
          <p:nvPr/>
        </p:nvSpPr>
        <p:spPr bwMode="auto">
          <a:xfrm>
            <a:off x="1120775" y="6019800"/>
            <a:ext cx="4657725"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2" name="Line 14">
            <a:extLst>
              <a:ext uri="{FF2B5EF4-FFF2-40B4-BE49-F238E27FC236}">
                <a16:creationId xmlns:a16="http://schemas.microsoft.com/office/drawing/2014/main" id="{813BC3E2-A05C-F14E-A58C-F3C889F62359}"/>
              </a:ext>
            </a:extLst>
          </p:cNvPr>
          <p:cNvSpPr>
            <a:spLocks noChangeShapeType="1"/>
          </p:cNvSpPr>
          <p:nvPr/>
        </p:nvSpPr>
        <p:spPr bwMode="auto">
          <a:xfrm>
            <a:off x="1120775" y="6324600"/>
            <a:ext cx="4657725"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3" name="Line 15">
            <a:extLst>
              <a:ext uri="{FF2B5EF4-FFF2-40B4-BE49-F238E27FC236}">
                <a16:creationId xmlns:a16="http://schemas.microsoft.com/office/drawing/2014/main" id="{027A061C-B6D2-D916-C8EF-ACF6B0DE6EA7}"/>
              </a:ext>
            </a:extLst>
          </p:cNvPr>
          <p:cNvSpPr>
            <a:spLocks noChangeShapeType="1"/>
          </p:cNvSpPr>
          <p:nvPr/>
        </p:nvSpPr>
        <p:spPr bwMode="auto">
          <a:xfrm>
            <a:off x="1120775" y="6629400"/>
            <a:ext cx="4657725"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4" name="Line 16">
            <a:extLst>
              <a:ext uri="{FF2B5EF4-FFF2-40B4-BE49-F238E27FC236}">
                <a16:creationId xmlns:a16="http://schemas.microsoft.com/office/drawing/2014/main" id="{43E791DA-4444-8733-4CE7-44E73D8D01FF}"/>
              </a:ext>
            </a:extLst>
          </p:cNvPr>
          <p:cNvSpPr>
            <a:spLocks noChangeShapeType="1"/>
          </p:cNvSpPr>
          <p:nvPr/>
        </p:nvSpPr>
        <p:spPr bwMode="auto">
          <a:xfrm>
            <a:off x="1120775" y="6934200"/>
            <a:ext cx="4657725"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5" name="Line 17">
            <a:extLst>
              <a:ext uri="{FF2B5EF4-FFF2-40B4-BE49-F238E27FC236}">
                <a16:creationId xmlns:a16="http://schemas.microsoft.com/office/drawing/2014/main" id="{90AA4BF4-73F6-D2A5-C159-CAF14165ECED}"/>
              </a:ext>
            </a:extLst>
          </p:cNvPr>
          <p:cNvSpPr>
            <a:spLocks noChangeShapeType="1"/>
          </p:cNvSpPr>
          <p:nvPr/>
        </p:nvSpPr>
        <p:spPr bwMode="auto">
          <a:xfrm>
            <a:off x="1120775" y="7239000"/>
            <a:ext cx="4657725"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6" name="Line 18">
            <a:extLst>
              <a:ext uri="{FF2B5EF4-FFF2-40B4-BE49-F238E27FC236}">
                <a16:creationId xmlns:a16="http://schemas.microsoft.com/office/drawing/2014/main" id="{BC2C36F0-EF9E-EE63-0578-1397A8C91C0D}"/>
              </a:ext>
            </a:extLst>
          </p:cNvPr>
          <p:cNvSpPr>
            <a:spLocks noChangeShapeType="1"/>
          </p:cNvSpPr>
          <p:nvPr/>
        </p:nvSpPr>
        <p:spPr bwMode="auto">
          <a:xfrm>
            <a:off x="1120775" y="7543800"/>
            <a:ext cx="4657725"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7" name="Line 19">
            <a:extLst>
              <a:ext uri="{FF2B5EF4-FFF2-40B4-BE49-F238E27FC236}">
                <a16:creationId xmlns:a16="http://schemas.microsoft.com/office/drawing/2014/main" id="{BD6D802E-D967-7B22-FEBD-376A7EF8790E}"/>
              </a:ext>
            </a:extLst>
          </p:cNvPr>
          <p:cNvSpPr>
            <a:spLocks noChangeShapeType="1"/>
          </p:cNvSpPr>
          <p:nvPr/>
        </p:nvSpPr>
        <p:spPr bwMode="auto">
          <a:xfrm>
            <a:off x="1120775" y="7848600"/>
            <a:ext cx="4657725"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8" name="Line 20">
            <a:extLst>
              <a:ext uri="{FF2B5EF4-FFF2-40B4-BE49-F238E27FC236}">
                <a16:creationId xmlns:a16="http://schemas.microsoft.com/office/drawing/2014/main" id="{E141EFBA-BF37-6EAF-5A5B-0F65EEDEDA92}"/>
              </a:ext>
            </a:extLst>
          </p:cNvPr>
          <p:cNvSpPr>
            <a:spLocks noChangeShapeType="1"/>
          </p:cNvSpPr>
          <p:nvPr/>
        </p:nvSpPr>
        <p:spPr bwMode="auto">
          <a:xfrm>
            <a:off x="1120775" y="8153400"/>
            <a:ext cx="4657725"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9" name="Line 21">
            <a:extLst>
              <a:ext uri="{FF2B5EF4-FFF2-40B4-BE49-F238E27FC236}">
                <a16:creationId xmlns:a16="http://schemas.microsoft.com/office/drawing/2014/main" id="{45546BDA-DFE2-FF28-7C88-75B85F3679C6}"/>
              </a:ext>
            </a:extLst>
          </p:cNvPr>
          <p:cNvSpPr>
            <a:spLocks noChangeShapeType="1"/>
          </p:cNvSpPr>
          <p:nvPr/>
        </p:nvSpPr>
        <p:spPr bwMode="auto">
          <a:xfrm>
            <a:off x="1120775" y="8458200"/>
            <a:ext cx="4657725"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0" name="Line 24">
            <a:extLst>
              <a:ext uri="{FF2B5EF4-FFF2-40B4-BE49-F238E27FC236}">
                <a16:creationId xmlns:a16="http://schemas.microsoft.com/office/drawing/2014/main" id="{4D9AB7BF-4171-458C-4770-E51464E65BC3}"/>
              </a:ext>
            </a:extLst>
          </p:cNvPr>
          <p:cNvSpPr>
            <a:spLocks noChangeShapeType="1"/>
          </p:cNvSpPr>
          <p:nvPr/>
        </p:nvSpPr>
        <p:spPr bwMode="auto">
          <a:xfrm>
            <a:off x="523875" y="8763000"/>
            <a:ext cx="58515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3" name="Rectangle 25">
            <a:extLst>
              <a:ext uri="{FF2B5EF4-FFF2-40B4-BE49-F238E27FC236}">
                <a16:creationId xmlns:a16="http://schemas.microsoft.com/office/drawing/2014/main" id="{B6D7D9CA-2596-CDB3-0084-DBE9C1BD5CFF}"/>
              </a:ext>
            </a:extLst>
          </p:cNvPr>
          <p:cNvSpPr>
            <a:spLocks noChangeArrowheads="1"/>
          </p:cNvSpPr>
          <p:nvPr/>
        </p:nvSpPr>
        <p:spPr bwMode="auto">
          <a:xfrm>
            <a:off x="77788" y="61913"/>
            <a:ext cx="6702425" cy="271462"/>
          </a:xfrm>
          <a:prstGeom prst="rect">
            <a:avLst/>
          </a:prstGeom>
          <a:noFill/>
          <a:ln>
            <a:noFill/>
          </a:ln>
        </p:spPr>
        <p:txBody>
          <a:bodyPr lIns="90488" tIns="44450" rIns="90488" bIns="44450">
            <a:spAutoFit/>
          </a:bodyPr>
          <a:lstStyle>
            <a:lvl1pPr eaLnBrk="0" hangingPunct="0">
              <a:tabLst>
                <a:tab pos="285750" algn="l"/>
                <a:tab pos="3257550" algn="ctr"/>
                <a:tab pos="6457950" algn="r"/>
              </a:tabLst>
              <a:defRPr sz="2800">
                <a:solidFill>
                  <a:schemeClr val="tx1"/>
                </a:solidFill>
                <a:latin typeface="Arial" panose="020B0604020202020204" pitchFamily="34" charset="0"/>
              </a:defRPr>
            </a:lvl1pPr>
            <a:lvl2pPr marL="742950" indent="-285750" eaLnBrk="0" hangingPunct="0">
              <a:tabLst>
                <a:tab pos="285750" algn="l"/>
                <a:tab pos="3257550" algn="ctr"/>
                <a:tab pos="6457950" algn="r"/>
              </a:tabLst>
              <a:defRPr sz="2800">
                <a:solidFill>
                  <a:schemeClr val="tx1"/>
                </a:solidFill>
                <a:latin typeface="Arial" panose="020B0604020202020204" pitchFamily="34" charset="0"/>
              </a:defRPr>
            </a:lvl2pPr>
            <a:lvl3pPr marL="1143000" indent="-228600" eaLnBrk="0" hangingPunct="0">
              <a:tabLst>
                <a:tab pos="285750" algn="l"/>
                <a:tab pos="3257550" algn="ctr"/>
                <a:tab pos="6457950" algn="r"/>
              </a:tabLst>
              <a:defRPr sz="2800">
                <a:solidFill>
                  <a:schemeClr val="tx1"/>
                </a:solidFill>
                <a:latin typeface="Arial" panose="020B0604020202020204" pitchFamily="34" charset="0"/>
              </a:defRPr>
            </a:lvl3pPr>
            <a:lvl4pPr marL="1600200" indent="-228600" eaLnBrk="0" hangingPunct="0">
              <a:tabLst>
                <a:tab pos="285750" algn="l"/>
                <a:tab pos="3257550" algn="ctr"/>
                <a:tab pos="6457950" algn="r"/>
              </a:tabLst>
              <a:defRPr sz="2800">
                <a:solidFill>
                  <a:schemeClr val="tx1"/>
                </a:solidFill>
                <a:latin typeface="Arial" panose="020B0604020202020204" pitchFamily="34" charset="0"/>
              </a:defRPr>
            </a:lvl4pPr>
            <a:lvl5pPr marL="2057400" indent="-228600" eaLnBrk="0" hangingPunct="0">
              <a:tabLst>
                <a:tab pos="285750" algn="l"/>
                <a:tab pos="3257550" algn="ctr"/>
                <a:tab pos="6457950" algn="r"/>
              </a:tabLst>
              <a:defRPr sz="2800">
                <a:solidFill>
                  <a:schemeClr val="tx1"/>
                </a:solidFill>
                <a:latin typeface="Arial" panose="020B0604020202020204" pitchFamily="34" charset="0"/>
              </a:defRPr>
            </a:lvl5pPr>
            <a:lvl6pPr marL="2514600" indent="-228600" eaLnBrk="0" fontAlgn="base" hangingPunct="0">
              <a:spcBef>
                <a:spcPct val="0"/>
              </a:spcBef>
              <a:spcAft>
                <a:spcPct val="0"/>
              </a:spcAft>
              <a:tabLst>
                <a:tab pos="285750" algn="l"/>
                <a:tab pos="3257550" algn="ctr"/>
                <a:tab pos="6457950" algn="r"/>
              </a:tabLst>
              <a:defRPr sz="2800">
                <a:solidFill>
                  <a:schemeClr val="tx1"/>
                </a:solidFill>
                <a:latin typeface="Arial" panose="020B0604020202020204" pitchFamily="34" charset="0"/>
              </a:defRPr>
            </a:lvl6pPr>
            <a:lvl7pPr marL="2971800" indent="-228600" eaLnBrk="0" fontAlgn="base" hangingPunct="0">
              <a:spcBef>
                <a:spcPct val="0"/>
              </a:spcBef>
              <a:spcAft>
                <a:spcPct val="0"/>
              </a:spcAft>
              <a:tabLst>
                <a:tab pos="285750" algn="l"/>
                <a:tab pos="3257550" algn="ctr"/>
                <a:tab pos="6457950" algn="r"/>
              </a:tabLst>
              <a:defRPr sz="2800">
                <a:solidFill>
                  <a:schemeClr val="tx1"/>
                </a:solidFill>
                <a:latin typeface="Arial" panose="020B0604020202020204" pitchFamily="34" charset="0"/>
              </a:defRPr>
            </a:lvl7pPr>
            <a:lvl8pPr marL="3429000" indent="-228600" eaLnBrk="0" fontAlgn="base" hangingPunct="0">
              <a:spcBef>
                <a:spcPct val="0"/>
              </a:spcBef>
              <a:spcAft>
                <a:spcPct val="0"/>
              </a:spcAft>
              <a:tabLst>
                <a:tab pos="285750" algn="l"/>
                <a:tab pos="3257550" algn="ctr"/>
                <a:tab pos="6457950" algn="r"/>
              </a:tabLst>
              <a:defRPr sz="2800">
                <a:solidFill>
                  <a:schemeClr val="tx1"/>
                </a:solidFill>
                <a:latin typeface="Arial" panose="020B0604020202020204" pitchFamily="34" charset="0"/>
              </a:defRPr>
            </a:lvl8pPr>
            <a:lvl9pPr marL="3886200" indent="-228600" eaLnBrk="0" fontAlgn="base" hangingPunct="0">
              <a:spcBef>
                <a:spcPct val="0"/>
              </a:spcBef>
              <a:spcAft>
                <a:spcPct val="0"/>
              </a:spcAft>
              <a:tabLst>
                <a:tab pos="285750" algn="l"/>
                <a:tab pos="3257550" algn="ctr"/>
                <a:tab pos="6457950" algn="r"/>
              </a:tabLst>
              <a:defRPr sz="2800">
                <a:solidFill>
                  <a:schemeClr val="tx1"/>
                </a:solidFill>
                <a:latin typeface="Arial" panose="020B0604020202020204" pitchFamily="34" charset="0"/>
              </a:defRPr>
            </a:lvl9pPr>
          </a:lstStyle>
          <a:p>
            <a:pPr>
              <a:defRPr/>
            </a:pPr>
            <a:r>
              <a:rPr lang="en-US" altLang="zh-CN" sz="1200"/>
              <a:t>	Chapter 9		9-</a:t>
            </a:r>
            <a:fld id="{B0BE539A-FC03-4ADA-AD05-63600025FEF4}" type="slidenum">
              <a:rPr lang="en-US" altLang="zh-CN" sz="1200" smtClean="0"/>
              <a:pPr>
                <a:defRPr/>
              </a:pPr>
              <a:t>‹#›</a:t>
            </a:fld>
            <a:endParaRPr lang="en-US" altLang="zh-CN" sz="1200"/>
          </a:p>
        </p:txBody>
      </p:sp>
      <p:sp>
        <p:nvSpPr>
          <p:cNvPr id="66584" name="Rectangle 26">
            <a:extLst>
              <a:ext uri="{FF2B5EF4-FFF2-40B4-BE49-F238E27FC236}">
                <a16:creationId xmlns:a16="http://schemas.microsoft.com/office/drawing/2014/main" id="{2D7DE8B5-B043-E262-A74A-3BD3D82FBBA7}"/>
              </a:ext>
            </a:extLst>
          </p:cNvPr>
          <p:cNvSpPr>
            <a:spLocks noChangeArrowheads="1"/>
          </p:cNvSpPr>
          <p:nvPr/>
        </p:nvSpPr>
        <p:spPr bwMode="auto">
          <a:xfrm>
            <a:off x="71438" y="8818563"/>
            <a:ext cx="6715125" cy="241300"/>
          </a:xfrm>
          <a:prstGeom prst="rect">
            <a:avLst/>
          </a:prstGeom>
          <a:noFill/>
          <a:ln>
            <a:noFill/>
          </a:ln>
        </p:spPr>
        <p:txBody>
          <a:bodyPr lIns="90488" tIns="44450" rIns="90488" bIns="44450">
            <a:spAutoFit/>
          </a:bodyPr>
          <a:lstStyle>
            <a:lvl1pPr eaLnBrk="0" hangingPunct="0">
              <a:tabLst>
                <a:tab pos="285750" algn="l"/>
                <a:tab pos="6457950" algn="r"/>
              </a:tabLst>
              <a:defRPr sz="2800">
                <a:solidFill>
                  <a:schemeClr val="tx1"/>
                </a:solidFill>
                <a:latin typeface="Arial" panose="020B0604020202020204" pitchFamily="34" charset="0"/>
              </a:defRPr>
            </a:lvl1pPr>
            <a:lvl2pPr marL="742950" indent="-285750" eaLnBrk="0" hangingPunct="0">
              <a:tabLst>
                <a:tab pos="285750" algn="l"/>
                <a:tab pos="6457950" algn="r"/>
              </a:tabLst>
              <a:defRPr sz="2800">
                <a:solidFill>
                  <a:schemeClr val="tx1"/>
                </a:solidFill>
                <a:latin typeface="Arial" panose="020B0604020202020204" pitchFamily="34" charset="0"/>
              </a:defRPr>
            </a:lvl2pPr>
            <a:lvl3pPr marL="1143000" indent="-228600" eaLnBrk="0" hangingPunct="0">
              <a:tabLst>
                <a:tab pos="285750" algn="l"/>
                <a:tab pos="6457950" algn="r"/>
              </a:tabLst>
              <a:defRPr sz="2800">
                <a:solidFill>
                  <a:schemeClr val="tx1"/>
                </a:solidFill>
                <a:latin typeface="Arial" panose="020B0604020202020204" pitchFamily="34" charset="0"/>
              </a:defRPr>
            </a:lvl3pPr>
            <a:lvl4pPr marL="1600200" indent="-228600" eaLnBrk="0" hangingPunct="0">
              <a:tabLst>
                <a:tab pos="285750" algn="l"/>
                <a:tab pos="6457950" algn="r"/>
              </a:tabLst>
              <a:defRPr sz="2800">
                <a:solidFill>
                  <a:schemeClr val="tx1"/>
                </a:solidFill>
                <a:latin typeface="Arial" panose="020B0604020202020204" pitchFamily="34" charset="0"/>
              </a:defRPr>
            </a:lvl4pPr>
            <a:lvl5pPr marL="2057400" indent="-228600" eaLnBrk="0" hangingPunct="0">
              <a:tabLst>
                <a:tab pos="285750" algn="l"/>
                <a:tab pos="6457950" algn="r"/>
              </a:tabLst>
              <a:defRPr sz="2800">
                <a:solidFill>
                  <a:schemeClr val="tx1"/>
                </a:solidFill>
                <a:latin typeface="Arial" panose="020B0604020202020204" pitchFamily="34" charset="0"/>
              </a:defRPr>
            </a:lvl5pPr>
            <a:lvl6pPr marL="2514600" indent="-228600" eaLnBrk="0" fontAlgn="base" hangingPunct="0">
              <a:spcBef>
                <a:spcPct val="0"/>
              </a:spcBef>
              <a:spcAft>
                <a:spcPct val="0"/>
              </a:spcAft>
              <a:tabLst>
                <a:tab pos="285750" algn="l"/>
                <a:tab pos="6457950" algn="r"/>
              </a:tabLst>
              <a:defRPr sz="2800">
                <a:solidFill>
                  <a:schemeClr val="tx1"/>
                </a:solidFill>
                <a:latin typeface="Arial" panose="020B0604020202020204" pitchFamily="34" charset="0"/>
              </a:defRPr>
            </a:lvl6pPr>
            <a:lvl7pPr marL="2971800" indent="-228600" eaLnBrk="0" fontAlgn="base" hangingPunct="0">
              <a:spcBef>
                <a:spcPct val="0"/>
              </a:spcBef>
              <a:spcAft>
                <a:spcPct val="0"/>
              </a:spcAft>
              <a:tabLst>
                <a:tab pos="285750" algn="l"/>
                <a:tab pos="6457950" algn="r"/>
              </a:tabLst>
              <a:defRPr sz="2800">
                <a:solidFill>
                  <a:schemeClr val="tx1"/>
                </a:solidFill>
                <a:latin typeface="Arial" panose="020B0604020202020204" pitchFamily="34" charset="0"/>
              </a:defRPr>
            </a:lvl7pPr>
            <a:lvl8pPr marL="3429000" indent="-228600" eaLnBrk="0" fontAlgn="base" hangingPunct="0">
              <a:spcBef>
                <a:spcPct val="0"/>
              </a:spcBef>
              <a:spcAft>
                <a:spcPct val="0"/>
              </a:spcAft>
              <a:tabLst>
                <a:tab pos="285750" algn="l"/>
                <a:tab pos="6457950" algn="r"/>
              </a:tabLst>
              <a:defRPr sz="2800">
                <a:solidFill>
                  <a:schemeClr val="tx1"/>
                </a:solidFill>
                <a:latin typeface="Arial" panose="020B0604020202020204" pitchFamily="34" charset="0"/>
              </a:defRPr>
            </a:lvl8pPr>
            <a:lvl9pPr marL="3886200" indent="-228600" eaLnBrk="0" fontAlgn="base" hangingPunct="0">
              <a:spcBef>
                <a:spcPct val="0"/>
              </a:spcBef>
              <a:spcAft>
                <a:spcPct val="0"/>
              </a:spcAft>
              <a:tabLst>
                <a:tab pos="285750" algn="l"/>
                <a:tab pos="6457950" algn="r"/>
              </a:tabLst>
              <a:defRPr sz="2800">
                <a:solidFill>
                  <a:schemeClr val="tx1"/>
                </a:solidFill>
                <a:latin typeface="Arial" panose="020B0604020202020204" pitchFamily="34" charset="0"/>
              </a:defRPr>
            </a:lvl9pPr>
          </a:lstStyle>
          <a:p>
            <a:pPr>
              <a:defRPr/>
            </a:pPr>
            <a:r>
              <a:rPr lang="en-US" altLang="zh-CN" sz="1000"/>
              <a:t>Basic Business Statistics, 10/e	© 2006 Prentice Hall, Inc.</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Arial" charset="0"/>
        <a:ea typeface="+mn-ea"/>
        <a:cs typeface="+mn-cs"/>
      </a:defRPr>
    </a:lvl1pPr>
    <a:lvl2pPr marL="457200" algn="l" rtl="0" eaLnBrk="0" fontAlgn="base" hangingPunct="0">
      <a:spcBef>
        <a:spcPct val="30000"/>
      </a:spcBef>
      <a:spcAft>
        <a:spcPct val="0"/>
      </a:spcAft>
      <a:defRPr sz="1400" kern="1200">
        <a:solidFill>
          <a:schemeClr val="tx1"/>
        </a:solidFill>
        <a:latin typeface="Arial" charset="0"/>
        <a:ea typeface="+mn-ea"/>
        <a:cs typeface="+mn-cs"/>
      </a:defRPr>
    </a:lvl2pPr>
    <a:lvl3pPr marL="914400" algn="l" rtl="0" eaLnBrk="0" fontAlgn="base" hangingPunct="0">
      <a:spcBef>
        <a:spcPct val="30000"/>
      </a:spcBef>
      <a:spcAft>
        <a:spcPct val="0"/>
      </a:spcAft>
      <a:defRPr sz="1400" kern="1200">
        <a:solidFill>
          <a:schemeClr val="tx1"/>
        </a:solidFill>
        <a:latin typeface="Arial" charset="0"/>
        <a:ea typeface="+mn-ea"/>
        <a:cs typeface="+mn-cs"/>
      </a:defRPr>
    </a:lvl3pPr>
    <a:lvl4pPr marL="1371600" algn="l" rtl="0" eaLnBrk="0" fontAlgn="base" hangingPunct="0">
      <a:spcBef>
        <a:spcPct val="30000"/>
      </a:spcBef>
      <a:spcAft>
        <a:spcPct val="0"/>
      </a:spcAft>
      <a:defRPr sz="1400" kern="1200">
        <a:solidFill>
          <a:schemeClr val="tx1"/>
        </a:solidFill>
        <a:latin typeface="Arial" charset="0"/>
        <a:ea typeface="+mn-ea"/>
        <a:cs typeface="+mn-cs"/>
      </a:defRPr>
    </a:lvl4pPr>
    <a:lvl5pPr marL="1828800" algn="l" rtl="0" eaLnBrk="0" fontAlgn="base" hangingPunct="0">
      <a:spcBef>
        <a:spcPct val="3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2AE407E9-7D4A-23D9-827B-96E0AE851780}"/>
              </a:ext>
            </a:extLst>
          </p:cNvPr>
          <p:cNvGrpSpPr>
            <a:grpSpLocks/>
          </p:cNvGrpSpPr>
          <p:nvPr userDrawn="1"/>
        </p:nvGrpSpPr>
        <p:grpSpPr bwMode="auto">
          <a:xfrm>
            <a:off x="134938" y="2438400"/>
            <a:ext cx="9009062" cy="1181100"/>
            <a:chOff x="0" y="1536"/>
            <a:chExt cx="5675" cy="744"/>
          </a:xfrm>
        </p:grpSpPr>
        <p:grpSp>
          <p:nvGrpSpPr>
            <p:cNvPr id="3" name="Group 5">
              <a:extLst>
                <a:ext uri="{FF2B5EF4-FFF2-40B4-BE49-F238E27FC236}">
                  <a16:creationId xmlns:a16="http://schemas.microsoft.com/office/drawing/2014/main" id="{789916F0-F58D-4186-CA59-5D3980A92301}"/>
                </a:ext>
              </a:extLst>
            </p:cNvPr>
            <p:cNvGrpSpPr>
              <a:grpSpLocks/>
            </p:cNvGrpSpPr>
            <p:nvPr userDrawn="1"/>
          </p:nvGrpSpPr>
          <p:grpSpPr bwMode="auto">
            <a:xfrm>
              <a:off x="185" y="1604"/>
              <a:ext cx="449" cy="297"/>
              <a:chOff x="720" y="336"/>
              <a:chExt cx="624" cy="432"/>
            </a:xfrm>
          </p:grpSpPr>
          <p:sp>
            <p:nvSpPr>
              <p:cNvPr id="10" name="Rectangle 6">
                <a:extLst>
                  <a:ext uri="{FF2B5EF4-FFF2-40B4-BE49-F238E27FC236}">
                    <a16:creationId xmlns:a16="http://schemas.microsoft.com/office/drawing/2014/main" id="{07D8F7AE-7107-864A-63C0-8964D7AADE2C}"/>
                  </a:ext>
                </a:extLst>
              </p:cNvPr>
              <p:cNvSpPr>
                <a:spLocks noChangeArrowheads="1"/>
              </p:cNvSpPr>
              <p:nvPr userDrawn="1"/>
            </p:nvSpPr>
            <p:spPr bwMode="auto">
              <a:xfrm>
                <a:off x="720" y="336"/>
                <a:ext cx="384" cy="432"/>
              </a:xfrm>
              <a:prstGeom prst="rect">
                <a:avLst/>
              </a:prstGeom>
              <a:solidFill>
                <a:srgbClr val="FF0000"/>
              </a:soli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sp>
            <p:nvSpPr>
              <p:cNvPr id="11" name="Rectangle 7">
                <a:extLst>
                  <a:ext uri="{FF2B5EF4-FFF2-40B4-BE49-F238E27FC236}">
                    <a16:creationId xmlns:a16="http://schemas.microsoft.com/office/drawing/2014/main" id="{15738F12-D1EF-2A84-56F9-B034FDBE0A6F}"/>
                  </a:ext>
                </a:extLst>
              </p:cNvPr>
              <p:cNvSpPr>
                <a:spLocks noChangeArrowheads="1"/>
              </p:cNvSpPr>
              <p:nvPr userDrawn="1"/>
            </p:nvSpPr>
            <p:spPr bwMode="auto">
              <a:xfrm>
                <a:off x="1056" y="336"/>
                <a:ext cx="288" cy="432"/>
              </a:xfrm>
              <a:prstGeom prst="rect">
                <a:avLst/>
              </a:prstGeom>
              <a:gradFill rotWithShape="1">
                <a:gsLst>
                  <a:gs pos="0">
                    <a:srgbClr val="FF0000"/>
                  </a:gs>
                  <a:gs pos="100000">
                    <a:srgbClr val="FFFFFF"/>
                  </a:gs>
                </a:gsLst>
                <a:lin ang="0" scaled="1"/>
              </a:gra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grpSp>
        <p:sp>
          <p:nvSpPr>
            <p:cNvPr id="4" name="Rectangle 8">
              <a:extLst>
                <a:ext uri="{FF2B5EF4-FFF2-40B4-BE49-F238E27FC236}">
                  <a16:creationId xmlns:a16="http://schemas.microsoft.com/office/drawing/2014/main" id="{A5B4CB35-3112-B4DA-0310-FCDF750F5B8B}"/>
                </a:ext>
              </a:extLst>
            </p:cNvPr>
            <p:cNvSpPr>
              <a:spLocks noChangeArrowheads="1"/>
            </p:cNvSpPr>
            <p:nvPr userDrawn="1"/>
          </p:nvSpPr>
          <p:spPr bwMode="auto">
            <a:xfrm>
              <a:off x="432" y="1868"/>
              <a:ext cx="294" cy="298"/>
            </a:xfrm>
            <a:prstGeom prst="rect">
              <a:avLst/>
            </a:prstGeom>
            <a:gradFill rotWithShape="1">
              <a:gsLst>
                <a:gs pos="0">
                  <a:srgbClr val="339966"/>
                </a:gs>
                <a:gs pos="100000">
                  <a:schemeClr val="bg1"/>
                </a:gs>
              </a:gsLst>
              <a:lin ang="2700000" scaled="1"/>
            </a:gra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sp>
          <p:nvSpPr>
            <p:cNvPr id="5" name="Rectangle 9">
              <a:extLst>
                <a:ext uri="{FF2B5EF4-FFF2-40B4-BE49-F238E27FC236}">
                  <a16:creationId xmlns:a16="http://schemas.microsoft.com/office/drawing/2014/main" id="{7A5C88FF-BE60-4C69-E06A-5972126DFBC2}"/>
                </a:ext>
              </a:extLst>
            </p:cNvPr>
            <p:cNvSpPr>
              <a:spLocks noChangeArrowheads="1"/>
            </p:cNvSpPr>
            <p:nvPr userDrawn="1"/>
          </p:nvSpPr>
          <p:spPr bwMode="auto">
            <a:xfrm>
              <a:off x="245" y="1868"/>
              <a:ext cx="187" cy="298"/>
            </a:xfrm>
            <a:prstGeom prst="rect">
              <a:avLst/>
            </a:prstGeom>
            <a:solidFill>
              <a:srgbClr val="339966"/>
            </a:soli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sp>
          <p:nvSpPr>
            <p:cNvPr id="6" name="Rectangle 10">
              <a:extLst>
                <a:ext uri="{FF2B5EF4-FFF2-40B4-BE49-F238E27FC236}">
                  <a16:creationId xmlns:a16="http://schemas.microsoft.com/office/drawing/2014/main" id="{DC5449DD-CFDF-2550-40A2-3CEDCD739334}"/>
                </a:ext>
              </a:extLst>
            </p:cNvPr>
            <p:cNvSpPr>
              <a:spLocks noChangeArrowheads="1"/>
            </p:cNvSpPr>
            <p:nvPr userDrawn="1"/>
          </p:nvSpPr>
          <p:spPr bwMode="auto">
            <a:xfrm>
              <a:off x="144" y="2016"/>
              <a:ext cx="353" cy="264"/>
            </a:xfrm>
            <a:prstGeom prst="rect">
              <a:avLst/>
            </a:prstGeom>
            <a:gradFill rotWithShape="1">
              <a:gsLst>
                <a:gs pos="0">
                  <a:srgbClr val="FFFF00"/>
                </a:gs>
                <a:gs pos="100000">
                  <a:srgbClr val="FFFFCC"/>
                </a:gs>
              </a:gsLst>
              <a:lin ang="5400000" scaled="1"/>
            </a:gra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sp>
          <p:nvSpPr>
            <p:cNvPr id="7" name="Rectangle 11">
              <a:extLst>
                <a:ext uri="{FF2B5EF4-FFF2-40B4-BE49-F238E27FC236}">
                  <a16:creationId xmlns:a16="http://schemas.microsoft.com/office/drawing/2014/main" id="{9B016F0F-B255-5C0C-59F6-342BBE7C60D4}"/>
                </a:ext>
              </a:extLst>
            </p:cNvPr>
            <p:cNvSpPr>
              <a:spLocks noChangeArrowheads="1"/>
            </p:cNvSpPr>
            <p:nvPr userDrawn="1"/>
          </p:nvSpPr>
          <p:spPr bwMode="auto">
            <a:xfrm>
              <a:off x="0" y="1823"/>
              <a:ext cx="353" cy="264"/>
            </a:xfrm>
            <a:prstGeom prst="rect">
              <a:avLst/>
            </a:prstGeom>
            <a:gradFill rotWithShape="1">
              <a:gsLst>
                <a:gs pos="0">
                  <a:schemeClr val="bg1"/>
                </a:gs>
                <a:gs pos="100000">
                  <a:srgbClr val="0000FF"/>
                </a:gs>
              </a:gsLst>
              <a:lin ang="18900000" scaled="1"/>
            </a:gra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sp>
          <p:nvSpPr>
            <p:cNvPr id="8" name="Rectangle 12">
              <a:extLst>
                <a:ext uri="{FF2B5EF4-FFF2-40B4-BE49-F238E27FC236}">
                  <a16:creationId xmlns:a16="http://schemas.microsoft.com/office/drawing/2014/main" id="{D6572EB2-CB63-B682-9AD8-5CBD0EC9218B}"/>
                </a:ext>
              </a:extLst>
            </p:cNvPr>
            <p:cNvSpPr>
              <a:spLocks noChangeArrowheads="1"/>
            </p:cNvSpPr>
            <p:nvPr userDrawn="1"/>
          </p:nvSpPr>
          <p:spPr bwMode="auto">
            <a:xfrm>
              <a:off x="400" y="1536"/>
              <a:ext cx="20" cy="660"/>
            </a:xfrm>
            <a:prstGeom prst="rect">
              <a:avLst/>
            </a:prstGeom>
            <a:solidFill>
              <a:schemeClr val="bg2"/>
            </a:soli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sp>
          <p:nvSpPr>
            <p:cNvPr id="9" name="Rectangle 13">
              <a:extLst>
                <a:ext uri="{FF2B5EF4-FFF2-40B4-BE49-F238E27FC236}">
                  <a16:creationId xmlns:a16="http://schemas.microsoft.com/office/drawing/2014/main" id="{6EE06CDB-97AF-5218-8B02-D6C0FA45DA34}"/>
                </a:ext>
              </a:extLst>
            </p:cNvPr>
            <p:cNvSpPr>
              <a:spLocks noChangeArrowheads="1"/>
            </p:cNvSpPr>
            <p:nvPr userDrawn="1"/>
          </p:nvSpPr>
          <p:spPr bwMode="auto">
            <a:xfrm flipV="1">
              <a:off x="199" y="2052"/>
              <a:ext cx="5476" cy="34"/>
            </a:xfrm>
            <a:prstGeom prst="rect">
              <a:avLst/>
            </a:prstGeom>
            <a:gradFill rotWithShape="0">
              <a:gsLst>
                <a:gs pos="0">
                  <a:schemeClr val="bg2"/>
                </a:gs>
                <a:gs pos="100000">
                  <a:schemeClr val="bg1"/>
                </a:gs>
              </a:gsLst>
              <a:lin ang="0" scaled="1"/>
            </a:gra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grpSp>
      <p:sp>
        <p:nvSpPr>
          <p:cNvPr id="91138" name="Rectangle 2"/>
          <p:cNvSpPr>
            <a:spLocks noGrp="1" noChangeArrowheads="1"/>
          </p:cNvSpPr>
          <p:nvPr>
            <p:ph type="ctrTitle"/>
          </p:nvPr>
        </p:nvSpPr>
        <p:spPr>
          <a:xfrm>
            <a:off x="990600" y="1833563"/>
            <a:ext cx="7772400" cy="1143000"/>
          </a:xfrm>
        </p:spPr>
        <p:txBody>
          <a:bodyPr/>
          <a:lstStyle>
            <a:lvl1pPr>
              <a:defRPr/>
            </a:lvl1pPr>
          </a:lstStyle>
          <a:p>
            <a:r>
              <a:rPr lang="en-US"/>
              <a:t>Click to edit Master title style</a:t>
            </a:r>
          </a:p>
        </p:txBody>
      </p:sp>
      <p:sp>
        <p:nvSpPr>
          <p:cNvPr id="91139" name="Rectangle 3"/>
          <p:cNvSpPr>
            <a:spLocks noGrp="1" noChangeArrowheads="1"/>
          </p:cNvSpPr>
          <p:nvPr>
            <p:ph type="subTitle" idx="1"/>
          </p:nvPr>
        </p:nvSpPr>
        <p:spPr>
          <a:xfrm>
            <a:off x="1371600" y="3881438"/>
            <a:ext cx="6400800" cy="1762125"/>
          </a:xfrm>
        </p:spPr>
        <p:txBody>
          <a:bodyPr/>
          <a:lstStyle>
            <a:lvl1pPr marL="0" indent="0" algn="ctr">
              <a:buFont typeface="Wingdings" pitchFamily="2" charset="2"/>
              <a:buNone/>
              <a:defRPr/>
            </a:lvl1pPr>
          </a:lstStyle>
          <a:p>
            <a:r>
              <a:rPr lang="en-US"/>
              <a:t>Click to edit Master subtitle style</a:t>
            </a:r>
          </a:p>
        </p:txBody>
      </p:sp>
      <p:sp>
        <p:nvSpPr>
          <p:cNvPr id="12" name="Rectangle 14">
            <a:extLst>
              <a:ext uri="{FF2B5EF4-FFF2-40B4-BE49-F238E27FC236}">
                <a16:creationId xmlns:a16="http://schemas.microsoft.com/office/drawing/2014/main" id="{079D4C1C-5F1C-8D9C-A242-259B05541284}"/>
              </a:ext>
            </a:extLst>
          </p:cNvPr>
          <p:cNvSpPr>
            <a:spLocks noGrp="1" noChangeArrowheads="1"/>
          </p:cNvSpPr>
          <p:nvPr>
            <p:ph type="ftr" sz="quarter" idx="10"/>
          </p:nvPr>
        </p:nvSpPr>
        <p:spPr/>
        <p:txBody>
          <a:bodyPr/>
          <a:lstStyle>
            <a:lvl1pPr>
              <a:defRPr/>
            </a:lvl1pPr>
          </a:lstStyle>
          <a:p>
            <a:pPr>
              <a:defRPr/>
            </a:pPr>
            <a:r>
              <a:rPr lang="en-US"/>
              <a:t>Business Statistics: A First Course, 5e © 2009 Prentice-Hall, Inc.</a:t>
            </a:r>
          </a:p>
        </p:txBody>
      </p:sp>
      <p:sp>
        <p:nvSpPr>
          <p:cNvPr id="13" name="Rectangle 15">
            <a:extLst>
              <a:ext uri="{FF2B5EF4-FFF2-40B4-BE49-F238E27FC236}">
                <a16:creationId xmlns:a16="http://schemas.microsoft.com/office/drawing/2014/main" id="{FAFD73B3-FB37-DF52-E69F-E922310DE8AF}"/>
              </a:ext>
            </a:extLst>
          </p:cNvPr>
          <p:cNvSpPr>
            <a:spLocks noGrp="1" noChangeArrowheads="1"/>
          </p:cNvSpPr>
          <p:nvPr>
            <p:ph type="sldNum" sz="quarter" idx="11"/>
          </p:nvPr>
        </p:nvSpPr>
        <p:spPr/>
        <p:txBody>
          <a:bodyPr/>
          <a:lstStyle>
            <a:lvl1pPr>
              <a:defRPr/>
            </a:lvl1pPr>
          </a:lstStyle>
          <a:p>
            <a:pPr>
              <a:defRPr/>
            </a:pPr>
            <a:r>
              <a:rPr lang="en-US" altLang="zh-CN"/>
              <a:t>Chap 9-</a:t>
            </a:r>
            <a:fld id="{683473EF-CE63-4686-921B-DB1706DBA29F}" type="slidenum">
              <a:rPr lang="en-US" altLang="zh-CN" smtClean="0"/>
              <a:pPr>
                <a:defRPr/>
              </a:pPr>
              <a:t>‹#›</a:t>
            </a:fld>
            <a:endParaRPr lang="en-US" altLang="zh-CN"/>
          </a:p>
        </p:txBody>
      </p:sp>
    </p:spTree>
    <p:extLst>
      <p:ext uri="{BB962C8B-B14F-4D97-AF65-F5344CB8AC3E}">
        <p14:creationId xmlns:p14="http://schemas.microsoft.com/office/powerpoint/2010/main" val="2429578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3CEDCD2-FDC7-946B-B432-6E329D8A8859}"/>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5" name="Rectangle 5">
            <a:extLst>
              <a:ext uri="{FF2B5EF4-FFF2-40B4-BE49-F238E27FC236}">
                <a16:creationId xmlns:a16="http://schemas.microsoft.com/office/drawing/2014/main" id="{3A60E875-5315-85C1-AD24-E5E5A901646D}"/>
              </a:ext>
            </a:extLst>
          </p:cNvPr>
          <p:cNvSpPr>
            <a:spLocks noGrp="1" noChangeArrowheads="1"/>
          </p:cNvSpPr>
          <p:nvPr>
            <p:ph type="sldNum" sz="quarter" idx="11"/>
          </p:nvPr>
        </p:nvSpPr>
        <p:spPr>
          <a:ln/>
        </p:spPr>
        <p:txBody>
          <a:bodyPr/>
          <a:lstStyle>
            <a:lvl1pPr>
              <a:defRPr/>
            </a:lvl1pPr>
          </a:lstStyle>
          <a:p>
            <a:pPr>
              <a:defRPr/>
            </a:pPr>
            <a:r>
              <a:rPr lang="en-US" altLang="zh-CN"/>
              <a:t>Chap 9-</a:t>
            </a:r>
            <a:fld id="{081B2B86-AA63-4D89-9DCE-2B0A16813F35}" type="slidenum">
              <a:rPr lang="en-US" altLang="zh-CN" smtClean="0"/>
              <a:pPr>
                <a:defRPr/>
              </a:pPr>
              <a:t>‹#›</a:t>
            </a:fld>
            <a:endParaRPr lang="en-US" altLang="zh-CN"/>
          </a:p>
        </p:txBody>
      </p:sp>
    </p:spTree>
    <p:extLst>
      <p:ext uri="{BB962C8B-B14F-4D97-AF65-F5344CB8AC3E}">
        <p14:creationId xmlns:p14="http://schemas.microsoft.com/office/powerpoint/2010/main" val="78037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28600"/>
            <a:ext cx="2019300" cy="61325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905500" cy="61325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0260CFE-5730-70BA-EE53-15C7DBF8911E}"/>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5" name="Rectangle 5">
            <a:extLst>
              <a:ext uri="{FF2B5EF4-FFF2-40B4-BE49-F238E27FC236}">
                <a16:creationId xmlns:a16="http://schemas.microsoft.com/office/drawing/2014/main" id="{DC345165-0037-F3B8-8DB3-A1AB4B92AADE}"/>
              </a:ext>
            </a:extLst>
          </p:cNvPr>
          <p:cNvSpPr>
            <a:spLocks noGrp="1" noChangeArrowheads="1"/>
          </p:cNvSpPr>
          <p:nvPr>
            <p:ph type="sldNum" sz="quarter" idx="11"/>
          </p:nvPr>
        </p:nvSpPr>
        <p:spPr>
          <a:ln/>
        </p:spPr>
        <p:txBody>
          <a:bodyPr/>
          <a:lstStyle>
            <a:lvl1pPr>
              <a:defRPr/>
            </a:lvl1pPr>
          </a:lstStyle>
          <a:p>
            <a:pPr>
              <a:defRPr/>
            </a:pPr>
            <a:r>
              <a:rPr lang="en-US" altLang="zh-CN"/>
              <a:t>Chap 9-</a:t>
            </a:r>
            <a:fld id="{5BC75980-AF72-424E-8B78-295899E4EA18}" type="slidenum">
              <a:rPr lang="en-US" altLang="zh-CN" smtClean="0"/>
              <a:pPr>
                <a:defRPr/>
              </a:pPr>
              <a:t>‹#›</a:t>
            </a:fld>
            <a:endParaRPr lang="en-US" altLang="zh-CN"/>
          </a:p>
        </p:txBody>
      </p:sp>
    </p:spTree>
    <p:extLst>
      <p:ext uri="{BB962C8B-B14F-4D97-AF65-F5344CB8AC3E}">
        <p14:creationId xmlns:p14="http://schemas.microsoft.com/office/powerpoint/2010/main" val="3890081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8D694FC6-1DB5-5774-E71F-391DD4E89C43}"/>
              </a:ext>
            </a:extLst>
          </p:cNvPr>
          <p:cNvGrpSpPr>
            <a:grpSpLocks/>
          </p:cNvGrpSpPr>
          <p:nvPr userDrawn="1"/>
        </p:nvGrpSpPr>
        <p:grpSpPr bwMode="auto">
          <a:xfrm>
            <a:off x="134938" y="2438400"/>
            <a:ext cx="9009062" cy="1181100"/>
            <a:chOff x="0" y="1536"/>
            <a:chExt cx="5675" cy="744"/>
          </a:xfrm>
        </p:grpSpPr>
        <p:grpSp>
          <p:nvGrpSpPr>
            <p:cNvPr id="3" name="Group 5">
              <a:extLst>
                <a:ext uri="{FF2B5EF4-FFF2-40B4-BE49-F238E27FC236}">
                  <a16:creationId xmlns:a16="http://schemas.microsoft.com/office/drawing/2014/main" id="{FC809537-DAAD-89D4-583F-68F8BC1A563B}"/>
                </a:ext>
              </a:extLst>
            </p:cNvPr>
            <p:cNvGrpSpPr>
              <a:grpSpLocks/>
            </p:cNvGrpSpPr>
            <p:nvPr userDrawn="1"/>
          </p:nvGrpSpPr>
          <p:grpSpPr bwMode="auto">
            <a:xfrm>
              <a:off x="185" y="1604"/>
              <a:ext cx="449" cy="297"/>
              <a:chOff x="720" y="336"/>
              <a:chExt cx="624" cy="432"/>
            </a:xfrm>
          </p:grpSpPr>
          <p:sp>
            <p:nvSpPr>
              <p:cNvPr id="10" name="Rectangle 6">
                <a:extLst>
                  <a:ext uri="{FF2B5EF4-FFF2-40B4-BE49-F238E27FC236}">
                    <a16:creationId xmlns:a16="http://schemas.microsoft.com/office/drawing/2014/main" id="{5849040B-8E36-9728-3FE9-9A4A64BC38B4}"/>
                  </a:ext>
                </a:extLst>
              </p:cNvPr>
              <p:cNvSpPr>
                <a:spLocks noChangeArrowheads="1"/>
              </p:cNvSpPr>
              <p:nvPr userDrawn="1"/>
            </p:nvSpPr>
            <p:spPr bwMode="auto">
              <a:xfrm>
                <a:off x="720" y="336"/>
                <a:ext cx="384" cy="432"/>
              </a:xfrm>
              <a:prstGeom prst="rect">
                <a:avLst/>
              </a:prstGeom>
              <a:solidFill>
                <a:srgbClr val="FF0000"/>
              </a:soli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sp>
            <p:nvSpPr>
              <p:cNvPr id="11" name="Rectangle 7">
                <a:extLst>
                  <a:ext uri="{FF2B5EF4-FFF2-40B4-BE49-F238E27FC236}">
                    <a16:creationId xmlns:a16="http://schemas.microsoft.com/office/drawing/2014/main" id="{65DB78D0-E2EF-B1D0-3744-B7ABA2AF292B}"/>
                  </a:ext>
                </a:extLst>
              </p:cNvPr>
              <p:cNvSpPr>
                <a:spLocks noChangeArrowheads="1"/>
              </p:cNvSpPr>
              <p:nvPr userDrawn="1"/>
            </p:nvSpPr>
            <p:spPr bwMode="auto">
              <a:xfrm>
                <a:off x="1056" y="336"/>
                <a:ext cx="288" cy="432"/>
              </a:xfrm>
              <a:prstGeom prst="rect">
                <a:avLst/>
              </a:prstGeom>
              <a:gradFill rotWithShape="1">
                <a:gsLst>
                  <a:gs pos="0">
                    <a:srgbClr val="FF0000"/>
                  </a:gs>
                  <a:gs pos="100000">
                    <a:srgbClr val="FFFFFF"/>
                  </a:gs>
                </a:gsLst>
                <a:lin ang="0" scaled="1"/>
              </a:gra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grpSp>
        <p:sp>
          <p:nvSpPr>
            <p:cNvPr id="4" name="Rectangle 8">
              <a:extLst>
                <a:ext uri="{FF2B5EF4-FFF2-40B4-BE49-F238E27FC236}">
                  <a16:creationId xmlns:a16="http://schemas.microsoft.com/office/drawing/2014/main" id="{C29EE75E-6949-78C2-5509-A4C7A7E3D870}"/>
                </a:ext>
              </a:extLst>
            </p:cNvPr>
            <p:cNvSpPr>
              <a:spLocks noChangeArrowheads="1"/>
            </p:cNvSpPr>
            <p:nvPr userDrawn="1"/>
          </p:nvSpPr>
          <p:spPr bwMode="auto">
            <a:xfrm>
              <a:off x="432" y="1868"/>
              <a:ext cx="294" cy="298"/>
            </a:xfrm>
            <a:prstGeom prst="rect">
              <a:avLst/>
            </a:prstGeom>
            <a:gradFill rotWithShape="1">
              <a:gsLst>
                <a:gs pos="0">
                  <a:srgbClr val="339966"/>
                </a:gs>
                <a:gs pos="100000">
                  <a:schemeClr val="bg1"/>
                </a:gs>
              </a:gsLst>
              <a:lin ang="2700000" scaled="1"/>
            </a:gra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sp>
          <p:nvSpPr>
            <p:cNvPr id="5" name="Rectangle 9">
              <a:extLst>
                <a:ext uri="{FF2B5EF4-FFF2-40B4-BE49-F238E27FC236}">
                  <a16:creationId xmlns:a16="http://schemas.microsoft.com/office/drawing/2014/main" id="{49C0B7A1-1A0B-3362-60F3-6F714D7B710F}"/>
                </a:ext>
              </a:extLst>
            </p:cNvPr>
            <p:cNvSpPr>
              <a:spLocks noChangeArrowheads="1"/>
            </p:cNvSpPr>
            <p:nvPr userDrawn="1"/>
          </p:nvSpPr>
          <p:spPr bwMode="auto">
            <a:xfrm>
              <a:off x="245" y="1868"/>
              <a:ext cx="187" cy="298"/>
            </a:xfrm>
            <a:prstGeom prst="rect">
              <a:avLst/>
            </a:prstGeom>
            <a:solidFill>
              <a:srgbClr val="339966"/>
            </a:soli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sp>
          <p:nvSpPr>
            <p:cNvPr id="6" name="Rectangle 10">
              <a:extLst>
                <a:ext uri="{FF2B5EF4-FFF2-40B4-BE49-F238E27FC236}">
                  <a16:creationId xmlns:a16="http://schemas.microsoft.com/office/drawing/2014/main" id="{BAEF49EF-5BB4-1DE6-B33B-739A185E27AA}"/>
                </a:ext>
              </a:extLst>
            </p:cNvPr>
            <p:cNvSpPr>
              <a:spLocks noChangeArrowheads="1"/>
            </p:cNvSpPr>
            <p:nvPr userDrawn="1"/>
          </p:nvSpPr>
          <p:spPr bwMode="auto">
            <a:xfrm>
              <a:off x="144" y="2016"/>
              <a:ext cx="353" cy="264"/>
            </a:xfrm>
            <a:prstGeom prst="rect">
              <a:avLst/>
            </a:prstGeom>
            <a:gradFill rotWithShape="1">
              <a:gsLst>
                <a:gs pos="0">
                  <a:srgbClr val="FFFF00"/>
                </a:gs>
                <a:gs pos="100000">
                  <a:srgbClr val="FFFFCC"/>
                </a:gs>
              </a:gsLst>
              <a:lin ang="5400000" scaled="1"/>
            </a:gra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sp>
          <p:nvSpPr>
            <p:cNvPr id="7" name="Rectangle 11">
              <a:extLst>
                <a:ext uri="{FF2B5EF4-FFF2-40B4-BE49-F238E27FC236}">
                  <a16:creationId xmlns:a16="http://schemas.microsoft.com/office/drawing/2014/main" id="{73475F9A-9C4E-6721-2E96-E689630341BA}"/>
                </a:ext>
              </a:extLst>
            </p:cNvPr>
            <p:cNvSpPr>
              <a:spLocks noChangeArrowheads="1"/>
            </p:cNvSpPr>
            <p:nvPr userDrawn="1"/>
          </p:nvSpPr>
          <p:spPr bwMode="auto">
            <a:xfrm>
              <a:off x="0" y="1823"/>
              <a:ext cx="353" cy="264"/>
            </a:xfrm>
            <a:prstGeom prst="rect">
              <a:avLst/>
            </a:prstGeom>
            <a:gradFill rotWithShape="1">
              <a:gsLst>
                <a:gs pos="0">
                  <a:schemeClr val="bg1"/>
                </a:gs>
                <a:gs pos="100000">
                  <a:srgbClr val="0000FF"/>
                </a:gs>
              </a:gsLst>
              <a:lin ang="18900000" scaled="1"/>
            </a:gra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sp>
          <p:nvSpPr>
            <p:cNvPr id="8" name="Rectangle 12">
              <a:extLst>
                <a:ext uri="{FF2B5EF4-FFF2-40B4-BE49-F238E27FC236}">
                  <a16:creationId xmlns:a16="http://schemas.microsoft.com/office/drawing/2014/main" id="{1D8BB9C3-73AE-3A74-EFAB-9EB7EAE649DF}"/>
                </a:ext>
              </a:extLst>
            </p:cNvPr>
            <p:cNvSpPr>
              <a:spLocks noChangeArrowheads="1"/>
            </p:cNvSpPr>
            <p:nvPr userDrawn="1"/>
          </p:nvSpPr>
          <p:spPr bwMode="auto">
            <a:xfrm>
              <a:off x="400" y="1536"/>
              <a:ext cx="20" cy="660"/>
            </a:xfrm>
            <a:prstGeom prst="rect">
              <a:avLst/>
            </a:prstGeom>
            <a:solidFill>
              <a:schemeClr val="bg2"/>
            </a:soli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sp>
          <p:nvSpPr>
            <p:cNvPr id="9" name="Rectangle 13">
              <a:extLst>
                <a:ext uri="{FF2B5EF4-FFF2-40B4-BE49-F238E27FC236}">
                  <a16:creationId xmlns:a16="http://schemas.microsoft.com/office/drawing/2014/main" id="{F1624BAE-3A7D-5801-FB4C-B64DB6A58565}"/>
                </a:ext>
              </a:extLst>
            </p:cNvPr>
            <p:cNvSpPr>
              <a:spLocks noChangeArrowheads="1"/>
            </p:cNvSpPr>
            <p:nvPr userDrawn="1"/>
          </p:nvSpPr>
          <p:spPr bwMode="auto">
            <a:xfrm flipV="1">
              <a:off x="199" y="2052"/>
              <a:ext cx="5476" cy="34"/>
            </a:xfrm>
            <a:prstGeom prst="rect">
              <a:avLst/>
            </a:prstGeom>
            <a:gradFill rotWithShape="0">
              <a:gsLst>
                <a:gs pos="0">
                  <a:schemeClr val="bg2"/>
                </a:gs>
                <a:gs pos="100000">
                  <a:schemeClr val="bg1"/>
                </a:gs>
              </a:gsLst>
              <a:lin ang="0" scaled="1"/>
            </a:gra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grpSp>
      <p:sp>
        <p:nvSpPr>
          <p:cNvPr id="91138" name="Rectangle 2"/>
          <p:cNvSpPr>
            <a:spLocks noGrp="1" noChangeArrowheads="1"/>
          </p:cNvSpPr>
          <p:nvPr>
            <p:ph type="ctrTitle"/>
          </p:nvPr>
        </p:nvSpPr>
        <p:spPr>
          <a:xfrm>
            <a:off x="990600" y="1833563"/>
            <a:ext cx="7772400" cy="1143000"/>
          </a:xfrm>
        </p:spPr>
        <p:txBody>
          <a:bodyPr/>
          <a:lstStyle>
            <a:lvl1pPr>
              <a:defRPr/>
            </a:lvl1pPr>
          </a:lstStyle>
          <a:p>
            <a:r>
              <a:rPr lang="en-US"/>
              <a:t>Click to edit Master title style</a:t>
            </a:r>
          </a:p>
        </p:txBody>
      </p:sp>
      <p:sp>
        <p:nvSpPr>
          <p:cNvPr id="91139" name="Rectangle 3"/>
          <p:cNvSpPr>
            <a:spLocks noGrp="1" noChangeArrowheads="1"/>
          </p:cNvSpPr>
          <p:nvPr>
            <p:ph type="subTitle" idx="1"/>
          </p:nvPr>
        </p:nvSpPr>
        <p:spPr>
          <a:xfrm>
            <a:off x="1371600" y="3881438"/>
            <a:ext cx="6400800" cy="1762125"/>
          </a:xfrm>
        </p:spPr>
        <p:txBody>
          <a:bodyPr/>
          <a:lstStyle>
            <a:lvl1pPr marL="0" indent="0" algn="ctr">
              <a:buFont typeface="Wingdings" pitchFamily="2" charset="2"/>
              <a:buNone/>
              <a:defRPr/>
            </a:lvl1pPr>
          </a:lstStyle>
          <a:p>
            <a:r>
              <a:rPr lang="en-US"/>
              <a:t>Click to edit Master subtitle style</a:t>
            </a:r>
          </a:p>
        </p:txBody>
      </p:sp>
      <p:sp>
        <p:nvSpPr>
          <p:cNvPr id="12" name="Rectangle 14">
            <a:extLst>
              <a:ext uri="{FF2B5EF4-FFF2-40B4-BE49-F238E27FC236}">
                <a16:creationId xmlns:a16="http://schemas.microsoft.com/office/drawing/2014/main" id="{5D1E4DC2-99C7-A43B-9C1E-DB021868C2E3}"/>
              </a:ext>
            </a:extLst>
          </p:cNvPr>
          <p:cNvSpPr>
            <a:spLocks noGrp="1" noChangeArrowheads="1"/>
          </p:cNvSpPr>
          <p:nvPr>
            <p:ph type="ftr" sz="quarter" idx="10"/>
          </p:nvPr>
        </p:nvSpPr>
        <p:spPr/>
        <p:txBody>
          <a:bodyPr/>
          <a:lstStyle>
            <a:lvl1pPr>
              <a:defRPr/>
            </a:lvl1pPr>
          </a:lstStyle>
          <a:p>
            <a:pPr>
              <a:defRPr/>
            </a:pPr>
            <a:r>
              <a:rPr lang="en-US"/>
              <a:t>Business Statistics: A First Course, 5e © 2009 Prentice-Hall, Inc.</a:t>
            </a:r>
          </a:p>
        </p:txBody>
      </p:sp>
      <p:sp>
        <p:nvSpPr>
          <p:cNvPr id="13" name="Rectangle 15">
            <a:extLst>
              <a:ext uri="{FF2B5EF4-FFF2-40B4-BE49-F238E27FC236}">
                <a16:creationId xmlns:a16="http://schemas.microsoft.com/office/drawing/2014/main" id="{D219D61E-D884-92B7-81DB-E38A23B0E1ED}"/>
              </a:ext>
            </a:extLst>
          </p:cNvPr>
          <p:cNvSpPr>
            <a:spLocks noGrp="1" noChangeArrowheads="1"/>
          </p:cNvSpPr>
          <p:nvPr>
            <p:ph type="sldNum" sz="quarter" idx="11"/>
          </p:nvPr>
        </p:nvSpPr>
        <p:spPr/>
        <p:txBody>
          <a:bodyPr/>
          <a:lstStyle>
            <a:lvl1pPr>
              <a:defRPr/>
            </a:lvl1pPr>
          </a:lstStyle>
          <a:p>
            <a:pPr>
              <a:defRPr/>
            </a:pPr>
            <a:r>
              <a:rPr lang="en-US" altLang="zh-CN"/>
              <a:t>Chap 9-</a:t>
            </a:r>
            <a:fld id="{A9055CE2-BB27-4C69-993B-A8EA09A1C134}" type="slidenum">
              <a:rPr lang="en-US" altLang="zh-CN" smtClean="0"/>
              <a:pPr>
                <a:defRPr/>
              </a:pPr>
              <a:t>‹#›</a:t>
            </a:fld>
            <a:endParaRPr lang="en-US" altLang="zh-CN"/>
          </a:p>
        </p:txBody>
      </p:sp>
    </p:spTree>
    <p:extLst>
      <p:ext uri="{BB962C8B-B14F-4D97-AF65-F5344CB8AC3E}">
        <p14:creationId xmlns:p14="http://schemas.microsoft.com/office/powerpoint/2010/main" val="1274484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57A6912-6A0A-C224-0623-F6FD6849E11C}"/>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5" name="Rectangle 5">
            <a:extLst>
              <a:ext uri="{FF2B5EF4-FFF2-40B4-BE49-F238E27FC236}">
                <a16:creationId xmlns:a16="http://schemas.microsoft.com/office/drawing/2014/main" id="{B45BE073-79F9-CDC6-36D9-36FFA9F12C28}"/>
              </a:ext>
            </a:extLst>
          </p:cNvPr>
          <p:cNvSpPr>
            <a:spLocks noGrp="1" noChangeArrowheads="1"/>
          </p:cNvSpPr>
          <p:nvPr>
            <p:ph type="sldNum" sz="quarter" idx="11"/>
          </p:nvPr>
        </p:nvSpPr>
        <p:spPr>
          <a:ln/>
        </p:spPr>
        <p:txBody>
          <a:bodyPr/>
          <a:lstStyle>
            <a:lvl1pPr>
              <a:defRPr/>
            </a:lvl1pPr>
          </a:lstStyle>
          <a:p>
            <a:pPr>
              <a:defRPr/>
            </a:pPr>
            <a:r>
              <a:rPr lang="en-US" altLang="zh-CN"/>
              <a:t>Chap 9-</a:t>
            </a:r>
            <a:fld id="{BD70E1D7-0435-439A-ACD9-D61137A5BE0F}" type="slidenum">
              <a:rPr lang="en-US" altLang="zh-CN" smtClean="0"/>
              <a:pPr>
                <a:defRPr/>
              </a:pPr>
              <a:t>‹#›</a:t>
            </a:fld>
            <a:endParaRPr lang="en-US" altLang="zh-CN"/>
          </a:p>
        </p:txBody>
      </p:sp>
    </p:spTree>
    <p:extLst>
      <p:ext uri="{BB962C8B-B14F-4D97-AF65-F5344CB8AC3E}">
        <p14:creationId xmlns:p14="http://schemas.microsoft.com/office/powerpoint/2010/main" val="4137306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E12E9F16-09B6-395D-3736-1C1E91C644A6}"/>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5" name="Rectangle 5">
            <a:extLst>
              <a:ext uri="{FF2B5EF4-FFF2-40B4-BE49-F238E27FC236}">
                <a16:creationId xmlns:a16="http://schemas.microsoft.com/office/drawing/2014/main" id="{A4B8896F-7309-35CF-5219-CE168C718C50}"/>
              </a:ext>
            </a:extLst>
          </p:cNvPr>
          <p:cNvSpPr>
            <a:spLocks noGrp="1" noChangeArrowheads="1"/>
          </p:cNvSpPr>
          <p:nvPr>
            <p:ph type="sldNum" sz="quarter" idx="11"/>
          </p:nvPr>
        </p:nvSpPr>
        <p:spPr>
          <a:ln/>
        </p:spPr>
        <p:txBody>
          <a:bodyPr/>
          <a:lstStyle>
            <a:lvl1pPr>
              <a:defRPr/>
            </a:lvl1pPr>
          </a:lstStyle>
          <a:p>
            <a:pPr>
              <a:defRPr/>
            </a:pPr>
            <a:r>
              <a:rPr lang="en-US" altLang="zh-CN"/>
              <a:t>Chap 9-</a:t>
            </a:r>
            <a:fld id="{1F7A4412-AC2F-40D1-9FF4-8185515C8C2F}" type="slidenum">
              <a:rPr lang="en-US" altLang="zh-CN" smtClean="0"/>
              <a:pPr>
                <a:defRPr/>
              </a:pPr>
              <a:t>‹#›</a:t>
            </a:fld>
            <a:endParaRPr lang="en-US" altLang="zh-CN"/>
          </a:p>
        </p:txBody>
      </p:sp>
    </p:spTree>
    <p:extLst>
      <p:ext uri="{BB962C8B-B14F-4D97-AF65-F5344CB8AC3E}">
        <p14:creationId xmlns:p14="http://schemas.microsoft.com/office/powerpoint/2010/main" val="280962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828800"/>
            <a:ext cx="3962400"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828800"/>
            <a:ext cx="3962400"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7E8D7B5-0915-65B6-AA1F-2227064A4069}"/>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6" name="Rectangle 5">
            <a:extLst>
              <a:ext uri="{FF2B5EF4-FFF2-40B4-BE49-F238E27FC236}">
                <a16:creationId xmlns:a16="http://schemas.microsoft.com/office/drawing/2014/main" id="{8F714DD7-01BF-8D8C-F7C4-D2E1C55A70EC}"/>
              </a:ext>
            </a:extLst>
          </p:cNvPr>
          <p:cNvSpPr>
            <a:spLocks noGrp="1" noChangeArrowheads="1"/>
          </p:cNvSpPr>
          <p:nvPr>
            <p:ph type="sldNum" sz="quarter" idx="11"/>
          </p:nvPr>
        </p:nvSpPr>
        <p:spPr>
          <a:ln/>
        </p:spPr>
        <p:txBody>
          <a:bodyPr/>
          <a:lstStyle>
            <a:lvl1pPr>
              <a:defRPr/>
            </a:lvl1pPr>
          </a:lstStyle>
          <a:p>
            <a:pPr>
              <a:defRPr/>
            </a:pPr>
            <a:r>
              <a:rPr lang="en-US" altLang="zh-CN"/>
              <a:t>Chap 9-</a:t>
            </a:r>
            <a:fld id="{6927BD67-C13A-41AF-B361-2A2D511D9AC2}" type="slidenum">
              <a:rPr lang="en-US" altLang="zh-CN" smtClean="0"/>
              <a:pPr>
                <a:defRPr/>
              </a:pPr>
              <a:t>‹#›</a:t>
            </a:fld>
            <a:endParaRPr lang="en-US" altLang="zh-CN"/>
          </a:p>
        </p:txBody>
      </p:sp>
    </p:spTree>
    <p:extLst>
      <p:ext uri="{BB962C8B-B14F-4D97-AF65-F5344CB8AC3E}">
        <p14:creationId xmlns:p14="http://schemas.microsoft.com/office/powerpoint/2010/main" val="1581508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D47889ED-A929-EE0D-74A2-E5A6FE3D434E}"/>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8" name="Rectangle 5">
            <a:extLst>
              <a:ext uri="{FF2B5EF4-FFF2-40B4-BE49-F238E27FC236}">
                <a16:creationId xmlns:a16="http://schemas.microsoft.com/office/drawing/2014/main" id="{C33A8F13-755E-A1AB-C25A-02C40D18B1BE}"/>
              </a:ext>
            </a:extLst>
          </p:cNvPr>
          <p:cNvSpPr>
            <a:spLocks noGrp="1" noChangeArrowheads="1"/>
          </p:cNvSpPr>
          <p:nvPr>
            <p:ph type="sldNum" sz="quarter" idx="11"/>
          </p:nvPr>
        </p:nvSpPr>
        <p:spPr>
          <a:ln/>
        </p:spPr>
        <p:txBody>
          <a:bodyPr/>
          <a:lstStyle>
            <a:lvl1pPr>
              <a:defRPr/>
            </a:lvl1pPr>
          </a:lstStyle>
          <a:p>
            <a:pPr>
              <a:defRPr/>
            </a:pPr>
            <a:r>
              <a:rPr lang="en-US" altLang="zh-CN"/>
              <a:t>Chap 9-</a:t>
            </a:r>
            <a:fld id="{9337F089-3358-41BD-8418-1F317AEBA9F2}" type="slidenum">
              <a:rPr lang="en-US" altLang="zh-CN" smtClean="0"/>
              <a:pPr>
                <a:defRPr/>
              </a:pPr>
              <a:t>‹#›</a:t>
            </a:fld>
            <a:endParaRPr lang="en-US" altLang="zh-CN"/>
          </a:p>
        </p:txBody>
      </p:sp>
    </p:spTree>
    <p:extLst>
      <p:ext uri="{BB962C8B-B14F-4D97-AF65-F5344CB8AC3E}">
        <p14:creationId xmlns:p14="http://schemas.microsoft.com/office/powerpoint/2010/main" val="1334307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C3F5779-4516-9487-619B-0893D9108EC5}"/>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4" name="Rectangle 5">
            <a:extLst>
              <a:ext uri="{FF2B5EF4-FFF2-40B4-BE49-F238E27FC236}">
                <a16:creationId xmlns:a16="http://schemas.microsoft.com/office/drawing/2014/main" id="{4B867154-4881-70A4-9C3D-A37DF8457F6F}"/>
              </a:ext>
            </a:extLst>
          </p:cNvPr>
          <p:cNvSpPr>
            <a:spLocks noGrp="1" noChangeArrowheads="1"/>
          </p:cNvSpPr>
          <p:nvPr>
            <p:ph type="sldNum" sz="quarter" idx="11"/>
          </p:nvPr>
        </p:nvSpPr>
        <p:spPr>
          <a:ln/>
        </p:spPr>
        <p:txBody>
          <a:bodyPr/>
          <a:lstStyle>
            <a:lvl1pPr>
              <a:defRPr/>
            </a:lvl1pPr>
          </a:lstStyle>
          <a:p>
            <a:pPr>
              <a:defRPr/>
            </a:pPr>
            <a:r>
              <a:rPr lang="en-US" altLang="zh-CN"/>
              <a:t>Chap 9-</a:t>
            </a:r>
            <a:fld id="{5274B85E-2C5C-40F3-9228-086FE5C61BC6}" type="slidenum">
              <a:rPr lang="en-US" altLang="zh-CN" smtClean="0"/>
              <a:pPr>
                <a:defRPr/>
              </a:pPr>
              <a:t>‹#›</a:t>
            </a:fld>
            <a:endParaRPr lang="en-US" altLang="zh-CN"/>
          </a:p>
        </p:txBody>
      </p:sp>
    </p:spTree>
    <p:extLst>
      <p:ext uri="{BB962C8B-B14F-4D97-AF65-F5344CB8AC3E}">
        <p14:creationId xmlns:p14="http://schemas.microsoft.com/office/powerpoint/2010/main" val="21479080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866BD69-56AE-2A1E-4C0B-EFA77F5EA832}"/>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3" name="Rectangle 5">
            <a:extLst>
              <a:ext uri="{FF2B5EF4-FFF2-40B4-BE49-F238E27FC236}">
                <a16:creationId xmlns:a16="http://schemas.microsoft.com/office/drawing/2014/main" id="{E4D659B7-BE7B-73BF-69F7-582730A74450}"/>
              </a:ext>
            </a:extLst>
          </p:cNvPr>
          <p:cNvSpPr>
            <a:spLocks noGrp="1" noChangeArrowheads="1"/>
          </p:cNvSpPr>
          <p:nvPr>
            <p:ph type="sldNum" sz="quarter" idx="11"/>
          </p:nvPr>
        </p:nvSpPr>
        <p:spPr>
          <a:ln/>
        </p:spPr>
        <p:txBody>
          <a:bodyPr/>
          <a:lstStyle>
            <a:lvl1pPr>
              <a:defRPr/>
            </a:lvl1pPr>
          </a:lstStyle>
          <a:p>
            <a:pPr>
              <a:defRPr/>
            </a:pPr>
            <a:r>
              <a:rPr lang="en-US" altLang="zh-CN"/>
              <a:t>Chap 9-</a:t>
            </a:r>
            <a:fld id="{11543363-0F34-4812-A4F3-733DA76D833D}" type="slidenum">
              <a:rPr lang="en-US" altLang="zh-CN" smtClean="0"/>
              <a:pPr>
                <a:defRPr/>
              </a:pPr>
              <a:t>‹#›</a:t>
            </a:fld>
            <a:endParaRPr lang="en-US" altLang="zh-CN"/>
          </a:p>
        </p:txBody>
      </p:sp>
    </p:spTree>
    <p:extLst>
      <p:ext uri="{BB962C8B-B14F-4D97-AF65-F5344CB8AC3E}">
        <p14:creationId xmlns:p14="http://schemas.microsoft.com/office/powerpoint/2010/main" val="17701827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0113351-A44F-E08C-628A-DF4D5A203F8E}"/>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6" name="Rectangle 5">
            <a:extLst>
              <a:ext uri="{FF2B5EF4-FFF2-40B4-BE49-F238E27FC236}">
                <a16:creationId xmlns:a16="http://schemas.microsoft.com/office/drawing/2014/main" id="{80B46342-FA74-083F-5215-A7D2199EA4A6}"/>
              </a:ext>
            </a:extLst>
          </p:cNvPr>
          <p:cNvSpPr>
            <a:spLocks noGrp="1" noChangeArrowheads="1"/>
          </p:cNvSpPr>
          <p:nvPr>
            <p:ph type="sldNum" sz="quarter" idx="11"/>
          </p:nvPr>
        </p:nvSpPr>
        <p:spPr>
          <a:ln/>
        </p:spPr>
        <p:txBody>
          <a:bodyPr/>
          <a:lstStyle>
            <a:lvl1pPr>
              <a:defRPr/>
            </a:lvl1pPr>
          </a:lstStyle>
          <a:p>
            <a:pPr>
              <a:defRPr/>
            </a:pPr>
            <a:r>
              <a:rPr lang="en-US" altLang="zh-CN"/>
              <a:t>Chap 9-</a:t>
            </a:r>
            <a:fld id="{5666BD99-6E00-4F04-84C4-5E6AEE84C270}" type="slidenum">
              <a:rPr lang="en-US" altLang="zh-CN" smtClean="0"/>
              <a:pPr>
                <a:defRPr/>
              </a:pPr>
              <a:t>‹#›</a:t>
            </a:fld>
            <a:endParaRPr lang="en-US" altLang="zh-CN"/>
          </a:p>
        </p:txBody>
      </p:sp>
    </p:spTree>
    <p:extLst>
      <p:ext uri="{BB962C8B-B14F-4D97-AF65-F5344CB8AC3E}">
        <p14:creationId xmlns:p14="http://schemas.microsoft.com/office/powerpoint/2010/main" val="20491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B8F7BD5-0F73-EA93-DC5C-5843CCFE06CA}"/>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5" name="Rectangle 5">
            <a:extLst>
              <a:ext uri="{FF2B5EF4-FFF2-40B4-BE49-F238E27FC236}">
                <a16:creationId xmlns:a16="http://schemas.microsoft.com/office/drawing/2014/main" id="{72A784F8-DAB2-5E5B-F268-770CBD439406}"/>
              </a:ext>
            </a:extLst>
          </p:cNvPr>
          <p:cNvSpPr>
            <a:spLocks noGrp="1" noChangeArrowheads="1"/>
          </p:cNvSpPr>
          <p:nvPr>
            <p:ph type="sldNum" sz="quarter" idx="11"/>
          </p:nvPr>
        </p:nvSpPr>
        <p:spPr>
          <a:ln/>
        </p:spPr>
        <p:txBody>
          <a:bodyPr/>
          <a:lstStyle>
            <a:lvl1pPr>
              <a:defRPr/>
            </a:lvl1pPr>
          </a:lstStyle>
          <a:p>
            <a:pPr>
              <a:defRPr/>
            </a:pPr>
            <a:r>
              <a:rPr lang="en-US" altLang="zh-CN"/>
              <a:t>Chap 9-</a:t>
            </a:r>
            <a:fld id="{918F67F7-1EA8-4C1D-AE23-F98044DD0892}" type="slidenum">
              <a:rPr lang="en-US" altLang="zh-CN" smtClean="0"/>
              <a:pPr>
                <a:defRPr/>
              </a:pPr>
              <a:t>‹#›</a:t>
            </a:fld>
            <a:endParaRPr lang="en-US" altLang="zh-CN"/>
          </a:p>
        </p:txBody>
      </p:sp>
    </p:spTree>
    <p:extLst>
      <p:ext uri="{BB962C8B-B14F-4D97-AF65-F5344CB8AC3E}">
        <p14:creationId xmlns:p14="http://schemas.microsoft.com/office/powerpoint/2010/main" val="3895854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1EEE3C5-D6B3-7270-39AF-3A09FB06B078}"/>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6" name="Rectangle 5">
            <a:extLst>
              <a:ext uri="{FF2B5EF4-FFF2-40B4-BE49-F238E27FC236}">
                <a16:creationId xmlns:a16="http://schemas.microsoft.com/office/drawing/2014/main" id="{B7C4D563-E663-E4C9-75C6-2CCD88CEBD53}"/>
              </a:ext>
            </a:extLst>
          </p:cNvPr>
          <p:cNvSpPr>
            <a:spLocks noGrp="1" noChangeArrowheads="1"/>
          </p:cNvSpPr>
          <p:nvPr>
            <p:ph type="sldNum" sz="quarter" idx="11"/>
          </p:nvPr>
        </p:nvSpPr>
        <p:spPr>
          <a:ln/>
        </p:spPr>
        <p:txBody>
          <a:bodyPr/>
          <a:lstStyle>
            <a:lvl1pPr>
              <a:defRPr/>
            </a:lvl1pPr>
          </a:lstStyle>
          <a:p>
            <a:pPr>
              <a:defRPr/>
            </a:pPr>
            <a:r>
              <a:rPr lang="en-US" altLang="zh-CN"/>
              <a:t>Chap 9-</a:t>
            </a:r>
            <a:fld id="{AC8F76E1-2AA0-4905-8AD4-DA84EF32C5B4}" type="slidenum">
              <a:rPr lang="en-US" altLang="zh-CN" smtClean="0"/>
              <a:pPr>
                <a:defRPr/>
              </a:pPr>
              <a:t>‹#›</a:t>
            </a:fld>
            <a:endParaRPr lang="en-US" altLang="zh-CN"/>
          </a:p>
        </p:txBody>
      </p:sp>
    </p:spTree>
    <p:extLst>
      <p:ext uri="{BB962C8B-B14F-4D97-AF65-F5344CB8AC3E}">
        <p14:creationId xmlns:p14="http://schemas.microsoft.com/office/powerpoint/2010/main" val="15698986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A69010C-ACC9-D7C8-3042-05FF09588CF4}"/>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5" name="Rectangle 5">
            <a:extLst>
              <a:ext uri="{FF2B5EF4-FFF2-40B4-BE49-F238E27FC236}">
                <a16:creationId xmlns:a16="http://schemas.microsoft.com/office/drawing/2014/main" id="{5A8F4658-A43B-28EB-A94C-381742C0CEF1}"/>
              </a:ext>
            </a:extLst>
          </p:cNvPr>
          <p:cNvSpPr>
            <a:spLocks noGrp="1" noChangeArrowheads="1"/>
          </p:cNvSpPr>
          <p:nvPr>
            <p:ph type="sldNum" sz="quarter" idx="11"/>
          </p:nvPr>
        </p:nvSpPr>
        <p:spPr>
          <a:ln/>
        </p:spPr>
        <p:txBody>
          <a:bodyPr/>
          <a:lstStyle>
            <a:lvl1pPr>
              <a:defRPr/>
            </a:lvl1pPr>
          </a:lstStyle>
          <a:p>
            <a:pPr>
              <a:defRPr/>
            </a:pPr>
            <a:r>
              <a:rPr lang="en-US" altLang="zh-CN"/>
              <a:t>Chap 9-</a:t>
            </a:r>
            <a:fld id="{04E4C164-7BC4-4374-91A3-EDDE467C92FA}" type="slidenum">
              <a:rPr lang="en-US" altLang="zh-CN" smtClean="0"/>
              <a:pPr>
                <a:defRPr/>
              </a:pPr>
              <a:t>‹#›</a:t>
            </a:fld>
            <a:endParaRPr lang="en-US" altLang="zh-CN"/>
          </a:p>
        </p:txBody>
      </p:sp>
    </p:spTree>
    <p:extLst>
      <p:ext uri="{BB962C8B-B14F-4D97-AF65-F5344CB8AC3E}">
        <p14:creationId xmlns:p14="http://schemas.microsoft.com/office/powerpoint/2010/main" val="1179702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28600"/>
            <a:ext cx="2019300" cy="61325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905500" cy="61325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E632FEE-6EB9-F35C-5230-59BD4E76AF19}"/>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5" name="Rectangle 5">
            <a:extLst>
              <a:ext uri="{FF2B5EF4-FFF2-40B4-BE49-F238E27FC236}">
                <a16:creationId xmlns:a16="http://schemas.microsoft.com/office/drawing/2014/main" id="{40250823-2B84-5087-9465-745A58CCEAA7}"/>
              </a:ext>
            </a:extLst>
          </p:cNvPr>
          <p:cNvSpPr>
            <a:spLocks noGrp="1" noChangeArrowheads="1"/>
          </p:cNvSpPr>
          <p:nvPr>
            <p:ph type="sldNum" sz="quarter" idx="11"/>
          </p:nvPr>
        </p:nvSpPr>
        <p:spPr>
          <a:ln/>
        </p:spPr>
        <p:txBody>
          <a:bodyPr/>
          <a:lstStyle>
            <a:lvl1pPr>
              <a:defRPr/>
            </a:lvl1pPr>
          </a:lstStyle>
          <a:p>
            <a:pPr>
              <a:defRPr/>
            </a:pPr>
            <a:r>
              <a:rPr lang="en-US" altLang="zh-CN"/>
              <a:t>Chap 9-</a:t>
            </a:r>
            <a:fld id="{C47B2059-777F-45A2-B808-75172C4CC1D0}" type="slidenum">
              <a:rPr lang="en-US" altLang="zh-CN" smtClean="0"/>
              <a:pPr>
                <a:defRPr/>
              </a:pPr>
              <a:t>‹#›</a:t>
            </a:fld>
            <a:endParaRPr lang="en-US" altLang="zh-CN"/>
          </a:p>
        </p:txBody>
      </p:sp>
    </p:spTree>
    <p:extLst>
      <p:ext uri="{BB962C8B-B14F-4D97-AF65-F5344CB8AC3E}">
        <p14:creationId xmlns:p14="http://schemas.microsoft.com/office/powerpoint/2010/main" val="19607808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15850F72-7FDE-F699-ED06-8A590195BE70}"/>
              </a:ext>
            </a:extLst>
          </p:cNvPr>
          <p:cNvGrpSpPr>
            <a:grpSpLocks/>
          </p:cNvGrpSpPr>
          <p:nvPr/>
        </p:nvGrpSpPr>
        <p:grpSpPr bwMode="auto">
          <a:xfrm>
            <a:off x="134938" y="2438400"/>
            <a:ext cx="9009062" cy="1181100"/>
            <a:chOff x="0" y="1536"/>
            <a:chExt cx="5675" cy="744"/>
          </a:xfrm>
        </p:grpSpPr>
        <p:grpSp>
          <p:nvGrpSpPr>
            <p:cNvPr id="3" name="Group 5">
              <a:extLst>
                <a:ext uri="{FF2B5EF4-FFF2-40B4-BE49-F238E27FC236}">
                  <a16:creationId xmlns:a16="http://schemas.microsoft.com/office/drawing/2014/main" id="{8B0FDE58-2841-2073-639B-31FE94290E68}"/>
                </a:ext>
              </a:extLst>
            </p:cNvPr>
            <p:cNvGrpSpPr>
              <a:grpSpLocks/>
            </p:cNvGrpSpPr>
            <p:nvPr userDrawn="1"/>
          </p:nvGrpSpPr>
          <p:grpSpPr bwMode="auto">
            <a:xfrm>
              <a:off x="185" y="1604"/>
              <a:ext cx="449" cy="297"/>
              <a:chOff x="720" y="336"/>
              <a:chExt cx="624" cy="432"/>
            </a:xfrm>
          </p:grpSpPr>
          <p:sp>
            <p:nvSpPr>
              <p:cNvPr id="10" name="Rectangle 6">
                <a:extLst>
                  <a:ext uri="{FF2B5EF4-FFF2-40B4-BE49-F238E27FC236}">
                    <a16:creationId xmlns:a16="http://schemas.microsoft.com/office/drawing/2014/main" id="{70273203-96CD-AA02-0B5B-45FDAD3A718A}"/>
                  </a:ext>
                </a:extLst>
              </p:cNvPr>
              <p:cNvSpPr>
                <a:spLocks noChangeArrowheads="1"/>
              </p:cNvSpPr>
              <p:nvPr userDrawn="1"/>
            </p:nvSpPr>
            <p:spPr bwMode="auto">
              <a:xfrm>
                <a:off x="720" y="336"/>
                <a:ext cx="384" cy="432"/>
              </a:xfrm>
              <a:prstGeom prst="rect">
                <a:avLst/>
              </a:prstGeom>
              <a:solidFill>
                <a:srgbClr val="FF0000"/>
              </a:soli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zh-CN">
                  <a:ea typeface="宋体" panose="02010600030101010101" pitchFamily="2" charset="-122"/>
                </a:endParaRPr>
              </a:p>
            </p:txBody>
          </p:sp>
          <p:sp>
            <p:nvSpPr>
              <p:cNvPr id="11" name="Rectangle 7">
                <a:extLst>
                  <a:ext uri="{FF2B5EF4-FFF2-40B4-BE49-F238E27FC236}">
                    <a16:creationId xmlns:a16="http://schemas.microsoft.com/office/drawing/2014/main" id="{9B108014-D4D1-8A07-EFE7-02E22FE8411D}"/>
                  </a:ext>
                </a:extLst>
              </p:cNvPr>
              <p:cNvSpPr>
                <a:spLocks noChangeArrowheads="1"/>
              </p:cNvSpPr>
              <p:nvPr userDrawn="1"/>
            </p:nvSpPr>
            <p:spPr bwMode="auto">
              <a:xfrm>
                <a:off x="1056" y="336"/>
                <a:ext cx="288" cy="432"/>
              </a:xfrm>
              <a:prstGeom prst="rect">
                <a:avLst/>
              </a:prstGeom>
              <a:gradFill rotWithShape="1">
                <a:gsLst>
                  <a:gs pos="0">
                    <a:srgbClr val="FF0000"/>
                  </a:gs>
                  <a:gs pos="100000">
                    <a:srgbClr val="FFFFFF"/>
                  </a:gs>
                </a:gsLst>
                <a:lin ang="0" scaled="1"/>
              </a:gra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zh-CN">
                  <a:ea typeface="宋体" panose="02010600030101010101" pitchFamily="2" charset="-122"/>
                </a:endParaRPr>
              </a:p>
            </p:txBody>
          </p:sp>
        </p:grpSp>
        <p:sp>
          <p:nvSpPr>
            <p:cNvPr id="4" name="Rectangle 8">
              <a:extLst>
                <a:ext uri="{FF2B5EF4-FFF2-40B4-BE49-F238E27FC236}">
                  <a16:creationId xmlns:a16="http://schemas.microsoft.com/office/drawing/2014/main" id="{197C3B24-6988-3325-AE95-2E27020FC222}"/>
                </a:ext>
              </a:extLst>
            </p:cNvPr>
            <p:cNvSpPr>
              <a:spLocks noChangeArrowheads="1"/>
            </p:cNvSpPr>
            <p:nvPr userDrawn="1"/>
          </p:nvSpPr>
          <p:spPr bwMode="auto">
            <a:xfrm>
              <a:off x="432" y="1868"/>
              <a:ext cx="294" cy="298"/>
            </a:xfrm>
            <a:prstGeom prst="rect">
              <a:avLst/>
            </a:prstGeom>
            <a:gradFill rotWithShape="1">
              <a:gsLst>
                <a:gs pos="0">
                  <a:srgbClr val="339966"/>
                </a:gs>
                <a:gs pos="100000">
                  <a:schemeClr val="bg1"/>
                </a:gs>
              </a:gsLst>
              <a:lin ang="2700000" scaled="1"/>
            </a:gra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zh-CN">
                <a:ea typeface="宋体" panose="02010600030101010101" pitchFamily="2" charset="-122"/>
              </a:endParaRPr>
            </a:p>
          </p:txBody>
        </p:sp>
        <p:sp>
          <p:nvSpPr>
            <p:cNvPr id="5" name="Rectangle 9">
              <a:extLst>
                <a:ext uri="{FF2B5EF4-FFF2-40B4-BE49-F238E27FC236}">
                  <a16:creationId xmlns:a16="http://schemas.microsoft.com/office/drawing/2014/main" id="{96D4FC93-915C-7F17-215B-81F633C1512E}"/>
                </a:ext>
              </a:extLst>
            </p:cNvPr>
            <p:cNvSpPr>
              <a:spLocks noChangeArrowheads="1"/>
            </p:cNvSpPr>
            <p:nvPr userDrawn="1"/>
          </p:nvSpPr>
          <p:spPr bwMode="auto">
            <a:xfrm>
              <a:off x="245" y="1868"/>
              <a:ext cx="187" cy="298"/>
            </a:xfrm>
            <a:prstGeom prst="rect">
              <a:avLst/>
            </a:prstGeom>
            <a:solidFill>
              <a:srgbClr val="339966"/>
            </a:soli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zh-CN">
                <a:ea typeface="宋体" panose="02010600030101010101" pitchFamily="2" charset="-122"/>
              </a:endParaRPr>
            </a:p>
          </p:txBody>
        </p:sp>
        <p:sp>
          <p:nvSpPr>
            <p:cNvPr id="6" name="Rectangle 10">
              <a:extLst>
                <a:ext uri="{FF2B5EF4-FFF2-40B4-BE49-F238E27FC236}">
                  <a16:creationId xmlns:a16="http://schemas.microsoft.com/office/drawing/2014/main" id="{24B2C9DA-61ED-6910-6B1A-51D88ADF75BA}"/>
                </a:ext>
              </a:extLst>
            </p:cNvPr>
            <p:cNvSpPr>
              <a:spLocks noChangeArrowheads="1"/>
            </p:cNvSpPr>
            <p:nvPr userDrawn="1"/>
          </p:nvSpPr>
          <p:spPr bwMode="auto">
            <a:xfrm>
              <a:off x="144" y="2016"/>
              <a:ext cx="353" cy="264"/>
            </a:xfrm>
            <a:prstGeom prst="rect">
              <a:avLst/>
            </a:prstGeom>
            <a:gradFill rotWithShape="1">
              <a:gsLst>
                <a:gs pos="0">
                  <a:srgbClr val="FFFF00"/>
                </a:gs>
                <a:gs pos="100000">
                  <a:srgbClr val="FFFFCC"/>
                </a:gs>
              </a:gsLst>
              <a:lin ang="5400000" scaled="1"/>
            </a:gra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zh-CN">
                <a:ea typeface="宋体" panose="02010600030101010101" pitchFamily="2" charset="-122"/>
              </a:endParaRPr>
            </a:p>
          </p:txBody>
        </p:sp>
        <p:sp>
          <p:nvSpPr>
            <p:cNvPr id="7" name="Rectangle 11">
              <a:extLst>
                <a:ext uri="{FF2B5EF4-FFF2-40B4-BE49-F238E27FC236}">
                  <a16:creationId xmlns:a16="http://schemas.microsoft.com/office/drawing/2014/main" id="{2E784A57-643D-A588-7122-7FD19382A1F4}"/>
                </a:ext>
              </a:extLst>
            </p:cNvPr>
            <p:cNvSpPr>
              <a:spLocks noChangeArrowheads="1"/>
            </p:cNvSpPr>
            <p:nvPr userDrawn="1"/>
          </p:nvSpPr>
          <p:spPr bwMode="auto">
            <a:xfrm>
              <a:off x="0" y="1823"/>
              <a:ext cx="353" cy="264"/>
            </a:xfrm>
            <a:prstGeom prst="rect">
              <a:avLst/>
            </a:prstGeom>
            <a:gradFill rotWithShape="1">
              <a:gsLst>
                <a:gs pos="0">
                  <a:schemeClr val="bg1"/>
                </a:gs>
                <a:gs pos="100000">
                  <a:srgbClr val="0000FF"/>
                </a:gs>
              </a:gsLst>
              <a:lin ang="18900000" scaled="1"/>
            </a:gra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zh-CN">
                <a:ea typeface="宋体" panose="02010600030101010101" pitchFamily="2" charset="-122"/>
              </a:endParaRPr>
            </a:p>
          </p:txBody>
        </p:sp>
        <p:sp>
          <p:nvSpPr>
            <p:cNvPr id="8" name="Rectangle 12">
              <a:extLst>
                <a:ext uri="{FF2B5EF4-FFF2-40B4-BE49-F238E27FC236}">
                  <a16:creationId xmlns:a16="http://schemas.microsoft.com/office/drawing/2014/main" id="{2622B232-8193-B5B5-0FC8-052ED3AA0FCF}"/>
                </a:ext>
              </a:extLst>
            </p:cNvPr>
            <p:cNvSpPr>
              <a:spLocks noChangeArrowheads="1"/>
            </p:cNvSpPr>
            <p:nvPr userDrawn="1"/>
          </p:nvSpPr>
          <p:spPr bwMode="auto">
            <a:xfrm>
              <a:off x="400" y="1536"/>
              <a:ext cx="20" cy="660"/>
            </a:xfrm>
            <a:prstGeom prst="rect">
              <a:avLst/>
            </a:prstGeom>
            <a:solidFill>
              <a:schemeClr val="bg2"/>
            </a:soli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zh-CN">
                <a:ea typeface="宋体" panose="02010600030101010101" pitchFamily="2" charset="-122"/>
              </a:endParaRPr>
            </a:p>
          </p:txBody>
        </p:sp>
        <p:sp>
          <p:nvSpPr>
            <p:cNvPr id="9" name="Rectangle 13">
              <a:extLst>
                <a:ext uri="{FF2B5EF4-FFF2-40B4-BE49-F238E27FC236}">
                  <a16:creationId xmlns:a16="http://schemas.microsoft.com/office/drawing/2014/main" id="{89ABA581-92B1-A893-1CD1-1324F8DDD77F}"/>
                </a:ext>
              </a:extLst>
            </p:cNvPr>
            <p:cNvSpPr>
              <a:spLocks noChangeArrowheads="1"/>
            </p:cNvSpPr>
            <p:nvPr userDrawn="1"/>
          </p:nvSpPr>
          <p:spPr bwMode="auto">
            <a:xfrm flipV="1">
              <a:off x="199" y="2052"/>
              <a:ext cx="5476" cy="34"/>
            </a:xfrm>
            <a:prstGeom prst="rect">
              <a:avLst/>
            </a:prstGeom>
            <a:gradFill rotWithShape="0">
              <a:gsLst>
                <a:gs pos="0">
                  <a:schemeClr val="bg2"/>
                </a:gs>
                <a:gs pos="100000">
                  <a:schemeClr val="bg1"/>
                </a:gs>
              </a:gsLst>
              <a:lin ang="0" scaled="1"/>
            </a:gra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zh-CN">
                <a:ea typeface="宋体" panose="02010600030101010101" pitchFamily="2" charset="-122"/>
              </a:endParaRPr>
            </a:p>
          </p:txBody>
        </p:sp>
      </p:grpSp>
      <p:sp>
        <p:nvSpPr>
          <p:cNvPr id="167938" name="Rectangle 2"/>
          <p:cNvSpPr>
            <a:spLocks noGrp="1" noChangeArrowheads="1"/>
          </p:cNvSpPr>
          <p:nvPr>
            <p:ph type="ctrTitle"/>
          </p:nvPr>
        </p:nvSpPr>
        <p:spPr>
          <a:xfrm>
            <a:off x="990600" y="1833563"/>
            <a:ext cx="7772400" cy="1143000"/>
          </a:xfrm>
        </p:spPr>
        <p:txBody>
          <a:bodyPr/>
          <a:lstStyle>
            <a:lvl1pPr>
              <a:defRPr/>
            </a:lvl1pPr>
          </a:lstStyle>
          <a:p>
            <a:r>
              <a:rPr lang="en-US"/>
              <a:t>Click to edit Master title style</a:t>
            </a:r>
          </a:p>
        </p:txBody>
      </p:sp>
      <p:sp>
        <p:nvSpPr>
          <p:cNvPr id="167939" name="Rectangle 3"/>
          <p:cNvSpPr>
            <a:spLocks noGrp="1" noChangeArrowheads="1"/>
          </p:cNvSpPr>
          <p:nvPr>
            <p:ph type="subTitle" idx="1"/>
          </p:nvPr>
        </p:nvSpPr>
        <p:spPr>
          <a:xfrm>
            <a:off x="1371600" y="3881438"/>
            <a:ext cx="6400800" cy="1762125"/>
          </a:xfrm>
        </p:spPr>
        <p:txBody>
          <a:bodyPr/>
          <a:lstStyle>
            <a:lvl1pPr marL="0" indent="0" algn="ctr">
              <a:buFont typeface="Wingdings" pitchFamily="2" charset="2"/>
              <a:buNone/>
              <a:defRPr/>
            </a:lvl1pPr>
          </a:lstStyle>
          <a:p>
            <a:r>
              <a:rPr lang="en-US"/>
              <a:t>Click to edit Master subtitle style</a:t>
            </a:r>
          </a:p>
        </p:txBody>
      </p:sp>
      <p:sp>
        <p:nvSpPr>
          <p:cNvPr id="12" name="Rectangle 14">
            <a:extLst>
              <a:ext uri="{FF2B5EF4-FFF2-40B4-BE49-F238E27FC236}">
                <a16:creationId xmlns:a16="http://schemas.microsoft.com/office/drawing/2014/main" id="{88112081-7D52-4AE6-0FF8-DA86BDB8D37F}"/>
              </a:ext>
            </a:extLst>
          </p:cNvPr>
          <p:cNvSpPr>
            <a:spLocks noGrp="1" noChangeArrowheads="1"/>
          </p:cNvSpPr>
          <p:nvPr>
            <p:ph type="ftr" sz="quarter" idx="10"/>
          </p:nvPr>
        </p:nvSpPr>
        <p:spPr/>
        <p:txBody>
          <a:bodyPr/>
          <a:lstStyle>
            <a:lvl1pPr>
              <a:defRPr/>
            </a:lvl1pPr>
          </a:lstStyle>
          <a:p>
            <a:pPr>
              <a:defRPr/>
            </a:pPr>
            <a:r>
              <a:rPr lang="en-US"/>
              <a:t>Business Statistics: A First Course, 5e © 2009 Prentice-Hall, Inc.</a:t>
            </a:r>
          </a:p>
        </p:txBody>
      </p:sp>
      <p:sp>
        <p:nvSpPr>
          <p:cNvPr id="13" name="Rectangle 15">
            <a:extLst>
              <a:ext uri="{FF2B5EF4-FFF2-40B4-BE49-F238E27FC236}">
                <a16:creationId xmlns:a16="http://schemas.microsoft.com/office/drawing/2014/main" id="{3A4D0586-50F6-4ABA-D177-F39EFA78BFEC}"/>
              </a:ext>
            </a:extLst>
          </p:cNvPr>
          <p:cNvSpPr>
            <a:spLocks noGrp="1" noChangeArrowheads="1"/>
          </p:cNvSpPr>
          <p:nvPr>
            <p:ph type="sldNum" sz="quarter" idx="11"/>
          </p:nvPr>
        </p:nvSpPr>
        <p:spPr/>
        <p:txBody>
          <a:bodyPr/>
          <a:lstStyle>
            <a:lvl1pPr>
              <a:defRPr/>
            </a:lvl1pPr>
          </a:lstStyle>
          <a:p>
            <a:pPr>
              <a:defRPr/>
            </a:pPr>
            <a:r>
              <a:rPr lang="en-US" altLang="zh-CN"/>
              <a:t>Chap 3-</a:t>
            </a:r>
            <a:fld id="{F19C1ABD-083E-4430-87A7-129BB4927ED3}" type="slidenum">
              <a:rPr lang="en-US" altLang="zh-CN"/>
              <a:pPr>
                <a:defRPr/>
              </a:pPr>
              <a:t>‹#›</a:t>
            </a:fld>
            <a:endParaRPr lang="en-US" altLang="zh-CN"/>
          </a:p>
        </p:txBody>
      </p:sp>
    </p:spTree>
    <p:extLst>
      <p:ext uri="{BB962C8B-B14F-4D97-AF65-F5344CB8AC3E}">
        <p14:creationId xmlns:p14="http://schemas.microsoft.com/office/powerpoint/2010/main" val="8908463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BD1486D-8FD2-0EF1-5AFD-6308964F21CB}"/>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5" name="Rectangle 5">
            <a:extLst>
              <a:ext uri="{FF2B5EF4-FFF2-40B4-BE49-F238E27FC236}">
                <a16:creationId xmlns:a16="http://schemas.microsoft.com/office/drawing/2014/main" id="{1615BCFA-5F44-ABBA-C8EC-C5D7A6CE4813}"/>
              </a:ext>
            </a:extLst>
          </p:cNvPr>
          <p:cNvSpPr>
            <a:spLocks noGrp="1" noChangeArrowheads="1"/>
          </p:cNvSpPr>
          <p:nvPr>
            <p:ph type="sldNum" sz="quarter" idx="11"/>
          </p:nvPr>
        </p:nvSpPr>
        <p:spPr>
          <a:ln/>
        </p:spPr>
        <p:txBody>
          <a:bodyPr/>
          <a:lstStyle>
            <a:lvl1pPr>
              <a:defRPr/>
            </a:lvl1pPr>
          </a:lstStyle>
          <a:p>
            <a:pPr>
              <a:defRPr/>
            </a:pPr>
            <a:r>
              <a:rPr lang="en-US" altLang="zh-CN"/>
              <a:t>Chap 3-</a:t>
            </a:r>
            <a:fld id="{EB784381-C8F1-4FC4-B3C7-A7734CABA4B0}" type="slidenum">
              <a:rPr lang="en-US" altLang="zh-CN"/>
              <a:pPr>
                <a:defRPr/>
              </a:pPr>
              <a:t>‹#›</a:t>
            </a:fld>
            <a:endParaRPr lang="en-US" altLang="zh-CN"/>
          </a:p>
        </p:txBody>
      </p:sp>
    </p:spTree>
    <p:extLst>
      <p:ext uri="{BB962C8B-B14F-4D97-AF65-F5344CB8AC3E}">
        <p14:creationId xmlns:p14="http://schemas.microsoft.com/office/powerpoint/2010/main" val="16273153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B701BD1-C52B-7DAC-616C-DE7EF984B2F7}"/>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5" name="Rectangle 5">
            <a:extLst>
              <a:ext uri="{FF2B5EF4-FFF2-40B4-BE49-F238E27FC236}">
                <a16:creationId xmlns:a16="http://schemas.microsoft.com/office/drawing/2014/main" id="{826BFC2D-9352-801F-485A-FF377EF0620B}"/>
              </a:ext>
            </a:extLst>
          </p:cNvPr>
          <p:cNvSpPr>
            <a:spLocks noGrp="1" noChangeArrowheads="1"/>
          </p:cNvSpPr>
          <p:nvPr>
            <p:ph type="sldNum" sz="quarter" idx="11"/>
          </p:nvPr>
        </p:nvSpPr>
        <p:spPr>
          <a:ln/>
        </p:spPr>
        <p:txBody>
          <a:bodyPr/>
          <a:lstStyle>
            <a:lvl1pPr>
              <a:defRPr/>
            </a:lvl1pPr>
          </a:lstStyle>
          <a:p>
            <a:pPr>
              <a:defRPr/>
            </a:pPr>
            <a:r>
              <a:rPr lang="en-US" altLang="zh-CN"/>
              <a:t>Chap 3-</a:t>
            </a:r>
            <a:fld id="{E08FDEDF-6321-4412-9E06-12C07FC6D2BF}" type="slidenum">
              <a:rPr lang="en-US" altLang="zh-CN"/>
              <a:pPr>
                <a:defRPr/>
              </a:pPr>
              <a:t>‹#›</a:t>
            </a:fld>
            <a:endParaRPr lang="en-US" altLang="zh-CN"/>
          </a:p>
        </p:txBody>
      </p:sp>
    </p:spTree>
    <p:extLst>
      <p:ext uri="{BB962C8B-B14F-4D97-AF65-F5344CB8AC3E}">
        <p14:creationId xmlns:p14="http://schemas.microsoft.com/office/powerpoint/2010/main" val="21697000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828800"/>
            <a:ext cx="3962400"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828800"/>
            <a:ext cx="3962400"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6ADE9F4-F509-356D-B65A-9DFC63764338}"/>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6" name="Rectangle 5">
            <a:extLst>
              <a:ext uri="{FF2B5EF4-FFF2-40B4-BE49-F238E27FC236}">
                <a16:creationId xmlns:a16="http://schemas.microsoft.com/office/drawing/2014/main" id="{C011B463-47EB-8026-EEF0-506316A979F5}"/>
              </a:ext>
            </a:extLst>
          </p:cNvPr>
          <p:cNvSpPr>
            <a:spLocks noGrp="1" noChangeArrowheads="1"/>
          </p:cNvSpPr>
          <p:nvPr>
            <p:ph type="sldNum" sz="quarter" idx="11"/>
          </p:nvPr>
        </p:nvSpPr>
        <p:spPr>
          <a:ln/>
        </p:spPr>
        <p:txBody>
          <a:bodyPr/>
          <a:lstStyle>
            <a:lvl1pPr>
              <a:defRPr/>
            </a:lvl1pPr>
          </a:lstStyle>
          <a:p>
            <a:pPr>
              <a:defRPr/>
            </a:pPr>
            <a:r>
              <a:rPr lang="en-US" altLang="zh-CN"/>
              <a:t>Chap 3-</a:t>
            </a:r>
            <a:fld id="{44CF74DB-67CC-4B70-83C9-6F24090C1C7C}" type="slidenum">
              <a:rPr lang="en-US" altLang="zh-CN"/>
              <a:pPr>
                <a:defRPr/>
              </a:pPr>
              <a:t>‹#›</a:t>
            </a:fld>
            <a:endParaRPr lang="en-US" altLang="zh-CN"/>
          </a:p>
        </p:txBody>
      </p:sp>
    </p:spTree>
    <p:extLst>
      <p:ext uri="{BB962C8B-B14F-4D97-AF65-F5344CB8AC3E}">
        <p14:creationId xmlns:p14="http://schemas.microsoft.com/office/powerpoint/2010/main" val="40452549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88D394D5-E2C3-1CED-5B5F-035FD134F0FB}"/>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8" name="Rectangle 5">
            <a:extLst>
              <a:ext uri="{FF2B5EF4-FFF2-40B4-BE49-F238E27FC236}">
                <a16:creationId xmlns:a16="http://schemas.microsoft.com/office/drawing/2014/main" id="{1704E81A-C6C6-4671-60C6-9909832DD2A5}"/>
              </a:ext>
            </a:extLst>
          </p:cNvPr>
          <p:cNvSpPr>
            <a:spLocks noGrp="1" noChangeArrowheads="1"/>
          </p:cNvSpPr>
          <p:nvPr>
            <p:ph type="sldNum" sz="quarter" idx="11"/>
          </p:nvPr>
        </p:nvSpPr>
        <p:spPr>
          <a:ln/>
        </p:spPr>
        <p:txBody>
          <a:bodyPr/>
          <a:lstStyle>
            <a:lvl1pPr>
              <a:defRPr/>
            </a:lvl1pPr>
          </a:lstStyle>
          <a:p>
            <a:pPr>
              <a:defRPr/>
            </a:pPr>
            <a:r>
              <a:rPr lang="en-US" altLang="zh-CN"/>
              <a:t>Chap 3-</a:t>
            </a:r>
            <a:fld id="{BC9EE96C-1112-4A20-8F85-BAC828BF90CE}" type="slidenum">
              <a:rPr lang="en-US" altLang="zh-CN"/>
              <a:pPr>
                <a:defRPr/>
              </a:pPr>
              <a:t>‹#›</a:t>
            </a:fld>
            <a:endParaRPr lang="en-US" altLang="zh-CN"/>
          </a:p>
        </p:txBody>
      </p:sp>
    </p:spTree>
    <p:extLst>
      <p:ext uri="{BB962C8B-B14F-4D97-AF65-F5344CB8AC3E}">
        <p14:creationId xmlns:p14="http://schemas.microsoft.com/office/powerpoint/2010/main" val="9382517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867A77C-7D38-672E-F1C8-2224F219C889}"/>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4" name="Rectangle 5">
            <a:extLst>
              <a:ext uri="{FF2B5EF4-FFF2-40B4-BE49-F238E27FC236}">
                <a16:creationId xmlns:a16="http://schemas.microsoft.com/office/drawing/2014/main" id="{CAE7CCF4-9929-DEEE-C5D7-D1695C48EE83}"/>
              </a:ext>
            </a:extLst>
          </p:cNvPr>
          <p:cNvSpPr>
            <a:spLocks noGrp="1" noChangeArrowheads="1"/>
          </p:cNvSpPr>
          <p:nvPr>
            <p:ph type="sldNum" sz="quarter" idx="11"/>
          </p:nvPr>
        </p:nvSpPr>
        <p:spPr>
          <a:ln/>
        </p:spPr>
        <p:txBody>
          <a:bodyPr/>
          <a:lstStyle>
            <a:lvl1pPr>
              <a:defRPr/>
            </a:lvl1pPr>
          </a:lstStyle>
          <a:p>
            <a:pPr>
              <a:defRPr/>
            </a:pPr>
            <a:r>
              <a:rPr lang="en-US" altLang="zh-CN"/>
              <a:t>Chap 3-</a:t>
            </a:r>
            <a:fld id="{B3EFE6FB-32DE-4CDC-A616-844546C41540}" type="slidenum">
              <a:rPr lang="en-US" altLang="zh-CN"/>
              <a:pPr>
                <a:defRPr/>
              </a:pPr>
              <a:t>‹#›</a:t>
            </a:fld>
            <a:endParaRPr lang="en-US" altLang="zh-CN"/>
          </a:p>
        </p:txBody>
      </p:sp>
    </p:spTree>
    <p:extLst>
      <p:ext uri="{BB962C8B-B14F-4D97-AF65-F5344CB8AC3E}">
        <p14:creationId xmlns:p14="http://schemas.microsoft.com/office/powerpoint/2010/main" val="16453168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ADD6B7E-E3E5-AB47-4605-2D35112736BF}"/>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3" name="Rectangle 5">
            <a:extLst>
              <a:ext uri="{FF2B5EF4-FFF2-40B4-BE49-F238E27FC236}">
                <a16:creationId xmlns:a16="http://schemas.microsoft.com/office/drawing/2014/main" id="{35FF72AE-7CCF-2B57-0779-6F964F91B211}"/>
              </a:ext>
            </a:extLst>
          </p:cNvPr>
          <p:cNvSpPr>
            <a:spLocks noGrp="1" noChangeArrowheads="1"/>
          </p:cNvSpPr>
          <p:nvPr>
            <p:ph type="sldNum" sz="quarter" idx="11"/>
          </p:nvPr>
        </p:nvSpPr>
        <p:spPr>
          <a:ln/>
        </p:spPr>
        <p:txBody>
          <a:bodyPr/>
          <a:lstStyle>
            <a:lvl1pPr>
              <a:defRPr/>
            </a:lvl1pPr>
          </a:lstStyle>
          <a:p>
            <a:pPr>
              <a:defRPr/>
            </a:pPr>
            <a:r>
              <a:rPr lang="en-US" altLang="zh-CN"/>
              <a:t>Chap 3-</a:t>
            </a:r>
            <a:fld id="{680FC572-860B-4F5D-8B7F-F817A5727068}" type="slidenum">
              <a:rPr lang="en-US" altLang="zh-CN"/>
              <a:pPr>
                <a:defRPr/>
              </a:pPr>
              <a:t>‹#›</a:t>
            </a:fld>
            <a:endParaRPr lang="en-US" altLang="zh-CN"/>
          </a:p>
        </p:txBody>
      </p:sp>
    </p:spTree>
    <p:extLst>
      <p:ext uri="{BB962C8B-B14F-4D97-AF65-F5344CB8AC3E}">
        <p14:creationId xmlns:p14="http://schemas.microsoft.com/office/powerpoint/2010/main" val="411721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A3CF1A9-2E93-70AB-5FE8-52611CC5790B}"/>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5" name="Rectangle 5">
            <a:extLst>
              <a:ext uri="{FF2B5EF4-FFF2-40B4-BE49-F238E27FC236}">
                <a16:creationId xmlns:a16="http://schemas.microsoft.com/office/drawing/2014/main" id="{94417939-1515-A7C7-2CF1-B7E14DFE959E}"/>
              </a:ext>
            </a:extLst>
          </p:cNvPr>
          <p:cNvSpPr>
            <a:spLocks noGrp="1" noChangeArrowheads="1"/>
          </p:cNvSpPr>
          <p:nvPr>
            <p:ph type="sldNum" sz="quarter" idx="11"/>
          </p:nvPr>
        </p:nvSpPr>
        <p:spPr>
          <a:ln/>
        </p:spPr>
        <p:txBody>
          <a:bodyPr/>
          <a:lstStyle>
            <a:lvl1pPr>
              <a:defRPr/>
            </a:lvl1pPr>
          </a:lstStyle>
          <a:p>
            <a:pPr>
              <a:defRPr/>
            </a:pPr>
            <a:r>
              <a:rPr lang="en-US" altLang="zh-CN"/>
              <a:t>Chap 9-</a:t>
            </a:r>
            <a:fld id="{C6B290DC-E1A7-4FF2-905C-32714EDE88A3}" type="slidenum">
              <a:rPr lang="en-US" altLang="zh-CN" smtClean="0"/>
              <a:pPr>
                <a:defRPr/>
              </a:pPr>
              <a:t>‹#›</a:t>
            </a:fld>
            <a:endParaRPr lang="en-US" altLang="zh-CN"/>
          </a:p>
        </p:txBody>
      </p:sp>
    </p:spTree>
    <p:extLst>
      <p:ext uri="{BB962C8B-B14F-4D97-AF65-F5344CB8AC3E}">
        <p14:creationId xmlns:p14="http://schemas.microsoft.com/office/powerpoint/2010/main" val="29721718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54E3A31-EC21-F8CB-50BF-49686643732B}"/>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6" name="Rectangle 5">
            <a:extLst>
              <a:ext uri="{FF2B5EF4-FFF2-40B4-BE49-F238E27FC236}">
                <a16:creationId xmlns:a16="http://schemas.microsoft.com/office/drawing/2014/main" id="{08D612C9-8263-7D1F-7C56-113EDDA10C7A}"/>
              </a:ext>
            </a:extLst>
          </p:cNvPr>
          <p:cNvSpPr>
            <a:spLocks noGrp="1" noChangeArrowheads="1"/>
          </p:cNvSpPr>
          <p:nvPr>
            <p:ph type="sldNum" sz="quarter" idx="11"/>
          </p:nvPr>
        </p:nvSpPr>
        <p:spPr>
          <a:ln/>
        </p:spPr>
        <p:txBody>
          <a:bodyPr/>
          <a:lstStyle>
            <a:lvl1pPr>
              <a:defRPr/>
            </a:lvl1pPr>
          </a:lstStyle>
          <a:p>
            <a:pPr>
              <a:defRPr/>
            </a:pPr>
            <a:r>
              <a:rPr lang="en-US" altLang="zh-CN"/>
              <a:t>Chap 3-</a:t>
            </a:r>
            <a:fld id="{FF9C022D-BEB0-4827-9AFE-45693D06BB54}" type="slidenum">
              <a:rPr lang="en-US" altLang="zh-CN"/>
              <a:pPr>
                <a:defRPr/>
              </a:pPr>
              <a:t>‹#›</a:t>
            </a:fld>
            <a:endParaRPr lang="en-US" altLang="zh-CN"/>
          </a:p>
        </p:txBody>
      </p:sp>
    </p:spTree>
    <p:extLst>
      <p:ext uri="{BB962C8B-B14F-4D97-AF65-F5344CB8AC3E}">
        <p14:creationId xmlns:p14="http://schemas.microsoft.com/office/powerpoint/2010/main" val="2614324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F52C9BD-111B-6DC6-F7D9-84BECB196460}"/>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6" name="Rectangle 5">
            <a:extLst>
              <a:ext uri="{FF2B5EF4-FFF2-40B4-BE49-F238E27FC236}">
                <a16:creationId xmlns:a16="http://schemas.microsoft.com/office/drawing/2014/main" id="{9F04431A-5E48-3A1A-446F-AECBDDCF1D3E}"/>
              </a:ext>
            </a:extLst>
          </p:cNvPr>
          <p:cNvSpPr>
            <a:spLocks noGrp="1" noChangeArrowheads="1"/>
          </p:cNvSpPr>
          <p:nvPr>
            <p:ph type="sldNum" sz="quarter" idx="11"/>
          </p:nvPr>
        </p:nvSpPr>
        <p:spPr>
          <a:ln/>
        </p:spPr>
        <p:txBody>
          <a:bodyPr/>
          <a:lstStyle>
            <a:lvl1pPr>
              <a:defRPr/>
            </a:lvl1pPr>
          </a:lstStyle>
          <a:p>
            <a:pPr>
              <a:defRPr/>
            </a:pPr>
            <a:r>
              <a:rPr lang="en-US" altLang="zh-CN"/>
              <a:t>Chap 3-</a:t>
            </a:r>
            <a:fld id="{0A9D7150-FBF8-4358-AA5F-37732C5675FB}" type="slidenum">
              <a:rPr lang="en-US" altLang="zh-CN"/>
              <a:pPr>
                <a:defRPr/>
              </a:pPr>
              <a:t>‹#›</a:t>
            </a:fld>
            <a:endParaRPr lang="en-US" altLang="zh-CN"/>
          </a:p>
        </p:txBody>
      </p:sp>
    </p:spTree>
    <p:extLst>
      <p:ext uri="{BB962C8B-B14F-4D97-AF65-F5344CB8AC3E}">
        <p14:creationId xmlns:p14="http://schemas.microsoft.com/office/powerpoint/2010/main" val="12801449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EA87CAB-5143-2BA6-F0C6-98BFF726DE3A}"/>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5" name="Rectangle 5">
            <a:extLst>
              <a:ext uri="{FF2B5EF4-FFF2-40B4-BE49-F238E27FC236}">
                <a16:creationId xmlns:a16="http://schemas.microsoft.com/office/drawing/2014/main" id="{7E6440E9-7058-FA1B-6B1D-74CF1BD80DD3}"/>
              </a:ext>
            </a:extLst>
          </p:cNvPr>
          <p:cNvSpPr>
            <a:spLocks noGrp="1" noChangeArrowheads="1"/>
          </p:cNvSpPr>
          <p:nvPr>
            <p:ph type="sldNum" sz="quarter" idx="11"/>
          </p:nvPr>
        </p:nvSpPr>
        <p:spPr>
          <a:ln/>
        </p:spPr>
        <p:txBody>
          <a:bodyPr/>
          <a:lstStyle>
            <a:lvl1pPr>
              <a:defRPr/>
            </a:lvl1pPr>
          </a:lstStyle>
          <a:p>
            <a:pPr>
              <a:defRPr/>
            </a:pPr>
            <a:r>
              <a:rPr lang="en-US" altLang="zh-CN"/>
              <a:t>Chap 3-</a:t>
            </a:r>
            <a:fld id="{ABC68333-9B40-4872-9553-B758FD9CCB6B}" type="slidenum">
              <a:rPr lang="en-US" altLang="zh-CN"/>
              <a:pPr>
                <a:defRPr/>
              </a:pPr>
              <a:t>‹#›</a:t>
            </a:fld>
            <a:endParaRPr lang="en-US" altLang="zh-CN"/>
          </a:p>
        </p:txBody>
      </p:sp>
    </p:spTree>
    <p:extLst>
      <p:ext uri="{BB962C8B-B14F-4D97-AF65-F5344CB8AC3E}">
        <p14:creationId xmlns:p14="http://schemas.microsoft.com/office/powerpoint/2010/main" val="25796680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28600"/>
            <a:ext cx="2019300" cy="61325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905500" cy="61325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71E906E-C3B2-7814-D79C-8D84638EAE2C}"/>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5" name="Rectangle 5">
            <a:extLst>
              <a:ext uri="{FF2B5EF4-FFF2-40B4-BE49-F238E27FC236}">
                <a16:creationId xmlns:a16="http://schemas.microsoft.com/office/drawing/2014/main" id="{881522FD-4BCD-4836-EC57-AB280B3780AE}"/>
              </a:ext>
            </a:extLst>
          </p:cNvPr>
          <p:cNvSpPr>
            <a:spLocks noGrp="1" noChangeArrowheads="1"/>
          </p:cNvSpPr>
          <p:nvPr>
            <p:ph type="sldNum" sz="quarter" idx="11"/>
          </p:nvPr>
        </p:nvSpPr>
        <p:spPr>
          <a:ln/>
        </p:spPr>
        <p:txBody>
          <a:bodyPr/>
          <a:lstStyle>
            <a:lvl1pPr>
              <a:defRPr/>
            </a:lvl1pPr>
          </a:lstStyle>
          <a:p>
            <a:pPr>
              <a:defRPr/>
            </a:pPr>
            <a:r>
              <a:rPr lang="en-US" altLang="zh-CN"/>
              <a:t>Chap 3-</a:t>
            </a:r>
            <a:fld id="{141D2CC0-293C-437F-A76A-96C5EAACE492}" type="slidenum">
              <a:rPr lang="en-US" altLang="zh-CN"/>
              <a:pPr>
                <a:defRPr/>
              </a:pPr>
              <a:t>‹#›</a:t>
            </a:fld>
            <a:endParaRPr lang="en-US" altLang="zh-CN"/>
          </a:p>
        </p:txBody>
      </p:sp>
    </p:spTree>
    <p:extLst>
      <p:ext uri="{BB962C8B-B14F-4D97-AF65-F5344CB8AC3E}">
        <p14:creationId xmlns:p14="http://schemas.microsoft.com/office/powerpoint/2010/main" val="14987508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28600"/>
            <a:ext cx="7383462" cy="990600"/>
          </a:xfrm>
        </p:spPr>
        <p:txBody>
          <a:bodyPr/>
          <a:lstStyle/>
          <a:p>
            <a:r>
              <a:rPr lang="en-US"/>
              <a:t>Click to edit Master title style</a:t>
            </a:r>
          </a:p>
        </p:txBody>
      </p:sp>
      <p:sp>
        <p:nvSpPr>
          <p:cNvPr id="3" name="Text Placeholder 2"/>
          <p:cNvSpPr>
            <a:spLocks noGrp="1"/>
          </p:cNvSpPr>
          <p:nvPr>
            <p:ph type="body" sz="half" idx="1"/>
          </p:nvPr>
        </p:nvSpPr>
        <p:spPr>
          <a:xfrm>
            <a:off x="609600" y="1828800"/>
            <a:ext cx="3962400" cy="4532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24400" y="1828800"/>
            <a:ext cx="39624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24400" y="4170363"/>
            <a:ext cx="3962400" cy="2190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DBB1779B-E63C-C4A6-9520-48051324A71C}"/>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7" name="Rectangle 5">
            <a:extLst>
              <a:ext uri="{FF2B5EF4-FFF2-40B4-BE49-F238E27FC236}">
                <a16:creationId xmlns:a16="http://schemas.microsoft.com/office/drawing/2014/main" id="{6DDCCF0A-CF37-D159-0F80-B0F4EBBBFEEF}"/>
              </a:ext>
            </a:extLst>
          </p:cNvPr>
          <p:cNvSpPr>
            <a:spLocks noGrp="1" noChangeArrowheads="1"/>
          </p:cNvSpPr>
          <p:nvPr>
            <p:ph type="sldNum" sz="quarter" idx="11"/>
          </p:nvPr>
        </p:nvSpPr>
        <p:spPr>
          <a:ln/>
        </p:spPr>
        <p:txBody>
          <a:bodyPr/>
          <a:lstStyle>
            <a:lvl1pPr>
              <a:defRPr/>
            </a:lvl1pPr>
          </a:lstStyle>
          <a:p>
            <a:pPr>
              <a:defRPr/>
            </a:pPr>
            <a:r>
              <a:rPr lang="en-US" altLang="zh-CN"/>
              <a:t>Chap 3-</a:t>
            </a:r>
            <a:fld id="{75EE3E88-12EF-4DDC-83A7-8BDAF16B0923}" type="slidenum">
              <a:rPr lang="en-US" altLang="zh-CN"/>
              <a:pPr>
                <a:defRPr/>
              </a:pPr>
              <a:t>‹#›</a:t>
            </a:fld>
            <a:endParaRPr lang="en-US" altLang="zh-CN"/>
          </a:p>
        </p:txBody>
      </p:sp>
    </p:spTree>
    <p:extLst>
      <p:ext uri="{BB962C8B-B14F-4D97-AF65-F5344CB8AC3E}">
        <p14:creationId xmlns:p14="http://schemas.microsoft.com/office/powerpoint/2010/main" val="10519906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28600"/>
            <a:ext cx="7383462" cy="990600"/>
          </a:xfrm>
        </p:spPr>
        <p:txBody>
          <a:bodyPr/>
          <a:lstStyle/>
          <a:p>
            <a:r>
              <a:rPr lang="en-US"/>
              <a:t>Click to edit Master title style</a:t>
            </a:r>
          </a:p>
        </p:txBody>
      </p:sp>
      <p:sp>
        <p:nvSpPr>
          <p:cNvPr id="3" name="Table Placeholder 2"/>
          <p:cNvSpPr>
            <a:spLocks noGrp="1"/>
          </p:cNvSpPr>
          <p:nvPr>
            <p:ph type="tbl" idx="1"/>
          </p:nvPr>
        </p:nvSpPr>
        <p:spPr>
          <a:xfrm>
            <a:off x="609600" y="1828800"/>
            <a:ext cx="8077200" cy="4532313"/>
          </a:xfrm>
        </p:spPr>
        <p:txBody>
          <a:bodyPr/>
          <a:lstStyle/>
          <a:p>
            <a:pPr lvl="0"/>
            <a:endParaRPr lang="en-US" noProof="0"/>
          </a:p>
        </p:txBody>
      </p:sp>
      <p:sp>
        <p:nvSpPr>
          <p:cNvPr id="4" name="Rectangle 4">
            <a:extLst>
              <a:ext uri="{FF2B5EF4-FFF2-40B4-BE49-F238E27FC236}">
                <a16:creationId xmlns:a16="http://schemas.microsoft.com/office/drawing/2014/main" id="{D43E4942-C141-5461-5130-DB9E6D604C5A}"/>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5" name="Rectangle 5">
            <a:extLst>
              <a:ext uri="{FF2B5EF4-FFF2-40B4-BE49-F238E27FC236}">
                <a16:creationId xmlns:a16="http://schemas.microsoft.com/office/drawing/2014/main" id="{9BA8E49A-88FE-C580-F605-7801D3AADBB8}"/>
              </a:ext>
            </a:extLst>
          </p:cNvPr>
          <p:cNvSpPr>
            <a:spLocks noGrp="1" noChangeArrowheads="1"/>
          </p:cNvSpPr>
          <p:nvPr>
            <p:ph type="sldNum" sz="quarter" idx="11"/>
          </p:nvPr>
        </p:nvSpPr>
        <p:spPr>
          <a:ln/>
        </p:spPr>
        <p:txBody>
          <a:bodyPr/>
          <a:lstStyle>
            <a:lvl1pPr>
              <a:defRPr/>
            </a:lvl1pPr>
          </a:lstStyle>
          <a:p>
            <a:pPr>
              <a:defRPr/>
            </a:pPr>
            <a:r>
              <a:rPr lang="en-US" altLang="zh-CN"/>
              <a:t>Chap 3-</a:t>
            </a:r>
            <a:fld id="{D805EE63-5D64-482A-A3B8-6F433E0C54D9}" type="slidenum">
              <a:rPr lang="en-US" altLang="zh-CN"/>
              <a:pPr>
                <a:defRPr/>
              </a:pPr>
              <a:t>‹#›</a:t>
            </a:fld>
            <a:endParaRPr lang="en-US" altLang="zh-CN"/>
          </a:p>
        </p:txBody>
      </p:sp>
    </p:spTree>
    <p:extLst>
      <p:ext uri="{BB962C8B-B14F-4D97-AF65-F5344CB8AC3E}">
        <p14:creationId xmlns:p14="http://schemas.microsoft.com/office/powerpoint/2010/main" val="29116907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28600"/>
            <a:ext cx="7383462" cy="990600"/>
          </a:xfrm>
        </p:spPr>
        <p:txBody>
          <a:bodyPr/>
          <a:lstStyle/>
          <a:p>
            <a:r>
              <a:rPr lang="en-US"/>
              <a:t>Click to edit Master title style</a:t>
            </a:r>
          </a:p>
        </p:txBody>
      </p:sp>
      <p:sp>
        <p:nvSpPr>
          <p:cNvPr id="3" name="Text Placeholder 2"/>
          <p:cNvSpPr>
            <a:spLocks noGrp="1"/>
          </p:cNvSpPr>
          <p:nvPr>
            <p:ph type="body" sz="half" idx="1"/>
          </p:nvPr>
        </p:nvSpPr>
        <p:spPr>
          <a:xfrm>
            <a:off x="609600" y="1828800"/>
            <a:ext cx="3962400" cy="4532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828800"/>
            <a:ext cx="3962400" cy="4532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C46F70C-40FA-AE49-6FA8-CFBC356E3123}"/>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6" name="Rectangle 5">
            <a:extLst>
              <a:ext uri="{FF2B5EF4-FFF2-40B4-BE49-F238E27FC236}">
                <a16:creationId xmlns:a16="http://schemas.microsoft.com/office/drawing/2014/main" id="{BAD41330-DE6B-4225-A8BF-E55A9DCDA147}"/>
              </a:ext>
            </a:extLst>
          </p:cNvPr>
          <p:cNvSpPr>
            <a:spLocks noGrp="1" noChangeArrowheads="1"/>
          </p:cNvSpPr>
          <p:nvPr>
            <p:ph type="sldNum" sz="quarter" idx="11"/>
          </p:nvPr>
        </p:nvSpPr>
        <p:spPr>
          <a:ln/>
        </p:spPr>
        <p:txBody>
          <a:bodyPr/>
          <a:lstStyle>
            <a:lvl1pPr>
              <a:defRPr/>
            </a:lvl1pPr>
          </a:lstStyle>
          <a:p>
            <a:pPr>
              <a:defRPr/>
            </a:pPr>
            <a:r>
              <a:rPr lang="en-US" altLang="zh-CN"/>
              <a:t>Chap 3-</a:t>
            </a:r>
            <a:fld id="{205A1698-50F9-460F-A730-E33AA0AAAA5F}" type="slidenum">
              <a:rPr lang="en-US" altLang="zh-CN"/>
              <a:pPr>
                <a:defRPr/>
              </a:pPr>
              <a:t>‹#›</a:t>
            </a:fld>
            <a:endParaRPr lang="en-US" altLang="zh-CN"/>
          </a:p>
        </p:txBody>
      </p:sp>
    </p:spTree>
    <p:extLst>
      <p:ext uri="{BB962C8B-B14F-4D97-AF65-F5344CB8AC3E}">
        <p14:creationId xmlns:p14="http://schemas.microsoft.com/office/powerpoint/2010/main" val="2493782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828800"/>
            <a:ext cx="3962400"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828800"/>
            <a:ext cx="3962400"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BD28268-14AC-8536-60AA-9B2DFEAC7A4E}"/>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6" name="Rectangle 5">
            <a:extLst>
              <a:ext uri="{FF2B5EF4-FFF2-40B4-BE49-F238E27FC236}">
                <a16:creationId xmlns:a16="http://schemas.microsoft.com/office/drawing/2014/main" id="{C155E59D-0DE9-3506-1DF4-E0B56F169EC7}"/>
              </a:ext>
            </a:extLst>
          </p:cNvPr>
          <p:cNvSpPr>
            <a:spLocks noGrp="1" noChangeArrowheads="1"/>
          </p:cNvSpPr>
          <p:nvPr>
            <p:ph type="sldNum" sz="quarter" idx="11"/>
          </p:nvPr>
        </p:nvSpPr>
        <p:spPr>
          <a:ln/>
        </p:spPr>
        <p:txBody>
          <a:bodyPr/>
          <a:lstStyle>
            <a:lvl1pPr>
              <a:defRPr/>
            </a:lvl1pPr>
          </a:lstStyle>
          <a:p>
            <a:pPr>
              <a:defRPr/>
            </a:pPr>
            <a:r>
              <a:rPr lang="en-US" altLang="zh-CN"/>
              <a:t>Chap 9-</a:t>
            </a:r>
            <a:fld id="{9B965F77-CC0D-41EF-89AC-FE2A5D6DA817}" type="slidenum">
              <a:rPr lang="en-US" altLang="zh-CN" smtClean="0"/>
              <a:pPr>
                <a:defRPr/>
              </a:pPr>
              <a:t>‹#›</a:t>
            </a:fld>
            <a:endParaRPr lang="en-US" altLang="zh-CN"/>
          </a:p>
        </p:txBody>
      </p:sp>
    </p:spTree>
    <p:extLst>
      <p:ext uri="{BB962C8B-B14F-4D97-AF65-F5344CB8AC3E}">
        <p14:creationId xmlns:p14="http://schemas.microsoft.com/office/powerpoint/2010/main" val="2393338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3899009-5C12-1839-0991-2E0ED0BFACAD}"/>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8" name="Rectangle 5">
            <a:extLst>
              <a:ext uri="{FF2B5EF4-FFF2-40B4-BE49-F238E27FC236}">
                <a16:creationId xmlns:a16="http://schemas.microsoft.com/office/drawing/2014/main" id="{11E7DC10-4F37-FD6F-ED8B-23488194EC79}"/>
              </a:ext>
            </a:extLst>
          </p:cNvPr>
          <p:cNvSpPr>
            <a:spLocks noGrp="1" noChangeArrowheads="1"/>
          </p:cNvSpPr>
          <p:nvPr>
            <p:ph type="sldNum" sz="quarter" idx="11"/>
          </p:nvPr>
        </p:nvSpPr>
        <p:spPr>
          <a:ln/>
        </p:spPr>
        <p:txBody>
          <a:bodyPr/>
          <a:lstStyle>
            <a:lvl1pPr>
              <a:defRPr/>
            </a:lvl1pPr>
          </a:lstStyle>
          <a:p>
            <a:pPr>
              <a:defRPr/>
            </a:pPr>
            <a:r>
              <a:rPr lang="en-US" altLang="zh-CN"/>
              <a:t>Chap 9-</a:t>
            </a:r>
            <a:fld id="{BE4326BB-D11A-483C-9CE6-8F45C229DCAB}" type="slidenum">
              <a:rPr lang="en-US" altLang="zh-CN" smtClean="0"/>
              <a:pPr>
                <a:defRPr/>
              </a:pPr>
              <a:t>‹#›</a:t>
            </a:fld>
            <a:endParaRPr lang="en-US" altLang="zh-CN"/>
          </a:p>
        </p:txBody>
      </p:sp>
    </p:spTree>
    <p:extLst>
      <p:ext uri="{BB962C8B-B14F-4D97-AF65-F5344CB8AC3E}">
        <p14:creationId xmlns:p14="http://schemas.microsoft.com/office/powerpoint/2010/main" val="784088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F735E9E-C8CE-968A-C559-C85A38CA1153}"/>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4" name="Rectangle 5">
            <a:extLst>
              <a:ext uri="{FF2B5EF4-FFF2-40B4-BE49-F238E27FC236}">
                <a16:creationId xmlns:a16="http://schemas.microsoft.com/office/drawing/2014/main" id="{582C3E0B-4E0C-FF5A-A1FD-AE545E33A275}"/>
              </a:ext>
            </a:extLst>
          </p:cNvPr>
          <p:cNvSpPr>
            <a:spLocks noGrp="1" noChangeArrowheads="1"/>
          </p:cNvSpPr>
          <p:nvPr>
            <p:ph type="sldNum" sz="quarter" idx="11"/>
          </p:nvPr>
        </p:nvSpPr>
        <p:spPr>
          <a:ln/>
        </p:spPr>
        <p:txBody>
          <a:bodyPr/>
          <a:lstStyle>
            <a:lvl1pPr>
              <a:defRPr/>
            </a:lvl1pPr>
          </a:lstStyle>
          <a:p>
            <a:pPr>
              <a:defRPr/>
            </a:pPr>
            <a:r>
              <a:rPr lang="en-US" altLang="zh-CN"/>
              <a:t>Chap 9-</a:t>
            </a:r>
            <a:fld id="{BC6B8219-D3C0-44F5-AE83-05D4A9BFA689}" type="slidenum">
              <a:rPr lang="en-US" altLang="zh-CN" smtClean="0"/>
              <a:pPr>
                <a:defRPr/>
              </a:pPr>
              <a:t>‹#›</a:t>
            </a:fld>
            <a:endParaRPr lang="en-US" altLang="zh-CN"/>
          </a:p>
        </p:txBody>
      </p:sp>
    </p:spTree>
    <p:extLst>
      <p:ext uri="{BB962C8B-B14F-4D97-AF65-F5344CB8AC3E}">
        <p14:creationId xmlns:p14="http://schemas.microsoft.com/office/powerpoint/2010/main" val="435068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9E33252-2F42-11D0-F5FB-4C54BEB99883}"/>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3" name="Rectangle 5">
            <a:extLst>
              <a:ext uri="{FF2B5EF4-FFF2-40B4-BE49-F238E27FC236}">
                <a16:creationId xmlns:a16="http://schemas.microsoft.com/office/drawing/2014/main" id="{B715FCF7-6049-9F89-3658-D60B4E32C113}"/>
              </a:ext>
            </a:extLst>
          </p:cNvPr>
          <p:cNvSpPr>
            <a:spLocks noGrp="1" noChangeArrowheads="1"/>
          </p:cNvSpPr>
          <p:nvPr>
            <p:ph type="sldNum" sz="quarter" idx="11"/>
          </p:nvPr>
        </p:nvSpPr>
        <p:spPr>
          <a:ln/>
        </p:spPr>
        <p:txBody>
          <a:bodyPr/>
          <a:lstStyle>
            <a:lvl1pPr>
              <a:defRPr/>
            </a:lvl1pPr>
          </a:lstStyle>
          <a:p>
            <a:pPr>
              <a:defRPr/>
            </a:pPr>
            <a:r>
              <a:rPr lang="en-US" altLang="zh-CN"/>
              <a:t>Chap 9-</a:t>
            </a:r>
            <a:fld id="{7F246D16-46EE-4247-B6ED-20BDC4528221}" type="slidenum">
              <a:rPr lang="en-US" altLang="zh-CN" smtClean="0"/>
              <a:pPr>
                <a:defRPr/>
              </a:pPr>
              <a:t>‹#›</a:t>
            </a:fld>
            <a:endParaRPr lang="en-US" altLang="zh-CN"/>
          </a:p>
        </p:txBody>
      </p:sp>
    </p:spTree>
    <p:extLst>
      <p:ext uri="{BB962C8B-B14F-4D97-AF65-F5344CB8AC3E}">
        <p14:creationId xmlns:p14="http://schemas.microsoft.com/office/powerpoint/2010/main" val="4234957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7659C47-1831-DA3E-3D9C-E02C45834B39}"/>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6" name="Rectangle 5">
            <a:extLst>
              <a:ext uri="{FF2B5EF4-FFF2-40B4-BE49-F238E27FC236}">
                <a16:creationId xmlns:a16="http://schemas.microsoft.com/office/drawing/2014/main" id="{71481917-BCC5-E884-C96A-81E13E0A1135}"/>
              </a:ext>
            </a:extLst>
          </p:cNvPr>
          <p:cNvSpPr>
            <a:spLocks noGrp="1" noChangeArrowheads="1"/>
          </p:cNvSpPr>
          <p:nvPr>
            <p:ph type="sldNum" sz="quarter" idx="11"/>
          </p:nvPr>
        </p:nvSpPr>
        <p:spPr>
          <a:ln/>
        </p:spPr>
        <p:txBody>
          <a:bodyPr/>
          <a:lstStyle>
            <a:lvl1pPr>
              <a:defRPr/>
            </a:lvl1pPr>
          </a:lstStyle>
          <a:p>
            <a:pPr>
              <a:defRPr/>
            </a:pPr>
            <a:r>
              <a:rPr lang="en-US" altLang="zh-CN"/>
              <a:t>Chap 9-</a:t>
            </a:r>
            <a:fld id="{8D26EF04-607A-457B-9A14-64026E2E5872}" type="slidenum">
              <a:rPr lang="en-US" altLang="zh-CN" smtClean="0"/>
              <a:pPr>
                <a:defRPr/>
              </a:pPr>
              <a:t>‹#›</a:t>
            </a:fld>
            <a:endParaRPr lang="en-US" altLang="zh-CN"/>
          </a:p>
        </p:txBody>
      </p:sp>
    </p:spTree>
    <p:extLst>
      <p:ext uri="{BB962C8B-B14F-4D97-AF65-F5344CB8AC3E}">
        <p14:creationId xmlns:p14="http://schemas.microsoft.com/office/powerpoint/2010/main" val="1198672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B073E58-697A-F74C-7058-21B7F06E4632}"/>
              </a:ext>
            </a:extLst>
          </p:cNvPr>
          <p:cNvSpPr>
            <a:spLocks noGrp="1" noChangeArrowheads="1"/>
          </p:cNvSpPr>
          <p:nvPr>
            <p:ph type="ftr" sz="quarter" idx="10"/>
          </p:nvPr>
        </p:nvSpPr>
        <p:spPr>
          <a:ln/>
        </p:spPr>
        <p:txBody>
          <a:bodyPr/>
          <a:lstStyle>
            <a:lvl1pPr>
              <a:defRPr/>
            </a:lvl1pPr>
          </a:lstStyle>
          <a:p>
            <a:pPr>
              <a:defRPr/>
            </a:pPr>
            <a:r>
              <a:rPr lang="en-US"/>
              <a:t>Business Statistics: A First Course, 5e © 2009 Prentice-Hall, Inc..</a:t>
            </a:r>
          </a:p>
        </p:txBody>
      </p:sp>
      <p:sp>
        <p:nvSpPr>
          <p:cNvPr id="6" name="Rectangle 5">
            <a:extLst>
              <a:ext uri="{FF2B5EF4-FFF2-40B4-BE49-F238E27FC236}">
                <a16:creationId xmlns:a16="http://schemas.microsoft.com/office/drawing/2014/main" id="{00B1FE21-9033-EB48-F777-0B6DA0E8BC84}"/>
              </a:ext>
            </a:extLst>
          </p:cNvPr>
          <p:cNvSpPr>
            <a:spLocks noGrp="1" noChangeArrowheads="1"/>
          </p:cNvSpPr>
          <p:nvPr>
            <p:ph type="sldNum" sz="quarter" idx="11"/>
          </p:nvPr>
        </p:nvSpPr>
        <p:spPr>
          <a:ln/>
        </p:spPr>
        <p:txBody>
          <a:bodyPr/>
          <a:lstStyle>
            <a:lvl1pPr>
              <a:defRPr/>
            </a:lvl1pPr>
          </a:lstStyle>
          <a:p>
            <a:pPr>
              <a:defRPr/>
            </a:pPr>
            <a:r>
              <a:rPr lang="en-US" altLang="zh-CN"/>
              <a:t>Chap 9-</a:t>
            </a:r>
            <a:fld id="{5BEADFD6-7D07-48AB-8CB4-A53BF80991D6}" type="slidenum">
              <a:rPr lang="en-US" altLang="zh-CN" smtClean="0"/>
              <a:pPr>
                <a:defRPr/>
              </a:pPr>
              <a:t>‹#›</a:t>
            </a:fld>
            <a:endParaRPr lang="en-US" altLang="zh-CN"/>
          </a:p>
        </p:txBody>
      </p:sp>
    </p:spTree>
    <p:extLst>
      <p:ext uri="{BB962C8B-B14F-4D97-AF65-F5344CB8AC3E}">
        <p14:creationId xmlns:p14="http://schemas.microsoft.com/office/powerpoint/2010/main" val="465976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7F4F5"/>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26A4622-0ACC-E6C7-CDE9-5506F7BE6FCE}"/>
              </a:ext>
            </a:extLst>
          </p:cNvPr>
          <p:cNvSpPr>
            <a:spLocks noGrp="1" noChangeArrowheads="1"/>
          </p:cNvSpPr>
          <p:nvPr>
            <p:ph type="title"/>
          </p:nvPr>
        </p:nvSpPr>
        <p:spPr bwMode="auto">
          <a:xfrm>
            <a:off x="1150938" y="228600"/>
            <a:ext cx="73834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342" tIns="42672" rIns="85342" bIns="42672" numCol="1" anchor="b"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340BD9A1-8D02-8084-9CB0-65AC9A3BFF20}"/>
              </a:ext>
            </a:extLst>
          </p:cNvPr>
          <p:cNvSpPr>
            <a:spLocks noGrp="1" noChangeArrowheads="1"/>
          </p:cNvSpPr>
          <p:nvPr>
            <p:ph type="body" idx="1"/>
          </p:nvPr>
        </p:nvSpPr>
        <p:spPr bwMode="auto">
          <a:xfrm>
            <a:off x="609600" y="1828800"/>
            <a:ext cx="8077200" cy="453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342" tIns="42672" rIns="85342" bIns="42672"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90116" name="Rectangle 4">
            <a:extLst>
              <a:ext uri="{FF2B5EF4-FFF2-40B4-BE49-F238E27FC236}">
                <a16:creationId xmlns:a16="http://schemas.microsoft.com/office/drawing/2014/main" id="{604F24B5-F96C-B71E-BF8F-9D7F6ADB8BDE}"/>
              </a:ext>
            </a:extLst>
          </p:cNvPr>
          <p:cNvSpPr>
            <a:spLocks noGrp="1" noChangeArrowheads="1"/>
          </p:cNvSpPr>
          <p:nvPr>
            <p:ph type="ftr" sz="quarter" idx="3"/>
          </p:nvPr>
        </p:nvSpPr>
        <p:spPr bwMode="auto">
          <a:xfrm>
            <a:off x="152400" y="6534150"/>
            <a:ext cx="4648200" cy="323850"/>
          </a:xfrm>
          <a:prstGeom prst="rect">
            <a:avLst/>
          </a:prstGeom>
          <a:noFill/>
          <a:ln w="9525">
            <a:noFill/>
            <a:miter lim="800000"/>
            <a:headEnd/>
            <a:tailEnd/>
          </a:ln>
          <a:effectLst/>
        </p:spPr>
        <p:txBody>
          <a:bodyPr vert="horz" wrap="square" lIns="85342" tIns="42672" rIns="85342" bIns="42672" numCol="1" anchor="b" anchorCtr="0" compatLnSpc="1">
            <a:prstTxWarp prst="textNoShape">
              <a:avLst/>
            </a:prstTxWarp>
          </a:bodyPr>
          <a:lstStyle>
            <a:lvl1pPr eaLnBrk="1" hangingPunct="1">
              <a:defRPr sz="1000"/>
            </a:lvl1pPr>
          </a:lstStyle>
          <a:p>
            <a:pPr>
              <a:defRPr/>
            </a:pPr>
            <a:r>
              <a:rPr lang="en-US"/>
              <a:t>Business Statistics: A First Course, 5e © 2009 Prentice-Hall, Inc..</a:t>
            </a:r>
          </a:p>
        </p:txBody>
      </p:sp>
      <p:sp>
        <p:nvSpPr>
          <p:cNvPr id="90117" name="Rectangle 5">
            <a:extLst>
              <a:ext uri="{FF2B5EF4-FFF2-40B4-BE49-F238E27FC236}">
                <a16:creationId xmlns:a16="http://schemas.microsoft.com/office/drawing/2014/main" id="{7572F68C-0FD2-170E-8CFE-7563FB463369}"/>
              </a:ext>
            </a:extLst>
          </p:cNvPr>
          <p:cNvSpPr>
            <a:spLocks noGrp="1" noChangeArrowheads="1"/>
          </p:cNvSpPr>
          <p:nvPr>
            <p:ph type="sldNum" sz="quarter" idx="4"/>
          </p:nvPr>
        </p:nvSpPr>
        <p:spPr bwMode="auto">
          <a:xfrm>
            <a:off x="6858000" y="6534150"/>
            <a:ext cx="2133600" cy="320675"/>
          </a:xfrm>
          <a:prstGeom prst="rect">
            <a:avLst/>
          </a:prstGeom>
          <a:noFill/>
          <a:ln w="9525">
            <a:noFill/>
            <a:miter lim="800000"/>
            <a:headEnd/>
            <a:tailEnd/>
          </a:ln>
          <a:effectLst/>
        </p:spPr>
        <p:txBody>
          <a:bodyPr vert="horz" wrap="square" lIns="85342" tIns="42672" rIns="85342" bIns="42672" numCol="1" anchor="b" anchorCtr="0" compatLnSpc="1">
            <a:prstTxWarp prst="textNoShape">
              <a:avLst/>
            </a:prstTxWarp>
          </a:bodyPr>
          <a:lstStyle>
            <a:lvl1pPr algn="r" eaLnBrk="1" hangingPunct="1">
              <a:defRPr sz="1000">
                <a:ea typeface="宋体" panose="02010600030101010101" pitchFamily="2" charset="-122"/>
              </a:defRPr>
            </a:lvl1pPr>
          </a:lstStyle>
          <a:p>
            <a:pPr>
              <a:defRPr/>
            </a:pPr>
            <a:r>
              <a:rPr lang="en-US" altLang="zh-CN"/>
              <a:t>Chap 9-</a:t>
            </a:r>
            <a:fld id="{7E91FC3C-33E1-45B6-AFC8-B1408AC06097}" type="slidenum">
              <a:rPr lang="en-US" altLang="zh-CN" smtClean="0"/>
              <a:pPr>
                <a:defRPr/>
              </a:pPr>
              <a:t>‹#›</a:t>
            </a:fld>
            <a:endParaRPr lang="en-US" altLang="zh-CN"/>
          </a:p>
        </p:txBody>
      </p:sp>
      <p:grpSp>
        <p:nvGrpSpPr>
          <p:cNvPr id="1030" name="Group 6">
            <a:extLst>
              <a:ext uri="{FF2B5EF4-FFF2-40B4-BE49-F238E27FC236}">
                <a16:creationId xmlns:a16="http://schemas.microsoft.com/office/drawing/2014/main" id="{334DCDD6-AE09-0EFD-D643-ED2EA49A06AC}"/>
              </a:ext>
            </a:extLst>
          </p:cNvPr>
          <p:cNvGrpSpPr>
            <a:grpSpLocks/>
          </p:cNvGrpSpPr>
          <p:nvPr userDrawn="1"/>
        </p:nvGrpSpPr>
        <p:grpSpPr bwMode="auto">
          <a:xfrm>
            <a:off x="0" y="609600"/>
            <a:ext cx="9009063" cy="1181100"/>
            <a:chOff x="0" y="1536"/>
            <a:chExt cx="5675" cy="744"/>
          </a:xfrm>
        </p:grpSpPr>
        <p:grpSp>
          <p:nvGrpSpPr>
            <p:cNvPr id="1031" name="Group 7">
              <a:extLst>
                <a:ext uri="{FF2B5EF4-FFF2-40B4-BE49-F238E27FC236}">
                  <a16:creationId xmlns:a16="http://schemas.microsoft.com/office/drawing/2014/main" id="{7ABCDD47-0424-69E9-927F-D13333FFE2C0}"/>
                </a:ext>
              </a:extLst>
            </p:cNvPr>
            <p:cNvGrpSpPr>
              <a:grpSpLocks/>
            </p:cNvGrpSpPr>
            <p:nvPr userDrawn="1"/>
          </p:nvGrpSpPr>
          <p:grpSpPr bwMode="auto">
            <a:xfrm>
              <a:off x="183" y="1604"/>
              <a:ext cx="448" cy="297"/>
              <a:chOff x="720" y="336"/>
              <a:chExt cx="624" cy="432"/>
            </a:xfrm>
          </p:grpSpPr>
          <p:sp>
            <p:nvSpPr>
              <p:cNvPr id="1038" name="Rectangle 8">
                <a:extLst>
                  <a:ext uri="{FF2B5EF4-FFF2-40B4-BE49-F238E27FC236}">
                    <a16:creationId xmlns:a16="http://schemas.microsoft.com/office/drawing/2014/main" id="{4AF36451-4226-BB9C-C463-D0BBAA0C44C1}"/>
                  </a:ext>
                </a:extLst>
              </p:cNvPr>
              <p:cNvSpPr>
                <a:spLocks noChangeArrowheads="1"/>
              </p:cNvSpPr>
              <p:nvPr userDrawn="1"/>
            </p:nvSpPr>
            <p:spPr bwMode="auto">
              <a:xfrm>
                <a:off x="720" y="336"/>
                <a:ext cx="384" cy="432"/>
              </a:xfrm>
              <a:prstGeom prst="rect">
                <a:avLst/>
              </a:prstGeom>
              <a:solidFill>
                <a:srgbClr val="FF0000"/>
              </a:soli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sp>
            <p:nvSpPr>
              <p:cNvPr id="1039" name="Rectangle 9">
                <a:extLst>
                  <a:ext uri="{FF2B5EF4-FFF2-40B4-BE49-F238E27FC236}">
                    <a16:creationId xmlns:a16="http://schemas.microsoft.com/office/drawing/2014/main" id="{9750D844-8C44-6109-2DF3-17623C665DFD}"/>
                  </a:ext>
                </a:extLst>
              </p:cNvPr>
              <p:cNvSpPr>
                <a:spLocks noChangeArrowheads="1"/>
              </p:cNvSpPr>
              <p:nvPr userDrawn="1"/>
            </p:nvSpPr>
            <p:spPr bwMode="auto">
              <a:xfrm>
                <a:off x="1056" y="336"/>
                <a:ext cx="288" cy="432"/>
              </a:xfrm>
              <a:prstGeom prst="rect">
                <a:avLst/>
              </a:prstGeom>
              <a:gradFill rotWithShape="1">
                <a:gsLst>
                  <a:gs pos="0">
                    <a:srgbClr val="FF0000"/>
                  </a:gs>
                  <a:gs pos="100000">
                    <a:srgbClr val="FFFFFF"/>
                  </a:gs>
                </a:gsLst>
                <a:lin ang="0" scaled="1"/>
              </a:gra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grpSp>
        <p:sp>
          <p:nvSpPr>
            <p:cNvPr id="1032" name="Rectangle 10">
              <a:extLst>
                <a:ext uri="{FF2B5EF4-FFF2-40B4-BE49-F238E27FC236}">
                  <a16:creationId xmlns:a16="http://schemas.microsoft.com/office/drawing/2014/main" id="{96AF89B3-61DB-D0D4-7422-724A2F5D149C}"/>
                </a:ext>
              </a:extLst>
            </p:cNvPr>
            <p:cNvSpPr>
              <a:spLocks noChangeArrowheads="1"/>
            </p:cNvSpPr>
            <p:nvPr userDrawn="1"/>
          </p:nvSpPr>
          <p:spPr bwMode="auto">
            <a:xfrm>
              <a:off x="432" y="1868"/>
              <a:ext cx="294" cy="298"/>
            </a:xfrm>
            <a:prstGeom prst="rect">
              <a:avLst/>
            </a:prstGeom>
            <a:gradFill rotWithShape="1">
              <a:gsLst>
                <a:gs pos="0">
                  <a:srgbClr val="339966"/>
                </a:gs>
                <a:gs pos="100000">
                  <a:schemeClr val="bg1"/>
                </a:gs>
              </a:gsLst>
              <a:lin ang="2700000" scaled="1"/>
            </a:gra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sp>
          <p:nvSpPr>
            <p:cNvPr id="1033" name="Rectangle 11">
              <a:extLst>
                <a:ext uri="{FF2B5EF4-FFF2-40B4-BE49-F238E27FC236}">
                  <a16:creationId xmlns:a16="http://schemas.microsoft.com/office/drawing/2014/main" id="{B23D0279-A7F5-D13E-FBF8-F4ED3C565FBE}"/>
                </a:ext>
              </a:extLst>
            </p:cNvPr>
            <p:cNvSpPr>
              <a:spLocks noChangeArrowheads="1"/>
            </p:cNvSpPr>
            <p:nvPr userDrawn="1"/>
          </p:nvSpPr>
          <p:spPr bwMode="auto">
            <a:xfrm>
              <a:off x="245" y="1868"/>
              <a:ext cx="187" cy="298"/>
            </a:xfrm>
            <a:prstGeom prst="rect">
              <a:avLst/>
            </a:prstGeom>
            <a:solidFill>
              <a:srgbClr val="339966"/>
            </a:soli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sp>
          <p:nvSpPr>
            <p:cNvPr id="1034" name="Rectangle 12">
              <a:extLst>
                <a:ext uri="{FF2B5EF4-FFF2-40B4-BE49-F238E27FC236}">
                  <a16:creationId xmlns:a16="http://schemas.microsoft.com/office/drawing/2014/main" id="{228CE746-FA56-50EF-E6A9-07FE80CC2FCB}"/>
                </a:ext>
              </a:extLst>
            </p:cNvPr>
            <p:cNvSpPr>
              <a:spLocks noChangeArrowheads="1"/>
            </p:cNvSpPr>
            <p:nvPr userDrawn="1"/>
          </p:nvSpPr>
          <p:spPr bwMode="auto">
            <a:xfrm>
              <a:off x="144" y="2016"/>
              <a:ext cx="353" cy="264"/>
            </a:xfrm>
            <a:prstGeom prst="rect">
              <a:avLst/>
            </a:prstGeom>
            <a:gradFill rotWithShape="1">
              <a:gsLst>
                <a:gs pos="0">
                  <a:srgbClr val="FFFF00"/>
                </a:gs>
                <a:gs pos="100000">
                  <a:srgbClr val="FFFFCC"/>
                </a:gs>
              </a:gsLst>
              <a:lin ang="5400000" scaled="1"/>
            </a:gra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sp>
          <p:nvSpPr>
            <p:cNvPr id="1035" name="Rectangle 13">
              <a:extLst>
                <a:ext uri="{FF2B5EF4-FFF2-40B4-BE49-F238E27FC236}">
                  <a16:creationId xmlns:a16="http://schemas.microsoft.com/office/drawing/2014/main" id="{05924182-710C-9CEC-FF32-50051CD1CD3E}"/>
                </a:ext>
              </a:extLst>
            </p:cNvPr>
            <p:cNvSpPr>
              <a:spLocks noChangeArrowheads="1"/>
            </p:cNvSpPr>
            <p:nvPr userDrawn="1"/>
          </p:nvSpPr>
          <p:spPr bwMode="auto">
            <a:xfrm>
              <a:off x="0" y="1823"/>
              <a:ext cx="353" cy="264"/>
            </a:xfrm>
            <a:prstGeom prst="rect">
              <a:avLst/>
            </a:prstGeom>
            <a:gradFill rotWithShape="1">
              <a:gsLst>
                <a:gs pos="0">
                  <a:schemeClr val="bg1"/>
                </a:gs>
                <a:gs pos="100000">
                  <a:srgbClr val="0000FF"/>
                </a:gs>
              </a:gsLst>
              <a:lin ang="18900000" scaled="1"/>
            </a:gra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sp>
          <p:nvSpPr>
            <p:cNvPr id="1036" name="Rectangle 14">
              <a:extLst>
                <a:ext uri="{FF2B5EF4-FFF2-40B4-BE49-F238E27FC236}">
                  <a16:creationId xmlns:a16="http://schemas.microsoft.com/office/drawing/2014/main" id="{36E86D79-E2B4-5965-207A-305BF1324B66}"/>
                </a:ext>
              </a:extLst>
            </p:cNvPr>
            <p:cNvSpPr>
              <a:spLocks noChangeArrowheads="1"/>
            </p:cNvSpPr>
            <p:nvPr userDrawn="1"/>
          </p:nvSpPr>
          <p:spPr bwMode="auto">
            <a:xfrm>
              <a:off x="400" y="1536"/>
              <a:ext cx="20" cy="660"/>
            </a:xfrm>
            <a:prstGeom prst="rect">
              <a:avLst/>
            </a:prstGeom>
            <a:solidFill>
              <a:schemeClr val="bg2"/>
            </a:soli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sp>
          <p:nvSpPr>
            <p:cNvPr id="1037" name="Rectangle 15">
              <a:extLst>
                <a:ext uri="{FF2B5EF4-FFF2-40B4-BE49-F238E27FC236}">
                  <a16:creationId xmlns:a16="http://schemas.microsoft.com/office/drawing/2014/main" id="{931DEF5E-8E60-8E74-0A80-A6EFDA00576F}"/>
                </a:ext>
              </a:extLst>
            </p:cNvPr>
            <p:cNvSpPr>
              <a:spLocks noChangeArrowheads="1"/>
            </p:cNvSpPr>
            <p:nvPr userDrawn="1"/>
          </p:nvSpPr>
          <p:spPr bwMode="auto">
            <a:xfrm flipV="1">
              <a:off x="199" y="2052"/>
              <a:ext cx="5476" cy="34"/>
            </a:xfrm>
            <a:prstGeom prst="rect">
              <a:avLst/>
            </a:prstGeom>
            <a:gradFill rotWithShape="0">
              <a:gsLst>
                <a:gs pos="0">
                  <a:schemeClr val="bg2"/>
                </a:gs>
                <a:gs pos="100000">
                  <a:schemeClr val="bg1"/>
                </a:gs>
              </a:gsLst>
              <a:lin ang="0" scaled="1"/>
            </a:gra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grpSp>
    </p:spTree>
  </p:cSld>
  <p:clrMap bg1="lt1" tx1="dk1" bg2="lt2" tx2="dk2" accent1="accent1" accent2="accent2" accent3="accent3" accent4="accent4" accent5="accent5" accent6="accent6" hlink="hlink" folHlink="folHlink"/>
  <p:sldLayoutIdLst>
    <p:sldLayoutId id="2147483829"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txStyles>
    <p:titleStyle>
      <a:lvl1pPr algn="ctr" defTabSz="852488" rtl="0" eaLnBrk="0" fontAlgn="base" hangingPunct="0">
        <a:spcBef>
          <a:spcPct val="0"/>
        </a:spcBef>
        <a:spcAft>
          <a:spcPct val="0"/>
        </a:spcAft>
        <a:defRPr sz="4000">
          <a:solidFill>
            <a:schemeClr val="tx2"/>
          </a:solidFill>
          <a:latin typeface="+mj-lt"/>
          <a:ea typeface="+mj-ea"/>
          <a:cs typeface="+mj-cs"/>
        </a:defRPr>
      </a:lvl1pPr>
      <a:lvl2pPr algn="ctr" defTabSz="852488" rtl="0" eaLnBrk="0" fontAlgn="base" hangingPunct="0">
        <a:spcBef>
          <a:spcPct val="0"/>
        </a:spcBef>
        <a:spcAft>
          <a:spcPct val="0"/>
        </a:spcAft>
        <a:defRPr sz="4000">
          <a:solidFill>
            <a:schemeClr val="tx2"/>
          </a:solidFill>
          <a:latin typeface="Arial" charset="0"/>
        </a:defRPr>
      </a:lvl2pPr>
      <a:lvl3pPr algn="ctr" defTabSz="852488" rtl="0" eaLnBrk="0" fontAlgn="base" hangingPunct="0">
        <a:spcBef>
          <a:spcPct val="0"/>
        </a:spcBef>
        <a:spcAft>
          <a:spcPct val="0"/>
        </a:spcAft>
        <a:defRPr sz="4000">
          <a:solidFill>
            <a:schemeClr val="tx2"/>
          </a:solidFill>
          <a:latin typeface="Arial" charset="0"/>
        </a:defRPr>
      </a:lvl3pPr>
      <a:lvl4pPr algn="ctr" defTabSz="852488" rtl="0" eaLnBrk="0" fontAlgn="base" hangingPunct="0">
        <a:spcBef>
          <a:spcPct val="0"/>
        </a:spcBef>
        <a:spcAft>
          <a:spcPct val="0"/>
        </a:spcAft>
        <a:defRPr sz="4000">
          <a:solidFill>
            <a:schemeClr val="tx2"/>
          </a:solidFill>
          <a:latin typeface="Arial" charset="0"/>
        </a:defRPr>
      </a:lvl4pPr>
      <a:lvl5pPr algn="ctr" defTabSz="852488" rtl="0" eaLnBrk="0" fontAlgn="base" hangingPunct="0">
        <a:spcBef>
          <a:spcPct val="0"/>
        </a:spcBef>
        <a:spcAft>
          <a:spcPct val="0"/>
        </a:spcAft>
        <a:defRPr sz="4000">
          <a:solidFill>
            <a:schemeClr val="tx2"/>
          </a:solidFill>
          <a:latin typeface="Arial" charset="0"/>
        </a:defRPr>
      </a:lvl5pPr>
      <a:lvl6pPr marL="457200" algn="ctr" defTabSz="852488" rtl="0" fontAlgn="base">
        <a:spcBef>
          <a:spcPct val="0"/>
        </a:spcBef>
        <a:spcAft>
          <a:spcPct val="0"/>
        </a:spcAft>
        <a:defRPr sz="4000">
          <a:solidFill>
            <a:schemeClr val="tx2"/>
          </a:solidFill>
          <a:latin typeface="Arial" charset="0"/>
        </a:defRPr>
      </a:lvl6pPr>
      <a:lvl7pPr marL="914400" algn="ctr" defTabSz="852488" rtl="0" fontAlgn="base">
        <a:spcBef>
          <a:spcPct val="0"/>
        </a:spcBef>
        <a:spcAft>
          <a:spcPct val="0"/>
        </a:spcAft>
        <a:defRPr sz="4000">
          <a:solidFill>
            <a:schemeClr val="tx2"/>
          </a:solidFill>
          <a:latin typeface="Arial" charset="0"/>
        </a:defRPr>
      </a:lvl7pPr>
      <a:lvl8pPr marL="1371600" algn="ctr" defTabSz="852488" rtl="0" fontAlgn="base">
        <a:spcBef>
          <a:spcPct val="0"/>
        </a:spcBef>
        <a:spcAft>
          <a:spcPct val="0"/>
        </a:spcAft>
        <a:defRPr sz="4000">
          <a:solidFill>
            <a:schemeClr val="tx2"/>
          </a:solidFill>
          <a:latin typeface="Arial" charset="0"/>
        </a:defRPr>
      </a:lvl8pPr>
      <a:lvl9pPr marL="1828800" algn="ctr" defTabSz="852488" rtl="0" fontAlgn="base">
        <a:spcBef>
          <a:spcPct val="0"/>
        </a:spcBef>
        <a:spcAft>
          <a:spcPct val="0"/>
        </a:spcAft>
        <a:defRPr sz="4000">
          <a:solidFill>
            <a:schemeClr val="tx2"/>
          </a:solidFill>
          <a:latin typeface="Arial" charset="0"/>
        </a:defRPr>
      </a:lvl9pPr>
    </p:titleStyle>
    <p:bodyStyle>
      <a:lvl1pPr marL="320675" indent="-320675" algn="l" defTabSz="852488"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693738" indent="-268288" algn="l" defTabSz="852488"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068388" indent="-215900" algn="l" defTabSz="852488" rtl="0" eaLnBrk="0" fontAlgn="base" hangingPunct="0">
        <a:spcBef>
          <a:spcPct val="20000"/>
        </a:spcBef>
        <a:spcAft>
          <a:spcPct val="0"/>
        </a:spcAft>
        <a:buClr>
          <a:schemeClr val="accent2"/>
        </a:buClr>
        <a:buSzPct val="50000"/>
        <a:buFont typeface="Wingdings" panose="05000000000000000000" pitchFamily="2" charset="2"/>
        <a:buChar char="n"/>
        <a:defRPr sz="2000">
          <a:solidFill>
            <a:schemeClr val="tx1"/>
          </a:solidFill>
          <a:latin typeface="+mn-lt"/>
        </a:defRPr>
      </a:lvl3pPr>
      <a:lvl4pPr marL="1493838" indent="-212725" algn="l" defTabSz="852488" rtl="0" eaLnBrk="0" fontAlgn="base" hangingPunct="0">
        <a:spcBef>
          <a:spcPct val="20000"/>
        </a:spcBef>
        <a:spcAft>
          <a:spcPct val="0"/>
        </a:spcAft>
        <a:buClr>
          <a:schemeClr val="folHlink"/>
        </a:buClr>
        <a:buSzPct val="55000"/>
        <a:buFont typeface="Wingdings" panose="05000000000000000000" pitchFamily="2" charset="2"/>
        <a:buChar char="n"/>
        <a:defRPr>
          <a:solidFill>
            <a:schemeClr val="tx1"/>
          </a:solidFill>
          <a:latin typeface="+mn-lt"/>
        </a:defRPr>
      </a:lvl4pPr>
      <a:lvl5pPr marL="1919288" indent="-212725" algn="l" defTabSz="852488" rtl="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mn-lt"/>
        </a:defRPr>
      </a:lvl5pPr>
      <a:lvl6pPr marL="23764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6pPr>
      <a:lvl7pPr marL="28336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7pPr>
      <a:lvl8pPr marL="32908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8pPr>
      <a:lvl9pPr marL="37480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7F4F5"/>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3860ECB-9E42-4803-574A-75244A711084}"/>
              </a:ext>
            </a:extLst>
          </p:cNvPr>
          <p:cNvSpPr>
            <a:spLocks noGrp="1" noChangeArrowheads="1"/>
          </p:cNvSpPr>
          <p:nvPr>
            <p:ph type="title"/>
          </p:nvPr>
        </p:nvSpPr>
        <p:spPr bwMode="auto">
          <a:xfrm>
            <a:off x="1150938" y="228600"/>
            <a:ext cx="73834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342" tIns="42672" rIns="85342" bIns="42672" numCol="1" anchor="b" anchorCtr="0" compatLnSpc="1">
            <a:prstTxWarp prst="textNoShape">
              <a:avLst/>
            </a:prstTxWarp>
          </a:bodyPr>
          <a:lstStyle/>
          <a:p>
            <a:pPr lvl="0"/>
            <a:r>
              <a:rPr lang="en-US" altLang="zh-CN"/>
              <a:t>Click to edit Master title style</a:t>
            </a:r>
          </a:p>
        </p:txBody>
      </p:sp>
      <p:sp>
        <p:nvSpPr>
          <p:cNvPr id="2051" name="Rectangle 3">
            <a:extLst>
              <a:ext uri="{FF2B5EF4-FFF2-40B4-BE49-F238E27FC236}">
                <a16:creationId xmlns:a16="http://schemas.microsoft.com/office/drawing/2014/main" id="{74E3CC23-BEAC-C85A-7C05-D2E17A497204}"/>
              </a:ext>
            </a:extLst>
          </p:cNvPr>
          <p:cNvSpPr>
            <a:spLocks noGrp="1" noChangeArrowheads="1"/>
          </p:cNvSpPr>
          <p:nvPr>
            <p:ph type="body" idx="1"/>
          </p:nvPr>
        </p:nvSpPr>
        <p:spPr bwMode="auto">
          <a:xfrm>
            <a:off x="609600" y="1828800"/>
            <a:ext cx="8077200" cy="453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342" tIns="42672" rIns="85342" bIns="42672"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90116" name="Rectangle 4">
            <a:extLst>
              <a:ext uri="{FF2B5EF4-FFF2-40B4-BE49-F238E27FC236}">
                <a16:creationId xmlns:a16="http://schemas.microsoft.com/office/drawing/2014/main" id="{74E3E3FA-4495-C5AF-B771-E51CBFC4DD2A}"/>
              </a:ext>
            </a:extLst>
          </p:cNvPr>
          <p:cNvSpPr>
            <a:spLocks noGrp="1" noChangeArrowheads="1"/>
          </p:cNvSpPr>
          <p:nvPr>
            <p:ph type="ftr" sz="quarter" idx="3"/>
          </p:nvPr>
        </p:nvSpPr>
        <p:spPr bwMode="auto">
          <a:xfrm>
            <a:off x="152400" y="6534150"/>
            <a:ext cx="4648200" cy="323850"/>
          </a:xfrm>
          <a:prstGeom prst="rect">
            <a:avLst/>
          </a:prstGeom>
          <a:noFill/>
          <a:ln w="9525">
            <a:noFill/>
            <a:miter lim="800000"/>
            <a:headEnd/>
            <a:tailEnd/>
          </a:ln>
          <a:effectLst/>
        </p:spPr>
        <p:txBody>
          <a:bodyPr vert="horz" wrap="square" lIns="85342" tIns="42672" rIns="85342" bIns="42672" numCol="1" anchor="b" anchorCtr="0" compatLnSpc="1">
            <a:prstTxWarp prst="textNoShape">
              <a:avLst/>
            </a:prstTxWarp>
          </a:bodyPr>
          <a:lstStyle>
            <a:lvl1pPr>
              <a:defRPr sz="1000"/>
            </a:lvl1pPr>
          </a:lstStyle>
          <a:p>
            <a:pPr>
              <a:defRPr/>
            </a:pPr>
            <a:r>
              <a:rPr lang="en-US"/>
              <a:t>Business Statistics: A First Course, 5e © 2009 Prentice-Hall, Inc..</a:t>
            </a:r>
          </a:p>
        </p:txBody>
      </p:sp>
      <p:sp>
        <p:nvSpPr>
          <p:cNvPr id="90117" name="Rectangle 5">
            <a:extLst>
              <a:ext uri="{FF2B5EF4-FFF2-40B4-BE49-F238E27FC236}">
                <a16:creationId xmlns:a16="http://schemas.microsoft.com/office/drawing/2014/main" id="{C22F71BB-062D-DAAA-3AD2-0D9F92A6B673}"/>
              </a:ext>
            </a:extLst>
          </p:cNvPr>
          <p:cNvSpPr>
            <a:spLocks noGrp="1" noChangeArrowheads="1"/>
          </p:cNvSpPr>
          <p:nvPr>
            <p:ph type="sldNum" sz="quarter" idx="4"/>
          </p:nvPr>
        </p:nvSpPr>
        <p:spPr bwMode="auto">
          <a:xfrm>
            <a:off x="6858000" y="6534150"/>
            <a:ext cx="2133600" cy="320675"/>
          </a:xfrm>
          <a:prstGeom prst="rect">
            <a:avLst/>
          </a:prstGeom>
          <a:noFill/>
          <a:ln w="9525">
            <a:noFill/>
            <a:miter lim="800000"/>
            <a:headEnd/>
            <a:tailEnd/>
          </a:ln>
          <a:effectLst/>
        </p:spPr>
        <p:txBody>
          <a:bodyPr vert="horz" wrap="square" lIns="85342" tIns="42672" rIns="85342" bIns="42672" numCol="1" anchor="b" anchorCtr="0" compatLnSpc="1">
            <a:prstTxWarp prst="textNoShape">
              <a:avLst/>
            </a:prstTxWarp>
          </a:bodyPr>
          <a:lstStyle>
            <a:lvl1pPr algn="r">
              <a:defRPr sz="1000">
                <a:ea typeface="宋体" panose="02010600030101010101" pitchFamily="2" charset="-122"/>
              </a:defRPr>
            </a:lvl1pPr>
          </a:lstStyle>
          <a:p>
            <a:pPr>
              <a:defRPr/>
            </a:pPr>
            <a:r>
              <a:rPr lang="en-US" altLang="zh-CN"/>
              <a:t>Chap 9-</a:t>
            </a:r>
            <a:fld id="{86957280-0DCF-4483-9E0B-E01F4A0B552C}" type="slidenum">
              <a:rPr lang="en-US" altLang="zh-CN" smtClean="0"/>
              <a:pPr>
                <a:defRPr/>
              </a:pPr>
              <a:t>‹#›</a:t>
            </a:fld>
            <a:endParaRPr lang="en-US" altLang="zh-CN"/>
          </a:p>
        </p:txBody>
      </p:sp>
      <p:grpSp>
        <p:nvGrpSpPr>
          <p:cNvPr id="2054" name="Group 6">
            <a:extLst>
              <a:ext uri="{FF2B5EF4-FFF2-40B4-BE49-F238E27FC236}">
                <a16:creationId xmlns:a16="http://schemas.microsoft.com/office/drawing/2014/main" id="{FBCCDCE1-154F-9206-10BB-9919B41F4E6D}"/>
              </a:ext>
            </a:extLst>
          </p:cNvPr>
          <p:cNvGrpSpPr>
            <a:grpSpLocks/>
          </p:cNvGrpSpPr>
          <p:nvPr userDrawn="1"/>
        </p:nvGrpSpPr>
        <p:grpSpPr bwMode="auto">
          <a:xfrm>
            <a:off x="0" y="609600"/>
            <a:ext cx="9009063" cy="1181100"/>
            <a:chOff x="0" y="1536"/>
            <a:chExt cx="5675" cy="744"/>
          </a:xfrm>
        </p:grpSpPr>
        <p:grpSp>
          <p:nvGrpSpPr>
            <p:cNvPr id="2055" name="Group 7">
              <a:extLst>
                <a:ext uri="{FF2B5EF4-FFF2-40B4-BE49-F238E27FC236}">
                  <a16:creationId xmlns:a16="http://schemas.microsoft.com/office/drawing/2014/main" id="{0195FBBA-EB76-0D73-CEB4-F1008F5F0CAE}"/>
                </a:ext>
              </a:extLst>
            </p:cNvPr>
            <p:cNvGrpSpPr>
              <a:grpSpLocks/>
            </p:cNvGrpSpPr>
            <p:nvPr userDrawn="1"/>
          </p:nvGrpSpPr>
          <p:grpSpPr bwMode="auto">
            <a:xfrm>
              <a:off x="183" y="1604"/>
              <a:ext cx="448" cy="297"/>
              <a:chOff x="720" y="336"/>
              <a:chExt cx="624" cy="432"/>
            </a:xfrm>
          </p:grpSpPr>
          <p:sp>
            <p:nvSpPr>
              <p:cNvPr id="1038" name="Rectangle 8">
                <a:extLst>
                  <a:ext uri="{FF2B5EF4-FFF2-40B4-BE49-F238E27FC236}">
                    <a16:creationId xmlns:a16="http://schemas.microsoft.com/office/drawing/2014/main" id="{1A1569EE-5E25-836E-B6EC-9041600B7748}"/>
                  </a:ext>
                </a:extLst>
              </p:cNvPr>
              <p:cNvSpPr>
                <a:spLocks noChangeArrowheads="1"/>
              </p:cNvSpPr>
              <p:nvPr userDrawn="1"/>
            </p:nvSpPr>
            <p:spPr bwMode="auto">
              <a:xfrm>
                <a:off x="720" y="336"/>
                <a:ext cx="384" cy="432"/>
              </a:xfrm>
              <a:prstGeom prst="rect">
                <a:avLst/>
              </a:prstGeom>
              <a:solidFill>
                <a:srgbClr val="FF0000"/>
              </a:soli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sp>
            <p:nvSpPr>
              <p:cNvPr id="1039" name="Rectangle 9">
                <a:extLst>
                  <a:ext uri="{FF2B5EF4-FFF2-40B4-BE49-F238E27FC236}">
                    <a16:creationId xmlns:a16="http://schemas.microsoft.com/office/drawing/2014/main" id="{6E075A2F-1938-5498-4C9B-1449C69D67E2}"/>
                  </a:ext>
                </a:extLst>
              </p:cNvPr>
              <p:cNvSpPr>
                <a:spLocks noChangeArrowheads="1"/>
              </p:cNvSpPr>
              <p:nvPr userDrawn="1"/>
            </p:nvSpPr>
            <p:spPr bwMode="auto">
              <a:xfrm>
                <a:off x="1056" y="336"/>
                <a:ext cx="288" cy="432"/>
              </a:xfrm>
              <a:prstGeom prst="rect">
                <a:avLst/>
              </a:prstGeom>
              <a:gradFill rotWithShape="1">
                <a:gsLst>
                  <a:gs pos="0">
                    <a:srgbClr val="FF0000"/>
                  </a:gs>
                  <a:gs pos="100000">
                    <a:srgbClr val="FFFFFF"/>
                  </a:gs>
                </a:gsLst>
                <a:lin ang="0" scaled="1"/>
              </a:gra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grpSp>
        <p:sp>
          <p:nvSpPr>
            <p:cNvPr id="1032" name="Rectangle 10">
              <a:extLst>
                <a:ext uri="{FF2B5EF4-FFF2-40B4-BE49-F238E27FC236}">
                  <a16:creationId xmlns:a16="http://schemas.microsoft.com/office/drawing/2014/main" id="{F5CDC2FB-91C0-D530-C0F8-4514486C3AB4}"/>
                </a:ext>
              </a:extLst>
            </p:cNvPr>
            <p:cNvSpPr>
              <a:spLocks noChangeArrowheads="1"/>
            </p:cNvSpPr>
            <p:nvPr userDrawn="1"/>
          </p:nvSpPr>
          <p:spPr bwMode="auto">
            <a:xfrm>
              <a:off x="432" y="1868"/>
              <a:ext cx="294" cy="298"/>
            </a:xfrm>
            <a:prstGeom prst="rect">
              <a:avLst/>
            </a:prstGeom>
            <a:gradFill rotWithShape="1">
              <a:gsLst>
                <a:gs pos="0">
                  <a:srgbClr val="339966"/>
                </a:gs>
                <a:gs pos="100000">
                  <a:schemeClr val="bg1"/>
                </a:gs>
              </a:gsLst>
              <a:lin ang="2700000" scaled="1"/>
            </a:gra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sp>
          <p:nvSpPr>
            <p:cNvPr id="1033" name="Rectangle 11">
              <a:extLst>
                <a:ext uri="{FF2B5EF4-FFF2-40B4-BE49-F238E27FC236}">
                  <a16:creationId xmlns:a16="http://schemas.microsoft.com/office/drawing/2014/main" id="{80997E49-CB70-C78C-2488-08F59E4A149D}"/>
                </a:ext>
              </a:extLst>
            </p:cNvPr>
            <p:cNvSpPr>
              <a:spLocks noChangeArrowheads="1"/>
            </p:cNvSpPr>
            <p:nvPr userDrawn="1"/>
          </p:nvSpPr>
          <p:spPr bwMode="auto">
            <a:xfrm>
              <a:off x="245" y="1868"/>
              <a:ext cx="187" cy="298"/>
            </a:xfrm>
            <a:prstGeom prst="rect">
              <a:avLst/>
            </a:prstGeom>
            <a:solidFill>
              <a:srgbClr val="339966"/>
            </a:soli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sp>
          <p:nvSpPr>
            <p:cNvPr id="1034" name="Rectangle 12">
              <a:extLst>
                <a:ext uri="{FF2B5EF4-FFF2-40B4-BE49-F238E27FC236}">
                  <a16:creationId xmlns:a16="http://schemas.microsoft.com/office/drawing/2014/main" id="{19E1D5C7-D6BD-A924-E1B0-F32AB146BDA9}"/>
                </a:ext>
              </a:extLst>
            </p:cNvPr>
            <p:cNvSpPr>
              <a:spLocks noChangeArrowheads="1"/>
            </p:cNvSpPr>
            <p:nvPr userDrawn="1"/>
          </p:nvSpPr>
          <p:spPr bwMode="auto">
            <a:xfrm>
              <a:off x="144" y="2016"/>
              <a:ext cx="353" cy="264"/>
            </a:xfrm>
            <a:prstGeom prst="rect">
              <a:avLst/>
            </a:prstGeom>
            <a:gradFill rotWithShape="1">
              <a:gsLst>
                <a:gs pos="0">
                  <a:srgbClr val="FFFF00"/>
                </a:gs>
                <a:gs pos="100000">
                  <a:srgbClr val="FFFFCC"/>
                </a:gs>
              </a:gsLst>
              <a:lin ang="5400000" scaled="1"/>
            </a:gra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sp>
          <p:nvSpPr>
            <p:cNvPr id="1035" name="Rectangle 13">
              <a:extLst>
                <a:ext uri="{FF2B5EF4-FFF2-40B4-BE49-F238E27FC236}">
                  <a16:creationId xmlns:a16="http://schemas.microsoft.com/office/drawing/2014/main" id="{0FC2129D-906D-9CB3-40DF-F2974AF282BD}"/>
                </a:ext>
              </a:extLst>
            </p:cNvPr>
            <p:cNvSpPr>
              <a:spLocks noChangeArrowheads="1"/>
            </p:cNvSpPr>
            <p:nvPr userDrawn="1"/>
          </p:nvSpPr>
          <p:spPr bwMode="auto">
            <a:xfrm>
              <a:off x="0" y="1823"/>
              <a:ext cx="353" cy="264"/>
            </a:xfrm>
            <a:prstGeom prst="rect">
              <a:avLst/>
            </a:prstGeom>
            <a:gradFill rotWithShape="1">
              <a:gsLst>
                <a:gs pos="0">
                  <a:schemeClr val="bg1"/>
                </a:gs>
                <a:gs pos="100000">
                  <a:srgbClr val="0000FF"/>
                </a:gs>
              </a:gsLst>
              <a:lin ang="18900000" scaled="1"/>
            </a:gra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sp>
          <p:nvSpPr>
            <p:cNvPr id="1036" name="Rectangle 14">
              <a:extLst>
                <a:ext uri="{FF2B5EF4-FFF2-40B4-BE49-F238E27FC236}">
                  <a16:creationId xmlns:a16="http://schemas.microsoft.com/office/drawing/2014/main" id="{13462BC0-61BC-E0F0-853E-DD78E780217B}"/>
                </a:ext>
              </a:extLst>
            </p:cNvPr>
            <p:cNvSpPr>
              <a:spLocks noChangeArrowheads="1"/>
            </p:cNvSpPr>
            <p:nvPr userDrawn="1"/>
          </p:nvSpPr>
          <p:spPr bwMode="auto">
            <a:xfrm>
              <a:off x="400" y="1536"/>
              <a:ext cx="20" cy="660"/>
            </a:xfrm>
            <a:prstGeom prst="rect">
              <a:avLst/>
            </a:prstGeom>
            <a:solidFill>
              <a:schemeClr val="bg2"/>
            </a:soli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sp>
          <p:nvSpPr>
            <p:cNvPr id="1037" name="Rectangle 15">
              <a:extLst>
                <a:ext uri="{FF2B5EF4-FFF2-40B4-BE49-F238E27FC236}">
                  <a16:creationId xmlns:a16="http://schemas.microsoft.com/office/drawing/2014/main" id="{B94A3CAA-9C0B-ED66-2E99-FD70EC8B9D4E}"/>
                </a:ext>
              </a:extLst>
            </p:cNvPr>
            <p:cNvSpPr>
              <a:spLocks noChangeArrowheads="1"/>
            </p:cNvSpPr>
            <p:nvPr userDrawn="1"/>
          </p:nvSpPr>
          <p:spPr bwMode="auto">
            <a:xfrm flipV="1">
              <a:off x="199" y="2052"/>
              <a:ext cx="5476" cy="34"/>
            </a:xfrm>
            <a:prstGeom prst="rect">
              <a:avLst/>
            </a:prstGeom>
            <a:gradFill rotWithShape="0">
              <a:gsLst>
                <a:gs pos="0">
                  <a:schemeClr val="bg2"/>
                </a:gs>
                <a:gs pos="100000">
                  <a:schemeClr val="bg1"/>
                </a:gs>
              </a:gsLst>
              <a:lin ang="0" scaled="1"/>
            </a:gradFill>
            <a:ln>
              <a:noFill/>
            </a:ln>
          </p:spPr>
          <p:txBody>
            <a:bodyPr wrap="none" anchor="ct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defRPr/>
              </a:pPr>
              <a:endParaRPr lang="zh-CN" altLang="zh-CN">
                <a:ea typeface="宋体" panose="02010600030101010101" pitchFamily="2" charset="-122"/>
              </a:endParaRPr>
            </a:p>
          </p:txBody>
        </p:sp>
      </p:grpSp>
    </p:spTree>
  </p:cSld>
  <p:clrMap bg1="lt1" tx1="dk1" bg2="lt2" tx2="dk2" accent1="accent1" accent2="accent2" accent3="accent3" accent4="accent4" accent5="accent5" accent6="accent6" hlink="hlink" folHlink="folHlink"/>
  <p:sldLayoutIdLst>
    <p:sldLayoutId id="2147483830"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txStyles>
    <p:titleStyle>
      <a:lvl1pPr algn="ctr" defTabSz="852488" rtl="0" eaLnBrk="0" fontAlgn="base" hangingPunct="0">
        <a:spcBef>
          <a:spcPct val="0"/>
        </a:spcBef>
        <a:spcAft>
          <a:spcPct val="0"/>
        </a:spcAft>
        <a:defRPr sz="4000">
          <a:solidFill>
            <a:schemeClr val="tx2"/>
          </a:solidFill>
          <a:latin typeface="+mj-lt"/>
          <a:ea typeface="+mj-ea"/>
          <a:cs typeface="+mj-cs"/>
        </a:defRPr>
      </a:lvl1pPr>
      <a:lvl2pPr algn="ctr" defTabSz="852488" rtl="0" eaLnBrk="0" fontAlgn="base" hangingPunct="0">
        <a:spcBef>
          <a:spcPct val="0"/>
        </a:spcBef>
        <a:spcAft>
          <a:spcPct val="0"/>
        </a:spcAft>
        <a:defRPr sz="4000">
          <a:solidFill>
            <a:schemeClr val="tx2"/>
          </a:solidFill>
          <a:latin typeface="Arial" charset="0"/>
        </a:defRPr>
      </a:lvl2pPr>
      <a:lvl3pPr algn="ctr" defTabSz="852488" rtl="0" eaLnBrk="0" fontAlgn="base" hangingPunct="0">
        <a:spcBef>
          <a:spcPct val="0"/>
        </a:spcBef>
        <a:spcAft>
          <a:spcPct val="0"/>
        </a:spcAft>
        <a:defRPr sz="4000">
          <a:solidFill>
            <a:schemeClr val="tx2"/>
          </a:solidFill>
          <a:latin typeface="Arial" charset="0"/>
        </a:defRPr>
      </a:lvl3pPr>
      <a:lvl4pPr algn="ctr" defTabSz="852488" rtl="0" eaLnBrk="0" fontAlgn="base" hangingPunct="0">
        <a:spcBef>
          <a:spcPct val="0"/>
        </a:spcBef>
        <a:spcAft>
          <a:spcPct val="0"/>
        </a:spcAft>
        <a:defRPr sz="4000">
          <a:solidFill>
            <a:schemeClr val="tx2"/>
          </a:solidFill>
          <a:latin typeface="Arial" charset="0"/>
        </a:defRPr>
      </a:lvl4pPr>
      <a:lvl5pPr algn="ctr" defTabSz="852488" rtl="0" eaLnBrk="0" fontAlgn="base" hangingPunct="0">
        <a:spcBef>
          <a:spcPct val="0"/>
        </a:spcBef>
        <a:spcAft>
          <a:spcPct val="0"/>
        </a:spcAft>
        <a:defRPr sz="4000">
          <a:solidFill>
            <a:schemeClr val="tx2"/>
          </a:solidFill>
          <a:latin typeface="Arial" charset="0"/>
        </a:defRPr>
      </a:lvl5pPr>
      <a:lvl6pPr marL="457200" algn="ctr" defTabSz="852488" rtl="0" fontAlgn="base">
        <a:spcBef>
          <a:spcPct val="0"/>
        </a:spcBef>
        <a:spcAft>
          <a:spcPct val="0"/>
        </a:spcAft>
        <a:defRPr sz="4000">
          <a:solidFill>
            <a:schemeClr val="tx2"/>
          </a:solidFill>
          <a:latin typeface="Arial" charset="0"/>
        </a:defRPr>
      </a:lvl6pPr>
      <a:lvl7pPr marL="914400" algn="ctr" defTabSz="852488" rtl="0" fontAlgn="base">
        <a:spcBef>
          <a:spcPct val="0"/>
        </a:spcBef>
        <a:spcAft>
          <a:spcPct val="0"/>
        </a:spcAft>
        <a:defRPr sz="4000">
          <a:solidFill>
            <a:schemeClr val="tx2"/>
          </a:solidFill>
          <a:latin typeface="Arial" charset="0"/>
        </a:defRPr>
      </a:lvl7pPr>
      <a:lvl8pPr marL="1371600" algn="ctr" defTabSz="852488" rtl="0" fontAlgn="base">
        <a:spcBef>
          <a:spcPct val="0"/>
        </a:spcBef>
        <a:spcAft>
          <a:spcPct val="0"/>
        </a:spcAft>
        <a:defRPr sz="4000">
          <a:solidFill>
            <a:schemeClr val="tx2"/>
          </a:solidFill>
          <a:latin typeface="Arial" charset="0"/>
        </a:defRPr>
      </a:lvl8pPr>
      <a:lvl9pPr marL="1828800" algn="ctr" defTabSz="852488" rtl="0" fontAlgn="base">
        <a:spcBef>
          <a:spcPct val="0"/>
        </a:spcBef>
        <a:spcAft>
          <a:spcPct val="0"/>
        </a:spcAft>
        <a:defRPr sz="4000">
          <a:solidFill>
            <a:schemeClr val="tx2"/>
          </a:solidFill>
          <a:latin typeface="Arial" charset="0"/>
        </a:defRPr>
      </a:lvl9pPr>
    </p:titleStyle>
    <p:bodyStyle>
      <a:lvl1pPr marL="320675" indent="-320675" algn="l" defTabSz="852488"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693738" indent="-268288" algn="l" defTabSz="852488"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068388" indent="-215900" algn="l" defTabSz="852488" rtl="0" eaLnBrk="0" fontAlgn="base" hangingPunct="0">
        <a:spcBef>
          <a:spcPct val="20000"/>
        </a:spcBef>
        <a:spcAft>
          <a:spcPct val="0"/>
        </a:spcAft>
        <a:buClr>
          <a:schemeClr val="accent2"/>
        </a:buClr>
        <a:buSzPct val="50000"/>
        <a:buFont typeface="Wingdings" panose="05000000000000000000" pitchFamily="2" charset="2"/>
        <a:buChar char="n"/>
        <a:defRPr sz="2000">
          <a:solidFill>
            <a:schemeClr val="tx1"/>
          </a:solidFill>
          <a:latin typeface="+mn-lt"/>
        </a:defRPr>
      </a:lvl3pPr>
      <a:lvl4pPr marL="1493838" indent="-212725" algn="l" defTabSz="852488" rtl="0" eaLnBrk="0" fontAlgn="base" hangingPunct="0">
        <a:spcBef>
          <a:spcPct val="20000"/>
        </a:spcBef>
        <a:spcAft>
          <a:spcPct val="0"/>
        </a:spcAft>
        <a:buClr>
          <a:schemeClr val="folHlink"/>
        </a:buClr>
        <a:buSzPct val="55000"/>
        <a:buFont typeface="Wingdings" panose="05000000000000000000" pitchFamily="2" charset="2"/>
        <a:buChar char="n"/>
        <a:defRPr>
          <a:solidFill>
            <a:schemeClr val="tx1"/>
          </a:solidFill>
          <a:latin typeface="+mn-lt"/>
        </a:defRPr>
      </a:lvl4pPr>
      <a:lvl5pPr marL="1919288" indent="-212725" algn="l" defTabSz="852488" rtl="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mn-lt"/>
        </a:defRPr>
      </a:lvl5pPr>
      <a:lvl6pPr marL="23764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6pPr>
      <a:lvl7pPr marL="28336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7pPr>
      <a:lvl8pPr marL="32908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8pPr>
      <a:lvl9pPr marL="37480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E7F4F5"/>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4E2DEA9-BDC2-338B-042D-EDE247324129}"/>
              </a:ext>
            </a:extLst>
          </p:cNvPr>
          <p:cNvSpPr>
            <a:spLocks noGrp="1" noChangeArrowheads="1"/>
          </p:cNvSpPr>
          <p:nvPr>
            <p:ph type="title"/>
          </p:nvPr>
        </p:nvSpPr>
        <p:spPr bwMode="auto">
          <a:xfrm>
            <a:off x="1150938" y="228600"/>
            <a:ext cx="73834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342" tIns="42672" rIns="85342" bIns="42672" numCol="1" anchor="b"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11FB9DD0-EF20-6743-8E6B-88C85DA238EF}"/>
              </a:ext>
            </a:extLst>
          </p:cNvPr>
          <p:cNvSpPr>
            <a:spLocks noGrp="1" noChangeArrowheads="1"/>
          </p:cNvSpPr>
          <p:nvPr>
            <p:ph type="body" idx="1"/>
          </p:nvPr>
        </p:nvSpPr>
        <p:spPr bwMode="auto">
          <a:xfrm>
            <a:off x="609600" y="1828800"/>
            <a:ext cx="8077200" cy="453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342" tIns="42672" rIns="85342" bIns="42672"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66916" name="Rectangle 4">
            <a:extLst>
              <a:ext uri="{FF2B5EF4-FFF2-40B4-BE49-F238E27FC236}">
                <a16:creationId xmlns:a16="http://schemas.microsoft.com/office/drawing/2014/main" id="{B0C428B3-7805-F473-8C61-8BC0EC4AD1FC}"/>
              </a:ext>
            </a:extLst>
          </p:cNvPr>
          <p:cNvSpPr>
            <a:spLocks noGrp="1" noChangeArrowheads="1"/>
          </p:cNvSpPr>
          <p:nvPr>
            <p:ph type="ftr" sz="quarter" idx="3"/>
          </p:nvPr>
        </p:nvSpPr>
        <p:spPr bwMode="auto">
          <a:xfrm>
            <a:off x="152400" y="6534150"/>
            <a:ext cx="4648200" cy="323850"/>
          </a:xfrm>
          <a:prstGeom prst="rect">
            <a:avLst/>
          </a:prstGeom>
          <a:noFill/>
          <a:ln w="9525">
            <a:noFill/>
            <a:miter lim="800000"/>
            <a:headEnd/>
            <a:tailEnd/>
          </a:ln>
          <a:effectLst/>
        </p:spPr>
        <p:txBody>
          <a:bodyPr vert="horz" wrap="square" lIns="85342" tIns="42672" rIns="85342" bIns="42672" numCol="1" anchor="b" anchorCtr="0" compatLnSpc="1">
            <a:prstTxWarp prst="textNoShape">
              <a:avLst/>
            </a:prstTxWarp>
          </a:bodyPr>
          <a:lstStyle>
            <a:lvl1pPr eaLnBrk="1" hangingPunct="1">
              <a:defRPr sz="1000"/>
            </a:lvl1pPr>
          </a:lstStyle>
          <a:p>
            <a:pPr>
              <a:defRPr/>
            </a:pPr>
            <a:r>
              <a:rPr lang="en-US"/>
              <a:t>Business Statistics: A First Course, 5e © 2009 Prentice-Hall, Inc.</a:t>
            </a:r>
          </a:p>
        </p:txBody>
      </p:sp>
      <p:sp>
        <p:nvSpPr>
          <p:cNvPr id="166917" name="Rectangle 5">
            <a:extLst>
              <a:ext uri="{FF2B5EF4-FFF2-40B4-BE49-F238E27FC236}">
                <a16:creationId xmlns:a16="http://schemas.microsoft.com/office/drawing/2014/main" id="{BF04CDC5-0C75-972F-3A8E-525B9052F69D}"/>
              </a:ext>
            </a:extLst>
          </p:cNvPr>
          <p:cNvSpPr>
            <a:spLocks noGrp="1" noChangeArrowheads="1"/>
          </p:cNvSpPr>
          <p:nvPr>
            <p:ph type="sldNum" sz="quarter" idx="4"/>
          </p:nvPr>
        </p:nvSpPr>
        <p:spPr bwMode="auto">
          <a:xfrm>
            <a:off x="6858000" y="6534150"/>
            <a:ext cx="2133600" cy="320675"/>
          </a:xfrm>
          <a:prstGeom prst="rect">
            <a:avLst/>
          </a:prstGeom>
          <a:noFill/>
          <a:ln w="9525">
            <a:noFill/>
            <a:miter lim="800000"/>
            <a:headEnd/>
            <a:tailEnd/>
          </a:ln>
          <a:effectLst/>
        </p:spPr>
        <p:txBody>
          <a:bodyPr vert="horz" wrap="square" lIns="85342" tIns="42672" rIns="85342" bIns="42672" numCol="1" anchor="b" anchorCtr="0" compatLnSpc="1">
            <a:prstTxWarp prst="textNoShape">
              <a:avLst/>
            </a:prstTxWarp>
          </a:bodyPr>
          <a:lstStyle>
            <a:lvl1pPr algn="r" eaLnBrk="1" hangingPunct="1">
              <a:defRPr sz="1000">
                <a:ea typeface="宋体" panose="02010600030101010101" pitchFamily="2" charset="-122"/>
              </a:defRPr>
            </a:lvl1pPr>
          </a:lstStyle>
          <a:p>
            <a:pPr>
              <a:defRPr/>
            </a:pPr>
            <a:r>
              <a:rPr lang="en-US" altLang="zh-CN"/>
              <a:t>Chap 3-</a:t>
            </a:r>
            <a:fld id="{BE5C48FE-4B05-47EC-BDA6-405F647FD686}" type="slidenum">
              <a:rPr lang="en-US" altLang="zh-CN"/>
              <a:pPr>
                <a:defRPr/>
              </a:pPr>
              <a:t>‹#›</a:t>
            </a:fld>
            <a:endParaRPr lang="en-US" altLang="zh-CN"/>
          </a:p>
        </p:txBody>
      </p:sp>
      <p:grpSp>
        <p:nvGrpSpPr>
          <p:cNvPr id="1030" name="Group 6">
            <a:extLst>
              <a:ext uri="{FF2B5EF4-FFF2-40B4-BE49-F238E27FC236}">
                <a16:creationId xmlns:a16="http://schemas.microsoft.com/office/drawing/2014/main" id="{9CA87817-6D41-15EB-964E-05626A12DCA0}"/>
              </a:ext>
            </a:extLst>
          </p:cNvPr>
          <p:cNvGrpSpPr>
            <a:grpSpLocks/>
          </p:cNvGrpSpPr>
          <p:nvPr/>
        </p:nvGrpSpPr>
        <p:grpSpPr bwMode="auto">
          <a:xfrm>
            <a:off x="0" y="609600"/>
            <a:ext cx="9009063" cy="1181100"/>
            <a:chOff x="0" y="1536"/>
            <a:chExt cx="5675" cy="744"/>
          </a:xfrm>
        </p:grpSpPr>
        <p:grpSp>
          <p:nvGrpSpPr>
            <p:cNvPr id="1031" name="Group 7">
              <a:extLst>
                <a:ext uri="{FF2B5EF4-FFF2-40B4-BE49-F238E27FC236}">
                  <a16:creationId xmlns:a16="http://schemas.microsoft.com/office/drawing/2014/main" id="{877D2070-B258-5C62-4C2C-CE90EB4954A2}"/>
                </a:ext>
              </a:extLst>
            </p:cNvPr>
            <p:cNvGrpSpPr>
              <a:grpSpLocks/>
            </p:cNvGrpSpPr>
            <p:nvPr userDrawn="1"/>
          </p:nvGrpSpPr>
          <p:grpSpPr bwMode="auto">
            <a:xfrm>
              <a:off x="183" y="1604"/>
              <a:ext cx="448" cy="297"/>
              <a:chOff x="720" y="336"/>
              <a:chExt cx="624" cy="432"/>
            </a:xfrm>
          </p:grpSpPr>
          <p:sp>
            <p:nvSpPr>
              <p:cNvPr id="1038" name="Rectangle 8">
                <a:extLst>
                  <a:ext uri="{FF2B5EF4-FFF2-40B4-BE49-F238E27FC236}">
                    <a16:creationId xmlns:a16="http://schemas.microsoft.com/office/drawing/2014/main" id="{CF3A16BD-3FFB-BC01-4FCD-2A27395392F3}"/>
                  </a:ext>
                </a:extLst>
              </p:cNvPr>
              <p:cNvSpPr>
                <a:spLocks noChangeArrowheads="1"/>
              </p:cNvSpPr>
              <p:nvPr userDrawn="1"/>
            </p:nvSpPr>
            <p:spPr bwMode="auto">
              <a:xfrm>
                <a:off x="720" y="336"/>
                <a:ext cx="384" cy="432"/>
              </a:xfrm>
              <a:prstGeom prst="rect">
                <a:avLst/>
              </a:prstGeom>
              <a:solidFill>
                <a:srgbClr val="FF0000"/>
              </a:soli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zh-CN">
                  <a:ea typeface="宋体" panose="02010600030101010101" pitchFamily="2" charset="-122"/>
                </a:endParaRPr>
              </a:p>
            </p:txBody>
          </p:sp>
          <p:sp>
            <p:nvSpPr>
              <p:cNvPr id="1039" name="Rectangle 9">
                <a:extLst>
                  <a:ext uri="{FF2B5EF4-FFF2-40B4-BE49-F238E27FC236}">
                    <a16:creationId xmlns:a16="http://schemas.microsoft.com/office/drawing/2014/main" id="{B484E642-CF5A-E49B-39DC-A50FD0B018D4}"/>
                  </a:ext>
                </a:extLst>
              </p:cNvPr>
              <p:cNvSpPr>
                <a:spLocks noChangeArrowheads="1"/>
              </p:cNvSpPr>
              <p:nvPr userDrawn="1"/>
            </p:nvSpPr>
            <p:spPr bwMode="auto">
              <a:xfrm>
                <a:off x="1056" y="336"/>
                <a:ext cx="288" cy="432"/>
              </a:xfrm>
              <a:prstGeom prst="rect">
                <a:avLst/>
              </a:prstGeom>
              <a:gradFill rotWithShape="1">
                <a:gsLst>
                  <a:gs pos="0">
                    <a:srgbClr val="FF0000"/>
                  </a:gs>
                  <a:gs pos="100000">
                    <a:srgbClr val="FFFFFF"/>
                  </a:gs>
                </a:gsLst>
                <a:lin ang="0" scaled="1"/>
              </a:gra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zh-CN">
                  <a:ea typeface="宋体" panose="02010600030101010101" pitchFamily="2" charset="-122"/>
                </a:endParaRPr>
              </a:p>
            </p:txBody>
          </p:sp>
        </p:grpSp>
        <p:sp>
          <p:nvSpPr>
            <p:cNvPr id="1032" name="Rectangle 10">
              <a:extLst>
                <a:ext uri="{FF2B5EF4-FFF2-40B4-BE49-F238E27FC236}">
                  <a16:creationId xmlns:a16="http://schemas.microsoft.com/office/drawing/2014/main" id="{5EC4E25F-127A-A729-06F2-EADA23E872C4}"/>
                </a:ext>
              </a:extLst>
            </p:cNvPr>
            <p:cNvSpPr>
              <a:spLocks noChangeArrowheads="1"/>
            </p:cNvSpPr>
            <p:nvPr userDrawn="1"/>
          </p:nvSpPr>
          <p:spPr bwMode="auto">
            <a:xfrm>
              <a:off x="432" y="1868"/>
              <a:ext cx="294" cy="298"/>
            </a:xfrm>
            <a:prstGeom prst="rect">
              <a:avLst/>
            </a:prstGeom>
            <a:gradFill rotWithShape="1">
              <a:gsLst>
                <a:gs pos="0">
                  <a:srgbClr val="339966"/>
                </a:gs>
                <a:gs pos="100000">
                  <a:schemeClr val="bg1"/>
                </a:gs>
              </a:gsLst>
              <a:lin ang="2700000" scaled="1"/>
            </a:gra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zh-CN">
                <a:ea typeface="宋体" panose="02010600030101010101" pitchFamily="2" charset="-122"/>
              </a:endParaRPr>
            </a:p>
          </p:txBody>
        </p:sp>
        <p:sp>
          <p:nvSpPr>
            <p:cNvPr id="1033" name="Rectangle 11">
              <a:extLst>
                <a:ext uri="{FF2B5EF4-FFF2-40B4-BE49-F238E27FC236}">
                  <a16:creationId xmlns:a16="http://schemas.microsoft.com/office/drawing/2014/main" id="{CD87F67D-BF0A-2754-1CD8-81E892C2BCC6}"/>
                </a:ext>
              </a:extLst>
            </p:cNvPr>
            <p:cNvSpPr>
              <a:spLocks noChangeArrowheads="1"/>
            </p:cNvSpPr>
            <p:nvPr userDrawn="1"/>
          </p:nvSpPr>
          <p:spPr bwMode="auto">
            <a:xfrm>
              <a:off x="245" y="1868"/>
              <a:ext cx="187" cy="298"/>
            </a:xfrm>
            <a:prstGeom prst="rect">
              <a:avLst/>
            </a:prstGeom>
            <a:solidFill>
              <a:srgbClr val="339966"/>
            </a:soli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zh-CN">
                <a:ea typeface="宋体" panose="02010600030101010101" pitchFamily="2" charset="-122"/>
              </a:endParaRPr>
            </a:p>
          </p:txBody>
        </p:sp>
        <p:sp>
          <p:nvSpPr>
            <p:cNvPr id="1034" name="Rectangle 12">
              <a:extLst>
                <a:ext uri="{FF2B5EF4-FFF2-40B4-BE49-F238E27FC236}">
                  <a16:creationId xmlns:a16="http://schemas.microsoft.com/office/drawing/2014/main" id="{21AF968F-66D3-6E17-D758-A6B64DB48F86}"/>
                </a:ext>
              </a:extLst>
            </p:cNvPr>
            <p:cNvSpPr>
              <a:spLocks noChangeArrowheads="1"/>
            </p:cNvSpPr>
            <p:nvPr userDrawn="1"/>
          </p:nvSpPr>
          <p:spPr bwMode="auto">
            <a:xfrm>
              <a:off x="144" y="2016"/>
              <a:ext cx="353" cy="264"/>
            </a:xfrm>
            <a:prstGeom prst="rect">
              <a:avLst/>
            </a:prstGeom>
            <a:gradFill rotWithShape="1">
              <a:gsLst>
                <a:gs pos="0">
                  <a:srgbClr val="FFFF00"/>
                </a:gs>
                <a:gs pos="100000">
                  <a:srgbClr val="FFFFCC"/>
                </a:gs>
              </a:gsLst>
              <a:lin ang="5400000" scaled="1"/>
            </a:gra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zh-CN">
                <a:ea typeface="宋体" panose="02010600030101010101" pitchFamily="2" charset="-122"/>
              </a:endParaRPr>
            </a:p>
          </p:txBody>
        </p:sp>
        <p:sp>
          <p:nvSpPr>
            <p:cNvPr id="1035" name="Rectangle 13">
              <a:extLst>
                <a:ext uri="{FF2B5EF4-FFF2-40B4-BE49-F238E27FC236}">
                  <a16:creationId xmlns:a16="http://schemas.microsoft.com/office/drawing/2014/main" id="{9A43C24B-0D95-6EC7-97D3-2A6A9A5C5B68}"/>
                </a:ext>
              </a:extLst>
            </p:cNvPr>
            <p:cNvSpPr>
              <a:spLocks noChangeArrowheads="1"/>
            </p:cNvSpPr>
            <p:nvPr userDrawn="1"/>
          </p:nvSpPr>
          <p:spPr bwMode="auto">
            <a:xfrm>
              <a:off x="0" y="1823"/>
              <a:ext cx="353" cy="264"/>
            </a:xfrm>
            <a:prstGeom prst="rect">
              <a:avLst/>
            </a:prstGeom>
            <a:gradFill rotWithShape="1">
              <a:gsLst>
                <a:gs pos="0">
                  <a:schemeClr val="bg1"/>
                </a:gs>
                <a:gs pos="100000">
                  <a:srgbClr val="0000FF"/>
                </a:gs>
              </a:gsLst>
              <a:lin ang="18900000" scaled="1"/>
            </a:gra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zh-CN">
                <a:ea typeface="宋体" panose="02010600030101010101" pitchFamily="2" charset="-122"/>
              </a:endParaRPr>
            </a:p>
          </p:txBody>
        </p:sp>
        <p:sp>
          <p:nvSpPr>
            <p:cNvPr id="1036" name="Rectangle 14">
              <a:extLst>
                <a:ext uri="{FF2B5EF4-FFF2-40B4-BE49-F238E27FC236}">
                  <a16:creationId xmlns:a16="http://schemas.microsoft.com/office/drawing/2014/main" id="{8F69FC97-79F4-8CE3-0DA2-18DD6818C493}"/>
                </a:ext>
              </a:extLst>
            </p:cNvPr>
            <p:cNvSpPr>
              <a:spLocks noChangeArrowheads="1"/>
            </p:cNvSpPr>
            <p:nvPr userDrawn="1"/>
          </p:nvSpPr>
          <p:spPr bwMode="auto">
            <a:xfrm>
              <a:off x="400" y="1536"/>
              <a:ext cx="20" cy="660"/>
            </a:xfrm>
            <a:prstGeom prst="rect">
              <a:avLst/>
            </a:prstGeom>
            <a:solidFill>
              <a:schemeClr val="bg2"/>
            </a:soli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zh-CN">
                <a:ea typeface="宋体" panose="02010600030101010101" pitchFamily="2" charset="-122"/>
              </a:endParaRPr>
            </a:p>
          </p:txBody>
        </p:sp>
        <p:sp>
          <p:nvSpPr>
            <p:cNvPr id="1037" name="Rectangle 15">
              <a:extLst>
                <a:ext uri="{FF2B5EF4-FFF2-40B4-BE49-F238E27FC236}">
                  <a16:creationId xmlns:a16="http://schemas.microsoft.com/office/drawing/2014/main" id="{1293EFB3-30EF-E2AE-617B-26BE013B8255}"/>
                </a:ext>
              </a:extLst>
            </p:cNvPr>
            <p:cNvSpPr>
              <a:spLocks noChangeArrowheads="1"/>
            </p:cNvSpPr>
            <p:nvPr userDrawn="1"/>
          </p:nvSpPr>
          <p:spPr bwMode="auto">
            <a:xfrm flipV="1">
              <a:off x="199" y="2052"/>
              <a:ext cx="5476" cy="34"/>
            </a:xfrm>
            <a:prstGeom prst="rect">
              <a:avLst/>
            </a:prstGeom>
            <a:gradFill rotWithShape="0">
              <a:gsLst>
                <a:gs pos="0">
                  <a:schemeClr val="bg2"/>
                </a:gs>
                <a:gs pos="100000">
                  <a:schemeClr val="bg1"/>
                </a:gs>
              </a:gsLst>
              <a:lin ang="0" scaled="1"/>
            </a:gra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zh-CN">
                <a:ea typeface="宋体" panose="02010600030101010101" pitchFamily="2" charset="-122"/>
              </a:endParaRPr>
            </a:p>
          </p:txBody>
        </p:sp>
      </p:grpSp>
    </p:spTree>
    <p:extLst>
      <p:ext uri="{BB962C8B-B14F-4D97-AF65-F5344CB8AC3E}">
        <p14:creationId xmlns:p14="http://schemas.microsoft.com/office/powerpoint/2010/main" val="1571043383"/>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Lst>
  <p:hf hdr="0" dt="0"/>
  <p:txStyles>
    <p:titleStyle>
      <a:lvl1pPr algn="l" defTabSz="852488" rtl="0" eaLnBrk="0" fontAlgn="base" hangingPunct="0">
        <a:spcBef>
          <a:spcPct val="0"/>
        </a:spcBef>
        <a:spcAft>
          <a:spcPct val="0"/>
        </a:spcAft>
        <a:defRPr sz="4000">
          <a:solidFill>
            <a:schemeClr val="tx2"/>
          </a:solidFill>
          <a:latin typeface="+mj-lt"/>
          <a:ea typeface="+mj-ea"/>
          <a:cs typeface="+mj-cs"/>
        </a:defRPr>
      </a:lvl1pPr>
      <a:lvl2pPr algn="l" defTabSz="852488" rtl="0" eaLnBrk="0" fontAlgn="base" hangingPunct="0">
        <a:spcBef>
          <a:spcPct val="0"/>
        </a:spcBef>
        <a:spcAft>
          <a:spcPct val="0"/>
        </a:spcAft>
        <a:defRPr sz="4000">
          <a:solidFill>
            <a:schemeClr val="tx2"/>
          </a:solidFill>
          <a:latin typeface="Arial" charset="0"/>
        </a:defRPr>
      </a:lvl2pPr>
      <a:lvl3pPr algn="l" defTabSz="852488" rtl="0" eaLnBrk="0" fontAlgn="base" hangingPunct="0">
        <a:spcBef>
          <a:spcPct val="0"/>
        </a:spcBef>
        <a:spcAft>
          <a:spcPct val="0"/>
        </a:spcAft>
        <a:defRPr sz="4000">
          <a:solidFill>
            <a:schemeClr val="tx2"/>
          </a:solidFill>
          <a:latin typeface="Arial" charset="0"/>
        </a:defRPr>
      </a:lvl3pPr>
      <a:lvl4pPr algn="l" defTabSz="852488" rtl="0" eaLnBrk="0" fontAlgn="base" hangingPunct="0">
        <a:spcBef>
          <a:spcPct val="0"/>
        </a:spcBef>
        <a:spcAft>
          <a:spcPct val="0"/>
        </a:spcAft>
        <a:defRPr sz="4000">
          <a:solidFill>
            <a:schemeClr val="tx2"/>
          </a:solidFill>
          <a:latin typeface="Arial" charset="0"/>
        </a:defRPr>
      </a:lvl4pPr>
      <a:lvl5pPr algn="l" defTabSz="852488" rtl="0" eaLnBrk="0" fontAlgn="base" hangingPunct="0">
        <a:spcBef>
          <a:spcPct val="0"/>
        </a:spcBef>
        <a:spcAft>
          <a:spcPct val="0"/>
        </a:spcAft>
        <a:defRPr sz="4000">
          <a:solidFill>
            <a:schemeClr val="tx2"/>
          </a:solidFill>
          <a:latin typeface="Arial" charset="0"/>
        </a:defRPr>
      </a:lvl5pPr>
      <a:lvl6pPr marL="457200" algn="l" defTabSz="852488" rtl="0" fontAlgn="base">
        <a:spcBef>
          <a:spcPct val="0"/>
        </a:spcBef>
        <a:spcAft>
          <a:spcPct val="0"/>
        </a:spcAft>
        <a:defRPr sz="4000">
          <a:solidFill>
            <a:schemeClr val="tx2"/>
          </a:solidFill>
          <a:latin typeface="Arial" charset="0"/>
        </a:defRPr>
      </a:lvl6pPr>
      <a:lvl7pPr marL="914400" algn="l" defTabSz="852488" rtl="0" fontAlgn="base">
        <a:spcBef>
          <a:spcPct val="0"/>
        </a:spcBef>
        <a:spcAft>
          <a:spcPct val="0"/>
        </a:spcAft>
        <a:defRPr sz="4000">
          <a:solidFill>
            <a:schemeClr val="tx2"/>
          </a:solidFill>
          <a:latin typeface="Arial" charset="0"/>
        </a:defRPr>
      </a:lvl7pPr>
      <a:lvl8pPr marL="1371600" algn="l" defTabSz="852488" rtl="0" fontAlgn="base">
        <a:spcBef>
          <a:spcPct val="0"/>
        </a:spcBef>
        <a:spcAft>
          <a:spcPct val="0"/>
        </a:spcAft>
        <a:defRPr sz="4000">
          <a:solidFill>
            <a:schemeClr val="tx2"/>
          </a:solidFill>
          <a:latin typeface="Arial" charset="0"/>
        </a:defRPr>
      </a:lvl8pPr>
      <a:lvl9pPr marL="1828800" algn="l" defTabSz="852488" rtl="0" fontAlgn="base">
        <a:spcBef>
          <a:spcPct val="0"/>
        </a:spcBef>
        <a:spcAft>
          <a:spcPct val="0"/>
        </a:spcAft>
        <a:defRPr sz="4000">
          <a:solidFill>
            <a:schemeClr val="tx2"/>
          </a:solidFill>
          <a:latin typeface="Arial" charset="0"/>
        </a:defRPr>
      </a:lvl9pPr>
    </p:titleStyle>
    <p:bodyStyle>
      <a:lvl1pPr marL="320675" indent="-320675" algn="l" defTabSz="852488"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693738" indent="-268288" algn="l" defTabSz="852488"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068388" indent="-215900" algn="l" defTabSz="852488" rtl="0" eaLnBrk="0" fontAlgn="base" hangingPunct="0">
        <a:spcBef>
          <a:spcPct val="20000"/>
        </a:spcBef>
        <a:spcAft>
          <a:spcPct val="0"/>
        </a:spcAft>
        <a:buClr>
          <a:schemeClr val="accent2"/>
        </a:buClr>
        <a:buSzPct val="50000"/>
        <a:buFont typeface="Wingdings" panose="05000000000000000000" pitchFamily="2" charset="2"/>
        <a:buChar char="n"/>
        <a:defRPr sz="2000">
          <a:solidFill>
            <a:schemeClr val="tx1"/>
          </a:solidFill>
          <a:latin typeface="+mn-lt"/>
        </a:defRPr>
      </a:lvl3pPr>
      <a:lvl4pPr marL="1493838" indent="-212725" algn="l" defTabSz="852488" rtl="0" eaLnBrk="0" fontAlgn="base" hangingPunct="0">
        <a:spcBef>
          <a:spcPct val="20000"/>
        </a:spcBef>
        <a:spcAft>
          <a:spcPct val="0"/>
        </a:spcAft>
        <a:buClr>
          <a:schemeClr val="folHlink"/>
        </a:buClr>
        <a:buSzPct val="55000"/>
        <a:buFont typeface="Wingdings" panose="05000000000000000000" pitchFamily="2" charset="2"/>
        <a:buChar char="n"/>
        <a:defRPr>
          <a:solidFill>
            <a:schemeClr val="tx1"/>
          </a:solidFill>
          <a:latin typeface="+mn-lt"/>
        </a:defRPr>
      </a:lvl4pPr>
      <a:lvl5pPr marL="1919288" indent="-212725" algn="l" defTabSz="852488" rtl="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mn-lt"/>
        </a:defRPr>
      </a:lvl5pPr>
      <a:lvl6pPr marL="23764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6pPr>
      <a:lvl7pPr marL="28336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7pPr>
      <a:lvl8pPr marL="32908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8pPr>
      <a:lvl9pPr marL="37480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30.png"/></Relationships>
</file>

<file path=ppt/slides/_rels/slide2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11.bin"/><Relationship Id="rId1" Type="http://schemas.openxmlformats.org/officeDocument/2006/relationships/slideLayout" Target="../slideLayouts/slideLayout7.xml"/><Relationship Id="rId6" Type="http://schemas.openxmlformats.org/officeDocument/2006/relationships/oleObject" Target="../embeddings/oleObject13.bin"/><Relationship Id="rId5" Type="http://schemas.openxmlformats.org/officeDocument/2006/relationships/image" Target="../media/image33.wmf"/><Relationship Id="rId4" Type="http://schemas.openxmlformats.org/officeDocument/2006/relationships/oleObject" Target="../embeddings/oleObject12.bin"/></Relationships>
</file>

<file path=ppt/slides/_rels/slide37.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14.bin"/><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8.xml"/><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7.wmf"/><Relationship Id="rId3" Type="http://schemas.openxmlformats.org/officeDocument/2006/relationships/image" Target="../media/image2.wmf"/><Relationship Id="rId7" Type="http://schemas.openxmlformats.org/officeDocument/2006/relationships/image" Target="../media/image4.wmf"/><Relationship Id="rId12" Type="http://schemas.openxmlformats.org/officeDocument/2006/relationships/oleObject" Target="../embeddings/oleObject6.bin"/><Relationship Id="rId2" Type="http://schemas.openxmlformats.org/officeDocument/2006/relationships/oleObject" Target="../embeddings/oleObject1.bin"/><Relationship Id="rId1" Type="http://schemas.openxmlformats.org/officeDocument/2006/relationships/slideLayout" Target="../slideLayouts/slideLayout35.xml"/><Relationship Id="rId6" Type="http://schemas.openxmlformats.org/officeDocument/2006/relationships/oleObject" Target="../embeddings/oleObject3.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5.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embeddings/oleObject15.bin"/><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embeddings/oleObject16.bin"/><Relationship Id="rId1" Type="http://schemas.openxmlformats.org/officeDocument/2006/relationships/slideLayout" Target="../slideLayouts/slideLayout18.xml"/><Relationship Id="rId4" Type="http://schemas.openxmlformats.org/officeDocument/2006/relationships/image" Target="../media/image35.wmf"/></Relationships>
</file>

<file path=ppt/slides/_rels/slide62.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3" Type="http://schemas.openxmlformats.org/officeDocument/2006/relationships/image" Target="../media/image41.emf"/><Relationship Id="rId7" Type="http://schemas.openxmlformats.org/officeDocument/2006/relationships/image" Target="../media/image43.emf"/><Relationship Id="rId2" Type="http://schemas.openxmlformats.org/officeDocument/2006/relationships/oleObject" Target="../embeddings/oleObject17.bin"/><Relationship Id="rId1" Type="http://schemas.openxmlformats.org/officeDocument/2006/relationships/slideLayout" Target="../slideLayouts/slideLayout18.xml"/><Relationship Id="rId6" Type="http://schemas.openxmlformats.org/officeDocument/2006/relationships/oleObject" Target="../embeddings/oleObject19.bin"/><Relationship Id="rId5" Type="http://schemas.openxmlformats.org/officeDocument/2006/relationships/image" Target="../media/image42.emf"/><Relationship Id="rId4" Type="http://schemas.openxmlformats.org/officeDocument/2006/relationships/oleObject" Target="../embeddings/oleObject18.bin"/></Relationships>
</file>

<file path=ppt/slides/_rels/slide67.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embeddings/oleObject15.bin"/><Relationship Id="rId1" Type="http://schemas.openxmlformats.org/officeDocument/2006/relationships/slideLayout" Target="../slideLayouts/slideLayout18.xml"/><Relationship Id="rId5" Type="http://schemas.openxmlformats.org/officeDocument/2006/relationships/image" Target="../media/image43.emf"/><Relationship Id="rId4" Type="http://schemas.openxmlformats.org/officeDocument/2006/relationships/oleObject" Target="../embeddings/oleObject19.bin"/></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7.bin"/><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image" Target="../media/image9.jpeg"/><Relationship Id="rId1" Type="http://schemas.openxmlformats.org/officeDocument/2006/relationships/slideLayout" Target="../slideLayouts/slideLayout24.xml"/><Relationship Id="rId6" Type="http://schemas.openxmlformats.org/officeDocument/2006/relationships/image" Target="../media/image11.emf"/><Relationship Id="rId5" Type="http://schemas.openxmlformats.org/officeDocument/2006/relationships/oleObject" Target="../embeddings/oleObject9.bin"/><Relationship Id="rId4" Type="http://schemas.openxmlformats.org/officeDocument/2006/relationships/image" Target="../media/image10.wmf"/></Relationships>
</file>

<file path=ppt/slides/_rels/slide80.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image" Target="../media/image47.png"/><Relationship Id="rId1" Type="http://schemas.openxmlformats.org/officeDocument/2006/relationships/slideLayout" Target="../slideLayouts/slideLayout18.xml"/><Relationship Id="rId5" Type="http://schemas.openxmlformats.org/officeDocument/2006/relationships/image" Target="../media/image60.png"/><Relationship Id="rId4" Type="http://schemas.openxmlformats.org/officeDocument/2006/relationships/image" Target="../media/image590.png"/></Relationships>
</file>

<file path=ppt/slides/_rels/slide8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EEBEFD96-2A42-51B3-688E-B93433DBFA69}"/>
              </a:ext>
            </a:extLst>
          </p:cNvPr>
          <p:cNvSpPr>
            <a:spLocks noChangeArrowheads="1"/>
          </p:cNvSpPr>
          <p:nvPr/>
        </p:nvSpPr>
        <p:spPr bwMode="auto">
          <a:xfrm>
            <a:off x="1371600" y="3581400"/>
            <a:ext cx="7086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eaLnBrk="1" hangingPunct="1">
              <a:spcBef>
                <a:spcPct val="0"/>
              </a:spcBef>
              <a:buClrTx/>
              <a:buSzTx/>
              <a:buFontTx/>
              <a:buNone/>
            </a:pPr>
            <a:endParaRPr lang="en-US" altLang="zh-CN" sz="3600" dirty="0">
              <a:ea typeface="宋体" panose="02010600030101010101" pitchFamily="2" charset="-122"/>
            </a:endParaRPr>
          </a:p>
          <a:p>
            <a:pPr algn="ctr" eaLnBrk="1" hangingPunct="1">
              <a:spcBef>
                <a:spcPct val="0"/>
              </a:spcBef>
              <a:buClrTx/>
              <a:buSzTx/>
              <a:buFontTx/>
              <a:buNone/>
            </a:pPr>
            <a:r>
              <a:rPr lang="en-US" altLang="zh-CN" sz="3600" dirty="0">
                <a:ea typeface="宋体" panose="02010600030101010101" pitchFamily="2" charset="-122"/>
              </a:rPr>
              <a:t>Distributions and </a:t>
            </a:r>
          </a:p>
          <a:p>
            <a:pPr algn="ctr" eaLnBrk="1" hangingPunct="1">
              <a:spcBef>
                <a:spcPct val="0"/>
              </a:spcBef>
              <a:buClrTx/>
              <a:buSzTx/>
              <a:buFontTx/>
              <a:buNone/>
            </a:pPr>
            <a:r>
              <a:rPr lang="en-US" altLang="zh-CN" sz="3600" dirty="0">
                <a:ea typeface="宋体" panose="02010600030101010101" pitchFamily="2" charset="-122"/>
              </a:rPr>
              <a:t>Hypothesis Testing</a:t>
            </a:r>
          </a:p>
        </p:txBody>
      </p:sp>
      <p:sp>
        <p:nvSpPr>
          <p:cNvPr id="5123" name="Rectangle 11">
            <a:extLst>
              <a:ext uri="{FF2B5EF4-FFF2-40B4-BE49-F238E27FC236}">
                <a16:creationId xmlns:a16="http://schemas.microsoft.com/office/drawing/2014/main" id="{EA4A0F23-6A29-A389-B0EF-EA5C7A3951E8}"/>
              </a:ext>
            </a:extLst>
          </p:cNvPr>
          <p:cNvSpPr>
            <a:spLocks noChangeArrowheads="1"/>
          </p:cNvSpPr>
          <p:nvPr/>
        </p:nvSpPr>
        <p:spPr bwMode="auto">
          <a:xfrm>
            <a:off x="1447800" y="838200"/>
            <a:ext cx="70104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nchor="b"/>
          <a:lstStyle>
            <a:lvl1pPr defTabSz="852488">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defTabSz="852488">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defTabSz="852488">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defTabSz="852488">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defTabSz="852488">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eaLnBrk="1" hangingPunct="1">
              <a:spcBef>
                <a:spcPct val="0"/>
              </a:spcBef>
              <a:buClrTx/>
              <a:buSzTx/>
              <a:buFontTx/>
              <a:buNone/>
            </a:pPr>
            <a:r>
              <a:rPr lang="en-US" altLang="zh-CN" sz="4000" dirty="0">
                <a:solidFill>
                  <a:schemeClr val="folHlink"/>
                </a:solidFill>
                <a:ea typeface="宋体" panose="02010600030101010101" pitchFamily="2" charset="-122"/>
              </a:rPr>
              <a:t>Chapter 04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a:extLst>
              <a:ext uri="{FF2B5EF4-FFF2-40B4-BE49-F238E27FC236}">
                <a16:creationId xmlns:a16="http://schemas.microsoft.com/office/drawing/2014/main" id="{516840FF-C329-36B2-BAF4-FA200E2E0600}"/>
              </a:ext>
            </a:extLst>
          </p:cNvPr>
          <p:cNvSpPr>
            <a:spLocks noGrp="1" noChangeArrowheads="1"/>
          </p:cNvSpPr>
          <p:nvPr>
            <p:ph type="title"/>
          </p:nvPr>
        </p:nvSpPr>
        <p:spPr/>
        <p:txBody>
          <a:bodyPr/>
          <a:lstStyle/>
          <a:p>
            <a:pPr eaLnBrk="1" hangingPunct="1"/>
            <a:r>
              <a:rPr lang="en-US" altLang="zh-CN" dirty="0">
                <a:ea typeface="宋体" panose="02010600030101010101" pitchFamily="2" charset="-122"/>
              </a:rPr>
              <a:t>Shape of a Distribution</a:t>
            </a:r>
          </a:p>
        </p:txBody>
      </p:sp>
      <p:sp>
        <p:nvSpPr>
          <p:cNvPr id="39941" name="Line 3">
            <a:extLst>
              <a:ext uri="{FF2B5EF4-FFF2-40B4-BE49-F238E27FC236}">
                <a16:creationId xmlns:a16="http://schemas.microsoft.com/office/drawing/2014/main" id="{1BFFD54B-9F03-46F4-DE89-AE0C9817777D}"/>
              </a:ext>
            </a:extLst>
          </p:cNvPr>
          <p:cNvSpPr>
            <a:spLocks noChangeShapeType="1"/>
          </p:cNvSpPr>
          <p:nvPr/>
        </p:nvSpPr>
        <p:spPr bwMode="auto">
          <a:xfrm>
            <a:off x="4575296" y="1882775"/>
            <a:ext cx="0" cy="5556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942" name="Rectangle 5">
            <a:extLst>
              <a:ext uri="{FF2B5EF4-FFF2-40B4-BE49-F238E27FC236}">
                <a16:creationId xmlns:a16="http://schemas.microsoft.com/office/drawing/2014/main" id="{C0109D4C-1C72-5643-E745-154A3DB9794B}"/>
              </a:ext>
            </a:extLst>
          </p:cNvPr>
          <p:cNvSpPr>
            <a:spLocks noChangeArrowheads="1"/>
          </p:cNvSpPr>
          <p:nvPr/>
        </p:nvSpPr>
        <p:spPr bwMode="auto">
          <a:xfrm>
            <a:off x="3205283" y="1535112"/>
            <a:ext cx="2876550" cy="466725"/>
          </a:xfrm>
          <a:prstGeom prst="rect">
            <a:avLst/>
          </a:prstGeom>
          <a:solidFill>
            <a:schemeClr val="tx2">
              <a:lumMod val="20000"/>
              <a:lumOff val="80000"/>
            </a:schemeClr>
          </a:solidFill>
          <a:ln w="12700">
            <a:solidFill>
              <a:schemeClr val="tx1"/>
            </a:solidFill>
            <a:miter lim="800000"/>
            <a:headEnd/>
            <a:tailEnd/>
          </a:ln>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Shape</a:t>
            </a:r>
          </a:p>
        </p:txBody>
      </p:sp>
      <p:sp>
        <p:nvSpPr>
          <p:cNvPr id="39943" name="Line 6">
            <a:extLst>
              <a:ext uri="{FF2B5EF4-FFF2-40B4-BE49-F238E27FC236}">
                <a16:creationId xmlns:a16="http://schemas.microsoft.com/office/drawing/2014/main" id="{6122D1CE-7EB7-CBBD-B0D5-1F0AFB1A146B}"/>
              </a:ext>
            </a:extLst>
          </p:cNvPr>
          <p:cNvSpPr>
            <a:spLocks noChangeShapeType="1"/>
          </p:cNvSpPr>
          <p:nvPr/>
        </p:nvSpPr>
        <p:spPr bwMode="auto">
          <a:xfrm>
            <a:off x="1765421" y="2438400"/>
            <a:ext cx="57626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944" name="Rectangle 7">
            <a:extLst>
              <a:ext uri="{FF2B5EF4-FFF2-40B4-BE49-F238E27FC236}">
                <a16:creationId xmlns:a16="http://schemas.microsoft.com/office/drawing/2014/main" id="{26709D34-D35E-612C-00A8-5DB870F7939E}"/>
              </a:ext>
            </a:extLst>
          </p:cNvPr>
          <p:cNvSpPr>
            <a:spLocks noChangeArrowheads="1"/>
          </p:cNvSpPr>
          <p:nvPr/>
        </p:nvSpPr>
        <p:spPr bwMode="auto">
          <a:xfrm>
            <a:off x="738308" y="2855912"/>
            <a:ext cx="1987550" cy="397545"/>
          </a:xfrm>
          <a:prstGeom prst="rect">
            <a:avLst/>
          </a:prstGeom>
          <a:solidFill>
            <a:schemeClr val="tx2">
              <a:lumMod val="20000"/>
              <a:lumOff val="80000"/>
            </a:schemeClr>
          </a:solidFill>
          <a:ln w="12700">
            <a:solidFill>
              <a:schemeClr val="tx1"/>
            </a:solidFill>
            <a:miter lim="800000"/>
            <a:headEnd/>
            <a:tailEnd/>
          </a:ln>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Skewness</a:t>
            </a:r>
          </a:p>
        </p:txBody>
      </p:sp>
      <p:sp>
        <p:nvSpPr>
          <p:cNvPr id="39948" name="Line 12">
            <a:extLst>
              <a:ext uri="{FF2B5EF4-FFF2-40B4-BE49-F238E27FC236}">
                <a16:creationId xmlns:a16="http://schemas.microsoft.com/office/drawing/2014/main" id="{E8EEDD7A-28B4-1ACD-C749-1292EFC49504}"/>
              </a:ext>
            </a:extLst>
          </p:cNvPr>
          <p:cNvSpPr>
            <a:spLocks noChangeShapeType="1"/>
          </p:cNvSpPr>
          <p:nvPr/>
        </p:nvSpPr>
        <p:spPr bwMode="auto">
          <a:xfrm>
            <a:off x="1762246" y="2438400"/>
            <a:ext cx="0" cy="415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763F631-8F00-DC22-64FF-F3A5026BF2A2}"/>
                  </a:ext>
                </a:extLst>
              </p:cNvPr>
              <p:cNvSpPr txBox="1"/>
              <p:nvPr/>
            </p:nvSpPr>
            <p:spPr>
              <a:xfrm>
                <a:off x="4343400" y="2624107"/>
                <a:ext cx="2847975" cy="956609"/>
              </a:xfrm>
              <a:prstGeom prst="rect">
                <a:avLst/>
              </a:prstGeom>
              <a:solidFill>
                <a:schemeClr val="tx2">
                  <a:lumMod val="20000"/>
                  <a:lumOff val="80000"/>
                </a:schemeClr>
              </a:solidFill>
              <a:ln>
                <a:solidFill>
                  <a:schemeClr val="tx1"/>
                </a:solidFill>
              </a:ln>
            </p:spPr>
            <p:txBody>
              <a:bodyPr wrap="square">
                <a:spAutoFit/>
              </a:bodyPr>
              <a:lstStyle/>
              <a:p>
                <a:pPr marL="0" marR="0" lvl="2"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𝑆𝑘𝑒𝑤</m:t>
                      </m:r>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𝑋</m:t>
                      </m:r>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𝐸</m:t>
                      </m:r>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f>
                            <m:fPr>
                              <m:ctrlP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𝑋</m:t>
                              </m:r>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CN" altLang="en-US"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𝜇</m:t>
                              </m:r>
                            </m:num>
                            <m:den>
                              <m:r>
                                <a:rPr kumimoji="0" lang="zh-CN" altLang="en-US"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𝜎</m:t>
                              </m:r>
                            </m:den>
                          </m:f>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e>
                        <m:sup>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mn-cs"/>
                            </a:rPr>
                            <m:t>3</m:t>
                          </m:r>
                        </m:sup>
                      </m:sSup>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m:oMathPara>
                </a14:m>
                <a:endParaRPr kumimoji="0" lang="en-US" altLang="zh-CN" sz="2000" b="1" i="0" u="none" strike="noStrike" kern="1200" cap="none" spc="0" normalizeH="0" baseline="0" noProof="0" dirty="0">
                  <a:ln>
                    <a:noFill/>
                  </a:ln>
                  <a:solidFill>
                    <a:srgbClr val="A63031"/>
                  </a:solidFill>
                  <a:effectLst/>
                  <a:uLnTx/>
                  <a:uFillTx/>
                  <a:latin typeface="宋体" panose="02010600030101010101" pitchFamily="2" charset="-122"/>
                  <a:ea typeface="宋体" panose="02010600030101010101" pitchFamily="2" charset="-122"/>
                  <a:cs typeface="+mn-cs"/>
                </a:endParaRPr>
              </a:p>
            </p:txBody>
          </p:sp>
        </mc:Choice>
        <mc:Fallback xmlns="">
          <p:sp>
            <p:nvSpPr>
              <p:cNvPr id="4" name="文本框 3">
                <a:extLst>
                  <a:ext uri="{FF2B5EF4-FFF2-40B4-BE49-F238E27FC236}">
                    <a16:creationId xmlns:a16="http://schemas.microsoft.com/office/drawing/2014/main" id="{C763F631-8F00-DC22-64FF-F3A5026BF2A2}"/>
                  </a:ext>
                </a:extLst>
              </p:cNvPr>
              <p:cNvSpPr txBox="1">
                <a:spLocks noRot="1" noChangeAspect="1" noMove="1" noResize="1" noEditPoints="1" noAdjustHandles="1" noChangeArrowheads="1" noChangeShapeType="1" noTextEdit="1"/>
              </p:cNvSpPr>
              <p:nvPr/>
            </p:nvSpPr>
            <p:spPr>
              <a:xfrm>
                <a:off x="4343400" y="2624107"/>
                <a:ext cx="2847975" cy="956609"/>
              </a:xfrm>
              <a:prstGeom prst="rect">
                <a:avLst/>
              </a:prstGeom>
              <a:blipFill>
                <a:blip r:embed="rId2"/>
                <a:stretch>
                  <a:fillRect/>
                </a:stretch>
              </a:blipFill>
              <a:ln>
                <a:solidFill>
                  <a:schemeClr val="tx1"/>
                </a:solidFill>
              </a:ln>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935FDCA8-1FF4-7519-ADBB-E376A317574D}"/>
              </a:ext>
            </a:extLst>
          </p:cNvPr>
          <p:cNvPicPr>
            <a:picLocks noChangeAspect="1"/>
          </p:cNvPicPr>
          <p:nvPr/>
        </p:nvPicPr>
        <p:blipFill>
          <a:blip r:embed="rId3"/>
          <a:stretch>
            <a:fillRect/>
          </a:stretch>
        </p:blipFill>
        <p:spPr>
          <a:xfrm>
            <a:off x="457200" y="4017280"/>
            <a:ext cx="7988631" cy="2668379"/>
          </a:xfrm>
          <a:prstGeom prst="rect">
            <a:avLst/>
          </a:prstGeom>
        </p:spPr>
      </p:pic>
    </p:spTree>
    <p:extLst>
      <p:ext uri="{BB962C8B-B14F-4D97-AF65-F5344CB8AC3E}">
        <p14:creationId xmlns:p14="http://schemas.microsoft.com/office/powerpoint/2010/main" val="2256150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a:extLst>
              <a:ext uri="{FF2B5EF4-FFF2-40B4-BE49-F238E27FC236}">
                <a16:creationId xmlns:a16="http://schemas.microsoft.com/office/drawing/2014/main" id="{516840FF-C329-36B2-BAF4-FA200E2E0600}"/>
              </a:ext>
            </a:extLst>
          </p:cNvPr>
          <p:cNvSpPr>
            <a:spLocks noGrp="1" noChangeArrowheads="1"/>
          </p:cNvSpPr>
          <p:nvPr>
            <p:ph type="title"/>
          </p:nvPr>
        </p:nvSpPr>
        <p:spPr/>
        <p:txBody>
          <a:bodyPr/>
          <a:lstStyle/>
          <a:p>
            <a:pPr eaLnBrk="1" hangingPunct="1"/>
            <a:r>
              <a:rPr lang="en-US" altLang="zh-CN" dirty="0">
                <a:ea typeface="宋体" panose="02010600030101010101" pitchFamily="2" charset="-122"/>
              </a:rPr>
              <a:t>Shape of a Distribution</a:t>
            </a:r>
          </a:p>
        </p:txBody>
      </p:sp>
      <p:sp>
        <p:nvSpPr>
          <p:cNvPr id="39941" name="Line 3">
            <a:extLst>
              <a:ext uri="{FF2B5EF4-FFF2-40B4-BE49-F238E27FC236}">
                <a16:creationId xmlns:a16="http://schemas.microsoft.com/office/drawing/2014/main" id="{1BFFD54B-9F03-46F4-DE89-AE0C9817777D}"/>
              </a:ext>
            </a:extLst>
          </p:cNvPr>
          <p:cNvSpPr>
            <a:spLocks noChangeShapeType="1"/>
          </p:cNvSpPr>
          <p:nvPr/>
        </p:nvSpPr>
        <p:spPr bwMode="auto">
          <a:xfrm>
            <a:off x="4575296" y="1882775"/>
            <a:ext cx="0" cy="5556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942" name="Rectangle 5">
            <a:extLst>
              <a:ext uri="{FF2B5EF4-FFF2-40B4-BE49-F238E27FC236}">
                <a16:creationId xmlns:a16="http://schemas.microsoft.com/office/drawing/2014/main" id="{C0109D4C-1C72-5643-E745-154A3DB9794B}"/>
              </a:ext>
            </a:extLst>
          </p:cNvPr>
          <p:cNvSpPr>
            <a:spLocks noChangeArrowheads="1"/>
          </p:cNvSpPr>
          <p:nvPr/>
        </p:nvSpPr>
        <p:spPr bwMode="auto">
          <a:xfrm>
            <a:off x="3205283" y="1535112"/>
            <a:ext cx="2876550" cy="466725"/>
          </a:xfrm>
          <a:prstGeom prst="rect">
            <a:avLst/>
          </a:prstGeom>
          <a:solidFill>
            <a:schemeClr val="tx2">
              <a:lumMod val="20000"/>
              <a:lumOff val="80000"/>
            </a:schemeClr>
          </a:solidFill>
          <a:ln w="12700">
            <a:solidFill>
              <a:schemeClr val="tx1"/>
            </a:solidFill>
            <a:miter lim="800000"/>
            <a:headEnd/>
            <a:tailEnd/>
          </a:ln>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Shape</a:t>
            </a:r>
          </a:p>
        </p:txBody>
      </p:sp>
      <p:sp>
        <p:nvSpPr>
          <p:cNvPr id="39943" name="Line 6">
            <a:extLst>
              <a:ext uri="{FF2B5EF4-FFF2-40B4-BE49-F238E27FC236}">
                <a16:creationId xmlns:a16="http://schemas.microsoft.com/office/drawing/2014/main" id="{6122D1CE-7EB7-CBBD-B0D5-1F0AFB1A146B}"/>
              </a:ext>
            </a:extLst>
          </p:cNvPr>
          <p:cNvSpPr>
            <a:spLocks noChangeShapeType="1"/>
          </p:cNvSpPr>
          <p:nvPr/>
        </p:nvSpPr>
        <p:spPr bwMode="auto">
          <a:xfrm>
            <a:off x="1765421" y="2438400"/>
            <a:ext cx="57626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945" name="Rectangle 8">
            <a:extLst>
              <a:ext uri="{FF2B5EF4-FFF2-40B4-BE49-F238E27FC236}">
                <a16:creationId xmlns:a16="http://schemas.microsoft.com/office/drawing/2014/main" id="{1FB3E0C1-E104-C5CD-9CB4-57036095BC9D}"/>
              </a:ext>
            </a:extLst>
          </p:cNvPr>
          <p:cNvSpPr>
            <a:spLocks noChangeArrowheads="1"/>
          </p:cNvSpPr>
          <p:nvPr/>
        </p:nvSpPr>
        <p:spPr bwMode="auto">
          <a:xfrm>
            <a:off x="3948233" y="2830512"/>
            <a:ext cx="1162050" cy="406400"/>
          </a:xfrm>
          <a:prstGeom prst="rect">
            <a:avLst/>
          </a:prstGeom>
          <a:solidFill>
            <a:schemeClr val="tx2">
              <a:lumMod val="20000"/>
              <a:lumOff val="80000"/>
            </a:schemeClr>
          </a:solidFill>
          <a:ln w="12700">
            <a:solidFill>
              <a:schemeClr val="tx1"/>
            </a:solidFill>
            <a:miter lim="800000"/>
            <a:headEnd/>
            <a:tailEnd/>
          </a:ln>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Kurtosis</a:t>
            </a:r>
          </a:p>
        </p:txBody>
      </p:sp>
      <p:sp>
        <p:nvSpPr>
          <p:cNvPr id="39949" name="Line 13">
            <a:extLst>
              <a:ext uri="{FF2B5EF4-FFF2-40B4-BE49-F238E27FC236}">
                <a16:creationId xmlns:a16="http://schemas.microsoft.com/office/drawing/2014/main" id="{F6A84FEB-71AA-4B73-0FFD-9064B24AC082}"/>
              </a:ext>
            </a:extLst>
          </p:cNvPr>
          <p:cNvSpPr>
            <a:spLocks noChangeShapeType="1"/>
          </p:cNvSpPr>
          <p:nvPr/>
        </p:nvSpPr>
        <p:spPr bwMode="auto">
          <a:xfrm>
            <a:off x="4570533" y="2413000"/>
            <a:ext cx="0" cy="415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2" name="图片 1">
            <a:extLst>
              <a:ext uri="{FF2B5EF4-FFF2-40B4-BE49-F238E27FC236}">
                <a16:creationId xmlns:a16="http://schemas.microsoft.com/office/drawing/2014/main" id="{F0619682-731F-E5CD-25C5-620047C0B98E}"/>
              </a:ext>
            </a:extLst>
          </p:cNvPr>
          <p:cNvPicPr>
            <a:picLocks noChangeAspect="1"/>
          </p:cNvPicPr>
          <p:nvPr/>
        </p:nvPicPr>
        <p:blipFill>
          <a:blip r:embed="rId2"/>
          <a:stretch>
            <a:fillRect/>
          </a:stretch>
        </p:blipFill>
        <p:spPr>
          <a:xfrm>
            <a:off x="4114800" y="3381535"/>
            <a:ext cx="4778116" cy="3408364"/>
          </a:xfrm>
          <a:prstGeom prst="rect">
            <a:avLst/>
          </a:prstGeom>
        </p:spPr>
      </p:pic>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82D2F000-0D2A-FE18-E9B8-5F10B65F1445}"/>
                  </a:ext>
                </a:extLst>
              </p:cNvPr>
              <p:cNvSpPr txBox="1"/>
              <p:nvPr/>
            </p:nvSpPr>
            <p:spPr>
              <a:xfrm>
                <a:off x="381000" y="3429000"/>
                <a:ext cx="3352800" cy="896720"/>
              </a:xfrm>
              <a:prstGeom prst="rect">
                <a:avLst/>
              </a:prstGeom>
              <a:solidFill>
                <a:schemeClr val="tx2">
                  <a:lumMod val="20000"/>
                  <a:lumOff val="80000"/>
                </a:schemeClr>
              </a:solidFill>
              <a:ln>
                <a:solidFill>
                  <a:schemeClr val="tx1"/>
                </a:solidFill>
              </a:ln>
            </p:spPr>
            <p:txBody>
              <a:bodyPr wrap="square">
                <a:spAutoFit/>
              </a:bodyPr>
              <a:lstStyle/>
              <a:p>
                <a:pPr marL="0" lvl="2" eaLnBrk="1" fontAlgn="auto" hangingPunct="1">
                  <a:spcBef>
                    <a:spcPts val="0"/>
                  </a:spcBef>
                  <a:spcAft>
                    <a:spcPts val="0"/>
                  </a:spcAft>
                  <a:defRPr/>
                </a:pPr>
                <a14:m>
                  <m:oMathPara xmlns:m="http://schemas.openxmlformats.org/officeDocument/2006/math">
                    <m:oMathParaPr>
                      <m:jc m:val="left"/>
                    </m:oMathParaPr>
                    <m:oMath xmlns:m="http://schemas.openxmlformats.org/officeDocument/2006/math">
                      <m:r>
                        <a:rPr lang="en-US" altLang="zh-CN" sz="2000" i="1">
                          <a:solidFill>
                            <a:prstClr val="black"/>
                          </a:solidFill>
                          <a:latin typeface="Cambria Math" panose="02040503050406030204" pitchFamily="18" charset="0"/>
                        </a:rPr>
                        <m:t>𝐾𝑢𝑟𝑡</m:t>
                      </m:r>
                      <m:d>
                        <m:dPr>
                          <m:ctrlPr>
                            <a:rPr lang="en-US" altLang="zh-CN" sz="2000" i="1">
                              <a:solidFill>
                                <a:prstClr val="black"/>
                              </a:solidFill>
                              <a:latin typeface="Cambria Math" panose="02040503050406030204" pitchFamily="18" charset="0"/>
                            </a:rPr>
                          </m:ctrlPr>
                        </m:dPr>
                        <m:e>
                          <m:r>
                            <a:rPr lang="en-US" altLang="zh-CN" sz="2000" i="1">
                              <a:solidFill>
                                <a:prstClr val="black"/>
                              </a:solidFill>
                              <a:latin typeface="Cambria Math" panose="02040503050406030204" pitchFamily="18" charset="0"/>
                            </a:rPr>
                            <m:t>𝑋</m:t>
                          </m:r>
                        </m:e>
                      </m:d>
                      <m:r>
                        <a:rPr lang="en-US" altLang="zh-CN" sz="2000" i="1">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𝐸</m:t>
                      </m:r>
                      <m:d>
                        <m:dPr>
                          <m:begChr m:val="["/>
                          <m:endChr m:val="]"/>
                          <m:ctrlPr>
                            <a:rPr lang="en-US" altLang="zh-CN" sz="2000" i="1">
                              <a:solidFill>
                                <a:prstClr val="black"/>
                              </a:solidFill>
                              <a:latin typeface="Cambria Math" panose="02040503050406030204" pitchFamily="18" charset="0"/>
                            </a:rPr>
                          </m:ctrlPr>
                        </m:dPr>
                        <m:e>
                          <m:sSup>
                            <m:sSupPr>
                              <m:ctrlPr>
                                <a:rPr lang="en-US" altLang="zh-CN" sz="2000" i="1">
                                  <a:solidFill>
                                    <a:prstClr val="black"/>
                                  </a:solidFill>
                                  <a:latin typeface="Cambria Math" panose="02040503050406030204" pitchFamily="18" charset="0"/>
                                </a:rPr>
                              </m:ctrlPr>
                            </m:sSupPr>
                            <m:e>
                              <m:d>
                                <m:dPr>
                                  <m:ctrlPr>
                                    <a:rPr lang="en-US" altLang="zh-CN" sz="2000" i="1">
                                      <a:solidFill>
                                        <a:prstClr val="black"/>
                                      </a:solidFill>
                                      <a:latin typeface="Cambria Math" panose="02040503050406030204" pitchFamily="18" charset="0"/>
                                    </a:rPr>
                                  </m:ctrlPr>
                                </m:dPr>
                                <m:e>
                                  <m:f>
                                    <m:fPr>
                                      <m:ctrlPr>
                                        <a:rPr lang="en-US" altLang="zh-CN" sz="2000" i="1">
                                          <a:solidFill>
                                            <a:prstClr val="black"/>
                                          </a:solidFill>
                                          <a:latin typeface="Cambria Math" panose="02040503050406030204" pitchFamily="18" charset="0"/>
                                        </a:rPr>
                                      </m:ctrlPr>
                                    </m:fPr>
                                    <m:num>
                                      <m:r>
                                        <a:rPr lang="en-US" altLang="zh-CN" sz="2000" i="1">
                                          <a:solidFill>
                                            <a:prstClr val="black"/>
                                          </a:solidFill>
                                          <a:latin typeface="Cambria Math" panose="02040503050406030204" pitchFamily="18" charset="0"/>
                                        </a:rPr>
                                        <m:t>𝑋</m:t>
                                      </m:r>
                                      <m:r>
                                        <a:rPr lang="en-US" altLang="zh-CN" sz="2000" i="1">
                                          <a:solidFill>
                                            <a:prstClr val="black"/>
                                          </a:solidFill>
                                          <a:latin typeface="Cambria Math" panose="02040503050406030204" pitchFamily="18" charset="0"/>
                                        </a:rPr>
                                        <m:t>−</m:t>
                                      </m:r>
                                      <m:r>
                                        <a:rPr lang="zh-CN" altLang="en-US" sz="2000" i="1">
                                          <a:solidFill>
                                            <a:prstClr val="black"/>
                                          </a:solidFill>
                                          <a:latin typeface="Cambria Math" panose="02040503050406030204" pitchFamily="18" charset="0"/>
                                        </a:rPr>
                                        <m:t>𝜇</m:t>
                                      </m:r>
                                    </m:num>
                                    <m:den>
                                      <m:r>
                                        <a:rPr lang="zh-CN" altLang="en-US" sz="2000" i="1">
                                          <a:solidFill>
                                            <a:prstClr val="black"/>
                                          </a:solidFill>
                                          <a:latin typeface="Cambria Math" panose="02040503050406030204" pitchFamily="18" charset="0"/>
                                        </a:rPr>
                                        <m:t>𝜎</m:t>
                                      </m:r>
                                    </m:den>
                                  </m:f>
                                </m:e>
                              </m:d>
                            </m:e>
                            <m:sup>
                              <m:r>
                                <a:rPr lang="en-US" altLang="zh-CN" sz="2000" i="1">
                                  <a:solidFill>
                                    <a:prstClr val="black"/>
                                  </a:solidFill>
                                  <a:latin typeface="Cambria Math" panose="02040503050406030204" pitchFamily="18" charset="0"/>
                                </a:rPr>
                                <m:t>4</m:t>
                              </m:r>
                            </m:sup>
                          </m:sSup>
                        </m:e>
                      </m:d>
                      <m:r>
                        <a:rPr lang="en-US" altLang="zh-CN" sz="2000" i="1">
                          <a:solidFill>
                            <a:prstClr val="black"/>
                          </a:solidFill>
                          <a:latin typeface="Cambria Math" panose="02040503050406030204" pitchFamily="18" charset="0"/>
                        </a:rPr>
                        <m:t>−3</m:t>
                      </m:r>
                    </m:oMath>
                  </m:oMathPara>
                </a14:m>
                <a:endParaRPr lang="en-US" altLang="zh-CN" sz="2000" i="1" dirty="0">
                  <a:solidFill>
                    <a:prstClr val="black"/>
                  </a:solidFill>
                  <a:latin typeface="Cambria Math" panose="02040503050406030204" pitchFamily="18" charset="0"/>
                </a:endParaRPr>
              </a:p>
            </p:txBody>
          </p:sp>
        </mc:Choice>
        <mc:Fallback>
          <p:sp>
            <p:nvSpPr>
              <p:cNvPr id="3" name="文本框 2">
                <a:extLst>
                  <a:ext uri="{FF2B5EF4-FFF2-40B4-BE49-F238E27FC236}">
                    <a16:creationId xmlns:a16="http://schemas.microsoft.com/office/drawing/2014/main" id="{82D2F000-0D2A-FE18-E9B8-5F10B65F1445}"/>
                  </a:ext>
                </a:extLst>
              </p:cNvPr>
              <p:cNvSpPr txBox="1">
                <a:spLocks noRot="1" noChangeAspect="1" noMove="1" noResize="1" noEditPoints="1" noAdjustHandles="1" noChangeArrowheads="1" noChangeShapeType="1" noTextEdit="1"/>
              </p:cNvSpPr>
              <p:nvPr/>
            </p:nvSpPr>
            <p:spPr>
              <a:xfrm>
                <a:off x="381000" y="3429000"/>
                <a:ext cx="3352800" cy="896720"/>
              </a:xfrm>
              <a:prstGeom prst="rect">
                <a:avLst/>
              </a:prstGeom>
              <a:blipFill>
                <a:blip r:embed="rId3"/>
                <a:stretch>
                  <a:fillRect/>
                </a:stretch>
              </a:blipFill>
              <a:ln>
                <a:solidFill>
                  <a:schemeClr val="tx1"/>
                </a:solidFill>
              </a:ln>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5230BEF3-86B8-CD2D-C6F0-D66236DBEAAE}"/>
              </a:ext>
            </a:extLst>
          </p:cNvPr>
          <p:cNvSpPr txBox="1"/>
          <p:nvPr/>
        </p:nvSpPr>
        <p:spPr>
          <a:xfrm>
            <a:off x="251084" y="4524953"/>
            <a:ext cx="3771900" cy="1843518"/>
          </a:xfrm>
          <a:prstGeom prst="rect">
            <a:avLst/>
          </a:prstGeom>
          <a:noFill/>
        </p:spPr>
        <p:txBody>
          <a:bodyPr wrap="square">
            <a:spAutoFit/>
          </a:bodyPr>
          <a:lstStyle/>
          <a:p>
            <a:pPr marL="342900" indent="-342900">
              <a:lnSpc>
                <a:spcPct val="200000"/>
              </a:lnSpc>
              <a:buClr>
                <a:srgbClr val="C6C6E3"/>
              </a:buClr>
              <a:buFont typeface="Arial" panose="020B0604020202020204" pitchFamily="34" charset="0"/>
              <a:buChar char="•"/>
            </a:pPr>
            <a:r>
              <a:rPr lang="en-US" altLang="zh-CN" sz="2000" dirty="0"/>
              <a:t>Mesokurtic distributions</a:t>
            </a:r>
          </a:p>
          <a:p>
            <a:pPr marL="342900" indent="-342900">
              <a:lnSpc>
                <a:spcPct val="200000"/>
              </a:lnSpc>
              <a:buClr>
                <a:srgbClr val="C6C6E3"/>
              </a:buClr>
              <a:buFont typeface="Arial" panose="020B0604020202020204" pitchFamily="34" charset="0"/>
              <a:buChar char="•"/>
            </a:pPr>
            <a:r>
              <a:rPr lang="en-US" altLang="zh-CN" sz="2000" dirty="0"/>
              <a:t>Leptokurtic distributions</a:t>
            </a:r>
          </a:p>
          <a:p>
            <a:pPr marL="342900" indent="-342900">
              <a:lnSpc>
                <a:spcPct val="200000"/>
              </a:lnSpc>
              <a:buClr>
                <a:srgbClr val="C6C6E3"/>
              </a:buClr>
              <a:buFont typeface="Arial" panose="020B0604020202020204" pitchFamily="34" charset="0"/>
              <a:buChar char="•"/>
            </a:pPr>
            <a:r>
              <a:rPr lang="en-US" altLang="zh-CN" sz="2000" dirty="0"/>
              <a:t>Platykurtic distributions</a:t>
            </a:r>
            <a:endParaRPr lang="zh-CN" altLang="en-US" sz="2000" dirty="0"/>
          </a:p>
        </p:txBody>
      </p:sp>
    </p:spTree>
    <p:extLst>
      <p:ext uri="{BB962C8B-B14F-4D97-AF65-F5344CB8AC3E}">
        <p14:creationId xmlns:p14="http://schemas.microsoft.com/office/powerpoint/2010/main" val="1177712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a:extLst>
              <a:ext uri="{FF2B5EF4-FFF2-40B4-BE49-F238E27FC236}">
                <a16:creationId xmlns:a16="http://schemas.microsoft.com/office/drawing/2014/main" id="{516840FF-C329-36B2-BAF4-FA200E2E0600}"/>
              </a:ext>
            </a:extLst>
          </p:cNvPr>
          <p:cNvSpPr>
            <a:spLocks noGrp="1" noChangeArrowheads="1"/>
          </p:cNvSpPr>
          <p:nvPr>
            <p:ph type="title"/>
          </p:nvPr>
        </p:nvSpPr>
        <p:spPr/>
        <p:txBody>
          <a:bodyPr/>
          <a:lstStyle/>
          <a:p>
            <a:pPr eaLnBrk="1" hangingPunct="1"/>
            <a:r>
              <a:rPr lang="en-US" altLang="zh-CN" dirty="0">
                <a:ea typeface="宋体" panose="02010600030101010101" pitchFamily="2" charset="-122"/>
              </a:rPr>
              <a:t>Shape of a Distribution</a:t>
            </a:r>
          </a:p>
        </p:txBody>
      </p:sp>
      <p:sp>
        <p:nvSpPr>
          <p:cNvPr id="39941" name="Line 3">
            <a:extLst>
              <a:ext uri="{FF2B5EF4-FFF2-40B4-BE49-F238E27FC236}">
                <a16:creationId xmlns:a16="http://schemas.microsoft.com/office/drawing/2014/main" id="{1BFFD54B-9F03-46F4-DE89-AE0C9817777D}"/>
              </a:ext>
            </a:extLst>
          </p:cNvPr>
          <p:cNvSpPr>
            <a:spLocks noChangeShapeType="1"/>
          </p:cNvSpPr>
          <p:nvPr/>
        </p:nvSpPr>
        <p:spPr bwMode="auto">
          <a:xfrm>
            <a:off x="4575296" y="1882775"/>
            <a:ext cx="0" cy="5556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942" name="Rectangle 5">
            <a:extLst>
              <a:ext uri="{FF2B5EF4-FFF2-40B4-BE49-F238E27FC236}">
                <a16:creationId xmlns:a16="http://schemas.microsoft.com/office/drawing/2014/main" id="{C0109D4C-1C72-5643-E745-154A3DB9794B}"/>
              </a:ext>
            </a:extLst>
          </p:cNvPr>
          <p:cNvSpPr>
            <a:spLocks noChangeArrowheads="1"/>
          </p:cNvSpPr>
          <p:nvPr/>
        </p:nvSpPr>
        <p:spPr bwMode="auto">
          <a:xfrm>
            <a:off x="3205283" y="1535112"/>
            <a:ext cx="2876550" cy="466725"/>
          </a:xfrm>
          <a:prstGeom prst="rect">
            <a:avLst/>
          </a:prstGeom>
          <a:solidFill>
            <a:schemeClr val="tx2">
              <a:lumMod val="20000"/>
              <a:lumOff val="80000"/>
            </a:schemeClr>
          </a:solidFill>
          <a:ln w="12700">
            <a:solidFill>
              <a:schemeClr val="tx1"/>
            </a:solidFill>
            <a:miter lim="800000"/>
            <a:headEnd/>
            <a:tailEnd/>
          </a:ln>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Shape</a:t>
            </a:r>
          </a:p>
        </p:txBody>
      </p:sp>
      <p:sp>
        <p:nvSpPr>
          <p:cNvPr id="39943" name="Line 6">
            <a:extLst>
              <a:ext uri="{FF2B5EF4-FFF2-40B4-BE49-F238E27FC236}">
                <a16:creationId xmlns:a16="http://schemas.microsoft.com/office/drawing/2014/main" id="{6122D1CE-7EB7-CBBD-B0D5-1F0AFB1A146B}"/>
              </a:ext>
            </a:extLst>
          </p:cNvPr>
          <p:cNvSpPr>
            <a:spLocks noChangeShapeType="1"/>
          </p:cNvSpPr>
          <p:nvPr/>
        </p:nvSpPr>
        <p:spPr bwMode="auto">
          <a:xfrm>
            <a:off x="1765421" y="2438400"/>
            <a:ext cx="57626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946" name="Rectangle 9">
            <a:extLst>
              <a:ext uri="{FF2B5EF4-FFF2-40B4-BE49-F238E27FC236}">
                <a16:creationId xmlns:a16="http://schemas.microsoft.com/office/drawing/2014/main" id="{4F06A17D-EEA8-9F9B-6DB0-932B62D45783}"/>
              </a:ext>
            </a:extLst>
          </p:cNvPr>
          <p:cNvSpPr>
            <a:spLocks noChangeArrowheads="1"/>
          </p:cNvSpPr>
          <p:nvPr/>
        </p:nvSpPr>
        <p:spPr bwMode="auto">
          <a:xfrm>
            <a:off x="6986708" y="2830512"/>
            <a:ext cx="1093788" cy="406400"/>
          </a:xfrm>
          <a:prstGeom prst="rect">
            <a:avLst/>
          </a:prstGeom>
          <a:solidFill>
            <a:schemeClr val="tx2">
              <a:lumMod val="20000"/>
              <a:lumOff val="80000"/>
            </a:schemeClr>
          </a:solidFill>
          <a:ln w="12700">
            <a:solidFill>
              <a:schemeClr val="tx1"/>
            </a:solidFill>
            <a:miter lim="800000"/>
            <a:headEnd/>
            <a:tailEnd/>
          </a:ln>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Boxplot</a:t>
            </a:r>
          </a:p>
        </p:txBody>
      </p:sp>
      <p:sp>
        <p:nvSpPr>
          <p:cNvPr id="39947" name="Line 11">
            <a:extLst>
              <a:ext uri="{FF2B5EF4-FFF2-40B4-BE49-F238E27FC236}">
                <a16:creationId xmlns:a16="http://schemas.microsoft.com/office/drawing/2014/main" id="{FD28050D-5774-0DD9-C379-A7967B86DC15}"/>
              </a:ext>
            </a:extLst>
          </p:cNvPr>
          <p:cNvSpPr>
            <a:spLocks noChangeShapeType="1"/>
          </p:cNvSpPr>
          <p:nvPr/>
        </p:nvSpPr>
        <p:spPr bwMode="auto">
          <a:xfrm>
            <a:off x="7520108" y="2439987"/>
            <a:ext cx="0" cy="415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 name="Rectangle 20">
            <a:extLst>
              <a:ext uri="{FF2B5EF4-FFF2-40B4-BE49-F238E27FC236}">
                <a16:creationId xmlns:a16="http://schemas.microsoft.com/office/drawing/2014/main" id="{EFEAEE81-747E-E01E-791C-8B3A6F88C146}"/>
              </a:ext>
            </a:extLst>
          </p:cNvPr>
          <p:cNvSpPr>
            <a:spLocks noChangeArrowheads="1"/>
          </p:cNvSpPr>
          <p:nvPr/>
        </p:nvSpPr>
        <p:spPr bwMode="auto">
          <a:xfrm>
            <a:off x="3648195" y="5041106"/>
            <a:ext cx="2514600" cy="838200"/>
          </a:xfrm>
          <a:prstGeom prst="rect">
            <a:avLst/>
          </a:prstGeom>
          <a:solidFill>
            <a:srgbClr val="00B0F0"/>
          </a:solidFill>
          <a:ln w="25400" algn="ctr">
            <a:solidFill>
              <a:schemeClr val="tx1"/>
            </a:solidFill>
            <a:miter lim="800000"/>
            <a:headEnd/>
            <a:tailEnd/>
          </a:ln>
        </p:spPr>
        <p:txBody>
          <a:bodyPr wrap="none"/>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ea typeface="宋体" panose="02010600030101010101" pitchFamily="2" charset="-122"/>
            </a:endParaRPr>
          </a:p>
        </p:txBody>
      </p:sp>
      <p:sp>
        <p:nvSpPr>
          <p:cNvPr id="7" name="Content Placeholder 2">
            <a:extLst>
              <a:ext uri="{FF2B5EF4-FFF2-40B4-BE49-F238E27FC236}">
                <a16:creationId xmlns:a16="http://schemas.microsoft.com/office/drawing/2014/main" id="{D7C1A3C8-5EAF-7572-D988-8B3B61B2F896}"/>
              </a:ext>
            </a:extLst>
          </p:cNvPr>
          <p:cNvSpPr>
            <a:spLocks noGrp="1" noChangeArrowheads="1"/>
          </p:cNvSpPr>
          <p:nvPr>
            <p:ph idx="1"/>
          </p:nvPr>
        </p:nvSpPr>
        <p:spPr>
          <a:xfrm>
            <a:off x="228599" y="2736850"/>
            <a:ext cx="6400799" cy="849313"/>
          </a:xfrm>
        </p:spPr>
        <p:txBody>
          <a:bodyPr/>
          <a:lstStyle/>
          <a:p>
            <a:pPr eaLnBrk="1" hangingPunct="1"/>
            <a:r>
              <a:rPr lang="en-US" altLang="zh-CN" sz="2000" dirty="0">
                <a:solidFill>
                  <a:schemeClr val="hlink"/>
                </a:solidFill>
                <a:ea typeface="宋体" panose="02010600030101010101" pitchFamily="2" charset="-122"/>
              </a:rPr>
              <a:t>The Boxplot</a:t>
            </a:r>
            <a:r>
              <a:rPr lang="en-US" altLang="zh-CN" sz="2000" dirty="0">
                <a:ea typeface="宋体" panose="02010600030101010101" pitchFamily="2" charset="-122"/>
              </a:rPr>
              <a:t>: A Graphical display of the data based on the five-number summary:</a:t>
            </a:r>
          </a:p>
          <a:p>
            <a:pPr eaLnBrk="1" hangingPunct="1">
              <a:buFont typeface="Wingdings" panose="05000000000000000000" pitchFamily="2" charset="2"/>
              <a:buNone/>
            </a:pPr>
            <a:endParaRPr lang="en-US" altLang="zh-CN" dirty="0">
              <a:ea typeface="宋体" panose="02010600030101010101" pitchFamily="2" charset="-122"/>
            </a:endParaRPr>
          </a:p>
        </p:txBody>
      </p:sp>
      <p:sp>
        <p:nvSpPr>
          <p:cNvPr id="8" name="Rectangle 5">
            <a:extLst>
              <a:ext uri="{FF2B5EF4-FFF2-40B4-BE49-F238E27FC236}">
                <a16:creationId xmlns:a16="http://schemas.microsoft.com/office/drawing/2014/main" id="{532422F0-CF7D-1CB6-7B11-C48CF3489A0B}"/>
              </a:ext>
            </a:extLst>
          </p:cNvPr>
          <p:cNvSpPr>
            <a:spLocks noChangeArrowheads="1"/>
          </p:cNvSpPr>
          <p:nvPr/>
        </p:nvSpPr>
        <p:spPr bwMode="auto">
          <a:xfrm>
            <a:off x="752595" y="4279106"/>
            <a:ext cx="1455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r>
              <a:rPr lang="en-US" altLang="zh-CN" sz="2400">
                <a:solidFill>
                  <a:schemeClr val="hlink"/>
                </a:solidFill>
                <a:ea typeface="宋体" panose="02010600030101010101" pitchFamily="2" charset="-122"/>
              </a:rPr>
              <a:t>Example</a:t>
            </a:r>
            <a:r>
              <a:rPr lang="en-US" altLang="zh-CN" sz="2400">
                <a:solidFill>
                  <a:srgbClr val="FF6600"/>
                </a:solidFill>
                <a:ea typeface="宋体" panose="02010600030101010101" pitchFamily="2" charset="-122"/>
              </a:rPr>
              <a:t>:</a:t>
            </a:r>
          </a:p>
        </p:txBody>
      </p:sp>
      <p:sp>
        <p:nvSpPr>
          <p:cNvPr id="9" name="Rectangle 9">
            <a:extLst>
              <a:ext uri="{FF2B5EF4-FFF2-40B4-BE49-F238E27FC236}">
                <a16:creationId xmlns:a16="http://schemas.microsoft.com/office/drawing/2014/main" id="{B70F983E-2CEF-D239-2DB6-B1035790D3CF}"/>
              </a:ext>
            </a:extLst>
          </p:cNvPr>
          <p:cNvSpPr>
            <a:spLocks noChangeArrowheads="1"/>
          </p:cNvSpPr>
          <p:nvPr/>
        </p:nvSpPr>
        <p:spPr bwMode="auto">
          <a:xfrm>
            <a:off x="1209795" y="3745706"/>
            <a:ext cx="6705600" cy="45720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ea typeface="宋体" panose="02010600030101010101" pitchFamily="2" charset="-122"/>
            </a:endParaRPr>
          </a:p>
        </p:txBody>
      </p:sp>
      <p:sp>
        <p:nvSpPr>
          <p:cNvPr id="10" name="Rectangle 8">
            <a:extLst>
              <a:ext uri="{FF2B5EF4-FFF2-40B4-BE49-F238E27FC236}">
                <a16:creationId xmlns:a16="http://schemas.microsoft.com/office/drawing/2014/main" id="{39B117DE-B16A-4AE6-28D2-F7B75672F540}"/>
              </a:ext>
            </a:extLst>
          </p:cNvPr>
          <p:cNvSpPr>
            <a:spLocks noChangeArrowheads="1"/>
          </p:cNvSpPr>
          <p:nvPr/>
        </p:nvSpPr>
        <p:spPr bwMode="auto">
          <a:xfrm>
            <a:off x="1285995" y="3745706"/>
            <a:ext cx="678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r>
              <a:rPr lang="en-US" altLang="zh-CN" sz="2400">
                <a:solidFill>
                  <a:schemeClr val="folHlink"/>
                </a:solidFill>
                <a:ea typeface="宋体" panose="02010600030101010101" pitchFamily="2" charset="-122"/>
              </a:rPr>
              <a:t>X</a:t>
            </a:r>
            <a:r>
              <a:rPr lang="en-US" altLang="zh-CN" sz="2400" baseline="-25000">
                <a:solidFill>
                  <a:schemeClr val="folHlink"/>
                </a:solidFill>
                <a:ea typeface="宋体" panose="02010600030101010101" pitchFamily="2" charset="-122"/>
              </a:rPr>
              <a:t>smallest</a:t>
            </a:r>
            <a:r>
              <a:rPr lang="en-US" altLang="zh-CN" sz="2400">
                <a:solidFill>
                  <a:schemeClr val="folHlink"/>
                </a:solidFill>
                <a:ea typeface="宋体" panose="02010600030101010101" pitchFamily="2" charset="-122"/>
              </a:rPr>
              <a:t>   </a:t>
            </a:r>
            <a:r>
              <a:rPr lang="en-US" altLang="zh-CN" sz="2400">
                <a:ea typeface="宋体" panose="02010600030101010101" pitchFamily="2" charset="-122"/>
              </a:rPr>
              <a:t>--</a:t>
            </a:r>
            <a:r>
              <a:rPr lang="en-US" altLang="zh-CN" sz="2400">
                <a:solidFill>
                  <a:schemeClr val="folHlink"/>
                </a:solidFill>
                <a:ea typeface="宋体" panose="02010600030101010101" pitchFamily="2" charset="-122"/>
              </a:rPr>
              <a:t>   Q</a:t>
            </a:r>
            <a:r>
              <a:rPr lang="en-US" altLang="zh-CN" sz="2400" baseline="-25000">
                <a:solidFill>
                  <a:schemeClr val="folHlink"/>
                </a:solidFill>
                <a:ea typeface="宋体" panose="02010600030101010101" pitchFamily="2" charset="-122"/>
              </a:rPr>
              <a:t>1</a:t>
            </a:r>
            <a:r>
              <a:rPr lang="en-US" altLang="zh-CN" sz="2400">
                <a:solidFill>
                  <a:schemeClr val="folHlink"/>
                </a:solidFill>
                <a:ea typeface="宋体" panose="02010600030101010101" pitchFamily="2" charset="-122"/>
              </a:rPr>
              <a:t>   </a:t>
            </a:r>
            <a:r>
              <a:rPr lang="en-US" altLang="zh-CN" sz="2400">
                <a:ea typeface="宋体" panose="02010600030101010101" pitchFamily="2" charset="-122"/>
              </a:rPr>
              <a:t>--</a:t>
            </a:r>
            <a:r>
              <a:rPr lang="en-US" altLang="zh-CN" sz="2400">
                <a:solidFill>
                  <a:schemeClr val="folHlink"/>
                </a:solidFill>
                <a:ea typeface="宋体" panose="02010600030101010101" pitchFamily="2" charset="-122"/>
              </a:rPr>
              <a:t>   Median   </a:t>
            </a:r>
            <a:r>
              <a:rPr lang="en-US" altLang="zh-CN" sz="2400">
                <a:ea typeface="宋体" panose="02010600030101010101" pitchFamily="2" charset="-122"/>
              </a:rPr>
              <a:t>--</a:t>
            </a:r>
            <a:r>
              <a:rPr lang="en-US" altLang="zh-CN" sz="2400">
                <a:solidFill>
                  <a:schemeClr val="folHlink"/>
                </a:solidFill>
                <a:ea typeface="宋体" panose="02010600030101010101" pitchFamily="2" charset="-122"/>
              </a:rPr>
              <a:t>   Q</a:t>
            </a:r>
            <a:r>
              <a:rPr lang="en-US" altLang="zh-CN" sz="2400" baseline="-25000">
                <a:solidFill>
                  <a:schemeClr val="folHlink"/>
                </a:solidFill>
                <a:ea typeface="宋体" panose="02010600030101010101" pitchFamily="2" charset="-122"/>
              </a:rPr>
              <a:t>3</a:t>
            </a:r>
            <a:r>
              <a:rPr lang="en-US" altLang="zh-CN" sz="2400">
                <a:solidFill>
                  <a:schemeClr val="folHlink"/>
                </a:solidFill>
                <a:ea typeface="宋体" panose="02010600030101010101" pitchFamily="2" charset="-122"/>
              </a:rPr>
              <a:t>   </a:t>
            </a:r>
            <a:r>
              <a:rPr lang="en-US" altLang="zh-CN" sz="2400">
                <a:ea typeface="宋体" panose="02010600030101010101" pitchFamily="2" charset="-122"/>
              </a:rPr>
              <a:t>--  </a:t>
            </a:r>
            <a:r>
              <a:rPr lang="en-US" altLang="zh-CN" sz="2400">
                <a:solidFill>
                  <a:schemeClr val="folHlink"/>
                </a:solidFill>
                <a:ea typeface="宋体" panose="02010600030101010101" pitchFamily="2" charset="-122"/>
              </a:rPr>
              <a:t> X</a:t>
            </a:r>
            <a:r>
              <a:rPr lang="en-US" altLang="zh-CN" sz="2400" baseline="-25000">
                <a:solidFill>
                  <a:schemeClr val="folHlink"/>
                </a:solidFill>
                <a:ea typeface="宋体" panose="02010600030101010101" pitchFamily="2" charset="-122"/>
              </a:rPr>
              <a:t>largest</a:t>
            </a:r>
          </a:p>
        </p:txBody>
      </p:sp>
      <p:sp>
        <p:nvSpPr>
          <p:cNvPr id="11" name="Rectangle 8">
            <a:extLst>
              <a:ext uri="{FF2B5EF4-FFF2-40B4-BE49-F238E27FC236}">
                <a16:creationId xmlns:a16="http://schemas.microsoft.com/office/drawing/2014/main" id="{22F7640F-DEFB-4621-C645-510649ECA597}"/>
              </a:ext>
            </a:extLst>
          </p:cNvPr>
          <p:cNvSpPr>
            <a:spLocks noChangeArrowheads="1"/>
          </p:cNvSpPr>
          <p:nvPr/>
        </p:nvSpPr>
        <p:spPr bwMode="auto">
          <a:xfrm>
            <a:off x="1438395" y="5117306"/>
            <a:ext cx="6172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r>
              <a:rPr lang="en-US" altLang="zh-CN" sz="1800">
                <a:ea typeface="宋体" panose="02010600030101010101" pitchFamily="2" charset="-122"/>
              </a:rPr>
              <a:t>   25% of data                 25%             25%        25% of data</a:t>
            </a:r>
          </a:p>
          <a:p>
            <a:pPr eaLnBrk="1" hangingPunct="1">
              <a:spcBef>
                <a:spcPct val="0"/>
              </a:spcBef>
              <a:buClrTx/>
              <a:buSzTx/>
              <a:buFontTx/>
              <a:buNone/>
            </a:pPr>
            <a:r>
              <a:rPr lang="en-US" altLang="zh-CN" sz="1800">
                <a:ea typeface="宋体" panose="02010600030101010101" pitchFamily="2" charset="-122"/>
              </a:rPr>
              <a:t>		        of data          of data	</a:t>
            </a:r>
          </a:p>
        </p:txBody>
      </p:sp>
      <p:cxnSp>
        <p:nvCxnSpPr>
          <p:cNvPr id="12" name="Straight Connector 12">
            <a:extLst>
              <a:ext uri="{FF2B5EF4-FFF2-40B4-BE49-F238E27FC236}">
                <a16:creationId xmlns:a16="http://schemas.microsoft.com/office/drawing/2014/main" id="{B1CC14BF-2D62-5981-0C10-B74ABDAC3178}"/>
              </a:ext>
            </a:extLst>
          </p:cNvPr>
          <p:cNvCxnSpPr/>
          <p:nvPr/>
        </p:nvCxnSpPr>
        <p:spPr bwMode="auto">
          <a:xfrm rot="5400000">
            <a:off x="563683" y="5460206"/>
            <a:ext cx="989012" cy="1588"/>
          </a:xfrm>
          <a:prstGeom prst="line">
            <a:avLst/>
          </a:prstGeom>
          <a:ln w="254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 name="Straight Connector 14">
            <a:extLst>
              <a:ext uri="{FF2B5EF4-FFF2-40B4-BE49-F238E27FC236}">
                <a16:creationId xmlns:a16="http://schemas.microsoft.com/office/drawing/2014/main" id="{03A6952B-EAB6-BF9D-E335-A81F45E73737}"/>
              </a:ext>
            </a:extLst>
          </p:cNvPr>
          <p:cNvCxnSpPr/>
          <p:nvPr/>
        </p:nvCxnSpPr>
        <p:spPr bwMode="auto">
          <a:xfrm rot="5400000">
            <a:off x="7269283" y="5460206"/>
            <a:ext cx="989012" cy="1588"/>
          </a:xfrm>
          <a:prstGeom prst="line">
            <a:avLst/>
          </a:prstGeom>
          <a:ln w="254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 name="Straight Connector 16">
            <a:extLst>
              <a:ext uri="{FF2B5EF4-FFF2-40B4-BE49-F238E27FC236}">
                <a16:creationId xmlns:a16="http://schemas.microsoft.com/office/drawing/2014/main" id="{3B4778BE-2408-9FE5-58F8-585760530077}"/>
              </a:ext>
            </a:extLst>
          </p:cNvPr>
          <p:cNvCxnSpPr>
            <a:cxnSpLocks noChangeShapeType="1"/>
          </p:cNvCxnSpPr>
          <p:nvPr/>
        </p:nvCxnSpPr>
        <p:spPr bwMode="auto">
          <a:xfrm>
            <a:off x="1057395" y="5498306"/>
            <a:ext cx="2590800" cy="1588"/>
          </a:xfrm>
          <a:prstGeom prst="line">
            <a:avLst/>
          </a:prstGeom>
          <a:noFill/>
          <a:ln w="254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5" name="Straight Connector 17">
            <a:extLst>
              <a:ext uri="{FF2B5EF4-FFF2-40B4-BE49-F238E27FC236}">
                <a16:creationId xmlns:a16="http://schemas.microsoft.com/office/drawing/2014/main" id="{71A4403B-5728-AA11-93C8-07D6F02F70AD}"/>
              </a:ext>
            </a:extLst>
          </p:cNvPr>
          <p:cNvCxnSpPr>
            <a:cxnSpLocks noChangeShapeType="1"/>
          </p:cNvCxnSpPr>
          <p:nvPr/>
        </p:nvCxnSpPr>
        <p:spPr bwMode="auto">
          <a:xfrm>
            <a:off x="6162795" y="5498306"/>
            <a:ext cx="1600200" cy="1588"/>
          </a:xfrm>
          <a:prstGeom prst="line">
            <a:avLst/>
          </a:prstGeom>
          <a:noFill/>
          <a:ln w="254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6" name="Straight Connector 22">
            <a:extLst>
              <a:ext uri="{FF2B5EF4-FFF2-40B4-BE49-F238E27FC236}">
                <a16:creationId xmlns:a16="http://schemas.microsoft.com/office/drawing/2014/main" id="{8D107A69-B3EF-6F41-0502-BA9AD39218B4}"/>
              </a:ext>
            </a:extLst>
          </p:cNvPr>
          <p:cNvCxnSpPr>
            <a:cxnSpLocks noChangeShapeType="1"/>
          </p:cNvCxnSpPr>
          <p:nvPr/>
        </p:nvCxnSpPr>
        <p:spPr bwMode="auto">
          <a:xfrm rot="5400000">
            <a:off x="4676896" y="5460206"/>
            <a:ext cx="838200" cy="3175"/>
          </a:xfrm>
          <a:prstGeom prst="line">
            <a:avLst/>
          </a:prstGeom>
          <a:noFill/>
          <a:ln w="25400" algn="ctr">
            <a:solidFill>
              <a:schemeClr val="tx1"/>
            </a:solidFill>
            <a:miter lim="800000"/>
            <a:headEnd/>
            <a:tailEnd/>
          </a:ln>
          <a:extLst>
            <a:ext uri="{909E8E84-426E-40DD-AFC4-6F175D3DCCD1}">
              <a14:hiddenFill xmlns:a14="http://schemas.microsoft.com/office/drawing/2010/main">
                <a:noFill/>
              </a14:hiddenFill>
            </a:ext>
          </a:extLst>
        </p:spPr>
      </p:cxnSp>
      <p:sp>
        <p:nvSpPr>
          <p:cNvPr id="17" name="Text Box 11">
            <a:extLst>
              <a:ext uri="{FF2B5EF4-FFF2-40B4-BE49-F238E27FC236}">
                <a16:creationId xmlns:a16="http://schemas.microsoft.com/office/drawing/2014/main" id="{4DBCAA0B-0D89-A401-8616-6972D44CBA73}"/>
              </a:ext>
            </a:extLst>
          </p:cNvPr>
          <p:cNvSpPr txBox="1">
            <a:spLocks noChangeArrowheads="1"/>
          </p:cNvSpPr>
          <p:nvPr/>
        </p:nvSpPr>
        <p:spPr bwMode="auto">
          <a:xfrm>
            <a:off x="676395" y="6031706"/>
            <a:ext cx="7940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r>
              <a:rPr lang="en-US" altLang="zh-CN" sz="2400">
                <a:ea typeface="宋体" panose="02010600030101010101" pitchFamily="2" charset="-122"/>
              </a:rPr>
              <a:t>X</a:t>
            </a:r>
            <a:r>
              <a:rPr lang="en-US" altLang="zh-CN" sz="2400" baseline="-25000">
                <a:ea typeface="宋体" panose="02010600030101010101" pitchFamily="2" charset="-122"/>
              </a:rPr>
              <a:t>smallest</a:t>
            </a:r>
            <a:r>
              <a:rPr lang="en-US" altLang="zh-CN" sz="2400">
                <a:ea typeface="宋体" panose="02010600030101010101" pitchFamily="2" charset="-122"/>
              </a:rPr>
              <a:t>	             Q</a:t>
            </a:r>
            <a:r>
              <a:rPr lang="en-US" altLang="zh-CN" sz="2400" baseline="-25000">
                <a:ea typeface="宋体" panose="02010600030101010101" pitchFamily="2" charset="-122"/>
              </a:rPr>
              <a:t>1</a:t>
            </a:r>
            <a:r>
              <a:rPr lang="en-US" altLang="zh-CN" sz="2400">
                <a:ea typeface="宋体" panose="02010600030101010101" pitchFamily="2" charset="-122"/>
              </a:rPr>
              <a:t>	  Median      Q</a:t>
            </a:r>
            <a:r>
              <a:rPr lang="en-US" altLang="zh-CN" sz="2400" baseline="-25000">
                <a:ea typeface="宋体" panose="02010600030101010101" pitchFamily="2" charset="-122"/>
              </a:rPr>
              <a:t>3</a:t>
            </a:r>
            <a:r>
              <a:rPr lang="en-US" altLang="zh-CN" sz="2400">
                <a:ea typeface="宋体" panose="02010600030101010101" pitchFamily="2" charset="-122"/>
              </a:rPr>
              <a:t>	    X</a:t>
            </a:r>
            <a:r>
              <a:rPr lang="en-US" altLang="zh-CN" sz="2400" baseline="-25000">
                <a:ea typeface="宋体" panose="02010600030101010101" pitchFamily="2" charset="-122"/>
              </a:rPr>
              <a:t>largest</a:t>
            </a:r>
          </a:p>
        </p:txBody>
      </p:sp>
    </p:spTree>
    <p:extLst>
      <p:ext uri="{BB962C8B-B14F-4D97-AF65-F5344CB8AC3E}">
        <p14:creationId xmlns:p14="http://schemas.microsoft.com/office/powerpoint/2010/main" val="4079244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a:extLst>
              <a:ext uri="{FF2B5EF4-FFF2-40B4-BE49-F238E27FC236}">
                <a16:creationId xmlns:a16="http://schemas.microsoft.com/office/drawing/2014/main" id="{516840FF-C329-36B2-BAF4-FA200E2E0600}"/>
              </a:ext>
            </a:extLst>
          </p:cNvPr>
          <p:cNvSpPr>
            <a:spLocks noGrp="1" noChangeArrowheads="1"/>
          </p:cNvSpPr>
          <p:nvPr>
            <p:ph type="title"/>
          </p:nvPr>
        </p:nvSpPr>
        <p:spPr/>
        <p:txBody>
          <a:bodyPr/>
          <a:lstStyle/>
          <a:p>
            <a:pPr eaLnBrk="1" hangingPunct="1"/>
            <a:r>
              <a:rPr lang="en-US" altLang="zh-CN" dirty="0">
                <a:ea typeface="宋体" panose="02010600030101010101" pitchFamily="2" charset="-122"/>
              </a:rPr>
              <a:t>Shape of a Distribution</a:t>
            </a:r>
          </a:p>
        </p:txBody>
      </p:sp>
      <p:sp>
        <p:nvSpPr>
          <p:cNvPr id="39941" name="Line 3">
            <a:extLst>
              <a:ext uri="{FF2B5EF4-FFF2-40B4-BE49-F238E27FC236}">
                <a16:creationId xmlns:a16="http://schemas.microsoft.com/office/drawing/2014/main" id="{1BFFD54B-9F03-46F4-DE89-AE0C9817777D}"/>
              </a:ext>
            </a:extLst>
          </p:cNvPr>
          <p:cNvSpPr>
            <a:spLocks noChangeShapeType="1"/>
          </p:cNvSpPr>
          <p:nvPr/>
        </p:nvSpPr>
        <p:spPr bwMode="auto">
          <a:xfrm>
            <a:off x="4575296" y="1882775"/>
            <a:ext cx="0" cy="5556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942" name="Rectangle 5">
            <a:extLst>
              <a:ext uri="{FF2B5EF4-FFF2-40B4-BE49-F238E27FC236}">
                <a16:creationId xmlns:a16="http://schemas.microsoft.com/office/drawing/2014/main" id="{C0109D4C-1C72-5643-E745-154A3DB9794B}"/>
              </a:ext>
            </a:extLst>
          </p:cNvPr>
          <p:cNvSpPr>
            <a:spLocks noChangeArrowheads="1"/>
          </p:cNvSpPr>
          <p:nvPr/>
        </p:nvSpPr>
        <p:spPr bwMode="auto">
          <a:xfrm>
            <a:off x="3205283" y="1535112"/>
            <a:ext cx="2876550" cy="466725"/>
          </a:xfrm>
          <a:prstGeom prst="rect">
            <a:avLst/>
          </a:prstGeom>
          <a:solidFill>
            <a:schemeClr val="tx2">
              <a:lumMod val="20000"/>
              <a:lumOff val="80000"/>
            </a:schemeClr>
          </a:solidFill>
          <a:ln w="12700">
            <a:solidFill>
              <a:schemeClr val="tx1"/>
            </a:solidFill>
            <a:miter lim="800000"/>
            <a:headEnd/>
            <a:tailEnd/>
          </a:ln>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Shape</a:t>
            </a:r>
          </a:p>
        </p:txBody>
      </p:sp>
      <p:sp>
        <p:nvSpPr>
          <p:cNvPr id="39943" name="Line 6">
            <a:extLst>
              <a:ext uri="{FF2B5EF4-FFF2-40B4-BE49-F238E27FC236}">
                <a16:creationId xmlns:a16="http://schemas.microsoft.com/office/drawing/2014/main" id="{6122D1CE-7EB7-CBBD-B0D5-1F0AFB1A146B}"/>
              </a:ext>
            </a:extLst>
          </p:cNvPr>
          <p:cNvSpPr>
            <a:spLocks noChangeShapeType="1"/>
          </p:cNvSpPr>
          <p:nvPr/>
        </p:nvSpPr>
        <p:spPr bwMode="auto">
          <a:xfrm>
            <a:off x="1765421" y="2438400"/>
            <a:ext cx="57626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946" name="Rectangle 9">
            <a:extLst>
              <a:ext uri="{FF2B5EF4-FFF2-40B4-BE49-F238E27FC236}">
                <a16:creationId xmlns:a16="http://schemas.microsoft.com/office/drawing/2014/main" id="{4F06A17D-EEA8-9F9B-6DB0-932B62D45783}"/>
              </a:ext>
            </a:extLst>
          </p:cNvPr>
          <p:cNvSpPr>
            <a:spLocks noChangeArrowheads="1"/>
          </p:cNvSpPr>
          <p:nvPr/>
        </p:nvSpPr>
        <p:spPr bwMode="auto">
          <a:xfrm>
            <a:off x="6986708" y="2830512"/>
            <a:ext cx="1093788" cy="406400"/>
          </a:xfrm>
          <a:prstGeom prst="rect">
            <a:avLst/>
          </a:prstGeom>
          <a:solidFill>
            <a:schemeClr val="tx2">
              <a:lumMod val="20000"/>
              <a:lumOff val="80000"/>
            </a:schemeClr>
          </a:solidFill>
          <a:ln w="12700">
            <a:solidFill>
              <a:schemeClr val="tx1"/>
            </a:solidFill>
            <a:miter lim="800000"/>
            <a:headEnd/>
            <a:tailEnd/>
          </a:ln>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Boxplot</a:t>
            </a:r>
          </a:p>
        </p:txBody>
      </p:sp>
      <p:sp>
        <p:nvSpPr>
          <p:cNvPr id="39947" name="Line 11">
            <a:extLst>
              <a:ext uri="{FF2B5EF4-FFF2-40B4-BE49-F238E27FC236}">
                <a16:creationId xmlns:a16="http://schemas.microsoft.com/office/drawing/2014/main" id="{FD28050D-5774-0DD9-C379-A7967B86DC15}"/>
              </a:ext>
            </a:extLst>
          </p:cNvPr>
          <p:cNvSpPr>
            <a:spLocks noChangeShapeType="1"/>
          </p:cNvSpPr>
          <p:nvPr/>
        </p:nvSpPr>
        <p:spPr bwMode="auto">
          <a:xfrm>
            <a:off x="7520108" y="2439987"/>
            <a:ext cx="0" cy="415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 name="Rectangle 3">
            <a:extLst>
              <a:ext uri="{FF2B5EF4-FFF2-40B4-BE49-F238E27FC236}">
                <a16:creationId xmlns:a16="http://schemas.microsoft.com/office/drawing/2014/main" id="{84100D4B-B56E-91AF-115A-5F1E5A01E853}"/>
              </a:ext>
            </a:extLst>
          </p:cNvPr>
          <p:cNvSpPr>
            <a:spLocks noChangeArrowheads="1"/>
          </p:cNvSpPr>
          <p:nvPr/>
        </p:nvSpPr>
        <p:spPr bwMode="auto">
          <a:xfrm>
            <a:off x="6035675" y="3140868"/>
            <a:ext cx="27082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0"/>
              </a:spcBef>
              <a:buClrTx/>
              <a:buSzTx/>
              <a:buFontTx/>
              <a:buNone/>
            </a:pPr>
            <a:r>
              <a:rPr lang="en-US" altLang="zh-CN" sz="3200" dirty="0">
                <a:ea typeface="宋体" panose="02010600030101010101" pitchFamily="2" charset="-122"/>
              </a:rPr>
              <a:t>Right-Skewed</a:t>
            </a:r>
          </a:p>
        </p:txBody>
      </p:sp>
      <p:sp>
        <p:nvSpPr>
          <p:cNvPr id="4" name="Rectangle 4">
            <a:extLst>
              <a:ext uri="{FF2B5EF4-FFF2-40B4-BE49-F238E27FC236}">
                <a16:creationId xmlns:a16="http://schemas.microsoft.com/office/drawing/2014/main" id="{829DF925-4D8C-1540-193B-94410679289B}"/>
              </a:ext>
            </a:extLst>
          </p:cNvPr>
          <p:cNvSpPr>
            <a:spLocks noChangeArrowheads="1"/>
          </p:cNvSpPr>
          <p:nvPr/>
        </p:nvSpPr>
        <p:spPr bwMode="auto">
          <a:xfrm>
            <a:off x="228600" y="3140868"/>
            <a:ext cx="243681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0"/>
              </a:spcBef>
              <a:buClrTx/>
              <a:buSzTx/>
              <a:buFontTx/>
              <a:buNone/>
            </a:pPr>
            <a:r>
              <a:rPr lang="en-US" altLang="zh-CN" sz="3200">
                <a:ea typeface="宋体" panose="02010600030101010101" pitchFamily="2" charset="-122"/>
              </a:rPr>
              <a:t>Left-Skewed</a:t>
            </a:r>
          </a:p>
        </p:txBody>
      </p:sp>
      <p:sp>
        <p:nvSpPr>
          <p:cNvPr id="6" name="Rectangle 5">
            <a:extLst>
              <a:ext uri="{FF2B5EF4-FFF2-40B4-BE49-F238E27FC236}">
                <a16:creationId xmlns:a16="http://schemas.microsoft.com/office/drawing/2014/main" id="{38ED5066-C2DC-09F5-75BA-CBD6D044AFE2}"/>
              </a:ext>
            </a:extLst>
          </p:cNvPr>
          <p:cNvSpPr>
            <a:spLocks noChangeArrowheads="1"/>
          </p:cNvSpPr>
          <p:nvPr/>
        </p:nvSpPr>
        <p:spPr bwMode="auto">
          <a:xfrm>
            <a:off x="3429000" y="3140868"/>
            <a:ext cx="2098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0"/>
              </a:spcBef>
              <a:buClrTx/>
              <a:buSzTx/>
              <a:buFontTx/>
              <a:buNone/>
            </a:pPr>
            <a:r>
              <a:rPr lang="en-US" altLang="zh-CN" sz="3200">
                <a:ea typeface="宋体" panose="02010600030101010101" pitchFamily="2" charset="-122"/>
              </a:rPr>
              <a:t>Symmetric</a:t>
            </a:r>
          </a:p>
        </p:txBody>
      </p:sp>
      <p:sp>
        <p:nvSpPr>
          <p:cNvPr id="18" name="Line 6">
            <a:extLst>
              <a:ext uri="{FF2B5EF4-FFF2-40B4-BE49-F238E27FC236}">
                <a16:creationId xmlns:a16="http://schemas.microsoft.com/office/drawing/2014/main" id="{2DF12C3C-1F5D-BF95-C64F-A84C74B1C280}"/>
              </a:ext>
            </a:extLst>
          </p:cNvPr>
          <p:cNvSpPr>
            <a:spLocks noChangeShapeType="1"/>
          </p:cNvSpPr>
          <p:nvPr/>
        </p:nvSpPr>
        <p:spPr bwMode="auto">
          <a:xfrm>
            <a:off x="6553200" y="4520406"/>
            <a:ext cx="0" cy="6096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7">
            <a:extLst>
              <a:ext uri="{FF2B5EF4-FFF2-40B4-BE49-F238E27FC236}">
                <a16:creationId xmlns:a16="http://schemas.microsoft.com/office/drawing/2014/main" id="{6C5C7854-2869-36E6-A6FB-1DB898294BDB}"/>
              </a:ext>
            </a:extLst>
          </p:cNvPr>
          <p:cNvSpPr>
            <a:spLocks noChangeShapeType="1"/>
          </p:cNvSpPr>
          <p:nvPr/>
        </p:nvSpPr>
        <p:spPr bwMode="auto">
          <a:xfrm>
            <a:off x="6781800" y="3979068"/>
            <a:ext cx="0" cy="114300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8">
            <a:extLst>
              <a:ext uri="{FF2B5EF4-FFF2-40B4-BE49-F238E27FC236}">
                <a16:creationId xmlns:a16="http://schemas.microsoft.com/office/drawing/2014/main" id="{BA3FCF75-4943-3FFA-7404-60CFC29F7773}"/>
              </a:ext>
            </a:extLst>
          </p:cNvPr>
          <p:cNvSpPr>
            <a:spLocks noChangeShapeType="1"/>
          </p:cNvSpPr>
          <p:nvPr/>
        </p:nvSpPr>
        <p:spPr bwMode="auto">
          <a:xfrm>
            <a:off x="7496175" y="4968081"/>
            <a:ext cx="0" cy="158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9">
            <a:extLst>
              <a:ext uri="{FF2B5EF4-FFF2-40B4-BE49-F238E27FC236}">
                <a16:creationId xmlns:a16="http://schemas.microsoft.com/office/drawing/2014/main" id="{1CAE4E86-DF27-0B0E-CFE9-619F1B20823E}"/>
              </a:ext>
            </a:extLst>
          </p:cNvPr>
          <p:cNvSpPr>
            <a:spLocks noChangeShapeType="1"/>
          </p:cNvSpPr>
          <p:nvPr/>
        </p:nvSpPr>
        <p:spPr bwMode="auto">
          <a:xfrm>
            <a:off x="2057400" y="4215606"/>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0">
            <a:extLst>
              <a:ext uri="{FF2B5EF4-FFF2-40B4-BE49-F238E27FC236}">
                <a16:creationId xmlns:a16="http://schemas.microsoft.com/office/drawing/2014/main" id="{5D068E99-F080-368C-37E3-217DC2FE1B50}"/>
              </a:ext>
            </a:extLst>
          </p:cNvPr>
          <p:cNvSpPr>
            <a:spLocks noChangeShapeType="1"/>
          </p:cNvSpPr>
          <p:nvPr/>
        </p:nvSpPr>
        <p:spPr bwMode="auto">
          <a:xfrm>
            <a:off x="1752600" y="4139406"/>
            <a:ext cx="0" cy="99060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1">
            <a:extLst>
              <a:ext uri="{FF2B5EF4-FFF2-40B4-BE49-F238E27FC236}">
                <a16:creationId xmlns:a16="http://schemas.microsoft.com/office/drawing/2014/main" id="{5C8B111C-0AA3-0D23-D487-86CAF42C7D82}"/>
              </a:ext>
            </a:extLst>
          </p:cNvPr>
          <p:cNvSpPr>
            <a:spLocks noChangeShapeType="1"/>
          </p:cNvSpPr>
          <p:nvPr/>
        </p:nvSpPr>
        <p:spPr bwMode="auto">
          <a:xfrm>
            <a:off x="1143000" y="4893468"/>
            <a:ext cx="0" cy="2286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12">
            <a:extLst>
              <a:ext uri="{FF2B5EF4-FFF2-40B4-BE49-F238E27FC236}">
                <a16:creationId xmlns:a16="http://schemas.microsoft.com/office/drawing/2014/main" id="{B55E5B0C-16F0-2B7C-955C-236873E6FB08}"/>
              </a:ext>
            </a:extLst>
          </p:cNvPr>
          <p:cNvSpPr>
            <a:spLocks noChangeShapeType="1"/>
          </p:cNvSpPr>
          <p:nvPr/>
        </p:nvSpPr>
        <p:spPr bwMode="auto">
          <a:xfrm flipH="1">
            <a:off x="4343400" y="3910806"/>
            <a:ext cx="0" cy="121920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3">
            <a:extLst>
              <a:ext uri="{FF2B5EF4-FFF2-40B4-BE49-F238E27FC236}">
                <a16:creationId xmlns:a16="http://schemas.microsoft.com/office/drawing/2014/main" id="{1DEDFF08-8035-F21A-EFC2-4D5855100879}"/>
              </a:ext>
            </a:extLst>
          </p:cNvPr>
          <p:cNvSpPr>
            <a:spLocks noChangeShapeType="1"/>
          </p:cNvSpPr>
          <p:nvPr/>
        </p:nvSpPr>
        <p:spPr bwMode="auto">
          <a:xfrm>
            <a:off x="4038600" y="4368006"/>
            <a:ext cx="0" cy="7620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4">
            <a:extLst>
              <a:ext uri="{FF2B5EF4-FFF2-40B4-BE49-F238E27FC236}">
                <a16:creationId xmlns:a16="http://schemas.microsoft.com/office/drawing/2014/main" id="{ABD600BF-F562-EC65-9692-9ACBF0FCAE33}"/>
              </a:ext>
            </a:extLst>
          </p:cNvPr>
          <p:cNvSpPr>
            <a:spLocks noChangeShapeType="1"/>
          </p:cNvSpPr>
          <p:nvPr/>
        </p:nvSpPr>
        <p:spPr bwMode="auto">
          <a:xfrm>
            <a:off x="4648200" y="4368006"/>
            <a:ext cx="0" cy="7620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Freeform 15">
            <a:extLst>
              <a:ext uri="{FF2B5EF4-FFF2-40B4-BE49-F238E27FC236}">
                <a16:creationId xmlns:a16="http://schemas.microsoft.com/office/drawing/2014/main" id="{F2A36F7D-5CF2-BAD9-8D13-E743775E8220}"/>
              </a:ext>
            </a:extLst>
          </p:cNvPr>
          <p:cNvSpPr>
            <a:spLocks/>
          </p:cNvSpPr>
          <p:nvPr/>
        </p:nvSpPr>
        <p:spPr bwMode="auto">
          <a:xfrm>
            <a:off x="1981200" y="3987006"/>
            <a:ext cx="461963" cy="1098550"/>
          </a:xfrm>
          <a:custGeom>
            <a:avLst/>
            <a:gdLst>
              <a:gd name="T0" fmla="*/ 2147483646 w 291"/>
              <a:gd name="T1" fmla="*/ 2147483646 h 692"/>
              <a:gd name="T2" fmla="*/ 2147483646 w 291"/>
              <a:gd name="T3" fmla="*/ 2147483646 h 692"/>
              <a:gd name="T4" fmla="*/ 2147483646 w 291"/>
              <a:gd name="T5" fmla="*/ 2147483646 h 692"/>
              <a:gd name="T6" fmla="*/ 2147483646 w 291"/>
              <a:gd name="T7" fmla="*/ 2147483646 h 692"/>
              <a:gd name="T8" fmla="*/ 2147483646 w 291"/>
              <a:gd name="T9" fmla="*/ 2147483646 h 692"/>
              <a:gd name="T10" fmla="*/ 2147483646 w 291"/>
              <a:gd name="T11" fmla="*/ 2147483646 h 692"/>
              <a:gd name="T12" fmla="*/ 2147483646 w 291"/>
              <a:gd name="T13" fmla="*/ 2147483646 h 692"/>
              <a:gd name="T14" fmla="*/ 2147483646 w 291"/>
              <a:gd name="T15" fmla="*/ 2147483646 h 692"/>
              <a:gd name="T16" fmla="*/ 2147483646 w 291"/>
              <a:gd name="T17" fmla="*/ 2147483646 h 692"/>
              <a:gd name="T18" fmla="*/ 2147483646 w 291"/>
              <a:gd name="T19" fmla="*/ 2147483646 h 692"/>
              <a:gd name="T20" fmla="*/ 2147483646 w 291"/>
              <a:gd name="T21" fmla="*/ 2147483646 h 692"/>
              <a:gd name="T22" fmla="*/ 2147483646 w 291"/>
              <a:gd name="T23" fmla="*/ 2147483646 h 692"/>
              <a:gd name="T24" fmla="*/ 2147483646 w 291"/>
              <a:gd name="T25" fmla="*/ 2147483646 h 692"/>
              <a:gd name="T26" fmla="*/ 2147483646 w 291"/>
              <a:gd name="T27" fmla="*/ 2147483646 h 692"/>
              <a:gd name="T28" fmla="*/ 2147483646 w 291"/>
              <a:gd name="T29" fmla="*/ 2147483646 h 692"/>
              <a:gd name="T30" fmla="*/ 0 w 291"/>
              <a:gd name="T31" fmla="*/ 0 h 6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1"/>
              <a:gd name="T49" fmla="*/ 0 h 692"/>
              <a:gd name="T50" fmla="*/ 291 w 291"/>
              <a:gd name="T51" fmla="*/ 692 h 6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1" h="692">
                <a:moveTo>
                  <a:pt x="290" y="691"/>
                </a:moveTo>
                <a:lnTo>
                  <a:pt x="259" y="684"/>
                </a:lnTo>
                <a:lnTo>
                  <a:pt x="243" y="676"/>
                </a:lnTo>
                <a:lnTo>
                  <a:pt x="230" y="664"/>
                </a:lnTo>
                <a:lnTo>
                  <a:pt x="214" y="649"/>
                </a:lnTo>
                <a:lnTo>
                  <a:pt x="199" y="627"/>
                </a:lnTo>
                <a:lnTo>
                  <a:pt x="183" y="598"/>
                </a:lnTo>
                <a:lnTo>
                  <a:pt x="153" y="519"/>
                </a:lnTo>
                <a:lnTo>
                  <a:pt x="122" y="406"/>
                </a:lnTo>
                <a:lnTo>
                  <a:pt x="93" y="270"/>
                </a:lnTo>
                <a:lnTo>
                  <a:pt x="77" y="202"/>
                </a:lnTo>
                <a:lnTo>
                  <a:pt x="62" y="136"/>
                </a:lnTo>
                <a:lnTo>
                  <a:pt x="46" y="80"/>
                </a:lnTo>
                <a:lnTo>
                  <a:pt x="31" y="37"/>
                </a:lnTo>
                <a:lnTo>
                  <a:pt x="15" y="10"/>
                </a:lnTo>
                <a:lnTo>
                  <a:pt x="0" y="0"/>
                </a:lnTo>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 name="Freeform 16">
            <a:extLst>
              <a:ext uri="{FF2B5EF4-FFF2-40B4-BE49-F238E27FC236}">
                <a16:creationId xmlns:a16="http://schemas.microsoft.com/office/drawing/2014/main" id="{31DE5B90-A5B9-B317-6AB2-9A1C65A9C08F}"/>
              </a:ext>
            </a:extLst>
          </p:cNvPr>
          <p:cNvSpPr>
            <a:spLocks/>
          </p:cNvSpPr>
          <p:nvPr/>
        </p:nvSpPr>
        <p:spPr bwMode="auto">
          <a:xfrm>
            <a:off x="533400" y="3987006"/>
            <a:ext cx="1460500" cy="1098550"/>
          </a:xfrm>
          <a:custGeom>
            <a:avLst/>
            <a:gdLst>
              <a:gd name="T0" fmla="*/ 0 w 872"/>
              <a:gd name="T1" fmla="*/ 2147483646 h 692"/>
              <a:gd name="T2" fmla="*/ 2147483646 w 872"/>
              <a:gd name="T3" fmla="*/ 2147483646 h 692"/>
              <a:gd name="T4" fmla="*/ 2147483646 w 872"/>
              <a:gd name="T5" fmla="*/ 2147483646 h 692"/>
              <a:gd name="T6" fmla="*/ 2147483646 w 872"/>
              <a:gd name="T7" fmla="*/ 2147483646 h 692"/>
              <a:gd name="T8" fmla="*/ 2147483646 w 872"/>
              <a:gd name="T9" fmla="*/ 2147483646 h 692"/>
              <a:gd name="T10" fmla="*/ 2147483646 w 872"/>
              <a:gd name="T11" fmla="*/ 2147483646 h 692"/>
              <a:gd name="T12" fmla="*/ 2147483646 w 872"/>
              <a:gd name="T13" fmla="*/ 2147483646 h 692"/>
              <a:gd name="T14" fmla="*/ 2147483646 w 872"/>
              <a:gd name="T15" fmla="*/ 2147483646 h 692"/>
              <a:gd name="T16" fmla="*/ 2147483646 w 872"/>
              <a:gd name="T17" fmla="*/ 2147483646 h 692"/>
              <a:gd name="T18" fmla="*/ 2147483646 w 872"/>
              <a:gd name="T19" fmla="*/ 2147483646 h 692"/>
              <a:gd name="T20" fmla="*/ 2147483646 w 872"/>
              <a:gd name="T21" fmla="*/ 2147483646 h 692"/>
              <a:gd name="T22" fmla="*/ 2147483646 w 872"/>
              <a:gd name="T23" fmla="*/ 2147483646 h 692"/>
              <a:gd name="T24" fmla="*/ 2147483646 w 872"/>
              <a:gd name="T25" fmla="*/ 2147483646 h 692"/>
              <a:gd name="T26" fmla="*/ 2147483646 w 872"/>
              <a:gd name="T27" fmla="*/ 2147483646 h 692"/>
              <a:gd name="T28" fmla="*/ 2147483646 w 872"/>
              <a:gd name="T29" fmla="*/ 2147483646 h 692"/>
              <a:gd name="T30" fmla="*/ 2147483646 w 872"/>
              <a:gd name="T31" fmla="*/ 0 h 6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72"/>
              <a:gd name="T49" fmla="*/ 0 h 692"/>
              <a:gd name="T50" fmla="*/ 872 w 872"/>
              <a:gd name="T51" fmla="*/ 692 h 6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72" h="692">
                <a:moveTo>
                  <a:pt x="0" y="691"/>
                </a:moveTo>
                <a:lnTo>
                  <a:pt x="93" y="684"/>
                </a:lnTo>
                <a:lnTo>
                  <a:pt x="138" y="676"/>
                </a:lnTo>
                <a:lnTo>
                  <a:pt x="184" y="664"/>
                </a:lnTo>
                <a:lnTo>
                  <a:pt x="230" y="649"/>
                </a:lnTo>
                <a:lnTo>
                  <a:pt x="275" y="627"/>
                </a:lnTo>
                <a:lnTo>
                  <a:pt x="321" y="598"/>
                </a:lnTo>
                <a:lnTo>
                  <a:pt x="412" y="519"/>
                </a:lnTo>
                <a:lnTo>
                  <a:pt x="505" y="406"/>
                </a:lnTo>
                <a:lnTo>
                  <a:pt x="596" y="270"/>
                </a:lnTo>
                <a:lnTo>
                  <a:pt x="642" y="202"/>
                </a:lnTo>
                <a:lnTo>
                  <a:pt x="689" y="136"/>
                </a:lnTo>
                <a:lnTo>
                  <a:pt x="733" y="80"/>
                </a:lnTo>
                <a:lnTo>
                  <a:pt x="780" y="37"/>
                </a:lnTo>
                <a:lnTo>
                  <a:pt x="826" y="10"/>
                </a:lnTo>
                <a:lnTo>
                  <a:pt x="871" y="0"/>
                </a:lnTo>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Freeform 17">
            <a:extLst>
              <a:ext uri="{FF2B5EF4-FFF2-40B4-BE49-F238E27FC236}">
                <a16:creationId xmlns:a16="http://schemas.microsoft.com/office/drawing/2014/main" id="{DB7C712F-401E-D6D8-AA04-B47326514F46}"/>
              </a:ext>
            </a:extLst>
          </p:cNvPr>
          <p:cNvSpPr>
            <a:spLocks/>
          </p:cNvSpPr>
          <p:nvPr/>
        </p:nvSpPr>
        <p:spPr bwMode="auto">
          <a:xfrm>
            <a:off x="4343400" y="3910806"/>
            <a:ext cx="914400" cy="1143000"/>
          </a:xfrm>
          <a:custGeom>
            <a:avLst/>
            <a:gdLst>
              <a:gd name="T0" fmla="*/ 2147483646 w 399"/>
              <a:gd name="T1" fmla="*/ 2147483646 h 692"/>
              <a:gd name="T2" fmla="*/ 2147483646 w 399"/>
              <a:gd name="T3" fmla="*/ 2147483646 h 692"/>
              <a:gd name="T4" fmla="*/ 2147483646 w 399"/>
              <a:gd name="T5" fmla="*/ 2147483646 h 692"/>
              <a:gd name="T6" fmla="*/ 2147483646 w 399"/>
              <a:gd name="T7" fmla="*/ 2147483646 h 692"/>
              <a:gd name="T8" fmla="*/ 2147483646 w 399"/>
              <a:gd name="T9" fmla="*/ 2147483646 h 692"/>
              <a:gd name="T10" fmla="*/ 2147483646 w 399"/>
              <a:gd name="T11" fmla="*/ 2147483646 h 692"/>
              <a:gd name="T12" fmla="*/ 2147483646 w 399"/>
              <a:gd name="T13" fmla="*/ 2147483646 h 692"/>
              <a:gd name="T14" fmla="*/ 2147483646 w 399"/>
              <a:gd name="T15" fmla="*/ 2147483646 h 692"/>
              <a:gd name="T16" fmla="*/ 2147483646 w 399"/>
              <a:gd name="T17" fmla="*/ 2147483646 h 692"/>
              <a:gd name="T18" fmla="*/ 2147483646 w 399"/>
              <a:gd name="T19" fmla="*/ 2147483646 h 692"/>
              <a:gd name="T20" fmla="*/ 2147483646 w 399"/>
              <a:gd name="T21" fmla="*/ 2147483646 h 692"/>
              <a:gd name="T22" fmla="*/ 2147483646 w 399"/>
              <a:gd name="T23" fmla="*/ 2147483646 h 692"/>
              <a:gd name="T24" fmla="*/ 2147483646 w 399"/>
              <a:gd name="T25" fmla="*/ 2147483646 h 692"/>
              <a:gd name="T26" fmla="*/ 2147483646 w 399"/>
              <a:gd name="T27" fmla="*/ 2147483646 h 692"/>
              <a:gd name="T28" fmla="*/ 2147483646 w 399"/>
              <a:gd name="T29" fmla="*/ 2147483646 h 692"/>
              <a:gd name="T30" fmla="*/ 0 w 399"/>
              <a:gd name="T31" fmla="*/ 0 h 6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9"/>
              <a:gd name="T49" fmla="*/ 0 h 692"/>
              <a:gd name="T50" fmla="*/ 399 w 399"/>
              <a:gd name="T51" fmla="*/ 692 h 6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9" h="692">
                <a:moveTo>
                  <a:pt x="398" y="691"/>
                </a:moveTo>
                <a:lnTo>
                  <a:pt x="356" y="684"/>
                </a:lnTo>
                <a:lnTo>
                  <a:pt x="335" y="676"/>
                </a:lnTo>
                <a:lnTo>
                  <a:pt x="315" y="664"/>
                </a:lnTo>
                <a:lnTo>
                  <a:pt x="294" y="649"/>
                </a:lnTo>
                <a:lnTo>
                  <a:pt x="273" y="627"/>
                </a:lnTo>
                <a:lnTo>
                  <a:pt x="251" y="598"/>
                </a:lnTo>
                <a:lnTo>
                  <a:pt x="209" y="519"/>
                </a:lnTo>
                <a:lnTo>
                  <a:pt x="168" y="406"/>
                </a:lnTo>
                <a:lnTo>
                  <a:pt x="126" y="270"/>
                </a:lnTo>
                <a:lnTo>
                  <a:pt x="104" y="202"/>
                </a:lnTo>
                <a:lnTo>
                  <a:pt x="83" y="136"/>
                </a:lnTo>
                <a:lnTo>
                  <a:pt x="62" y="80"/>
                </a:lnTo>
                <a:lnTo>
                  <a:pt x="41" y="37"/>
                </a:lnTo>
                <a:lnTo>
                  <a:pt x="21" y="10"/>
                </a:lnTo>
                <a:lnTo>
                  <a:pt x="0" y="0"/>
                </a:lnTo>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 name="Freeform 18">
            <a:extLst>
              <a:ext uri="{FF2B5EF4-FFF2-40B4-BE49-F238E27FC236}">
                <a16:creationId xmlns:a16="http://schemas.microsoft.com/office/drawing/2014/main" id="{EE2D787B-BB8B-8A5B-C4D6-1E2EE53F0D27}"/>
              </a:ext>
            </a:extLst>
          </p:cNvPr>
          <p:cNvSpPr>
            <a:spLocks/>
          </p:cNvSpPr>
          <p:nvPr/>
        </p:nvSpPr>
        <p:spPr bwMode="auto">
          <a:xfrm>
            <a:off x="3429000" y="3910806"/>
            <a:ext cx="892175" cy="1143000"/>
          </a:xfrm>
          <a:custGeom>
            <a:avLst/>
            <a:gdLst>
              <a:gd name="T0" fmla="*/ 0 w 401"/>
              <a:gd name="T1" fmla="*/ 2147483646 h 692"/>
              <a:gd name="T2" fmla="*/ 2147483646 w 401"/>
              <a:gd name="T3" fmla="*/ 2147483646 h 692"/>
              <a:gd name="T4" fmla="*/ 2147483646 w 401"/>
              <a:gd name="T5" fmla="*/ 2147483646 h 692"/>
              <a:gd name="T6" fmla="*/ 2147483646 w 401"/>
              <a:gd name="T7" fmla="*/ 2147483646 h 692"/>
              <a:gd name="T8" fmla="*/ 2147483646 w 401"/>
              <a:gd name="T9" fmla="*/ 2147483646 h 692"/>
              <a:gd name="T10" fmla="*/ 2147483646 w 401"/>
              <a:gd name="T11" fmla="*/ 2147483646 h 692"/>
              <a:gd name="T12" fmla="*/ 2147483646 w 401"/>
              <a:gd name="T13" fmla="*/ 2147483646 h 692"/>
              <a:gd name="T14" fmla="*/ 2147483646 w 401"/>
              <a:gd name="T15" fmla="*/ 2147483646 h 692"/>
              <a:gd name="T16" fmla="*/ 2147483646 w 401"/>
              <a:gd name="T17" fmla="*/ 2147483646 h 692"/>
              <a:gd name="T18" fmla="*/ 2147483646 w 401"/>
              <a:gd name="T19" fmla="*/ 2147483646 h 692"/>
              <a:gd name="T20" fmla="*/ 2147483646 w 401"/>
              <a:gd name="T21" fmla="*/ 2147483646 h 692"/>
              <a:gd name="T22" fmla="*/ 2147483646 w 401"/>
              <a:gd name="T23" fmla="*/ 2147483646 h 692"/>
              <a:gd name="T24" fmla="*/ 2147483646 w 401"/>
              <a:gd name="T25" fmla="*/ 2147483646 h 692"/>
              <a:gd name="T26" fmla="*/ 2147483646 w 401"/>
              <a:gd name="T27" fmla="*/ 2147483646 h 692"/>
              <a:gd name="T28" fmla="*/ 2147483646 w 401"/>
              <a:gd name="T29" fmla="*/ 2147483646 h 692"/>
              <a:gd name="T30" fmla="*/ 2147483646 w 401"/>
              <a:gd name="T31" fmla="*/ 0 h 6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1"/>
              <a:gd name="T49" fmla="*/ 0 h 692"/>
              <a:gd name="T50" fmla="*/ 401 w 401"/>
              <a:gd name="T51" fmla="*/ 692 h 6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1" h="692">
                <a:moveTo>
                  <a:pt x="0" y="691"/>
                </a:moveTo>
                <a:lnTo>
                  <a:pt x="42" y="684"/>
                </a:lnTo>
                <a:lnTo>
                  <a:pt x="63" y="676"/>
                </a:lnTo>
                <a:lnTo>
                  <a:pt x="85" y="664"/>
                </a:lnTo>
                <a:lnTo>
                  <a:pt x="106" y="649"/>
                </a:lnTo>
                <a:lnTo>
                  <a:pt x="127" y="627"/>
                </a:lnTo>
                <a:lnTo>
                  <a:pt x="147" y="598"/>
                </a:lnTo>
                <a:lnTo>
                  <a:pt x="189" y="519"/>
                </a:lnTo>
                <a:lnTo>
                  <a:pt x="232" y="406"/>
                </a:lnTo>
                <a:lnTo>
                  <a:pt x="274" y="270"/>
                </a:lnTo>
                <a:lnTo>
                  <a:pt x="294" y="202"/>
                </a:lnTo>
                <a:lnTo>
                  <a:pt x="315" y="136"/>
                </a:lnTo>
                <a:lnTo>
                  <a:pt x="336" y="80"/>
                </a:lnTo>
                <a:lnTo>
                  <a:pt x="357" y="37"/>
                </a:lnTo>
                <a:lnTo>
                  <a:pt x="379" y="10"/>
                </a:lnTo>
                <a:lnTo>
                  <a:pt x="400" y="0"/>
                </a:lnTo>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 name="Line 19">
            <a:extLst>
              <a:ext uri="{FF2B5EF4-FFF2-40B4-BE49-F238E27FC236}">
                <a16:creationId xmlns:a16="http://schemas.microsoft.com/office/drawing/2014/main" id="{316778A6-2558-135C-9500-50E3F2C37E53}"/>
              </a:ext>
            </a:extLst>
          </p:cNvPr>
          <p:cNvSpPr>
            <a:spLocks noChangeShapeType="1"/>
          </p:cNvSpPr>
          <p:nvPr/>
        </p:nvSpPr>
        <p:spPr bwMode="auto">
          <a:xfrm>
            <a:off x="533400" y="5130006"/>
            <a:ext cx="205740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Freeform 20">
            <a:extLst>
              <a:ext uri="{FF2B5EF4-FFF2-40B4-BE49-F238E27FC236}">
                <a16:creationId xmlns:a16="http://schemas.microsoft.com/office/drawing/2014/main" id="{B28F28DA-81BC-FECB-6D82-D32E97599982}"/>
              </a:ext>
            </a:extLst>
          </p:cNvPr>
          <p:cNvSpPr>
            <a:spLocks/>
          </p:cNvSpPr>
          <p:nvPr/>
        </p:nvSpPr>
        <p:spPr bwMode="auto">
          <a:xfrm>
            <a:off x="6691313" y="3956843"/>
            <a:ext cx="1462087" cy="1098550"/>
          </a:xfrm>
          <a:custGeom>
            <a:avLst/>
            <a:gdLst>
              <a:gd name="T0" fmla="*/ 2147483646 w 871"/>
              <a:gd name="T1" fmla="*/ 2147483646 h 692"/>
              <a:gd name="T2" fmla="*/ 2147483646 w 871"/>
              <a:gd name="T3" fmla="*/ 2147483646 h 692"/>
              <a:gd name="T4" fmla="*/ 2147483646 w 871"/>
              <a:gd name="T5" fmla="*/ 2147483646 h 692"/>
              <a:gd name="T6" fmla="*/ 2147483646 w 871"/>
              <a:gd name="T7" fmla="*/ 2147483646 h 692"/>
              <a:gd name="T8" fmla="*/ 2147483646 w 871"/>
              <a:gd name="T9" fmla="*/ 2147483646 h 692"/>
              <a:gd name="T10" fmla="*/ 2147483646 w 871"/>
              <a:gd name="T11" fmla="*/ 2147483646 h 692"/>
              <a:gd name="T12" fmla="*/ 2147483646 w 871"/>
              <a:gd name="T13" fmla="*/ 2147483646 h 692"/>
              <a:gd name="T14" fmla="*/ 2147483646 w 871"/>
              <a:gd name="T15" fmla="*/ 2147483646 h 692"/>
              <a:gd name="T16" fmla="*/ 2147483646 w 871"/>
              <a:gd name="T17" fmla="*/ 2147483646 h 692"/>
              <a:gd name="T18" fmla="*/ 2147483646 w 871"/>
              <a:gd name="T19" fmla="*/ 2147483646 h 692"/>
              <a:gd name="T20" fmla="*/ 2147483646 w 871"/>
              <a:gd name="T21" fmla="*/ 2147483646 h 692"/>
              <a:gd name="T22" fmla="*/ 2147483646 w 871"/>
              <a:gd name="T23" fmla="*/ 2147483646 h 692"/>
              <a:gd name="T24" fmla="*/ 2147483646 w 871"/>
              <a:gd name="T25" fmla="*/ 2147483646 h 692"/>
              <a:gd name="T26" fmla="*/ 2147483646 w 871"/>
              <a:gd name="T27" fmla="*/ 2147483646 h 692"/>
              <a:gd name="T28" fmla="*/ 2147483646 w 871"/>
              <a:gd name="T29" fmla="*/ 2147483646 h 692"/>
              <a:gd name="T30" fmla="*/ 0 w 871"/>
              <a:gd name="T31" fmla="*/ 0 h 6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71"/>
              <a:gd name="T49" fmla="*/ 0 h 692"/>
              <a:gd name="T50" fmla="*/ 871 w 871"/>
              <a:gd name="T51" fmla="*/ 692 h 6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71" h="692">
                <a:moveTo>
                  <a:pt x="870" y="691"/>
                </a:moveTo>
                <a:lnTo>
                  <a:pt x="777" y="684"/>
                </a:lnTo>
                <a:lnTo>
                  <a:pt x="733" y="676"/>
                </a:lnTo>
                <a:lnTo>
                  <a:pt x="686" y="664"/>
                </a:lnTo>
                <a:lnTo>
                  <a:pt x="640" y="649"/>
                </a:lnTo>
                <a:lnTo>
                  <a:pt x="596" y="627"/>
                </a:lnTo>
                <a:lnTo>
                  <a:pt x="549" y="598"/>
                </a:lnTo>
                <a:lnTo>
                  <a:pt x="456" y="519"/>
                </a:lnTo>
                <a:lnTo>
                  <a:pt x="365" y="406"/>
                </a:lnTo>
                <a:lnTo>
                  <a:pt x="274" y="270"/>
                </a:lnTo>
                <a:lnTo>
                  <a:pt x="228" y="202"/>
                </a:lnTo>
                <a:lnTo>
                  <a:pt x="182" y="136"/>
                </a:lnTo>
                <a:lnTo>
                  <a:pt x="137" y="80"/>
                </a:lnTo>
                <a:lnTo>
                  <a:pt x="91" y="37"/>
                </a:lnTo>
                <a:lnTo>
                  <a:pt x="44" y="10"/>
                </a:lnTo>
                <a:lnTo>
                  <a:pt x="0" y="0"/>
                </a:lnTo>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 name="Freeform 21">
            <a:extLst>
              <a:ext uri="{FF2B5EF4-FFF2-40B4-BE49-F238E27FC236}">
                <a16:creationId xmlns:a16="http://schemas.microsoft.com/office/drawing/2014/main" id="{06CA69EC-FC60-08D5-4F89-91483C65FBD0}"/>
              </a:ext>
            </a:extLst>
          </p:cNvPr>
          <p:cNvSpPr>
            <a:spLocks/>
          </p:cNvSpPr>
          <p:nvPr/>
        </p:nvSpPr>
        <p:spPr bwMode="auto">
          <a:xfrm>
            <a:off x="6230938" y="3956843"/>
            <a:ext cx="461962" cy="1098550"/>
          </a:xfrm>
          <a:custGeom>
            <a:avLst/>
            <a:gdLst>
              <a:gd name="T0" fmla="*/ 0 w 291"/>
              <a:gd name="T1" fmla="*/ 2147483646 h 692"/>
              <a:gd name="T2" fmla="*/ 2147483646 w 291"/>
              <a:gd name="T3" fmla="*/ 2147483646 h 692"/>
              <a:gd name="T4" fmla="*/ 2147483646 w 291"/>
              <a:gd name="T5" fmla="*/ 2147483646 h 692"/>
              <a:gd name="T6" fmla="*/ 2147483646 w 291"/>
              <a:gd name="T7" fmla="*/ 2147483646 h 692"/>
              <a:gd name="T8" fmla="*/ 2147483646 w 291"/>
              <a:gd name="T9" fmla="*/ 2147483646 h 692"/>
              <a:gd name="T10" fmla="*/ 2147483646 w 291"/>
              <a:gd name="T11" fmla="*/ 2147483646 h 692"/>
              <a:gd name="T12" fmla="*/ 2147483646 w 291"/>
              <a:gd name="T13" fmla="*/ 2147483646 h 692"/>
              <a:gd name="T14" fmla="*/ 2147483646 w 291"/>
              <a:gd name="T15" fmla="*/ 2147483646 h 692"/>
              <a:gd name="T16" fmla="*/ 2147483646 w 291"/>
              <a:gd name="T17" fmla="*/ 2147483646 h 692"/>
              <a:gd name="T18" fmla="*/ 2147483646 w 291"/>
              <a:gd name="T19" fmla="*/ 2147483646 h 692"/>
              <a:gd name="T20" fmla="*/ 2147483646 w 291"/>
              <a:gd name="T21" fmla="*/ 2147483646 h 692"/>
              <a:gd name="T22" fmla="*/ 2147483646 w 291"/>
              <a:gd name="T23" fmla="*/ 2147483646 h 692"/>
              <a:gd name="T24" fmla="*/ 2147483646 w 291"/>
              <a:gd name="T25" fmla="*/ 2147483646 h 692"/>
              <a:gd name="T26" fmla="*/ 2147483646 w 291"/>
              <a:gd name="T27" fmla="*/ 2147483646 h 692"/>
              <a:gd name="T28" fmla="*/ 2147483646 w 291"/>
              <a:gd name="T29" fmla="*/ 2147483646 h 692"/>
              <a:gd name="T30" fmla="*/ 2147483646 w 291"/>
              <a:gd name="T31" fmla="*/ 0 h 6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1"/>
              <a:gd name="T49" fmla="*/ 0 h 692"/>
              <a:gd name="T50" fmla="*/ 291 w 291"/>
              <a:gd name="T51" fmla="*/ 692 h 6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1" h="692">
                <a:moveTo>
                  <a:pt x="0" y="691"/>
                </a:moveTo>
                <a:lnTo>
                  <a:pt x="29" y="684"/>
                </a:lnTo>
                <a:lnTo>
                  <a:pt x="44" y="676"/>
                </a:lnTo>
                <a:lnTo>
                  <a:pt x="60" y="664"/>
                </a:lnTo>
                <a:lnTo>
                  <a:pt x="75" y="649"/>
                </a:lnTo>
                <a:lnTo>
                  <a:pt x="90" y="627"/>
                </a:lnTo>
                <a:lnTo>
                  <a:pt x="106" y="598"/>
                </a:lnTo>
                <a:lnTo>
                  <a:pt x="137" y="519"/>
                </a:lnTo>
                <a:lnTo>
                  <a:pt x="168" y="406"/>
                </a:lnTo>
                <a:lnTo>
                  <a:pt x="197" y="270"/>
                </a:lnTo>
                <a:lnTo>
                  <a:pt x="212" y="202"/>
                </a:lnTo>
                <a:lnTo>
                  <a:pt x="228" y="136"/>
                </a:lnTo>
                <a:lnTo>
                  <a:pt x="243" y="80"/>
                </a:lnTo>
                <a:lnTo>
                  <a:pt x="259" y="37"/>
                </a:lnTo>
                <a:lnTo>
                  <a:pt x="274" y="10"/>
                </a:lnTo>
                <a:lnTo>
                  <a:pt x="290" y="0"/>
                </a:lnTo>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 name="Freeform 22">
            <a:extLst>
              <a:ext uri="{FF2B5EF4-FFF2-40B4-BE49-F238E27FC236}">
                <a16:creationId xmlns:a16="http://schemas.microsoft.com/office/drawing/2014/main" id="{8315A73E-9F92-2A20-56E7-1FBD385B9DB6}"/>
              </a:ext>
            </a:extLst>
          </p:cNvPr>
          <p:cNvSpPr>
            <a:spLocks/>
          </p:cNvSpPr>
          <p:nvPr/>
        </p:nvSpPr>
        <p:spPr bwMode="auto">
          <a:xfrm>
            <a:off x="1143000" y="6273006"/>
            <a:ext cx="990600" cy="463550"/>
          </a:xfrm>
          <a:custGeom>
            <a:avLst/>
            <a:gdLst>
              <a:gd name="T0" fmla="*/ 0 w 655"/>
              <a:gd name="T1" fmla="*/ 2147483646 h 292"/>
              <a:gd name="T2" fmla="*/ 2147483646 w 655"/>
              <a:gd name="T3" fmla="*/ 2147483646 h 292"/>
              <a:gd name="T4" fmla="*/ 2147483646 w 655"/>
              <a:gd name="T5" fmla="*/ 0 h 292"/>
              <a:gd name="T6" fmla="*/ 0 w 655"/>
              <a:gd name="T7" fmla="*/ 0 h 292"/>
              <a:gd name="T8" fmla="*/ 0 w 655"/>
              <a:gd name="T9" fmla="*/ 2147483646 h 292"/>
              <a:gd name="T10" fmla="*/ 0 60000 65536"/>
              <a:gd name="T11" fmla="*/ 0 60000 65536"/>
              <a:gd name="T12" fmla="*/ 0 60000 65536"/>
              <a:gd name="T13" fmla="*/ 0 60000 65536"/>
              <a:gd name="T14" fmla="*/ 0 60000 65536"/>
              <a:gd name="T15" fmla="*/ 0 w 655"/>
              <a:gd name="T16" fmla="*/ 0 h 292"/>
              <a:gd name="T17" fmla="*/ 655 w 655"/>
              <a:gd name="T18" fmla="*/ 292 h 292"/>
            </a:gdLst>
            <a:ahLst/>
            <a:cxnLst>
              <a:cxn ang="T10">
                <a:pos x="T0" y="T1"/>
              </a:cxn>
              <a:cxn ang="T11">
                <a:pos x="T2" y="T3"/>
              </a:cxn>
              <a:cxn ang="T12">
                <a:pos x="T4" y="T5"/>
              </a:cxn>
              <a:cxn ang="T13">
                <a:pos x="T6" y="T7"/>
              </a:cxn>
              <a:cxn ang="T14">
                <a:pos x="T8" y="T9"/>
              </a:cxn>
            </a:cxnLst>
            <a:rect l="T15" t="T16" r="T17" b="T18"/>
            <a:pathLst>
              <a:path w="655" h="292">
                <a:moveTo>
                  <a:pt x="0" y="291"/>
                </a:moveTo>
                <a:lnTo>
                  <a:pt x="654" y="291"/>
                </a:lnTo>
                <a:lnTo>
                  <a:pt x="654" y="0"/>
                </a:lnTo>
                <a:lnTo>
                  <a:pt x="0" y="0"/>
                </a:lnTo>
                <a:lnTo>
                  <a:pt x="0" y="291"/>
                </a:lnTo>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 name="Line 23">
            <a:extLst>
              <a:ext uri="{FF2B5EF4-FFF2-40B4-BE49-F238E27FC236}">
                <a16:creationId xmlns:a16="http://schemas.microsoft.com/office/drawing/2014/main" id="{C4135E97-40AC-3507-5D52-515DFFC1628E}"/>
              </a:ext>
            </a:extLst>
          </p:cNvPr>
          <p:cNvSpPr>
            <a:spLocks noChangeShapeType="1"/>
          </p:cNvSpPr>
          <p:nvPr/>
        </p:nvSpPr>
        <p:spPr bwMode="auto">
          <a:xfrm>
            <a:off x="1828800" y="6282531"/>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24">
            <a:extLst>
              <a:ext uri="{FF2B5EF4-FFF2-40B4-BE49-F238E27FC236}">
                <a16:creationId xmlns:a16="http://schemas.microsoft.com/office/drawing/2014/main" id="{F8393C52-B5C6-3AB2-EC5E-1077472F7FBC}"/>
              </a:ext>
            </a:extLst>
          </p:cNvPr>
          <p:cNvSpPr>
            <a:spLocks noChangeShapeType="1"/>
          </p:cNvSpPr>
          <p:nvPr/>
        </p:nvSpPr>
        <p:spPr bwMode="auto">
          <a:xfrm flipV="1">
            <a:off x="2133600" y="6511131"/>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Freeform 25">
            <a:extLst>
              <a:ext uri="{FF2B5EF4-FFF2-40B4-BE49-F238E27FC236}">
                <a16:creationId xmlns:a16="http://schemas.microsoft.com/office/drawing/2014/main" id="{A41AFBED-0392-138F-89AE-93BB10215CDD}"/>
              </a:ext>
            </a:extLst>
          </p:cNvPr>
          <p:cNvSpPr>
            <a:spLocks/>
          </p:cNvSpPr>
          <p:nvPr/>
        </p:nvSpPr>
        <p:spPr bwMode="auto">
          <a:xfrm>
            <a:off x="4114800" y="6273006"/>
            <a:ext cx="609600" cy="457200"/>
          </a:xfrm>
          <a:custGeom>
            <a:avLst/>
            <a:gdLst>
              <a:gd name="T0" fmla="*/ 0 w 288"/>
              <a:gd name="T1" fmla="*/ 2147483646 h 292"/>
              <a:gd name="T2" fmla="*/ 2147483646 w 288"/>
              <a:gd name="T3" fmla="*/ 2147483646 h 292"/>
              <a:gd name="T4" fmla="*/ 2147483646 w 288"/>
              <a:gd name="T5" fmla="*/ 0 h 292"/>
              <a:gd name="T6" fmla="*/ 0 w 288"/>
              <a:gd name="T7" fmla="*/ 0 h 292"/>
              <a:gd name="T8" fmla="*/ 0 w 288"/>
              <a:gd name="T9" fmla="*/ 2147483646 h 292"/>
              <a:gd name="T10" fmla="*/ 0 60000 65536"/>
              <a:gd name="T11" fmla="*/ 0 60000 65536"/>
              <a:gd name="T12" fmla="*/ 0 60000 65536"/>
              <a:gd name="T13" fmla="*/ 0 60000 65536"/>
              <a:gd name="T14" fmla="*/ 0 60000 65536"/>
              <a:gd name="T15" fmla="*/ 0 w 288"/>
              <a:gd name="T16" fmla="*/ 0 h 292"/>
              <a:gd name="T17" fmla="*/ 288 w 288"/>
              <a:gd name="T18" fmla="*/ 292 h 292"/>
            </a:gdLst>
            <a:ahLst/>
            <a:cxnLst>
              <a:cxn ang="T10">
                <a:pos x="T0" y="T1"/>
              </a:cxn>
              <a:cxn ang="T11">
                <a:pos x="T2" y="T3"/>
              </a:cxn>
              <a:cxn ang="T12">
                <a:pos x="T4" y="T5"/>
              </a:cxn>
              <a:cxn ang="T13">
                <a:pos x="T6" y="T7"/>
              </a:cxn>
              <a:cxn ang="T14">
                <a:pos x="T8" y="T9"/>
              </a:cxn>
            </a:cxnLst>
            <a:rect l="T15" t="T16" r="T17" b="T18"/>
            <a:pathLst>
              <a:path w="288" h="292">
                <a:moveTo>
                  <a:pt x="0" y="291"/>
                </a:moveTo>
                <a:lnTo>
                  <a:pt x="287" y="291"/>
                </a:lnTo>
                <a:lnTo>
                  <a:pt x="287" y="0"/>
                </a:lnTo>
                <a:lnTo>
                  <a:pt x="0" y="0"/>
                </a:lnTo>
                <a:lnTo>
                  <a:pt x="0" y="291"/>
                </a:lnTo>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 name="Freeform 26">
            <a:extLst>
              <a:ext uri="{FF2B5EF4-FFF2-40B4-BE49-F238E27FC236}">
                <a16:creationId xmlns:a16="http://schemas.microsoft.com/office/drawing/2014/main" id="{61917339-4A98-9C46-0C11-7CE42977061E}"/>
              </a:ext>
            </a:extLst>
          </p:cNvPr>
          <p:cNvSpPr>
            <a:spLocks/>
          </p:cNvSpPr>
          <p:nvPr/>
        </p:nvSpPr>
        <p:spPr bwMode="auto">
          <a:xfrm>
            <a:off x="6553200" y="6273006"/>
            <a:ext cx="762000" cy="457200"/>
          </a:xfrm>
          <a:custGeom>
            <a:avLst/>
            <a:gdLst>
              <a:gd name="T0" fmla="*/ 0 w 653"/>
              <a:gd name="T1" fmla="*/ 2147483646 h 292"/>
              <a:gd name="T2" fmla="*/ 2147483646 w 653"/>
              <a:gd name="T3" fmla="*/ 2147483646 h 292"/>
              <a:gd name="T4" fmla="*/ 2147483646 w 653"/>
              <a:gd name="T5" fmla="*/ 0 h 292"/>
              <a:gd name="T6" fmla="*/ 0 w 653"/>
              <a:gd name="T7" fmla="*/ 0 h 292"/>
              <a:gd name="T8" fmla="*/ 0 w 653"/>
              <a:gd name="T9" fmla="*/ 2147483646 h 292"/>
              <a:gd name="T10" fmla="*/ 0 60000 65536"/>
              <a:gd name="T11" fmla="*/ 0 60000 65536"/>
              <a:gd name="T12" fmla="*/ 0 60000 65536"/>
              <a:gd name="T13" fmla="*/ 0 60000 65536"/>
              <a:gd name="T14" fmla="*/ 0 60000 65536"/>
              <a:gd name="T15" fmla="*/ 0 w 653"/>
              <a:gd name="T16" fmla="*/ 0 h 292"/>
              <a:gd name="T17" fmla="*/ 653 w 653"/>
              <a:gd name="T18" fmla="*/ 292 h 292"/>
            </a:gdLst>
            <a:ahLst/>
            <a:cxnLst>
              <a:cxn ang="T10">
                <a:pos x="T0" y="T1"/>
              </a:cxn>
              <a:cxn ang="T11">
                <a:pos x="T2" y="T3"/>
              </a:cxn>
              <a:cxn ang="T12">
                <a:pos x="T4" y="T5"/>
              </a:cxn>
              <a:cxn ang="T13">
                <a:pos x="T6" y="T7"/>
              </a:cxn>
              <a:cxn ang="T14">
                <a:pos x="T8" y="T9"/>
              </a:cxn>
            </a:cxnLst>
            <a:rect l="T15" t="T16" r="T17" b="T18"/>
            <a:pathLst>
              <a:path w="653" h="292">
                <a:moveTo>
                  <a:pt x="0" y="291"/>
                </a:moveTo>
                <a:lnTo>
                  <a:pt x="652" y="291"/>
                </a:lnTo>
                <a:lnTo>
                  <a:pt x="652" y="0"/>
                </a:lnTo>
                <a:lnTo>
                  <a:pt x="0" y="0"/>
                </a:lnTo>
                <a:lnTo>
                  <a:pt x="0" y="291"/>
                </a:lnTo>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Line 27">
            <a:extLst>
              <a:ext uri="{FF2B5EF4-FFF2-40B4-BE49-F238E27FC236}">
                <a16:creationId xmlns:a16="http://schemas.microsoft.com/office/drawing/2014/main" id="{6B4BC6A7-872F-0471-3494-57667348C2D0}"/>
              </a:ext>
            </a:extLst>
          </p:cNvPr>
          <p:cNvSpPr>
            <a:spLocks noChangeShapeType="1"/>
          </p:cNvSpPr>
          <p:nvPr/>
        </p:nvSpPr>
        <p:spPr bwMode="auto">
          <a:xfrm>
            <a:off x="6781800" y="6265068"/>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28">
            <a:extLst>
              <a:ext uri="{FF2B5EF4-FFF2-40B4-BE49-F238E27FC236}">
                <a16:creationId xmlns:a16="http://schemas.microsoft.com/office/drawing/2014/main" id="{83C3FBAE-58A4-EBC0-6B8F-30465940463D}"/>
              </a:ext>
            </a:extLst>
          </p:cNvPr>
          <p:cNvSpPr>
            <a:spLocks noChangeShapeType="1"/>
          </p:cNvSpPr>
          <p:nvPr/>
        </p:nvSpPr>
        <p:spPr bwMode="auto">
          <a:xfrm>
            <a:off x="533400" y="6511131"/>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29">
            <a:extLst>
              <a:ext uri="{FF2B5EF4-FFF2-40B4-BE49-F238E27FC236}">
                <a16:creationId xmlns:a16="http://schemas.microsoft.com/office/drawing/2014/main" id="{D1FBD33E-D1EF-AB68-1505-3B076243AAA6}"/>
              </a:ext>
            </a:extLst>
          </p:cNvPr>
          <p:cNvSpPr>
            <a:spLocks noChangeShapeType="1"/>
          </p:cNvSpPr>
          <p:nvPr/>
        </p:nvSpPr>
        <p:spPr bwMode="auto">
          <a:xfrm flipH="1">
            <a:off x="6248400" y="6349206"/>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30">
            <a:extLst>
              <a:ext uri="{FF2B5EF4-FFF2-40B4-BE49-F238E27FC236}">
                <a16:creationId xmlns:a16="http://schemas.microsoft.com/office/drawing/2014/main" id="{291FCD6B-4844-0B03-8F5D-A895BCDF8FB2}"/>
              </a:ext>
            </a:extLst>
          </p:cNvPr>
          <p:cNvSpPr>
            <a:spLocks noChangeShapeType="1"/>
          </p:cNvSpPr>
          <p:nvPr/>
        </p:nvSpPr>
        <p:spPr bwMode="auto">
          <a:xfrm>
            <a:off x="3505200" y="6493668"/>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31">
            <a:extLst>
              <a:ext uri="{FF2B5EF4-FFF2-40B4-BE49-F238E27FC236}">
                <a16:creationId xmlns:a16="http://schemas.microsoft.com/office/drawing/2014/main" id="{202293C7-A12A-8DF2-0598-D01B53D45669}"/>
              </a:ext>
            </a:extLst>
          </p:cNvPr>
          <p:cNvSpPr>
            <a:spLocks noChangeShapeType="1"/>
          </p:cNvSpPr>
          <p:nvPr/>
        </p:nvSpPr>
        <p:spPr bwMode="auto">
          <a:xfrm flipV="1">
            <a:off x="4724400" y="6501606"/>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32">
            <a:extLst>
              <a:ext uri="{FF2B5EF4-FFF2-40B4-BE49-F238E27FC236}">
                <a16:creationId xmlns:a16="http://schemas.microsoft.com/office/drawing/2014/main" id="{BCA200D4-5322-FFDE-A26A-DF74547D0629}"/>
              </a:ext>
            </a:extLst>
          </p:cNvPr>
          <p:cNvSpPr>
            <a:spLocks noChangeShapeType="1"/>
          </p:cNvSpPr>
          <p:nvPr/>
        </p:nvSpPr>
        <p:spPr bwMode="auto">
          <a:xfrm flipV="1">
            <a:off x="7315200" y="6493668"/>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33">
            <a:extLst>
              <a:ext uri="{FF2B5EF4-FFF2-40B4-BE49-F238E27FC236}">
                <a16:creationId xmlns:a16="http://schemas.microsoft.com/office/drawing/2014/main" id="{9371E071-0483-79E3-1AA9-ABF990977FA8}"/>
              </a:ext>
            </a:extLst>
          </p:cNvPr>
          <p:cNvSpPr>
            <a:spLocks noChangeShapeType="1"/>
          </p:cNvSpPr>
          <p:nvPr/>
        </p:nvSpPr>
        <p:spPr bwMode="auto">
          <a:xfrm flipV="1">
            <a:off x="6248400" y="6501606"/>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34">
            <a:extLst>
              <a:ext uri="{FF2B5EF4-FFF2-40B4-BE49-F238E27FC236}">
                <a16:creationId xmlns:a16="http://schemas.microsoft.com/office/drawing/2014/main" id="{E2173AC4-75D1-91E9-35BE-AB2D7211CB2C}"/>
              </a:ext>
            </a:extLst>
          </p:cNvPr>
          <p:cNvSpPr>
            <a:spLocks noChangeShapeType="1"/>
          </p:cNvSpPr>
          <p:nvPr/>
        </p:nvSpPr>
        <p:spPr bwMode="auto">
          <a:xfrm>
            <a:off x="4419600" y="6273006"/>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35">
            <a:extLst>
              <a:ext uri="{FF2B5EF4-FFF2-40B4-BE49-F238E27FC236}">
                <a16:creationId xmlns:a16="http://schemas.microsoft.com/office/drawing/2014/main" id="{27B71BF2-6C9E-581A-7027-E324A31F60FF}"/>
              </a:ext>
            </a:extLst>
          </p:cNvPr>
          <p:cNvSpPr>
            <a:spLocks noChangeShapeType="1"/>
          </p:cNvSpPr>
          <p:nvPr/>
        </p:nvSpPr>
        <p:spPr bwMode="auto">
          <a:xfrm>
            <a:off x="7315200" y="4672806"/>
            <a:ext cx="0" cy="4572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36">
            <a:extLst>
              <a:ext uri="{FF2B5EF4-FFF2-40B4-BE49-F238E27FC236}">
                <a16:creationId xmlns:a16="http://schemas.microsoft.com/office/drawing/2014/main" id="{1E404F9B-703F-CF1A-7001-FD241E9FB84D}"/>
              </a:ext>
            </a:extLst>
          </p:cNvPr>
          <p:cNvSpPr>
            <a:spLocks noChangeShapeType="1"/>
          </p:cNvSpPr>
          <p:nvPr/>
        </p:nvSpPr>
        <p:spPr bwMode="auto">
          <a:xfrm flipH="1">
            <a:off x="8153400" y="6349206"/>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37">
            <a:extLst>
              <a:ext uri="{FF2B5EF4-FFF2-40B4-BE49-F238E27FC236}">
                <a16:creationId xmlns:a16="http://schemas.microsoft.com/office/drawing/2014/main" id="{5403F8FC-F36A-7121-43EB-C2DFC2212B57}"/>
              </a:ext>
            </a:extLst>
          </p:cNvPr>
          <p:cNvSpPr>
            <a:spLocks noChangeShapeType="1"/>
          </p:cNvSpPr>
          <p:nvPr/>
        </p:nvSpPr>
        <p:spPr bwMode="auto">
          <a:xfrm flipH="1">
            <a:off x="5334000" y="6349206"/>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38">
            <a:extLst>
              <a:ext uri="{FF2B5EF4-FFF2-40B4-BE49-F238E27FC236}">
                <a16:creationId xmlns:a16="http://schemas.microsoft.com/office/drawing/2014/main" id="{9883DB9E-EB58-167A-6643-9F4B3C9CACA7}"/>
              </a:ext>
            </a:extLst>
          </p:cNvPr>
          <p:cNvSpPr>
            <a:spLocks noChangeShapeType="1"/>
          </p:cNvSpPr>
          <p:nvPr/>
        </p:nvSpPr>
        <p:spPr bwMode="auto">
          <a:xfrm flipH="1">
            <a:off x="3505200" y="6349206"/>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39">
            <a:extLst>
              <a:ext uri="{FF2B5EF4-FFF2-40B4-BE49-F238E27FC236}">
                <a16:creationId xmlns:a16="http://schemas.microsoft.com/office/drawing/2014/main" id="{D52755AA-6D60-B4E2-81C8-314934A6A727}"/>
              </a:ext>
            </a:extLst>
          </p:cNvPr>
          <p:cNvSpPr>
            <a:spLocks noChangeShapeType="1"/>
          </p:cNvSpPr>
          <p:nvPr/>
        </p:nvSpPr>
        <p:spPr bwMode="auto">
          <a:xfrm flipH="1">
            <a:off x="2438400" y="6358731"/>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40">
            <a:extLst>
              <a:ext uri="{FF2B5EF4-FFF2-40B4-BE49-F238E27FC236}">
                <a16:creationId xmlns:a16="http://schemas.microsoft.com/office/drawing/2014/main" id="{EEC0DA69-917E-CF05-38CA-7555DA35B8D6}"/>
              </a:ext>
            </a:extLst>
          </p:cNvPr>
          <p:cNvSpPr>
            <a:spLocks noChangeShapeType="1"/>
          </p:cNvSpPr>
          <p:nvPr/>
        </p:nvSpPr>
        <p:spPr bwMode="auto">
          <a:xfrm flipH="1">
            <a:off x="533400" y="6358731"/>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41">
            <a:extLst>
              <a:ext uri="{FF2B5EF4-FFF2-40B4-BE49-F238E27FC236}">
                <a16:creationId xmlns:a16="http://schemas.microsoft.com/office/drawing/2014/main" id="{405756A4-D700-1B68-AF8B-FA63E3106989}"/>
              </a:ext>
            </a:extLst>
          </p:cNvPr>
          <p:cNvSpPr>
            <a:spLocks noChangeShapeType="1"/>
          </p:cNvSpPr>
          <p:nvPr/>
        </p:nvSpPr>
        <p:spPr bwMode="auto">
          <a:xfrm>
            <a:off x="3352800" y="5130006"/>
            <a:ext cx="1939925"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42">
            <a:extLst>
              <a:ext uri="{FF2B5EF4-FFF2-40B4-BE49-F238E27FC236}">
                <a16:creationId xmlns:a16="http://schemas.microsoft.com/office/drawing/2014/main" id="{CB6DBFD4-2698-31A2-2A3B-AE62E0A5ACAC}"/>
              </a:ext>
            </a:extLst>
          </p:cNvPr>
          <p:cNvSpPr>
            <a:spLocks noChangeShapeType="1"/>
          </p:cNvSpPr>
          <p:nvPr/>
        </p:nvSpPr>
        <p:spPr bwMode="auto">
          <a:xfrm>
            <a:off x="6096000" y="5130006"/>
            <a:ext cx="205740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Text Box 43">
            <a:extLst>
              <a:ext uri="{FF2B5EF4-FFF2-40B4-BE49-F238E27FC236}">
                <a16:creationId xmlns:a16="http://schemas.microsoft.com/office/drawing/2014/main" id="{C3A1D815-19EF-96F2-EF96-2819E314E11D}"/>
              </a:ext>
            </a:extLst>
          </p:cNvPr>
          <p:cNvSpPr txBox="1">
            <a:spLocks noChangeArrowheads="1"/>
          </p:cNvSpPr>
          <p:nvPr/>
        </p:nvSpPr>
        <p:spPr bwMode="auto">
          <a:xfrm>
            <a:off x="762000" y="5358606"/>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50000"/>
              </a:spcBef>
              <a:buClrTx/>
              <a:buSzTx/>
              <a:buFontTx/>
              <a:buNone/>
            </a:pPr>
            <a:r>
              <a:rPr lang="en-US" altLang="zh-CN" sz="2000" b="1">
                <a:solidFill>
                  <a:schemeClr val="accent2"/>
                </a:solidFill>
                <a:ea typeface="宋体" panose="02010600030101010101" pitchFamily="2" charset="-122"/>
              </a:rPr>
              <a:t>Q</a:t>
            </a:r>
            <a:r>
              <a:rPr lang="en-US" altLang="zh-CN" sz="2000" b="1" baseline="-25000">
                <a:solidFill>
                  <a:schemeClr val="accent2"/>
                </a:solidFill>
                <a:ea typeface="宋体" panose="02010600030101010101" pitchFamily="2" charset="-122"/>
              </a:rPr>
              <a:t>1</a:t>
            </a:r>
          </a:p>
        </p:txBody>
      </p:sp>
      <p:sp>
        <p:nvSpPr>
          <p:cNvPr id="56" name="Text Box 44">
            <a:extLst>
              <a:ext uri="{FF2B5EF4-FFF2-40B4-BE49-F238E27FC236}">
                <a16:creationId xmlns:a16="http://schemas.microsoft.com/office/drawing/2014/main" id="{EE320A91-9E5B-6D3E-95B5-6F1628C9242A}"/>
              </a:ext>
            </a:extLst>
          </p:cNvPr>
          <p:cNvSpPr txBox="1">
            <a:spLocks noChangeArrowheads="1"/>
          </p:cNvSpPr>
          <p:nvPr/>
        </p:nvSpPr>
        <p:spPr bwMode="auto">
          <a:xfrm>
            <a:off x="1447800" y="5358606"/>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50000"/>
              </a:spcBef>
              <a:buClrTx/>
              <a:buSzTx/>
              <a:buFontTx/>
              <a:buNone/>
            </a:pPr>
            <a:r>
              <a:rPr lang="en-US" altLang="zh-CN" sz="2000" b="1">
                <a:solidFill>
                  <a:schemeClr val="hlink"/>
                </a:solidFill>
                <a:ea typeface="宋体" panose="02010600030101010101" pitchFamily="2" charset="-122"/>
              </a:rPr>
              <a:t>Q</a:t>
            </a:r>
            <a:r>
              <a:rPr lang="en-US" altLang="zh-CN" sz="2000" b="1" baseline="-25000">
                <a:solidFill>
                  <a:schemeClr val="hlink"/>
                </a:solidFill>
                <a:ea typeface="宋体" panose="02010600030101010101" pitchFamily="2" charset="-122"/>
              </a:rPr>
              <a:t>2</a:t>
            </a:r>
          </a:p>
        </p:txBody>
      </p:sp>
      <p:sp>
        <p:nvSpPr>
          <p:cNvPr id="57" name="Text Box 45">
            <a:extLst>
              <a:ext uri="{FF2B5EF4-FFF2-40B4-BE49-F238E27FC236}">
                <a16:creationId xmlns:a16="http://schemas.microsoft.com/office/drawing/2014/main" id="{B9A3D544-37B8-6E5E-F062-0D80A9F0C1AE}"/>
              </a:ext>
            </a:extLst>
          </p:cNvPr>
          <p:cNvSpPr txBox="1">
            <a:spLocks noChangeArrowheads="1"/>
          </p:cNvSpPr>
          <p:nvPr/>
        </p:nvSpPr>
        <p:spPr bwMode="auto">
          <a:xfrm>
            <a:off x="1828800" y="5358606"/>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50000"/>
              </a:spcBef>
              <a:buClrTx/>
              <a:buSzTx/>
              <a:buFontTx/>
              <a:buNone/>
            </a:pPr>
            <a:r>
              <a:rPr lang="en-US" altLang="zh-CN" sz="2000" b="1">
                <a:solidFill>
                  <a:schemeClr val="accent1"/>
                </a:solidFill>
                <a:ea typeface="宋体" panose="02010600030101010101" pitchFamily="2" charset="-122"/>
              </a:rPr>
              <a:t>Q</a:t>
            </a:r>
            <a:r>
              <a:rPr lang="en-US" altLang="zh-CN" sz="2000" b="1" baseline="-25000">
                <a:solidFill>
                  <a:schemeClr val="accent1"/>
                </a:solidFill>
                <a:ea typeface="宋体" panose="02010600030101010101" pitchFamily="2" charset="-122"/>
              </a:rPr>
              <a:t>3</a:t>
            </a:r>
          </a:p>
        </p:txBody>
      </p:sp>
      <p:sp>
        <p:nvSpPr>
          <p:cNvPr id="58" name="Text Box 46">
            <a:extLst>
              <a:ext uri="{FF2B5EF4-FFF2-40B4-BE49-F238E27FC236}">
                <a16:creationId xmlns:a16="http://schemas.microsoft.com/office/drawing/2014/main" id="{6D57D2C1-13DC-9E58-F129-3EB573104CCE}"/>
              </a:ext>
            </a:extLst>
          </p:cNvPr>
          <p:cNvSpPr txBox="1">
            <a:spLocks noChangeArrowheads="1"/>
          </p:cNvSpPr>
          <p:nvPr/>
        </p:nvSpPr>
        <p:spPr bwMode="auto">
          <a:xfrm>
            <a:off x="3733800" y="5358606"/>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50000"/>
              </a:spcBef>
              <a:buClrTx/>
              <a:buSzTx/>
              <a:buFontTx/>
              <a:buNone/>
            </a:pPr>
            <a:r>
              <a:rPr lang="en-US" altLang="zh-CN" sz="2000" b="1">
                <a:solidFill>
                  <a:schemeClr val="accent2"/>
                </a:solidFill>
                <a:ea typeface="宋体" panose="02010600030101010101" pitchFamily="2" charset="-122"/>
              </a:rPr>
              <a:t>Q</a:t>
            </a:r>
            <a:r>
              <a:rPr lang="en-US" altLang="zh-CN" sz="2000" b="1" baseline="-25000">
                <a:solidFill>
                  <a:schemeClr val="accent2"/>
                </a:solidFill>
                <a:ea typeface="宋体" panose="02010600030101010101" pitchFamily="2" charset="-122"/>
              </a:rPr>
              <a:t>1</a:t>
            </a:r>
          </a:p>
        </p:txBody>
      </p:sp>
      <p:sp>
        <p:nvSpPr>
          <p:cNvPr id="59" name="Text Box 47">
            <a:extLst>
              <a:ext uri="{FF2B5EF4-FFF2-40B4-BE49-F238E27FC236}">
                <a16:creationId xmlns:a16="http://schemas.microsoft.com/office/drawing/2014/main" id="{32152FA0-762C-2AE6-D402-D418094D393B}"/>
              </a:ext>
            </a:extLst>
          </p:cNvPr>
          <p:cNvSpPr txBox="1">
            <a:spLocks noChangeArrowheads="1"/>
          </p:cNvSpPr>
          <p:nvPr/>
        </p:nvSpPr>
        <p:spPr bwMode="auto">
          <a:xfrm>
            <a:off x="4114800" y="5358606"/>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50000"/>
              </a:spcBef>
              <a:buClrTx/>
              <a:buSzTx/>
              <a:buFontTx/>
              <a:buNone/>
            </a:pPr>
            <a:r>
              <a:rPr lang="en-US" altLang="zh-CN" sz="2000" b="1">
                <a:solidFill>
                  <a:schemeClr val="hlink"/>
                </a:solidFill>
                <a:ea typeface="宋体" panose="02010600030101010101" pitchFamily="2" charset="-122"/>
              </a:rPr>
              <a:t>Q</a:t>
            </a:r>
            <a:r>
              <a:rPr lang="en-US" altLang="zh-CN" sz="2000" b="1" baseline="-25000">
                <a:solidFill>
                  <a:schemeClr val="hlink"/>
                </a:solidFill>
                <a:ea typeface="宋体" panose="02010600030101010101" pitchFamily="2" charset="-122"/>
              </a:rPr>
              <a:t>2</a:t>
            </a:r>
          </a:p>
        </p:txBody>
      </p:sp>
      <p:sp>
        <p:nvSpPr>
          <p:cNvPr id="60" name="Text Box 48">
            <a:extLst>
              <a:ext uri="{FF2B5EF4-FFF2-40B4-BE49-F238E27FC236}">
                <a16:creationId xmlns:a16="http://schemas.microsoft.com/office/drawing/2014/main" id="{E1861666-6B60-1569-18E9-A7683559A9DD}"/>
              </a:ext>
            </a:extLst>
          </p:cNvPr>
          <p:cNvSpPr txBox="1">
            <a:spLocks noChangeArrowheads="1"/>
          </p:cNvSpPr>
          <p:nvPr/>
        </p:nvSpPr>
        <p:spPr bwMode="auto">
          <a:xfrm>
            <a:off x="4495800" y="5358606"/>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50000"/>
              </a:spcBef>
              <a:buClrTx/>
              <a:buSzTx/>
              <a:buFontTx/>
              <a:buNone/>
            </a:pPr>
            <a:r>
              <a:rPr lang="en-US" altLang="zh-CN" sz="2000" b="1">
                <a:solidFill>
                  <a:schemeClr val="accent1"/>
                </a:solidFill>
                <a:ea typeface="宋体" panose="02010600030101010101" pitchFamily="2" charset="-122"/>
              </a:rPr>
              <a:t>Q</a:t>
            </a:r>
            <a:r>
              <a:rPr lang="en-US" altLang="zh-CN" sz="2000" b="1" baseline="-25000">
                <a:solidFill>
                  <a:schemeClr val="accent1"/>
                </a:solidFill>
                <a:ea typeface="宋体" panose="02010600030101010101" pitchFamily="2" charset="-122"/>
              </a:rPr>
              <a:t>3</a:t>
            </a:r>
          </a:p>
        </p:txBody>
      </p:sp>
      <p:sp>
        <p:nvSpPr>
          <p:cNvPr id="61" name="Text Box 49">
            <a:extLst>
              <a:ext uri="{FF2B5EF4-FFF2-40B4-BE49-F238E27FC236}">
                <a16:creationId xmlns:a16="http://schemas.microsoft.com/office/drawing/2014/main" id="{FFDB377A-9193-BC6F-B2F5-79D7E726B51B}"/>
              </a:ext>
            </a:extLst>
          </p:cNvPr>
          <p:cNvSpPr txBox="1">
            <a:spLocks noChangeArrowheads="1"/>
          </p:cNvSpPr>
          <p:nvPr/>
        </p:nvSpPr>
        <p:spPr bwMode="auto">
          <a:xfrm>
            <a:off x="6248400" y="5282406"/>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50000"/>
              </a:spcBef>
              <a:buClrTx/>
              <a:buSzTx/>
              <a:buFontTx/>
              <a:buNone/>
            </a:pPr>
            <a:r>
              <a:rPr lang="en-US" altLang="zh-CN" sz="2000" b="1">
                <a:solidFill>
                  <a:schemeClr val="accent2"/>
                </a:solidFill>
                <a:ea typeface="宋体" panose="02010600030101010101" pitchFamily="2" charset="-122"/>
              </a:rPr>
              <a:t>Q</a:t>
            </a:r>
            <a:r>
              <a:rPr lang="en-US" altLang="zh-CN" sz="2000" b="1" baseline="-25000">
                <a:solidFill>
                  <a:schemeClr val="accent2"/>
                </a:solidFill>
                <a:ea typeface="宋体" panose="02010600030101010101" pitchFamily="2" charset="-122"/>
              </a:rPr>
              <a:t>1</a:t>
            </a:r>
          </a:p>
        </p:txBody>
      </p:sp>
      <p:sp>
        <p:nvSpPr>
          <p:cNvPr id="62" name="Text Box 50">
            <a:extLst>
              <a:ext uri="{FF2B5EF4-FFF2-40B4-BE49-F238E27FC236}">
                <a16:creationId xmlns:a16="http://schemas.microsoft.com/office/drawing/2014/main" id="{307463BF-E260-8EA2-E344-EC9492E70465}"/>
              </a:ext>
            </a:extLst>
          </p:cNvPr>
          <p:cNvSpPr txBox="1">
            <a:spLocks noChangeArrowheads="1"/>
          </p:cNvSpPr>
          <p:nvPr/>
        </p:nvSpPr>
        <p:spPr bwMode="auto">
          <a:xfrm>
            <a:off x="6705600" y="5282406"/>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50000"/>
              </a:spcBef>
              <a:buClrTx/>
              <a:buSzTx/>
              <a:buFontTx/>
              <a:buNone/>
            </a:pPr>
            <a:r>
              <a:rPr lang="en-US" altLang="zh-CN" sz="2000" b="1">
                <a:solidFill>
                  <a:schemeClr val="hlink"/>
                </a:solidFill>
                <a:ea typeface="宋体" panose="02010600030101010101" pitchFamily="2" charset="-122"/>
              </a:rPr>
              <a:t>Q</a:t>
            </a:r>
            <a:r>
              <a:rPr lang="en-US" altLang="zh-CN" sz="2000" b="1" baseline="-25000">
                <a:solidFill>
                  <a:schemeClr val="hlink"/>
                </a:solidFill>
                <a:ea typeface="宋体" panose="02010600030101010101" pitchFamily="2" charset="-122"/>
              </a:rPr>
              <a:t>2</a:t>
            </a:r>
          </a:p>
        </p:txBody>
      </p:sp>
      <p:sp>
        <p:nvSpPr>
          <p:cNvPr id="63" name="Text Box 51">
            <a:extLst>
              <a:ext uri="{FF2B5EF4-FFF2-40B4-BE49-F238E27FC236}">
                <a16:creationId xmlns:a16="http://schemas.microsoft.com/office/drawing/2014/main" id="{43CF3B7D-7910-EB95-98A5-132FF3E1AA02}"/>
              </a:ext>
            </a:extLst>
          </p:cNvPr>
          <p:cNvSpPr txBox="1">
            <a:spLocks noChangeArrowheads="1"/>
          </p:cNvSpPr>
          <p:nvPr/>
        </p:nvSpPr>
        <p:spPr bwMode="auto">
          <a:xfrm>
            <a:off x="7162800" y="5282406"/>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50000"/>
              </a:spcBef>
              <a:buClrTx/>
              <a:buSzTx/>
              <a:buFontTx/>
              <a:buNone/>
            </a:pPr>
            <a:r>
              <a:rPr lang="en-US" altLang="zh-CN" sz="2000" b="1">
                <a:solidFill>
                  <a:schemeClr val="accent1"/>
                </a:solidFill>
                <a:ea typeface="宋体" panose="02010600030101010101" pitchFamily="2" charset="-122"/>
              </a:rPr>
              <a:t>Q</a:t>
            </a:r>
            <a:r>
              <a:rPr lang="en-US" altLang="zh-CN" sz="2000" b="1" baseline="-25000">
                <a:solidFill>
                  <a:schemeClr val="accent1"/>
                </a:solidFill>
                <a:ea typeface="宋体" panose="02010600030101010101" pitchFamily="2" charset="-122"/>
              </a:rPr>
              <a:t>3</a:t>
            </a:r>
          </a:p>
        </p:txBody>
      </p:sp>
    </p:spTree>
    <p:extLst>
      <p:ext uri="{BB962C8B-B14F-4D97-AF65-F5344CB8AC3E}">
        <p14:creationId xmlns:p14="http://schemas.microsoft.com/office/powerpoint/2010/main" val="159068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EEBEFD96-2A42-51B3-688E-B93433DBFA69}"/>
              </a:ext>
            </a:extLst>
          </p:cNvPr>
          <p:cNvSpPr>
            <a:spLocks noChangeArrowheads="1"/>
          </p:cNvSpPr>
          <p:nvPr/>
        </p:nvSpPr>
        <p:spPr bwMode="auto">
          <a:xfrm>
            <a:off x="1371600" y="3581400"/>
            <a:ext cx="7086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3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Hypothesis Testing</a:t>
            </a:r>
          </a:p>
        </p:txBody>
      </p:sp>
    </p:spTree>
    <p:extLst>
      <p:ext uri="{BB962C8B-B14F-4D97-AF65-F5344CB8AC3E}">
        <p14:creationId xmlns:p14="http://schemas.microsoft.com/office/powerpoint/2010/main" val="3376310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图片 1">
            <a:extLst>
              <a:ext uri="{FF2B5EF4-FFF2-40B4-BE49-F238E27FC236}">
                <a16:creationId xmlns:a16="http://schemas.microsoft.com/office/drawing/2014/main" id="{511D87AA-CF4D-3573-503F-30112B242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530725"/>
            <a:ext cx="38100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7E5E9190-2593-2936-35A6-6DE9507F601C}"/>
              </a:ext>
            </a:extLst>
          </p:cNvPr>
          <p:cNvSpPr txBox="1">
            <a:spLocks noChangeArrowheads="1"/>
          </p:cNvSpPr>
          <p:nvPr/>
        </p:nvSpPr>
        <p:spPr bwMode="auto">
          <a:xfrm>
            <a:off x="1066800" y="457200"/>
            <a:ext cx="7383463" cy="990600"/>
          </a:xfrm>
          <a:prstGeom prst="rect">
            <a:avLst/>
          </a:prstGeom>
          <a:noFill/>
          <a:ln>
            <a:noFill/>
          </a:ln>
        </p:spPr>
        <p:txBody>
          <a:bodyPr lIns="85342" tIns="42672" rIns="85342" bIns="42672" anchor="b"/>
          <a:lstStyle>
            <a:lvl1pPr algn="ctr" defTabSz="852488" rtl="0" eaLnBrk="0" fontAlgn="base" hangingPunct="0">
              <a:spcBef>
                <a:spcPct val="0"/>
              </a:spcBef>
              <a:spcAft>
                <a:spcPct val="0"/>
              </a:spcAft>
              <a:defRPr sz="4000">
                <a:solidFill>
                  <a:schemeClr val="tx2"/>
                </a:solidFill>
                <a:latin typeface="+mj-lt"/>
                <a:ea typeface="+mj-ea"/>
                <a:cs typeface="+mj-cs"/>
              </a:defRPr>
            </a:lvl1pPr>
            <a:lvl2pPr algn="ctr" defTabSz="852488" rtl="0" eaLnBrk="0" fontAlgn="base" hangingPunct="0">
              <a:spcBef>
                <a:spcPct val="0"/>
              </a:spcBef>
              <a:spcAft>
                <a:spcPct val="0"/>
              </a:spcAft>
              <a:defRPr sz="4000">
                <a:solidFill>
                  <a:schemeClr val="tx2"/>
                </a:solidFill>
                <a:latin typeface="Arial" charset="0"/>
              </a:defRPr>
            </a:lvl2pPr>
            <a:lvl3pPr algn="ctr" defTabSz="852488" rtl="0" eaLnBrk="0" fontAlgn="base" hangingPunct="0">
              <a:spcBef>
                <a:spcPct val="0"/>
              </a:spcBef>
              <a:spcAft>
                <a:spcPct val="0"/>
              </a:spcAft>
              <a:defRPr sz="4000">
                <a:solidFill>
                  <a:schemeClr val="tx2"/>
                </a:solidFill>
                <a:latin typeface="Arial" charset="0"/>
              </a:defRPr>
            </a:lvl3pPr>
            <a:lvl4pPr algn="ctr" defTabSz="852488" rtl="0" eaLnBrk="0" fontAlgn="base" hangingPunct="0">
              <a:spcBef>
                <a:spcPct val="0"/>
              </a:spcBef>
              <a:spcAft>
                <a:spcPct val="0"/>
              </a:spcAft>
              <a:defRPr sz="4000">
                <a:solidFill>
                  <a:schemeClr val="tx2"/>
                </a:solidFill>
                <a:latin typeface="Arial" charset="0"/>
              </a:defRPr>
            </a:lvl4pPr>
            <a:lvl5pPr algn="ctr" defTabSz="852488" rtl="0" eaLnBrk="0" fontAlgn="base" hangingPunct="0">
              <a:spcBef>
                <a:spcPct val="0"/>
              </a:spcBef>
              <a:spcAft>
                <a:spcPct val="0"/>
              </a:spcAft>
              <a:defRPr sz="4000">
                <a:solidFill>
                  <a:schemeClr val="tx2"/>
                </a:solidFill>
                <a:latin typeface="Arial" charset="0"/>
              </a:defRPr>
            </a:lvl5pPr>
            <a:lvl6pPr marL="457200" algn="ctr" defTabSz="852488" rtl="0" fontAlgn="base">
              <a:spcBef>
                <a:spcPct val="0"/>
              </a:spcBef>
              <a:spcAft>
                <a:spcPct val="0"/>
              </a:spcAft>
              <a:defRPr sz="4000">
                <a:solidFill>
                  <a:schemeClr val="tx2"/>
                </a:solidFill>
                <a:latin typeface="Arial" charset="0"/>
              </a:defRPr>
            </a:lvl6pPr>
            <a:lvl7pPr marL="914400" algn="ctr" defTabSz="852488" rtl="0" fontAlgn="base">
              <a:spcBef>
                <a:spcPct val="0"/>
              </a:spcBef>
              <a:spcAft>
                <a:spcPct val="0"/>
              </a:spcAft>
              <a:defRPr sz="4000">
                <a:solidFill>
                  <a:schemeClr val="tx2"/>
                </a:solidFill>
                <a:latin typeface="Arial" charset="0"/>
              </a:defRPr>
            </a:lvl7pPr>
            <a:lvl8pPr marL="1371600" algn="ctr" defTabSz="852488" rtl="0" fontAlgn="base">
              <a:spcBef>
                <a:spcPct val="0"/>
              </a:spcBef>
              <a:spcAft>
                <a:spcPct val="0"/>
              </a:spcAft>
              <a:defRPr sz="4000">
                <a:solidFill>
                  <a:schemeClr val="tx2"/>
                </a:solidFill>
                <a:latin typeface="Arial" charset="0"/>
              </a:defRPr>
            </a:lvl8pPr>
            <a:lvl9pPr marL="1828800" algn="ctr" defTabSz="852488" rtl="0" fontAlgn="base">
              <a:spcBef>
                <a:spcPct val="0"/>
              </a:spcBef>
              <a:spcAft>
                <a:spcPct val="0"/>
              </a:spcAft>
              <a:defRPr sz="4000">
                <a:solidFill>
                  <a:schemeClr val="tx2"/>
                </a:solidFill>
                <a:latin typeface="Arial" charset="0"/>
              </a:defRPr>
            </a:lvl9pPr>
          </a:lstStyle>
          <a:p>
            <a:pPr algn="l" eaLnBrk="1" hangingPunct="1">
              <a:defRPr/>
            </a:pPr>
            <a:r>
              <a:rPr lang="en-US" altLang="zh-CN" kern="0" dirty="0">
                <a:ea typeface="宋体" panose="02010600030101010101" pitchFamily="2" charset="-122"/>
              </a:rPr>
              <a:t>The Lady Testing Tea</a:t>
            </a:r>
          </a:p>
        </p:txBody>
      </p:sp>
      <p:sp>
        <p:nvSpPr>
          <p:cNvPr id="4" name="Rectangle 3">
            <a:extLst>
              <a:ext uri="{FF2B5EF4-FFF2-40B4-BE49-F238E27FC236}">
                <a16:creationId xmlns:a16="http://schemas.microsoft.com/office/drawing/2014/main" id="{5BB70DCA-A2ED-7FEA-1E38-C16A6BF2F7FC}"/>
              </a:ext>
            </a:extLst>
          </p:cNvPr>
          <p:cNvSpPr txBox="1">
            <a:spLocks noChangeArrowheads="1"/>
          </p:cNvSpPr>
          <p:nvPr/>
        </p:nvSpPr>
        <p:spPr bwMode="auto">
          <a:xfrm>
            <a:off x="457200" y="1600200"/>
            <a:ext cx="7848600" cy="2971800"/>
          </a:xfrm>
          <a:prstGeom prst="rect">
            <a:avLst/>
          </a:prstGeom>
          <a:noFill/>
          <a:ln>
            <a:noFill/>
          </a:ln>
        </p:spPr>
        <p:txBody>
          <a:bodyPr lIns="85342" tIns="42672" rIns="85342" bIns="42672"/>
          <a:lstStyle>
            <a:lvl1pPr marL="320675" indent="-320675" algn="l" defTabSz="852488"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693738" indent="-268288" algn="l" defTabSz="852488"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068388" indent="-215900" algn="l" defTabSz="852488" rtl="0" eaLnBrk="0" fontAlgn="base" hangingPunct="0">
              <a:spcBef>
                <a:spcPct val="20000"/>
              </a:spcBef>
              <a:spcAft>
                <a:spcPct val="0"/>
              </a:spcAft>
              <a:buClr>
                <a:schemeClr val="accent2"/>
              </a:buClr>
              <a:buSzPct val="50000"/>
              <a:buFont typeface="Wingdings" panose="05000000000000000000" pitchFamily="2" charset="2"/>
              <a:buChar char="n"/>
              <a:defRPr sz="2000">
                <a:solidFill>
                  <a:schemeClr val="tx1"/>
                </a:solidFill>
                <a:latin typeface="+mn-lt"/>
              </a:defRPr>
            </a:lvl3pPr>
            <a:lvl4pPr marL="1493838" indent="-212725" algn="l" defTabSz="852488" rtl="0" eaLnBrk="0" fontAlgn="base" hangingPunct="0">
              <a:spcBef>
                <a:spcPct val="20000"/>
              </a:spcBef>
              <a:spcAft>
                <a:spcPct val="0"/>
              </a:spcAft>
              <a:buClr>
                <a:schemeClr val="folHlink"/>
              </a:buClr>
              <a:buSzPct val="55000"/>
              <a:buFont typeface="Wingdings" panose="05000000000000000000" pitchFamily="2" charset="2"/>
              <a:buChar char="n"/>
              <a:defRPr>
                <a:solidFill>
                  <a:schemeClr val="tx1"/>
                </a:solidFill>
                <a:latin typeface="+mn-lt"/>
              </a:defRPr>
            </a:lvl4pPr>
            <a:lvl5pPr marL="1919288" indent="-212725" algn="l" defTabSz="852488" rtl="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mn-lt"/>
              </a:defRPr>
            </a:lvl5pPr>
            <a:lvl6pPr marL="23764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6pPr>
            <a:lvl7pPr marL="28336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7pPr>
            <a:lvl8pPr marL="32908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8pPr>
            <a:lvl9pPr marL="37480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9pPr>
          </a:lstStyle>
          <a:p>
            <a:pPr marL="0" indent="0" eaLnBrk="1" hangingPunct="1">
              <a:spcBef>
                <a:spcPct val="40000"/>
              </a:spcBef>
              <a:buSzPct val="80000"/>
              <a:buFont typeface="Wingdings" panose="05000000000000000000" pitchFamily="2" charset="2"/>
              <a:buNone/>
              <a:defRPr/>
            </a:pPr>
            <a:r>
              <a:rPr lang="en-US" altLang="zh-CN" sz="2400" kern="0" dirty="0">
                <a:ea typeface="宋体" panose="02010600030101010101" pitchFamily="2" charset="-122"/>
              </a:rPr>
              <a:t>R.A. Fisher  was one of the founding fathers of modern statistics. </a:t>
            </a:r>
          </a:p>
          <a:p>
            <a:pPr marL="715963" lvl="1" indent="-342900" eaLnBrk="1" hangingPunct="1">
              <a:spcBef>
                <a:spcPct val="40000"/>
              </a:spcBef>
              <a:buSzPct val="80000"/>
              <a:defRPr/>
            </a:pPr>
            <a:r>
              <a:rPr lang="en-US" altLang="zh-CN" sz="2000" kern="0" dirty="0">
                <a:ea typeface="宋体" panose="02010600030101010101" pitchFamily="2" charset="-122"/>
              </a:rPr>
              <a:t>One of his early experiments, and perhaps the most famous, was to test an English lady’s claim that she could tell whether milk was poured before tea or not.</a:t>
            </a:r>
          </a:p>
          <a:p>
            <a:pPr marL="715963" lvl="1" indent="-342900" eaLnBrk="1" hangingPunct="1">
              <a:spcBef>
                <a:spcPct val="40000"/>
              </a:spcBef>
              <a:buSzPct val="80000"/>
              <a:defRPr/>
            </a:pPr>
            <a:r>
              <a:rPr lang="en-US" altLang="zh-CN" sz="2000" kern="0" dirty="0">
                <a:ea typeface="宋体" panose="02010600030101010101" pitchFamily="2" charset="-122"/>
              </a:rPr>
              <a:t>The story is so famous that it was named after a popular book on statistics by </a:t>
            </a:r>
            <a:r>
              <a:rPr lang="en-US" altLang="zh-CN" sz="2000" kern="0" dirty="0" err="1">
                <a:ea typeface="宋体" panose="02010600030101010101" pitchFamily="2" charset="-122"/>
              </a:rPr>
              <a:t>Salsburg</a:t>
            </a:r>
            <a:r>
              <a:rPr lang="en-US" altLang="zh-CN" sz="2000" kern="0" dirty="0">
                <a:ea typeface="宋体" panose="02010600030101010101" pitchFamily="2" charset="-122"/>
              </a:rPr>
              <a:t> – The Lady Testing Tea: How Statistics Revolutionized Science in the Twentieth Century</a:t>
            </a:r>
          </a:p>
          <a:p>
            <a:pPr marL="373063" lvl="1" indent="0" eaLnBrk="1" hangingPunct="1">
              <a:spcBef>
                <a:spcPct val="40000"/>
              </a:spcBef>
              <a:buSzPct val="80000"/>
              <a:buFont typeface="Wingdings" panose="05000000000000000000" pitchFamily="2" charset="2"/>
              <a:buNone/>
              <a:defRPr/>
            </a:pPr>
            <a:endParaRPr lang="en-US" altLang="zh-CN" sz="2000" kern="0" dirty="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C08C8B4-7800-F4F3-16F7-B11690B2AEC2}"/>
              </a:ext>
            </a:extLst>
          </p:cNvPr>
          <p:cNvSpPr txBox="1">
            <a:spLocks noChangeArrowheads="1"/>
          </p:cNvSpPr>
          <p:nvPr/>
        </p:nvSpPr>
        <p:spPr bwMode="auto">
          <a:xfrm>
            <a:off x="1066800" y="457200"/>
            <a:ext cx="7383463" cy="990600"/>
          </a:xfrm>
          <a:prstGeom prst="rect">
            <a:avLst/>
          </a:prstGeom>
          <a:noFill/>
          <a:ln>
            <a:noFill/>
          </a:ln>
        </p:spPr>
        <p:txBody>
          <a:bodyPr lIns="85342" tIns="42672" rIns="85342" bIns="42672" anchor="b"/>
          <a:lstStyle>
            <a:lvl1pPr algn="ctr" defTabSz="852488" rtl="0" eaLnBrk="0" fontAlgn="base" hangingPunct="0">
              <a:spcBef>
                <a:spcPct val="0"/>
              </a:spcBef>
              <a:spcAft>
                <a:spcPct val="0"/>
              </a:spcAft>
              <a:defRPr sz="4000">
                <a:solidFill>
                  <a:schemeClr val="tx2"/>
                </a:solidFill>
                <a:latin typeface="+mj-lt"/>
                <a:ea typeface="+mj-ea"/>
                <a:cs typeface="+mj-cs"/>
              </a:defRPr>
            </a:lvl1pPr>
            <a:lvl2pPr algn="ctr" defTabSz="852488" rtl="0" eaLnBrk="0" fontAlgn="base" hangingPunct="0">
              <a:spcBef>
                <a:spcPct val="0"/>
              </a:spcBef>
              <a:spcAft>
                <a:spcPct val="0"/>
              </a:spcAft>
              <a:defRPr sz="4000">
                <a:solidFill>
                  <a:schemeClr val="tx2"/>
                </a:solidFill>
                <a:latin typeface="Arial" charset="0"/>
              </a:defRPr>
            </a:lvl2pPr>
            <a:lvl3pPr algn="ctr" defTabSz="852488" rtl="0" eaLnBrk="0" fontAlgn="base" hangingPunct="0">
              <a:spcBef>
                <a:spcPct val="0"/>
              </a:spcBef>
              <a:spcAft>
                <a:spcPct val="0"/>
              </a:spcAft>
              <a:defRPr sz="4000">
                <a:solidFill>
                  <a:schemeClr val="tx2"/>
                </a:solidFill>
                <a:latin typeface="Arial" charset="0"/>
              </a:defRPr>
            </a:lvl3pPr>
            <a:lvl4pPr algn="ctr" defTabSz="852488" rtl="0" eaLnBrk="0" fontAlgn="base" hangingPunct="0">
              <a:spcBef>
                <a:spcPct val="0"/>
              </a:spcBef>
              <a:spcAft>
                <a:spcPct val="0"/>
              </a:spcAft>
              <a:defRPr sz="4000">
                <a:solidFill>
                  <a:schemeClr val="tx2"/>
                </a:solidFill>
                <a:latin typeface="Arial" charset="0"/>
              </a:defRPr>
            </a:lvl4pPr>
            <a:lvl5pPr algn="ctr" defTabSz="852488" rtl="0" eaLnBrk="0" fontAlgn="base" hangingPunct="0">
              <a:spcBef>
                <a:spcPct val="0"/>
              </a:spcBef>
              <a:spcAft>
                <a:spcPct val="0"/>
              </a:spcAft>
              <a:defRPr sz="4000">
                <a:solidFill>
                  <a:schemeClr val="tx2"/>
                </a:solidFill>
                <a:latin typeface="Arial" charset="0"/>
              </a:defRPr>
            </a:lvl5pPr>
            <a:lvl6pPr marL="457200" algn="ctr" defTabSz="852488" rtl="0" fontAlgn="base">
              <a:spcBef>
                <a:spcPct val="0"/>
              </a:spcBef>
              <a:spcAft>
                <a:spcPct val="0"/>
              </a:spcAft>
              <a:defRPr sz="4000">
                <a:solidFill>
                  <a:schemeClr val="tx2"/>
                </a:solidFill>
                <a:latin typeface="Arial" charset="0"/>
              </a:defRPr>
            </a:lvl6pPr>
            <a:lvl7pPr marL="914400" algn="ctr" defTabSz="852488" rtl="0" fontAlgn="base">
              <a:spcBef>
                <a:spcPct val="0"/>
              </a:spcBef>
              <a:spcAft>
                <a:spcPct val="0"/>
              </a:spcAft>
              <a:defRPr sz="4000">
                <a:solidFill>
                  <a:schemeClr val="tx2"/>
                </a:solidFill>
                <a:latin typeface="Arial" charset="0"/>
              </a:defRPr>
            </a:lvl7pPr>
            <a:lvl8pPr marL="1371600" algn="ctr" defTabSz="852488" rtl="0" fontAlgn="base">
              <a:spcBef>
                <a:spcPct val="0"/>
              </a:spcBef>
              <a:spcAft>
                <a:spcPct val="0"/>
              </a:spcAft>
              <a:defRPr sz="4000">
                <a:solidFill>
                  <a:schemeClr val="tx2"/>
                </a:solidFill>
                <a:latin typeface="Arial" charset="0"/>
              </a:defRPr>
            </a:lvl8pPr>
            <a:lvl9pPr marL="1828800" algn="ctr" defTabSz="852488" rtl="0" fontAlgn="base">
              <a:spcBef>
                <a:spcPct val="0"/>
              </a:spcBef>
              <a:spcAft>
                <a:spcPct val="0"/>
              </a:spcAft>
              <a:defRPr sz="4000">
                <a:solidFill>
                  <a:schemeClr val="tx2"/>
                </a:solidFill>
                <a:latin typeface="Arial" charset="0"/>
              </a:defRPr>
            </a:lvl9pPr>
          </a:lstStyle>
          <a:p>
            <a:pPr algn="l" eaLnBrk="1" hangingPunct="1">
              <a:defRPr/>
            </a:pPr>
            <a:r>
              <a:rPr lang="en-US" altLang="zh-CN" kern="0" dirty="0">
                <a:ea typeface="宋体" panose="02010600030101010101" pitchFamily="2" charset="-122"/>
              </a:rPr>
              <a:t>The Lady Testing Tea</a:t>
            </a:r>
          </a:p>
        </p:txBody>
      </p:sp>
      <p:sp>
        <p:nvSpPr>
          <p:cNvPr id="4" name="Rectangle 3">
            <a:extLst>
              <a:ext uri="{FF2B5EF4-FFF2-40B4-BE49-F238E27FC236}">
                <a16:creationId xmlns:a16="http://schemas.microsoft.com/office/drawing/2014/main" id="{8E19979F-05E8-BDFE-0B66-7B19E05EDD23}"/>
              </a:ext>
            </a:extLst>
          </p:cNvPr>
          <p:cNvSpPr txBox="1">
            <a:spLocks noChangeArrowheads="1"/>
          </p:cNvSpPr>
          <p:nvPr/>
        </p:nvSpPr>
        <p:spPr bwMode="auto">
          <a:xfrm>
            <a:off x="457200" y="1600200"/>
            <a:ext cx="8229600" cy="5257800"/>
          </a:xfrm>
          <a:prstGeom prst="rect">
            <a:avLst/>
          </a:prstGeom>
          <a:noFill/>
          <a:ln>
            <a:noFill/>
          </a:ln>
        </p:spPr>
        <p:txBody>
          <a:bodyPr lIns="85342" tIns="42672" rIns="85342" bIns="42672"/>
          <a:lstStyle>
            <a:lvl1pPr marL="320675" indent="-320675" algn="l" defTabSz="852488"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693738" indent="-268288" algn="l" defTabSz="852488"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068388" indent="-215900" algn="l" defTabSz="852488" rtl="0" eaLnBrk="0" fontAlgn="base" hangingPunct="0">
              <a:spcBef>
                <a:spcPct val="20000"/>
              </a:spcBef>
              <a:spcAft>
                <a:spcPct val="0"/>
              </a:spcAft>
              <a:buClr>
                <a:schemeClr val="accent2"/>
              </a:buClr>
              <a:buSzPct val="50000"/>
              <a:buFont typeface="Wingdings" panose="05000000000000000000" pitchFamily="2" charset="2"/>
              <a:buChar char="n"/>
              <a:defRPr sz="2000">
                <a:solidFill>
                  <a:schemeClr val="tx1"/>
                </a:solidFill>
                <a:latin typeface="+mn-lt"/>
              </a:defRPr>
            </a:lvl3pPr>
            <a:lvl4pPr marL="1493838" indent="-212725" algn="l" defTabSz="852488" rtl="0" eaLnBrk="0" fontAlgn="base" hangingPunct="0">
              <a:spcBef>
                <a:spcPct val="20000"/>
              </a:spcBef>
              <a:spcAft>
                <a:spcPct val="0"/>
              </a:spcAft>
              <a:buClr>
                <a:schemeClr val="folHlink"/>
              </a:buClr>
              <a:buSzPct val="55000"/>
              <a:buFont typeface="Wingdings" panose="05000000000000000000" pitchFamily="2" charset="2"/>
              <a:buChar char="n"/>
              <a:defRPr>
                <a:solidFill>
                  <a:schemeClr val="tx1"/>
                </a:solidFill>
                <a:latin typeface="+mn-lt"/>
              </a:defRPr>
            </a:lvl4pPr>
            <a:lvl5pPr marL="1919288" indent="-212725" algn="l" defTabSz="852488" rtl="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mn-lt"/>
              </a:defRPr>
            </a:lvl5pPr>
            <a:lvl6pPr marL="23764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6pPr>
            <a:lvl7pPr marL="28336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7pPr>
            <a:lvl8pPr marL="32908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8pPr>
            <a:lvl9pPr marL="37480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9pPr>
          </a:lstStyle>
          <a:p>
            <a:pPr marL="0" indent="0" algn="just" eaLnBrk="1" hangingPunct="1">
              <a:spcBef>
                <a:spcPct val="40000"/>
              </a:spcBef>
              <a:buSzPct val="80000"/>
              <a:buFont typeface="Wingdings" panose="05000000000000000000" pitchFamily="2" charset="2"/>
              <a:buNone/>
              <a:defRPr/>
            </a:pPr>
            <a:r>
              <a:rPr lang="en-US" altLang="zh-CN" sz="2400" kern="0" dirty="0">
                <a:ea typeface="宋体" panose="02010600030101010101" pitchFamily="2" charset="-122"/>
              </a:rPr>
              <a:t>        At </a:t>
            </a:r>
            <a:r>
              <a:rPr lang="en-US" altLang="zh-CN" sz="2400" kern="0" dirty="0" err="1">
                <a:ea typeface="宋体" panose="02010600030101010101" pitchFamily="2" charset="-122"/>
              </a:rPr>
              <a:t>Rothamstead</a:t>
            </a:r>
            <a:r>
              <a:rPr lang="en-US" altLang="zh-CN" sz="2400" kern="0" dirty="0">
                <a:ea typeface="宋体" panose="02010600030101010101" pitchFamily="2" charset="-122"/>
              </a:rPr>
              <a:t> in England, Fisher make a cup of tea for Muriel Bristol, but Bristol said she preferred to pour milk into the cup first, and then the tea. This lady claims that she is able to tell the difference between pouring tea or milk first.  </a:t>
            </a:r>
          </a:p>
          <a:p>
            <a:pPr marL="0" indent="0" algn="just" eaLnBrk="1" hangingPunct="1">
              <a:spcBef>
                <a:spcPct val="40000"/>
              </a:spcBef>
              <a:buSzPct val="80000"/>
              <a:buFont typeface="Wingdings" panose="05000000000000000000" pitchFamily="2" charset="2"/>
              <a:buNone/>
              <a:defRPr/>
            </a:pPr>
            <a:r>
              <a:rPr lang="en-US" altLang="zh-CN" sz="2400" kern="0" dirty="0">
                <a:ea typeface="宋体" panose="02010600030101010101" pitchFamily="2" charset="-122"/>
              </a:rPr>
              <a:t>        Fisher, the founder of experimental design, certainly wanted to test whether this lady’s sense of taste was that acute.  He want to test whether the following statement is acceptable:  </a:t>
            </a:r>
          </a:p>
          <a:p>
            <a:pPr marL="0" indent="0" algn="just" eaLnBrk="1" hangingPunct="1">
              <a:spcBef>
                <a:spcPct val="40000"/>
              </a:spcBef>
              <a:buSzPct val="80000"/>
              <a:buFont typeface="Wingdings" panose="05000000000000000000" pitchFamily="2" charset="2"/>
              <a:buNone/>
              <a:defRPr/>
            </a:pPr>
            <a:r>
              <a:rPr lang="en-US" altLang="zh-CN" sz="2400" kern="0" dirty="0">
                <a:ea typeface="宋体" panose="02010600030101010101" pitchFamily="2" charset="-122"/>
              </a:rPr>
              <a:t> </a:t>
            </a:r>
          </a:p>
          <a:p>
            <a:pPr marL="0" indent="0" algn="just" eaLnBrk="1" hangingPunct="1">
              <a:spcBef>
                <a:spcPct val="40000"/>
              </a:spcBef>
              <a:buSzPct val="80000"/>
              <a:buFont typeface="Wingdings" panose="05000000000000000000" pitchFamily="2" charset="2"/>
              <a:buNone/>
              <a:defRPr/>
            </a:pPr>
            <a:r>
              <a:rPr lang="en-US" altLang="zh-CN" sz="2400" kern="0" dirty="0">
                <a:ea typeface="宋体" panose="02010600030101010101" pitchFamily="2" charset="-122"/>
              </a:rPr>
              <a:t>       He prepared 10 cups of mixed milk tea (in both order) for the lady to test. However, the lady has identified the order of each cup correctly. </a:t>
            </a:r>
          </a:p>
        </p:txBody>
      </p:sp>
      <p:sp>
        <p:nvSpPr>
          <p:cNvPr id="6" name="文本框 5">
            <a:extLst>
              <a:ext uri="{FF2B5EF4-FFF2-40B4-BE49-F238E27FC236}">
                <a16:creationId xmlns:a16="http://schemas.microsoft.com/office/drawing/2014/main" id="{E8A26943-7F4A-16F5-1103-4221FD86B5E4}"/>
              </a:ext>
            </a:extLst>
          </p:cNvPr>
          <p:cNvSpPr txBox="1"/>
          <p:nvPr/>
        </p:nvSpPr>
        <p:spPr>
          <a:xfrm>
            <a:off x="1066800" y="4795837"/>
            <a:ext cx="7612063" cy="461963"/>
          </a:xfrm>
          <a:prstGeom prst="rect">
            <a:avLst/>
          </a:prstGeom>
          <a:solidFill>
            <a:srgbClr val="FFFF00"/>
          </a:solidFill>
        </p:spPr>
        <p:txBody>
          <a:bodyPr>
            <a:spAutoFit/>
          </a:bodyPr>
          <a:lstStyle/>
          <a:p>
            <a:pPr eaLnBrk="1" hangingPunct="1">
              <a:spcBef>
                <a:spcPct val="40000"/>
              </a:spcBef>
              <a:buSzPct val="80000"/>
              <a:defRPr/>
            </a:pPr>
            <a:r>
              <a:rPr lang="en-US" altLang="zh-CN" sz="2400" kern="0" dirty="0">
                <a:ea typeface="宋体" panose="02010600030101010101" pitchFamily="2" charset="-122"/>
              </a:rPr>
              <a:t>Hypothesis H: The lady don’t has the ability to test tea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86B60F-4391-636A-0A3E-E718867FC1D5}"/>
              </a:ext>
            </a:extLst>
          </p:cNvPr>
          <p:cNvSpPr txBox="1">
            <a:spLocks noChangeArrowheads="1"/>
          </p:cNvSpPr>
          <p:nvPr/>
        </p:nvSpPr>
        <p:spPr bwMode="auto">
          <a:xfrm>
            <a:off x="1066800" y="457200"/>
            <a:ext cx="7383463" cy="990600"/>
          </a:xfrm>
          <a:prstGeom prst="rect">
            <a:avLst/>
          </a:prstGeom>
          <a:noFill/>
          <a:ln>
            <a:noFill/>
          </a:ln>
        </p:spPr>
        <p:txBody>
          <a:bodyPr lIns="85342" tIns="42672" rIns="85342" bIns="42672" anchor="b"/>
          <a:lstStyle>
            <a:lvl1pPr algn="ctr" defTabSz="852488" rtl="0" eaLnBrk="0" fontAlgn="base" hangingPunct="0">
              <a:spcBef>
                <a:spcPct val="0"/>
              </a:spcBef>
              <a:spcAft>
                <a:spcPct val="0"/>
              </a:spcAft>
              <a:defRPr sz="4000">
                <a:solidFill>
                  <a:schemeClr val="tx2"/>
                </a:solidFill>
                <a:latin typeface="+mj-lt"/>
                <a:ea typeface="+mj-ea"/>
                <a:cs typeface="+mj-cs"/>
              </a:defRPr>
            </a:lvl1pPr>
            <a:lvl2pPr algn="ctr" defTabSz="852488" rtl="0" eaLnBrk="0" fontAlgn="base" hangingPunct="0">
              <a:spcBef>
                <a:spcPct val="0"/>
              </a:spcBef>
              <a:spcAft>
                <a:spcPct val="0"/>
              </a:spcAft>
              <a:defRPr sz="4000">
                <a:solidFill>
                  <a:schemeClr val="tx2"/>
                </a:solidFill>
                <a:latin typeface="Arial" charset="0"/>
              </a:defRPr>
            </a:lvl2pPr>
            <a:lvl3pPr algn="ctr" defTabSz="852488" rtl="0" eaLnBrk="0" fontAlgn="base" hangingPunct="0">
              <a:spcBef>
                <a:spcPct val="0"/>
              </a:spcBef>
              <a:spcAft>
                <a:spcPct val="0"/>
              </a:spcAft>
              <a:defRPr sz="4000">
                <a:solidFill>
                  <a:schemeClr val="tx2"/>
                </a:solidFill>
                <a:latin typeface="Arial" charset="0"/>
              </a:defRPr>
            </a:lvl3pPr>
            <a:lvl4pPr algn="ctr" defTabSz="852488" rtl="0" eaLnBrk="0" fontAlgn="base" hangingPunct="0">
              <a:spcBef>
                <a:spcPct val="0"/>
              </a:spcBef>
              <a:spcAft>
                <a:spcPct val="0"/>
              </a:spcAft>
              <a:defRPr sz="4000">
                <a:solidFill>
                  <a:schemeClr val="tx2"/>
                </a:solidFill>
                <a:latin typeface="Arial" charset="0"/>
              </a:defRPr>
            </a:lvl4pPr>
            <a:lvl5pPr algn="ctr" defTabSz="852488" rtl="0" eaLnBrk="0" fontAlgn="base" hangingPunct="0">
              <a:spcBef>
                <a:spcPct val="0"/>
              </a:spcBef>
              <a:spcAft>
                <a:spcPct val="0"/>
              </a:spcAft>
              <a:defRPr sz="4000">
                <a:solidFill>
                  <a:schemeClr val="tx2"/>
                </a:solidFill>
                <a:latin typeface="Arial" charset="0"/>
              </a:defRPr>
            </a:lvl5pPr>
            <a:lvl6pPr marL="457200" algn="ctr" defTabSz="852488" rtl="0" fontAlgn="base">
              <a:spcBef>
                <a:spcPct val="0"/>
              </a:spcBef>
              <a:spcAft>
                <a:spcPct val="0"/>
              </a:spcAft>
              <a:defRPr sz="4000">
                <a:solidFill>
                  <a:schemeClr val="tx2"/>
                </a:solidFill>
                <a:latin typeface="Arial" charset="0"/>
              </a:defRPr>
            </a:lvl6pPr>
            <a:lvl7pPr marL="914400" algn="ctr" defTabSz="852488" rtl="0" fontAlgn="base">
              <a:spcBef>
                <a:spcPct val="0"/>
              </a:spcBef>
              <a:spcAft>
                <a:spcPct val="0"/>
              </a:spcAft>
              <a:defRPr sz="4000">
                <a:solidFill>
                  <a:schemeClr val="tx2"/>
                </a:solidFill>
                <a:latin typeface="Arial" charset="0"/>
              </a:defRPr>
            </a:lvl7pPr>
            <a:lvl8pPr marL="1371600" algn="ctr" defTabSz="852488" rtl="0" fontAlgn="base">
              <a:spcBef>
                <a:spcPct val="0"/>
              </a:spcBef>
              <a:spcAft>
                <a:spcPct val="0"/>
              </a:spcAft>
              <a:defRPr sz="4000">
                <a:solidFill>
                  <a:schemeClr val="tx2"/>
                </a:solidFill>
                <a:latin typeface="Arial" charset="0"/>
              </a:defRPr>
            </a:lvl8pPr>
            <a:lvl9pPr marL="1828800" algn="ctr" defTabSz="852488" rtl="0" fontAlgn="base">
              <a:spcBef>
                <a:spcPct val="0"/>
              </a:spcBef>
              <a:spcAft>
                <a:spcPct val="0"/>
              </a:spcAft>
              <a:defRPr sz="4000">
                <a:solidFill>
                  <a:schemeClr val="tx2"/>
                </a:solidFill>
                <a:latin typeface="Arial" charset="0"/>
              </a:defRPr>
            </a:lvl9pPr>
          </a:lstStyle>
          <a:p>
            <a:pPr algn="l" eaLnBrk="1" hangingPunct="1">
              <a:defRPr/>
            </a:pPr>
            <a:r>
              <a:rPr lang="en-US" altLang="zh-CN" kern="0" dirty="0">
                <a:ea typeface="宋体" panose="02010600030101010101" pitchFamily="2" charset="-122"/>
              </a:rPr>
              <a:t>The Lady Testing Tea</a:t>
            </a:r>
          </a:p>
        </p:txBody>
      </p:sp>
      <p:sp>
        <p:nvSpPr>
          <p:cNvPr id="4" name="Rectangle 3">
            <a:extLst>
              <a:ext uri="{FF2B5EF4-FFF2-40B4-BE49-F238E27FC236}">
                <a16:creationId xmlns:a16="http://schemas.microsoft.com/office/drawing/2014/main" id="{4076B1F8-E8A5-55CF-26EC-435628EBDCCB}"/>
              </a:ext>
            </a:extLst>
          </p:cNvPr>
          <p:cNvSpPr txBox="1">
            <a:spLocks noRot="1" noChangeAspect="1" noMove="1" noResize="1" noEditPoints="1" noAdjustHandles="1" noChangeArrowheads="1" noChangeShapeType="1" noTextEdit="1"/>
          </p:cNvSpPr>
          <p:nvPr/>
        </p:nvSpPr>
        <p:spPr bwMode="auto">
          <a:xfrm>
            <a:off x="457200" y="1600200"/>
            <a:ext cx="7993062" cy="5257800"/>
          </a:xfrm>
          <a:prstGeom prst="rect">
            <a:avLst/>
          </a:prstGeom>
          <a:blipFill>
            <a:blip r:embed="rId2"/>
            <a:stretch>
              <a:fillRect l="-1220" t="-928"/>
            </a:stretch>
          </a:blipFill>
          <a:ln>
            <a:noFill/>
          </a:ln>
        </p:spPr>
        <p:txBody>
          <a:bodyPr/>
          <a:lstStyle/>
          <a:p>
            <a:pPr>
              <a:defRPr/>
            </a:pPr>
            <a:r>
              <a:rPr lang="zh-CN" altLang="en-US" dirty="0">
                <a:noFill/>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4A13A7DE-F478-A020-4474-D3AA76288046}"/>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What is a Hypothesis?</a:t>
            </a:r>
          </a:p>
        </p:txBody>
      </p:sp>
      <p:sp>
        <p:nvSpPr>
          <p:cNvPr id="14341" name="Rectangle 3">
            <a:extLst>
              <a:ext uri="{FF2B5EF4-FFF2-40B4-BE49-F238E27FC236}">
                <a16:creationId xmlns:a16="http://schemas.microsoft.com/office/drawing/2014/main" id="{458A270C-7CA9-0854-062A-9FF8790D02CB}"/>
              </a:ext>
            </a:extLst>
          </p:cNvPr>
          <p:cNvSpPr>
            <a:spLocks noGrp="1" noChangeArrowheads="1"/>
          </p:cNvSpPr>
          <p:nvPr>
            <p:ph type="body" idx="4294967295"/>
          </p:nvPr>
        </p:nvSpPr>
        <p:spPr>
          <a:xfrm>
            <a:off x="762000" y="1524000"/>
            <a:ext cx="8077200" cy="4953000"/>
          </a:xfrm>
        </p:spPr>
        <p:txBody>
          <a:bodyPr/>
          <a:lstStyle/>
          <a:p>
            <a:pPr eaLnBrk="1" hangingPunct="1">
              <a:lnSpc>
                <a:spcPct val="200000"/>
              </a:lnSpc>
            </a:pPr>
            <a:r>
              <a:rPr lang="en-US" altLang="zh-CN" sz="3100" dirty="0">
                <a:ea typeface="宋体" panose="02010600030101010101" pitchFamily="2" charset="-122"/>
              </a:rPr>
              <a:t>Hypothesis testing is a statistical method that is used in making statistical decisions using experimental data</a:t>
            </a:r>
            <a:endParaRPr lang="en-US" altLang="zh-CN" dirty="0">
              <a:ea typeface="宋体" panose="02010600030101010101" pitchFamily="2" charset="-122"/>
            </a:endParaRPr>
          </a:p>
        </p:txBody>
      </p:sp>
      <p:pic>
        <p:nvPicPr>
          <p:cNvPr id="14343" name="Picture 5" descr="j0174123">
            <a:extLst>
              <a:ext uri="{FF2B5EF4-FFF2-40B4-BE49-F238E27FC236}">
                <a16:creationId xmlns:a16="http://schemas.microsoft.com/office/drawing/2014/main" id="{90D89E18-39A8-5F10-EADB-6BFEDC1F1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1400" y="3976630"/>
            <a:ext cx="2260600"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6512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870F868-1EDE-29EA-91C8-AA45B1EBFC59}"/>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Why do we use Hypothesis?</a:t>
            </a:r>
          </a:p>
        </p:txBody>
      </p:sp>
      <p:sp>
        <p:nvSpPr>
          <p:cNvPr id="15363" name="Rectangle 3">
            <a:extLst>
              <a:ext uri="{FF2B5EF4-FFF2-40B4-BE49-F238E27FC236}">
                <a16:creationId xmlns:a16="http://schemas.microsoft.com/office/drawing/2014/main" id="{197A31D8-D4A2-C458-6834-40A0B04987C4}"/>
              </a:ext>
            </a:extLst>
          </p:cNvPr>
          <p:cNvSpPr>
            <a:spLocks noGrp="1" noChangeArrowheads="1"/>
          </p:cNvSpPr>
          <p:nvPr>
            <p:ph type="body" idx="4294967295"/>
          </p:nvPr>
        </p:nvSpPr>
        <p:spPr>
          <a:xfrm>
            <a:off x="533400" y="1660525"/>
            <a:ext cx="8305800" cy="4953000"/>
          </a:xfrm>
        </p:spPr>
        <p:txBody>
          <a:bodyPr/>
          <a:lstStyle/>
          <a:p>
            <a:pPr algn="just" eaLnBrk="1" hangingPunct="1"/>
            <a:r>
              <a:rPr lang="en-US" altLang="zh-CN" dirty="0">
                <a:ea typeface="宋体" panose="02010600030101010101" pitchFamily="2" charset="-122"/>
              </a:rPr>
              <a:t>Hypothesis testing is an essential procedure in statistics.</a:t>
            </a:r>
          </a:p>
          <a:p>
            <a:pPr algn="just" eaLnBrk="1" hangingPunct="1"/>
            <a:endParaRPr lang="en-US" altLang="zh-CN" dirty="0">
              <a:ea typeface="宋体" panose="02010600030101010101" pitchFamily="2" charset="-122"/>
            </a:endParaRPr>
          </a:p>
          <a:p>
            <a:pPr algn="just" eaLnBrk="1" hangingPunct="1"/>
            <a:r>
              <a:rPr lang="en-US" altLang="zh-CN" dirty="0">
                <a:ea typeface="宋体" panose="02010600030101010101" pitchFamily="2" charset="-122"/>
              </a:rPr>
              <a:t> A hypothesis testing evaluates two </a:t>
            </a:r>
            <a:r>
              <a:rPr lang="en-US" altLang="zh-CN" dirty="0">
                <a:solidFill>
                  <a:srgbClr val="FF0000"/>
                </a:solidFill>
                <a:ea typeface="宋体" panose="02010600030101010101" pitchFamily="2" charset="-122"/>
              </a:rPr>
              <a:t>mutually exclusive statements </a:t>
            </a:r>
            <a:r>
              <a:rPr lang="en-US" altLang="zh-CN" dirty="0">
                <a:ea typeface="宋体" panose="02010600030101010101" pitchFamily="2" charset="-122"/>
              </a:rPr>
              <a:t>about a population to determine which statement is best supported by the sample data. </a:t>
            </a:r>
          </a:p>
          <a:p>
            <a:pPr algn="just" eaLnBrk="1" hangingPunct="1"/>
            <a:endParaRPr lang="en-US" altLang="zh-CN" dirty="0">
              <a:ea typeface="宋体" panose="02010600030101010101" pitchFamily="2" charset="-122"/>
            </a:endParaRPr>
          </a:p>
          <a:p>
            <a:pPr algn="just" eaLnBrk="1" hangingPunct="1"/>
            <a:r>
              <a:rPr lang="en-US" altLang="zh-CN" dirty="0">
                <a:ea typeface="宋体" panose="02010600030101010101" pitchFamily="2" charset="-122"/>
              </a:rPr>
              <a:t>When we say that a finding is </a:t>
            </a:r>
            <a:r>
              <a:rPr lang="en-US" altLang="zh-CN" dirty="0">
                <a:solidFill>
                  <a:srgbClr val="FF0000"/>
                </a:solidFill>
                <a:ea typeface="宋体" panose="02010600030101010101" pitchFamily="2" charset="-122"/>
              </a:rPr>
              <a:t>statistically significant</a:t>
            </a:r>
            <a:r>
              <a:rPr lang="en-US" altLang="zh-CN" dirty="0">
                <a:ea typeface="宋体" panose="02010600030101010101" pitchFamily="2" charset="-122"/>
              </a:rPr>
              <a:t>, it’s thanks to a hypothesis testing.</a:t>
            </a:r>
          </a:p>
        </p:txBody>
      </p:sp>
    </p:spTree>
    <p:extLst>
      <p:ext uri="{BB962C8B-B14F-4D97-AF65-F5344CB8AC3E}">
        <p14:creationId xmlns:p14="http://schemas.microsoft.com/office/powerpoint/2010/main" val="308025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191207B-107C-4AAA-F36B-523DE6BBDF5C}"/>
              </a:ext>
            </a:extLst>
          </p:cNvPr>
          <p:cNvSpPr>
            <a:spLocks noGrp="1" noChangeArrowheads="1"/>
          </p:cNvSpPr>
          <p:nvPr>
            <p:ph type="title"/>
          </p:nvPr>
        </p:nvSpPr>
        <p:spPr/>
        <p:txBody>
          <a:bodyPr/>
          <a:lstStyle/>
          <a:p>
            <a:pPr eaLnBrk="1" hangingPunct="1"/>
            <a:r>
              <a:rPr lang="en-US" altLang="zh-CN">
                <a:ea typeface="宋体" panose="02010600030101010101" pitchFamily="2" charset="-122"/>
              </a:rPr>
              <a:t>Background</a:t>
            </a:r>
          </a:p>
        </p:txBody>
      </p:sp>
      <p:pic>
        <p:nvPicPr>
          <p:cNvPr id="6147" name="图片 2">
            <a:extLst>
              <a:ext uri="{FF2B5EF4-FFF2-40B4-BE49-F238E27FC236}">
                <a16:creationId xmlns:a16="http://schemas.microsoft.com/office/drawing/2014/main" id="{C244E1AE-1D6E-DA77-13DB-FC06E4D935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825" y="1828800"/>
            <a:ext cx="77755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4FD11374-3C5C-9810-D001-8CA7F0F1F03A}"/>
              </a:ext>
            </a:extLst>
          </p:cNvPr>
          <p:cNvSpPr>
            <a:spLocks noGrp="1" noChangeArrowheads="1"/>
          </p:cNvSpPr>
          <p:nvPr>
            <p:ph type="title" idx="4294967295"/>
          </p:nvPr>
        </p:nvSpPr>
        <p:spPr/>
        <p:txBody>
          <a:bodyPr/>
          <a:lstStyle/>
          <a:p>
            <a:pPr algn="l" eaLnBrk="1" hangingPunct="1"/>
            <a:r>
              <a:rPr lang="en-US" altLang="zh-CN" dirty="0">
                <a:ea typeface="宋体" panose="02010600030101010101" pitchFamily="2" charset="-122"/>
              </a:rPr>
              <a:t>Normal Distribution</a:t>
            </a:r>
          </a:p>
        </p:txBody>
      </p:sp>
      <p:sp>
        <p:nvSpPr>
          <p:cNvPr id="13317" name="Rectangle 3">
            <a:extLst>
              <a:ext uri="{FF2B5EF4-FFF2-40B4-BE49-F238E27FC236}">
                <a16:creationId xmlns:a16="http://schemas.microsoft.com/office/drawing/2014/main" id="{C1765BE4-F52C-4C17-37E9-4B65E3A6EE05}"/>
              </a:ext>
            </a:extLst>
          </p:cNvPr>
          <p:cNvSpPr>
            <a:spLocks noGrp="1" noChangeArrowheads="1"/>
          </p:cNvSpPr>
          <p:nvPr>
            <p:ph type="body" idx="4294967295"/>
          </p:nvPr>
        </p:nvSpPr>
        <p:spPr>
          <a:xfrm>
            <a:off x="914400" y="1752600"/>
            <a:ext cx="8153400" cy="4532313"/>
          </a:xfrm>
        </p:spPr>
        <p:txBody>
          <a:bodyPr/>
          <a:lstStyle/>
          <a:p>
            <a:pPr eaLnBrk="1" hangingPunct="1">
              <a:spcBef>
                <a:spcPct val="40000"/>
              </a:spcBef>
              <a:buSzPct val="80000"/>
            </a:pPr>
            <a:r>
              <a:rPr lang="en-US" altLang="zh-CN" sz="2400" dirty="0">
                <a:ea typeface="宋体" panose="02010600030101010101" pitchFamily="2" charset="-122"/>
              </a:rPr>
              <a:t>The Normal distribution or Gaussian distribution is by far the most important of all the distribution</a:t>
            </a:r>
          </a:p>
          <a:p>
            <a:pPr lvl="1" eaLnBrk="1" hangingPunct="1">
              <a:spcBef>
                <a:spcPct val="40000"/>
              </a:spcBef>
              <a:buSzPct val="80000"/>
            </a:pPr>
            <a:r>
              <a:rPr lang="en-US" altLang="zh-CN" dirty="0">
                <a:ea typeface="宋体" panose="02010600030101010101" pitchFamily="2" charset="-122"/>
              </a:rPr>
              <a:t>The mean, median and mode are exactly the same.</a:t>
            </a:r>
          </a:p>
          <a:p>
            <a:pPr lvl="1" eaLnBrk="1" hangingPunct="1">
              <a:spcBef>
                <a:spcPct val="40000"/>
              </a:spcBef>
              <a:buSzPct val="80000"/>
            </a:pPr>
            <a:r>
              <a:rPr lang="en-US" altLang="zh-CN" dirty="0">
                <a:ea typeface="宋体" panose="02010600030101010101" pitchFamily="2" charset="-122"/>
              </a:rPr>
              <a:t>The distribution is symmetric about the mean—half the values fall below the mean and half above the mean.</a:t>
            </a:r>
          </a:p>
          <a:p>
            <a:pPr lvl="1" eaLnBrk="1" hangingPunct="1">
              <a:spcBef>
                <a:spcPct val="40000"/>
              </a:spcBef>
              <a:buSzPct val="80000"/>
            </a:pPr>
            <a:r>
              <a:rPr lang="en-US" altLang="zh-CN" dirty="0">
                <a:ea typeface="宋体" panose="02010600030101010101" pitchFamily="2" charset="-122"/>
              </a:rPr>
              <a:t>The distribution can be described by two values: the mean and the standard deviation.</a:t>
            </a:r>
          </a:p>
        </p:txBody>
      </p:sp>
      <p:pic>
        <p:nvPicPr>
          <p:cNvPr id="2" name="图片 1">
            <a:extLst>
              <a:ext uri="{FF2B5EF4-FFF2-40B4-BE49-F238E27FC236}">
                <a16:creationId xmlns:a16="http://schemas.microsoft.com/office/drawing/2014/main" id="{11C93002-C81C-F007-4DFE-558085C0B2AF}"/>
              </a:ext>
            </a:extLst>
          </p:cNvPr>
          <p:cNvPicPr>
            <a:picLocks noChangeAspect="1"/>
          </p:cNvPicPr>
          <p:nvPr/>
        </p:nvPicPr>
        <p:blipFill>
          <a:blip r:embed="rId2"/>
          <a:stretch>
            <a:fillRect/>
          </a:stretch>
        </p:blipFill>
        <p:spPr>
          <a:xfrm>
            <a:off x="3505200" y="5442155"/>
            <a:ext cx="3200400" cy="1187245"/>
          </a:xfrm>
          <a:prstGeom prst="rect">
            <a:avLst/>
          </a:prstGeom>
        </p:spPr>
      </p:pic>
    </p:spTree>
    <p:extLst>
      <p:ext uri="{BB962C8B-B14F-4D97-AF65-F5344CB8AC3E}">
        <p14:creationId xmlns:p14="http://schemas.microsoft.com/office/powerpoint/2010/main" val="1085178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4FD11374-3C5C-9810-D001-8CA7F0F1F03A}"/>
              </a:ext>
            </a:extLst>
          </p:cNvPr>
          <p:cNvSpPr>
            <a:spLocks noGrp="1" noChangeArrowheads="1"/>
          </p:cNvSpPr>
          <p:nvPr>
            <p:ph type="title" idx="4294967295"/>
          </p:nvPr>
        </p:nvSpPr>
        <p:spPr/>
        <p:txBody>
          <a:bodyPr/>
          <a:lstStyle/>
          <a:p>
            <a:pPr algn="l" eaLnBrk="1" hangingPunct="1"/>
            <a:r>
              <a:rPr lang="en-US" altLang="zh-CN" dirty="0">
                <a:ea typeface="宋体" panose="02010600030101010101" pitchFamily="2" charset="-122"/>
              </a:rPr>
              <a:t>Normal Distribution</a:t>
            </a:r>
          </a:p>
        </p:txBody>
      </p:sp>
      <p:pic>
        <p:nvPicPr>
          <p:cNvPr id="3" name="图片 2">
            <a:extLst>
              <a:ext uri="{FF2B5EF4-FFF2-40B4-BE49-F238E27FC236}">
                <a16:creationId xmlns:a16="http://schemas.microsoft.com/office/drawing/2014/main" id="{2B260D20-81FC-F01B-1C5B-97F6C12B052A}"/>
              </a:ext>
            </a:extLst>
          </p:cNvPr>
          <p:cNvPicPr>
            <a:picLocks noChangeAspect="1"/>
          </p:cNvPicPr>
          <p:nvPr/>
        </p:nvPicPr>
        <p:blipFill>
          <a:blip r:embed="rId2"/>
          <a:stretch>
            <a:fillRect/>
          </a:stretch>
        </p:blipFill>
        <p:spPr>
          <a:xfrm>
            <a:off x="997211" y="1566862"/>
            <a:ext cx="7690915" cy="5062538"/>
          </a:xfrm>
          <a:prstGeom prst="rect">
            <a:avLst/>
          </a:prstGeom>
        </p:spPr>
      </p:pic>
    </p:spTree>
    <p:extLst>
      <p:ext uri="{BB962C8B-B14F-4D97-AF65-F5344CB8AC3E}">
        <p14:creationId xmlns:p14="http://schemas.microsoft.com/office/powerpoint/2010/main" val="3477188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4FD11374-3C5C-9810-D001-8CA7F0F1F03A}"/>
              </a:ext>
            </a:extLst>
          </p:cNvPr>
          <p:cNvSpPr>
            <a:spLocks noGrp="1" noChangeArrowheads="1"/>
          </p:cNvSpPr>
          <p:nvPr>
            <p:ph type="title" idx="4294967295"/>
          </p:nvPr>
        </p:nvSpPr>
        <p:spPr/>
        <p:txBody>
          <a:bodyPr/>
          <a:lstStyle/>
          <a:p>
            <a:pPr algn="l" eaLnBrk="1" hangingPunct="1"/>
            <a:r>
              <a:rPr lang="en-US" altLang="zh-CN" dirty="0">
                <a:ea typeface="宋体" panose="02010600030101010101" pitchFamily="2" charset="-122"/>
              </a:rPr>
              <a:t>Normal Distribution</a:t>
            </a:r>
          </a:p>
        </p:txBody>
      </p:sp>
      <p:pic>
        <p:nvPicPr>
          <p:cNvPr id="2" name="图片 1">
            <a:extLst>
              <a:ext uri="{FF2B5EF4-FFF2-40B4-BE49-F238E27FC236}">
                <a16:creationId xmlns:a16="http://schemas.microsoft.com/office/drawing/2014/main" id="{98324E93-CA34-E5F4-FD5A-B6E1AC12682D}"/>
              </a:ext>
            </a:extLst>
          </p:cNvPr>
          <p:cNvPicPr>
            <a:picLocks noChangeAspect="1"/>
          </p:cNvPicPr>
          <p:nvPr/>
        </p:nvPicPr>
        <p:blipFill>
          <a:blip r:embed="rId2"/>
          <a:stretch>
            <a:fillRect/>
          </a:stretch>
        </p:blipFill>
        <p:spPr>
          <a:xfrm>
            <a:off x="976312" y="1638300"/>
            <a:ext cx="7191375" cy="4991100"/>
          </a:xfrm>
          <a:prstGeom prst="rect">
            <a:avLst/>
          </a:prstGeom>
        </p:spPr>
      </p:pic>
    </p:spTree>
    <p:extLst>
      <p:ext uri="{BB962C8B-B14F-4D97-AF65-F5344CB8AC3E}">
        <p14:creationId xmlns:p14="http://schemas.microsoft.com/office/powerpoint/2010/main" val="1985655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4FD11374-3C5C-9810-D001-8CA7F0F1F03A}"/>
              </a:ext>
            </a:extLst>
          </p:cNvPr>
          <p:cNvSpPr>
            <a:spLocks noGrp="1" noChangeArrowheads="1"/>
          </p:cNvSpPr>
          <p:nvPr>
            <p:ph type="title" idx="4294967295"/>
          </p:nvPr>
        </p:nvSpPr>
        <p:spPr/>
        <p:txBody>
          <a:bodyPr/>
          <a:lstStyle/>
          <a:p>
            <a:pPr algn="l" eaLnBrk="1" hangingPunct="1"/>
            <a:r>
              <a:rPr lang="en-US" altLang="zh-CN" dirty="0">
                <a:ea typeface="宋体" panose="02010600030101010101" pitchFamily="2" charset="-122"/>
              </a:rPr>
              <a:t>Central limit theorem</a:t>
            </a:r>
          </a:p>
        </p:txBody>
      </p:sp>
      <p:sp>
        <p:nvSpPr>
          <p:cNvPr id="13317" name="Rectangle 3">
            <a:extLst>
              <a:ext uri="{FF2B5EF4-FFF2-40B4-BE49-F238E27FC236}">
                <a16:creationId xmlns:a16="http://schemas.microsoft.com/office/drawing/2014/main" id="{C1765BE4-F52C-4C17-37E9-4B65E3A6EE05}"/>
              </a:ext>
            </a:extLst>
          </p:cNvPr>
          <p:cNvSpPr>
            <a:spLocks noGrp="1" noChangeArrowheads="1"/>
          </p:cNvSpPr>
          <p:nvPr>
            <p:ph type="body" idx="4294967295"/>
          </p:nvPr>
        </p:nvSpPr>
        <p:spPr>
          <a:xfrm>
            <a:off x="914400" y="1752600"/>
            <a:ext cx="7620000" cy="4532313"/>
          </a:xfrm>
        </p:spPr>
        <p:txBody>
          <a:bodyPr/>
          <a:lstStyle/>
          <a:p>
            <a:pPr eaLnBrk="1" hangingPunct="1">
              <a:spcBef>
                <a:spcPct val="40000"/>
              </a:spcBef>
              <a:buSzPct val="80000"/>
            </a:pPr>
            <a:r>
              <a:rPr lang="en-US" altLang="zh-CN" sz="2400" dirty="0">
                <a:ea typeface="宋体" panose="02010600030101010101" pitchFamily="2" charset="-122"/>
              </a:rPr>
              <a:t>The central limit theorem is the basis for how normal distributions work in statistics.</a:t>
            </a:r>
          </a:p>
          <a:p>
            <a:pPr lvl="1" eaLnBrk="1" hangingPunct="1">
              <a:spcBef>
                <a:spcPct val="40000"/>
              </a:spcBef>
              <a:buSzPct val="80000"/>
            </a:pPr>
            <a:r>
              <a:rPr lang="en-US" altLang="zh-CN" dirty="0">
                <a:ea typeface="宋体" panose="02010600030101010101" pitchFamily="2" charset="-122"/>
              </a:rPr>
              <a:t>Law of Large Numbers: As you increase sample size (or the number of samples), then the sample mean will approach the population mean.</a:t>
            </a:r>
          </a:p>
          <a:p>
            <a:pPr lvl="1" eaLnBrk="1" hangingPunct="1">
              <a:spcBef>
                <a:spcPct val="40000"/>
              </a:spcBef>
              <a:buSzPct val="80000"/>
            </a:pPr>
            <a:r>
              <a:rPr lang="en-US" altLang="zh-CN" dirty="0">
                <a:ea typeface="宋体" panose="02010600030101010101" pitchFamily="2" charset="-122"/>
              </a:rPr>
              <a:t>With multiple large samples, the sampling distribution of the mean is normally distributed, even if your original variable is not normally distributed.</a:t>
            </a:r>
          </a:p>
          <a:p>
            <a:pPr marL="425450" lvl="1" indent="0" eaLnBrk="1" hangingPunct="1">
              <a:spcBef>
                <a:spcPct val="40000"/>
              </a:spcBef>
              <a:buSzPct val="80000"/>
              <a:buNone/>
            </a:pPr>
            <a:endParaRPr lang="en-US" altLang="zh-CN" dirty="0">
              <a:ea typeface="宋体" panose="02010600030101010101" pitchFamily="2" charset="-122"/>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C0A18E3-EA86-4CEB-2A84-C284B6CB5368}"/>
                  </a:ext>
                </a:extLst>
              </p:cNvPr>
              <p:cNvSpPr txBox="1"/>
              <p:nvPr/>
            </p:nvSpPr>
            <p:spPr>
              <a:xfrm>
                <a:off x="3276600" y="5562600"/>
                <a:ext cx="2895600" cy="523220"/>
              </a:xfrm>
              <a:prstGeom prst="rect">
                <a:avLst/>
              </a:prstGeom>
              <a:solidFill>
                <a:srgbClr val="FFC000"/>
              </a:solid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0" lang="en-US" altLang="zh-CN" sz="28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ctrlPr>
                        </m:accPr>
                        <m:e>
                          <m:r>
                            <m:rPr>
                              <m:sty m:val="p"/>
                            </m:rPr>
                            <a:rPr kumimoji="0" lang="en-US" altLang="zh-CN" sz="2800" b="0" i="1" u="none" strike="noStrike" kern="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X</m:t>
                          </m:r>
                        </m:e>
                      </m:acc>
                      <m:r>
                        <a:rPr kumimoji="0" lang="en-US" altLang="zh-CN" sz="28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altLang="zh-CN" sz="28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𝑁</m:t>
                      </m:r>
                      <m:r>
                        <a:rPr kumimoji="0" lang="en-US" altLang="zh-CN" sz="28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zh-CN" altLang="en-US" sz="28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𝜇</m:t>
                      </m:r>
                      <m:r>
                        <a:rPr kumimoji="0" lang="en-US" altLang="zh-CN" sz="28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p>
                        <m:sSupPr>
                          <m:ctrlPr>
                            <a:rPr kumimoji="0" lang="en-US" altLang="zh-CN" sz="28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zh-CN" altLang="en-US" sz="28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𝜎</m:t>
                          </m:r>
                        </m:e>
                        <m:sup>
                          <m:r>
                            <a:rPr kumimoji="0" lang="en-US" altLang="zh-CN" sz="28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m:t>
                          </m:r>
                        </m:sup>
                      </m:sSup>
                      <m:r>
                        <a:rPr kumimoji="0" lang="en-US" altLang="zh-CN" sz="28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altLang="zh-CN" sz="28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𝑛</m:t>
                      </m:r>
                      <m:r>
                        <a:rPr kumimoji="0" lang="en-US" altLang="zh-CN" sz="28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oMath>
                  </m:oMathPara>
                </a14:m>
                <a:endParaRPr lang="zh-CN" altLang="en-US" dirty="0"/>
              </a:p>
            </p:txBody>
          </p:sp>
        </mc:Choice>
        <mc:Fallback xmlns="">
          <p:sp>
            <p:nvSpPr>
              <p:cNvPr id="4" name="文本框 3">
                <a:extLst>
                  <a:ext uri="{FF2B5EF4-FFF2-40B4-BE49-F238E27FC236}">
                    <a16:creationId xmlns:a16="http://schemas.microsoft.com/office/drawing/2014/main" id="{1C0A18E3-EA86-4CEB-2A84-C284B6CB5368}"/>
                  </a:ext>
                </a:extLst>
              </p:cNvPr>
              <p:cNvSpPr txBox="1">
                <a:spLocks noRot="1" noChangeAspect="1" noMove="1" noResize="1" noEditPoints="1" noAdjustHandles="1" noChangeArrowheads="1" noChangeShapeType="1" noTextEdit="1"/>
              </p:cNvSpPr>
              <p:nvPr/>
            </p:nvSpPr>
            <p:spPr>
              <a:xfrm>
                <a:off x="3276600" y="5562600"/>
                <a:ext cx="2895600" cy="523220"/>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4681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4FD11374-3C5C-9810-D001-8CA7F0F1F03A}"/>
              </a:ext>
            </a:extLst>
          </p:cNvPr>
          <p:cNvSpPr>
            <a:spLocks noGrp="1" noChangeArrowheads="1"/>
          </p:cNvSpPr>
          <p:nvPr>
            <p:ph type="title" idx="4294967295"/>
          </p:nvPr>
        </p:nvSpPr>
        <p:spPr/>
        <p:txBody>
          <a:bodyPr/>
          <a:lstStyle/>
          <a:p>
            <a:pPr algn="l" eaLnBrk="1" hangingPunct="1"/>
            <a:r>
              <a:rPr lang="en-US" altLang="zh-CN" dirty="0">
                <a:ea typeface="宋体" panose="02010600030101010101" pitchFamily="2" charset="-122"/>
              </a:rPr>
              <a:t>Z-Distribution</a:t>
            </a:r>
          </a:p>
        </p:txBody>
      </p:sp>
      <p:sp>
        <p:nvSpPr>
          <p:cNvPr id="13317" name="Rectangle 3">
            <a:extLst>
              <a:ext uri="{FF2B5EF4-FFF2-40B4-BE49-F238E27FC236}">
                <a16:creationId xmlns:a16="http://schemas.microsoft.com/office/drawing/2014/main" id="{C1765BE4-F52C-4C17-37E9-4B65E3A6EE05}"/>
              </a:ext>
            </a:extLst>
          </p:cNvPr>
          <p:cNvSpPr>
            <a:spLocks noGrp="1" noChangeArrowheads="1"/>
          </p:cNvSpPr>
          <p:nvPr>
            <p:ph type="body" idx="4294967295"/>
          </p:nvPr>
        </p:nvSpPr>
        <p:spPr>
          <a:xfrm>
            <a:off x="914400" y="1752600"/>
            <a:ext cx="8153400" cy="4532313"/>
          </a:xfrm>
        </p:spPr>
        <p:txBody>
          <a:bodyPr/>
          <a:lstStyle/>
          <a:p>
            <a:pPr eaLnBrk="1" hangingPunct="1">
              <a:spcBef>
                <a:spcPct val="40000"/>
              </a:spcBef>
              <a:buSzPct val="80000"/>
            </a:pPr>
            <a:r>
              <a:rPr lang="en-US" altLang="zh-CN" sz="2400" dirty="0">
                <a:ea typeface="宋体" panose="02010600030101010101" pitchFamily="2" charset="-122"/>
              </a:rPr>
              <a:t>The standard normal distribution, also called the z-distribution, is a special normal distribution where the mean is 0 and the standard deviation is 1.</a:t>
            </a:r>
          </a:p>
          <a:p>
            <a:pPr eaLnBrk="1" hangingPunct="1">
              <a:spcBef>
                <a:spcPct val="40000"/>
              </a:spcBef>
              <a:buSzPct val="80000"/>
            </a:pPr>
            <a:endParaRPr lang="en-US" altLang="zh-CN" sz="2400" dirty="0">
              <a:ea typeface="宋体" panose="02010600030101010101" pitchFamily="2" charset="-122"/>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90D01A9-6358-A617-CF94-F98456024405}"/>
                  </a:ext>
                </a:extLst>
              </p:cNvPr>
              <p:cNvSpPr txBox="1"/>
              <p:nvPr/>
            </p:nvSpPr>
            <p:spPr>
              <a:xfrm>
                <a:off x="3200400" y="3276600"/>
                <a:ext cx="3124200" cy="910377"/>
              </a:xfrm>
              <a:prstGeom prst="rect">
                <a:avLst/>
              </a:prstGeom>
              <a:solidFill>
                <a:srgbClr val="FFC000"/>
              </a:solidFill>
            </p:spPr>
            <p:txBody>
              <a:bodyPr wrap="square">
                <a:spAutoFit/>
              </a:bodyPr>
              <a:lstStyle/>
              <a:p>
                <a:pPr lvl="0" defTabSz="852488" eaLnBrk="1" hangingPunct="1">
                  <a:spcBef>
                    <a:spcPct val="40000"/>
                  </a:spcBef>
                  <a:buClr>
                    <a:srgbClr val="3333CC"/>
                  </a:buClr>
                  <a:buSzPct val="80000"/>
                  <a:defRPr/>
                </a:pPr>
                <a14:m>
                  <m:oMathPara xmlns:m="http://schemas.openxmlformats.org/officeDocument/2006/math">
                    <m:oMathParaPr>
                      <m:jc m:val="center"/>
                    </m:oMathParaPr>
                    <m:oMath xmlns:m="http://schemas.openxmlformats.org/officeDocument/2006/math">
                      <m:r>
                        <a:rPr kumimoji="0" lang="en-US" altLang="zh-CN"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𝑍</m:t>
                      </m:r>
                      <m:r>
                        <a:rPr kumimoji="0" lang="en-US" altLang="zh-CN"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m:t>
                      </m:r>
                      <m:f>
                        <m:fPr>
                          <m:ctrlPr>
                            <a:rPr kumimoji="0" lang="en-US" altLang="zh-CN"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ctrlPr>
                        </m:fPr>
                        <m:num>
                          <m:acc>
                            <m:accPr>
                              <m:chr m:val="̅"/>
                              <m:ctrlPr>
                                <a:rPr kumimoji="0" lang="en-US" altLang="zh-CN"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ctrlPr>
                            </m:accPr>
                            <m:e>
                              <m:r>
                                <m:rPr>
                                  <m:sty m:val="p"/>
                                </m:rPr>
                                <a:rPr kumimoji="0" lang="en-US" altLang="zh-CN" sz="2400" b="0" i="1" u="none" strike="noStrike" kern="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X</m:t>
                              </m:r>
                            </m:e>
                          </m:acc>
                          <m:r>
                            <a:rPr kumimoji="0" lang="en-US" altLang="zh-CN"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m:t>
                          </m:r>
                          <m:r>
                            <a:rPr kumimoji="0" lang="zh-CN" alt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𝜇</m:t>
                          </m:r>
                        </m:num>
                        <m:den>
                          <m:r>
                            <a:rPr kumimoji="0" lang="zh-CN" alt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𝜎</m:t>
                          </m:r>
                          <m:r>
                            <a:rPr kumimoji="0" lang="en-US" altLang="zh-CN"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m:t>
                          </m:r>
                          <m:rad>
                            <m:radPr>
                              <m:degHide m:val="on"/>
                              <m:ctrlPr>
                                <a:rPr kumimoji="0" lang="en-US" altLang="zh-CN"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ctrlPr>
                            </m:radPr>
                            <m:deg/>
                            <m:e>
                              <m:r>
                                <a:rPr kumimoji="0" lang="en-US" altLang="zh-CN" sz="2400" b="0"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𝑛</m:t>
                              </m:r>
                            </m:e>
                          </m:rad>
                        </m:den>
                      </m:f>
                      <m:r>
                        <a:rPr lang="en-US" altLang="zh-CN" sz="2400" i="1" kern="0">
                          <a:solidFill>
                            <a:srgbClr val="000000"/>
                          </a:solidFill>
                          <a:latin typeface="Cambria Math" panose="02040503050406030204" pitchFamily="18" charset="0"/>
                          <a:ea typeface="Cambria Math" panose="02040503050406030204" pitchFamily="18" charset="0"/>
                        </a:rPr>
                        <m:t>~</m:t>
                      </m:r>
                      <m:r>
                        <a:rPr lang="en-US" altLang="zh-CN" sz="2400" i="1" kern="0">
                          <a:solidFill>
                            <a:srgbClr val="000000"/>
                          </a:solidFill>
                          <a:latin typeface="Cambria Math" panose="02040503050406030204" pitchFamily="18" charset="0"/>
                          <a:ea typeface="Cambria Math" panose="02040503050406030204" pitchFamily="18" charset="0"/>
                        </a:rPr>
                        <m:t>𝑁</m:t>
                      </m:r>
                      <m:r>
                        <a:rPr lang="en-US" altLang="zh-CN" sz="2400" i="1" kern="0">
                          <a:solidFill>
                            <a:srgbClr val="000000"/>
                          </a:solidFill>
                          <a:latin typeface="Cambria Math" panose="02040503050406030204" pitchFamily="18" charset="0"/>
                          <a:ea typeface="Cambria Math" panose="02040503050406030204" pitchFamily="18" charset="0"/>
                        </a:rPr>
                        <m:t>(0,1)</m:t>
                      </m:r>
                    </m:oMath>
                  </m:oMathPara>
                </a14:m>
                <a:endParaRPr kumimoji="0" lang="en-US" altLang="zh-CN" sz="2400" b="0" i="0" u="none" strike="noStrike" kern="0" cap="none" spc="0" normalizeH="0" baseline="0" noProof="0" dirty="0">
                  <a:ln>
                    <a:noFill/>
                  </a:ln>
                  <a:solidFill>
                    <a:srgbClr val="000000"/>
                  </a:solidFill>
                  <a:effectLst/>
                  <a:uLnTx/>
                  <a:uFillTx/>
                  <a:latin typeface="Arial"/>
                  <a:ea typeface="宋体" panose="02010600030101010101" pitchFamily="2" charset="-122"/>
                  <a:cs typeface="+mn-cs"/>
                </a:endParaRPr>
              </a:p>
            </p:txBody>
          </p:sp>
        </mc:Choice>
        <mc:Fallback xmlns="">
          <p:sp>
            <p:nvSpPr>
              <p:cNvPr id="4" name="文本框 3">
                <a:extLst>
                  <a:ext uri="{FF2B5EF4-FFF2-40B4-BE49-F238E27FC236}">
                    <a16:creationId xmlns:a16="http://schemas.microsoft.com/office/drawing/2014/main" id="{490D01A9-6358-A617-CF94-F98456024405}"/>
                  </a:ext>
                </a:extLst>
              </p:cNvPr>
              <p:cNvSpPr txBox="1">
                <a:spLocks noRot="1" noChangeAspect="1" noMove="1" noResize="1" noEditPoints="1" noAdjustHandles="1" noChangeArrowheads="1" noChangeShapeType="1" noTextEdit="1"/>
              </p:cNvSpPr>
              <p:nvPr/>
            </p:nvSpPr>
            <p:spPr>
              <a:xfrm>
                <a:off x="3200400" y="3276600"/>
                <a:ext cx="3124200" cy="910377"/>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4332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316" name="Rectangle 2">
                <a:extLst>
                  <a:ext uri="{FF2B5EF4-FFF2-40B4-BE49-F238E27FC236}">
                    <a16:creationId xmlns:a16="http://schemas.microsoft.com/office/drawing/2014/main" id="{4FD11374-3C5C-9810-D001-8CA7F0F1F03A}"/>
                  </a:ext>
                </a:extLst>
              </p:cNvPr>
              <p:cNvSpPr>
                <a:spLocks noGrp="1" noChangeArrowheads="1"/>
              </p:cNvSpPr>
              <p:nvPr>
                <p:ph type="title" idx="4294967295"/>
              </p:nvPr>
            </p:nvSpPr>
            <p:spPr/>
            <p:txBody>
              <a:bodyPr/>
              <a:lstStyle/>
              <a:p>
                <a:pPr algn="l" eaLnBrk="1" hangingPunct="1"/>
                <a:r>
                  <a:rPr lang="en-US" altLang="zh-CN" dirty="0">
                    <a:ea typeface="宋体" panose="02010600030101010101" pitchFamily="2" charset="-122"/>
                  </a:rPr>
                  <a:t>Chi-Square (</a:t>
                </a:r>
                <a14:m>
                  <m:oMath xmlns:m="http://schemas.openxmlformats.org/officeDocument/2006/math">
                    <m:sSup>
                      <m:sSupPr>
                        <m:ctrlPr>
                          <a:rPr lang="en-US" altLang="zh-CN" i="1" dirty="0" smtClean="0">
                            <a:latin typeface="Cambria Math" panose="02040503050406030204" pitchFamily="18" charset="0"/>
                            <a:ea typeface="宋体" panose="02010600030101010101" pitchFamily="2" charset="-122"/>
                          </a:rPr>
                        </m:ctrlPr>
                      </m:sSupPr>
                      <m:e>
                        <m:r>
                          <a:rPr lang="zh-CN" altLang="el-GR" i="1" dirty="0">
                            <a:latin typeface="Cambria Math" panose="02040503050406030204" pitchFamily="18" charset="0"/>
                            <a:ea typeface="宋体" panose="02010600030101010101" pitchFamily="2" charset="-122"/>
                          </a:rPr>
                          <m:t>𝜒</m:t>
                        </m:r>
                      </m:e>
                      <m:sup>
                        <m:r>
                          <a:rPr lang="en-US" altLang="zh-CN" b="0" i="1" dirty="0" smtClean="0">
                            <a:latin typeface="Cambria Math" panose="02040503050406030204" pitchFamily="18" charset="0"/>
                            <a:ea typeface="宋体" panose="02010600030101010101" pitchFamily="2" charset="-122"/>
                          </a:rPr>
                          <m:t>2</m:t>
                        </m:r>
                      </m:sup>
                    </m:sSup>
                  </m:oMath>
                </a14:m>
                <a:r>
                  <a:rPr lang="el-GR" altLang="zh-CN" dirty="0">
                    <a:ea typeface="宋体" panose="02010600030101010101" pitchFamily="2" charset="-122"/>
                  </a:rPr>
                  <a:t>) </a:t>
                </a:r>
                <a:r>
                  <a:rPr lang="en-US" altLang="zh-CN" dirty="0">
                    <a:ea typeface="宋体" panose="02010600030101010101" pitchFamily="2" charset="-122"/>
                  </a:rPr>
                  <a:t>Distributions</a:t>
                </a:r>
              </a:p>
            </p:txBody>
          </p:sp>
        </mc:Choice>
        <mc:Fallback xmlns="">
          <p:sp>
            <p:nvSpPr>
              <p:cNvPr id="13316" name="Rectangle 2">
                <a:extLst>
                  <a:ext uri="{FF2B5EF4-FFF2-40B4-BE49-F238E27FC236}">
                    <a16:creationId xmlns:a16="http://schemas.microsoft.com/office/drawing/2014/main" id="{4FD11374-3C5C-9810-D001-8CA7F0F1F03A}"/>
                  </a:ext>
                </a:extLst>
              </p:cNvPr>
              <p:cNvSpPr>
                <a:spLocks noGrp="1" noRot="1" noChangeAspect="1" noMove="1" noResize="1" noEditPoints="1" noAdjustHandles="1" noChangeArrowheads="1" noChangeShapeType="1" noTextEdit="1"/>
              </p:cNvSpPr>
              <p:nvPr>
                <p:ph type="title" idx="4294967295"/>
              </p:nvPr>
            </p:nvSpPr>
            <p:spPr>
              <a:blipFill>
                <a:blip r:embed="rId2"/>
                <a:stretch>
                  <a:fillRect l="-3055" b="-265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317" name="Rectangle 3">
                <a:extLst>
                  <a:ext uri="{FF2B5EF4-FFF2-40B4-BE49-F238E27FC236}">
                    <a16:creationId xmlns:a16="http://schemas.microsoft.com/office/drawing/2014/main" id="{C1765BE4-F52C-4C17-37E9-4B65E3A6EE05}"/>
                  </a:ext>
                </a:extLst>
              </p:cNvPr>
              <p:cNvSpPr>
                <a:spLocks noGrp="1" noChangeArrowheads="1"/>
              </p:cNvSpPr>
              <p:nvPr>
                <p:ph type="body" idx="4294967295"/>
              </p:nvPr>
            </p:nvSpPr>
            <p:spPr>
              <a:xfrm>
                <a:off x="914400" y="1752600"/>
                <a:ext cx="8153400" cy="4532313"/>
              </a:xfrm>
            </p:spPr>
            <p:txBody>
              <a:bodyPr/>
              <a:lstStyle/>
              <a:p>
                <a:pPr eaLnBrk="1" hangingPunct="1">
                  <a:spcBef>
                    <a:spcPct val="40000"/>
                  </a:spcBef>
                  <a:buSzPct val="80000"/>
                </a:pPr>
                <a:r>
                  <a:rPr lang="en-US" altLang="zh-CN" sz="2400" dirty="0">
                    <a:ea typeface="宋体" panose="02010600030101010101" pitchFamily="2" charset="-122"/>
                  </a:rPr>
                  <a:t>If a random variable X has a normal distribution (</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𝑋</m:t>
                    </m:r>
                    <m:r>
                      <a:rPr lang="en-US" altLang="zh-CN" sz="240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𝑁</m:t>
                    </m:r>
                    <m:d>
                      <m:dPr>
                        <m:ctrlPr>
                          <a:rPr lang="en-US" altLang="zh-CN" sz="2400" b="0" i="1" dirty="0" smtClean="0">
                            <a:latin typeface="Cambria Math" panose="02040503050406030204" pitchFamily="18" charset="0"/>
                            <a:ea typeface="Cambria Math" panose="02040503050406030204" pitchFamily="18" charset="0"/>
                          </a:rPr>
                        </m:ctrlPr>
                      </m:dPr>
                      <m:e>
                        <m:r>
                          <a:rPr lang="en-US" altLang="zh-CN" sz="2400" b="0" i="1" dirty="0" smtClean="0">
                            <a:latin typeface="Cambria Math" panose="02040503050406030204" pitchFamily="18" charset="0"/>
                            <a:ea typeface="Cambria Math" panose="02040503050406030204" pitchFamily="18" charset="0"/>
                          </a:rPr>
                          <m:t>0,1</m:t>
                        </m:r>
                      </m:e>
                    </m:d>
                    <m:r>
                      <a:rPr lang="en-US" altLang="zh-CN" sz="2400" b="0" i="1" dirty="0" smtClean="0">
                        <a:latin typeface="Cambria Math" panose="02040503050406030204" pitchFamily="18" charset="0"/>
                        <a:ea typeface="Cambria Math" panose="02040503050406030204" pitchFamily="18" charset="0"/>
                      </a:rPr>
                      <m:t>)</m:t>
                    </m:r>
                  </m:oMath>
                </a14:m>
                <a:r>
                  <a:rPr lang="en-US" altLang="zh-CN" sz="2400" dirty="0">
                    <a:ea typeface="宋体" panose="02010600030101010101" pitchFamily="2" charset="-122"/>
                  </a:rPr>
                  <a:t> then </a:t>
                </a:r>
                <a14:m>
                  <m:oMath xmlns:m="http://schemas.openxmlformats.org/officeDocument/2006/math">
                    <m:sSup>
                      <m:sSupPr>
                        <m:ctrlPr>
                          <a:rPr lang="en-US" altLang="zh-CN" sz="2400" i="1" dirty="0" smtClean="0">
                            <a:latin typeface="Cambria Math" panose="02040503050406030204" pitchFamily="18" charset="0"/>
                            <a:ea typeface="宋体" panose="02010600030101010101" pitchFamily="2" charset="-122"/>
                          </a:rPr>
                        </m:ctrlPr>
                      </m:sSupPr>
                      <m:e>
                        <m:r>
                          <a:rPr lang="en-US" altLang="zh-CN" sz="2400" i="1" dirty="0">
                            <a:latin typeface="Cambria Math" panose="02040503050406030204" pitchFamily="18" charset="0"/>
                            <a:ea typeface="宋体" panose="02010600030101010101" pitchFamily="2" charset="-122"/>
                          </a:rPr>
                          <m:t>𝑋</m:t>
                        </m:r>
                      </m:e>
                      <m:sup>
                        <m:r>
                          <a:rPr lang="en-US" altLang="zh-CN" sz="2400" b="0" i="1" dirty="0" smtClean="0">
                            <a:latin typeface="Cambria Math" panose="02040503050406030204" pitchFamily="18" charset="0"/>
                            <a:ea typeface="宋体" panose="02010600030101010101" pitchFamily="2" charset="-122"/>
                          </a:rPr>
                          <m:t>2</m:t>
                        </m:r>
                      </m:sup>
                    </m:sSup>
                  </m:oMath>
                </a14:m>
                <a:r>
                  <a:rPr lang="en-US" altLang="zh-CN" sz="2400" dirty="0">
                    <a:ea typeface="宋体" panose="02010600030101010101" pitchFamily="2" charset="-122"/>
                  </a:rPr>
                  <a:t> has a chi-square distribution, with one degree of freedom (</a:t>
                </a:r>
                <a14:m>
                  <m:oMath xmlns:m="http://schemas.openxmlformats.org/officeDocument/2006/math">
                    <m:sSup>
                      <m:sSupPr>
                        <m:ctrlPr>
                          <a:rPr lang="en-US" altLang="zh-CN" sz="2400" i="1" dirty="0">
                            <a:latin typeface="Cambria Math" panose="02040503050406030204" pitchFamily="18" charset="0"/>
                            <a:ea typeface="宋体" panose="02010600030101010101" pitchFamily="2" charset="-122"/>
                          </a:rPr>
                        </m:ctrlPr>
                      </m:sSupPr>
                      <m:e>
                        <m:r>
                          <a:rPr lang="en-US" altLang="zh-CN" sz="2400" i="1" dirty="0">
                            <a:latin typeface="Cambria Math" panose="02040503050406030204" pitchFamily="18" charset="0"/>
                            <a:ea typeface="宋体" panose="02010600030101010101" pitchFamily="2" charset="-122"/>
                          </a:rPr>
                          <m:t>𝑋</m:t>
                        </m:r>
                      </m:e>
                      <m:sup>
                        <m:r>
                          <a:rPr lang="en-US" altLang="zh-CN" sz="2400" i="1" dirty="0">
                            <a:latin typeface="Cambria Math" panose="02040503050406030204" pitchFamily="18" charset="0"/>
                            <a:ea typeface="宋体" panose="02010600030101010101" pitchFamily="2" charset="-122"/>
                          </a:rPr>
                          <m:t>2</m:t>
                        </m:r>
                      </m:sup>
                    </m:sSup>
                    <m:r>
                      <a:rPr lang="en-US" altLang="zh-CN" sz="2400" i="1" dirty="0">
                        <a:latin typeface="Cambria Math" panose="02040503050406030204" pitchFamily="18" charset="0"/>
                        <a:ea typeface="Cambria Math" panose="02040503050406030204" pitchFamily="18" charset="0"/>
                      </a:rPr>
                      <m:t>~</m:t>
                    </m:r>
                    <m:sSup>
                      <m:sSupPr>
                        <m:ctrlPr>
                          <a:rPr lang="en-US" altLang="zh-CN" sz="2400" i="1" dirty="0">
                            <a:latin typeface="Cambria Math" panose="02040503050406030204" pitchFamily="18" charset="0"/>
                            <a:ea typeface="宋体" panose="02010600030101010101" pitchFamily="2" charset="-122"/>
                          </a:rPr>
                        </m:ctrlPr>
                      </m:sSupPr>
                      <m:e>
                        <m:r>
                          <a:rPr lang="zh-CN" altLang="el-GR" sz="2400" i="1" dirty="0">
                            <a:latin typeface="Cambria Math" panose="02040503050406030204" pitchFamily="18" charset="0"/>
                            <a:ea typeface="宋体" panose="02010600030101010101" pitchFamily="2" charset="-122"/>
                          </a:rPr>
                          <m:t>𝜒</m:t>
                        </m:r>
                      </m:e>
                      <m:sup>
                        <m:r>
                          <a:rPr lang="en-US" altLang="zh-CN" sz="2400" i="1" dirty="0">
                            <a:latin typeface="Cambria Math" panose="02040503050406030204" pitchFamily="18" charset="0"/>
                            <a:ea typeface="宋体" panose="02010600030101010101" pitchFamily="2" charset="-122"/>
                          </a:rPr>
                          <m:t>2</m:t>
                        </m:r>
                      </m:sup>
                    </m:sSup>
                    <m:d>
                      <m:dPr>
                        <m:ctrlPr>
                          <a:rPr lang="en-US" altLang="zh-CN" sz="2400" i="1" dirty="0">
                            <a:latin typeface="Cambria Math" panose="02040503050406030204" pitchFamily="18" charset="0"/>
                            <a:ea typeface="Cambria Math" panose="02040503050406030204" pitchFamily="18" charset="0"/>
                          </a:rPr>
                        </m:ctrlPr>
                      </m:dPr>
                      <m:e>
                        <m:r>
                          <a:rPr lang="en-US" altLang="zh-CN" sz="2400" i="1" dirty="0">
                            <a:latin typeface="Cambria Math" panose="02040503050406030204" pitchFamily="18" charset="0"/>
                            <a:ea typeface="Cambria Math" panose="02040503050406030204" pitchFamily="18" charset="0"/>
                          </a:rPr>
                          <m:t>1</m:t>
                        </m:r>
                      </m:e>
                    </m:d>
                    <m:r>
                      <a:rPr lang="en-US" altLang="zh-CN" sz="2400" i="1" dirty="0">
                        <a:latin typeface="Cambria Math" panose="02040503050406030204" pitchFamily="18" charset="0"/>
                        <a:ea typeface="Cambria Math" panose="02040503050406030204" pitchFamily="18" charset="0"/>
                      </a:rPr>
                      <m:t>)</m:t>
                    </m:r>
                  </m:oMath>
                </a14:m>
                <a:r>
                  <a:rPr lang="en-US" altLang="zh-CN" sz="2400" dirty="0">
                    <a:ea typeface="宋体" panose="02010600030101010101" pitchFamily="2" charset="-122"/>
                  </a:rPr>
                  <a:t> </a:t>
                </a:r>
              </a:p>
              <a:p>
                <a:pPr eaLnBrk="1" hangingPunct="1">
                  <a:spcBef>
                    <a:spcPct val="40000"/>
                  </a:spcBef>
                  <a:buSzPct val="80000"/>
                </a:pPr>
                <a:r>
                  <a:rPr lang="en-US" altLang="zh-CN" sz="2400" dirty="0">
                    <a:ea typeface="宋体" panose="02010600030101010101" pitchFamily="2" charset="-122"/>
                  </a:rPr>
                  <a:t>The sum squares of n independent and standard normal random variables have a chi-square distribution with n degrees of freedom</a:t>
                </a:r>
              </a:p>
              <a:p>
                <a:pPr marL="0" indent="0" eaLnBrk="1" hangingPunct="1">
                  <a:spcBef>
                    <a:spcPct val="40000"/>
                  </a:spcBef>
                  <a:buSzPct val="80000"/>
                  <a:buNone/>
                </a:pPr>
                <a14:m>
                  <m:oMathPara xmlns:m="http://schemas.openxmlformats.org/officeDocument/2006/math">
                    <m:oMathParaPr>
                      <m:jc m:val="centerGroup"/>
                    </m:oMathParaPr>
                    <m:oMath xmlns:m="http://schemas.openxmlformats.org/officeDocument/2006/math">
                      <m:nary>
                        <m:naryPr>
                          <m:chr m:val="∑"/>
                          <m:ctrlPr>
                            <a:rPr lang="en-US" altLang="zh-CN" sz="2400" i="1" smtClean="0">
                              <a:latin typeface="Cambria Math" panose="02040503050406030204" pitchFamily="18" charset="0"/>
                              <a:ea typeface="宋体" panose="02010600030101010101" pitchFamily="2" charset="-122"/>
                            </a:rPr>
                          </m:ctrlPr>
                        </m:naryPr>
                        <m:sub>
                          <m:r>
                            <m:rPr>
                              <m:brk m:alnAt="23"/>
                            </m:rPr>
                            <a:rPr lang="en-US" altLang="zh-CN" sz="2400" b="0" i="1" smtClean="0">
                              <a:latin typeface="Cambria Math" panose="02040503050406030204" pitchFamily="18" charset="0"/>
                              <a:ea typeface="宋体" panose="02010600030101010101" pitchFamily="2" charset="-122"/>
                            </a:rPr>
                            <m:t>𝑖</m:t>
                          </m:r>
                          <m:r>
                            <a:rPr lang="en-US" altLang="zh-CN" sz="2400" b="0" i="1" smtClean="0">
                              <a:latin typeface="Cambria Math" panose="02040503050406030204" pitchFamily="18" charset="0"/>
                              <a:ea typeface="宋体" panose="02010600030101010101" pitchFamily="2" charset="-122"/>
                            </a:rPr>
                            <m:t>=1</m:t>
                          </m:r>
                        </m:sub>
                        <m:sup>
                          <m:r>
                            <a:rPr lang="en-US" altLang="zh-CN" sz="2400" b="0" i="1" smtClean="0">
                              <a:latin typeface="Cambria Math" panose="02040503050406030204" pitchFamily="18" charset="0"/>
                              <a:ea typeface="宋体" panose="02010600030101010101" pitchFamily="2" charset="-122"/>
                            </a:rPr>
                            <m:t>𝑛</m:t>
                          </m:r>
                        </m:sup>
                        <m:e>
                          <m:sSubSup>
                            <m:sSubSupPr>
                              <m:ctrlPr>
                                <a:rPr lang="en-US" altLang="zh-CN" sz="2400" i="1" smtClean="0">
                                  <a:latin typeface="Cambria Math" panose="02040503050406030204" pitchFamily="18" charset="0"/>
                                  <a:ea typeface="宋体" panose="02010600030101010101" pitchFamily="2" charset="-122"/>
                                </a:rPr>
                              </m:ctrlPr>
                            </m:sSubSupPr>
                            <m:e>
                              <m:r>
                                <a:rPr lang="en-US" altLang="zh-CN" sz="2400" b="0" i="1" smtClean="0">
                                  <a:latin typeface="Cambria Math" panose="02040503050406030204" pitchFamily="18" charset="0"/>
                                  <a:ea typeface="宋体" panose="02010600030101010101" pitchFamily="2" charset="-122"/>
                                </a:rPr>
                                <m:t>𝑋</m:t>
                              </m:r>
                            </m:e>
                            <m:sub>
                              <m:r>
                                <a:rPr lang="en-US" altLang="zh-CN" sz="2400" b="0" i="1" smtClean="0">
                                  <a:latin typeface="Cambria Math" panose="02040503050406030204" pitchFamily="18" charset="0"/>
                                  <a:ea typeface="宋体" panose="02010600030101010101" pitchFamily="2" charset="-122"/>
                                </a:rPr>
                                <m:t>𝑖</m:t>
                              </m:r>
                            </m:sub>
                            <m:sup>
                              <m:r>
                                <a:rPr lang="en-US" altLang="zh-CN" sz="2400" b="0" i="1" smtClean="0">
                                  <a:latin typeface="Cambria Math" panose="02040503050406030204" pitchFamily="18" charset="0"/>
                                  <a:ea typeface="宋体" panose="02010600030101010101" pitchFamily="2" charset="-122"/>
                                </a:rPr>
                                <m:t>2</m:t>
                              </m:r>
                            </m:sup>
                          </m:sSubSup>
                        </m:e>
                      </m:nary>
                      <m:r>
                        <a:rPr lang="en-US" altLang="zh-CN" sz="2400" i="1" smtClean="0">
                          <a:latin typeface="Cambria Math" panose="02040503050406030204" pitchFamily="18" charset="0"/>
                          <a:ea typeface="Cambria Math" panose="02040503050406030204" pitchFamily="18" charset="0"/>
                        </a:rPr>
                        <m:t>~</m:t>
                      </m:r>
                      <m:sSup>
                        <m:sSupPr>
                          <m:ctrlPr>
                            <a:rPr lang="en-US" altLang="zh-CN" sz="2400" i="1" smtClean="0">
                              <a:latin typeface="Cambria Math" panose="02040503050406030204" pitchFamily="18" charset="0"/>
                              <a:ea typeface="Cambria Math" panose="02040503050406030204" pitchFamily="18" charset="0"/>
                            </a:rPr>
                          </m:ctrlPr>
                        </m:sSupPr>
                        <m:e>
                          <m:r>
                            <a:rPr lang="zh-CN" altLang="en-US" sz="2400" i="1" smtClean="0">
                              <a:latin typeface="Cambria Math" panose="02040503050406030204" pitchFamily="18" charset="0"/>
                              <a:ea typeface="Cambria Math" panose="02040503050406030204" pitchFamily="18" charset="0"/>
                            </a:rPr>
                            <m:t>𝜒</m:t>
                          </m:r>
                        </m:e>
                        <m:sup>
                          <m:r>
                            <a:rPr lang="en-US" altLang="zh-CN" sz="2400" b="0" i="1" smtClean="0">
                              <a:latin typeface="Cambria Math" panose="02040503050406030204" pitchFamily="18" charset="0"/>
                              <a:ea typeface="Cambria Math" panose="02040503050406030204" pitchFamily="18" charset="0"/>
                            </a:rPr>
                            <m:t>2</m:t>
                          </m:r>
                        </m:sup>
                      </m:sSup>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𝑛</m:t>
                      </m:r>
                      <m:r>
                        <a:rPr lang="en-US" altLang="zh-CN" sz="2400" b="0" i="1" smtClean="0">
                          <a:latin typeface="Cambria Math" panose="02040503050406030204" pitchFamily="18" charset="0"/>
                          <a:ea typeface="Cambria Math" panose="02040503050406030204" pitchFamily="18" charset="0"/>
                        </a:rPr>
                        <m:t>)</m:t>
                      </m:r>
                    </m:oMath>
                  </m:oMathPara>
                </a14:m>
                <a:endParaRPr lang="en-US" altLang="zh-CN" sz="2400" dirty="0">
                  <a:ea typeface="宋体" panose="02010600030101010101" pitchFamily="2" charset="-122"/>
                </a:endParaRPr>
              </a:p>
              <a:p>
                <a:pPr eaLnBrk="1" hangingPunct="1">
                  <a:spcBef>
                    <a:spcPct val="40000"/>
                  </a:spcBef>
                  <a:buSzPct val="80000"/>
                </a:pPr>
                <a:endParaRPr lang="en-US" altLang="zh-CN" sz="2400" dirty="0">
                  <a:ea typeface="宋体" panose="02010600030101010101" pitchFamily="2" charset="-122"/>
                </a:endParaRPr>
              </a:p>
            </p:txBody>
          </p:sp>
        </mc:Choice>
        <mc:Fallback xmlns="">
          <p:sp>
            <p:nvSpPr>
              <p:cNvPr id="13317" name="Rectangle 3">
                <a:extLst>
                  <a:ext uri="{FF2B5EF4-FFF2-40B4-BE49-F238E27FC236}">
                    <a16:creationId xmlns:a16="http://schemas.microsoft.com/office/drawing/2014/main" id="{C1765BE4-F52C-4C17-37E9-4B65E3A6EE05}"/>
                  </a:ext>
                </a:extLst>
              </p:cNvPr>
              <p:cNvSpPr>
                <a:spLocks noGrp="1" noRot="1" noChangeAspect="1" noMove="1" noResize="1" noEditPoints="1" noAdjustHandles="1" noChangeArrowheads="1" noChangeShapeType="1" noTextEdit="1"/>
              </p:cNvSpPr>
              <p:nvPr>
                <p:ph type="body" idx="4294967295"/>
              </p:nvPr>
            </p:nvSpPr>
            <p:spPr>
              <a:xfrm>
                <a:off x="914400" y="1752600"/>
                <a:ext cx="8153400" cy="4532313"/>
              </a:xfrm>
              <a:blipFill>
                <a:blip r:embed="rId3"/>
                <a:stretch>
                  <a:fillRect l="-598" t="-1077" r="-14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4041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316" name="Rectangle 2">
                <a:extLst>
                  <a:ext uri="{FF2B5EF4-FFF2-40B4-BE49-F238E27FC236}">
                    <a16:creationId xmlns:a16="http://schemas.microsoft.com/office/drawing/2014/main" id="{4FD11374-3C5C-9810-D001-8CA7F0F1F03A}"/>
                  </a:ext>
                </a:extLst>
              </p:cNvPr>
              <p:cNvSpPr>
                <a:spLocks noGrp="1" noChangeArrowheads="1"/>
              </p:cNvSpPr>
              <p:nvPr>
                <p:ph type="title" idx="4294967295"/>
              </p:nvPr>
            </p:nvSpPr>
            <p:spPr/>
            <p:txBody>
              <a:bodyPr/>
              <a:lstStyle/>
              <a:p>
                <a:pPr algn="l" eaLnBrk="1" hangingPunct="1"/>
                <a:r>
                  <a:rPr lang="en-US" altLang="zh-CN" dirty="0">
                    <a:ea typeface="宋体" panose="02010600030101010101" pitchFamily="2" charset="-122"/>
                  </a:rPr>
                  <a:t>Chi-Square (</a:t>
                </a:r>
                <a14:m>
                  <m:oMath xmlns:m="http://schemas.openxmlformats.org/officeDocument/2006/math">
                    <m:sSup>
                      <m:sSupPr>
                        <m:ctrlPr>
                          <a:rPr lang="en-US" altLang="zh-CN" i="1" dirty="0" smtClean="0">
                            <a:latin typeface="Cambria Math" panose="02040503050406030204" pitchFamily="18" charset="0"/>
                            <a:ea typeface="宋体" panose="02010600030101010101" pitchFamily="2" charset="-122"/>
                          </a:rPr>
                        </m:ctrlPr>
                      </m:sSupPr>
                      <m:e>
                        <m:r>
                          <a:rPr lang="zh-CN" altLang="el-GR" i="1" dirty="0">
                            <a:latin typeface="Cambria Math" panose="02040503050406030204" pitchFamily="18" charset="0"/>
                            <a:ea typeface="宋体" panose="02010600030101010101" pitchFamily="2" charset="-122"/>
                          </a:rPr>
                          <m:t>𝜒</m:t>
                        </m:r>
                      </m:e>
                      <m:sup>
                        <m:r>
                          <a:rPr lang="en-US" altLang="zh-CN" b="0" i="1" dirty="0" smtClean="0">
                            <a:latin typeface="Cambria Math" panose="02040503050406030204" pitchFamily="18" charset="0"/>
                            <a:ea typeface="宋体" panose="02010600030101010101" pitchFamily="2" charset="-122"/>
                          </a:rPr>
                          <m:t>2</m:t>
                        </m:r>
                      </m:sup>
                    </m:sSup>
                  </m:oMath>
                </a14:m>
                <a:r>
                  <a:rPr lang="el-GR" altLang="zh-CN" dirty="0">
                    <a:ea typeface="宋体" panose="02010600030101010101" pitchFamily="2" charset="-122"/>
                  </a:rPr>
                  <a:t>) </a:t>
                </a:r>
                <a:r>
                  <a:rPr lang="en-US" altLang="zh-CN" dirty="0">
                    <a:ea typeface="宋体" panose="02010600030101010101" pitchFamily="2" charset="-122"/>
                  </a:rPr>
                  <a:t>Distributions</a:t>
                </a:r>
              </a:p>
            </p:txBody>
          </p:sp>
        </mc:Choice>
        <mc:Fallback xmlns="">
          <p:sp>
            <p:nvSpPr>
              <p:cNvPr id="13316" name="Rectangle 2">
                <a:extLst>
                  <a:ext uri="{FF2B5EF4-FFF2-40B4-BE49-F238E27FC236}">
                    <a16:creationId xmlns:a16="http://schemas.microsoft.com/office/drawing/2014/main" id="{4FD11374-3C5C-9810-D001-8CA7F0F1F03A}"/>
                  </a:ext>
                </a:extLst>
              </p:cNvPr>
              <p:cNvSpPr>
                <a:spLocks noGrp="1" noRot="1" noChangeAspect="1" noMove="1" noResize="1" noEditPoints="1" noAdjustHandles="1" noChangeArrowheads="1" noChangeShapeType="1" noTextEdit="1"/>
              </p:cNvSpPr>
              <p:nvPr>
                <p:ph type="title" idx="4294967295"/>
              </p:nvPr>
            </p:nvSpPr>
            <p:spPr>
              <a:blipFill>
                <a:blip r:embed="rId2"/>
                <a:stretch>
                  <a:fillRect l="-3055" b="-26543"/>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DA58D6E0-35B3-6034-D2E6-67F68D384CFB}"/>
              </a:ext>
            </a:extLst>
          </p:cNvPr>
          <p:cNvPicPr>
            <a:picLocks noChangeAspect="1"/>
          </p:cNvPicPr>
          <p:nvPr/>
        </p:nvPicPr>
        <p:blipFill>
          <a:blip r:embed="rId3"/>
          <a:stretch>
            <a:fillRect/>
          </a:stretch>
        </p:blipFill>
        <p:spPr>
          <a:xfrm>
            <a:off x="1623706" y="1512363"/>
            <a:ext cx="6019800" cy="3707559"/>
          </a:xfrm>
          <a:prstGeom prst="rect">
            <a:avLst/>
          </a:prstGeom>
        </p:spPr>
      </p:pic>
      <p:sp>
        <p:nvSpPr>
          <p:cNvPr id="4" name="文本框 3">
            <a:extLst>
              <a:ext uri="{FF2B5EF4-FFF2-40B4-BE49-F238E27FC236}">
                <a16:creationId xmlns:a16="http://schemas.microsoft.com/office/drawing/2014/main" id="{3E5727D4-B875-B4C6-4ECB-AA5406A75F37}"/>
              </a:ext>
            </a:extLst>
          </p:cNvPr>
          <p:cNvSpPr txBox="1"/>
          <p:nvPr/>
        </p:nvSpPr>
        <p:spPr>
          <a:xfrm>
            <a:off x="275615" y="5219922"/>
            <a:ext cx="8715983" cy="1569660"/>
          </a:xfrm>
          <a:prstGeom prst="rect">
            <a:avLst/>
          </a:prstGeom>
          <a:noFill/>
        </p:spPr>
        <p:txBody>
          <a:bodyPr wrap="square">
            <a:spAutoFit/>
          </a:bodyPr>
          <a:lstStyle/>
          <a:p>
            <a:r>
              <a:rPr lang="en-US" altLang="zh-CN" sz="2400" dirty="0"/>
              <a:t>As n increases, the distribution looks more and more similar to a normal distribution. In fact, when n is 90 or greater, a normal distribution is a good approximation of the chi-square distribution.</a:t>
            </a:r>
            <a:endParaRPr lang="zh-CN" altLang="en-US" sz="2400" dirty="0"/>
          </a:p>
        </p:txBody>
      </p:sp>
    </p:spTree>
    <p:extLst>
      <p:ext uri="{BB962C8B-B14F-4D97-AF65-F5344CB8AC3E}">
        <p14:creationId xmlns:p14="http://schemas.microsoft.com/office/powerpoint/2010/main" val="4130931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316" name="Rectangle 2">
                <a:extLst>
                  <a:ext uri="{FF2B5EF4-FFF2-40B4-BE49-F238E27FC236}">
                    <a16:creationId xmlns:a16="http://schemas.microsoft.com/office/drawing/2014/main" id="{4FD11374-3C5C-9810-D001-8CA7F0F1F03A}"/>
                  </a:ext>
                </a:extLst>
              </p:cNvPr>
              <p:cNvSpPr>
                <a:spLocks noGrp="1" noChangeArrowheads="1"/>
              </p:cNvSpPr>
              <p:nvPr>
                <p:ph type="title" idx="4294967295"/>
              </p:nvPr>
            </p:nvSpPr>
            <p:spPr/>
            <p:txBody>
              <a:bodyPr/>
              <a:lstStyle/>
              <a:p>
                <a:pPr algn="l" eaLnBrk="1" hangingPunct="1"/>
                <a:r>
                  <a:rPr lang="en-US" altLang="zh-CN" dirty="0">
                    <a:ea typeface="宋体" panose="02010600030101010101" pitchFamily="2" charset="-122"/>
                  </a:rPr>
                  <a:t>Chi-Square (</a:t>
                </a:r>
                <a14:m>
                  <m:oMath xmlns:m="http://schemas.openxmlformats.org/officeDocument/2006/math">
                    <m:sSup>
                      <m:sSupPr>
                        <m:ctrlPr>
                          <a:rPr lang="en-US" altLang="zh-CN" i="1" dirty="0" smtClean="0">
                            <a:latin typeface="Cambria Math" panose="02040503050406030204" pitchFamily="18" charset="0"/>
                            <a:ea typeface="宋体" panose="02010600030101010101" pitchFamily="2" charset="-122"/>
                          </a:rPr>
                        </m:ctrlPr>
                      </m:sSupPr>
                      <m:e>
                        <m:r>
                          <a:rPr lang="zh-CN" altLang="el-GR" i="1" dirty="0">
                            <a:latin typeface="Cambria Math" panose="02040503050406030204" pitchFamily="18" charset="0"/>
                            <a:ea typeface="宋体" panose="02010600030101010101" pitchFamily="2" charset="-122"/>
                          </a:rPr>
                          <m:t>𝜒</m:t>
                        </m:r>
                      </m:e>
                      <m:sup>
                        <m:r>
                          <a:rPr lang="en-US" altLang="zh-CN" b="0" i="1" dirty="0" smtClean="0">
                            <a:latin typeface="Cambria Math" panose="02040503050406030204" pitchFamily="18" charset="0"/>
                            <a:ea typeface="宋体" panose="02010600030101010101" pitchFamily="2" charset="-122"/>
                          </a:rPr>
                          <m:t>2</m:t>
                        </m:r>
                      </m:sup>
                    </m:sSup>
                  </m:oMath>
                </a14:m>
                <a:r>
                  <a:rPr lang="el-GR" altLang="zh-CN" dirty="0">
                    <a:ea typeface="宋体" panose="02010600030101010101" pitchFamily="2" charset="-122"/>
                  </a:rPr>
                  <a:t>) </a:t>
                </a:r>
                <a:r>
                  <a:rPr lang="en-US" altLang="zh-CN" dirty="0">
                    <a:ea typeface="宋体" panose="02010600030101010101" pitchFamily="2" charset="-122"/>
                  </a:rPr>
                  <a:t>Distributions</a:t>
                </a:r>
              </a:p>
            </p:txBody>
          </p:sp>
        </mc:Choice>
        <mc:Fallback xmlns="">
          <p:sp>
            <p:nvSpPr>
              <p:cNvPr id="13316" name="Rectangle 2">
                <a:extLst>
                  <a:ext uri="{FF2B5EF4-FFF2-40B4-BE49-F238E27FC236}">
                    <a16:creationId xmlns:a16="http://schemas.microsoft.com/office/drawing/2014/main" id="{4FD11374-3C5C-9810-D001-8CA7F0F1F03A}"/>
                  </a:ext>
                </a:extLst>
              </p:cNvPr>
              <p:cNvSpPr>
                <a:spLocks noGrp="1" noRot="1" noChangeAspect="1" noMove="1" noResize="1" noEditPoints="1" noAdjustHandles="1" noChangeArrowheads="1" noChangeShapeType="1" noTextEdit="1"/>
              </p:cNvSpPr>
              <p:nvPr>
                <p:ph type="title" idx="4294967295"/>
              </p:nvPr>
            </p:nvSpPr>
            <p:spPr>
              <a:blipFill>
                <a:blip r:embed="rId2"/>
                <a:stretch>
                  <a:fillRect l="-3055" b="-265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317" name="Rectangle 3">
                <a:extLst>
                  <a:ext uri="{FF2B5EF4-FFF2-40B4-BE49-F238E27FC236}">
                    <a16:creationId xmlns:a16="http://schemas.microsoft.com/office/drawing/2014/main" id="{C1765BE4-F52C-4C17-37E9-4B65E3A6EE05}"/>
                  </a:ext>
                </a:extLst>
              </p:cNvPr>
              <p:cNvSpPr>
                <a:spLocks noGrp="1" noChangeArrowheads="1"/>
              </p:cNvSpPr>
              <p:nvPr>
                <p:ph type="body" idx="4294967295"/>
              </p:nvPr>
            </p:nvSpPr>
            <p:spPr>
              <a:xfrm>
                <a:off x="609600" y="1600200"/>
                <a:ext cx="8153400" cy="4532313"/>
              </a:xfrm>
            </p:spPr>
            <p:txBody>
              <a:bodyPr/>
              <a:lstStyle/>
              <a:p>
                <a:pPr eaLnBrk="1" hangingPunct="1">
                  <a:spcBef>
                    <a:spcPct val="40000"/>
                  </a:spcBef>
                  <a:buSzPct val="80000"/>
                </a:pPr>
                <a:r>
                  <a:rPr lang="en-US" altLang="zh-CN" sz="2400" dirty="0">
                    <a:solidFill>
                      <a:schemeClr val="folHlink"/>
                    </a:solidFill>
                    <a:ea typeface="宋体" panose="02010600030101010101" pitchFamily="2" charset="-122"/>
                  </a:rPr>
                  <a:t>Test statistics</a:t>
                </a:r>
              </a:p>
              <a:p>
                <a:pPr marL="0" indent="0" eaLnBrk="1" hangingPunct="1">
                  <a:spcBef>
                    <a:spcPct val="40000"/>
                  </a:spcBef>
                  <a:buSzPct val="80000"/>
                  <a:buNone/>
                </a:pPr>
                <a:endParaRPr lang="en-US" altLang="zh-CN" sz="2400" dirty="0">
                  <a:solidFill>
                    <a:schemeClr val="folHlink"/>
                  </a:solidFill>
                  <a:ea typeface="宋体" panose="02010600030101010101" pitchFamily="2" charset="-122"/>
                </a:endParaRPr>
              </a:p>
              <a:p>
                <a:pPr marL="0" indent="0" eaLnBrk="1" hangingPunct="1">
                  <a:spcBef>
                    <a:spcPct val="40000"/>
                  </a:spcBef>
                  <a:buSzPct val="80000"/>
                  <a:buNone/>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𝑆</m:t>
                          </m:r>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nary>
                            <m:naryPr>
                              <m:chr m:val="∑"/>
                              <m:ctrlPr>
                                <a:rPr lang="en-US" altLang="zh-CN" i="1">
                                  <a:latin typeface="Cambria Math" panose="02040503050406030204" pitchFamily="18" charset="0"/>
                                  <a:ea typeface="宋体" panose="02010600030101010101" pitchFamily="2" charset="-122"/>
                                </a:rPr>
                              </m:ctrlPr>
                            </m:naryPr>
                            <m:sub>
                              <m:r>
                                <m:rPr>
                                  <m:brk m:alnAt="23"/>
                                </m:rPr>
                                <a:rPr lang="en-US" altLang="zh-CN" i="1">
                                  <a:latin typeface="Cambria Math" panose="02040503050406030204" pitchFamily="18" charset="0"/>
                                  <a:ea typeface="宋体" panose="02010600030101010101" pitchFamily="2" charset="-122"/>
                                </a:rPr>
                                <m:t>𝑖</m:t>
                              </m:r>
                              <m:r>
                                <a:rPr lang="en-US" altLang="zh-CN" i="1">
                                  <a:latin typeface="Cambria Math" panose="02040503050406030204" pitchFamily="18" charset="0"/>
                                  <a:ea typeface="宋体" panose="02010600030101010101" pitchFamily="2" charset="-122"/>
                                </a:rPr>
                                <m:t>=1</m:t>
                              </m:r>
                            </m:sub>
                            <m:sup>
                              <m:r>
                                <a:rPr lang="en-US" altLang="zh-CN" i="1">
                                  <a:latin typeface="Cambria Math" panose="02040503050406030204" pitchFamily="18" charset="0"/>
                                  <a:ea typeface="宋体" panose="02010600030101010101" pitchFamily="2" charset="-122"/>
                                </a:rPr>
                                <m:t>𝑛</m:t>
                              </m:r>
                            </m:sup>
                            <m:e>
                              <m:sSup>
                                <m:sSupPr>
                                  <m:ctrlPr>
                                    <a:rPr lang="en-US" altLang="zh-CN" i="1">
                                      <a:latin typeface="Cambria Math" panose="02040503050406030204" pitchFamily="18" charset="0"/>
                                      <a:ea typeface="宋体" panose="02010600030101010101" pitchFamily="2" charset="-122"/>
                                    </a:rPr>
                                  </m:ctrlPr>
                                </m:sSupPr>
                                <m:e>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𝑋</m:t>
                                          </m:r>
                                        </m:e>
                                        <m:sub>
                                          <m:r>
                                            <a:rPr lang="en-US" altLang="zh-CN" i="1">
                                              <a:latin typeface="Cambria Math" panose="02040503050406030204" pitchFamily="18" charset="0"/>
                                              <a:ea typeface="宋体" panose="02010600030101010101" pitchFamily="2" charset="-122"/>
                                            </a:rPr>
                                            <m:t>𝑖</m:t>
                                          </m:r>
                                        </m:sub>
                                      </m:sSub>
                                      <m:r>
                                        <a:rPr lang="en-US" altLang="zh-CN" i="1">
                                          <a:latin typeface="Cambria Math" panose="02040503050406030204" pitchFamily="18" charset="0"/>
                                          <a:ea typeface="宋体" panose="02010600030101010101" pitchFamily="2" charset="-122"/>
                                        </a:rPr>
                                        <m:t>−</m:t>
                                      </m:r>
                                      <m:acc>
                                        <m:accPr>
                                          <m:chr m:val="̅"/>
                                          <m:ctrlPr>
                                            <a:rPr lang="en-US" altLang="zh-CN" i="1">
                                              <a:latin typeface="Cambria Math" panose="02040503050406030204" pitchFamily="18" charset="0"/>
                                              <a:ea typeface="宋体" panose="02010600030101010101" pitchFamily="2" charset="-122"/>
                                            </a:rPr>
                                          </m:ctrlPr>
                                        </m:accPr>
                                        <m:e>
                                          <m:r>
                                            <a:rPr lang="en-US" altLang="zh-CN" i="1">
                                              <a:latin typeface="Cambria Math" panose="02040503050406030204" pitchFamily="18" charset="0"/>
                                              <a:ea typeface="宋体" panose="02010600030101010101" pitchFamily="2" charset="-122"/>
                                            </a:rPr>
                                            <m:t>𝑋</m:t>
                                          </m:r>
                                        </m:e>
                                      </m:acc>
                                    </m:e>
                                  </m:d>
                                </m:e>
                                <m:sup>
                                  <m:r>
                                    <a:rPr lang="en-US" altLang="zh-CN" i="1">
                                      <a:latin typeface="Cambria Math" panose="02040503050406030204" pitchFamily="18" charset="0"/>
                                      <a:ea typeface="宋体" panose="02010600030101010101" pitchFamily="2" charset="-122"/>
                                    </a:rPr>
                                    <m:t>2</m:t>
                                  </m:r>
                                </m:sup>
                              </m:sSup>
                            </m:e>
                          </m:nary>
                        </m:num>
                        <m:den>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den>
                      </m:f>
                    </m:oMath>
                  </m:oMathPara>
                </a14:m>
                <a:endParaRPr lang="en-US" altLang="zh-CN" dirty="0">
                  <a:ea typeface="宋体" panose="02010600030101010101" pitchFamily="2" charset="-122"/>
                </a:endParaRPr>
              </a:p>
              <a:p>
                <a:pPr marL="0" indent="0" eaLnBrk="1" hangingPunct="1">
                  <a:spcBef>
                    <a:spcPct val="40000"/>
                  </a:spcBef>
                  <a:buSzPct val="80000"/>
                  <a:buNone/>
                </a:pPr>
                <a:endParaRPr lang="en-US" altLang="zh-CN" dirty="0">
                  <a:ea typeface="宋体" panose="02010600030101010101" pitchFamily="2" charset="-122"/>
                </a:endParaRPr>
              </a:p>
            </p:txBody>
          </p:sp>
        </mc:Choice>
        <mc:Fallback xmlns="">
          <p:sp>
            <p:nvSpPr>
              <p:cNvPr id="13317" name="Rectangle 3">
                <a:extLst>
                  <a:ext uri="{FF2B5EF4-FFF2-40B4-BE49-F238E27FC236}">
                    <a16:creationId xmlns:a16="http://schemas.microsoft.com/office/drawing/2014/main" id="{C1765BE4-F52C-4C17-37E9-4B65E3A6EE05}"/>
                  </a:ext>
                </a:extLst>
              </p:cNvPr>
              <p:cNvSpPr>
                <a:spLocks noGrp="1" noRot="1" noChangeAspect="1" noMove="1" noResize="1" noEditPoints="1" noAdjustHandles="1" noChangeArrowheads="1" noChangeShapeType="1" noTextEdit="1"/>
              </p:cNvSpPr>
              <p:nvPr>
                <p:ph type="body" idx="4294967295"/>
              </p:nvPr>
            </p:nvSpPr>
            <p:spPr>
              <a:xfrm>
                <a:off x="609600" y="1600200"/>
                <a:ext cx="8153400" cy="4532313"/>
              </a:xfrm>
              <a:blipFill>
                <a:blip r:embed="rId3"/>
                <a:stretch>
                  <a:fillRect l="-598" t="-1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9272210-F721-A4B7-E99D-9B4F17198185}"/>
                  </a:ext>
                </a:extLst>
              </p:cNvPr>
              <p:cNvSpPr txBox="1"/>
              <p:nvPr/>
            </p:nvSpPr>
            <p:spPr>
              <a:xfrm>
                <a:off x="2286000" y="4114800"/>
                <a:ext cx="4572000" cy="956929"/>
              </a:xfrm>
              <a:prstGeom prst="rect">
                <a:avLst/>
              </a:prstGeom>
              <a:solidFill>
                <a:srgbClr val="FFC000"/>
              </a:solid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ea typeface="Cambria Math" panose="02040503050406030204" pitchFamily="18" charset="0"/>
                            </a:rPr>
                          </m:ctrlPr>
                        </m:sSupPr>
                        <m:e>
                          <m:r>
                            <a:rPr lang="zh-CN" altLang="en-US" i="1">
                              <a:latin typeface="Cambria Math" panose="02040503050406030204" pitchFamily="18" charset="0"/>
                              <a:ea typeface="Cambria Math" panose="02040503050406030204" pitchFamily="18" charset="0"/>
                            </a:rPr>
                            <m:t>𝜒</m:t>
                          </m:r>
                        </m:e>
                        <m:sup>
                          <m:r>
                            <a:rPr lang="en-US" altLang="zh-CN" i="1">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𝑆</m:t>
                              </m:r>
                            </m:e>
                            <m:sup>
                              <m:r>
                                <a:rPr lang="en-US" altLang="zh-CN" i="1">
                                  <a:latin typeface="Cambria Math" panose="02040503050406030204" pitchFamily="18" charset="0"/>
                                  <a:ea typeface="Cambria Math" panose="02040503050406030204" pitchFamily="18" charset="0"/>
                                </a:rPr>
                                <m:t>2</m:t>
                              </m:r>
                            </m:sup>
                          </m:sSup>
                        </m:num>
                        <m:den>
                          <m:sSup>
                            <m:sSupPr>
                              <m:ctrlPr>
                                <a:rPr lang="en-US" altLang="zh-CN" b="0" i="1" smtClean="0">
                                  <a:latin typeface="Cambria Math" panose="02040503050406030204" pitchFamily="18" charset="0"/>
                                  <a:ea typeface="Cambria Math" panose="02040503050406030204" pitchFamily="18" charset="0"/>
                                </a:rPr>
                              </m:ctrlPr>
                            </m:sSupPr>
                            <m:e>
                              <m:r>
                                <a:rPr lang="zh-CN" altLang="en-US" b="0" i="1" smtClean="0">
                                  <a:latin typeface="Cambria Math" panose="02040503050406030204" pitchFamily="18" charset="0"/>
                                  <a:ea typeface="Cambria Math" panose="02040503050406030204" pitchFamily="18" charset="0"/>
                                </a:rPr>
                                <m:t>𝜎</m:t>
                              </m:r>
                            </m:e>
                            <m:sup>
                              <m:r>
                                <a:rPr lang="en-US" altLang="zh-CN" b="0" i="1" smtClean="0">
                                  <a:latin typeface="Cambria Math" panose="02040503050406030204" pitchFamily="18" charset="0"/>
                                  <a:ea typeface="Cambria Math" panose="02040503050406030204" pitchFamily="18" charset="0"/>
                                </a:rPr>
                                <m:t>2</m:t>
                              </m:r>
                            </m:sup>
                          </m:sSup>
                        </m:den>
                      </m:f>
                      <m:r>
                        <a:rPr lang="en-US" altLang="zh-CN" i="1" smtClean="0">
                          <a:latin typeface="Cambria Math" panose="02040503050406030204" pitchFamily="18" charset="0"/>
                          <a:ea typeface="Cambria Math" panose="02040503050406030204" pitchFamily="18" charset="0"/>
                        </a:rPr>
                        <m:t>~</m:t>
                      </m:r>
                      <m:sSup>
                        <m:sSupPr>
                          <m:ctrlPr>
                            <a:rPr lang="en-US" altLang="zh-CN" i="1" smtClean="0">
                              <a:solidFill>
                                <a:schemeClr val="tx1"/>
                              </a:solidFill>
                              <a:latin typeface="Cambria Math" panose="02040503050406030204" pitchFamily="18" charset="0"/>
                              <a:ea typeface="Cambria Math" panose="02040503050406030204" pitchFamily="18" charset="0"/>
                            </a:rPr>
                          </m:ctrlPr>
                        </m:sSupPr>
                        <m:e>
                          <m:r>
                            <a:rPr lang="zh-CN" altLang="en-US" i="1" smtClean="0">
                              <a:solidFill>
                                <a:schemeClr val="tx1"/>
                              </a:solidFill>
                              <a:latin typeface="Cambria Math" panose="02040503050406030204" pitchFamily="18" charset="0"/>
                              <a:ea typeface="Cambria Math" panose="02040503050406030204" pitchFamily="18" charset="0"/>
                            </a:rPr>
                            <m:t>𝜒</m:t>
                          </m:r>
                        </m:e>
                        <m:sup>
                          <m:r>
                            <a:rPr lang="en-US" altLang="zh-CN" b="0" i="1" smtClean="0">
                              <a:solidFill>
                                <a:schemeClr val="tx1"/>
                              </a:solidFill>
                              <a:latin typeface="Cambria Math" panose="02040503050406030204" pitchFamily="18" charset="0"/>
                              <a:ea typeface="Cambria Math" panose="02040503050406030204" pitchFamily="18" charset="0"/>
                            </a:rPr>
                            <m:t>2</m:t>
                          </m:r>
                        </m:sup>
                      </m:sSup>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𝑛</m:t>
                      </m:r>
                      <m:r>
                        <a:rPr lang="en-US" altLang="zh-CN" b="0" i="1" smtClean="0">
                          <a:solidFill>
                            <a:schemeClr val="tx1"/>
                          </a:solidFill>
                          <a:latin typeface="Cambria Math" panose="02040503050406030204" pitchFamily="18" charset="0"/>
                          <a:ea typeface="Cambria Math" panose="02040503050406030204" pitchFamily="18" charset="0"/>
                        </a:rPr>
                        <m:t>−1)</m:t>
                      </m:r>
                    </m:oMath>
                  </m:oMathPara>
                </a14:m>
                <a:endParaRPr lang="zh-CN" altLang="en-US" dirty="0"/>
              </a:p>
            </p:txBody>
          </p:sp>
        </mc:Choice>
        <mc:Fallback xmlns="">
          <p:sp>
            <p:nvSpPr>
              <p:cNvPr id="3" name="文本框 2">
                <a:extLst>
                  <a:ext uri="{FF2B5EF4-FFF2-40B4-BE49-F238E27FC236}">
                    <a16:creationId xmlns:a16="http://schemas.microsoft.com/office/drawing/2014/main" id="{A9272210-F721-A4B7-E99D-9B4F17198185}"/>
                  </a:ext>
                </a:extLst>
              </p:cNvPr>
              <p:cNvSpPr txBox="1">
                <a:spLocks noRot="1" noChangeAspect="1" noMove="1" noResize="1" noEditPoints="1" noAdjustHandles="1" noChangeArrowheads="1" noChangeShapeType="1" noTextEdit="1"/>
              </p:cNvSpPr>
              <p:nvPr/>
            </p:nvSpPr>
            <p:spPr>
              <a:xfrm>
                <a:off x="2286000" y="4114800"/>
                <a:ext cx="4572000" cy="956929"/>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13826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4FD11374-3C5C-9810-D001-8CA7F0F1F03A}"/>
              </a:ext>
            </a:extLst>
          </p:cNvPr>
          <p:cNvSpPr>
            <a:spLocks noGrp="1" noChangeArrowheads="1"/>
          </p:cNvSpPr>
          <p:nvPr>
            <p:ph type="title" idx="4294967295"/>
          </p:nvPr>
        </p:nvSpPr>
        <p:spPr/>
        <p:txBody>
          <a:bodyPr/>
          <a:lstStyle/>
          <a:p>
            <a:pPr algn="l" eaLnBrk="1" hangingPunct="1"/>
            <a:r>
              <a:rPr lang="en-US" altLang="zh-CN" dirty="0">
                <a:ea typeface="宋体" panose="02010600030101010101" pitchFamily="2" charset="-122"/>
              </a:rPr>
              <a:t>Student’s t-distribution</a:t>
            </a:r>
          </a:p>
        </p:txBody>
      </p:sp>
      <mc:AlternateContent xmlns:mc="http://schemas.openxmlformats.org/markup-compatibility/2006" xmlns:a14="http://schemas.microsoft.com/office/drawing/2010/main">
        <mc:Choice Requires="a14">
          <p:sp>
            <p:nvSpPr>
              <p:cNvPr id="13317" name="Rectangle 3">
                <a:extLst>
                  <a:ext uri="{FF2B5EF4-FFF2-40B4-BE49-F238E27FC236}">
                    <a16:creationId xmlns:a16="http://schemas.microsoft.com/office/drawing/2014/main" id="{C1765BE4-F52C-4C17-37E9-4B65E3A6EE05}"/>
                  </a:ext>
                </a:extLst>
              </p:cNvPr>
              <p:cNvSpPr>
                <a:spLocks noGrp="1" noChangeArrowheads="1"/>
              </p:cNvSpPr>
              <p:nvPr>
                <p:ph type="body" idx="4294967295"/>
              </p:nvPr>
            </p:nvSpPr>
            <p:spPr>
              <a:xfrm>
                <a:off x="914400" y="1752600"/>
                <a:ext cx="8153400" cy="4532313"/>
              </a:xfrm>
            </p:spPr>
            <p:txBody>
              <a:bodyPr/>
              <a:lstStyle/>
              <a:p>
                <a:pPr eaLnBrk="1" hangingPunct="1">
                  <a:spcBef>
                    <a:spcPct val="40000"/>
                  </a:spcBef>
                  <a:buSzPct val="80000"/>
                </a:pPr>
                <a:r>
                  <a:rPr lang="en-US" altLang="zh-CN" sz="2400" dirty="0">
                    <a:ea typeface="宋体" panose="02010600030101010101" pitchFamily="2" charset="-122"/>
                  </a:rPr>
                  <a:t>A statistical distribution published by William </a:t>
                </a:r>
                <a:r>
                  <a:rPr lang="en-US" altLang="zh-CN" sz="2400" dirty="0" err="1">
                    <a:ea typeface="宋体" panose="02010600030101010101" pitchFamily="2" charset="-122"/>
                  </a:rPr>
                  <a:t>Gosset</a:t>
                </a:r>
                <a:r>
                  <a:rPr lang="en-US" altLang="zh-CN" sz="2400" dirty="0">
                    <a:ea typeface="宋体" panose="02010600030101010101" pitchFamily="2" charset="-122"/>
                  </a:rPr>
                  <a:t> in 1908. His employer, Guinness Breweries, required him to publish under a pseudonym, so he chose "Student." </a:t>
                </a:r>
              </a:p>
              <a:p>
                <a:pPr eaLnBrk="1" hangingPunct="1">
                  <a:spcBef>
                    <a:spcPct val="40000"/>
                  </a:spcBef>
                  <a:buSzPct val="80000"/>
                </a:pPr>
                <a:r>
                  <a:rPr lang="en-US" altLang="zh-CN" sz="2400" dirty="0">
                    <a:ea typeface="宋体" panose="02010600030101010101" pitchFamily="2" charset="-122"/>
                  </a:rPr>
                  <a:t>If a random variable X has a normal distribution (</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𝑋</m:t>
                    </m:r>
                    <m:r>
                      <a:rPr lang="en-US" altLang="zh-CN" sz="240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𝑁</m:t>
                    </m:r>
                    <m:d>
                      <m:dPr>
                        <m:ctrlPr>
                          <a:rPr lang="en-US" altLang="zh-CN" sz="2400" b="0" i="1" dirty="0" smtClean="0">
                            <a:latin typeface="Cambria Math" panose="02040503050406030204" pitchFamily="18" charset="0"/>
                            <a:ea typeface="Cambria Math" panose="02040503050406030204" pitchFamily="18" charset="0"/>
                          </a:rPr>
                        </m:ctrlPr>
                      </m:dPr>
                      <m:e>
                        <m:r>
                          <a:rPr lang="en-US" altLang="zh-CN" sz="2400" b="0" i="1" dirty="0" smtClean="0">
                            <a:latin typeface="Cambria Math" panose="02040503050406030204" pitchFamily="18" charset="0"/>
                            <a:ea typeface="Cambria Math" panose="02040503050406030204" pitchFamily="18" charset="0"/>
                          </a:rPr>
                          <m:t>0,1</m:t>
                        </m:r>
                      </m:e>
                    </m:d>
                    <m:r>
                      <a:rPr lang="en-US" altLang="zh-CN" sz="2400" b="0" i="1" dirty="0" smtClean="0">
                        <a:latin typeface="Cambria Math" panose="02040503050406030204" pitchFamily="18" charset="0"/>
                        <a:ea typeface="Cambria Math" panose="02040503050406030204" pitchFamily="18" charset="0"/>
                      </a:rPr>
                      <m:t>)</m:t>
                    </m:r>
                  </m:oMath>
                </a14:m>
                <a:r>
                  <a:rPr lang="en-US" altLang="zh-CN" sz="2400" dirty="0">
                    <a:ea typeface="宋体" panose="02010600030101010101" pitchFamily="2" charset="-122"/>
                  </a:rPr>
                  <a:t>, and Y has a chi-square distribution with n degrees of freedom </a:t>
                </a:r>
                <a14:m>
                  <m:oMath xmlns:m="http://schemas.openxmlformats.org/officeDocument/2006/math">
                    <m:r>
                      <a:rPr lang="en-US" altLang="zh-CN" sz="2400" b="0" i="0" dirty="0" smtClean="0">
                        <a:latin typeface="Cambria Math" panose="02040503050406030204" pitchFamily="18" charset="0"/>
                        <a:ea typeface="宋体" panose="02010600030101010101" pitchFamily="2" charset="-122"/>
                      </a:rPr>
                      <m:t>(</m:t>
                    </m:r>
                    <m:r>
                      <a:rPr lang="en-US" altLang="zh-CN" sz="2400" i="1" dirty="0" smtClean="0">
                        <a:latin typeface="Cambria Math" panose="02040503050406030204" pitchFamily="18" charset="0"/>
                        <a:ea typeface="宋体" panose="02010600030101010101" pitchFamily="2" charset="-122"/>
                      </a:rPr>
                      <m:t>𝑌</m:t>
                    </m:r>
                    <m:r>
                      <a:rPr lang="en-US" altLang="zh-CN" sz="2400" i="1" dirty="0">
                        <a:latin typeface="Cambria Math" panose="02040503050406030204" pitchFamily="18" charset="0"/>
                        <a:ea typeface="Cambria Math" panose="02040503050406030204" pitchFamily="18" charset="0"/>
                      </a:rPr>
                      <m:t>~</m:t>
                    </m:r>
                    <m:sSup>
                      <m:sSupPr>
                        <m:ctrlPr>
                          <a:rPr lang="en-US" altLang="zh-CN" sz="2400" i="1" dirty="0">
                            <a:latin typeface="Cambria Math" panose="02040503050406030204" pitchFamily="18" charset="0"/>
                            <a:ea typeface="宋体" panose="02010600030101010101" pitchFamily="2" charset="-122"/>
                          </a:rPr>
                        </m:ctrlPr>
                      </m:sSupPr>
                      <m:e>
                        <m:r>
                          <a:rPr lang="zh-CN" altLang="el-GR" sz="2400" i="1" dirty="0">
                            <a:latin typeface="Cambria Math" panose="02040503050406030204" pitchFamily="18" charset="0"/>
                            <a:ea typeface="宋体" panose="02010600030101010101" pitchFamily="2" charset="-122"/>
                          </a:rPr>
                          <m:t>𝜒</m:t>
                        </m:r>
                      </m:e>
                      <m:sup>
                        <m:r>
                          <a:rPr lang="en-US" altLang="zh-CN" sz="2400" i="1" dirty="0">
                            <a:latin typeface="Cambria Math" panose="02040503050406030204" pitchFamily="18" charset="0"/>
                            <a:ea typeface="宋体" panose="02010600030101010101" pitchFamily="2" charset="-122"/>
                          </a:rPr>
                          <m:t>2</m:t>
                        </m:r>
                      </m:sup>
                    </m:sSup>
                    <m:d>
                      <m:dPr>
                        <m:ctrlPr>
                          <a:rPr lang="en-US" altLang="zh-CN" sz="2400" i="1" dirty="0">
                            <a:latin typeface="Cambria Math" panose="02040503050406030204" pitchFamily="18" charset="0"/>
                            <a:ea typeface="Cambria Math" panose="02040503050406030204" pitchFamily="18" charset="0"/>
                          </a:rPr>
                        </m:ctrlPr>
                      </m:dPr>
                      <m:e>
                        <m:r>
                          <a:rPr lang="en-US" altLang="zh-CN" sz="2400" b="0" i="1" dirty="0" smtClean="0">
                            <a:latin typeface="Cambria Math" panose="02040503050406030204" pitchFamily="18" charset="0"/>
                            <a:ea typeface="Cambria Math" panose="02040503050406030204" pitchFamily="18" charset="0"/>
                          </a:rPr>
                          <m:t>𝑛</m:t>
                        </m:r>
                      </m:e>
                    </m:d>
                    <m:r>
                      <a:rPr lang="en-US" altLang="zh-CN" sz="2400" i="1" dirty="0">
                        <a:latin typeface="Cambria Math" panose="02040503050406030204" pitchFamily="18" charset="0"/>
                        <a:ea typeface="Cambria Math" panose="02040503050406030204" pitchFamily="18" charset="0"/>
                      </a:rPr>
                      <m:t>)</m:t>
                    </m:r>
                  </m:oMath>
                </a14:m>
                <a:r>
                  <a:rPr lang="en-US" altLang="zh-CN" sz="2400" dirty="0">
                    <a:ea typeface="宋体" panose="02010600030101010101" pitchFamily="2" charset="-122"/>
                  </a:rPr>
                  <a:t> , X and Y are independent, then </a:t>
                </a:r>
              </a:p>
              <a:p>
                <a:pPr marL="0" indent="0" eaLnBrk="1" hangingPunct="1">
                  <a:spcBef>
                    <a:spcPct val="40000"/>
                  </a:spcBef>
                  <a:buSzPct val="80000"/>
                  <a:buNone/>
                </a:pPr>
                <a14:m>
                  <m:oMathPara xmlns:m="http://schemas.openxmlformats.org/officeDocument/2006/math">
                    <m:oMathParaPr>
                      <m:jc m:val="center"/>
                    </m:oMathParaPr>
                    <m:oMath xmlns:m="http://schemas.openxmlformats.org/officeDocument/2006/math">
                      <m:r>
                        <a:rPr lang="en-US" altLang="zh-CN" sz="2400" b="0" i="1" smtClean="0">
                          <a:latin typeface="Cambria Math" panose="02040503050406030204" pitchFamily="18" charset="0"/>
                          <a:ea typeface="宋体" panose="02010600030101010101" pitchFamily="2" charset="-122"/>
                        </a:rPr>
                        <m:t>𝑇</m:t>
                      </m:r>
                      <m:r>
                        <a:rPr lang="en-US" altLang="zh-CN" sz="2400" b="0" i="1" smtClean="0">
                          <a:latin typeface="Cambria Math" panose="02040503050406030204" pitchFamily="18" charset="0"/>
                          <a:ea typeface="宋体" panose="02010600030101010101" pitchFamily="2" charset="-122"/>
                        </a:rPr>
                        <m:t>=</m:t>
                      </m:r>
                      <m:f>
                        <m:fPr>
                          <m:ctrlPr>
                            <a:rPr lang="en-US" altLang="zh-CN" sz="2400" b="0" i="1" smtClean="0">
                              <a:latin typeface="Cambria Math" panose="02040503050406030204" pitchFamily="18" charset="0"/>
                              <a:ea typeface="宋体" panose="02010600030101010101" pitchFamily="2" charset="-122"/>
                            </a:rPr>
                          </m:ctrlPr>
                        </m:fPr>
                        <m:num>
                          <m:r>
                            <a:rPr lang="en-US" altLang="zh-CN" sz="2400" b="0" i="1" smtClean="0">
                              <a:latin typeface="Cambria Math" panose="02040503050406030204" pitchFamily="18" charset="0"/>
                              <a:ea typeface="宋体" panose="02010600030101010101" pitchFamily="2" charset="-122"/>
                            </a:rPr>
                            <m:t>𝑋</m:t>
                          </m:r>
                        </m:num>
                        <m:den>
                          <m:rad>
                            <m:radPr>
                              <m:degHide m:val="on"/>
                              <m:ctrlPr>
                                <a:rPr lang="zh-CN" altLang="en-US" sz="2400" b="0" i="1" smtClean="0">
                                  <a:latin typeface="Cambria Math" panose="02040503050406030204" pitchFamily="18" charset="0"/>
                                  <a:ea typeface="宋体" panose="02010600030101010101" pitchFamily="2" charset="-122"/>
                                </a:rPr>
                              </m:ctrlPr>
                            </m:radPr>
                            <m:deg/>
                            <m:e>
                              <m:r>
                                <a:rPr lang="en-US" altLang="zh-CN" sz="2400" b="0" i="1" smtClean="0">
                                  <a:latin typeface="Cambria Math" panose="02040503050406030204" pitchFamily="18" charset="0"/>
                                  <a:ea typeface="宋体" panose="02010600030101010101" pitchFamily="2" charset="-122"/>
                                </a:rPr>
                                <m:t>𝑌</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𝑛</m:t>
                              </m:r>
                            </m:e>
                          </m:rad>
                        </m:den>
                      </m:f>
                    </m:oMath>
                  </m:oMathPara>
                </a14:m>
                <a:endParaRPr lang="en-US" altLang="zh-CN" sz="2400" dirty="0">
                  <a:ea typeface="宋体" panose="02010600030101010101" pitchFamily="2" charset="-122"/>
                </a:endParaRPr>
              </a:p>
              <a:p>
                <a:pPr marL="0" indent="0" eaLnBrk="1" hangingPunct="1">
                  <a:spcBef>
                    <a:spcPct val="40000"/>
                  </a:spcBef>
                  <a:buSzPct val="80000"/>
                  <a:buNone/>
                </a:pPr>
                <a:r>
                  <a:rPr lang="en-US" altLang="zh-CN" sz="2400" dirty="0">
                    <a:ea typeface="宋体" panose="02010600030101010101" pitchFamily="2" charset="-122"/>
                  </a:rPr>
                  <a:t>have a student’s t-distribution with n degrees of freedom</a:t>
                </a:r>
                <a14:m>
                  <m:oMath xmlns:m="http://schemas.openxmlformats.org/officeDocument/2006/math">
                    <m:r>
                      <a:rPr lang="en-US" altLang="zh-CN" sz="2400" b="0" i="0" smtClean="0">
                        <a:latin typeface="Cambria Math" panose="02040503050406030204" pitchFamily="18" charset="0"/>
                        <a:ea typeface="宋体" panose="02010600030101010101" pitchFamily="2" charset="-122"/>
                      </a:rPr>
                      <m:t> (</m:t>
                    </m:r>
                    <m:r>
                      <a:rPr lang="en-US" altLang="zh-CN" sz="2400" b="0" i="1" smtClean="0">
                        <a:latin typeface="Cambria Math" panose="02040503050406030204" pitchFamily="18" charset="0"/>
                        <a:ea typeface="宋体" panose="02010600030101010101" pitchFamily="2" charset="-122"/>
                      </a:rPr>
                      <m:t>𝑇</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𝑡</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𝑛</m:t>
                        </m:r>
                      </m:e>
                    </m:d>
                    <m:r>
                      <a:rPr lang="en-US" altLang="zh-CN" sz="2400" b="0" i="1" smtClean="0">
                        <a:latin typeface="Cambria Math" panose="02040503050406030204" pitchFamily="18" charset="0"/>
                        <a:ea typeface="Cambria Math" panose="02040503050406030204" pitchFamily="18" charset="0"/>
                      </a:rPr>
                      <m:t>)</m:t>
                    </m:r>
                  </m:oMath>
                </a14:m>
                <a:r>
                  <a:rPr lang="en-US" altLang="zh-CN" sz="2400" dirty="0">
                    <a:ea typeface="宋体" panose="02010600030101010101" pitchFamily="2" charset="-122"/>
                  </a:rPr>
                  <a:t>.</a:t>
                </a:r>
              </a:p>
            </p:txBody>
          </p:sp>
        </mc:Choice>
        <mc:Fallback xmlns="">
          <p:sp>
            <p:nvSpPr>
              <p:cNvPr id="13317" name="Rectangle 3">
                <a:extLst>
                  <a:ext uri="{FF2B5EF4-FFF2-40B4-BE49-F238E27FC236}">
                    <a16:creationId xmlns:a16="http://schemas.microsoft.com/office/drawing/2014/main" id="{C1765BE4-F52C-4C17-37E9-4B65E3A6EE05}"/>
                  </a:ext>
                </a:extLst>
              </p:cNvPr>
              <p:cNvSpPr>
                <a:spLocks noGrp="1" noRot="1" noChangeAspect="1" noMove="1" noResize="1" noEditPoints="1" noAdjustHandles="1" noChangeArrowheads="1" noChangeShapeType="1" noTextEdit="1"/>
              </p:cNvSpPr>
              <p:nvPr>
                <p:ph type="body" idx="4294967295"/>
              </p:nvPr>
            </p:nvSpPr>
            <p:spPr>
              <a:xfrm>
                <a:off x="914400" y="1752600"/>
                <a:ext cx="8153400" cy="4532313"/>
              </a:xfrm>
              <a:blipFill>
                <a:blip r:embed="rId2"/>
                <a:stretch>
                  <a:fillRect l="-1196" t="-1077" b="-2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171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4FD11374-3C5C-9810-D001-8CA7F0F1F03A}"/>
              </a:ext>
            </a:extLst>
          </p:cNvPr>
          <p:cNvSpPr>
            <a:spLocks noGrp="1" noChangeArrowheads="1"/>
          </p:cNvSpPr>
          <p:nvPr>
            <p:ph type="title" idx="4294967295"/>
          </p:nvPr>
        </p:nvSpPr>
        <p:spPr/>
        <p:txBody>
          <a:bodyPr/>
          <a:lstStyle/>
          <a:p>
            <a:pPr algn="l" eaLnBrk="1" hangingPunct="1"/>
            <a:r>
              <a:rPr lang="en-US" altLang="zh-CN" dirty="0">
                <a:ea typeface="宋体" panose="02010600030101010101" pitchFamily="2" charset="-122"/>
              </a:rPr>
              <a:t>Student’s t-distribution</a:t>
            </a:r>
          </a:p>
        </p:txBody>
      </p:sp>
      <p:pic>
        <p:nvPicPr>
          <p:cNvPr id="2" name="图片 1">
            <a:extLst>
              <a:ext uri="{FF2B5EF4-FFF2-40B4-BE49-F238E27FC236}">
                <a16:creationId xmlns:a16="http://schemas.microsoft.com/office/drawing/2014/main" id="{C1AFA76B-2233-DDC6-3901-CFD69A6BE0F7}"/>
              </a:ext>
            </a:extLst>
          </p:cNvPr>
          <p:cNvPicPr>
            <a:picLocks noChangeAspect="1"/>
          </p:cNvPicPr>
          <p:nvPr/>
        </p:nvPicPr>
        <p:blipFill>
          <a:blip r:embed="rId2"/>
          <a:stretch>
            <a:fillRect/>
          </a:stretch>
        </p:blipFill>
        <p:spPr>
          <a:xfrm>
            <a:off x="1671637" y="1552575"/>
            <a:ext cx="5800725" cy="3752850"/>
          </a:xfrm>
          <a:prstGeom prst="rect">
            <a:avLst/>
          </a:prstGeom>
        </p:spPr>
      </p:pic>
      <p:sp>
        <p:nvSpPr>
          <p:cNvPr id="4" name="文本框 3">
            <a:extLst>
              <a:ext uri="{FF2B5EF4-FFF2-40B4-BE49-F238E27FC236}">
                <a16:creationId xmlns:a16="http://schemas.microsoft.com/office/drawing/2014/main" id="{240D2917-F294-812B-BE7A-73C149A826A2}"/>
              </a:ext>
            </a:extLst>
          </p:cNvPr>
          <p:cNvSpPr txBox="1"/>
          <p:nvPr/>
        </p:nvSpPr>
        <p:spPr>
          <a:xfrm>
            <a:off x="-1" y="5791200"/>
            <a:ext cx="9144000" cy="954107"/>
          </a:xfrm>
          <a:prstGeom prst="rect">
            <a:avLst/>
          </a:prstGeom>
          <a:noFill/>
        </p:spPr>
        <p:txBody>
          <a:bodyPr wrap="square">
            <a:spAutoFit/>
          </a:bodyPr>
          <a:lstStyle/>
          <a:p>
            <a:r>
              <a:rPr lang="en-US" altLang="zh-CN" dirty="0"/>
              <a:t>Since the t-distribution has longer tails than the normal distribution, it is much less affected by extreme cases</a:t>
            </a:r>
            <a:endParaRPr lang="zh-CN" altLang="en-US" dirty="0"/>
          </a:p>
        </p:txBody>
      </p:sp>
    </p:spTree>
    <p:extLst>
      <p:ext uri="{BB962C8B-B14F-4D97-AF65-F5344CB8AC3E}">
        <p14:creationId xmlns:p14="http://schemas.microsoft.com/office/powerpoint/2010/main" val="852271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80921C1-1048-0A2B-5BE7-D39B60329AA2}"/>
              </a:ext>
            </a:extLst>
          </p:cNvPr>
          <p:cNvSpPr>
            <a:spLocks noGrp="1" noChangeArrowheads="1"/>
          </p:cNvSpPr>
          <p:nvPr>
            <p:ph type="title"/>
          </p:nvPr>
        </p:nvSpPr>
        <p:spPr/>
        <p:txBody>
          <a:bodyPr/>
          <a:lstStyle/>
          <a:p>
            <a:pPr eaLnBrk="1" hangingPunct="1"/>
            <a:r>
              <a:rPr lang="en-US" altLang="zh-CN">
                <a:ea typeface="宋体" panose="02010600030101010101" pitchFamily="2" charset="-122"/>
              </a:rPr>
              <a:t>Background</a:t>
            </a:r>
          </a:p>
        </p:txBody>
      </p:sp>
      <p:sp>
        <p:nvSpPr>
          <p:cNvPr id="7171" name="Rectangle 3">
            <a:extLst>
              <a:ext uri="{FF2B5EF4-FFF2-40B4-BE49-F238E27FC236}">
                <a16:creationId xmlns:a16="http://schemas.microsoft.com/office/drawing/2014/main" id="{234E7129-7597-9880-5039-113714892427}"/>
              </a:ext>
            </a:extLst>
          </p:cNvPr>
          <p:cNvSpPr>
            <a:spLocks noGrp="1" noChangeArrowheads="1"/>
          </p:cNvSpPr>
          <p:nvPr>
            <p:ph type="body" idx="1"/>
          </p:nvPr>
        </p:nvSpPr>
        <p:spPr>
          <a:xfrm>
            <a:off x="381000" y="1828800"/>
            <a:ext cx="8458200" cy="4532313"/>
          </a:xfrm>
        </p:spPr>
        <p:txBody>
          <a:bodyPr/>
          <a:lstStyle/>
          <a:p>
            <a:pPr eaLnBrk="1" hangingPunct="1">
              <a:buClr>
                <a:schemeClr val="tx1"/>
              </a:buClr>
              <a:buFont typeface="Wingdings" panose="05000000000000000000" pitchFamily="2" charset="2"/>
              <a:buChar char="§"/>
            </a:pPr>
            <a:r>
              <a:rPr lang="en-US" altLang="zh-CN" b="1">
                <a:ea typeface="宋体" panose="02010600030101010101" pitchFamily="2" charset="-122"/>
              </a:rPr>
              <a:t>Population : </a:t>
            </a:r>
            <a:r>
              <a:rPr lang="en-US" altLang="zh-CN">
                <a:ea typeface="宋体" panose="02010600030101010101" pitchFamily="2" charset="-122"/>
              </a:rPr>
              <a:t>Includes all of the elements from a set of data.</a:t>
            </a:r>
            <a:endParaRPr lang="en-US" altLang="zh-CN" b="1">
              <a:latin typeface="Times New Roman" panose="02020603050405020304" pitchFamily="18" charset="0"/>
              <a:ea typeface="宋体" panose="02010600030101010101" pitchFamily="2" charset="-122"/>
            </a:endParaRPr>
          </a:p>
          <a:p>
            <a:pPr eaLnBrk="1" hangingPunct="1">
              <a:buClr>
                <a:schemeClr val="tx1"/>
              </a:buClr>
              <a:buFont typeface="Wingdings" panose="05000000000000000000" pitchFamily="2" charset="2"/>
              <a:buChar char="§"/>
            </a:pPr>
            <a:endParaRPr lang="en-US" altLang="zh-CN">
              <a:latin typeface="Times New Roman" panose="02020603050405020304" pitchFamily="18" charset="0"/>
              <a:ea typeface="宋体" panose="02010600030101010101" pitchFamily="2" charset="-122"/>
            </a:endParaRPr>
          </a:p>
          <a:p>
            <a:pPr eaLnBrk="1" hangingPunct="1">
              <a:buClr>
                <a:schemeClr val="tx1"/>
              </a:buClr>
              <a:buFont typeface="Wingdings" panose="05000000000000000000" pitchFamily="2" charset="2"/>
              <a:buChar char="§"/>
            </a:pPr>
            <a:r>
              <a:rPr lang="en-US" altLang="zh-CN" b="1">
                <a:ea typeface="宋体" panose="02010600030101010101" pitchFamily="2" charset="-122"/>
              </a:rPr>
              <a:t>Sample</a:t>
            </a:r>
            <a:r>
              <a:rPr lang="en-US" altLang="zh-CN" b="1">
                <a:latin typeface="Times New Roman" panose="02020603050405020304" pitchFamily="18" charset="0"/>
                <a:ea typeface="宋体" panose="02010600030101010101" pitchFamily="2" charset="-122"/>
              </a:rPr>
              <a:t> </a:t>
            </a:r>
            <a:r>
              <a:rPr lang="zh-CN" altLang="en-US" b="1">
                <a:latin typeface="Times New Roman" panose="02020603050405020304" pitchFamily="18" charset="0"/>
                <a:ea typeface="宋体" panose="02010600030101010101" pitchFamily="2" charset="-122"/>
              </a:rPr>
              <a:t>：</a:t>
            </a:r>
            <a:r>
              <a:rPr lang="en-US" altLang="zh-CN">
                <a:ea typeface="宋体" panose="02010600030101010101" pitchFamily="2" charset="-122"/>
              </a:rPr>
              <a:t>Consists of one or more observations from the population</a:t>
            </a:r>
          </a:p>
          <a:p>
            <a:pPr eaLnBrk="1" hangingPunct="1">
              <a:buClr>
                <a:schemeClr val="tx1"/>
              </a:buClr>
              <a:buFont typeface="Wingdings" panose="05000000000000000000" pitchFamily="2" charset="2"/>
              <a:buChar char="§"/>
            </a:pPr>
            <a:endParaRPr lang="en-US" altLang="zh-CN">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4FD11374-3C5C-9810-D001-8CA7F0F1F03A}"/>
              </a:ext>
            </a:extLst>
          </p:cNvPr>
          <p:cNvSpPr>
            <a:spLocks noGrp="1" noChangeArrowheads="1"/>
          </p:cNvSpPr>
          <p:nvPr>
            <p:ph type="title" idx="4294967295"/>
          </p:nvPr>
        </p:nvSpPr>
        <p:spPr/>
        <p:txBody>
          <a:bodyPr/>
          <a:lstStyle/>
          <a:p>
            <a:pPr algn="l" eaLnBrk="1" hangingPunct="1"/>
            <a:r>
              <a:rPr lang="en-US" altLang="zh-CN" dirty="0">
                <a:ea typeface="宋体" panose="02010600030101010101" pitchFamily="2" charset="-122"/>
              </a:rPr>
              <a:t>Student’s t-distribution</a:t>
            </a:r>
          </a:p>
        </p:txBody>
      </p:sp>
      <mc:AlternateContent xmlns:mc="http://schemas.openxmlformats.org/markup-compatibility/2006" xmlns:a14="http://schemas.microsoft.com/office/drawing/2010/main">
        <mc:Choice Requires="a14">
          <p:sp>
            <p:nvSpPr>
              <p:cNvPr id="13317" name="Rectangle 3">
                <a:extLst>
                  <a:ext uri="{FF2B5EF4-FFF2-40B4-BE49-F238E27FC236}">
                    <a16:creationId xmlns:a16="http://schemas.microsoft.com/office/drawing/2014/main" id="{C1765BE4-F52C-4C17-37E9-4B65E3A6EE05}"/>
                  </a:ext>
                </a:extLst>
              </p:cNvPr>
              <p:cNvSpPr>
                <a:spLocks noGrp="1" noChangeArrowheads="1"/>
              </p:cNvSpPr>
              <p:nvPr>
                <p:ph type="body" idx="4294967295"/>
              </p:nvPr>
            </p:nvSpPr>
            <p:spPr>
              <a:xfrm>
                <a:off x="914400" y="1752600"/>
                <a:ext cx="8153400" cy="4532313"/>
              </a:xfrm>
            </p:spPr>
            <p:txBody>
              <a:bodyPr/>
              <a:lstStyle/>
              <a:p>
                <a:pPr eaLnBrk="1" hangingPunct="1">
                  <a:spcBef>
                    <a:spcPct val="40000"/>
                  </a:spcBef>
                  <a:buSzPct val="80000"/>
                </a:pPr>
                <a:r>
                  <a:rPr lang="en-US" altLang="zh-CN" sz="2400" dirty="0">
                    <a:solidFill>
                      <a:schemeClr val="folHlink"/>
                    </a:solidFill>
                    <a:ea typeface="宋体" panose="02010600030101010101" pitchFamily="2" charset="-122"/>
                  </a:rPr>
                  <a:t>Test Statistics</a:t>
                </a:r>
                <a:endParaRPr lang="en-US" altLang="zh-CN" sz="2400" b="0" i="1" dirty="0">
                  <a:latin typeface="Cambria Math" panose="02040503050406030204" pitchFamily="18" charset="0"/>
                  <a:ea typeface="宋体" panose="02010600030101010101" pitchFamily="2" charset="-122"/>
                </a:endParaRPr>
              </a:p>
              <a:p>
                <a:pPr marL="0" indent="0" eaLnBrk="1" hangingPunct="1">
                  <a:spcBef>
                    <a:spcPct val="40000"/>
                  </a:spcBef>
                  <a:buSzPct val="80000"/>
                  <a:buNone/>
                </a:pPr>
                <a:endParaRPr lang="en-US" altLang="zh-CN" sz="2400" b="0" i="1" dirty="0">
                  <a:latin typeface="Cambria Math" panose="02040503050406030204" pitchFamily="18" charset="0"/>
                  <a:ea typeface="宋体" panose="02010600030101010101" pitchFamily="2" charset="-122"/>
                </a:endParaRPr>
              </a:p>
              <a:p>
                <a:pPr marL="0" indent="0" eaLnBrk="1" hangingPunct="1">
                  <a:spcBef>
                    <a:spcPct val="40000"/>
                  </a:spcBef>
                  <a:buSzPct val="80000"/>
                  <a:buNone/>
                </a:pPr>
                <a:endParaRPr lang="en-US" altLang="zh-CN" sz="2400" b="0" i="1" dirty="0">
                  <a:latin typeface="Cambria Math" panose="02040503050406030204" pitchFamily="18" charset="0"/>
                  <a:ea typeface="宋体" panose="02010600030101010101" pitchFamily="2" charset="-122"/>
                </a:endParaRPr>
              </a:p>
              <a:p>
                <a:pPr marL="0" indent="0" eaLnBrk="1" hangingPunct="1">
                  <a:spcBef>
                    <a:spcPct val="40000"/>
                  </a:spcBef>
                  <a:buSzPct val="80000"/>
                  <a:buNone/>
                </a:pPr>
                <a:endParaRPr lang="en-US" altLang="zh-CN" sz="2400" i="1" dirty="0">
                  <a:latin typeface="Cambria Math" panose="02040503050406030204" pitchFamily="18" charset="0"/>
                  <a:ea typeface="宋体" panose="02010600030101010101" pitchFamily="2" charset="-122"/>
                </a:endParaRPr>
              </a:p>
              <a:p>
                <a:pPr marL="0" indent="0" eaLnBrk="1" hangingPunct="1">
                  <a:spcBef>
                    <a:spcPct val="40000"/>
                  </a:spcBef>
                  <a:buSzPct val="80000"/>
                  <a:buNone/>
                </a:pPr>
                <a:endParaRPr lang="en-US" altLang="zh-CN" sz="2400" b="0" i="1" dirty="0">
                  <a:latin typeface="Cambria Math" panose="02040503050406030204" pitchFamily="18" charset="0"/>
                  <a:ea typeface="宋体" panose="02010600030101010101" pitchFamily="2" charset="-122"/>
                </a:endParaRPr>
              </a:p>
              <a:p>
                <a:pPr eaLnBrk="1" hangingPunct="1">
                  <a:spcBef>
                    <a:spcPct val="40000"/>
                  </a:spcBef>
                  <a:buSzPct val="80000"/>
                  <a:buFont typeface="Arial" panose="020B0604020202020204" pitchFamily="34" charset="0"/>
                  <a:buChar char="•"/>
                </a:pPr>
                <a:r>
                  <a:rPr lang="en-US" altLang="zh-CN" sz="2400" b="0" dirty="0">
                    <a:latin typeface="Cambria Math" panose="02040503050406030204" pitchFamily="18" charset="0"/>
                    <a:ea typeface="宋体" panose="02010600030101010101" pitchFamily="2" charset="-122"/>
                  </a:rPr>
                  <a:t>Student's t-distribution is defined as the distribution of the random variable t which is (very loosely) the "best" that we can do not knowing  </a:t>
                </a:r>
                <a14:m>
                  <m:oMath xmlns:m="http://schemas.openxmlformats.org/officeDocument/2006/math">
                    <m:r>
                      <m:rPr>
                        <m:sty m:val="p"/>
                      </m:rPr>
                      <a:rPr lang="zh-CN" altLang="en-US" sz="2400" b="0" i="0" dirty="0" smtClean="0">
                        <a:latin typeface="Cambria Math" panose="02040503050406030204" pitchFamily="18" charset="0"/>
                        <a:ea typeface="宋体" panose="02010600030101010101" pitchFamily="2" charset="-122"/>
                      </a:rPr>
                      <m:t>σ</m:t>
                    </m:r>
                  </m:oMath>
                </a14:m>
                <a:r>
                  <a:rPr lang="en-US" altLang="zh-CN" sz="2400" b="0" dirty="0">
                    <a:latin typeface="Cambria Math" panose="02040503050406030204" pitchFamily="18" charset="0"/>
                    <a:ea typeface="宋体" panose="02010600030101010101" pitchFamily="2" charset="-122"/>
                  </a:rPr>
                  <a:t>.</a:t>
                </a:r>
              </a:p>
            </p:txBody>
          </p:sp>
        </mc:Choice>
        <mc:Fallback xmlns="">
          <p:sp>
            <p:nvSpPr>
              <p:cNvPr id="13317" name="Rectangle 3">
                <a:extLst>
                  <a:ext uri="{FF2B5EF4-FFF2-40B4-BE49-F238E27FC236}">
                    <a16:creationId xmlns:a16="http://schemas.microsoft.com/office/drawing/2014/main" id="{C1765BE4-F52C-4C17-37E9-4B65E3A6EE05}"/>
                  </a:ext>
                </a:extLst>
              </p:cNvPr>
              <p:cNvSpPr>
                <a:spLocks noGrp="1" noRot="1" noChangeAspect="1" noMove="1" noResize="1" noEditPoints="1" noAdjustHandles="1" noChangeArrowheads="1" noChangeShapeType="1" noTextEdit="1"/>
              </p:cNvSpPr>
              <p:nvPr>
                <p:ph type="body" idx="4294967295"/>
              </p:nvPr>
            </p:nvSpPr>
            <p:spPr>
              <a:xfrm>
                <a:off x="914400" y="1752600"/>
                <a:ext cx="8153400" cy="4532313"/>
              </a:xfrm>
              <a:blipFill>
                <a:blip r:embed="rId2"/>
                <a:stretch>
                  <a:fillRect l="-598" t="-1077" r="-17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C47E691-B994-ADE4-6CDC-18DAF0E2B350}"/>
                  </a:ext>
                </a:extLst>
              </p:cNvPr>
              <p:cNvSpPr txBox="1"/>
              <p:nvPr/>
            </p:nvSpPr>
            <p:spPr>
              <a:xfrm>
                <a:off x="2743200" y="2590800"/>
                <a:ext cx="3869012" cy="1046697"/>
              </a:xfrm>
              <a:prstGeom prst="rect">
                <a:avLst/>
              </a:prstGeom>
              <a:solidFill>
                <a:srgbClr val="FFC000"/>
              </a:solidFill>
            </p:spPr>
            <p:txBody>
              <a:bodyPr wrap="square">
                <a:spAutoFit/>
              </a:bodyPr>
              <a:lstStyle/>
              <a:p>
                <a:pPr marL="0" indent="0" eaLnBrk="1" hangingPunct="1">
                  <a:spcBef>
                    <a:spcPct val="40000"/>
                  </a:spcBef>
                  <a:buSzPct val="80000"/>
                  <a:buNone/>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ea typeface="宋体" panose="02010600030101010101" pitchFamily="2" charset="-122"/>
                        </a:rPr>
                        <m:t>𝑡</m:t>
                      </m:r>
                      <m:r>
                        <a:rPr lang="en-US" altLang="zh-CN" sz="2800" b="0" i="1" smtClean="0">
                          <a:latin typeface="Cambria Math" panose="02040503050406030204" pitchFamily="18" charset="0"/>
                          <a:ea typeface="宋体" panose="02010600030101010101" pitchFamily="2" charset="-122"/>
                        </a:rPr>
                        <m:t>=</m:t>
                      </m:r>
                      <m:f>
                        <m:fPr>
                          <m:ctrlPr>
                            <a:rPr lang="en-US" altLang="zh-CN" sz="2800" b="0" i="1" smtClean="0">
                              <a:latin typeface="Cambria Math" panose="02040503050406030204" pitchFamily="18" charset="0"/>
                              <a:ea typeface="宋体" panose="02010600030101010101" pitchFamily="2" charset="-122"/>
                            </a:rPr>
                          </m:ctrlPr>
                        </m:fPr>
                        <m:num>
                          <m:acc>
                            <m:accPr>
                              <m:chr m:val="̅"/>
                              <m:ctrlPr>
                                <a:rPr lang="en-US" altLang="zh-CN" sz="2800" b="0" i="1" smtClean="0">
                                  <a:latin typeface="Cambria Math" panose="02040503050406030204" pitchFamily="18" charset="0"/>
                                  <a:ea typeface="宋体" panose="02010600030101010101" pitchFamily="2" charset="-122"/>
                                </a:rPr>
                              </m:ctrlPr>
                            </m:accPr>
                            <m:e>
                              <m:r>
                                <a:rPr lang="en-US" altLang="zh-CN" sz="2800" i="1">
                                  <a:latin typeface="Cambria Math" panose="02040503050406030204" pitchFamily="18" charset="0"/>
                                  <a:ea typeface="宋体" panose="02010600030101010101" pitchFamily="2" charset="-122"/>
                                </a:rPr>
                                <m:t>𝑋</m:t>
                              </m:r>
                            </m:e>
                          </m:acc>
                          <m:r>
                            <a:rPr lang="en-US" altLang="zh-CN" sz="2800" b="0" i="1" smtClean="0">
                              <a:latin typeface="Cambria Math" panose="02040503050406030204" pitchFamily="18" charset="0"/>
                              <a:ea typeface="宋体" panose="02010600030101010101" pitchFamily="2" charset="-122"/>
                            </a:rPr>
                            <m:t>−</m:t>
                          </m:r>
                          <m:r>
                            <a:rPr lang="zh-CN" altLang="en-US" sz="2800" b="0" i="1" smtClean="0">
                              <a:latin typeface="Cambria Math" panose="02040503050406030204" pitchFamily="18" charset="0"/>
                              <a:ea typeface="宋体" panose="02010600030101010101" pitchFamily="2" charset="-122"/>
                            </a:rPr>
                            <m:t>𝜇</m:t>
                          </m:r>
                        </m:num>
                        <m:den>
                          <m:r>
                            <a:rPr lang="en-US" altLang="zh-CN" sz="2800" b="0" i="1" smtClean="0">
                              <a:latin typeface="Cambria Math" panose="02040503050406030204" pitchFamily="18" charset="0"/>
                              <a:ea typeface="宋体" panose="02010600030101010101" pitchFamily="2" charset="-122"/>
                            </a:rPr>
                            <m:t>𝑆</m:t>
                          </m:r>
                          <m:r>
                            <a:rPr lang="en-US" altLang="zh-CN" sz="2800" b="0" i="1" smtClean="0">
                              <a:latin typeface="Cambria Math" panose="02040503050406030204" pitchFamily="18" charset="0"/>
                              <a:ea typeface="宋体" panose="02010600030101010101" pitchFamily="2" charset="-122"/>
                            </a:rPr>
                            <m:t>/</m:t>
                          </m:r>
                          <m:rad>
                            <m:radPr>
                              <m:degHide m:val="on"/>
                              <m:ctrlPr>
                                <a:rPr lang="en-US" altLang="zh-CN" sz="2800" b="0" i="1" smtClean="0">
                                  <a:latin typeface="Cambria Math" panose="02040503050406030204" pitchFamily="18" charset="0"/>
                                  <a:ea typeface="宋体" panose="02010600030101010101" pitchFamily="2" charset="-122"/>
                                </a:rPr>
                              </m:ctrlPr>
                            </m:radPr>
                            <m:deg/>
                            <m:e>
                              <m:r>
                                <a:rPr lang="en-US" altLang="zh-CN" sz="2800" b="0" i="1" smtClean="0">
                                  <a:latin typeface="Cambria Math" panose="02040503050406030204" pitchFamily="18" charset="0"/>
                                  <a:ea typeface="宋体" panose="02010600030101010101" pitchFamily="2" charset="-122"/>
                                </a:rPr>
                                <m:t>𝑛</m:t>
                              </m:r>
                            </m:e>
                          </m:rad>
                        </m:den>
                      </m:f>
                      <m:r>
                        <a:rPr lang="en-US" altLang="zh-CN" sz="2800" b="0" i="1" smtClean="0">
                          <a:latin typeface="Cambria Math" panose="02040503050406030204" pitchFamily="18" charset="0"/>
                          <a:ea typeface="Cambria Math" panose="02040503050406030204" pitchFamily="18" charset="0"/>
                        </a:rPr>
                        <m:t>~</m:t>
                      </m:r>
                      <m:r>
                        <a:rPr lang="en-US" altLang="zh-CN" sz="2800" b="0" i="1" smtClean="0">
                          <a:solidFill>
                            <a:schemeClr val="tx1"/>
                          </a:solidFill>
                          <a:latin typeface="Cambria Math" panose="02040503050406030204" pitchFamily="18" charset="0"/>
                          <a:ea typeface="Cambria Math" panose="02040503050406030204" pitchFamily="18" charset="0"/>
                        </a:rPr>
                        <m:t>𝑡</m:t>
                      </m:r>
                      <m:r>
                        <a:rPr lang="en-US" altLang="zh-CN" sz="2800" b="0" i="1" smtClean="0">
                          <a:solidFill>
                            <a:schemeClr val="tx1"/>
                          </a:solidFill>
                          <a:latin typeface="Cambria Math" panose="02040503050406030204" pitchFamily="18" charset="0"/>
                          <a:ea typeface="Cambria Math" panose="02040503050406030204" pitchFamily="18" charset="0"/>
                        </a:rPr>
                        <m:t>(</m:t>
                      </m:r>
                      <m:r>
                        <a:rPr lang="en-US" altLang="zh-CN" sz="2800" b="0" i="1" smtClean="0">
                          <a:solidFill>
                            <a:schemeClr val="tx1"/>
                          </a:solidFill>
                          <a:latin typeface="Cambria Math" panose="02040503050406030204" pitchFamily="18" charset="0"/>
                          <a:ea typeface="Cambria Math" panose="02040503050406030204" pitchFamily="18" charset="0"/>
                        </a:rPr>
                        <m:t>𝑛</m:t>
                      </m:r>
                      <m:r>
                        <a:rPr lang="en-US" altLang="zh-CN" sz="2800" b="0" i="1" smtClean="0">
                          <a:solidFill>
                            <a:schemeClr val="tx1"/>
                          </a:solidFill>
                          <a:latin typeface="Cambria Math" panose="02040503050406030204" pitchFamily="18" charset="0"/>
                          <a:ea typeface="Cambria Math" panose="02040503050406030204" pitchFamily="18" charset="0"/>
                        </a:rPr>
                        <m:t>−1)</m:t>
                      </m:r>
                    </m:oMath>
                  </m:oMathPara>
                </a14:m>
                <a:endParaRPr lang="en-US" altLang="zh-CN" sz="2800" b="0" i="1" dirty="0">
                  <a:latin typeface="Cambria Math" panose="02040503050406030204" pitchFamily="18" charset="0"/>
                  <a:ea typeface="宋体" panose="02010600030101010101" pitchFamily="2" charset="-122"/>
                </a:endParaRPr>
              </a:p>
            </p:txBody>
          </p:sp>
        </mc:Choice>
        <mc:Fallback xmlns="">
          <p:sp>
            <p:nvSpPr>
              <p:cNvPr id="3" name="文本框 2">
                <a:extLst>
                  <a:ext uri="{FF2B5EF4-FFF2-40B4-BE49-F238E27FC236}">
                    <a16:creationId xmlns:a16="http://schemas.microsoft.com/office/drawing/2014/main" id="{AC47E691-B994-ADE4-6CDC-18DAF0E2B350}"/>
                  </a:ext>
                </a:extLst>
              </p:cNvPr>
              <p:cNvSpPr txBox="1">
                <a:spLocks noRot="1" noChangeAspect="1" noMove="1" noResize="1" noEditPoints="1" noAdjustHandles="1" noChangeArrowheads="1" noChangeShapeType="1" noTextEdit="1"/>
              </p:cNvSpPr>
              <p:nvPr/>
            </p:nvSpPr>
            <p:spPr>
              <a:xfrm>
                <a:off x="2743200" y="2590800"/>
                <a:ext cx="3869012" cy="104669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6232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4FD11374-3C5C-9810-D001-8CA7F0F1F03A}"/>
              </a:ext>
            </a:extLst>
          </p:cNvPr>
          <p:cNvSpPr>
            <a:spLocks noGrp="1" noChangeArrowheads="1"/>
          </p:cNvSpPr>
          <p:nvPr>
            <p:ph type="title" idx="4294967295"/>
          </p:nvPr>
        </p:nvSpPr>
        <p:spPr/>
        <p:txBody>
          <a:bodyPr/>
          <a:lstStyle/>
          <a:p>
            <a:pPr algn="l" eaLnBrk="1" hangingPunct="1"/>
            <a:r>
              <a:rPr lang="en-US" altLang="zh-CN" dirty="0">
                <a:ea typeface="宋体" panose="02010600030101010101" pitchFamily="2" charset="-122"/>
              </a:rPr>
              <a:t>F-Distribution</a:t>
            </a:r>
          </a:p>
        </p:txBody>
      </p:sp>
      <mc:AlternateContent xmlns:mc="http://schemas.openxmlformats.org/markup-compatibility/2006" xmlns:a14="http://schemas.microsoft.com/office/drawing/2010/main">
        <mc:Choice Requires="a14">
          <p:sp>
            <p:nvSpPr>
              <p:cNvPr id="13317" name="Rectangle 3">
                <a:extLst>
                  <a:ext uri="{FF2B5EF4-FFF2-40B4-BE49-F238E27FC236}">
                    <a16:creationId xmlns:a16="http://schemas.microsoft.com/office/drawing/2014/main" id="{C1765BE4-F52C-4C17-37E9-4B65E3A6EE05}"/>
                  </a:ext>
                </a:extLst>
              </p:cNvPr>
              <p:cNvSpPr>
                <a:spLocks noGrp="1" noChangeArrowheads="1"/>
              </p:cNvSpPr>
              <p:nvPr>
                <p:ph type="body" idx="4294967295"/>
              </p:nvPr>
            </p:nvSpPr>
            <p:spPr>
              <a:xfrm>
                <a:off x="914400" y="1752600"/>
                <a:ext cx="8153400" cy="4532313"/>
              </a:xfrm>
            </p:spPr>
            <p:txBody>
              <a:bodyPr/>
              <a:lstStyle/>
              <a:p>
                <a:pPr eaLnBrk="1" hangingPunct="1">
                  <a:spcBef>
                    <a:spcPct val="40000"/>
                  </a:spcBef>
                  <a:buSzPct val="80000"/>
                </a:pPr>
                <a:r>
                  <a:rPr lang="en-US" altLang="zh-CN" sz="2400" dirty="0">
                    <a:ea typeface="宋体" panose="02010600030101010101" pitchFamily="2" charset="-122"/>
                  </a:rPr>
                  <a:t>This distribution is named after Sir Ronald Fisher, who developed the F distribution for use in determining critical values in ANOVAs.</a:t>
                </a:r>
              </a:p>
              <a:p>
                <a:pPr eaLnBrk="1" hangingPunct="1">
                  <a:spcBef>
                    <a:spcPct val="40000"/>
                  </a:spcBef>
                  <a:buSzPct val="80000"/>
                </a:pPr>
                <a:r>
                  <a:rPr lang="en-US" altLang="zh-CN" sz="2400" dirty="0">
                    <a:ea typeface="宋体" panose="02010600030101010101" pitchFamily="2" charset="-122"/>
                  </a:rPr>
                  <a:t>If X has a chi-square distribution with n degrees of freedom </a:t>
                </a:r>
                <a14:m>
                  <m:oMath xmlns:m="http://schemas.openxmlformats.org/officeDocument/2006/math">
                    <m:r>
                      <a:rPr lang="en-US" altLang="zh-CN" sz="2400" b="0" i="0"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𝑋</m:t>
                    </m:r>
                    <m:r>
                      <a:rPr lang="en-US" altLang="zh-CN" sz="2400" i="1" dirty="0">
                        <a:latin typeface="Cambria Math" panose="02040503050406030204" pitchFamily="18" charset="0"/>
                        <a:ea typeface="Cambria Math" panose="02040503050406030204" pitchFamily="18" charset="0"/>
                      </a:rPr>
                      <m:t>~</m:t>
                    </m:r>
                    <m:sSup>
                      <m:sSupPr>
                        <m:ctrlPr>
                          <a:rPr lang="en-US" altLang="zh-CN" sz="2400" i="1" dirty="0">
                            <a:latin typeface="Cambria Math" panose="02040503050406030204" pitchFamily="18" charset="0"/>
                            <a:ea typeface="宋体" panose="02010600030101010101" pitchFamily="2" charset="-122"/>
                          </a:rPr>
                        </m:ctrlPr>
                      </m:sSupPr>
                      <m:e>
                        <m:r>
                          <a:rPr lang="zh-CN" altLang="el-GR" sz="2400" i="1" dirty="0">
                            <a:latin typeface="Cambria Math" panose="02040503050406030204" pitchFamily="18" charset="0"/>
                            <a:ea typeface="宋体" panose="02010600030101010101" pitchFamily="2" charset="-122"/>
                          </a:rPr>
                          <m:t>𝜒</m:t>
                        </m:r>
                      </m:e>
                      <m:sup>
                        <m:r>
                          <a:rPr lang="en-US" altLang="zh-CN" sz="2400" i="1" dirty="0">
                            <a:latin typeface="Cambria Math" panose="02040503050406030204" pitchFamily="18" charset="0"/>
                            <a:ea typeface="宋体" panose="02010600030101010101" pitchFamily="2" charset="-122"/>
                          </a:rPr>
                          <m:t>2</m:t>
                        </m:r>
                      </m:sup>
                    </m:sSup>
                    <m:d>
                      <m:dPr>
                        <m:ctrlPr>
                          <a:rPr lang="en-US" altLang="zh-CN" sz="2400" i="1" dirty="0">
                            <a:latin typeface="Cambria Math" panose="02040503050406030204" pitchFamily="18" charset="0"/>
                            <a:ea typeface="Cambria Math" panose="02040503050406030204" pitchFamily="18" charset="0"/>
                          </a:rPr>
                        </m:ctrlPr>
                      </m:dPr>
                      <m:e>
                        <m:r>
                          <a:rPr lang="en-US" altLang="zh-CN" sz="2400" b="0" i="1" dirty="0" smtClean="0">
                            <a:latin typeface="Cambria Math" panose="02040503050406030204" pitchFamily="18" charset="0"/>
                            <a:ea typeface="Cambria Math" panose="02040503050406030204" pitchFamily="18" charset="0"/>
                          </a:rPr>
                          <m:t>𝑛</m:t>
                        </m:r>
                      </m:e>
                    </m:d>
                    <m:r>
                      <a:rPr lang="en-US" altLang="zh-CN" sz="2400" i="1" dirty="0">
                        <a:latin typeface="Cambria Math" panose="02040503050406030204" pitchFamily="18" charset="0"/>
                        <a:ea typeface="Cambria Math" panose="02040503050406030204" pitchFamily="18" charset="0"/>
                      </a:rPr>
                      <m:t>)</m:t>
                    </m:r>
                  </m:oMath>
                </a14:m>
                <a:r>
                  <a:rPr lang="en-US" altLang="zh-CN" sz="2400" dirty="0">
                    <a:ea typeface="宋体" panose="02010600030101010101" pitchFamily="2" charset="-122"/>
                  </a:rPr>
                  <a:t>, Y has a chi-square distribution with m degrees of freedom </a:t>
                </a:r>
                <a14:m>
                  <m:oMath xmlns:m="http://schemas.openxmlformats.org/officeDocument/2006/math">
                    <m:r>
                      <a:rPr lang="en-US" altLang="zh-CN" sz="2400"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𝑌</m:t>
                    </m:r>
                    <m:r>
                      <a:rPr lang="en-US" altLang="zh-CN" sz="2400" i="1" dirty="0">
                        <a:latin typeface="Cambria Math" panose="02040503050406030204" pitchFamily="18" charset="0"/>
                        <a:ea typeface="Cambria Math" panose="02040503050406030204" pitchFamily="18" charset="0"/>
                      </a:rPr>
                      <m:t>~</m:t>
                    </m:r>
                    <m:sSup>
                      <m:sSupPr>
                        <m:ctrlPr>
                          <a:rPr lang="en-US" altLang="zh-CN" sz="2400" i="1" dirty="0">
                            <a:latin typeface="Cambria Math" panose="02040503050406030204" pitchFamily="18" charset="0"/>
                            <a:ea typeface="宋体" panose="02010600030101010101" pitchFamily="2" charset="-122"/>
                          </a:rPr>
                        </m:ctrlPr>
                      </m:sSupPr>
                      <m:e>
                        <m:r>
                          <a:rPr lang="zh-CN" altLang="el-GR" sz="2400" i="1" dirty="0">
                            <a:latin typeface="Cambria Math" panose="02040503050406030204" pitchFamily="18" charset="0"/>
                            <a:ea typeface="宋体" panose="02010600030101010101" pitchFamily="2" charset="-122"/>
                          </a:rPr>
                          <m:t>𝜒</m:t>
                        </m:r>
                      </m:e>
                      <m:sup>
                        <m:r>
                          <a:rPr lang="en-US" altLang="zh-CN" sz="2400" i="1" dirty="0">
                            <a:latin typeface="Cambria Math" panose="02040503050406030204" pitchFamily="18" charset="0"/>
                            <a:ea typeface="宋体" panose="02010600030101010101" pitchFamily="2" charset="-122"/>
                          </a:rPr>
                          <m:t>2</m:t>
                        </m:r>
                      </m:sup>
                    </m:sSup>
                    <m:d>
                      <m:dPr>
                        <m:ctrlPr>
                          <a:rPr lang="en-US" altLang="zh-CN" sz="2400" i="1" dirty="0">
                            <a:latin typeface="Cambria Math" panose="02040503050406030204" pitchFamily="18" charset="0"/>
                            <a:ea typeface="Cambria Math" panose="02040503050406030204" pitchFamily="18" charset="0"/>
                          </a:rPr>
                        </m:ctrlPr>
                      </m:dPr>
                      <m:e>
                        <m:r>
                          <a:rPr lang="en-US" altLang="zh-CN" sz="2400" b="0" i="1" dirty="0" smtClean="0">
                            <a:latin typeface="Cambria Math" panose="02040503050406030204" pitchFamily="18" charset="0"/>
                            <a:ea typeface="Cambria Math" panose="02040503050406030204" pitchFamily="18" charset="0"/>
                          </a:rPr>
                          <m:t>𝑚</m:t>
                        </m:r>
                      </m:e>
                    </m:d>
                    <m:r>
                      <a:rPr lang="en-US" altLang="zh-CN" sz="2400" i="1" dirty="0">
                        <a:latin typeface="Cambria Math" panose="02040503050406030204" pitchFamily="18" charset="0"/>
                        <a:ea typeface="Cambria Math" panose="02040503050406030204" pitchFamily="18" charset="0"/>
                      </a:rPr>
                      <m:t>)</m:t>
                    </m:r>
                  </m:oMath>
                </a14:m>
                <a:r>
                  <a:rPr lang="en-US" altLang="zh-CN" sz="2400" dirty="0">
                    <a:ea typeface="宋体" panose="02010600030101010101" pitchFamily="2" charset="-122"/>
                  </a:rPr>
                  <a:t>, X and Y are independent, then the formula for the resulting F statistic is </a:t>
                </a:r>
              </a:p>
              <a:p>
                <a:pPr marL="0" indent="0" eaLnBrk="1" hangingPunct="1">
                  <a:spcBef>
                    <a:spcPct val="40000"/>
                  </a:spcBef>
                  <a:buSzPct val="8000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宋体" panose="02010600030101010101" pitchFamily="2" charset="-122"/>
                        </a:rPr>
                        <m:t>𝐹</m:t>
                      </m:r>
                      <m:r>
                        <a:rPr lang="en-US" altLang="zh-CN" sz="2400" b="0" i="1" smtClean="0">
                          <a:latin typeface="Cambria Math" panose="02040503050406030204" pitchFamily="18" charset="0"/>
                          <a:ea typeface="宋体" panose="02010600030101010101" pitchFamily="2" charset="-122"/>
                        </a:rPr>
                        <m:t>=</m:t>
                      </m:r>
                      <m:f>
                        <m:fPr>
                          <m:ctrlPr>
                            <a:rPr lang="en-US" altLang="zh-CN" sz="2400" b="0" i="1" smtClean="0">
                              <a:latin typeface="Cambria Math" panose="02040503050406030204" pitchFamily="18" charset="0"/>
                              <a:ea typeface="宋体" panose="02010600030101010101" pitchFamily="2" charset="-122"/>
                            </a:rPr>
                          </m:ctrlPr>
                        </m:fPr>
                        <m:num>
                          <m:r>
                            <a:rPr lang="en-US" altLang="zh-CN" sz="2400" b="0" i="1" smtClean="0">
                              <a:latin typeface="Cambria Math" panose="02040503050406030204" pitchFamily="18" charset="0"/>
                              <a:ea typeface="宋体" panose="02010600030101010101" pitchFamily="2" charset="-122"/>
                            </a:rPr>
                            <m:t>𝑋</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𝑛</m:t>
                          </m:r>
                        </m:num>
                        <m:den>
                          <m:r>
                            <a:rPr lang="en-US" altLang="zh-CN" sz="2400" b="0" i="1" smtClean="0">
                              <a:latin typeface="Cambria Math" panose="02040503050406030204" pitchFamily="18" charset="0"/>
                              <a:ea typeface="宋体" panose="02010600030101010101" pitchFamily="2" charset="-122"/>
                            </a:rPr>
                            <m:t>𝑌</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𝑚</m:t>
                          </m:r>
                        </m:den>
                      </m:f>
                    </m:oMath>
                  </m:oMathPara>
                </a14:m>
                <a:endParaRPr lang="en-US" altLang="zh-CN" sz="2400" dirty="0">
                  <a:ea typeface="宋体" panose="02010600030101010101" pitchFamily="2" charset="-122"/>
                </a:endParaRPr>
              </a:p>
              <a:p>
                <a:pPr lvl="1" eaLnBrk="1" hangingPunct="1">
                  <a:spcBef>
                    <a:spcPct val="40000"/>
                  </a:spcBef>
                  <a:buSzPct val="80000"/>
                </a:pPr>
                <a14:m>
                  <m:oMath xmlns:m="http://schemas.openxmlformats.org/officeDocument/2006/math">
                    <m:r>
                      <a:rPr lang="en-US" altLang="zh-CN" sz="2000" b="0" i="1" smtClean="0">
                        <a:latin typeface="Cambria Math" panose="02040503050406030204" pitchFamily="18" charset="0"/>
                        <a:ea typeface="宋体" panose="02010600030101010101" pitchFamily="2" charset="-122"/>
                      </a:rPr>
                      <m:t>𝐹</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𝐹</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𝑛</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𝑚</m:t>
                        </m:r>
                      </m:e>
                    </m:d>
                  </m:oMath>
                </a14:m>
                <a:endParaRPr lang="en-US" altLang="zh-CN" sz="2000" dirty="0">
                  <a:ea typeface="宋体" panose="02010600030101010101" pitchFamily="2" charset="-122"/>
                </a:endParaRPr>
              </a:p>
            </p:txBody>
          </p:sp>
        </mc:Choice>
        <mc:Fallback xmlns="">
          <p:sp>
            <p:nvSpPr>
              <p:cNvPr id="13317" name="Rectangle 3">
                <a:extLst>
                  <a:ext uri="{FF2B5EF4-FFF2-40B4-BE49-F238E27FC236}">
                    <a16:creationId xmlns:a16="http://schemas.microsoft.com/office/drawing/2014/main" id="{C1765BE4-F52C-4C17-37E9-4B65E3A6EE05}"/>
                  </a:ext>
                </a:extLst>
              </p:cNvPr>
              <p:cNvSpPr>
                <a:spLocks noGrp="1" noRot="1" noChangeAspect="1" noMove="1" noResize="1" noEditPoints="1" noAdjustHandles="1" noChangeArrowheads="1" noChangeShapeType="1" noTextEdit="1"/>
              </p:cNvSpPr>
              <p:nvPr>
                <p:ph type="body" idx="4294967295"/>
              </p:nvPr>
            </p:nvSpPr>
            <p:spPr>
              <a:xfrm>
                <a:off x="914400" y="1752600"/>
                <a:ext cx="8153400" cy="4532313"/>
              </a:xfrm>
              <a:blipFill>
                <a:blip r:embed="rId2"/>
                <a:stretch>
                  <a:fillRect l="-598" t="-1077" r="-15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0010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4FD11374-3C5C-9810-D001-8CA7F0F1F03A}"/>
              </a:ext>
            </a:extLst>
          </p:cNvPr>
          <p:cNvSpPr>
            <a:spLocks noGrp="1" noChangeArrowheads="1"/>
          </p:cNvSpPr>
          <p:nvPr>
            <p:ph type="title" idx="4294967295"/>
          </p:nvPr>
        </p:nvSpPr>
        <p:spPr/>
        <p:txBody>
          <a:bodyPr/>
          <a:lstStyle/>
          <a:p>
            <a:pPr algn="l" eaLnBrk="1" hangingPunct="1"/>
            <a:r>
              <a:rPr lang="en-US" altLang="zh-CN" dirty="0">
                <a:ea typeface="宋体" panose="02010600030101010101" pitchFamily="2" charset="-122"/>
              </a:rPr>
              <a:t>F-Distribution</a:t>
            </a:r>
          </a:p>
        </p:txBody>
      </p:sp>
      <p:pic>
        <p:nvPicPr>
          <p:cNvPr id="2" name="图片 1">
            <a:extLst>
              <a:ext uri="{FF2B5EF4-FFF2-40B4-BE49-F238E27FC236}">
                <a16:creationId xmlns:a16="http://schemas.microsoft.com/office/drawing/2014/main" id="{0D5128C2-EBBD-F0BC-2BBF-936FB3FAE63F}"/>
              </a:ext>
            </a:extLst>
          </p:cNvPr>
          <p:cNvPicPr>
            <a:picLocks noChangeAspect="1"/>
          </p:cNvPicPr>
          <p:nvPr/>
        </p:nvPicPr>
        <p:blipFill>
          <a:blip r:embed="rId2"/>
          <a:stretch>
            <a:fillRect/>
          </a:stretch>
        </p:blipFill>
        <p:spPr>
          <a:xfrm>
            <a:off x="1524000" y="1752600"/>
            <a:ext cx="6619200" cy="4267200"/>
          </a:xfrm>
          <a:prstGeom prst="rect">
            <a:avLst/>
          </a:prstGeom>
        </p:spPr>
      </p:pic>
    </p:spTree>
    <p:extLst>
      <p:ext uri="{BB962C8B-B14F-4D97-AF65-F5344CB8AC3E}">
        <p14:creationId xmlns:p14="http://schemas.microsoft.com/office/powerpoint/2010/main" val="3647019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4FD11374-3C5C-9810-D001-8CA7F0F1F03A}"/>
              </a:ext>
            </a:extLst>
          </p:cNvPr>
          <p:cNvSpPr>
            <a:spLocks noGrp="1" noChangeArrowheads="1"/>
          </p:cNvSpPr>
          <p:nvPr>
            <p:ph type="title" idx="4294967295"/>
          </p:nvPr>
        </p:nvSpPr>
        <p:spPr/>
        <p:txBody>
          <a:bodyPr/>
          <a:lstStyle/>
          <a:p>
            <a:pPr algn="l" eaLnBrk="1" hangingPunct="1"/>
            <a:r>
              <a:rPr lang="en-US" altLang="zh-CN" dirty="0">
                <a:ea typeface="宋体" panose="02010600030101010101" pitchFamily="2" charset="-122"/>
              </a:rPr>
              <a:t>F-Distribution</a:t>
            </a:r>
          </a:p>
        </p:txBody>
      </p:sp>
      <p:sp>
        <p:nvSpPr>
          <p:cNvPr id="13317" name="Rectangle 3">
            <a:extLst>
              <a:ext uri="{FF2B5EF4-FFF2-40B4-BE49-F238E27FC236}">
                <a16:creationId xmlns:a16="http://schemas.microsoft.com/office/drawing/2014/main" id="{C1765BE4-F52C-4C17-37E9-4B65E3A6EE05}"/>
              </a:ext>
            </a:extLst>
          </p:cNvPr>
          <p:cNvSpPr>
            <a:spLocks noGrp="1" noChangeArrowheads="1"/>
          </p:cNvSpPr>
          <p:nvPr>
            <p:ph type="body" idx="4294967295"/>
          </p:nvPr>
        </p:nvSpPr>
        <p:spPr>
          <a:xfrm>
            <a:off x="914400" y="1752600"/>
            <a:ext cx="8153400" cy="4532313"/>
          </a:xfrm>
        </p:spPr>
        <p:txBody>
          <a:bodyPr/>
          <a:lstStyle/>
          <a:p>
            <a:pPr marL="320675" marR="0" lvl="0" indent="-320675" algn="l" defTabSz="852488" rtl="0" eaLnBrk="1" fontAlgn="base" latinLnBrk="0" hangingPunct="1">
              <a:lnSpc>
                <a:spcPct val="100000"/>
              </a:lnSpc>
              <a:spcBef>
                <a:spcPct val="40000"/>
              </a:spcBef>
              <a:spcAft>
                <a:spcPct val="0"/>
              </a:spcAft>
              <a:buClr>
                <a:srgbClr val="3333CC"/>
              </a:buClr>
              <a:buSzPct val="80000"/>
              <a:buFont typeface="Wingdings" panose="05000000000000000000" pitchFamily="2" charset="2"/>
              <a:buChar char="n"/>
              <a:tabLst/>
              <a:defRPr/>
            </a:pPr>
            <a:r>
              <a:rPr kumimoji="0" lang="en-US" altLang="zh-CN" sz="2400" b="0" i="0" u="none" strike="noStrike" kern="0" cap="none" spc="0" normalizeH="0" baseline="0" noProof="0" dirty="0">
                <a:ln>
                  <a:noFill/>
                </a:ln>
                <a:solidFill>
                  <a:srgbClr val="3333CC"/>
                </a:solidFill>
                <a:effectLst/>
                <a:uLnTx/>
                <a:uFillTx/>
                <a:latin typeface="Arial"/>
                <a:ea typeface="宋体" panose="02010600030101010101" pitchFamily="2" charset="-122"/>
                <a:cs typeface="+mn-cs"/>
              </a:rPr>
              <a:t>Test Statistics</a:t>
            </a:r>
            <a:endPar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宋体" panose="02010600030101010101" pitchFamily="2" charset="-122"/>
              <a:cs typeface="+mn-cs"/>
            </a:endParaRPr>
          </a:p>
          <a:p>
            <a:pPr marL="425450" lvl="1" indent="0" eaLnBrk="1" hangingPunct="1">
              <a:spcBef>
                <a:spcPct val="40000"/>
              </a:spcBef>
              <a:buSzPct val="80000"/>
              <a:buNone/>
            </a:pPr>
            <a:r>
              <a:rPr lang="en-US" altLang="zh-CN" dirty="0">
                <a:ea typeface="宋体" panose="02010600030101010101" pitchFamily="2" charset="-122"/>
              </a:rPr>
              <a:t>If we want to investigate whether two groups have the same variance, we have to calculate the ratio of the sample standard deviations squared:</a:t>
            </a:r>
            <a:endParaRPr lang="en-US" altLang="zh-CN" i="1" dirty="0">
              <a:latin typeface="Cambria Math" panose="02040503050406030204" pitchFamily="18" charset="0"/>
              <a:ea typeface="宋体" panose="02010600030101010101" pitchFamily="2" charset="-122"/>
            </a:endParaRPr>
          </a:p>
          <a:p>
            <a:pPr eaLnBrk="1" hangingPunct="1">
              <a:spcBef>
                <a:spcPct val="40000"/>
              </a:spcBef>
              <a:buSzPct val="80000"/>
            </a:pPr>
            <a:endParaRPr lang="en-US" altLang="zh-CN" sz="2400" b="0" i="1" dirty="0">
              <a:latin typeface="Cambria Math" panose="02040503050406030204" pitchFamily="18" charset="0"/>
              <a:ea typeface="宋体" panose="02010600030101010101" pitchFamily="2" charset="-122"/>
            </a:endParaRPr>
          </a:p>
          <a:p>
            <a:pPr marL="0" indent="0" eaLnBrk="1" hangingPunct="1">
              <a:spcBef>
                <a:spcPct val="40000"/>
              </a:spcBef>
              <a:buSzPct val="80000"/>
              <a:buNone/>
            </a:pPr>
            <a:endParaRPr lang="en-US" altLang="zh-CN" sz="2400" dirty="0">
              <a:ea typeface="宋体" panose="02010600030101010101" pitchFamily="2"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382A183-086F-1060-95CF-FB0CD17FCABB}"/>
                  </a:ext>
                </a:extLst>
              </p:cNvPr>
              <p:cNvSpPr txBox="1"/>
              <p:nvPr/>
            </p:nvSpPr>
            <p:spPr>
              <a:xfrm>
                <a:off x="2438400" y="3886200"/>
                <a:ext cx="4572000" cy="1067343"/>
              </a:xfrm>
              <a:prstGeom prst="rect">
                <a:avLst/>
              </a:prstGeom>
              <a:solidFill>
                <a:srgbClr val="FFC000"/>
              </a:solidFill>
            </p:spPr>
            <p:txBody>
              <a:bodyPr wrap="square">
                <a:spAutoFit/>
              </a:bodyPr>
              <a:lstStyle/>
              <a:p>
                <a:pPr marL="0" indent="0" eaLnBrk="1" hangingPunct="1">
                  <a:spcBef>
                    <a:spcPct val="40000"/>
                  </a:spcBef>
                  <a:buSzPct val="80000"/>
                  <a:buNone/>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ea typeface="宋体" panose="02010600030101010101" pitchFamily="2" charset="-122"/>
                        </a:rPr>
                        <m:t>𝐹</m:t>
                      </m:r>
                      <m:r>
                        <a:rPr lang="en-US" altLang="zh-CN" sz="2800" b="0" i="1" smtClean="0">
                          <a:latin typeface="Cambria Math" panose="02040503050406030204" pitchFamily="18" charset="0"/>
                          <a:ea typeface="宋体" panose="02010600030101010101" pitchFamily="2" charset="-122"/>
                        </a:rPr>
                        <m:t>=</m:t>
                      </m:r>
                      <m:f>
                        <m:fPr>
                          <m:ctrlPr>
                            <a:rPr lang="en-US" altLang="zh-CN" sz="2800" b="0" i="1" smtClean="0">
                              <a:latin typeface="Cambria Math" panose="02040503050406030204" pitchFamily="18" charset="0"/>
                              <a:ea typeface="宋体" panose="02010600030101010101" pitchFamily="2" charset="-122"/>
                            </a:rPr>
                          </m:ctrlPr>
                        </m:fPr>
                        <m:num>
                          <m:sSubSup>
                            <m:sSubSupPr>
                              <m:ctrlPr>
                                <a:rPr lang="en-US" altLang="zh-CN" sz="2800" b="0" i="1" smtClean="0">
                                  <a:latin typeface="Cambria Math" panose="02040503050406030204" pitchFamily="18" charset="0"/>
                                  <a:ea typeface="宋体" panose="02010600030101010101" pitchFamily="2" charset="-122"/>
                                </a:rPr>
                              </m:ctrlPr>
                            </m:sSubSupPr>
                            <m:e>
                              <m:r>
                                <a:rPr lang="en-US" altLang="zh-CN" sz="2800" b="0" i="1" smtClean="0">
                                  <a:latin typeface="Cambria Math" panose="02040503050406030204" pitchFamily="18" charset="0"/>
                                  <a:ea typeface="宋体" panose="02010600030101010101" pitchFamily="2" charset="-122"/>
                                </a:rPr>
                                <m:t>𝑆</m:t>
                              </m:r>
                            </m:e>
                            <m:sub>
                              <m:r>
                                <a:rPr lang="en-US" altLang="zh-CN" sz="2800" b="0" i="1" smtClean="0">
                                  <a:latin typeface="Cambria Math" panose="02040503050406030204" pitchFamily="18" charset="0"/>
                                  <a:ea typeface="宋体" panose="02010600030101010101" pitchFamily="2" charset="-122"/>
                                </a:rPr>
                                <m:t>𝑋</m:t>
                              </m:r>
                            </m:sub>
                            <m:sup>
                              <m:r>
                                <a:rPr lang="en-US" altLang="zh-CN" sz="2800" b="0" i="1" smtClean="0">
                                  <a:latin typeface="Cambria Math" panose="02040503050406030204" pitchFamily="18" charset="0"/>
                                  <a:ea typeface="宋体" panose="02010600030101010101" pitchFamily="2" charset="-122"/>
                                </a:rPr>
                                <m:t>2</m:t>
                              </m:r>
                            </m:sup>
                          </m:sSubSup>
                        </m:num>
                        <m:den>
                          <m:sSubSup>
                            <m:sSubSupPr>
                              <m:ctrlPr>
                                <a:rPr lang="en-US" altLang="zh-CN" sz="2800" b="0" i="1" smtClean="0">
                                  <a:latin typeface="Cambria Math" panose="02040503050406030204" pitchFamily="18" charset="0"/>
                                  <a:ea typeface="宋体" panose="02010600030101010101" pitchFamily="2" charset="-122"/>
                                </a:rPr>
                              </m:ctrlPr>
                            </m:sSubSupPr>
                            <m:e>
                              <m:r>
                                <m:rPr>
                                  <m:sty m:val="p"/>
                                </m:rPr>
                                <a:rPr lang="en-US" altLang="zh-CN" sz="2800" i="1">
                                  <a:latin typeface="Cambria Math" panose="02040503050406030204" pitchFamily="18" charset="0"/>
                                  <a:ea typeface="宋体" panose="02010600030101010101" pitchFamily="2" charset="-122"/>
                                </a:rPr>
                                <m:t>S</m:t>
                              </m:r>
                            </m:e>
                            <m:sub>
                              <m:r>
                                <a:rPr lang="en-US" altLang="zh-CN" sz="2800" b="0" i="1" smtClean="0">
                                  <a:latin typeface="Cambria Math" panose="02040503050406030204" pitchFamily="18" charset="0"/>
                                  <a:ea typeface="宋体" panose="02010600030101010101" pitchFamily="2" charset="-122"/>
                                </a:rPr>
                                <m:t>𝑌</m:t>
                              </m:r>
                            </m:sub>
                            <m:sup>
                              <m:r>
                                <a:rPr lang="en-US" altLang="zh-CN" sz="2800" b="0" i="1" smtClean="0">
                                  <a:latin typeface="Cambria Math" panose="02040503050406030204" pitchFamily="18" charset="0"/>
                                  <a:ea typeface="宋体" panose="02010600030101010101" pitchFamily="2" charset="-122"/>
                                </a:rPr>
                                <m:t>2</m:t>
                              </m:r>
                            </m:sup>
                          </m:sSubSup>
                        </m:den>
                      </m:f>
                      <m:r>
                        <a:rPr lang="en-US" altLang="zh-CN" sz="2800" b="0" i="1" smtClean="0">
                          <a:latin typeface="Cambria Math" panose="02040503050406030204" pitchFamily="18" charset="0"/>
                          <a:ea typeface="Cambria Math" panose="02040503050406030204" pitchFamily="18" charset="0"/>
                        </a:rPr>
                        <m:t>~</m:t>
                      </m:r>
                      <m:r>
                        <a:rPr lang="en-US" altLang="zh-CN" sz="2800" b="0" i="1" smtClean="0">
                          <a:solidFill>
                            <a:schemeClr val="tx1"/>
                          </a:solidFill>
                          <a:latin typeface="Cambria Math" panose="02040503050406030204" pitchFamily="18" charset="0"/>
                          <a:ea typeface="Cambria Math" panose="02040503050406030204" pitchFamily="18" charset="0"/>
                        </a:rPr>
                        <m:t>𝐹</m:t>
                      </m:r>
                      <m:r>
                        <a:rPr lang="en-US" altLang="zh-CN" sz="2800" i="1">
                          <a:solidFill>
                            <a:schemeClr val="tx1"/>
                          </a:solidFill>
                          <a:latin typeface="Cambria Math" panose="02040503050406030204" pitchFamily="18" charset="0"/>
                          <a:ea typeface="Cambria Math" panose="02040503050406030204" pitchFamily="18" charset="0"/>
                        </a:rPr>
                        <m:t>(</m:t>
                      </m:r>
                      <m:sSub>
                        <m:sSubPr>
                          <m:ctrlPr>
                            <a:rPr lang="en-US" altLang="zh-CN" sz="2800" i="1" smtClean="0">
                              <a:solidFill>
                                <a:schemeClr val="tx1"/>
                              </a:solidFill>
                              <a:latin typeface="Cambria Math" panose="02040503050406030204" pitchFamily="18" charset="0"/>
                              <a:ea typeface="Cambria Math" panose="02040503050406030204" pitchFamily="18" charset="0"/>
                            </a:rPr>
                          </m:ctrlPr>
                        </m:sSubPr>
                        <m:e>
                          <m:r>
                            <a:rPr lang="en-US" altLang="zh-CN" sz="2800" i="1">
                              <a:solidFill>
                                <a:schemeClr val="tx1"/>
                              </a:solidFill>
                              <a:latin typeface="Cambria Math" panose="02040503050406030204" pitchFamily="18" charset="0"/>
                              <a:ea typeface="Cambria Math" panose="02040503050406030204" pitchFamily="18" charset="0"/>
                            </a:rPr>
                            <m:t>𝑛</m:t>
                          </m:r>
                        </m:e>
                        <m:sub>
                          <m:r>
                            <a:rPr lang="en-US" altLang="zh-CN" sz="2800" b="0" i="1" smtClean="0">
                              <a:solidFill>
                                <a:schemeClr val="tx1"/>
                              </a:solidFill>
                              <a:latin typeface="Cambria Math" panose="02040503050406030204" pitchFamily="18" charset="0"/>
                              <a:ea typeface="Cambria Math" panose="02040503050406030204" pitchFamily="18" charset="0"/>
                            </a:rPr>
                            <m:t>𝑋</m:t>
                          </m:r>
                        </m:sub>
                      </m:sSub>
                      <m:r>
                        <a:rPr lang="en-US" altLang="zh-CN" sz="2800" i="1">
                          <a:solidFill>
                            <a:schemeClr val="tx1"/>
                          </a:solidFill>
                          <a:latin typeface="Cambria Math" panose="02040503050406030204" pitchFamily="18" charset="0"/>
                          <a:ea typeface="Cambria Math" panose="02040503050406030204" pitchFamily="18" charset="0"/>
                        </a:rPr>
                        <m:t>−1</m:t>
                      </m:r>
                      <m:r>
                        <a:rPr lang="en-US" altLang="zh-CN" sz="2800" b="0" i="1" smtClean="0">
                          <a:solidFill>
                            <a:schemeClr val="tx1"/>
                          </a:solidFill>
                          <a:latin typeface="Cambria Math" panose="02040503050406030204" pitchFamily="18" charset="0"/>
                          <a:ea typeface="Cambria Math" panose="02040503050406030204" pitchFamily="18" charset="0"/>
                        </a:rPr>
                        <m:t>,</m:t>
                      </m:r>
                      <m:sSub>
                        <m:sSubPr>
                          <m:ctrlPr>
                            <a:rPr lang="en-US" altLang="zh-CN" sz="2800" i="1">
                              <a:solidFill>
                                <a:schemeClr val="tx1"/>
                              </a:solidFill>
                              <a:latin typeface="Cambria Math" panose="02040503050406030204" pitchFamily="18" charset="0"/>
                              <a:ea typeface="Cambria Math" panose="02040503050406030204" pitchFamily="18" charset="0"/>
                            </a:rPr>
                          </m:ctrlPr>
                        </m:sSubPr>
                        <m:e>
                          <m:r>
                            <a:rPr lang="en-US" altLang="zh-CN" sz="2800" i="1">
                              <a:solidFill>
                                <a:schemeClr val="tx1"/>
                              </a:solidFill>
                              <a:latin typeface="Cambria Math" panose="02040503050406030204" pitchFamily="18" charset="0"/>
                              <a:ea typeface="Cambria Math" panose="02040503050406030204" pitchFamily="18" charset="0"/>
                            </a:rPr>
                            <m:t>𝑛</m:t>
                          </m:r>
                        </m:e>
                        <m:sub>
                          <m:r>
                            <a:rPr lang="en-US" altLang="zh-CN" sz="2800" b="0" i="1" smtClean="0">
                              <a:solidFill>
                                <a:schemeClr val="tx1"/>
                              </a:solidFill>
                              <a:latin typeface="Cambria Math" panose="02040503050406030204" pitchFamily="18" charset="0"/>
                              <a:ea typeface="Cambria Math" panose="02040503050406030204" pitchFamily="18" charset="0"/>
                            </a:rPr>
                            <m:t>𝑌</m:t>
                          </m:r>
                        </m:sub>
                      </m:sSub>
                      <m:r>
                        <a:rPr lang="en-US" altLang="zh-CN" sz="2800" i="1">
                          <a:solidFill>
                            <a:schemeClr val="tx1"/>
                          </a:solidFill>
                          <a:latin typeface="Cambria Math" panose="02040503050406030204" pitchFamily="18" charset="0"/>
                          <a:ea typeface="Cambria Math" panose="02040503050406030204" pitchFamily="18" charset="0"/>
                        </a:rPr>
                        <m:t>−1)</m:t>
                      </m:r>
                    </m:oMath>
                  </m:oMathPara>
                </a14:m>
                <a:endParaRPr lang="en-US" altLang="zh-CN" sz="2800" i="1" dirty="0">
                  <a:latin typeface="Cambria Math" panose="02040503050406030204" pitchFamily="18" charset="0"/>
                  <a:ea typeface="宋体" panose="02010600030101010101" pitchFamily="2" charset="-122"/>
                </a:endParaRPr>
              </a:p>
            </p:txBody>
          </p:sp>
        </mc:Choice>
        <mc:Fallback xmlns="">
          <p:sp>
            <p:nvSpPr>
              <p:cNvPr id="3" name="文本框 2">
                <a:extLst>
                  <a:ext uri="{FF2B5EF4-FFF2-40B4-BE49-F238E27FC236}">
                    <a16:creationId xmlns:a16="http://schemas.microsoft.com/office/drawing/2014/main" id="{3382A183-086F-1060-95CF-FB0CD17FCABB}"/>
                  </a:ext>
                </a:extLst>
              </p:cNvPr>
              <p:cNvSpPr txBox="1">
                <a:spLocks noRot="1" noChangeAspect="1" noMove="1" noResize="1" noEditPoints="1" noAdjustHandles="1" noChangeArrowheads="1" noChangeShapeType="1" noTextEdit="1"/>
              </p:cNvSpPr>
              <p:nvPr/>
            </p:nvSpPr>
            <p:spPr>
              <a:xfrm>
                <a:off x="2438400" y="3886200"/>
                <a:ext cx="4572000" cy="1067343"/>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1232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4A13A7DE-F478-A020-4474-D3AA76288046}"/>
              </a:ext>
            </a:extLst>
          </p:cNvPr>
          <p:cNvSpPr>
            <a:spLocks noGrp="1" noChangeArrowheads="1"/>
          </p:cNvSpPr>
          <p:nvPr>
            <p:ph type="title" idx="4294967295"/>
          </p:nvPr>
        </p:nvSpPr>
        <p:spPr>
          <a:xfrm>
            <a:off x="1181528" y="344488"/>
            <a:ext cx="7733872" cy="990600"/>
          </a:xfrm>
        </p:spPr>
        <p:txBody>
          <a:bodyPr/>
          <a:lstStyle/>
          <a:p>
            <a:pPr algn="l" fontAlgn="base"/>
            <a:r>
              <a:rPr lang="en-US" altLang="zh-CN" b="1" dirty="0">
                <a:solidFill>
                  <a:srgbClr val="222222"/>
                </a:solidFill>
                <a:effectLst/>
                <a:latin typeface="Helvetica Neue"/>
              </a:rPr>
              <a:t>Parametric and Nonparametric Statistical Hypothesis Tests</a:t>
            </a:r>
          </a:p>
        </p:txBody>
      </p:sp>
      <p:sp>
        <p:nvSpPr>
          <p:cNvPr id="14341" name="Rectangle 3">
            <a:extLst>
              <a:ext uri="{FF2B5EF4-FFF2-40B4-BE49-F238E27FC236}">
                <a16:creationId xmlns:a16="http://schemas.microsoft.com/office/drawing/2014/main" id="{458A270C-7CA9-0854-062A-9FF8790D02CB}"/>
              </a:ext>
            </a:extLst>
          </p:cNvPr>
          <p:cNvSpPr>
            <a:spLocks noGrp="1" noChangeArrowheads="1"/>
          </p:cNvSpPr>
          <p:nvPr>
            <p:ph type="body" idx="4294967295"/>
          </p:nvPr>
        </p:nvSpPr>
        <p:spPr>
          <a:xfrm>
            <a:off x="762000" y="1524000"/>
            <a:ext cx="8077200" cy="4953000"/>
          </a:xfrm>
        </p:spPr>
        <p:txBody>
          <a:bodyPr/>
          <a:lstStyle/>
          <a:p>
            <a:pPr eaLnBrk="1" hangingPunct="1">
              <a:lnSpc>
                <a:spcPct val="150000"/>
              </a:lnSpc>
            </a:pPr>
            <a:r>
              <a:rPr lang="en-US" altLang="zh-CN" sz="3100" dirty="0">
                <a:ea typeface="宋体" panose="02010600030101010101" pitchFamily="2" charset="-122"/>
              </a:rPr>
              <a:t>Parametric statistical methods assume that the data has a known and specific distribution, often a </a:t>
            </a:r>
            <a:r>
              <a:rPr lang="en-US" altLang="zh-CN" sz="3100" dirty="0">
                <a:solidFill>
                  <a:srgbClr val="FF0000"/>
                </a:solidFill>
                <a:ea typeface="宋体" panose="02010600030101010101" pitchFamily="2" charset="-122"/>
              </a:rPr>
              <a:t>Gaussian distribution</a:t>
            </a:r>
            <a:r>
              <a:rPr lang="en-US" altLang="zh-CN" sz="3100" dirty="0">
                <a:ea typeface="宋体" panose="02010600030101010101" pitchFamily="2" charset="-122"/>
              </a:rPr>
              <a:t>. </a:t>
            </a:r>
          </a:p>
          <a:p>
            <a:pPr eaLnBrk="1" hangingPunct="1">
              <a:lnSpc>
                <a:spcPct val="150000"/>
              </a:lnSpc>
            </a:pPr>
            <a:r>
              <a:rPr lang="en-US" altLang="zh-CN" sz="3100" dirty="0">
                <a:ea typeface="宋体" panose="02010600030101010101" pitchFamily="2" charset="-122"/>
              </a:rPr>
              <a:t>If a data sample is not Gaussian, then the assumptions of parametric statistical tests are violated and nonparametric statistical methods must be used.</a:t>
            </a:r>
            <a:endParaRPr lang="en-US" altLang="zh-CN" dirty="0">
              <a:ea typeface="宋体" panose="02010600030101010101" pitchFamily="2" charset="-122"/>
            </a:endParaRPr>
          </a:p>
        </p:txBody>
      </p:sp>
    </p:spTree>
    <p:extLst>
      <p:ext uri="{BB962C8B-B14F-4D97-AF65-F5344CB8AC3E}">
        <p14:creationId xmlns:p14="http://schemas.microsoft.com/office/powerpoint/2010/main" val="3844499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4A13A7DE-F478-A020-4474-D3AA76288046}"/>
              </a:ext>
            </a:extLst>
          </p:cNvPr>
          <p:cNvSpPr>
            <a:spLocks noGrp="1" noChangeArrowheads="1"/>
          </p:cNvSpPr>
          <p:nvPr>
            <p:ph type="title" idx="4294967295"/>
          </p:nvPr>
        </p:nvSpPr>
        <p:spPr>
          <a:xfrm>
            <a:off x="1181528" y="344488"/>
            <a:ext cx="7657672" cy="990600"/>
          </a:xfrm>
        </p:spPr>
        <p:txBody>
          <a:bodyPr/>
          <a:lstStyle/>
          <a:p>
            <a:pPr algn="l" fontAlgn="base"/>
            <a:r>
              <a:rPr lang="en-US" altLang="zh-CN" b="1" dirty="0">
                <a:solidFill>
                  <a:srgbClr val="222222"/>
                </a:solidFill>
                <a:effectLst/>
                <a:latin typeface="Helvetica Neue"/>
              </a:rPr>
              <a:t>Parametric Statistical Hypothesis Tests</a:t>
            </a:r>
          </a:p>
        </p:txBody>
      </p:sp>
      <p:sp>
        <p:nvSpPr>
          <p:cNvPr id="14341" name="Rectangle 3">
            <a:extLst>
              <a:ext uri="{FF2B5EF4-FFF2-40B4-BE49-F238E27FC236}">
                <a16:creationId xmlns:a16="http://schemas.microsoft.com/office/drawing/2014/main" id="{458A270C-7CA9-0854-062A-9FF8790D02CB}"/>
              </a:ext>
            </a:extLst>
          </p:cNvPr>
          <p:cNvSpPr>
            <a:spLocks noGrp="1" noChangeArrowheads="1"/>
          </p:cNvSpPr>
          <p:nvPr>
            <p:ph type="body" idx="4294967295"/>
          </p:nvPr>
        </p:nvSpPr>
        <p:spPr>
          <a:xfrm>
            <a:off x="762000" y="1524000"/>
            <a:ext cx="8077200" cy="4953000"/>
          </a:xfrm>
        </p:spPr>
        <p:txBody>
          <a:bodyPr/>
          <a:lstStyle/>
          <a:p>
            <a:pPr eaLnBrk="1" hangingPunct="1">
              <a:lnSpc>
                <a:spcPct val="70000"/>
              </a:lnSpc>
            </a:pPr>
            <a:r>
              <a:rPr lang="en-US" altLang="zh-CN" sz="3100" dirty="0">
                <a:ea typeface="宋体" panose="02010600030101010101" pitchFamily="2" charset="-122"/>
              </a:rPr>
              <a:t>A hypothesis is basically a </a:t>
            </a:r>
          </a:p>
          <a:p>
            <a:pPr marL="0" indent="0" eaLnBrk="1" hangingPunct="1">
              <a:lnSpc>
                <a:spcPct val="70000"/>
              </a:lnSpc>
              <a:buNone/>
            </a:pPr>
            <a:r>
              <a:rPr lang="en-US" altLang="zh-CN" sz="3100" dirty="0">
                <a:ea typeface="宋体" panose="02010600030101010101" pitchFamily="2" charset="-122"/>
              </a:rPr>
              <a:t>  claim (assertion) about a </a:t>
            </a:r>
          </a:p>
          <a:p>
            <a:pPr eaLnBrk="1" hangingPunct="1">
              <a:lnSpc>
                <a:spcPct val="70000"/>
              </a:lnSpc>
              <a:buFont typeface="Wingdings" panose="05000000000000000000" pitchFamily="2" charset="2"/>
              <a:buNone/>
            </a:pPr>
            <a:r>
              <a:rPr lang="en-US" altLang="zh-CN" sz="3100" dirty="0">
                <a:ea typeface="宋体" panose="02010600030101010101" pitchFamily="2" charset="-122"/>
              </a:rPr>
              <a:t>	population parameter:</a:t>
            </a:r>
          </a:p>
          <a:p>
            <a:pPr eaLnBrk="1" hangingPunct="1">
              <a:lnSpc>
                <a:spcPct val="70000"/>
              </a:lnSpc>
              <a:buFont typeface="Wingdings" panose="05000000000000000000" pitchFamily="2" charset="2"/>
              <a:buNone/>
            </a:pPr>
            <a:endParaRPr lang="en-US" altLang="zh-CN" sz="2300" dirty="0">
              <a:ea typeface="宋体" panose="02010600030101010101" pitchFamily="2" charset="-122"/>
            </a:endParaRPr>
          </a:p>
          <a:p>
            <a:pPr lvl="1" eaLnBrk="1" hangingPunct="1"/>
            <a:r>
              <a:rPr lang="en-US" altLang="zh-CN" sz="2700" dirty="0">
                <a:solidFill>
                  <a:schemeClr val="folHlink"/>
                </a:solidFill>
                <a:ea typeface="宋体" panose="02010600030101010101" pitchFamily="2" charset="-122"/>
              </a:rPr>
              <a:t>population mean</a:t>
            </a:r>
          </a:p>
          <a:p>
            <a:pPr lvl="1" eaLnBrk="1" hangingPunct="1">
              <a:buFont typeface="Wingdings" panose="05000000000000000000" pitchFamily="2" charset="2"/>
              <a:buNone/>
            </a:pPr>
            <a:endParaRPr lang="en-US" altLang="zh-CN" sz="2700" dirty="0">
              <a:ea typeface="宋体" panose="02010600030101010101" pitchFamily="2" charset="-122"/>
            </a:endParaRPr>
          </a:p>
          <a:p>
            <a:pPr lvl="1" eaLnBrk="1" hangingPunct="1"/>
            <a:endParaRPr lang="en-US" altLang="zh-CN" sz="2700" dirty="0">
              <a:ea typeface="宋体" panose="02010600030101010101" pitchFamily="2" charset="-122"/>
            </a:endParaRPr>
          </a:p>
          <a:p>
            <a:pPr lvl="1" eaLnBrk="1" hangingPunct="1"/>
            <a:r>
              <a:rPr lang="en-US" altLang="zh-CN" sz="2700" dirty="0">
                <a:solidFill>
                  <a:schemeClr val="folHlink"/>
                </a:solidFill>
                <a:ea typeface="宋体" panose="02010600030101010101" pitchFamily="2" charset="-122"/>
              </a:rPr>
              <a:t>population proportion</a:t>
            </a:r>
          </a:p>
          <a:p>
            <a:pPr lvl="1" eaLnBrk="1" hangingPunct="1">
              <a:buFont typeface="Wingdings" panose="05000000000000000000" pitchFamily="2" charset="2"/>
              <a:buNone/>
            </a:pPr>
            <a:endParaRPr lang="en-US" altLang="zh-CN" dirty="0">
              <a:ea typeface="宋体" panose="02010600030101010101" pitchFamily="2" charset="-122"/>
            </a:endParaRPr>
          </a:p>
        </p:txBody>
      </p:sp>
      <p:sp>
        <p:nvSpPr>
          <p:cNvPr id="14342" name="Rectangle 4">
            <a:extLst>
              <a:ext uri="{FF2B5EF4-FFF2-40B4-BE49-F238E27FC236}">
                <a16:creationId xmlns:a16="http://schemas.microsoft.com/office/drawing/2014/main" id="{A1EFCFBF-A28C-5832-E93D-26F775F373D3}"/>
              </a:ext>
            </a:extLst>
          </p:cNvPr>
          <p:cNvSpPr>
            <a:spLocks noChangeArrowheads="1"/>
          </p:cNvSpPr>
          <p:nvPr/>
        </p:nvSpPr>
        <p:spPr bwMode="auto">
          <a:xfrm>
            <a:off x="1219200" y="3735388"/>
            <a:ext cx="6629400" cy="828675"/>
          </a:xfrm>
          <a:prstGeom prst="rect">
            <a:avLst/>
          </a:prstGeom>
          <a:solidFill>
            <a:srgbClr val="FDE0BD"/>
          </a:solidFill>
          <a:ln w="9525">
            <a:solidFill>
              <a:schemeClr val="tx1"/>
            </a:solidFill>
            <a:miter lim="800000"/>
            <a:headEnd/>
            <a:tailEnd/>
          </a:ln>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Example:  The mean monthly cell phone bill in this city is  </a:t>
            </a:r>
            <a:r>
              <a:rPr kumimoji="0" lang="el-GR" altLang="zh-CN" sz="24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Symbol" panose="05050102010706020507" pitchFamily="18" charset="2"/>
              </a:rPr>
              <a:t>μ</a:t>
            </a: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$42</a:t>
            </a:r>
          </a:p>
        </p:txBody>
      </p:sp>
      <p:pic>
        <p:nvPicPr>
          <p:cNvPr id="14343" name="Picture 5" descr="j0174123">
            <a:extLst>
              <a:ext uri="{FF2B5EF4-FFF2-40B4-BE49-F238E27FC236}">
                <a16:creationId xmlns:a16="http://schemas.microsoft.com/office/drawing/2014/main" id="{90D89E18-39A8-5F10-EADB-6BFEDC1F1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524000"/>
            <a:ext cx="2260600"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Rectangle 6">
            <a:extLst>
              <a:ext uri="{FF2B5EF4-FFF2-40B4-BE49-F238E27FC236}">
                <a16:creationId xmlns:a16="http://schemas.microsoft.com/office/drawing/2014/main" id="{1CAA4542-852C-1ED9-7F71-88E4A51C6C1B}"/>
              </a:ext>
            </a:extLst>
          </p:cNvPr>
          <p:cNvSpPr>
            <a:spLocks noChangeArrowheads="1"/>
          </p:cNvSpPr>
          <p:nvPr/>
        </p:nvSpPr>
        <p:spPr bwMode="auto">
          <a:xfrm>
            <a:off x="1219200" y="5248275"/>
            <a:ext cx="6629400" cy="828675"/>
          </a:xfrm>
          <a:prstGeom prst="rect">
            <a:avLst/>
          </a:prstGeom>
          <a:solidFill>
            <a:srgbClr val="C7DAF7"/>
          </a:solidFill>
          <a:ln w="9525">
            <a:solidFill>
              <a:schemeClr val="tx1"/>
            </a:solidFill>
            <a:miter lim="800000"/>
            <a:headEnd/>
            <a:tailEnd/>
          </a:ln>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Example:  The proportion of adults in this city with cell phones is  </a:t>
            </a:r>
            <a:r>
              <a:rPr kumimoji="0" lang="el-GR" altLang="zh-CN"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π</a:t>
            </a: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 0.68</a:t>
            </a:r>
          </a:p>
        </p:txBody>
      </p:sp>
    </p:spTree>
    <p:extLst>
      <p:ext uri="{BB962C8B-B14F-4D97-AF65-F5344CB8AC3E}">
        <p14:creationId xmlns:p14="http://schemas.microsoft.com/office/powerpoint/2010/main" val="3606378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B5BE3D9-383C-411B-9D6D-2427B84188CF}"/>
              </a:ext>
            </a:extLst>
          </p:cNvPr>
          <p:cNvSpPr>
            <a:spLocks noChangeArrowheads="1"/>
          </p:cNvSpPr>
          <p:nvPr/>
        </p:nvSpPr>
        <p:spPr bwMode="auto">
          <a:xfrm>
            <a:off x="1158875" y="2286000"/>
            <a:ext cx="7239000" cy="1143000"/>
          </a:xfrm>
          <a:prstGeom prst="rect">
            <a:avLst/>
          </a:prstGeom>
          <a:solidFill>
            <a:srgbClr val="FDE0BD"/>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a:ea typeface="宋体" panose="02010600030101010101" pitchFamily="2" charset="-122"/>
            </a:endParaRPr>
          </a:p>
        </p:txBody>
      </p:sp>
      <p:sp>
        <p:nvSpPr>
          <p:cNvPr id="17413" name="Line 3">
            <a:extLst>
              <a:ext uri="{FF2B5EF4-FFF2-40B4-BE49-F238E27FC236}">
                <a16:creationId xmlns:a16="http://schemas.microsoft.com/office/drawing/2014/main" id="{9B2A9BEE-086B-D976-2641-74295046B9E3}"/>
              </a:ext>
            </a:extLst>
          </p:cNvPr>
          <p:cNvSpPr>
            <a:spLocks noChangeShapeType="1"/>
          </p:cNvSpPr>
          <p:nvPr/>
        </p:nvSpPr>
        <p:spPr bwMode="auto">
          <a:xfrm flipV="1">
            <a:off x="5638800" y="5257800"/>
            <a:ext cx="1371600" cy="990600"/>
          </a:xfrm>
          <a:prstGeom prst="line">
            <a:avLst/>
          </a:prstGeom>
          <a:noFill/>
          <a:ln w="762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14" name="Rectangle 4">
            <a:extLst>
              <a:ext uri="{FF2B5EF4-FFF2-40B4-BE49-F238E27FC236}">
                <a16:creationId xmlns:a16="http://schemas.microsoft.com/office/drawing/2014/main" id="{4835328F-7D00-E4E3-5FB9-ABC74F3D7CC7}"/>
              </a:ext>
            </a:extLst>
          </p:cNvPr>
          <p:cNvSpPr>
            <a:spLocks noGrp="1" noChangeArrowheads="1"/>
          </p:cNvSpPr>
          <p:nvPr>
            <p:ph type="title" idx="4294967295"/>
          </p:nvPr>
        </p:nvSpPr>
        <p:spPr/>
        <p:txBody>
          <a:bodyPr/>
          <a:lstStyle/>
          <a:p>
            <a:pPr eaLnBrk="1" hangingPunct="1"/>
            <a:r>
              <a:rPr lang="en-US" altLang="zh-CN" dirty="0">
                <a:ea typeface="宋体" panose="02010600030101010101" pitchFamily="2" charset="-122"/>
              </a:rPr>
              <a:t>The Null Hypothesis, H</a:t>
            </a:r>
            <a:r>
              <a:rPr lang="en-US" altLang="zh-CN" baseline="-25000" dirty="0">
                <a:ea typeface="宋体" panose="02010600030101010101" pitchFamily="2" charset="-122"/>
              </a:rPr>
              <a:t>0</a:t>
            </a:r>
          </a:p>
        </p:txBody>
      </p:sp>
      <p:sp>
        <p:nvSpPr>
          <p:cNvPr id="17415" name="Rectangle 5">
            <a:extLst>
              <a:ext uri="{FF2B5EF4-FFF2-40B4-BE49-F238E27FC236}">
                <a16:creationId xmlns:a16="http://schemas.microsoft.com/office/drawing/2014/main" id="{9BC7E01A-CFFE-EB4C-D5C8-841C25E227CD}"/>
              </a:ext>
            </a:extLst>
          </p:cNvPr>
          <p:cNvSpPr>
            <a:spLocks noGrp="1" noChangeArrowheads="1"/>
          </p:cNvSpPr>
          <p:nvPr>
            <p:ph type="body" idx="4294967295"/>
          </p:nvPr>
        </p:nvSpPr>
        <p:spPr>
          <a:xfrm>
            <a:off x="838200" y="1676400"/>
            <a:ext cx="8077200" cy="4532313"/>
          </a:xfrm>
        </p:spPr>
        <p:txBody>
          <a:bodyPr/>
          <a:lstStyle/>
          <a:p>
            <a:pPr eaLnBrk="1" hangingPunct="1">
              <a:spcBef>
                <a:spcPct val="40000"/>
              </a:spcBef>
            </a:pPr>
            <a:r>
              <a:rPr lang="en-US" altLang="zh-CN" sz="3100" dirty="0">
                <a:ea typeface="宋体" panose="02010600030101010101" pitchFamily="2" charset="-122"/>
              </a:rPr>
              <a:t>States the claim or assertion to be tested</a:t>
            </a:r>
          </a:p>
          <a:p>
            <a:pPr lvl="1" eaLnBrk="1" hangingPunct="1">
              <a:lnSpc>
                <a:spcPct val="120000"/>
              </a:lnSpc>
              <a:spcBef>
                <a:spcPct val="40000"/>
              </a:spcBef>
              <a:buFont typeface="Wingdings" panose="05000000000000000000" pitchFamily="2" charset="2"/>
              <a:buNone/>
            </a:pPr>
            <a:r>
              <a:rPr lang="en-US" altLang="zh-CN" sz="2700" dirty="0">
                <a:solidFill>
                  <a:schemeClr val="folHlink"/>
                </a:solidFill>
                <a:ea typeface="宋体" panose="02010600030101010101" pitchFamily="2" charset="-122"/>
              </a:rPr>
              <a:t>Example:</a:t>
            </a:r>
            <a:r>
              <a:rPr lang="en-US" altLang="zh-CN" sz="2700" dirty="0">
                <a:ea typeface="宋体" panose="02010600030101010101" pitchFamily="2" charset="-122"/>
              </a:rPr>
              <a:t>  The average number of TV sets in </a:t>
            </a:r>
          </a:p>
          <a:p>
            <a:pPr lvl="1" eaLnBrk="1" hangingPunct="1">
              <a:lnSpc>
                <a:spcPct val="120000"/>
              </a:lnSpc>
              <a:spcBef>
                <a:spcPct val="40000"/>
              </a:spcBef>
              <a:buFont typeface="Wingdings" panose="05000000000000000000" pitchFamily="2" charset="2"/>
              <a:buNone/>
            </a:pPr>
            <a:r>
              <a:rPr lang="en-US" altLang="zh-CN" sz="2700" dirty="0">
                <a:ea typeface="宋体" panose="02010600030101010101" pitchFamily="2" charset="-122"/>
              </a:rPr>
              <a:t>U.S. Homes is equal to three  (                  )</a:t>
            </a:r>
          </a:p>
          <a:p>
            <a:pPr eaLnBrk="1" hangingPunct="1">
              <a:spcBef>
                <a:spcPct val="40000"/>
              </a:spcBef>
            </a:pPr>
            <a:r>
              <a:rPr lang="en-US" altLang="zh-CN" sz="3100" dirty="0">
                <a:ea typeface="宋体" panose="02010600030101010101" pitchFamily="2" charset="-122"/>
              </a:rPr>
              <a:t>Is always about a population parameter,         not about a sample statistic</a:t>
            </a:r>
            <a:r>
              <a:rPr lang="en-US" altLang="zh-CN" sz="2700" dirty="0">
                <a:ea typeface="宋体" panose="02010600030101010101" pitchFamily="2" charset="-122"/>
              </a:rPr>
              <a:t> </a:t>
            </a:r>
          </a:p>
        </p:txBody>
      </p:sp>
      <p:sp>
        <p:nvSpPr>
          <p:cNvPr id="17416" name="Oval 6">
            <a:extLst>
              <a:ext uri="{FF2B5EF4-FFF2-40B4-BE49-F238E27FC236}">
                <a16:creationId xmlns:a16="http://schemas.microsoft.com/office/drawing/2014/main" id="{10CBCB8A-ED88-4B1E-0D9B-44FABF2BBFFC}"/>
              </a:ext>
            </a:extLst>
          </p:cNvPr>
          <p:cNvSpPr>
            <a:spLocks noChangeArrowheads="1"/>
          </p:cNvSpPr>
          <p:nvPr/>
        </p:nvSpPr>
        <p:spPr bwMode="auto">
          <a:xfrm>
            <a:off x="2057400" y="5029200"/>
            <a:ext cx="1981200" cy="1371600"/>
          </a:xfrm>
          <a:prstGeom prst="ellipse">
            <a:avLst/>
          </a:prstGeom>
          <a:noFill/>
          <a:ln w="762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a:ea typeface="宋体" panose="02010600030101010101" pitchFamily="2" charset="-122"/>
            </a:endParaRPr>
          </a:p>
        </p:txBody>
      </p:sp>
      <p:sp>
        <p:nvSpPr>
          <p:cNvPr id="17417" name="Oval 7">
            <a:extLst>
              <a:ext uri="{FF2B5EF4-FFF2-40B4-BE49-F238E27FC236}">
                <a16:creationId xmlns:a16="http://schemas.microsoft.com/office/drawing/2014/main" id="{D4876AF7-C6C2-EFFF-E78F-42CBCE961595}"/>
              </a:ext>
            </a:extLst>
          </p:cNvPr>
          <p:cNvSpPr>
            <a:spLocks noChangeArrowheads="1"/>
          </p:cNvSpPr>
          <p:nvPr/>
        </p:nvSpPr>
        <p:spPr bwMode="auto">
          <a:xfrm>
            <a:off x="5257800" y="5029200"/>
            <a:ext cx="1981200" cy="1371600"/>
          </a:xfrm>
          <a:prstGeom prst="ellipse">
            <a:avLst/>
          </a:prstGeom>
          <a:noFill/>
          <a:ln w="762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a:ea typeface="宋体" panose="02010600030101010101" pitchFamily="2" charset="-122"/>
            </a:endParaRPr>
          </a:p>
        </p:txBody>
      </p:sp>
      <p:graphicFrame>
        <p:nvGraphicFramePr>
          <p:cNvPr id="17418" name="Object 8">
            <a:extLst>
              <a:ext uri="{FF2B5EF4-FFF2-40B4-BE49-F238E27FC236}">
                <a16:creationId xmlns:a16="http://schemas.microsoft.com/office/drawing/2014/main" id="{C544938B-B726-2CB8-E672-95BFFB342A9C}"/>
              </a:ext>
            </a:extLst>
          </p:cNvPr>
          <p:cNvGraphicFramePr>
            <a:graphicFrameLocks noChangeAspect="1"/>
          </p:cNvGraphicFramePr>
          <p:nvPr>
            <p:extLst>
              <p:ext uri="{D42A27DB-BD31-4B8C-83A1-F6EECF244321}">
                <p14:modId xmlns:p14="http://schemas.microsoft.com/office/powerpoint/2010/main" val="810000891"/>
              </p:ext>
            </p:extLst>
          </p:nvPr>
        </p:nvGraphicFramePr>
        <p:xfrm>
          <a:off x="6172200" y="3031331"/>
          <a:ext cx="1555750" cy="560388"/>
        </p:xfrm>
        <a:graphic>
          <a:graphicData uri="http://schemas.openxmlformats.org/presentationml/2006/ole">
            <mc:AlternateContent xmlns:mc="http://schemas.openxmlformats.org/markup-compatibility/2006">
              <mc:Choice xmlns:v="urn:schemas-microsoft-com:vml" Requires="v">
                <p:oleObj name="Equation" r:id="rId2" imgW="634725" imgH="228501" progId="Equation.3">
                  <p:embed/>
                </p:oleObj>
              </mc:Choice>
              <mc:Fallback>
                <p:oleObj name="Equation" r:id="rId2" imgW="634725" imgH="228501" progId="Equation.3">
                  <p:embed/>
                  <p:pic>
                    <p:nvPicPr>
                      <p:cNvPr id="17418" name="Object 8">
                        <a:extLst>
                          <a:ext uri="{FF2B5EF4-FFF2-40B4-BE49-F238E27FC236}">
                            <a16:creationId xmlns:a16="http://schemas.microsoft.com/office/drawing/2014/main" id="{C544938B-B726-2CB8-E672-95BFFB342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3031331"/>
                        <a:ext cx="155575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9" name="Object 9">
            <a:extLst>
              <a:ext uri="{FF2B5EF4-FFF2-40B4-BE49-F238E27FC236}">
                <a16:creationId xmlns:a16="http://schemas.microsoft.com/office/drawing/2014/main" id="{ED54C1E5-E143-BBBB-F6BD-49F9536727C3}"/>
              </a:ext>
            </a:extLst>
          </p:cNvPr>
          <p:cNvGraphicFramePr>
            <a:graphicFrameLocks noChangeAspect="1"/>
          </p:cNvGraphicFramePr>
          <p:nvPr/>
        </p:nvGraphicFramePr>
        <p:xfrm>
          <a:off x="2270125" y="5410200"/>
          <a:ext cx="1555750" cy="560388"/>
        </p:xfrm>
        <a:graphic>
          <a:graphicData uri="http://schemas.openxmlformats.org/presentationml/2006/ole">
            <mc:AlternateContent xmlns:mc="http://schemas.openxmlformats.org/markup-compatibility/2006">
              <mc:Choice xmlns:v="urn:schemas-microsoft-com:vml" Requires="v">
                <p:oleObj name="Equation" r:id="rId4" imgW="634725" imgH="228501" progId="Equation.3">
                  <p:embed/>
                </p:oleObj>
              </mc:Choice>
              <mc:Fallback>
                <p:oleObj name="Equation" r:id="rId4" imgW="634725" imgH="228501" progId="Equation.3">
                  <p:embed/>
                  <p:pic>
                    <p:nvPicPr>
                      <p:cNvPr id="17419" name="Object 9">
                        <a:extLst>
                          <a:ext uri="{FF2B5EF4-FFF2-40B4-BE49-F238E27FC236}">
                            <a16:creationId xmlns:a16="http://schemas.microsoft.com/office/drawing/2014/main" id="{ED54C1E5-E143-BBBB-F6BD-49F9536727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0125" y="5410200"/>
                        <a:ext cx="155575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0" name="Object 10">
            <a:extLst>
              <a:ext uri="{FF2B5EF4-FFF2-40B4-BE49-F238E27FC236}">
                <a16:creationId xmlns:a16="http://schemas.microsoft.com/office/drawing/2014/main" id="{93E32521-2761-0064-0EB7-A02456F1735B}"/>
              </a:ext>
            </a:extLst>
          </p:cNvPr>
          <p:cNvGraphicFramePr>
            <a:graphicFrameLocks noChangeAspect="1"/>
          </p:cNvGraphicFramePr>
          <p:nvPr/>
        </p:nvGraphicFramePr>
        <p:xfrm>
          <a:off x="5456238" y="5334000"/>
          <a:ext cx="1617662" cy="622300"/>
        </p:xfrm>
        <a:graphic>
          <a:graphicData uri="http://schemas.openxmlformats.org/presentationml/2006/ole">
            <mc:AlternateContent xmlns:mc="http://schemas.openxmlformats.org/markup-compatibility/2006">
              <mc:Choice xmlns:v="urn:schemas-microsoft-com:vml" Requires="v">
                <p:oleObj name="Equation" r:id="rId6" imgW="660113" imgH="253890" progId="Equation.3">
                  <p:embed/>
                </p:oleObj>
              </mc:Choice>
              <mc:Fallback>
                <p:oleObj name="Equation" r:id="rId6" imgW="660113" imgH="253890" progId="Equation.3">
                  <p:embed/>
                  <p:pic>
                    <p:nvPicPr>
                      <p:cNvPr id="17420" name="Object 10">
                        <a:extLst>
                          <a:ext uri="{FF2B5EF4-FFF2-40B4-BE49-F238E27FC236}">
                            <a16:creationId xmlns:a16="http://schemas.microsoft.com/office/drawing/2014/main" id="{93E32521-2761-0064-0EB7-A02456F173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6238" y="5334000"/>
                        <a:ext cx="1617662"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7421" name="Picture 11" descr="HH00714_[1]">
            <a:extLst>
              <a:ext uri="{FF2B5EF4-FFF2-40B4-BE49-F238E27FC236}">
                <a16:creationId xmlns:a16="http://schemas.microsoft.com/office/drawing/2014/main" id="{6C5B1BDA-60FE-24D4-17C5-2F19DF8298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48600" y="4572000"/>
            <a:ext cx="9080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CC69856B-EDBE-E2B9-2FA9-19502BE7151A}"/>
              </a:ext>
            </a:extLst>
          </p:cNvPr>
          <p:cNvSpPr>
            <a:spLocks noGrp="1" noChangeArrowheads="1"/>
          </p:cNvSpPr>
          <p:nvPr>
            <p:ph type="title" idx="4294967295"/>
          </p:nvPr>
        </p:nvSpPr>
        <p:spPr>
          <a:xfrm>
            <a:off x="990600" y="381000"/>
            <a:ext cx="7793038" cy="838200"/>
          </a:xfrm>
        </p:spPr>
        <p:txBody>
          <a:bodyPr/>
          <a:lstStyle/>
          <a:p>
            <a:pPr eaLnBrk="1" hangingPunct="1"/>
            <a:r>
              <a:rPr lang="en-US" altLang="zh-CN">
                <a:ea typeface="宋体" panose="02010600030101010101" pitchFamily="2" charset="-122"/>
              </a:rPr>
              <a:t>The Null Hypothesis, H</a:t>
            </a:r>
            <a:r>
              <a:rPr lang="en-US" altLang="zh-CN" baseline="-25000">
                <a:ea typeface="宋体" panose="02010600030101010101" pitchFamily="2" charset="-122"/>
              </a:rPr>
              <a:t>0</a:t>
            </a:r>
          </a:p>
        </p:txBody>
      </p:sp>
      <p:sp>
        <p:nvSpPr>
          <p:cNvPr id="18437" name="Rectangle 3">
            <a:extLst>
              <a:ext uri="{FF2B5EF4-FFF2-40B4-BE49-F238E27FC236}">
                <a16:creationId xmlns:a16="http://schemas.microsoft.com/office/drawing/2014/main" id="{5FC86B65-68DA-C03F-C802-0392E73971E4}"/>
              </a:ext>
            </a:extLst>
          </p:cNvPr>
          <p:cNvSpPr>
            <a:spLocks noGrp="1" noChangeArrowheads="1"/>
          </p:cNvSpPr>
          <p:nvPr>
            <p:ph type="body" idx="4294967295"/>
          </p:nvPr>
        </p:nvSpPr>
        <p:spPr>
          <a:xfrm>
            <a:off x="762000" y="1752600"/>
            <a:ext cx="8077200" cy="4114800"/>
          </a:xfrm>
        </p:spPr>
        <p:txBody>
          <a:bodyPr/>
          <a:lstStyle/>
          <a:p>
            <a:pPr eaLnBrk="1" hangingPunct="1">
              <a:lnSpc>
                <a:spcPct val="90000"/>
              </a:lnSpc>
            </a:pPr>
            <a:r>
              <a:rPr lang="en-US" altLang="zh-CN" sz="3100" dirty="0">
                <a:ea typeface="宋体" panose="02010600030101010101" pitchFamily="2" charset="-122"/>
              </a:rPr>
              <a:t>Begin with the assumption that the null hypothesis is true</a:t>
            </a:r>
          </a:p>
          <a:p>
            <a:pPr lvl="1" eaLnBrk="1" hangingPunct="1">
              <a:lnSpc>
                <a:spcPct val="90000"/>
              </a:lnSpc>
            </a:pPr>
            <a:r>
              <a:rPr lang="en-US" altLang="zh-CN" sz="3100" dirty="0">
                <a:ea typeface="宋体" panose="02010600030101010101" pitchFamily="2" charset="-122"/>
              </a:rPr>
              <a:t>Similar to the notion of innocent until</a:t>
            </a:r>
            <a:br>
              <a:rPr lang="en-US" altLang="zh-CN" sz="3100" dirty="0">
                <a:ea typeface="宋体" panose="02010600030101010101" pitchFamily="2" charset="-122"/>
              </a:rPr>
            </a:br>
            <a:r>
              <a:rPr lang="en-US" altLang="zh-CN" sz="3100" dirty="0">
                <a:ea typeface="宋体" panose="02010600030101010101" pitchFamily="2" charset="-122"/>
              </a:rPr>
              <a:t> proven guilty</a:t>
            </a:r>
          </a:p>
          <a:p>
            <a:pPr lvl="1" eaLnBrk="1" hangingPunct="1">
              <a:lnSpc>
                <a:spcPct val="90000"/>
              </a:lnSpc>
            </a:pPr>
            <a:endParaRPr lang="en-US" altLang="zh-CN" sz="3100" dirty="0">
              <a:ea typeface="宋体" panose="02010600030101010101" pitchFamily="2" charset="-122"/>
            </a:endParaRPr>
          </a:p>
          <a:p>
            <a:pPr eaLnBrk="1" hangingPunct="1">
              <a:lnSpc>
                <a:spcPct val="90000"/>
              </a:lnSpc>
            </a:pPr>
            <a:r>
              <a:rPr lang="en-US" altLang="zh-CN" sz="3100" dirty="0">
                <a:ea typeface="宋体" panose="02010600030101010101" pitchFamily="2" charset="-122"/>
              </a:rPr>
              <a:t>Refers to the status quo or historical value</a:t>
            </a:r>
          </a:p>
          <a:p>
            <a:pPr eaLnBrk="1" hangingPunct="1">
              <a:lnSpc>
                <a:spcPct val="90000"/>
              </a:lnSpc>
            </a:pPr>
            <a:r>
              <a:rPr lang="en-US" altLang="zh-CN" sz="3100" dirty="0">
                <a:ea typeface="宋体" panose="02010600030101010101" pitchFamily="2" charset="-122"/>
              </a:rPr>
              <a:t>Always contains “=” , “≤” or “</a:t>
            </a:r>
            <a:r>
              <a:rPr lang="en-US" altLang="zh-CN" sz="3100" b="1" dirty="0">
                <a:ea typeface="宋体" panose="02010600030101010101" pitchFamily="2" charset="-122"/>
                <a:sym typeface="Symbol" panose="05050102010706020507" pitchFamily="18" charset="2"/>
              </a:rPr>
              <a:t></a:t>
            </a:r>
            <a:r>
              <a:rPr lang="en-US" altLang="zh-CN" sz="3100" dirty="0">
                <a:ea typeface="宋体" panose="02010600030101010101" pitchFamily="2" charset="-122"/>
                <a:sym typeface="Symbol" panose="05050102010706020507" pitchFamily="18" charset="2"/>
              </a:rPr>
              <a:t>” </a:t>
            </a:r>
            <a:r>
              <a:rPr lang="en-US" altLang="zh-CN" sz="3100" dirty="0">
                <a:ea typeface="宋体" panose="02010600030101010101" pitchFamily="2" charset="-122"/>
              </a:rPr>
              <a:t>sign</a:t>
            </a:r>
          </a:p>
          <a:p>
            <a:pPr eaLnBrk="1" hangingPunct="1">
              <a:lnSpc>
                <a:spcPct val="90000"/>
              </a:lnSpc>
            </a:pPr>
            <a:r>
              <a:rPr lang="en-US" altLang="zh-CN" sz="3100" dirty="0">
                <a:ea typeface="宋体" panose="02010600030101010101" pitchFamily="2" charset="-122"/>
              </a:rPr>
              <a:t>May or may not be rejected</a:t>
            </a:r>
          </a:p>
        </p:txBody>
      </p:sp>
      <p:graphicFrame>
        <p:nvGraphicFramePr>
          <p:cNvPr id="18438" name="Object 4">
            <a:hlinkClick r:id="" action="ppaction://ole?verb=0"/>
            <a:extLst>
              <a:ext uri="{FF2B5EF4-FFF2-40B4-BE49-F238E27FC236}">
                <a16:creationId xmlns:a16="http://schemas.microsoft.com/office/drawing/2014/main" id="{95DD47F9-57CD-EC86-C471-167E67969AAC}"/>
              </a:ext>
            </a:extLst>
          </p:cNvPr>
          <p:cNvGraphicFramePr>
            <a:graphicFrameLocks/>
          </p:cNvGraphicFramePr>
          <p:nvPr/>
        </p:nvGraphicFramePr>
        <p:xfrm>
          <a:off x="4191000" y="3124200"/>
          <a:ext cx="1066800" cy="914400"/>
        </p:xfrm>
        <a:graphic>
          <a:graphicData uri="http://schemas.openxmlformats.org/presentationml/2006/ole">
            <mc:AlternateContent xmlns:mc="http://schemas.openxmlformats.org/markup-compatibility/2006">
              <mc:Choice xmlns:v="urn:schemas-microsoft-com:vml" Requires="v">
                <p:oleObj name="Clip" r:id="rId2" imgW="1752600" imgH="1600200" progId="MS_ClipArt_Gallery.2">
                  <p:embed/>
                </p:oleObj>
              </mc:Choice>
              <mc:Fallback>
                <p:oleObj name="Clip" r:id="rId2" imgW="1752600" imgH="1600200" progId="MS_ClipArt_Gallery.2">
                  <p:embed/>
                  <p:pic>
                    <p:nvPicPr>
                      <p:cNvPr id="18438" name="Object 4">
                        <a:hlinkClick r:id="" action="ppaction://ole?verb=0"/>
                        <a:extLst>
                          <a:ext uri="{FF2B5EF4-FFF2-40B4-BE49-F238E27FC236}">
                            <a16:creationId xmlns:a16="http://schemas.microsoft.com/office/drawing/2014/main" id="{95DD47F9-57CD-EC86-C471-167E67969AA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124200"/>
                        <a:ext cx="1066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9" name="Text Box 5">
            <a:extLst>
              <a:ext uri="{FF2B5EF4-FFF2-40B4-BE49-F238E27FC236}">
                <a16:creationId xmlns:a16="http://schemas.microsoft.com/office/drawing/2014/main" id="{64DD5DD9-6546-338B-8CEC-516F24756FCE}"/>
              </a:ext>
            </a:extLst>
          </p:cNvPr>
          <p:cNvSpPr txBox="1">
            <a:spLocks noChangeArrowheads="1"/>
          </p:cNvSpPr>
          <p:nvPr/>
        </p:nvSpPr>
        <p:spPr bwMode="auto">
          <a:xfrm>
            <a:off x="7593013" y="1223963"/>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r>
              <a:rPr lang="en-US" altLang="zh-CN" sz="2000" i="1" dirty="0">
                <a:solidFill>
                  <a:schemeClr val="tx2"/>
                </a:solidFill>
                <a:ea typeface="宋体" panose="02010600030101010101" pitchFamily="2" charset="-122"/>
              </a:rPr>
              <a:t>(continued)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59BBF944-182C-9440-A7A7-3D214B234A2E}"/>
              </a:ext>
            </a:extLst>
          </p:cNvPr>
          <p:cNvSpPr>
            <a:spLocks noGrp="1" noChangeArrowheads="1"/>
          </p:cNvSpPr>
          <p:nvPr>
            <p:ph type="title" idx="4294967295"/>
          </p:nvPr>
        </p:nvSpPr>
        <p:spPr/>
        <p:txBody>
          <a:bodyPr/>
          <a:lstStyle/>
          <a:p>
            <a:pPr eaLnBrk="1" hangingPunct="1"/>
            <a:r>
              <a:rPr lang="en-US" altLang="zh-CN" dirty="0">
                <a:ea typeface="宋体" panose="02010600030101010101" pitchFamily="2" charset="-122"/>
              </a:rPr>
              <a:t>The Alternative Hypothesis, H</a:t>
            </a:r>
            <a:r>
              <a:rPr lang="en-US" altLang="zh-CN" baseline="-25000" dirty="0">
                <a:ea typeface="宋体" panose="02010600030101010101" pitchFamily="2" charset="-122"/>
              </a:rPr>
              <a:t>1</a:t>
            </a:r>
          </a:p>
        </p:txBody>
      </p:sp>
      <p:sp>
        <p:nvSpPr>
          <p:cNvPr id="19461" name="Rectangle 3">
            <a:extLst>
              <a:ext uri="{FF2B5EF4-FFF2-40B4-BE49-F238E27FC236}">
                <a16:creationId xmlns:a16="http://schemas.microsoft.com/office/drawing/2014/main" id="{CF182D3B-A472-E980-F2EA-8C72B17DCEF1}"/>
              </a:ext>
            </a:extLst>
          </p:cNvPr>
          <p:cNvSpPr>
            <a:spLocks noGrp="1" noChangeArrowheads="1"/>
          </p:cNvSpPr>
          <p:nvPr>
            <p:ph type="body" idx="4294967295"/>
          </p:nvPr>
        </p:nvSpPr>
        <p:spPr>
          <a:xfrm>
            <a:off x="1066800" y="1676400"/>
            <a:ext cx="7391400" cy="4532313"/>
          </a:xfrm>
        </p:spPr>
        <p:txBody>
          <a:bodyPr/>
          <a:lstStyle/>
          <a:p>
            <a:pPr eaLnBrk="1" hangingPunct="1"/>
            <a:r>
              <a:rPr lang="en-US" altLang="zh-CN" dirty="0">
                <a:ea typeface="宋体" panose="02010600030101010101" pitchFamily="2" charset="-122"/>
              </a:rPr>
              <a:t>Is the </a:t>
            </a:r>
            <a:r>
              <a:rPr lang="en-US" altLang="zh-CN" dirty="0">
                <a:solidFill>
                  <a:srgbClr val="FF0000"/>
                </a:solidFill>
                <a:ea typeface="宋体" panose="02010600030101010101" pitchFamily="2" charset="-122"/>
              </a:rPr>
              <a:t>opposite</a:t>
            </a:r>
            <a:r>
              <a:rPr lang="en-US" altLang="zh-CN" dirty="0">
                <a:ea typeface="宋体" panose="02010600030101010101" pitchFamily="2" charset="-122"/>
              </a:rPr>
              <a:t> of the null hypothesis</a:t>
            </a:r>
          </a:p>
          <a:p>
            <a:pPr lvl="1" eaLnBrk="1" hangingPunct="1"/>
            <a:r>
              <a:rPr lang="en-US" altLang="zh-CN" dirty="0">
                <a:ea typeface="宋体" panose="02010600030101010101" pitchFamily="2" charset="-122"/>
              </a:rPr>
              <a:t>e.g., The average number of TV sets in U.S. homes is not equal to 3  ( H</a:t>
            </a:r>
            <a:r>
              <a:rPr lang="en-US" altLang="zh-CN" baseline="-25000" dirty="0">
                <a:ea typeface="宋体" panose="02010600030101010101" pitchFamily="2" charset="-122"/>
              </a:rPr>
              <a:t>1</a:t>
            </a:r>
            <a:r>
              <a:rPr lang="en-US" altLang="zh-CN" dirty="0">
                <a:ea typeface="宋体" panose="02010600030101010101" pitchFamily="2" charset="-122"/>
              </a:rPr>
              <a:t>: </a:t>
            </a:r>
            <a:r>
              <a:rPr lang="el-GR" altLang="zh-CN" dirty="0">
                <a:cs typeface="Arial" panose="020B0604020202020204" pitchFamily="34" charset="0"/>
                <a:sym typeface="Symbol" panose="05050102010706020507" pitchFamily="18" charset="2"/>
              </a:rPr>
              <a:t>μ</a:t>
            </a:r>
            <a:r>
              <a:rPr lang="en-US" altLang="zh-CN" dirty="0">
                <a:ea typeface="宋体" panose="02010600030101010101" pitchFamily="2" charset="-122"/>
                <a:sym typeface="Symbol" panose="05050102010706020507" pitchFamily="18" charset="2"/>
              </a:rPr>
              <a:t> ≠ 3 </a:t>
            </a:r>
            <a:r>
              <a:rPr lang="en-US" altLang="zh-CN" dirty="0">
                <a:ea typeface="宋体" panose="02010600030101010101" pitchFamily="2" charset="-122"/>
              </a:rPr>
              <a:t>)</a:t>
            </a:r>
          </a:p>
          <a:p>
            <a:pPr eaLnBrk="1" hangingPunct="1"/>
            <a:r>
              <a:rPr lang="en-US" altLang="zh-CN" dirty="0">
                <a:ea typeface="宋体" panose="02010600030101010101" pitchFamily="2" charset="-122"/>
              </a:rPr>
              <a:t>Challenges the status quo</a:t>
            </a:r>
          </a:p>
          <a:p>
            <a:pPr eaLnBrk="1" hangingPunct="1"/>
            <a:r>
              <a:rPr lang="en-US" altLang="zh-CN" dirty="0">
                <a:ea typeface="宋体" panose="02010600030101010101" pitchFamily="2" charset="-122"/>
              </a:rPr>
              <a:t>May contains the </a:t>
            </a:r>
            <a:r>
              <a:rPr lang="en-US" altLang="zh-CN" sz="3100" dirty="0">
                <a:ea typeface="宋体" panose="02010600030101010101" pitchFamily="2" charset="-122"/>
              </a:rPr>
              <a:t>“=” , “≤” or “</a:t>
            </a:r>
            <a:r>
              <a:rPr lang="en-US" altLang="zh-CN" sz="3100" b="1" dirty="0">
                <a:ea typeface="宋体" panose="02010600030101010101" pitchFamily="2" charset="-122"/>
                <a:sym typeface="Symbol" panose="05050102010706020507" pitchFamily="18" charset="2"/>
              </a:rPr>
              <a:t></a:t>
            </a:r>
            <a:r>
              <a:rPr lang="en-US" altLang="zh-CN" sz="3100" dirty="0">
                <a:ea typeface="宋体" panose="02010600030101010101" pitchFamily="2" charset="-122"/>
                <a:sym typeface="Symbol" panose="05050102010706020507" pitchFamily="18" charset="2"/>
              </a:rPr>
              <a:t>” </a:t>
            </a:r>
            <a:r>
              <a:rPr lang="en-US" altLang="zh-CN" dirty="0">
                <a:ea typeface="宋体" panose="02010600030101010101" pitchFamily="2" charset="-122"/>
              </a:rPr>
              <a:t>sign</a:t>
            </a:r>
          </a:p>
          <a:p>
            <a:pPr eaLnBrk="1" hangingPunct="1"/>
            <a:r>
              <a:rPr lang="en-US" altLang="zh-CN" dirty="0">
                <a:ea typeface="宋体" panose="02010600030101010101" pitchFamily="2" charset="-122"/>
              </a:rPr>
              <a:t>May or may not be proven</a:t>
            </a:r>
          </a:p>
          <a:p>
            <a:pPr eaLnBrk="1" hangingPunct="1"/>
            <a:r>
              <a:rPr lang="en-US" altLang="zh-CN" dirty="0">
                <a:ea typeface="宋体" panose="02010600030101010101" pitchFamily="2" charset="-122"/>
              </a:rPr>
              <a:t>Is generally the hypothesis that the researcher is trying to prove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88405CE-C1F2-4927-BE19-D52BF3F7F022}"/>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H</a:t>
            </a:r>
            <a:r>
              <a:rPr lang="en-US" altLang="zh-CN" baseline="-25000">
                <a:ea typeface="宋体" panose="02010600030101010101" pitchFamily="2" charset="-122"/>
              </a:rPr>
              <a:t>0  </a:t>
            </a:r>
            <a:r>
              <a:rPr lang="en-US" altLang="zh-CN">
                <a:ea typeface="宋体" panose="02010600030101010101" pitchFamily="2" charset="-122"/>
              </a:rPr>
              <a:t> vs.    H</a:t>
            </a:r>
            <a:r>
              <a:rPr lang="en-US" altLang="zh-CN" baseline="-25000">
                <a:ea typeface="宋体" panose="02010600030101010101" pitchFamily="2" charset="-122"/>
              </a:rPr>
              <a:t>1</a:t>
            </a:r>
          </a:p>
        </p:txBody>
      </p:sp>
      <p:pic>
        <p:nvPicPr>
          <p:cNvPr id="20483" name="图片 3">
            <a:extLst>
              <a:ext uri="{FF2B5EF4-FFF2-40B4-BE49-F238E27FC236}">
                <a16:creationId xmlns:a16="http://schemas.microsoft.com/office/drawing/2014/main" id="{15A54FE1-8D0C-718A-3CB5-FA6B8157C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7696200"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1B9E2E7-C7F2-E3BB-2B07-4AC9D3CDBA27}"/>
              </a:ext>
            </a:extLst>
          </p:cNvPr>
          <p:cNvSpPr>
            <a:spLocks noGrp="1" noChangeArrowheads="1"/>
          </p:cNvSpPr>
          <p:nvPr>
            <p:ph type="title"/>
          </p:nvPr>
        </p:nvSpPr>
        <p:spPr/>
        <p:txBody>
          <a:bodyPr/>
          <a:lstStyle/>
          <a:p>
            <a:pPr eaLnBrk="1" hangingPunct="1"/>
            <a:r>
              <a:rPr lang="en-US" altLang="zh-CN">
                <a:ea typeface="宋体" panose="02010600030101010101" pitchFamily="2" charset="-122"/>
              </a:rPr>
              <a:t>Background</a:t>
            </a:r>
          </a:p>
        </p:txBody>
      </p:sp>
      <p:sp>
        <p:nvSpPr>
          <p:cNvPr id="8195" name="Rectangle 3">
            <a:extLst>
              <a:ext uri="{FF2B5EF4-FFF2-40B4-BE49-F238E27FC236}">
                <a16:creationId xmlns:a16="http://schemas.microsoft.com/office/drawing/2014/main" id="{5A7EB63C-815E-AE91-F545-90570E7A0973}"/>
              </a:ext>
            </a:extLst>
          </p:cNvPr>
          <p:cNvSpPr>
            <a:spLocks noGrp="1" noChangeArrowheads="1"/>
          </p:cNvSpPr>
          <p:nvPr>
            <p:ph type="body" idx="1"/>
          </p:nvPr>
        </p:nvSpPr>
        <p:spPr>
          <a:xfrm>
            <a:off x="381000" y="1828800"/>
            <a:ext cx="8458200" cy="4532313"/>
          </a:xfrm>
        </p:spPr>
        <p:txBody>
          <a:bodyPr/>
          <a:lstStyle/>
          <a:p>
            <a:pPr algn="just" eaLnBrk="1" hangingPunct="1">
              <a:buClr>
                <a:schemeClr val="tx1"/>
              </a:buClr>
              <a:buFont typeface="Wingdings" panose="05000000000000000000" pitchFamily="2" charset="2"/>
              <a:buChar char="§"/>
            </a:pPr>
            <a:r>
              <a:rPr lang="en-US" altLang="zh-CN" b="1">
                <a:ea typeface="宋体" panose="02010600030101010101" pitchFamily="2" charset="-122"/>
              </a:rPr>
              <a:t>Parameter :</a:t>
            </a:r>
            <a:r>
              <a:rPr lang="en-US" altLang="zh-CN">
                <a:ea typeface="宋体" panose="02010600030101010101" pitchFamily="2" charset="-122"/>
              </a:rPr>
              <a:t> Characteristic of a population, such as a mean or standard deviation. Often notated using Greek letters.</a:t>
            </a:r>
          </a:p>
          <a:p>
            <a:pPr algn="just" eaLnBrk="1" hangingPunct="1">
              <a:buClr>
                <a:schemeClr val="tx1"/>
              </a:buClr>
              <a:buFont typeface="Wingdings" panose="05000000000000000000" pitchFamily="2" charset="2"/>
              <a:buChar char="§"/>
            </a:pPr>
            <a:endParaRPr lang="en-US" altLang="zh-CN" b="1">
              <a:ea typeface="宋体" panose="02010600030101010101" pitchFamily="2" charset="-122"/>
            </a:endParaRPr>
          </a:p>
          <a:p>
            <a:pPr algn="just" eaLnBrk="1" hangingPunct="1">
              <a:buClr>
                <a:schemeClr val="tx1"/>
              </a:buClr>
              <a:buFont typeface="Wingdings" panose="05000000000000000000" pitchFamily="2" charset="2"/>
              <a:buChar char="§"/>
            </a:pPr>
            <a:r>
              <a:rPr lang="en-US" altLang="zh-CN" b="1">
                <a:ea typeface="宋体" panose="02010600030101010101" pitchFamily="2" charset="-122"/>
              </a:rPr>
              <a:t>Statistic : </a:t>
            </a:r>
            <a:r>
              <a:rPr lang="en-US" altLang="zh-CN">
                <a:ea typeface="宋体" panose="02010600030101010101" pitchFamily="2" charset="-122"/>
              </a:rPr>
              <a:t>A measurable characteristic of a sample. </a:t>
            </a:r>
          </a:p>
          <a:p>
            <a:pPr lvl="1" algn="just" eaLnBrk="1" hangingPunct="1">
              <a:buClr>
                <a:schemeClr val="tx1"/>
              </a:buClr>
              <a:buFont typeface="Wingdings" panose="05000000000000000000" pitchFamily="2" charset="2"/>
              <a:buChar char="§"/>
            </a:pPr>
            <a:r>
              <a:rPr lang="en-US" altLang="zh-CN">
                <a:ea typeface="宋体" panose="02010600030101010101" pitchFamily="2" charset="-122"/>
              </a:rPr>
              <a:t>Examples of statistics are:</a:t>
            </a:r>
          </a:p>
          <a:p>
            <a:pPr lvl="2" algn="just" eaLnBrk="1" hangingPunct="1">
              <a:buClr>
                <a:schemeClr val="tx1"/>
              </a:buClr>
              <a:buFont typeface="Wingdings" panose="05000000000000000000" pitchFamily="2" charset="2"/>
              <a:buChar char="§"/>
            </a:pPr>
            <a:r>
              <a:rPr lang="en-US" altLang="zh-CN">
                <a:ea typeface="宋体" panose="02010600030101010101" pitchFamily="2" charset="-122"/>
              </a:rPr>
              <a:t>the mean value of the sample data</a:t>
            </a:r>
          </a:p>
          <a:p>
            <a:pPr lvl="2" algn="just" eaLnBrk="1" hangingPunct="1">
              <a:buClr>
                <a:schemeClr val="tx1"/>
              </a:buClr>
              <a:buFont typeface="Wingdings" panose="05000000000000000000" pitchFamily="2" charset="2"/>
              <a:buChar char="§"/>
            </a:pPr>
            <a:r>
              <a:rPr lang="en-US" altLang="zh-CN">
                <a:ea typeface="宋体" panose="02010600030101010101" pitchFamily="2" charset="-122"/>
              </a:rPr>
              <a:t>the range of the sample data</a:t>
            </a:r>
          </a:p>
          <a:p>
            <a:pPr lvl="2" algn="just" eaLnBrk="1" hangingPunct="1">
              <a:buClr>
                <a:schemeClr val="tx1"/>
              </a:buClr>
              <a:buFont typeface="Wingdings" panose="05000000000000000000" pitchFamily="2" charset="2"/>
              <a:buChar char="§"/>
            </a:pPr>
            <a:r>
              <a:rPr lang="en-US" altLang="zh-CN">
                <a:ea typeface="宋体" panose="02010600030101010101" pitchFamily="2" charset="-122"/>
              </a:rPr>
              <a:t>deviation of the data from the sample mean</a:t>
            </a:r>
            <a:endParaRPr lang="en-US" altLang="zh-CN">
              <a:latin typeface="Times New Roman" panose="02020603050405020304" pitchFamily="18"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a:extLst>
              <a:ext uri="{FF2B5EF4-FFF2-40B4-BE49-F238E27FC236}">
                <a16:creationId xmlns:a16="http://schemas.microsoft.com/office/drawing/2014/main" id="{1B4E6DD3-FBA6-0C6D-3F60-FFEDFA14E9D9}"/>
              </a:ext>
            </a:extLst>
          </p:cNvPr>
          <p:cNvSpPr>
            <a:spLocks noGrp="1" noChangeArrowheads="1"/>
          </p:cNvSpPr>
          <p:nvPr>
            <p:ph type="title" idx="4294967295"/>
          </p:nvPr>
        </p:nvSpPr>
        <p:spPr>
          <a:xfrm>
            <a:off x="1150938" y="228600"/>
            <a:ext cx="7688262" cy="990600"/>
          </a:xfrm>
        </p:spPr>
        <p:txBody>
          <a:bodyPr/>
          <a:lstStyle/>
          <a:p>
            <a:pPr algn="l" eaLnBrk="1" hangingPunct="1"/>
            <a:r>
              <a:rPr lang="en-US" altLang="zh-CN">
                <a:ea typeface="宋体" panose="02010600030101010101" pitchFamily="2" charset="-122"/>
              </a:rPr>
              <a:t>The Hypothesis Testing Process</a:t>
            </a:r>
          </a:p>
        </p:txBody>
      </p:sp>
      <p:sp>
        <p:nvSpPr>
          <p:cNvPr id="21509" name="Rectangle 3">
            <a:extLst>
              <a:ext uri="{FF2B5EF4-FFF2-40B4-BE49-F238E27FC236}">
                <a16:creationId xmlns:a16="http://schemas.microsoft.com/office/drawing/2014/main" id="{5E7D049F-430D-6153-EECE-2F71D4E499F5}"/>
              </a:ext>
            </a:extLst>
          </p:cNvPr>
          <p:cNvSpPr>
            <a:spLocks noGrp="1" noChangeArrowheads="1"/>
          </p:cNvSpPr>
          <p:nvPr>
            <p:ph type="body" idx="4294967295"/>
          </p:nvPr>
        </p:nvSpPr>
        <p:spPr>
          <a:xfrm>
            <a:off x="609600" y="1828800"/>
            <a:ext cx="8077200" cy="1511300"/>
          </a:xfrm>
        </p:spPr>
        <p:txBody>
          <a:bodyPr/>
          <a:lstStyle/>
          <a:p>
            <a:pPr eaLnBrk="1" hangingPunct="1"/>
            <a:r>
              <a:rPr lang="en-US" altLang="zh-CN" sz="2400">
                <a:ea typeface="宋体" panose="02010600030101010101" pitchFamily="2" charset="-122"/>
              </a:rPr>
              <a:t>Claim: The population mean age is 50.</a:t>
            </a:r>
          </a:p>
          <a:p>
            <a:pPr lvl="1" eaLnBrk="1" hangingPunct="1"/>
            <a:r>
              <a:rPr lang="en-US" altLang="zh-CN" sz="2000">
                <a:ea typeface="宋体" panose="02010600030101010101" pitchFamily="2" charset="-122"/>
              </a:rPr>
              <a:t>H</a:t>
            </a:r>
            <a:r>
              <a:rPr lang="en-US" altLang="zh-CN" sz="2000" baseline="-25000">
                <a:ea typeface="宋体" panose="02010600030101010101" pitchFamily="2" charset="-122"/>
              </a:rPr>
              <a:t>0</a:t>
            </a:r>
            <a:r>
              <a:rPr lang="en-US" altLang="zh-CN" sz="2000">
                <a:ea typeface="宋体" panose="02010600030101010101" pitchFamily="2" charset="-122"/>
              </a:rPr>
              <a:t>: </a:t>
            </a:r>
            <a:r>
              <a:rPr lang="el-GR" altLang="zh-CN" sz="2000">
                <a:cs typeface="Times New Roman" panose="02020603050405020304" pitchFamily="18" charset="0"/>
              </a:rPr>
              <a:t>μ</a:t>
            </a:r>
            <a:r>
              <a:rPr lang="en-US" altLang="zh-CN" sz="2000">
                <a:ea typeface="宋体" panose="02010600030101010101" pitchFamily="2" charset="-122"/>
              </a:rPr>
              <a:t> = 50, 	H</a:t>
            </a:r>
            <a:r>
              <a:rPr lang="en-US" altLang="zh-CN" sz="2000" baseline="-25000">
                <a:ea typeface="宋体" panose="02010600030101010101" pitchFamily="2" charset="-122"/>
              </a:rPr>
              <a:t>1</a:t>
            </a:r>
            <a:r>
              <a:rPr lang="en-US" altLang="zh-CN" sz="2000">
                <a:ea typeface="宋体" panose="02010600030101010101" pitchFamily="2" charset="-122"/>
              </a:rPr>
              <a:t>: </a:t>
            </a:r>
            <a:r>
              <a:rPr lang="el-GR" altLang="zh-CN" sz="2000">
                <a:cs typeface="Times New Roman" panose="02020603050405020304" pitchFamily="18" charset="0"/>
              </a:rPr>
              <a:t>μ</a:t>
            </a:r>
            <a:r>
              <a:rPr lang="en-US" altLang="zh-CN" sz="2000">
                <a:ea typeface="宋体" panose="02010600030101010101" pitchFamily="2" charset="-122"/>
              </a:rPr>
              <a:t> ≠ 50</a:t>
            </a:r>
          </a:p>
          <a:p>
            <a:pPr eaLnBrk="1" hangingPunct="1"/>
            <a:r>
              <a:rPr lang="en-US" altLang="zh-CN" sz="2400">
                <a:ea typeface="宋体" panose="02010600030101010101" pitchFamily="2" charset="-122"/>
              </a:rPr>
              <a:t>Sample the population and find sample mean.</a:t>
            </a:r>
            <a:endParaRPr lang="el-GR" altLang="zh-CN" sz="2400">
              <a:cs typeface="Times New Roman" panose="02020603050405020304" pitchFamily="18" charset="0"/>
            </a:endParaRPr>
          </a:p>
        </p:txBody>
      </p:sp>
      <p:grpSp>
        <p:nvGrpSpPr>
          <p:cNvPr id="21510" name="Group 4">
            <a:extLst>
              <a:ext uri="{FF2B5EF4-FFF2-40B4-BE49-F238E27FC236}">
                <a16:creationId xmlns:a16="http://schemas.microsoft.com/office/drawing/2014/main" id="{CB29C6BF-1B71-C965-C50E-4BAA293ED4A4}"/>
              </a:ext>
            </a:extLst>
          </p:cNvPr>
          <p:cNvGrpSpPr>
            <a:grpSpLocks/>
          </p:cNvGrpSpPr>
          <p:nvPr/>
        </p:nvGrpSpPr>
        <p:grpSpPr bwMode="auto">
          <a:xfrm>
            <a:off x="1295400" y="4038600"/>
            <a:ext cx="7221538" cy="903288"/>
            <a:chOff x="480" y="2160"/>
            <a:chExt cx="4549" cy="569"/>
          </a:xfrm>
        </p:grpSpPr>
        <p:grpSp>
          <p:nvGrpSpPr>
            <p:cNvPr id="21527" name="Group 5">
              <a:extLst>
                <a:ext uri="{FF2B5EF4-FFF2-40B4-BE49-F238E27FC236}">
                  <a16:creationId xmlns:a16="http://schemas.microsoft.com/office/drawing/2014/main" id="{37392461-BCAE-984C-6CFE-746E0A0410D7}"/>
                </a:ext>
              </a:extLst>
            </p:cNvPr>
            <p:cNvGrpSpPr>
              <a:grpSpLocks/>
            </p:cNvGrpSpPr>
            <p:nvPr/>
          </p:nvGrpSpPr>
          <p:grpSpPr bwMode="auto">
            <a:xfrm>
              <a:off x="480" y="2160"/>
              <a:ext cx="2245" cy="569"/>
              <a:chOff x="2905" y="1393"/>
              <a:chExt cx="2245" cy="569"/>
            </a:xfrm>
          </p:grpSpPr>
          <p:sp>
            <p:nvSpPr>
              <p:cNvPr id="21553" name="Freeform 6">
                <a:extLst>
                  <a:ext uri="{FF2B5EF4-FFF2-40B4-BE49-F238E27FC236}">
                    <a16:creationId xmlns:a16="http://schemas.microsoft.com/office/drawing/2014/main" id="{24D20A93-7987-CF2F-188D-31F6786F4527}"/>
                  </a:ext>
                </a:extLst>
              </p:cNvPr>
              <p:cNvSpPr>
                <a:spLocks/>
              </p:cNvSpPr>
              <p:nvPr/>
            </p:nvSpPr>
            <p:spPr bwMode="auto">
              <a:xfrm>
                <a:off x="3769" y="1393"/>
                <a:ext cx="230" cy="569"/>
              </a:xfrm>
              <a:custGeom>
                <a:avLst/>
                <a:gdLst>
                  <a:gd name="T0" fmla="*/ 130 w 230"/>
                  <a:gd name="T1" fmla="*/ 552 h 569"/>
                  <a:gd name="T2" fmla="*/ 153 w 230"/>
                  <a:gd name="T3" fmla="*/ 568 h 569"/>
                  <a:gd name="T4" fmla="*/ 171 w 230"/>
                  <a:gd name="T5" fmla="*/ 564 h 569"/>
                  <a:gd name="T6" fmla="*/ 184 w 230"/>
                  <a:gd name="T7" fmla="*/ 539 h 569"/>
                  <a:gd name="T8" fmla="*/ 184 w 230"/>
                  <a:gd name="T9" fmla="*/ 168 h 569"/>
                  <a:gd name="T10" fmla="*/ 189 w 230"/>
                  <a:gd name="T11" fmla="*/ 161 h 569"/>
                  <a:gd name="T12" fmla="*/ 195 w 230"/>
                  <a:gd name="T13" fmla="*/ 168 h 569"/>
                  <a:gd name="T14" fmla="*/ 197 w 230"/>
                  <a:gd name="T15" fmla="*/ 327 h 569"/>
                  <a:gd name="T16" fmla="*/ 212 w 230"/>
                  <a:gd name="T17" fmla="*/ 336 h 569"/>
                  <a:gd name="T18" fmla="*/ 227 w 230"/>
                  <a:gd name="T19" fmla="*/ 327 h 569"/>
                  <a:gd name="T20" fmla="*/ 229 w 230"/>
                  <a:gd name="T21" fmla="*/ 140 h 569"/>
                  <a:gd name="T22" fmla="*/ 221 w 230"/>
                  <a:gd name="T23" fmla="*/ 122 h 569"/>
                  <a:gd name="T24" fmla="*/ 17 w 230"/>
                  <a:gd name="T25" fmla="*/ 120 h 569"/>
                  <a:gd name="T26" fmla="*/ 2 w 230"/>
                  <a:gd name="T27" fmla="*/ 130 h 569"/>
                  <a:gd name="T28" fmla="*/ 0 w 230"/>
                  <a:gd name="T29" fmla="*/ 320 h 569"/>
                  <a:gd name="T30" fmla="*/ 8 w 230"/>
                  <a:gd name="T31" fmla="*/ 334 h 569"/>
                  <a:gd name="T32" fmla="*/ 26 w 230"/>
                  <a:gd name="T33" fmla="*/ 334 h 569"/>
                  <a:gd name="T34" fmla="*/ 34 w 230"/>
                  <a:gd name="T35" fmla="*/ 320 h 569"/>
                  <a:gd name="T36" fmla="*/ 36 w 230"/>
                  <a:gd name="T37" fmla="*/ 163 h 569"/>
                  <a:gd name="T38" fmla="*/ 44 w 230"/>
                  <a:gd name="T39" fmla="*/ 163 h 569"/>
                  <a:gd name="T40" fmla="*/ 46 w 230"/>
                  <a:gd name="T41" fmla="*/ 331 h 569"/>
                  <a:gd name="T42" fmla="*/ 48 w 230"/>
                  <a:gd name="T43" fmla="*/ 552 h 569"/>
                  <a:gd name="T44" fmla="*/ 71 w 230"/>
                  <a:gd name="T45" fmla="*/ 568 h 569"/>
                  <a:gd name="T46" fmla="*/ 91 w 230"/>
                  <a:gd name="T47" fmla="*/ 564 h 569"/>
                  <a:gd name="T48" fmla="*/ 104 w 230"/>
                  <a:gd name="T49" fmla="*/ 539 h 569"/>
                  <a:gd name="T50" fmla="*/ 106 w 230"/>
                  <a:gd name="T51" fmla="*/ 334 h 569"/>
                  <a:gd name="T52" fmla="*/ 123 w 230"/>
                  <a:gd name="T53" fmla="*/ 334 h 569"/>
                  <a:gd name="T54" fmla="*/ 127 w 230"/>
                  <a:gd name="T55" fmla="*/ 539 h 569"/>
                  <a:gd name="T56" fmla="*/ 67 w 230"/>
                  <a:gd name="T57" fmla="*/ 34 h 569"/>
                  <a:gd name="T58" fmla="*/ 90 w 230"/>
                  <a:gd name="T59" fmla="*/ 7 h 569"/>
                  <a:gd name="T60" fmla="*/ 123 w 230"/>
                  <a:gd name="T61" fmla="*/ 0 h 569"/>
                  <a:gd name="T62" fmla="*/ 155 w 230"/>
                  <a:gd name="T63" fmla="*/ 19 h 569"/>
                  <a:gd name="T64" fmla="*/ 165 w 230"/>
                  <a:gd name="T65" fmla="*/ 52 h 569"/>
                  <a:gd name="T66" fmla="*/ 155 w 230"/>
                  <a:gd name="T67" fmla="*/ 89 h 569"/>
                  <a:gd name="T68" fmla="*/ 123 w 230"/>
                  <a:gd name="T69" fmla="*/ 106 h 569"/>
                  <a:gd name="T70" fmla="*/ 90 w 230"/>
                  <a:gd name="T71" fmla="*/ 100 h 569"/>
                  <a:gd name="T72" fmla="*/ 67 w 230"/>
                  <a:gd name="T73" fmla="*/ 72 h 569"/>
                  <a:gd name="T74" fmla="*/ 127 w 230"/>
                  <a:gd name="T75" fmla="*/ 539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0"/>
                  <a:gd name="T115" fmla="*/ 0 h 569"/>
                  <a:gd name="T116" fmla="*/ 230 w 230"/>
                  <a:gd name="T117" fmla="*/ 569 h 5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0"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6" y="163"/>
                    </a:lnTo>
                    <a:lnTo>
                      <a:pt x="189" y="161"/>
                    </a:lnTo>
                    <a:lnTo>
                      <a:pt x="193" y="163"/>
                    </a:lnTo>
                    <a:lnTo>
                      <a:pt x="195" y="168"/>
                    </a:lnTo>
                    <a:lnTo>
                      <a:pt x="195" y="320"/>
                    </a:lnTo>
                    <a:lnTo>
                      <a:pt x="197" y="327"/>
                    </a:lnTo>
                    <a:lnTo>
                      <a:pt x="203" y="334"/>
                    </a:lnTo>
                    <a:lnTo>
                      <a:pt x="212" y="336"/>
                    </a:lnTo>
                    <a:lnTo>
                      <a:pt x="221" y="334"/>
                    </a:lnTo>
                    <a:lnTo>
                      <a:pt x="227" y="327"/>
                    </a:lnTo>
                    <a:lnTo>
                      <a:pt x="229" y="320"/>
                    </a:lnTo>
                    <a:lnTo>
                      <a:pt x="229"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7" y="34"/>
                    </a:lnTo>
                    <a:lnTo>
                      <a:pt x="76" y="19"/>
                    </a:lnTo>
                    <a:lnTo>
                      <a:pt x="90"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90" y="100"/>
                    </a:lnTo>
                    <a:lnTo>
                      <a:pt x="76" y="89"/>
                    </a:lnTo>
                    <a:lnTo>
                      <a:pt x="67" y="72"/>
                    </a:lnTo>
                    <a:lnTo>
                      <a:pt x="64" y="52"/>
                    </a:lnTo>
                    <a:lnTo>
                      <a:pt x="127" y="539"/>
                    </a:lnTo>
                  </a:path>
                </a:pathLst>
              </a:custGeom>
              <a:solidFill>
                <a:srgbClr val="3366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54" name="Freeform 7">
                <a:extLst>
                  <a:ext uri="{FF2B5EF4-FFF2-40B4-BE49-F238E27FC236}">
                    <a16:creationId xmlns:a16="http://schemas.microsoft.com/office/drawing/2014/main" id="{87057992-7021-5155-C90C-C4674DAFBB52}"/>
                  </a:ext>
                </a:extLst>
              </p:cNvPr>
              <p:cNvSpPr>
                <a:spLocks/>
              </p:cNvSpPr>
              <p:nvPr/>
            </p:nvSpPr>
            <p:spPr bwMode="auto">
              <a:xfrm>
                <a:off x="3769" y="1515"/>
                <a:ext cx="230" cy="447"/>
              </a:xfrm>
              <a:custGeom>
                <a:avLst/>
                <a:gdLst>
                  <a:gd name="T0" fmla="*/ 127 w 230"/>
                  <a:gd name="T1" fmla="*/ 418 h 447"/>
                  <a:gd name="T2" fmla="*/ 130 w 230"/>
                  <a:gd name="T3" fmla="*/ 430 h 447"/>
                  <a:gd name="T4" fmla="*/ 139 w 230"/>
                  <a:gd name="T5" fmla="*/ 442 h 447"/>
                  <a:gd name="T6" fmla="*/ 153 w 230"/>
                  <a:gd name="T7" fmla="*/ 446 h 447"/>
                  <a:gd name="T8" fmla="*/ 158 w 230"/>
                  <a:gd name="T9" fmla="*/ 446 h 447"/>
                  <a:gd name="T10" fmla="*/ 171 w 230"/>
                  <a:gd name="T11" fmla="*/ 442 h 447"/>
                  <a:gd name="T12" fmla="*/ 181 w 230"/>
                  <a:gd name="T13" fmla="*/ 430 h 447"/>
                  <a:gd name="T14" fmla="*/ 184 w 230"/>
                  <a:gd name="T15" fmla="*/ 418 h 447"/>
                  <a:gd name="T16" fmla="*/ 184 w 230"/>
                  <a:gd name="T17" fmla="*/ 210 h 447"/>
                  <a:gd name="T18" fmla="*/ 184 w 230"/>
                  <a:gd name="T19" fmla="*/ 47 h 447"/>
                  <a:gd name="T20" fmla="*/ 186 w 230"/>
                  <a:gd name="T21" fmla="*/ 42 h 447"/>
                  <a:gd name="T22" fmla="*/ 189 w 230"/>
                  <a:gd name="T23" fmla="*/ 40 h 447"/>
                  <a:gd name="T24" fmla="*/ 193 w 230"/>
                  <a:gd name="T25" fmla="*/ 42 h 447"/>
                  <a:gd name="T26" fmla="*/ 195 w 230"/>
                  <a:gd name="T27" fmla="*/ 47 h 447"/>
                  <a:gd name="T28" fmla="*/ 195 w 230"/>
                  <a:gd name="T29" fmla="*/ 198 h 447"/>
                  <a:gd name="T30" fmla="*/ 197 w 230"/>
                  <a:gd name="T31" fmla="*/ 206 h 447"/>
                  <a:gd name="T32" fmla="*/ 203 w 230"/>
                  <a:gd name="T33" fmla="*/ 213 h 447"/>
                  <a:gd name="T34" fmla="*/ 212 w 230"/>
                  <a:gd name="T35" fmla="*/ 215 h 447"/>
                  <a:gd name="T36" fmla="*/ 221 w 230"/>
                  <a:gd name="T37" fmla="*/ 213 h 447"/>
                  <a:gd name="T38" fmla="*/ 227 w 230"/>
                  <a:gd name="T39" fmla="*/ 206 h 447"/>
                  <a:gd name="T40" fmla="*/ 229 w 230"/>
                  <a:gd name="T41" fmla="*/ 198 h 447"/>
                  <a:gd name="T42" fmla="*/ 229 w 230"/>
                  <a:gd name="T43" fmla="*/ 20 h 447"/>
                  <a:gd name="T44" fmla="*/ 227 w 230"/>
                  <a:gd name="T45" fmla="*/ 10 h 447"/>
                  <a:gd name="T46" fmla="*/ 221 w 230"/>
                  <a:gd name="T47" fmla="*/ 2 h 447"/>
                  <a:gd name="T48" fmla="*/ 212 w 230"/>
                  <a:gd name="T49" fmla="*/ 0 h 447"/>
                  <a:gd name="T50" fmla="*/ 17 w 230"/>
                  <a:gd name="T51" fmla="*/ 0 h 447"/>
                  <a:gd name="T52" fmla="*/ 8 w 230"/>
                  <a:gd name="T53" fmla="*/ 2 h 447"/>
                  <a:gd name="T54" fmla="*/ 2 w 230"/>
                  <a:gd name="T55" fmla="*/ 10 h 447"/>
                  <a:gd name="T56" fmla="*/ 0 w 230"/>
                  <a:gd name="T57" fmla="*/ 20 h 447"/>
                  <a:gd name="T58" fmla="*/ 0 w 230"/>
                  <a:gd name="T59" fmla="*/ 198 h 447"/>
                  <a:gd name="T60" fmla="*/ 2 w 230"/>
                  <a:gd name="T61" fmla="*/ 206 h 447"/>
                  <a:gd name="T62" fmla="*/ 8 w 230"/>
                  <a:gd name="T63" fmla="*/ 213 h 447"/>
                  <a:gd name="T64" fmla="*/ 17 w 230"/>
                  <a:gd name="T65" fmla="*/ 215 h 447"/>
                  <a:gd name="T66" fmla="*/ 26 w 230"/>
                  <a:gd name="T67" fmla="*/ 213 h 447"/>
                  <a:gd name="T68" fmla="*/ 32 w 230"/>
                  <a:gd name="T69" fmla="*/ 206 h 447"/>
                  <a:gd name="T70" fmla="*/ 34 w 230"/>
                  <a:gd name="T71" fmla="*/ 198 h 447"/>
                  <a:gd name="T72" fmla="*/ 34 w 230"/>
                  <a:gd name="T73" fmla="*/ 47 h 447"/>
                  <a:gd name="T74" fmla="*/ 36 w 230"/>
                  <a:gd name="T75" fmla="*/ 42 h 447"/>
                  <a:gd name="T76" fmla="*/ 42 w 230"/>
                  <a:gd name="T77" fmla="*/ 40 h 447"/>
                  <a:gd name="T78" fmla="*/ 44 w 230"/>
                  <a:gd name="T79" fmla="*/ 42 h 447"/>
                  <a:gd name="T80" fmla="*/ 46 w 230"/>
                  <a:gd name="T81" fmla="*/ 47 h 447"/>
                  <a:gd name="T82" fmla="*/ 46 w 230"/>
                  <a:gd name="T83" fmla="*/ 210 h 447"/>
                  <a:gd name="T84" fmla="*/ 46 w 230"/>
                  <a:gd name="T85" fmla="*/ 418 h 447"/>
                  <a:gd name="T86" fmla="*/ 48 w 230"/>
                  <a:gd name="T87" fmla="*/ 430 h 447"/>
                  <a:gd name="T88" fmla="*/ 58 w 230"/>
                  <a:gd name="T89" fmla="*/ 442 h 447"/>
                  <a:gd name="T90" fmla="*/ 71 w 230"/>
                  <a:gd name="T91" fmla="*/ 446 h 447"/>
                  <a:gd name="T92" fmla="*/ 78 w 230"/>
                  <a:gd name="T93" fmla="*/ 446 h 447"/>
                  <a:gd name="T94" fmla="*/ 91 w 230"/>
                  <a:gd name="T95" fmla="*/ 442 h 447"/>
                  <a:gd name="T96" fmla="*/ 100 w 230"/>
                  <a:gd name="T97" fmla="*/ 430 h 447"/>
                  <a:gd name="T98" fmla="*/ 104 w 230"/>
                  <a:gd name="T99" fmla="*/ 418 h 447"/>
                  <a:gd name="T100" fmla="*/ 104 w 230"/>
                  <a:gd name="T101" fmla="*/ 221 h 447"/>
                  <a:gd name="T102" fmla="*/ 106 w 230"/>
                  <a:gd name="T103" fmla="*/ 213 h 447"/>
                  <a:gd name="T104" fmla="*/ 115 w 230"/>
                  <a:gd name="T105" fmla="*/ 210 h 447"/>
                  <a:gd name="T106" fmla="*/ 123 w 230"/>
                  <a:gd name="T107" fmla="*/ 213 h 447"/>
                  <a:gd name="T108" fmla="*/ 127 w 230"/>
                  <a:gd name="T109" fmla="*/ 221 h 447"/>
                  <a:gd name="T110" fmla="*/ 127 w 230"/>
                  <a:gd name="T111" fmla="*/ 418 h 4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30"/>
                  <a:gd name="T169" fmla="*/ 0 h 447"/>
                  <a:gd name="T170" fmla="*/ 230 w 230"/>
                  <a:gd name="T171" fmla="*/ 447 h 44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30"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6"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solidFill>
                <a:srgbClr val="3366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55" name="Freeform 8">
                <a:extLst>
                  <a:ext uri="{FF2B5EF4-FFF2-40B4-BE49-F238E27FC236}">
                    <a16:creationId xmlns:a16="http://schemas.microsoft.com/office/drawing/2014/main" id="{E875830B-552D-252D-AB91-2F65DBEBB49D}"/>
                  </a:ext>
                </a:extLst>
              </p:cNvPr>
              <p:cNvSpPr>
                <a:spLocks/>
              </p:cNvSpPr>
              <p:nvPr/>
            </p:nvSpPr>
            <p:spPr bwMode="auto">
              <a:xfrm>
                <a:off x="3835" y="1393"/>
                <a:ext cx="98" cy="100"/>
              </a:xfrm>
              <a:custGeom>
                <a:avLst/>
                <a:gdLst>
                  <a:gd name="T0" fmla="*/ 0 w 98"/>
                  <a:gd name="T1" fmla="*/ 49 h 100"/>
                  <a:gd name="T2" fmla="*/ 3 w 98"/>
                  <a:gd name="T3" fmla="*/ 31 h 100"/>
                  <a:gd name="T4" fmla="*/ 12 w 98"/>
                  <a:gd name="T5" fmla="*/ 18 h 100"/>
                  <a:gd name="T6" fmla="*/ 25 w 98"/>
                  <a:gd name="T7" fmla="*/ 6 h 100"/>
                  <a:gd name="T8" fmla="*/ 41 w 98"/>
                  <a:gd name="T9" fmla="*/ 0 h 100"/>
                  <a:gd name="T10" fmla="*/ 56 w 98"/>
                  <a:gd name="T11" fmla="*/ 0 h 100"/>
                  <a:gd name="T12" fmla="*/ 72 w 98"/>
                  <a:gd name="T13" fmla="*/ 6 h 100"/>
                  <a:gd name="T14" fmla="*/ 87 w 98"/>
                  <a:gd name="T15" fmla="*/ 18 h 100"/>
                  <a:gd name="T16" fmla="*/ 93 w 98"/>
                  <a:gd name="T17" fmla="*/ 31 h 100"/>
                  <a:gd name="T18" fmla="*/ 97 w 98"/>
                  <a:gd name="T19" fmla="*/ 49 h 100"/>
                  <a:gd name="T20" fmla="*/ 93 w 98"/>
                  <a:gd name="T21" fmla="*/ 68 h 100"/>
                  <a:gd name="T22" fmla="*/ 87 w 98"/>
                  <a:gd name="T23" fmla="*/ 83 h 100"/>
                  <a:gd name="T24" fmla="*/ 72 w 98"/>
                  <a:gd name="T25" fmla="*/ 93 h 100"/>
                  <a:gd name="T26" fmla="*/ 56 w 98"/>
                  <a:gd name="T27" fmla="*/ 99 h 100"/>
                  <a:gd name="T28" fmla="*/ 41 w 98"/>
                  <a:gd name="T29" fmla="*/ 99 h 100"/>
                  <a:gd name="T30" fmla="*/ 25 w 98"/>
                  <a:gd name="T31" fmla="*/ 93 h 100"/>
                  <a:gd name="T32" fmla="*/ 12 w 98"/>
                  <a:gd name="T33" fmla="*/ 83 h 100"/>
                  <a:gd name="T34" fmla="*/ 3 w 98"/>
                  <a:gd name="T35" fmla="*/ 68 h 100"/>
                  <a:gd name="T36" fmla="*/ 0 w 98"/>
                  <a:gd name="T37" fmla="*/ 49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0"/>
                  <a:gd name="T59" fmla="*/ 98 w 98"/>
                  <a:gd name="T60" fmla="*/ 100 h 1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0">
                    <a:moveTo>
                      <a:pt x="0" y="49"/>
                    </a:moveTo>
                    <a:lnTo>
                      <a:pt x="3" y="31"/>
                    </a:lnTo>
                    <a:lnTo>
                      <a:pt x="12" y="18"/>
                    </a:lnTo>
                    <a:lnTo>
                      <a:pt x="25"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5" y="93"/>
                    </a:lnTo>
                    <a:lnTo>
                      <a:pt x="12" y="83"/>
                    </a:lnTo>
                    <a:lnTo>
                      <a:pt x="3" y="68"/>
                    </a:lnTo>
                    <a:lnTo>
                      <a:pt x="0" y="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56" name="Freeform 9">
                <a:extLst>
                  <a:ext uri="{FF2B5EF4-FFF2-40B4-BE49-F238E27FC236}">
                    <a16:creationId xmlns:a16="http://schemas.microsoft.com/office/drawing/2014/main" id="{E047B5CE-2CCC-67EE-7FF1-B0D54EDE8546}"/>
                  </a:ext>
                </a:extLst>
              </p:cNvPr>
              <p:cNvSpPr>
                <a:spLocks/>
              </p:cNvSpPr>
              <p:nvPr/>
            </p:nvSpPr>
            <p:spPr bwMode="auto">
              <a:xfrm>
                <a:off x="3193" y="1393"/>
                <a:ext cx="230" cy="569"/>
              </a:xfrm>
              <a:custGeom>
                <a:avLst/>
                <a:gdLst>
                  <a:gd name="T0" fmla="*/ 130 w 230"/>
                  <a:gd name="T1" fmla="*/ 552 h 569"/>
                  <a:gd name="T2" fmla="*/ 153 w 230"/>
                  <a:gd name="T3" fmla="*/ 568 h 569"/>
                  <a:gd name="T4" fmla="*/ 171 w 230"/>
                  <a:gd name="T5" fmla="*/ 564 h 569"/>
                  <a:gd name="T6" fmla="*/ 184 w 230"/>
                  <a:gd name="T7" fmla="*/ 539 h 569"/>
                  <a:gd name="T8" fmla="*/ 184 w 230"/>
                  <a:gd name="T9" fmla="*/ 168 h 569"/>
                  <a:gd name="T10" fmla="*/ 189 w 230"/>
                  <a:gd name="T11" fmla="*/ 161 h 569"/>
                  <a:gd name="T12" fmla="*/ 195 w 230"/>
                  <a:gd name="T13" fmla="*/ 168 h 569"/>
                  <a:gd name="T14" fmla="*/ 197 w 230"/>
                  <a:gd name="T15" fmla="*/ 327 h 569"/>
                  <a:gd name="T16" fmla="*/ 212 w 230"/>
                  <a:gd name="T17" fmla="*/ 336 h 569"/>
                  <a:gd name="T18" fmla="*/ 227 w 230"/>
                  <a:gd name="T19" fmla="*/ 327 h 569"/>
                  <a:gd name="T20" fmla="*/ 229 w 230"/>
                  <a:gd name="T21" fmla="*/ 140 h 569"/>
                  <a:gd name="T22" fmla="*/ 221 w 230"/>
                  <a:gd name="T23" fmla="*/ 122 h 569"/>
                  <a:gd name="T24" fmla="*/ 17 w 230"/>
                  <a:gd name="T25" fmla="*/ 120 h 569"/>
                  <a:gd name="T26" fmla="*/ 2 w 230"/>
                  <a:gd name="T27" fmla="*/ 130 h 569"/>
                  <a:gd name="T28" fmla="*/ 0 w 230"/>
                  <a:gd name="T29" fmla="*/ 320 h 569"/>
                  <a:gd name="T30" fmla="*/ 8 w 230"/>
                  <a:gd name="T31" fmla="*/ 334 h 569"/>
                  <a:gd name="T32" fmla="*/ 26 w 230"/>
                  <a:gd name="T33" fmla="*/ 334 h 569"/>
                  <a:gd name="T34" fmla="*/ 34 w 230"/>
                  <a:gd name="T35" fmla="*/ 320 h 569"/>
                  <a:gd name="T36" fmla="*/ 36 w 230"/>
                  <a:gd name="T37" fmla="*/ 163 h 569"/>
                  <a:gd name="T38" fmla="*/ 44 w 230"/>
                  <a:gd name="T39" fmla="*/ 163 h 569"/>
                  <a:gd name="T40" fmla="*/ 46 w 230"/>
                  <a:gd name="T41" fmla="*/ 331 h 569"/>
                  <a:gd name="T42" fmla="*/ 48 w 230"/>
                  <a:gd name="T43" fmla="*/ 552 h 569"/>
                  <a:gd name="T44" fmla="*/ 71 w 230"/>
                  <a:gd name="T45" fmla="*/ 568 h 569"/>
                  <a:gd name="T46" fmla="*/ 91 w 230"/>
                  <a:gd name="T47" fmla="*/ 564 h 569"/>
                  <a:gd name="T48" fmla="*/ 104 w 230"/>
                  <a:gd name="T49" fmla="*/ 539 h 569"/>
                  <a:gd name="T50" fmla="*/ 106 w 230"/>
                  <a:gd name="T51" fmla="*/ 334 h 569"/>
                  <a:gd name="T52" fmla="*/ 123 w 230"/>
                  <a:gd name="T53" fmla="*/ 334 h 569"/>
                  <a:gd name="T54" fmla="*/ 127 w 230"/>
                  <a:gd name="T55" fmla="*/ 539 h 569"/>
                  <a:gd name="T56" fmla="*/ 68 w 230"/>
                  <a:gd name="T57" fmla="*/ 34 h 569"/>
                  <a:gd name="T58" fmla="*/ 90 w 230"/>
                  <a:gd name="T59" fmla="*/ 7 h 569"/>
                  <a:gd name="T60" fmla="*/ 123 w 230"/>
                  <a:gd name="T61" fmla="*/ 0 h 569"/>
                  <a:gd name="T62" fmla="*/ 155 w 230"/>
                  <a:gd name="T63" fmla="*/ 19 h 569"/>
                  <a:gd name="T64" fmla="*/ 165 w 230"/>
                  <a:gd name="T65" fmla="*/ 52 h 569"/>
                  <a:gd name="T66" fmla="*/ 155 w 230"/>
                  <a:gd name="T67" fmla="*/ 89 h 569"/>
                  <a:gd name="T68" fmla="*/ 123 w 230"/>
                  <a:gd name="T69" fmla="*/ 106 h 569"/>
                  <a:gd name="T70" fmla="*/ 90 w 230"/>
                  <a:gd name="T71" fmla="*/ 100 h 569"/>
                  <a:gd name="T72" fmla="*/ 68 w 230"/>
                  <a:gd name="T73" fmla="*/ 72 h 569"/>
                  <a:gd name="T74" fmla="*/ 127 w 230"/>
                  <a:gd name="T75" fmla="*/ 539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0"/>
                  <a:gd name="T115" fmla="*/ 0 h 569"/>
                  <a:gd name="T116" fmla="*/ 230 w 230"/>
                  <a:gd name="T117" fmla="*/ 569 h 5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0"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6" y="163"/>
                    </a:lnTo>
                    <a:lnTo>
                      <a:pt x="189" y="161"/>
                    </a:lnTo>
                    <a:lnTo>
                      <a:pt x="193" y="163"/>
                    </a:lnTo>
                    <a:lnTo>
                      <a:pt x="195" y="168"/>
                    </a:lnTo>
                    <a:lnTo>
                      <a:pt x="195" y="320"/>
                    </a:lnTo>
                    <a:lnTo>
                      <a:pt x="197" y="327"/>
                    </a:lnTo>
                    <a:lnTo>
                      <a:pt x="203" y="334"/>
                    </a:lnTo>
                    <a:lnTo>
                      <a:pt x="212" y="336"/>
                    </a:lnTo>
                    <a:lnTo>
                      <a:pt x="221" y="334"/>
                    </a:lnTo>
                    <a:lnTo>
                      <a:pt x="227" y="327"/>
                    </a:lnTo>
                    <a:lnTo>
                      <a:pt x="229" y="320"/>
                    </a:lnTo>
                    <a:lnTo>
                      <a:pt x="229"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8" y="34"/>
                    </a:lnTo>
                    <a:lnTo>
                      <a:pt x="76" y="19"/>
                    </a:lnTo>
                    <a:lnTo>
                      <a:pt x="90"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90" y="100"/>
                    </a:lnTo>
                    <a:lnTo>
                      <a:pt x="76" y="89"/>
                    </a:lnTo>
                    <a:lnTo>
                      <a:pt x="68" y="72"/>
                    </a:lnTo>
                    <a:lnTo>
                      <a:pt x="64" y="52"/>
                    </a:lnTo>
                    <a:lnTo>
                      <a:pt x="127" y="539"/>
                    </a:lnTo>
                  </a:path>
                </a:pathLst>
              </a:custGeom>
              <a:solidFill>
                <a:srgbClr val="00B7A5"/>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57" name="Freeform 10">
                <a:extLst>
                  <a:ext uri="{FF2B5EF4-FFF2-40B4-BE49-F238E27FC236}">
                    <a16:creationId xmlns:a16="http://schemas.microsoft.com/office/drawing/2014/main" id="{412A66A5-7F63-7FC7-3481-DEAB4C69A343}"/>
                  </a:ext>
                </a:extLst>
              </p:cNvPr>
              <p:cNvSpPr>
                <a:spLocks/>
              </p:cNvSpPr>
              <p:nvPr/>
            </p:nvSpPr>
            <p:spPr bwMode="auto">
              <a:xfrm>
                <a:off x="3193" y="1515"/>
                <a:ext cx="230" cy="447"/>
              </a:xfrm>
              <a:custGeom>
                <a:avLst/>
                <a:gdLst>
                  <a:gd name="T0" fmla="*/ 127 w 230"/>
                  <a:gd name="T1" fmla="*/ 418 h 447"/>
                  <a:gd name="T2" fmla="*/ 130 w 230"/>
                  <a:gd name="T3" fmla="*/ 430 h 447"/>
                  <a:gd name="T4" fmla="*/ 139 w 230"/>
                  <a:gd name="T5" fmla="*/ 442 h 447"/>
                  <a:gd name="T6" fmla="*/ 153 w 230"/>
                  <a:gd name="T7" fmla="*/ 446 h 447"/>
                  <a:gd name="T8" fmla="*/ 158 w 230"/>
                  <a:gd name="T9" fmla="*/ 446 h 447"/>
                  <a:gd name="T10" fmla="*/ 171 w 230"/>
                  <a:gd name="T11" fmla="*/ 442 h 447"/>
                  <a:gd name="T12" fmla="*/ 181 w 230"/>
                  <a:gd name="T13" fmla="*/ 430 h 447"/>
                  <a:gd name="T14" fmla="*/ 184 w 230"/>
                  <a:gd name="T15" fmla="*/ 418 h 447"/>
                  <a:gd name="T16" fmla="*/ 184 w 230"/>
                  <a:gd name="T17" fmla="*/ 210 h 447"/>
                  <a:gd name="T18" fmla="*/ 184 w 230"/>
                  <a:gd name="T19" fmla="*/ 47 h 447"/>
                  <a:gd name="T20" fmla="*/ 186 w 230"/>
                  <a:gd name="T21" fmla="*/ 42 h 447"/>
                  <a:gd name="T22" fmla="*/ 189 w 230"/>
                  <a:gd name="T23" fmla="*/ 40 h 447"/>
                  <a:gd name="T24" fmla="*/ 193 w 230"/>
                  <a:gd name="T25" fmla="*/ 42 h 447"/>
                  <a:gd name="T26" fmla="*/ 195 w 230"/>
                  <a:gd name="T27" fmla="*/ 47 h 447"/>
                  <a:gd name="T28" fmla="*/ 195 w 230"/>
                  <a:gd name="T29" fmla="*/ 198 h 447"/>
                  <a:gd name="T30" fmla="*/ 197 w 230"/>
                  <a:gd name="T31" fmla="*/ 206 h 447"/>
                  <a:gd name="T32" fmla="*/ 203 w 230"/>
                  <a:gd name="T33" fmla="*/ 213 h 447"/>
                  <a:gd name="T34" fmla="*/ 212 w 230"/>
                  <a:gd name="T35" fmla="*/ 215 h 447"/>
                  <a:gd name="T36" fmla="*/ 221 w 230"/>
                  <a:gd name="T37" fmla="*/ 213 h 447"/>
                  <a:gd name="T38" fmla="*/ 227 w 230"/>
                  <a:gd name="T39" fmla="*/ 206 h 447"/>
                  <a:gd name="T40" fmla="*/ 229 w 230"/>
                  <a:gd name="T41" fmla="*/ 198 h 447"/>
                  <a:gd name="T42" fmla="*/ 229 w 230"/>
                  <a:gd name="T43" fmla="*/ 20 h 447"/>
                  <a:gd name="T44" fmla="*/ 227 w 230"/>
                  <a:gd name="T45" fmla="*/ 10 h 447"/>
                  <a:gd name="T46" fmla="*/ 221 w 230"/>
                  <a:gd name="T47" fmla="*/ 2 h 447"/>
                  <a:gd name="T48" fmla="*/ 212 w 230"/>
                  <a:gd name="T49" fmla="*/ 0 h 447"/>
                  <a:gd name="T50" fmla="*/ 17 w 230"/>
                  <a:gd name="T51" fmla="*/ 0 h 447"/>
                  <a:gd name="T52" fmla="*/ 8 w 230"/>
                  <a:gd name="T53" fmla="*/ 2 h 447"/>
                  <a:gd name="T54" fmla="*/ 2 w 230"/>
                  <a:gd name="T55" fmla="*/ 10 h 447"/>
                  <a:gd name="T56" fmla="*/ 0 w 230"/>
                  <a:gd name="T57" fmla="*/ 20 h 447"/>
                  <a:gd name="T58" fmla="*/ 0 w 230"/>
                  <a:gd name="T59" fmla="*/ 198 h 447"/>
                  <a:gd name="T60" fmla="*/ 2 w 230"/>
                  <a:gd name="T61" fmla="*/ 206 h 447"/>
                  <a:gd name="T62" fmla="*/ 8 w 230"/>
                  <a:gd name="T63" fmla="*/ 213 h 447"/>
                  <a:gd name="T64" fmla="*/ 17 w 230"/>
                  <a:gd name="T65" fmla="*/ 215 h 447"/>
                  <a:gd name="T66" fmla="*/ 26 w 230"/>
                  <a:gd name="T67" fmla="*/ 213 h 447"/>
                  <a:gd name="T68" fmla="*/ 32 w 230"/>
                  <a:gd name="T69" fmla="*/ 206 h 447"/>
                  <a:gd name="T70" fmla="*/ 34 w 230"/>
                  <a:gd name="T71" fmla="*/ 198 h 447"/>
                  <a:gd name="T72" fmla="*/ 34 w 230"/>
                  <a:gd name="T73" fmla="*/ 47 h 447"/>
                  <a:gd name="T74" fmla="*/ 36 w 230"/>
                  <a:gd name="T75" fmla="*/ 42 h 447"/>
                  <a:gd name="T76" fmla="*/ 42 w 230"/>
                  <a:gd name="T77" fmla="*/ 40 h 447"/>
                  <a:gd name="T78" fmla="*/ 44 w 230"/>
                  <a:gd name="T79" fmla="*/ 42 h 447"/>
                  <a:gd name="T80" fmla="*/ 46 w 230"/>
                  <a:gd name="T81" fmla="*/ 47 h 447"/>
                  <a:gd name="T82" fmla="*/ 46 w 230"/>
                  <a:gd name="T83" fmla="*/ 210 h 447"/>
                  <a:gd name="T84" fmla="*/ 46 w 230"/>
                  <a:gd name="T85" fmla="*/ 418 h 447"/>
                  <a:gd name="T86" fmla="*/ 48 w 230"/>
                  <a:gd name="T87" fmla="*/ 430 h 447"/>
                  <a:gd name="T88" fmla="*/ 58 w 230"/>
                  <a:gd name="T89" fmla="*/ 442 h 447"/>
                  <a:gd name="T90" fmla="*/ 71 w 230"/>
                  <a:gd name="T91" fmla="*/ 446 h 447"/>
                  <a:gd name="T92" fmla="*/ 78 w 230"/>
                  <a:gd name="T93" fmla="*/ 446 h 447"/>
                  <a:gd name="T94" fmla="*/ 91 w 230"/>
                  <a:gd name="T95" fmla="*/ 442 h 447"/>
                  <a:gd name="T96" fmla="*/ 100 w 230"/>
                  <a:gd name="T97" fmla="*/ 430 h 447"/>
                  <a:gd name="T98" fmla="*/ 104 w 230"/>
                  <a:gd name="T99" fmla="*/ 418 h 447"/>
                  <a:gd name="T100" fmla="*/ 104 w 230"/>
                  <a:gd name="T101" fmla="*/ 221 h 447"/>
                  <a:gd name="T102" fmla="*/ 106 w 230"/>
                  <a:gd name="T103" fmla="*/ 213 h 447"/>
                  <a:gd name="T104" fmla="*/ 115 w 230"/>
                  <a:gd name="T105" fmla="*/ 210 h 447"/>
                  <a:gd name="T106" fmla="*/ 123 w 230"/>
                  <a:gd name="T107" fmla="*/ 213 h 447"/>
                  <a:gd name="T108" fmla="*/ 127 w 230"/>
                  <a:gd name="T109" fmla="*/ 221 h 447"/>
                  <a:gd name="T110" fmla="*/ 127 w 230"/>
                  <a:gd name="T111" fmla="*/ 418 h 4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30"/>
                  <a:gd name="T169" fmla="*/ 0 h 447"/>
                  <a:gd name="T170" fmla="*/ 230 w 230"/>
                  <a:gd name="T171" fmla="*/ 447 h 44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30"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6"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solidFill>
                <a:srgbClr val="00A89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58" name="Freeform 11">
                <a:extLst>
                  <a:ext uri="{FF2B5EF4-FFF2-40B4-BE49-F238E27FC236}">
                    <a16:creationId xmlns:a16="http://schemas.microsoft.com/office/drawing/2014/main" id="{3D268C8D-ECE7-EC7E-9A5B-D6F5B4D6CA6E}"/>
                  </a:ext>
                </a:extLst>
              </p:cNvPr>
              <p:cNvSpPr>
                <a:spLocks/>
              </p:cNvSpPr>
              <p:nvPr/>
            </p:nvSpPr>
            <p:spPr bwMode="auto">
              <a:xfrm>
                <a:off x="3259" y="1393"/>
                <a:ext cx="98" cy="100"/>
              </a:xfrm>
              <a:custGeom>
                <a:avLst/>
                <a:gdLst>
                  <a:gd name="T0" fmla="*/ 0 w 98"/>
                  <a:gd name="T1" fmla="*/ 49 h 100"/>
                  <a:gd name="T2" fmla="*/ 4 w 98"/>
                  <a:gd name="T3" fmla="*/ 31 h 100"/>
                  <a:gd name="T4" fmla="*/ 12 w 98"/>
                  <a:gd name="T5" fmla="*/ 18 h 100"/>
                  <a:gd name="T6" fmla="*/ 25 w 98"/>
                  <a:gd name="T7" fmla="*/ 6 h 100"/>
                  <a:gd name="T8" fmla="*/ 41 w 98"/>
                  <a:gd name="T9" fmla="*/ 0 h 100"/>
                  <a:gd name="T10" fmla="*/ 56 w 98"/>
                  <a:gd name="T11" fmla="*/ 0 h 100"/>
                  <a:gd name="T12" fmla="*/ 72 w 98"/>
                  <a:gd name="T13" fmla="*/ 6 h 100"/>
                  <a:gd name="T14" fmla="*/ 87 w 98"/>
                  <a:gd name="T15" fmla="*/ 18 h 100"/>
                  <a:gd name="T16" fmla="*/ 93 w 98"/>
                  <a:gd name="T17" fmla="*/ 31 h 100"/>
                  <a:gd name="T18" fmla="*/ 97 w 98"/>
                  <a:gd name="T19" fmla="*/ 49 h 100"/>
                  <a:gd name="T20" fmla="*/ 93 w 98"/>
                  <a:gd name="T21" fmla="*/ 68 h 100"/>
                  <a:gd name="T22" fmla="*/ 87 w 98"/>
                  <a:gd name="T23" fmla="*/ 83 h 100"/>
                  <a:gd name="T24" fmla="*/ 72 w 98"/>
                  <a:gd name="T25" fmla="*/ 93 h 100"/>
                  <a:gd name="T26" fmla="*/ 56 w 98"/>
                  <a:gd name="T27" fmla="*/ 99 h 100"/>
                  <a:gd name="T28" fmla="*/ 41 w 98"/>
                  <a:gd name="T29" fmla="*/ 99 h 100"/>
                  <a:gd name="T30" fmla="*/ 25 w 98"/>
                  <a:gd name="T31" fmla="*/ 93 h 100"/>
                  <a:gd name="T32" fmla="*/ 12 w 98"/>
                  <a:gd name="T33" fmla="*/ 83 h 100"/>
                  <a:gd name="T34" fmla="*/ 4 w 98"/>
                  <a:gd name="T35" fmla="*/ 68 h 100"/>
                  <a:gd name="T36" fmla="*/ 0 w 98"/>
                  <a:gd name="T37" fmla="*/ 49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0"/>
                  <a:gd name="T59" fmla="*/ 98 w 98"/>
                  <a:gd name="T60" fmla="*/ 100 h 1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0">
                    <a:moveTo>
                      <a:pt x="0" y="49"/>
                    </a:moveTo>
                    <a:lnTo>
                      <a:pt x="4" y="31"/>
                    </a:lnTo>
                    <a:lnTo>
                      <a:pt x="12" y="18"/>
                    </a:lnTo>
                    <a:lnTo>
                      <a:pt x="25"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5" y="93"/>
                    </a:lnTo>
                    <a:lnTo>
                      <a:pt x="12" y="83"/>
                    </a:lnTo>
                    <a:lnTo>
                      <a:pt x="4" y="68"/>
                    </a:lnTo>
                    <a:lnTo>
                      <a:pt x="0" y="49"/>
                    </a:lnTo>
                  </a:path>
                </a:pathLst>
              </a:custGeom>
              <a:solidFill>
                <a:srgbClr val="00A89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59" name="Freeform 12">
                <a:extLst>
                  <a:ext uri="{FF2B5EF4-FFF2-40B4-BE49-F238E27FC236}">
                    <a16:creationId xmlns:a16="http://schemas.microsoft.com/office/drawing/2014/main" id="{16B849E3-1D19-F42F-7387-A892DB743D79}"/>
                  </a:ext>
                </a:extLst>
              </p:cNvPr>
              <p:cNvSpPr>
                <a:spLocks/>
              </p:cNvSpPr>
              <p:nvPr/>
            </p:nvSpPr>
            <p:spPr bwMode="auto">
              <a:xfrm>
                <a:off x="4345" y="1393"/>
                <a:ext cx="229" cy="569"/>
              </a:xfrm>
              <a:custGeom>
                <a:avLst/>
                <a:gdLst>
                  <a:gd name="T0" fmla="*/ 130 w 229"/>
                  <a:gd name="T1" fmla="*/ 552 h 569"/>
                  <a:gd name="T2" fmla="*/ 153 w 229"/>
                  <a:gd name="T3" fmla="*/ 568 h 569"/>
                  <a:gd name="T4" fmla="*/ 171 w 229"/>
                  <a:gd name="T5" fmla="*/ 564 h 569"/>
                  <a:gd name="T6" fmla="*/ 184 w 229"/>
                  <a:gd name="T7" fmla="*/ 539 h 569"/>
                  <a:gd name="T8" fmla="*/ 184 w 229"/>
                  <a:gd name="T9" fmla="*/ 168 h 569"/>
                  <a:gd name="T10" fmla="*/ 189 w 229"/>
                  <a:gd name="T11" fmla="*/ 161 h 569"/>
                  <a:gd name="T12" fmla="*/ 195 w 229"/>
                  <a:gd name="T13" fmla="*/ 168 h 569"/>
                  <a:gd name="T14" fmla="*/ 197 w 229"/>
                  <a:gd name="T15" fmla="*/ 327 h 569"/>
                  <a:gd name="T16" fmla="*/ 212 w 229"/>
                  <a:gd name="T17" fmla="*/ 336 h 569"/>
                  <a:gd name="T18" fmla="*/ 227 w 229"/>
                  <a:gd name="T19" fmla="*/ 327 h 569"/>
                  <a:gd name="T20" fmla="*/ 228 w 229"/>
                  <a:gd name="T21" fmla="*/ 140 h 569"/>
                  <a:gd name="T22" fmla="*/ 221 w 229"/>
                  <a:gd name="T23" fmla="*/ 122 h 569"/>
                  <a:gd name="T24" fmla="*/ 17 w 229"/>
                  <a:gd name="T25" fmla="*/ 120 h 569"/>
                  <a:gd name="T26" fmla="*/ 2 w 229"/>
                  <a:gd name="T27" fmla="*/ 130 h 569"/>
                  <a:gd name="T28" fmla="*/ 0 w 229"/>
                  <a:gd name="T29" fmla="*/ 320 h 569"/>
                  <a:gd name="T30" fmla="*/ 8 w 229"/>
                  <a:gd name="T31" fmla="*/ 334 h 569"/>
                  <a:gd name="T32" fmla="*/ 26 w 229"/>
                  <a:gd name="T33" fmla="*/ 334 h 569"/>
                  <a:gd name="T34" fmla="*/ 34 w 229"/>
                  <a:gd name="T35" fmla="*/ 320 h 569"/>
                  <a:gd name="T36" fmla="*/ 36 w 229"/>
                  <a:gd name="T37" fmla="*/ 163 h 569"/>
                  <a:gd name="T38" fmla="*/ 44 w 229"/>
                  <a:gd name="T39" fmla="*/ 163 h 569"/>
                  <a:gd name="T40" fmla="*/ 46 w 229"/>
                  <a:gd name="T41" fmla="*/ 331 h 569"/>
                  <a:gd name="T42" fmla="*/ 48 w 229"/>
                  <a:gd name="T43" fmla="*/ 552 h 569"/>
                  <a:gd name="T44" fmla="*/ 71 w 229"/>
                  <a:gd name="T45" fmla="*/ 568 h 569"/>
                  <a:gd name="T46" fmla="*/ 91 w 229"/>
                  <a:gd name="T47" fmla="*/ 564 h 569"/>
                  <a:gd name="T48" fmla="*/ 104 w 229"/>
                  <a:gd name="T49" fmla="*/ 539 h 569"/>
                  <a:gd name="T50" fmla="*/ 106 w 229"/>
                  <a:gd name="T51" fmla="*/ 334 h 569"/>
                  <a:gd name="T52" fmla="*/ 123 w 229"/>
                  <a:gd name="T53" fmla="*/ 334 h 569"/>
                  <a:gd name="T54" fmla="*/ 127 w 229"/>
                  <a:gd name="T55" fmla="*/ 539 h 569"/>
                  <a:gd name="T56" fmla="*/ 67 w 229"/>
                  <a:gd name="T57" fmla="*/ 34 h 569"/>
                  <a:gd name="T58" fmla="*/ 89 w 229"/>
                  <a:gd name="T59" fmla="*/ 7 h 569"/>
                  <a:gd name="T60" fmla="*/ 123 w 229"/>
                  <a:gd name="T61" fmla="*/ 0 h 569"/>
                  <a:gd name="T62" fmla="*/ 155 w 229"/>
                  <a:gd name="T63" fmla="*/ 19 h 569"/>
                  <a:gd name="T64" fmla="*/ 165 w 229"/>
                  <a:gd name="T65" fmla="*/ 52 h 569"/>
                  <a:gd name="T66" fmla="*/ 155 w 229"/>
                  <a:gd name="T67" fmla="*/ 89 h 569"/>
                  <a:gd name="T68" fmla="*/ 123 w 229"/>
                  <a:gd name="T69" fmla="*/ 106 h 569"/>
                  <a:gd name="T70" fmla="*/ 89 w 229"/>
                  <a:gd name="T71" fmla="*/ 100 h 569"/>
                  <a:gd name="T72" fmla="*/ 67 w 229"/>
                  <a:gd name="T73" fmla="*/ 72 h 569"/>
                  <a:gd name="T74" fmla="*/ 127 w 229"/>
                  <a:gd name="T75" fmla="*/ 539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9"/>
                  <a:gd name="T115" fmla="*/ 0 h 569"/>
                  <a:gd name="T116" fmla="*/ 229 w 229"/>
                  <a:gd name="T117" fmla="*/ 569 h 5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9"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5" y="163"/>
                    </a:lnTo>
                    <a:lnTo>
                      <a:pt x="189" y="161"/>
                    </a:lnTo>
                    <a:lnTo>
                      <a:pt x="193" y="163"/>
                    </a:lnTo>
                    <a:lnTo>
                      <a:pt x="195" y="168"/>
                    </a:lnTo>
                    <a:lnTo>
                      <a:pt x="195" y="320"/>
                    </a:lnTo>
                    <a:lnTo>
                      <a:pt x="197" y="327"/>
                    </a:lnTo>
                    <a:lnTo>
                      <a:pt x="203" y="334"/>
                    </a:lnTo>
                    <a:lnTo>
                      <a:pt x="212" y="336"/>
                    </a:lnTo>
                    <a:lnTo>
                      <a:pt x="221" y="334"/>
                    </a:lnTo>
                    <a:lnTo>
                      <a:pt x="227" y="327"/>
                    </a:lnTo>
                    <a:lnTo>
                      <a:pt x="228" y="320"/>
                    </a:lnTo>
                    <a:lnTo>
                      <a:pt x="228"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7" y="34"/>
                    </a:lnTo>
                    <a:lnTo>
                      <a:pt x="76" y="19"/>
                    </a:lnTo>
                    <a:lnTo>
                      <a:pt x="89"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89" y="100"/>
                    </a:lnTo>
                    <a:lnTo>
                      <a:pt x="76" y="89"/>
                    </a:lnTo>
                    <a:lnTo>
                      <a:pt x="67" y="72"/>
                    </a:lnTo>
                    <a:lnTo>
                      <a:pt x="64" y="52"/>
                    </a:lnTo>
                    <a:lnTo>
                      <a:pt x="127" y="539"/>
                    </a:lnTo>
                  </a:path>
                </a:pathLst>
              </a:custGeom>
              <a:solidFill>
                <a:srgbClr val="00B7A5"/>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60" name="Freeform 13">
                <a:extLst>
                  <a:ext uri="{FF2B5EF4-FFF2-40B4-BE49-F238E27FC236}">
                    <a16:creationId xmlns:a16="http://schemas.microsoft.com/office/drawing/2014/main" id="{CE6EA1F1-49A1-D72C-21CE-6E812DF8D7B0}"/>
                  </a:ext>
                </a:extLst>
              </p:cNvPr>
              <p:cNvSpPr>
                <a:spLocks/>
              </p:cNvSpPr>
              <p:nvPr/>
            </p:nvSpPr>
            <p:spPr bwMode="auto">
              <a:xfrm>
                <a:off x="4345" y="1515"/>
                <a:ext cx="229" cy="447"/>
              </a:xfrm>
              <a:custGeom>
                <a:avLst/>
                <a:gdLst>
                  <a:gd name="T0" fmla="*/ 127 w 229"/>
                  <a:gd name="T1" fmla="*/ 418 h 447"/>
                  <a:gd name="T2" fmla="*/ 130 w 229"/>
                  <a:gd name="T3" fmla="*/ 430 h 447"/>
                  <a:gd name="T4" fmla="*/ 139 w 229"/>
                  <a:gd name="T5" fmla="*/ 442 h 447"/>
                  <a:gd name="T6" fmla="*/ 153 w 229"/>
                  <a:gd name="T7" fmla="*/ 446 h 447"/>
                  <a:gd name="T8" fmla="*/ 158 w 229"/>
                  <a:gd name="T9" fmla="*/ 446 h 447"/>
                  <a:gd name="T10" fmla="*/ 171 w 229"/>
                  <a:gd name="T11" fmla="*/ 442 h 447"/>
                  <a:gd name="T12" fmla="*/ 181 w 229"/>
                  <a:gd name="T13" fmla="*/ 430 h 447"/>
                  <a:gd name="T14" fmla="*/ 184 w 229"/>
                  <a:gd name="T15" fmla="*/ 418 h 447"/>
                  <a:gd name="T16" fmla="*/ 184 w 229"/>
                  <a:gd name="T17" fmla="*/ 210 h 447"/>
                  <a:gd name="T18" fmla="*/ 184 w 229"/>
                  <a:gd name="T19" fmla="*/ 47 h 447"/>
                  <a:gd name="T20" fmla="*/ 185 w 229"/>
                  <a:gd name="T21" fmla="*/ 42 h 447"/>
                  <a:gd name="T22" fmla="*/ 189 w 229"/>
                  <a:gd name="T23" fmla="*/ 40 h 447"/>
                  <a:gd name="T24" fmla="*/ 193 w 229"/>
                  <a:gd name="T25" fmla="*/ 42 h 447"/>
                  <a:gd name="T26" fmla="*/ 195 w 229"/>
                  <a:gd name="T27" fmla="*/ 47 h 447"/>
                  <a:gd name="T28" fmla="*/ 195 w 229"/>
                  <a:gd name="T29" fmla="*/ 198 h 447"/>
                  <a:gd name="T30" fmla="*/ 197 w 229"/>
                  <a:gd name="T31" fmla="*/ 206 h 447"/>
                  <a:gd name="T32" fmla="*/ 203 w 229"/>
                  <a:gd name="T33" fmla="*/ 213 h 447"/>
                  <a:gd name="T34" fmla="*/ 212 w 229"/>
                  <a:gd name="T35" fmla="*/ 215 h 447"/>
                  <a:gd name="T36" fmla="*/ 221 w 229"/>
                  <a:gd name="T37" fmla="*/ 213 h 447"/>
                  <a:gd name="T38" fmla="*/ 227 w 229"/>
                  <a:gd name="T39" fmla="*/ 206 h 447"/>
                  <a:gd name="T40" fmla="*/ 228 w 229"/>
                  <a:gd name="T41" fmla="*/ 198 h 447"/>
                  <a:gd name="T42" fmla="*/ 228 w 229"/>
                  <a:gd name="T43" fmla="*/ 20 h 447"/>
                  <a:gd name="T44" fmla="*/ 227 w 229"/>
                  <a:gd name="T45" fmla="*/ 10 h 447"/>
                  <a:gd name="T46" fmla="*/ 221 w 229"/>
                  <a:gd name="T47" fmla="*/ 2 h 447"/>
                  <a:gd name="T48" fmla="*/ 212 w 229"/>
                  <a:gd name="T49" fmla="*/ 0 h 447"/>
                  <a:gd name="T50" fmla="*/ 17 w 229"/>
                  <a:gd name="T51" fmla="*/ 0 h 447"/>
                  <a:gd name="T52" fmla="*/ 8 w 229"/>
                  <a:gd name="T53" fmla="*/ 2 h 447"/>
                  <a:gd name="T54" fmla="*/ 2 w 229"/>
                  <a:gd name="T55" fmla="*/ 10 h 447"/>
                  <a:gd name="T56" fmla="*/ 0 w 229"/>
                  <a:gd name="T57" fmla="*/ 20 h 447"/>
                  <a:gd name="T58" fmla="*/ 0 w 229"/>
                  <a:gd name="T59" fmla="*/ 198 h 447"/>
                  <a:gd name="T60" fmla="*/ 2 w 229"/>
                  <a:gd name="T61" fmla="*/ 206 h 447"/>
                  <a:gd name="T62" fmla="*/ 8 w 229"/>
                  <a:gd name="T63" fmla="*/ 213 h 447"/>
                  <a:gd name="T64" fmla="*/ 17 w 229"/>
                  <a:gd name="T65" fmla="*/ 215 h 447"/>
                  <a:gd name="T66" fmla="*/ 26 w 229"/>
                  <a:gd name="T67" fmla="*/ 213 h 447"/>
                  <a:gd name="T68" fmla="*/ 32 w 229"/>
                  <a:gd name="T69" fmla="*/ 206 h 447"/>
                  <a:gd name="T70" fmla="*/ 34 w 229"/>
                  <a:gd name="T71" fmla="*/ 198 h 447"/>
                  <a:gd name="T72" fmla="*/ 34 w 229"/>
                  <a:gd name="T73" fmla="*/ 47 h 447"/>
                  <a:gd name="T74" fmla="*/ 36 w 229"/>
                  <a:gd name="T75" fmla="*/ 42 h 447"/>
                  <a:gd name="T76" fmla="*/ 42 w 229"/>
                  <a:gd name="T77" fmla="*/ 40 h 447"/>
                  <a:gd name="T78" fmla="*/ 44 w 229"/>
                  <a:gd name="T79" fmla="*/ 42 h 447"/>
                  <a:gd name="T80" fmla="*/ 46 w 229"/>
                  <a:gd name="T81" fmla="*/ 47 h 447"/>
                  <a:gd name="T82" fmla="*/ 46 w 229"/>
                  <a:gd name="T83" fmla="*/ 210 h 447"/>
                  <a:gd name="T84" fmla="*/ 46 w 229"/>
                  <a:gd name="T85" fmla="*/ 418 h 447"/>
                  <a:gd name="T86" fmla="*/ 48 w 229"/>
                  <a:gd name="T87" fmla="*/ 430 h 447"/>
                  <a:gd name="T88" fmla="*/ 58 w 229"/>
                  <a:gd name="T89" fmla="*/ 442 h 447"/>
                  <a:gd name="T90" fmla="*/ 71 w 229"/>
                  <a:gd name="T91" fmla="*/ 446 h 447"/>
                  <a:gd name="T92" fmla="*/ 78 w 229"/>
                  <a:gd name="T93" fmla="*/ 446 h 447"/>
                  <a:gd name="T94" fmla="*/ 91 w 229"/>
                  <a:gd name="T95" fmla="*/ 442 h 447"/>
                  <a:gd name="T96" fmla="*/ 100 w 229"/>
                  <a:gd name="T97" fmla="*/ 430 h 447"/>
                  <a:gd name="T98" fmla="*/ 104 w 229"/>
                  <a:gd name="T99" fmla="*/ 418 h 447"/>
                  <a:gd name="T100" fmla="*/ 104 w 229"/>
                  <a:gd name="T101" fmla="*/ 221 h 447"/>
                  <a:gd name="T102" fmla="*/ 106 w 229"/>
                  <a:gd name="T103" fmla="*/ 213 h 447"/>
                  <a:gd name="T104" fmla="*/ 115 w 229"/>
                  <a:gd name="T105" fmla="*/ 210 h 447"/>
                  <a:gd name="T106" fmla="*/ 123 w 229"/>
                  <a:gd name="T107" fmla="*/ 213 h 447"/>
                  <a:gd name="T108" fmla="*/ 127 w 229"/>
                  <a:gd name="T109" fmla="*/ 221 h 447"/>
                  <a:gd name="T110" fmla="*/ 127 w 229"/>
                  <a:gd name="T111" fmla="*/ 418 h 4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29"/>
                  <a:gd name="T169" fmla="*/ 0 h 447"/>
                  <a:gd name="T170" fmla="*/ 229 w 229"/>
                  <a:gd name="T171" fmla="*/ 447 h 44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29"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5" y="42"/>
                    </a:lnTo>
                    <a:lnTo>
                      <a:pt x="189" y="40"/>
                    </a:lnTo>
                    <a:lnTo>
                      <a:pt x="193" y="42"/>
                    </a:lnTo>
                    <a:lnTo>
                      <a:pt x="195" y="47"/>
                    </a:lnTo>
                    <a:lnTo>
                      <a:pt x="195" y="198"/>
                    </a:lnTo>
                    <a:lnTo>
                      <a:pt x="197" y="206"/>
                    </a:lnTo>
                    <a:lnTo>
                      <a:pt x="203" y="213"/>
                    </a:lnTo>
                    <a:lnTo>
                      <a:pt x="212" y="215"/>
                    </a:lnTo>
                    <a:lnTo>
                      <a:pt x="221" y="213"/>
                    </a:lnTo>
                    <a:lnTo>
                      <a:pt x="227" y="206"/>
                    </a:lnTo>
                    <a:lnTo>
                      <a:pt x="228" y="198"/>
                    </a:lnTo>
                    <a:lnTo>
                      <a:pt x="228"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solidFill>
                <a:srgbClr val="00A89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61" name="Freeform 14">
                <a:extLst>
                  <a:ext uri="{FF2B5EF4-FFF2-40B4-BE49-F238E27FC236}">
                    <a16:creationId xmlns:a16="http://schemas.microsoft.com/office/drawing/2014/main" id="{A6001049-5C3B-731D-C3C4-4D7B8FB27ED5}"/>
                  </a:ext>
                </a:extLst>
              </p:cNvPr>
              <p:cNvSpPr>
                <a:spLocks/>
              </p:cNvSpPr>
              <p:nvPr/>
            </p:nvSpPr>
            <p:spPr bwMode="auto">
              <a:xfrm>
                <a:off x="4411" y="1393"/>
                <a:ext cx="98" cy="100"/>
              </a:xfrm>
              <a:custGeom>
                <a:avLst/>
                <a:gdLst>
                  <a:gd name="T0" fmla="*/ 0 w 98"/>
                  <a:gd name="T1" fmla="*/ 49 h 100"/>
                  <a:gd name="T2" fmla="*/ 3 w 98"/>
                  <a:gd name="T3" fmla="*/ 31 h 100"/>
                  <a:gd name="T4" fmla="*/ 12 w 98"/>
                  <a:gd name="T5" fmla="*/ 18 h 100"/>
                  <a:gd name="T6" fmla="*/ 24 w 98"/>
                  <a:gd name="T7" fmla="*/ 6 h 100"/>
                  <a:gd name="T8" fmla="*/ 41 w 98"/>
                  <a:gd name="T9" fmla="*/ 0 h 100"/>
                  <a:gd name="T10" fmla="*/ 56 w 98"/>
                  <a:gd name="T11" fmla="*/ 0 h 100"/>
                  <a:gd name="T12" fmla="*/ 72 w 98"/>
                  <a:gd name="T13" fmla="*/ 6 h 100"/>
                  <a:gd name="T14" fmla="*/ 87 w 98"/>
                  <a:gd name="T15" fmla="*/ 18 h 100"/>
                  <a:gd name="T16" fmla="*/ 93 w 98"/>
                  <a:gd name="T17" fmla="*/ 31 h 100"/>
                  <a:gd name="T18" fmla="*/ 97 w 98"/>
                  <a:gd name="T19" fmla="*/ 49 h 100"/>
                  <a:gd name="T20" fmla="*/ 93 w 98"/>
                  <a:gd name="T21" fmla="*/ 68 h 100"/>
                  <a:gd name="T22" fmla="*/ 87 w 98"/>
                  <a:gd name="T23" fmla="*/ 83 h 100"/>
                  <a:gd name="T24" fmla="*/ 72 w 98"/>
                  <a:gd name="T25" fmla="*/ 93 h 100"/>
                  <a:gd name="T26" fmla="*/ 56 w 98"/>
                  <a:gd name="T27" fmla="*/ 99 h 100"/>
                  <a:gd name="T28" fmla="*/ 41 w 98"/>
                  <a:gd name="T29" fmla="*/ 99 h 100"/>
                  <a:gd name="T30" fmla="*/ 24 w 98"/>
                  <a:gd name="T31" fmla="*/ 93 h 100"/>
                  <a:gd name="T32" fmla="*/ 12 w 98"/>
                  <a:gd name="T33" fmla="*/ 83 h 100"/>
                  <a:gd name="T34" fmla="*/ 3 w 98"/>
                  <a:gd name="T35" fmla="*/ 68 h 100"/>
                  <a:gd name="T36" fmla="*/ 0 w 98"/>
                  <a:gd name="T37" fmla="*/ 49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0"/>
                  <a:gd name="T59" fmla="*/ 98 w 98"/>
                  <a:gd name="T60" fmla="*/ 100 h 1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0">
                    <a:moveTo>
                      <a:pt x="0" y="49"/>
                    </a:moveTo>
                    <a:lnTo>
                      <a:pt x="3" y="31"/>
                    </a:lnTo>
                    <a:lnTo>
                      <a:pt x="12" y="18"/>
                    </a:lnTo>
                    <a:lnTo>
                      <a:pt x="24"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4" y="93"/>
                    </a:lnTo>
                    <a:lnTo>
                      <a:pt x="12" y="83"/>
                    </a:lnTo>
                    <a:lnTo>
                      <a:pt x="3" y="68"/>
                    </a:lnTo>
                    <a:lnTo>
                      <a:pt x="0" y="49"/>
                    </a:lnTo>
                  </a:path>
                </a:pathLst>
              </a:custGeom>
              <a:solidFill>
                <a:srgbClr val="00A89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62" name="Freeform 15">
                <a:extLst>
                  <a:ext uri="{FF2B5EF4-FFF2-40B4-BE49-F238E27FC236}">
                    <a16:creationId xmlns:a16="http://schemas.microsoft.com/office/drawing/2014/main" id="{F4BB3389-207A-5820-5292-CC0F84726814}"/>
                  </a:ext>
                </a:extLst>
              </p:cNvPr>
              <p:cNvSpPr>
                <a:spLocks/>
              </p:cNvSpPr>
              <p:nvPr/>
            </p:nvSpPr>
            <p:spPr bwMode="auto">
              <a:xfrm>
                <a:off x="2905" y="1393"/>
                <a:ext cx="230" cy="569"/>
              </a:xfrm>
              <a:custGeom>
                <a:avLst/>
                <a:gdLst>
                  <a:gd name="T0" fmla="*/ 130 w 230"/>
                  <a:gd name="T1" fmla="*/ 552 h 569"/>
                  <a:gd name="T2" fmla="*/ 153 w 230"/>
                  <a:gd name="T3" fmla="*/ 568 h 569"/>
                  <a:gd name="T4" fmla="*/ 171 w 230"/>
                  <a:gd name="T5" fmla="*/ 564 h 569"/>
                  <a:gd name="T6" fmla="*/ 184 w 230"/>
                  <a:gd name="T7" fmla="*/ 539 h 569"/>
                  <a:gd name="T8" fmla="*/ 184 w 230"/>
                  <a:gd name="T9" fmla="*/ 168 h 569"/>
                  <a:gd name="T10" fmla="*/ 189 w 230"/>
                  <a:gd name="T11" fmla="*/ 161 h 569"/>
                  <a:gd name="T12" fmla="*/ 195 w 230"/>
                  <a:gd name="T13" fmla="*/ 168 h 569"/>
                  <a:gd name="T14" fmla="*/ 197 w 230"/>
                  <a:gd name="T15" fmla="*/ 327 h 569"/>
                  <a:gd name="T16" fmla="*/ 212 w 230"/>
                  <a:gd name="T17" fmla="*/ 336 h 569"/>
                  <a:gd name="T18" fmla="*/ 227 w 230"/>
                  <a:gd name="T19" fmla="*/ 327 h 569"/>
                  <a:gd name="T20" fmla="*/ 229 w 230"/>
                  <a:gd name="T21" fmla="*/ 140 h 569"/>
                  <a:gd name="T22" fmla="*/ 221 w 230"/>
                  <a:gd name="T23" fmla="*/ 122 h 569"/>
                  <a:gd name="T24" fmla="*/ 17 w 230"/>
                  <a:gd name="T25" fmla="*/ 120 h 569"/>
                  <a:gd name="T26" fmla="*/ 2 w 230"/>
                  <a:gd name="T27" fmla="*/ 130 h 569"/>
                  <a:gd name="T28" fmla="*/ 0 w 230"/>
                  <a:gd name="T29" fmla="*/ 320 h 569"/>
                  <a:gd name="T30" fmla="*/ 8 w 230"/>
                  <a:gd name="T31" fmla="*/ 334 h 569"/>
                  <a:gd name="T32" fmla="*/ 26 w 230"/>
                  <a:gd name="T33" fmla="*/ 334 h 569"/>
                  <a:gd name="T34" fmla="*/ 34 w 230"/>
                  <a:gd name="T35" fmla="*/ 320 h 569"/>
                  <a:gd name="T36" fmla="*/ 36 w 230"/>
                  <a:gd name="T37" fmla="*/ 163 h 569"/>
                  <a:gd name="T38" fmla="*/ 44 w 230"/>
                  <a:gd name="T39" fmla="*/ 163 h 569"/>
                  <a:gd name="T40" fmla="*/ 46 w 230"/>
                  <a:gd name="T41" fmla="*/ 331 h 569"/>
                  <a:gd name="T42" fmla="*/ 48 w 230"/>
                  <a:gd name="T43" fmla="*/ 552 h 569"/>
                  <a:gd name="T44" fmla="*/ 71 w 230"/>
                  <a:gd name="T45" fmla="*/ 568 h 569"/>
                  <a:gd name="T46" fmla="*/ 91 w 230"/>
                  <a:gd name="T47" fmla="*/ 564 h 569"/>
                  <a:gd name="T48" fmla="*/ 104 w 230"/>
                  <a:gd name="T49" fmla="*/ 539 h 569"/>
                  <a:gd name="T50" fmla="*/ 106 w 230"/>
                  <a:gd name="T51" fmla="*/ 334 h 569"/>
                  <a:gd name="T52" fmla="*/ 123 w 230"/>
                  <a:gd name="T53" fmla="*/ 334 h 569"/>
                  <a:gd name="T54" fmla="*/ 127 w 230"/>
                  <a:gd name="T55" fmla="*/ 539 h 569"/>
                  <a:gd name="T56" fmla="*/ 68 w 230"/>
                  <a:gd name="T57" fmla="*/ 34 h 569"/>
                  <a:gd name="T58" fmla="*/ 90 w 230"/>
                  <a:gd name="T59" fmla="*/ 7 h 569"/>
                  <a:gd name="T60" fmla="*/ 123 w 230"/>
                  <a:gd name="T61" fmla="*/ 0 h 569"/>
                  <a:gd name="T62" fmla="*/ 155 w 230"/>
                  <a:gd name="T63" fmla="*/ 19 h 569"/>
                  <a:gd name="T64" fmla="*/ 165 w 230"/>
                  <a:gd name="T65" fmla="*/ 52 h 569"/>
                  <a:gd name="T66" fmla="*/ 155 w 230"/>
                  <a:gd name="T67" fmla="*/ 89 h 569"/>
                  <a:gd name="T68" fmla="*/ 123 w 230"/>
                  <a:gd name="T69" fmla="*/ 106 h 569"/>
                  <a:gd name="T70" fmla="*/ 90 w 230"/>
                  <a:gd name="T71" fmla="*/ 100 h 569"/>
                  <a:gd name="T72" fmla="*/ 68 w 230"/>
                  <a:gd name="T73" fmla="*/ 72 h 569"/>
                  <a:gd name="T74" fmla="*/ 127 w 230"/>
                  <a:gd name="T75" fmla="*/ 539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0"/>
                  <a:gd name="T115" fmla="*/ 0 h 569"/>
                  <a:gd name="T116" fmla="*/ 230 w 230"/>
                  <a:gd name="T117" fmla="*/ 569 h 5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0"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6" y="163"/>
                    </a:lnTo>
                    <a:lnTo>
                      <a:pt x="189" y="161"/>
                    </a:lnTo>
                    <a:lnTo>
                      <a:pt x="193" y="163"/>
                    </a:lnTo>
                    <a:lnTo>
                      <a:pt x="195" y="168"/>
                    </a:lnTo>
                    <a:lnTo>
                      <a:pt x="195" y="320"/>
                    </a:lnTo>
                    <a:lnTo>
                      <a:pt x="197" y="327"/>
                    </a:lnTo>
                    <a:lnTo>
                      <a:pt x="203" y="334"/>
                    </a:lnTo>
                    <a:lnTo>
                      <a:pt x="212" y="336"/>
                    </a:lnTo>
                    <a:lnTo>
                      <a:pt x="221" y="334"/>
                    </a:lnTo>
                    <a:lnTo>
                      <a:pt x="227" y="327"/>
                    </a:lnTo>
                    <a:lnTo>
                      <a:pt x="229" y="320"/>
                    </a:lnTo>
                    <a:lnTo>
                      <a:pt x="229"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8" y="34"/>
                    </a:lnTo>
                    <a:lnTo>
                      <a:pt x="76" y="19"/>
                    </a:lnTo>
                    <a:lnTo>
                      <a:pt x="90"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90" y="100"/>
                    </a:lnTo>
                    <a:lnTo>
                      <a:pt x="76" y="89"/>
                    </a:lnTo>
                    <a:lnTo>
                      <a:pt x="68" y="72"/>
                    </a:lnTo>
                    <a:lnTo>
                      <a:pt x="64" y="52"/>
                    </a:lnTo>
                    <a:lnTo>
                      <a:pt x="127" y="539"/>
                    </a:lnTo>
                  </a:path>
                </a:pathLst>
              </a:custGeom>
              <a:solidFill>
                <a:srgbClr val="3366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63" name="Freeform 16">
                <a:extLst>
                  <a:ext uri="{FF2B5EF4-FFF2-40B4-BE49-F238E27FC236}">
                    <a16:creationId xmlns:a16="http://schemas.microsoft.com/office/drawing/2014/main" id="{EF4F3CDA-8362-867C-6E2E-5A104F7C63EB}"/>
                  </a:ext>
                </a:extLst>
              </p:cNvPr>
              <p:cNvSpPr>
                <a:spLocks/>
              </p:cNvSpPr>
              <p:nvPr/>
            </p:nvSpPr>
            <p:spPr bwMode="auto">
              <a:xfrm>
                <a:off x="2905" y="1515"/>
                <a:ext cx="230" cy="447"/>
              </a:xfrm>
              <a:custGeom>
                <a:avLst/>
                <a:gdLst>
                  <a:gd name="T0" fmla="*/ 127 w 230"/>
                  <a:gd name="T1" fmla="*/ 418 h 447"/>
                  <a:gd name="T2" fmla="*/ 130 w 230"/>
                  <a:gd name="T3" fmla="*/ 430 h 447"/>
                  <a:gd name="T4" fmla="*/ 139 w 230"/>
                  <a:gd name="T5" fmla="*/ 442 h 447"/>
                  <a:gd name="T6" fmla="*/ 153 w 230"/>
                  <a:gd name="T7" fmla="*/ 446 h 447"/>
                  <a:gd name="T8" fmla="*/ 158 w 230"/>
                  <a:gd name="T9" fmla="*/ 446 h 447"/>
                  <a:gd name="T10" fmla="*/ 171 w 230"/>
                  <a:gd name="T11" fmla="*/ 442 h 447"/>
                  <a:gd name="T12" fmla="*/ 181 w 230"/>
                  <a:gd name="T13" fmla="*/ 430 h 447"/>
                  <a:gd name="T14" fmla="*/ 184 w 230"/>
                  <a:gd name="T15" fmla="*/ 418 h 447"/>
                  <a:gd name="T16" fmla="*/ 184 w 230"/>
                  <a:gd name="T17" fmla="*/ 210 h 447"/>
                  <a:gd name="T18" fmla="*/ 184 w 230"/>
                  <a:gd name="T19" fmla="*/ 47 h 447"/>
                  <a:gd name="T20" fmla="*/ 186 w 230"/>
                  <a:gd name="T21" fmla="*/ 42 h 447"/>
                  <a:gd name="T22" fmla="*/ 189 w 230"/>
                  <a:gd name="T23" fmla="*/ 40 h 447"/>
                  <a:gd name="T24" fmla="*/ 193 w 230"/>
                  <a:gd name="T25" fmla="*/ 42 h 447"/>
                  <a:gd name="T26" fmla="*/ 195 w 230"/>
                  <a:gd name="T27" fmla="*/ 47 h 447"/>
                  <a:gd name="T28" fmla="*/ 195 w 230"/>
                  <a:gd name="T29" fmla="*/ 198 h 447"/>
                  <a:gd name="T30" fmla="*/ 197 w 230"/>
                  <a:gd name="T31" fmla="*/ 206 h 447"/>
                  <a:gd name="T32" fmla="*/ 203 w 230"/>
                  <a:gd name="T33" fmla="*/ 213 h 447"/>
                  <a:gd name="T34" fmla="*/ 212 w 230"/>
                  <a:gd name="T35" fmla="*/ 215 h 447"/>
                  <a:gd name="T36" fmla="*/ 221 w 230"/>
                  <a:gd name="T37" fmla="*/ 213 h 447"/>
                  <a:gd name="T38" fmla="*/ 227 w 230"/>
                  <a:gd name="T39" fmla="*/ 206 h 447"/>
                  <a:gd name="T40" fmla="*/ 229 w 230"/>
                  <a:gd name="T41" fmla="*/ 198 h 447"/>
                  <a:gd name="T42" fmla="*/ 229 w 230"/>
                  <a:gd name="T43" fmla="*/ 20 h 447"/>
                  <a:gd name="T44" fmla="*/ 227 w 230"/>
                  <a:gd name="T45" fmla="*/ 10 h 447"/>
                  <a:gd name="T46" fmla="*/ 221 w 230"/>
                  <a:gd name="T47" fmla="*/ 2 h 447"/>
                  <a:gd name="T48" fmla="*/ 212 w 230"/>
                  <a:gd name="T49" fmla="*/ 0 h 447"/>
                  <a:gd name="T50" fmla="*/ 17 w 230"/>
                  <a:gd name="T51" fmla="*/ 0 h 447"/>
                  <a:gd name="T52" fmla="*/ 8 w 230"/>
                  <a:gd name="T53" fmla="*/ 2 h 447"/>
                  <a:gd name="T54" fmla="*/ 2 w 230"/>
                  <a:gd name="T55" fmla="*/ 10 h 447"/>
                  <a:gd name="T56" fmla="*/ 0 w 230"/>
                  <a:gd name="T57" fmla="*/ 20 h 447"/>
                  <a:gd name="T58" fmla="*/ 0 w 230"/>
                  <a:gd name="T59" fmla="*/ 198 h 447"/>
                  <a:gd name="T60" fmla="*/ 2 w 230"/>
                  <a:gd name="T61" fmla="*/ 206 h 447"/>
                  <a:gd name="T62" fmla="*/ 8 w 230"/>
                  <a:gd name="T63" fmla="*/ 213 h 447"/>
                  <a:gd name="T64" fmla="*/ 17 w 230"/>
                  <a:gd name="T65" fmla="*/ 215 h 447"/>
                  <a:gd name="T66" fmla="*/ 26 w 230"/>
                  <a:gd name="T67" fmla="*/ 213 h 447"/>
                  <a:gd name="T68" fmla="*/ 32 w 230"/>
                  <a:gd name="T69" fmla="*/ 206 h 447"/>
                  <a:gd name="T70" fmla="*/ 34 w 230"/>
                  <a:gd name="T71" fmla="*/ 198 h 447"/>
                  <a:gd name="T72" fmla="*/ 34 w 230"/>
                  <a:gd name="T73" fmla="*/ 47 h 447"/>
                  <a:gd name="T74" fmla="*/ 36 w 230"/>
                  <a:gd name="T75" fmla="*/ 42 h 447"/>
                  <a:gd name="T76" fmla="*/ 42 w 230"/>
                  <a:gd name="T77" fmla="*/ 40 h 447"/>
                  <a:gd name="T78" fmla="*/ 44 w 230"/>
                  <a:gd name="T79" fmla="*/ 42 h 447"/>
                  <a:gd name="T80" fmla="*/ 46 w 230"/>
                  <a:gd name="T81" fmla="*/ 47 h 447"/>
                  <a:gd name="T82" fmla="*/ 46 w 230"/>
                  <a:gd name="T83" fmla="*/ 210 h 447"/>
                  <a:gd name="T84" fmla="*/ 46 w 230"/>
                  <a:gd name="T85" fmla="*/ 418 h 447"/>
                  <a:gd name="T86" fmla="*/ 48 w 230"/>
                  <a:gd name="T87" fmla="*/ 430 h 447"/>
                  <a:gd name="T88" fmla="*/ 58 w 230"/>
                  <a:gd name="T89" fmla="*/ 442 h 447"/>
                  <a:gd name="T90" fmla="*/ 71 w 230"/>
                  <a:gd name="T91" fmla="*/ 446 h 447"/>
                  <a:gd name="T92" fmla="*/ 78 w 230"/>
                  <a:gd name="T93" fmla="*/ 446 h 447"/>
                  <a:gd name="T94" fmla="*/ 91 w 230"/>
                  <a:gd name="T95" fmla="*/ 442 h 447"/>
                  <a:gd name="T96" fmla="*/ 100 w 230"/>
                  <a:gd name="T97" fmla="*/ 430 h 447"/>
                  <a:gd name="T98" fmla="*/ 104 w 230"/>
                  <a:gd name="T99" fmla="*/ 418 h 447"/>
                  <a:gd name="T100" fmla="*/ 104 w 230"/>
                  <a:gd name="T101" fmla="*/ 221 h 447"/>
                  <a:gd name="T102" fmla="*/ 106 w 230"/>
                  <a:gd name="T103" fmla="*/ 213 h 447"/>
                  <a:gd name="T104" fmla="*/ 115 w 230"/>
                  <a:gd name="T105" fmla="*/ 210 h 447"/>
                  <a:gd name="T106" fmla="*/ 123 w 230"/>
                  <a:gd name="T107" fmla="*/ 213 h 447"/>
                  <a:gd name="T108" fmla="*/ 127 w 230"/>
                  <a:gd name="T109" fmla="*/ 221 h 447"/>
                  <a:gd name="T110" fmla="*/ 127 w 230"/>
                  <a:gd name="T111" fmla="*/ 418 h 4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30"/>
                  <a:gd name="T169" fmla="*/ 0 h 447"/>
                  <a:gd name="T170" fmla="*/ 230 w 230"/>
                  <a:gd name="T171" fmla="*/ 447 h 44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30"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6"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64" name="Freeform 17">
                <a:extLst>
                  <a:ext uri="{FF2B5EF4-FFF2-40B4-BE49-F238E27FC236}">
                    <a16:creationId xmlns:a16="http://schemas.microsoft.com/office/drawing/2014/main" id="{08A8D1B8-AAEA-21F0-D034-2833CC24AD16}"/>
                  </a:ext>
                </a:extLst>
              </p:cNvPr>
              <p:cNvSpPr>
                <a:spLocks/>
              </p:cNvSpPr>
              <p:nvPr/>
            </p:nvSpPr>
            <p:spPr bwMode="auto">
              <a:xfrm>
                <a:off x="2971" y="1393"/>
                <a:ext cx="98" cy="100"/>
              </a:xfrm>
              <a:custGeom>
                <a:avLst/>
                <a:gdLst>
                  <a:gd name="T0" fmla="*/ 0 w 98"/>
                  <a:gd name="T1" fmla="*/ 49 h 100"/>
                  <a:gd name="T2" fmla="*/ 4 w 98"/>
                  <a:gd name="T3" fmla="*/ 31 h 100"/>
                  <a:gd name="T4" fmla="*/ 12 w 98"/>
                  <a:gd name="T5" fmla="*/ 18 h 100"/>
                  <a:gd name="T6" fmla="*/ 25 w 98"/>
                  <a:gd name="T7" fmla="*/ 6 h 100"/>
                  <a:gd name="T8" fmla="*/ 41 w 98"/>
                  <a:gd name="T9" fmla="*/ 0 h 100"/>
                  <a:gd name="T10" fmla="*/ 56 w 98"/>
                  <a:gd name="T11" fmla="*/ 0 h 100"/>
                  <a:gd name="T12" fmla="*/ 72 w 98"/>
                  <a:gd name="T13" fmla="*/ 6 h 100"/>
                  <a:gd name="T14" fmla="*/ 87 w 98"/>
                  <a:gd name="T15" fmla="*/ 18 h 100"/>
                  <a:gd name="T16" fmla="*/ 93 w 98"/>
                  <a:gd name="T17" fmla="*/ 31 h 100"/>
                  <a:gd name="T18" fmla="*/ 97 w 98"/>
                  <a:gd name="T19" fmla="*/ 49 h 100"/>
                  <a:gd name="T20" fmla="*/ 93 w 98"/>
                  <a:gd name="T21" fmla="*/ 68 h 100"/>
                  <a:gd name="T22" fmla="*/ 87 w 98"/>
                  <a:gd name="T23" fmla="*/ 83 h 100"/>
                  <a:gd name="T24" fmla="*/ 72 w 98"/>
                  <a:gd name="T25" fmla="*/ 93 h 100"/>
                  <a:gd name="T26" fmla="*/ 56 w 98"/>
                  <a:gd name="T27" fmla="*/ 99 h 100"/>
                  <a:gd name="T28" fmla="*/ 41 w 98"/>
                  <a:gd name="T29" fmla="*/ 99 h 100"/>
                  <a:gd name="T30" fmla="*/ 25 w 98"/>
                  <a:gd name="T31" fmla="*/ 93 h 100"/>
                  <a:gd name="T32" fmla="*/ 12 w 98"/>
                  <a:gd name="T33" fmla="*/ 83 h 100"/>
                  <a:gd name="T34" fmla="*/ 4 w 98"/>
                  <a:gd name="T35" fmla="*/ 68 h 100"/>
                  <a:gd name="T36" fmla="*/ 0 w 98"/>
                  <a:gd name="T37" fmla="*/ 49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0"/>
                  <a:gd name="T59" fmla="*/ 98 w 98"/>
                  <a:gd name="T60" fmla="*/ 100 h 1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0">
                    <a:moveTo>
                      <a:pt x="0" y="49"/>
                    </a:moveTo>
                    <a:lnTo>
                      <a:pt x="4" y="31"/>
                    </a:lnTo>
                    <a:lnTo>
                      <a:pt x="12" y="18"/>
                    </a:lnTo>
                    <a:lnTo>
                      <a:pt x="25"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5" y="93"/>
                    </a:lnTo>
                    <a:lnTo>
                      <a:pt x="12" y="83"/>
                    </a:lnTo>
                    <a:lnTo>
                      <a:pt x="4" y="68"/>
                    </a:lnTo>
                    <a:lnTo>
                      <a:pt x="0" y="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65" name="Freeform 18">
                <a:extLst>
                  <a:ext uri="{FF2B5EF4-FFF2-40B4-BE49-F238E27FC236}">
                    <a16:creationId xmlns:a16="http://schemas.microsoft.com/office/drawing/2014/main" id="{A8449912-791D-679A-F4AC-7CE413A8A68E}"/>
                  </a:ext>
                </a:extLst>
              </p:cNvPr>
              <p:cNvSpPr>
                <a:spLocks/>
              </p:cNvSpPr>
              <p:nvPr/>
            </p:nvSpPr>
            <p:spPr bwMode="auto">
              <a:xfrm>
                <a:off x="3481" y="1393"/>
                <a:ext cx="230" cy="569"/>
              </a:xfrm>
              <a:custGeom>
                <a:avLst/>
                <a:gdLst>
                  <a:gd name="T0" fmla="*/ 130 w 230"/>
                  <a:gd name="T1" fmla="*/ 552 h 569"/>
                  <a:gd name="T2" fmla="*/ 153 w 230"/>
                  <a:gd name="T3" fmla="*/ 568 h 569"/>
                  <a:gd name="T4" fmla="*/ 171 w 230"/>
                  <a:gd name="T5" fmla="*/ 564 h 569"/>
                  <a:gd name="T6" fmla="*/ 184 w 230"/>
                  <a:gd name="T7" fmla="*/ 539 h 569"/>
                  <a:gd name="T8" fmla="*/ 184 w 230"/>
                  <a:gd name="T9" fmla="*/ 168 h 569"/>
                  <a:gd name="T10" fmla="*/ 189 w 230"/>
                  <a:gd name="T11" fmla="*/ 161 h 569"/>
                  <a:gd name="T12" fmla="*/ 195 w 230"/>
                  <a:gd name="T13" fmla="*/ 168 h 569"/>
                  <a:gd name="T14" fmla="*/ 197 w 230"/>
                  <a:gd name="T15" fmla="*/ 327 h 569"/>
                  <a:gd name="T16" fmla="*/ 212 w 230"/>
                  <a:gd name="T17" fmla="*/ 336 h 569"/>
                  <a:gd name="T18" fmla="*/ 227 w 230"/>
                  <a:gd name="T19" fmla="*/ 327 h 569"/>
                  <a:gd name="T20" fmla="*/ 229 w 230"/>
                  <a:gd name="T21" fmla="*/ 140 h 569"/>
                  <a:gd name="T22" fmla="*/ 221 w 230"/>
                  <a:gd name="T23" fmla="*/ 122 h 569"/>
                  <a:gd name="T24" fmla="*/ 17 w 230"/>
                  <a:gd name="T25" fmla="*/ 120 h 569"/>
                  <a:gd name="T26" fmla="*/ 2 w 230"/>
                  <a:gd name="T27" fmla="*/ 130 h 569"/>
                  <a:gd name="T28" fmla="*/ 0 w 230"/>
                  <a:gd name="T29" fmla="*/ 320 h 569"/>
                  <a:gd name="T30" fmla="*/ 8 w 230"/>
                  <a:gd name="T31" fmla="*/ 334 h 569"/>
                  <a:gd name="T32" fmla="*/ 26 w 230"/>
                  <a:gd name="T33" fmla="*/ 334 h 569"/>
                  <a:gd name="T34" fmla="*/ 34 w 230"/>
                  <a:gd name="T35" fmla="*/ 320 h 569"/>
                  <a:gd name="T36" fmla="*/ 36 w 230"/>
                  <a:gd name="T37" fmla="*/ 163 h 569"/>
                  <a:gd name="T38" fmla="*/ 44 w 230"/>
                  <a:gd name="T39" fmla="*/ 163 h 569"/>
                  <a:gd name="T40" fmla="*/ 46 w 230"/>
                  <a:gd name="T41" fmla="*/ 331 h 569"/>
                  <a:gd name="T42" fmla="*/ 48 w 230"/>
                  <a:gd name="T43" fmla="*/ 552 h 569"/>
                  <a:gd name="T44" fmla="*/ 71 w 230"/>
                  <a:gd name="T45" fmla="*/ 568 h 569"/>
                  <a:gd name="T46" fmla="*/ 91 w 230"/>
                  <a:gd name="T47" fmla="*/ 564 h 569"/>
                  <a:gd name="T48" fmla="*/ 104 w 230"/>
                  <a:gd name="T49" fmla="*/ 539 h 569"/>
                  <a:gd name="T50" fmla="*/ 106 w 230"/>
                  <a:gd name="T51" fmla="*/ 334 h 569"/>
                  <a:gd name="T52" fmla="*/ 123 w 230"/>
                  <a:gd name="T53" fmla="*/ 334 h 569"/>
                  <a:gd name="T54" fmla="*/ 127 w 230"/>
                  <a:gd name="T55" fmla="*/ 539 h 569"/>
                  <a:gd name="T56" fmla="*/ 68 w 230"/>
                  <a:gd name="T57" fmla="*/ 34 h 569"/>
                  <a:gd name="T58" fmla="*/ 90 w 230"/>
                  <a:gd name="T59" fmla="*/ 7 h 569"/>
                  <a:gd name="T60" fmla="*/ 123 w 230"/>
                  <a:gd name="T61" fmla="*/ 0 h 569"/>
                  <a:gd name="T62" fmla="*/ 155 w 230"/>
                  <a:gd name="T63" fmla="*/ 19 h 569"/>
                  <a:gd name="T64" fmla="*/ 165 w 230"/>
                  <a:gd name="T65" fmla="*/ 52 h 569"/>
                  <a:gd name="T66" fmla="*/ 155 w 230"/>
                  <a:gd name="T67" fmla="*/ 89 h 569"/>
                  <a:gd name="T68" fmla="*/ 123 w 230"/>
                  <a:gd name="T69" fmla="*/ 106 h 569"/>
                  <a:gd name="T70" fmla="*/ 90 w 230"/>
                  <a:gd name="T71" fmla="*/ 100 h 569"/>
                  <a:gd name="T72" fmla="*/ 68 w 230"/>
                  <a:gd name="T73" fmla="*/ 72 h 569"/>
                  <a:gd name="T74" fmla="*/ 127 w 230"/>
                  <a:gd name="T75" fmla="*/ 539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0"/>
                  <a:gd name="T115" fmla="*/ 0 h 569"/>
                  <a:gd name="T116" fmla="*/ 230 w 230"/>
                  <a:gd name="T117" fmla="*/ 569 h 5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0"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6" y="163"/>
                    </a:lnTo>
                    <a:lnTo>
                      <a:pt x="189" y="161"/>
                    </a:lnTo>
                    <a:lnTo>
                      <a:pt x="193" y="163"/>
                    </a:lnTo>
                    <a:lnTo>
                      <a:pt x="195" y="168"/>
                    </a:lnTo>
                    <a:lnTo>
                      <a:pt x="195" y="320"/>
                    </a:lnTo>
                    <a:lnTo>
                      <a:pt x="197" y="327"/>
                    </a:lnTo>
                    <a:lnTo>
                      <a:pt x="203" y="334"/>
                    </a:lnTo>
                    <a:lnTo>
                      <a:pt x="212" y="336"/>
                    </a:lnTo>
                    <a:lnTo>
                      <a:pt x="221" y="334"/>
                    </a:lnTo>
                    <a:lnTo>
                      <a:pt x="227" y="327"/>
                    </a:lnTo>
                    <a:lnTo>
                      <a:pt x="229" y="320"/>
                    </a:lnTo>
                    <a:lnTo>
                      <a:pt x="229"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8" y="34"/>
                    </a:lnTo>
                    <a:lnTo>
                      <a:pt x="76" y="19"/>
                    </a:lnTo>
                    <a:lnTo>
                      <a:pt x="90"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90" y="100"/>
                    </a:lnTo>
                    <a:lnTo>
                      <a:pt x="76" y="89"/>
                    </a:lnTo>
                    <a:lnTo>
                      <a:pt x="68" y="72"/>
                    </a:lnTo>
                    <a:lnTo>
                      <a:pt x="64" y="52"/>
                    </a:lnTo>
                    <a:lnTo>
                      <a:pt x="127" y="539"/>
                    </a:lnTo>
                  </a:path>
                </a:pathLst>
              </a:custGeom>
              <a:solidFill>
                <a:srgbClr val="00B7A5"/>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66" name="Freeform 19">
                <a:extLst>
                  <a:ext uri="{FF2B5EF4-FFF2-40B4-BE49-F238E27FC236}">
                    <a16:creationId xmlns:a16="http://schemas.microsoft.com/office/drawing/2014/main" id="{5E4BAC07-6825-9BF1-CF23-6B42185BC2F0}"/>
                  </a:ext>
                </a:extLst>
              </p:cNvPr>
              <p:cNvSpPr>
                <a:spLocks/>
              </p:cNvSpPr>
              <p:nvPr/>
            </p:nvSpPr>
            <p:spPr bwMode="auto">
              <a:xfrm>
                <a:off x="3481" y="1515"/>
                <a:ext cx="230" cy="447"/>
              </a:xfrm>
              <a:custGeom>
                <a:avLst/>
                <a:gdLst>
                  <a:gd name="T0" fmla="*/ 127 w 230"/>
                  <a:gd name="T1" fmla="*/ 418 h 447"/>
                  <a:gd name="T2" fmla="*/ 130 w 230"/>
                  <a:gd name="T3" fmla="*/ 430 h 447"/>
                  <a:gd name="T4" fmla="*/ 139 w 230"/>
                  <a:gd name="T5" fmla="*/ 442 h 447"/>
                  <a:gd name="T6" fmla="*/ 153 w 230"/>
                  <a:gd name="T7" fmla="*/ 446 h 447"/>
                  <a:gd name="T8" fmla="*/ 158 w 230"/>
                  <a:gd name="T9" fmla="*/ 446 h 447"/>
                  <a:gd name="T10" fmla="*/ 171 w 230"/>
                  <a:gd name="T11" fmla="*/ 442 h 447"/>
                  <a:gd name="T12" fmla="*/ 181 w 230"/>
                  <a:gd name="T13" fmla="*/ 430 h 447"/>
                  <a:gd name="T14" fmla="*/ 184 w 230"/>
                  <a:gd name="T15" fmla="*/ 418 h 447"/>
                  <a:gd name="T16" fmla="*/ 184 w 230"/>
                  <a:gd name="T17" fmla="*/ 210 h 447"/>
                  <a:gd name="T18" fmla="*/ 184 w 230"/>
                  <a:gd name="T19" fmla="*/ 47 h 447"/>
                  <a:gd name="T20" fmla="*/ 186 w 230"/>
                  <a:gd name="T21" fmla="*/ 42 h 447"/>
                  <a:gd name="T22" fmla="*/ 189 w 230"/>
                  <a:gd name="T23" fmla="*/ 40 h 447"/>
                  <a:gd name="T24" fmla="*/ 193 w 230"/>
                  <a:gd name="T25" fmla="*/ 42 h 447"/>
                  <a:gd name="T26" fmla="*/ 195 w 230"/>
                  <a:gd name="T27" fmla="*/ 47 h 447"/>
                  <a:gd name="T28" fmla="*/ 195 w 230"/>
                  <a:gd name="T29" fmla="*/ 198 h 447"/>
                  <a:gd name="T30" fmla="*/ 197 w 230"/>
                  <a:gd name="T31" fmla="*/ 206 h 447"/>
                  <a:gd name="T32" fmla="*/ 203 w 230"/>
                  <a:gd name="T33" fmla="*/ 213 h 447"/>
                  <a:gd name="T34" fmla="*/ 212 w 230"/>
                  <a:gd name="T35" fmla="*/ 215 h 447"/>
                  <a:gd name="T36" fmla="*/ 221 w 230"/>
                  <a:gd name="T37" fmla="*/ 213 h 447"/>
                  <a:gd name="T38" fmla="*/ 227 w 230"/>
                  <a:gd name="T39" fmla="*/ 206 h 447"/>
                  <a:gd name="T40" fmla="*/ 229 w 230"/>
                  <a:gd name="T41" fmla="*/ 198 h 447"/>
                  <a:gd name="T42" fmla="*/ 229 w 230"/>
                  <a:gd name="T43" fmla="*/ 20 h 447"/>
                  <a:gd name="T44" fmla="*/ 227 w 230"/>
                  <a:gd name="T45" fmla="*/ 10 h 447"/>
                  <a:gd name="T46" fmla="*/ 221 w 230"/>
                  <a:gd name="T47" fmla="*/ 2 h 447"/>
                  <a:gd name="T48" fmla="*/ 212 w 230"/>
                  <a:gd name="T49" fmla="*/ 0 h 447"/>
                  <a:gd name="T50" fmla="*/ 17 w 230"/>
                  <a:gd name="T51" fmla="*/ 0 h 447"/>
                  <a:gd name="T52" fmla="*/ 8 w 230"/>
                  <a:gd name="T53" fmla="*/ 2 h 447"/>
                  <a:gd name="T54" fmla="*/ 2 w 230"/>
                  <a:gd name="T55" fmla="*/ 10 h 447"/>
                  <a:gd name="T56" fmla="*/ 0 w 230"/>
                  <a:gd name="T57" fmla="*/ 20 h 447"/>
                  <a:gd name="T58" fmla="*/ 0 w 230"/>
                  <a:gd name="T59" fmla="*/ 198 h 447"/>
                  <a:gd name="T60" fmla="*/ 2 w 230"/>
                  <a:gd name="T61" fmla="*/ 206 h 447"/>
                  <a:gd name="T62" fmla="*/ 8 w 230"/>
                  <a:gd name="T63" fmla="*/ 213 h 447"/>
                  <a:gd name="T64" fmla="*/ 17 w 230"/>
                  <a:gd name="T65" fmla="*/ 215 h 447"/>
                  <a:gd name="T66" fmla="*/ 26 w 230"/>
                  <a:gd name="T67" fmla="*/ 213 h 447"/>
                  <a:gd name="T68" fmla="*/ 32 w 230"/>
                  <a:gd name="T69" fmla="*/ 206 h 447"/>
                  <a:gd name="T70" fmla="*/ 34 w 230"/>
                  <a:gd name="T71" fmla="*/ 198 h 447"/>
                  <a:gd name="T72" fmla="*/ 34 w 230"/>
                  <a:gd name="T73" fmla="*/ 47 h 447"/>
                  <a:gd name="T74" fmla="*/ 36 w 230"/>
                  <a:gd name="T75" fmla="*/ 42 h 447"/>
                  <a:gd name="T76" fmla="*/ 42 w 230"/>
                  <a:gd name="T77" fmla="*/ 40 h 447"/>
                  <a:gd name="T78" fmla="*/ 44 w 230"/>
                  <a:gd name="T79" fmla="*/ 42 h 447"/>
                  <a:gd name="T80" fmla="*/ 46 w 230"/>
                  <a:gd name="T81" fmla="*/ 47 h 447"/>
                  <a:gd name="T82" fmla="*/ 46 w 230"/>
                  <a:gd name="T83" fmla="*/ 210 h 447"/>
                  <a:gd name="T84" fmla="*/ 46 w 230"/>
                  <a:gd name="T85" fmla="*/ 418 h 447"/>
                  <a:gd name="T86" fmla="*/ 48 w 230"/>
                  <a:gd name="T87" fmla="*/ 430 h 447"/>
                  <a:gd name="T88" fmla="*/ 58 w 230"/>
                  <a:gd name="T89" fmla="*/ 442 h 447"/>
                  <a:gd name="T90" fmla="*/ 71 w 230"/>
                  <a:gd name="T91" fmla="*/ 446 h 447"/>
                  <a:gd name="T92" fmla="*/ 78 w 230"/>
                  <a:gd name="T93" fmla="*/ 446 h 447"/>
                  <a:gd name="T94" fmla="*/ 91 w 230"/>
                  <a:gd name="T95" fmla="*/ 442 h 447"/>
                  <a:gd name="T96" fmla="*/ 100 w 230"/>
                  <a:gd name="T97" fmla="*/ 430 h 447"/>
                  <a:gd name="T98" fmla="*/ 104 w 230"/>
                  <a:gd name="T99" fmla="*/ 418 h 447"/>
                  <a:gd name="T100" fmla="*/ 104 w 230"/>
                  <a:gd name="T101" fmla="*/ 221 h 447"/>
                  <a:gd name="T102" fmla="*/ 106 w 230"/>
                  <a:gd name="T103" fmla="*/ 213 h 447"/>
                  <a:gd name="T104" fmla="*/ 115 w 230"/>
                  <a:gd name="T105" fmla="*/ 210 h 447"/>
                  <a:gd name="T106" fmla="*/ 123 w 230"/>
                  <a:gd name="T107" fmla="*/ 213 h 447"/>
                  <a:gd name="T108" fmla="*/ 127 w 230"/>
                  <a:gd name="T109" fmla="*/ 221 h 447"/>
                  <a:gd name="T110" fmla="*/ 127 w 230"/>
                  <a:gd name="T111" fmla="*/ 418 h 4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30"/>
                  <a:gd name="T169" fmla="*/ 0 h 447"/>
                  <a:gd name="T170" fmla="*/ 230 w 230"/>
                  <a:gd name="T171" fmla="*/ 447 h 44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30"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6"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solidFill>
                <a:schemeClr val="tx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67" name="Freeform 20">
                <a:extLst>
                  <a:ext uri="{FF2B5EF4-FFF2-40B4-BE49-F238E27FC236}">
                    <a16:creationId xmlns:a16="http://schemas.microsoft.com/office/drawing/2014/main" id="{90C9E719-9D9B-C5F7-94FC-902D41DDE8A7}"/>
                  </a:ext>
                </a:extLst>
              </p:cNvPr>
              <p:cNvSpPr>
                <a:spLocks/>
              </p:cNvSpPr>
              <p:nvPr/>
            </p:nvSpPr>
            <p:spPr bwMode="auto">
              <a:xfrm>
                <a:off x="3547" y="1393"/>
                <a:ext cx="98" cy="100"/>
              </a:xfrm>
              <a:custGeom>
                <a:avLst/>
                <a:gdLst>
                  <a:gd name="T0" fmla="*/ 0 w 98"/>
                  <a:gd name="T1" fmla="*/ 49 h 100"/>
                  <a:gd name="T2" fmla="*/ 4 w 98"/>
                  <a:gd name="T3" fmla="*/ 31 h 100"/>
                  <a:gd name="T4" fmla="*/ 12 w 98"/>
                  <a:gd name="T5" fmla="*/ 18 h 100"/>
                  <a:gd name="T6" fmla="*/ 25 w 98"/>
                  <a:gd name="T7" fmla="*/ 6 h 100"/>
                  <a:gd name="T8" fmla="*/ 41 w 98"/>
                  <a:gd name="T9" fmla="*/ 0 h 100"/>
                  <a:gd name="T10" fmla="*/ 56 w 98"/>
                  <a:gd name="T11" fmla="*/ 0 h 100"/>
                  <a:gd name="T12" fmla="*/ 72 w 98"/>
                  <a:gd name="T13" fmla="*/ 6 h 100"/>
                  <a:gd name="T14" fmla="*/ 87 w 98"/>
                  <a:gd name="T15" fmla="*/ 18 h 100"/>
                  <a:gd name="T16" fmla="*/ 93 w 98"/>
                  <a:gd name="T17" fmla="*/ 31 h 100"/>
                  <a:gd name="T18" fmla="*/ 97 w 98"/>
                  <a:gd name="T19" fmla="*/ 49 h 100"/>
                  <a:gd name="T20" fmla="*/ 93 w 98"/>
                  <a:gd name="T21" fmla="*/ 68 h 100"/>
                  <a:gd name="T22" fmla="*/ 87 w 98"/>
                  <a:gd name="T23" fmla="*/ 83 h 100"/>
                  <a:gd name="T24" fmla="*/ 72 w 98"/>
                  <a:gd name="T25" fmla="*/ 93 h 100"/>
                  <a:gd name="T26" fmla="*/ 56 w 98"/>
                  <a:gd name="T27" fmla="*/ 99 h 100"/>
                  <a:gd name="T28" fmla="*/ 41 w 98"/>
                  <a:gd name="T29" fmla="*/ 99 h 100"/>
                  <a:gd name="T30" fmla="*/ 25 w 98"/>
                  <a:gd name="T31" fmla="*/ 93 h 100"/>
                  <a:gd name="T32" fmla="*/ 12 w 98"/>
                  <a:gd name="T33" fmla="*/ 83 h 100"/>
                  <a:gd name="T34" fmla="*/ 4 w 98"/>
                  <a:gd name="T35" fmla="*/ 68 h 100"/>
                  <a:gd name="T36" fmla="*/ 0 w 98"/>
                  <a:gd name="T37" fmla="*/ 49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0"/>
                  <a:gd name="T59" fmla="*/ 98 w 98"/>
                  <a:gd name="T60" fmla="*/ 100 h 1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0">
                    <a:moveTo>
                      <a:pt x="0" y="49"/>
                    </a:moveTo>
                    <a:lnTo>
                      <a:pt x="4" y="31"/>
                    </a:lnTo>
                    <a:lnTo>
                      <a:pt x="12" y="18"/>
                    </a:lnTo>
                    <a:lnTo>
                      <a:pt x="25"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5" y="93"/>
                    </a:lnTo>
                    <a:lnTo>
                      <a:pt x="12" y="83"/>
                    </a:lnTo>
                    <a:lnTo>
                      <a:pt x="4" y="68"/>
                    </a:lnTo>
                    <a:lnTo>
                      <a:pt x="0" y="49"/>
                    </a:lnTo>
                  </a:path>
                </a:pathLst>
              </a:custGeom>
              <a:solidFill>
                <a:schemeClr val="tx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68" name="Freeform 21">
                <a:extLst>
                  <a:ext uri="{FF2B5EF4-FFF2-40B4-BE49-F238E27FC236}">
                    <a16:creationId xmlns:a16="http://schemas.microsoft.com/office/drawing/2014/main" id="{2CE9387D-EEE4-31DF-8911-488419909C7D}"/>
                  </a:ext>
                </a:extLst>
              </p:cNvPr>
              <p:cNvSpPr>
                <a:spLocks/>
              </p:cNvSpPr>
              <p:nvPr/>
            </p:nvSpPr>
            <p:spPr bwMode="auto">
              <a:xfrm>
                <a:off x="4057" y="1393"/>
                <a:ext cx="229" cy="569"/>
              </a:xfrm>
              <a:custGeom>
                <a:avLst/>
                <a:gdLst>
                  <a:gd name="T0" fmla="*/ 130 w 229"/>
                  <a:gd name="T1" fmla="*/ 552 h 569"/>
                  <a:gd name="T2" fmla="*/ 153 w 229"/>
                  <a:gd name="T3" fmla="*/ 568 h 569"/>
                  <a:gd name="T4" fmla="*/ 171 w 229"/>
                  <a:gd name="T5" fmla="*/ 564 h 569"/>
                  <a:gd name="T6" fmla="*/ 184 w 229"/>
                  <a:gd name="T7" fmla="*/ 539 h 569"/>
                  <a:gd name="T8" fmla="*/ 184 w 229"/>
                  <a:gd name="T9" fmla="*/ 168 h 569"/>
                  <a:gd name="T10" fmla="*/ 189 w 229"/>
                  <a:gd name="T11" fmla="*/ 161 h 569"/>
                  <a:gd name="T12" fmla="*/ 195 w 229"/>
                  <a:gd name="T13" fmla="*/ 168 h 569"/>
                  <a:gd name="T14" fmla="*/ 197 w 229"/>
                  <a:gd name="T15" fmla="*/ 327 h 569"/>
                  <a:gd name="T16" fmla="*/ 212 w 229"/>
                  <a:gd name="T17" fmla="*/ 336 h 569"/>
                  <a:gd name="T18" fmla="*/ 227 w 229"/>
                  <a:gd name="T19" fmla="*/ 327 h 569"/>
                  <a:gd name="T20" fmla="*/ 228 w 229"/>
                  <a:gd name="T21" fmla="*/ 140 h 569"/>
                  <a:gd name="T22" fmla="*/ 221 w 229"/>
                  <a:gd name="T23" fmla="*/ 122 h 569"/>
                  <a:gd name="T24" fmla="*/ 17 w 229"/>
                  <a:gd name="T25" fmla="*/ 120 h 569"/>
                  <a:gd name="T26" fmla="*/ 2 w 229"/>
                  <a:gd name="T27" fmla="*/ 130 h 569"/>
                  <a:gd name="T28" fmla="*/ 0 w 229"/>
                  <a:gd name="T29" fmla="*/ 320 h 569"/>
                  <a:gd name="T30" fmla="*/ 8 w 229"/>
                  <a:gd name="T31" fmla="*/ 334 h 569"/>
                  <a:gd name="T32" fmla="*/ 26 w 229"/>
                  <a:gd name="T33" fmla="*/ 334 h 569"/>
                  <a:gd name="T34" fmla="*/ 34 w 229"/>
                  <a:gd name="T35" fmla="*/ 320 h 569"/>
                  <a:gd name="T36" fmla="*/ 36 w 229"/>
                  <a:gd name="T37" fmla="*/ 163 h 569"/>
                  <a:gd name="T38" fmla="*/ 44 w 229"/>
                  <a:gd name="T39" fmla="*/ 163 h 569"/>
                  <a:gd name="T40" fmla="*/ 46 w 229"/>
                  <a:gd name="T41" fmla="*/ 331 h 569"/>
                  <a:gd name="T42" fmla="*/ 48 w 229"/>
                  <a:gd name="T43" fmla="*/ 552 h 569"/>
                  <a:gd name="T44" fmla="*/ 71 w 229"/>
                  <a:gd name="T45" fmla="*/ 568 h 569"/>
                  <a:gd name="T46" fmla="*/ 91 w 229"/>
                  <a:gd name="T47" fmla="*/ 564 h 569"/>
                  <a:gd name="T48" fmla="*/ 104 w 229"/>
                  <a:gd name="T49" fmla="*/ 539 h 569"/>
                  <a:gd name="T50" fmla="*/ 106 w 229"/>
                  <a:gd name="T51" fmla="*/ 334 h 569"/>
                  <a:gd name="T52" fmla="*/ 123 w 229"/>
                  <a:gd name="T53" fmla="*/ 334 h 569"/>
                  <a:gd name="T54" fmla="*/ 127 w 229"/>
                  <a:gd name="T55" fmla="*/ 539 h 569"/>
                  <a:gd name="T56" fmla="*/ 67 w 229"/>
                  <a:gd name="T57" fmla="*/ 34 h 569"/>
                  <a:gd name="T58" fmla="*/ 90 w 229"/>
                  <a:gd name="T59" fmla="*/ 7 h 569"/>
                  <a:gd name="T60" fmla="*/ 123 w 229"/>
                  <a:gd name="T61" fmla="*/ 0 h 569"/>
                  <a:gd name="T62" fmla="*/ 155 w 229"/>
                  <a:gd name="T63" fmla="*/ 19 h 569"/>
                  <a:gd name="T64" fmla="*/ 165 w 229"/>
                  <a:gd name="T65" fmla="*/ 52 h 569"/>
                  <a:gd name="T66" fmla="*/ 155 w 229"/>
                  <a:gd name="T67" fmla="*/ 89 h 569"/>
                  <a:gd name="T68" fmla="*/ 123 w 229"/>
                  <a:gd name="T69" fmla="*/ 106 h 569"/>
                  <a:gd name="T70" fmla="*/ 90 w 229"/>
                  <a:gd name="T71" fmla="*/ 100 h 569"/>
                  <a:gd name="T72" fmla="*/ 67 w 229"/>
                  <a:gd name="T73" fmla="*/ 72 h 569"/>
                  <a:gd name="T74" fmla="*/ 127 w 229"/>
                  <a:gd name="T75" fmla="*/ 539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9"/>
                  <a:gd name="T115" fmla="*/ 0 h 569"/>
                  <a:gd name="T116" fmla="*/ 229 w 229"/>
                  <a:gd name="T117" fmla="*/ 569 h 5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9"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5" y="163"/>
                    </a:lnTo>
                    <a:lnTo>
                      <a:pt x="189" y="161"/>
                    </a:lnTo>
                    <a:lnTo>
                      <a:pt x="193" y="163"/>
                    </a:lnTo>
                    <a:lnTo>
                      <a:pt x="195" y="168"/>
                    </a:lnTo>
                    <a:lnTo>
                      <a:pt x="195" y="320"/>
                    </a:lnTo>
                    <a:lnTo>
                      <a:pt x="197" y="327"/>
                    </a:lnTo>
                    <a:lnTo>
                      <a:pt x="203" y="334"/>
                    </a:lnTo>
                    <a:lnTo>
                      <a:pt x="212" y="336"/>
                    </a:lnTo>
                    <a:lnTo>
                      <a:pt x="221" y="334"/>
                    </a:lnTo>
                    <a:lnTo>
                      <a:pt x="227" y="327"/>
                    </a:lnTo>
                    <a:lnTo>
                      <a:pt x="228" y="320"/>
                    </a:lnTo>
                    <a:lnTo>
                      <a:pt x="228"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7" y="34"/>
                    </a:lnTo>
                    <a:lnTo>
                      <a:pt x="76" y="19"/>
                    </a:lnTo>
                    <a:lnTo>
                      <a:pt x="90"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90" y="100"/>
                    </a:lnTo>
                    <a:lnTo>
                      <a:pt x="76" y="89"/>
                    </a:lnTo>
                    <a:lnTo>
                      <a:pt x="67" y="72"/>
                    </a:lnTo>
                    <a:lnTo>
                      <a:pt x="64" y="52"/>
                    </a:lnTo>
                    <a:lnTo>
                      <a:pt x="127" y="539"/>
                    </a:lnTo>
                  </a:path>
                </a:pathLst>
              </a:custGeom>
              <a:solidFill>
                <a:srgbClr val="3366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69" name="Freeform 22">
                <a:extLst>
                  <a:ext uri="{FF2B5EF4-FFF2-40B4-BE49-F238E27FC236}">
                    <a16:creationId xmlns:a16="http://schemas.microsoft.com/office/drawing/2014/main" id="{77C8EB63-CB1E-B9E4-F28F-CC3B9FABA3E5}"/>
                  </a:ext>
                </a:extLst>
              </p:cNvPr>
              <p:cNvSpPr>
                <a:spLocks/>
              </p:cNvSpPr>
              <p:nvPr/>
            </p:nvSpPr>
            <p:spPr bwMode="auto">
              <a:xfrm>
                <a:off x="4057" y="1515"/>
                <a:ext cx="229" cy="447"/>
              </a:xfrm>
              <a:custGeom>
                <a:avLst/>
                <a:gdLst>
                  <a:gd name="T0" fmla="*/ 127 w 229"/>
                  <a:gd name="T1" fmla="*/ 418 h 447"/>
                  <a:gd name="T2" fmla="*/ 130 w 229"/>
                  <a:gd name="T3" fmla="*/ 430 h 447"/>
                  <a:gd name="T4" fmla="*/ 139 w 229"/>
                  <a:gd name="T5" fmla="*/ 442 h 447"/>
                  <a:gd name="T6" fmla="*/ 153 w 229"/>
                  <a:gd name="T7" fmla="*/ 446 h 447"/>
                  <a:gd name="T8" fmla="*/ 158 w 229"/>
                  <a:gd name="T9" fmla="*/ 446 h 447"/>
                  <a:gd name="T10" fmla="*/ 171 w 229"/>
                  <a:gd name="T11" fmla="*/ 442 h 447"/>
                  <a:gd name="T12" fmla="*/ 181 w 229"/>
                  <a:gd name="T13" fmla="*/ 430 h 447"/>
                  <a:gd name="T14" fmla="*/ 184 w 229"/>
                  <a:gd name="T15" fmla="*/ 418 h 447"/>
                  <a:gd name="T16" fmla="*/ 184 w 229"/>
                  <a:gd name="T17" fmla="*/ 210 h 447"/>
                  <a:gd name="T18" fmla="*/ 184 w 229"/>
                  <a:gd name="T19" fmla="*/ 47 h 447"/>
                  <a:gd name="T20" fmla="*/ 185 w 229"/>
                  <a:gd name="T21" fmla="*/ 42 h 447"/>
                  <a:gd name="T22" fmla="*/ 189 w 229"/>
                  <a:gd name="T23" fmla="*/ 40 h 447"/>
                  <a:gd name="T24" fmla="*/ 193 w 229"/>
                  <a:gd name="T25" fmla="*/ 42 h 447"/>
                  <a:gd name="T26" fmla="*/ 195 w 229"/>
                  <a:gd name="T27" fmla="*/ 47 h 447"/>
                  <a:gd name="T28" fmla="*/ 195 w 229"/>
                  <a:gd name="T29" fmla="*/ 198 h 447"/>
                  <a:gd name="T30" fmla="*/ 197 w 229"/>
                  <a:gd name="T31" fmla="*/ 206 h 447"/>
                  <a:gd name="T32" fmla="*/ 203 w 229"/>
                  <a:gd name="T33" fmla="*/ 213 h 447"/>
                  <a:gd name="T34" fmla="*/ 212 w 229"/>
                  <a:gd name="T35" fmla="*/ 215 h 447"/>
                  <a:gd name="T36" fmla="*/ 221 w 229"/>
                  <a:gd name="T37" fmla="*/ 213 h 447"/>
                  <a:gd name="T38" fmla="*/ 227 w 229"/>
                  <a:gd name="T39" fmla="*/ 206 h 447"/>
                  <a:gd name="T40" fmla="*/ 228 w 229"/>
                  <a:gd name="T41" fmla="*/ 198 h 447"/>
                  <a:gd name="T42" fmla="*/ 228 w 229"/>
                  <a:gd name="T43" fmla="*/ 20 h 447"/>
                  <a:gd name="T44" fmla="*/ 227 w 229"/>
                  <a:gd name="T45" fmla="*/ 10 h 447"/>
                  <a:gd name="T46" fmla="*/ 221 w 229"/>
                  <a:gd name="T47" fmla="*/ 2 h 447"/>
                  <a:gd name="T48" fmla="*/ 212 w 229"/>
                  <a:gd name="T49" fmla="*/ 0 h 447"/>
                  <a:gd name="T50" fmla="*/ 17 w 229"/>
                  <a:gd name="T51" fmla="*/ 0 h 447"/>
                  <a:gd name="T52" fmla="*/ 8 w 229"/>
                  <a:gd name="T53" fmla="*/ 2 h 447"/>
                  <a:gd name="T54" fmla="*/ 2 w 229"/>
                  <a:gd name="T55" fmla="*/ 10 h 447"/>
                  <a:gd name="T56" fmla="*/ 0 w 229"/>
                  <a:gd name="T57" fmla="*/ 20 h 447"/>
                  <a:gd name="T58" fmla="*/ 0 w 229"/>
                  <a:gd name="T59" fmla="*/ 198 h 447"/>
                  <a:gd name="T60" fmla="*/ 2 w 229"/>
                  <a:gd name="T61" fmla="*/ 206 h 447"/>
                  <a:gd name="T62" fmla="*/ 8 w 229"/>
                  <a:gd name="T63" fmla="*/ 213 h 447"/>
                  <a:gd name="T64" fmla="*/ 17 w 229"/>
                  <a:gd name="T65" fmla="*/ 215 h 447"/>
                  <a:gd name="T66" fmla="*/ 26 w 229"/>
                  <a:gd name="T67" fmla="*/ 213 h 447"/>
                  <a:gd name="T68" fmla="*/ 32 w 229"/>
                  <a:gd name="T69" fmla="*/ 206 h 447"/>
                  <a:gd name="T70" fmla="*/ 34 w 229"/>
                  <a:gd name="T71" fmla="*/ 198 h 447"/>
                  <a:gd name="T72" fmla="*/ 34 w 229"/>
                  <a:gd name="T73" fmla="*/ 47 h 447"/>
                  <a:gd name="T74" fmla="*/ 36 w 229"/>
                  <a:gd name="T75" fmla="*/ 42 h 447"/>
                  <a:gd name="T76" fmla="*/ 42 w 229"/>
                  <a:gd name="T77" fmla="*/ 40 h 447"/>
                  <a:gd name="T78" fmla="*/ 44 w 229"/>
                  <a:gd name="T79" fmla="*/ 42 h 447"/>
                  <a:gd name="T80" fmla="*/ 46 w 229"/>
                  <a:gd name="T81" fmla="*/ 47 h 447"/>
                  <a:gd name="T82" fmla="*/ 46 w 229"/>
                  <a:gd name="T83" fmla="*/ 210 h 447"/>
                  <a:gd name="T84" fmla="*/ 46 w 229"/>
                  <a:gd name="T85" fmla="*/ 418 h 447"/>
                  <a:gd name="T86" fmla="*/ 48 w 229"/>
                  <a:gd name="T87" fmla="*/ 430 h 447"/>
                  <a:gd name="T88" fmla="*/ 58 w 229"/>
                  <a:gd name="T89" fmla="*/ 442 h 447"/>
                  <a:gd name="T90" fmla="*/ 71 w 229"/>
                  <a:gd name="T91" fmla="*/ 446 h 447"/>
                  <a:gd name="T92" fmla="*/ 78 w 229"/>
                  <a:gd name="T93" fmla="*/ 446 h 447"/>
                  <a:gd name="T94" fmla="*/ 91 w 229"/>
                  <a:gd name="T95" fmla="*/ 442 h 447"/>
                  <a:gd name="T96" fmla="*/ 100 w 229"/>
                  <a:gd name="T97" fmla="*/ 430 h 447"/>
                  <a:gd name="T98" fmla="*/ 104 w 229"/>
                  <a:gd name="T99" fmla="*/ 418 h 447"/>
                  <a:gd name="T100" fmla="*/ 104 w 229"/>
                  <a:gd name="T101" fmla="*/ 221 h 447"/>
                  <a:gd name="T102" fmla="*/ 106 w 229"/>
                  <a:gd name="T103" fmla="*/ 213 h 447"/>
                  <a:gd name="T104" fmla="*/ 115 w 229"/>
                  <a:gd name="T105" fmla="*/ 210 h 447"/>
                  <a:gd name="T106" fmla="*/ 123 w 229"/>
                  <a:gd name="T107" fmla="*/ 213 h 447"/>
                  <a:gd name="T108" fmla="*/ 127 w 229"/>
                  <a:gd name="T109" fmla="*/ 221 h 447"/>
                  <a:gd name="T110" fmla="*/ 127 w 229"/>
                  <a:gd name="T111" fmla="*/ 418 h 4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29"/>
                  <a:gd name="T169" fmla="*/ 0 h 447"/>
                  <a:gd name="T170" fmla="*/ 229 w 229"/>
                  <a:gd name="T171" fmla="*/ 447 h 44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29"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5" y="42"/>
                    </a:lnTo>
                    <a:lnTo>
                      <a:pt x="189" y="40"/>
                    </a:lnTo>
                    <a:lnTo>
                      <a:pt x="193" y="42"/>
                    </a:lnTo>
                    <a:lnTo>
                      <a:pt x="195" y="47"/>
                    </a:lnTo>
                    <a:lnTo>
                      <a:pt x="195" y="198"/>
                    </a:lnTo>
                    <a:lnTo>
                      <a:pt x="197" y="206"/>
                    </a:lnTo>
                    <a:lnTo>
                      <a:pt x="203" y="213"/>
                    </a:lnTo>
                    <a:lnTo>
                      <a:pt x="212" y="215"/>
                    </a:lnTo>
                    <a:lnTo>
                      <a:pt x="221" y="213"/>
                    </a:lnTo>
                    <a:lnTo>
                      <a:pt x="227" y="206"/>
                    </a:lnTo>
                    <a:lnTo>
                      <a:pt x="228" y="198"/>
                    </a:lnTo>
                    <a:lnTo>
                      <a:pt x="228"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70" name="Freeform 23">
                <a:extLst>
                  <a:ext uri="{FF2B5EF4-FFF2-40B4-BE49-F238E27FC236}">
                    <a16:creationId xmlns:a16="http://schemas.microsoft.com/office/drawing/2014/main" id="{9DC71480-7734-D3F1-59EA-702268934927}"/>
                  </a:ext>
                </a:extLst>
              </p:cNvPr>
              <p:cNvSpPr>
                <a:spLocks/>
              </p:cNvSpPr>
              <p:nvPr/>
            </p:nvSpPr>
            <p:spPr bwMode="auto">
              <a:xfrm>
                <a:off x="4123" y="1393"/>
                <a:ext cx="98" cy="100"/>
              </a:xfrm>
              <a:custGeom>
                <a:avLst/>
                <a:gdLst>
                  <a:gd name="T0" fmla="*/ 0 w 98"/>
                  <a:gd name="T1" fmla="*/ 49 h 100"/>
                  <a:gd name="T2" fmla="*/ 3 w 98"/>
                  <a:gd name="T3" fmla="*/ 31 h 100"/>
                  <a:gd name="T4" fmla="*/ 12 w 98"/>
                  <a:gd name="T5" fmla="*/ 18 h 100"/>
                  <a:gd name="T6" fmla="*/ 25 w 98"/>
                  <a:gd name="T7" fmla="*/ 6 h 100"/>
                  <a:gd name="T8" fmla="*/ 41 w 98"/>
                  <a:gd name="T9" fmla="*/ 0 h 100"/>
                  <a:gd name="T10" fmla="*/ 56 w 98"/>
                  <a:gd name="T11" fmla="*/ 0 h 100"/>
                  <a:gd name="T12" fmla="*/ 72 w 98"/>
                  <a:gd name="T13" fmla="*/ 6 h 100"/>
                  <a:gd name="T14" fmla="*/ 87 w 98"/>
                  <a:gd name="T15" fmla="*/ 18 h 100"/>
                  <a:gd name="T16" fmla="*/ 93 w 98"/>
                  <a:gd name="T17" fmla="*/ 31 h 100"/>
                  <a:gd name="T18" fmla="*/ 97 w 98"/>
                  <a:gd name="T19" fmla="*/ 49 h 100"/>
                  <a:gd name="T20" fmla="*/ 93 w 98"/>
                  <a:gd name="T21" fmla="*/ 68 h 100"/>
                  <a:gd name="T22" fmla="*/ 87 w 98"/>
                  <a:gd name="T23" fmla="*/ 83 h 100"/>
                  <a:gd name="T24" fmla="*/ 72 w 98"/>
                  <a:gd name="T25" fmla="*/ 93 h 100"/>
                  <a:gd name="T26" fmla="*/ 56 w 98"/>
                  <a:gd name="T27" fmla="*/ 99 h 100"/>
                  <a:gd name="T28" fmla="*/ 41 w 98"/>
                  <a:gd name="T29" fmla="*/ 99 h 100"/>
                  <a:gd name="T30" fmla="*/ 25 w 98"/>
                  <a:gd name="T31" fmla="*/ 93 h 100"/>
                  <a:gd name="T32" fmla="*/ 12 w 98"/>
                  <a:gd name="T33" fmla="*/ 83 h 100"/>
                  <a:gd name="T34" fmla="*/ 3 w 98"/>
                  <a:gd name="T35" fmla="*/ 68 h 100"/>
                  <a:gd name="T36" fmla="*/ 0 w 98"/>
                  <a:gd name="T37" fmla="*/ 49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0"/>
                  <a:gd name="T59" fmla="*/ 98 w 98"/>
                  <a:gd name="T60" fmla="*/ 100 h 1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0">
                    <a:moveTo>
                      <a:pt x="0" y="49"/>
                    </a:moveTo>
                    <a:lnTo>
                      <a:pt x="3" y="31"/>
                    </a:lnTo>
                    <a:lnTo>
                      <a:pt x="12" y="18"/>
                    </a:lnTo>
                    <a:lnTo>
                      <a:pt x="25"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5" y="93"/>
                    </a:lnTo>
                    <a:lnTo>
                      <a:pt x="12" y="83"/>
                    </a:lnTo>
                    <a:lnTo>
                      <a:pt x="3" y="68"/>
                    </a:lnTo>
                    <a:lnTo>
                      <a:pt x="0" y="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71" name="Freeform 24">
                <a:extLst>
                  <a:ext uri="{FF2B5EF4-FFF2-40B4-BE49-F238E27FC236}">
                    <a16:creationId xmlns:a16="http://schemas.microsoft.com/office/drawing/2014/main" id="{39FBBB70-0963-712D-E3E0-37325E35F817}"/>
                  </a:ext>
                </a:extLst>
              </p:cNvPr>
              <p:cNvSpPr>
                <a:spLocks/>
              </p:cNvSpPr>
              <p:nvPr/>
            </p:nvSpPr>
            <p:spPr bwMode="auto">
              <a:xfrm>
                <a:off x="4633" y="1393"/>
                <a:ext cx="229" cy="569"/>
              </a:xfrm>
              <a:custGeom>
                <a:avLst/>
                <a:gdLst>
                  <a:gd name="T0" fmla="*/ 130 w 229"/>
                  <a:gd name="T1" fmla="*/ 552 h 569"/>
                  <a:gd name="T2" fmla="*/ 153 w 229"/>
                  <a:gd name="T3" fmla="*/ 568 h 569"/>
                  <a:gd name="T4" fmla="*/ 171 w 229"/>
                  <a:gd name="T5" fmla="*/ 564 h 569"/>
                  <a:gd name="T6" fmla="*/ 184 w 229"/>
                  <a:gd name="T7" fmla="*/ 539 h 569"/>
                  <a:gd name="T8" fmla="*/ 184 w 229"/>
                  <a:gd name="T9" fmla="*/ 168 h 569"/>
                  <a:gd name="T10" fmla="*/ 189 w 229"/>
                  <a:gd name="T11" fmla="*/ 161 h 569"/>
                  <a:gd name="T12" fmla="*/ 195 w 229"/>
                  <a:gd name="T13" fmla="*/ 168 h 569"/>
                  <a:gd name="T14" fmla="*/ 197 w 229"/>
                  <a:gd name="T15" fmla="*/ 327 h 569"/>
                  <a:gd name="T16" fmla="*/ 212 w 229"/>
                  <a:gd name="T17" fmla="*/ 336 h 569"/>
                  <a:gd name="T18" fmla="*/ 227 w 229"/>
                  <a:gd name="T19" fmla="*/ 327 h 569"/>
                  <a:gd name="T20" fmla="*/ 228 w 229"/>
                  <a:gd name="T21" fmla="*/ 140 h 569"/>
                  <a:gd name="T22" fmla="*/ 221 w 229"/>
                  <a:gd name="T23" fmla="*/ 122 h 569"/>
                  <a:gd name="T24" fmla="*/ 17 w 229"/>
                  <a:gd name="T25" fmla="*/ 120 h 569"/>
                  <a:gd name="T26" fmla="*/ 2 w 229"/>
                  <a:gd name="T27" fmla="*/ 130 h 569"/>
                  <a:gd name="T28" fmla="*/ 0 w 229"/>
                  <a:gd name="T29" fmla="*/ 320 h 569"/>
                  <a:gd name="T30" fmla="*/ 8 w 229"/>
                  <a:gd name="T31" fmla="*/ 334 h 569"/>
                  <a:gd name="T32" fmla="*/ 26 w 229"/>
                  <a:gd name="T33" fmla="*/ 334 h 569"/>
                  <a:gd name="T34" fmla="*/ 34 w 229"/>
                  <a:gd name="T35" fmla="*/ 320 h 569"/>
                  <a:gd name="T36" fmla="*/ 36 w 229"/>
                  <a:gd name="T37" fmla="*/ 163 h 569"/>
                  <a:gd name="T38" fmla="*/ 44 w 229"/>
                  <a:gd name="T39" fmla="*/ 163 h 569"/>
                  <a:gd name="T40" fmla="*/ 46 w 229"/>
                  <a:gd name="T41" fmla="*/ 331 h 569"/>
                  <a:gd name="T42" fmla="*/ 48 w 229"/>
                  <a:gd name="T43" fmla="*/ 552 h 569"/>
                  <a:gd name="T44" fmla="*/ 71 w 229"/>
                  <a:gd name="T45" fmla="*/ 568 h 569"/>
                  <a:gd name="T46" fmla="*/ 91 w 229"/>
                  <a:gd name="T47" fmla="*/ 564 h 569"/>
                  <a:gd name="T48" fmla="*/ 104 w 229"/>
                  <a:gd name="T49" fmla="*/ 539 h 569"/>
                  <a:gd name="T50" fmla="*/ 106 w 229"/>
                  <a:gd name="T51" fmla="*/ 334 h 569"/>
                  <a:gd name="T52" fmla="*/ 123 w 229"/>
                  <a:gd name="T53" fmla="*/ 334 h 569"/>
                  <a:gd name="T54" fmla="*/ 127 w 229"/>
                  <a:gd name="T55" fmla="*/ 539 h 569"/>
                  <a:gd name="T56" fmla="*/ 67 w 229"/>
                  <a:gd name="T57" fmla="*/ 34 h 569"/>
                  <a:gd name="T58" fmla="*/ 89 w 229"/>
                  <a:gd name="T59" fmla="*/ 7 h 569"/>
                  <a:gd name="T60" fmla="*/ 123 w 229"/>
                  <a:gd name="T61" fmla="*/ 0 h 569"/>
                  <a:gd name="T62" fmla="*/ 155 w 229"/>
                  <a:gd name="T63" fmla="*/ 19 h 569"/>
                  <a:gd name="T64" fmla="*/ 165 w 229"/>
                  <a:gd name="T65" fmla="*/ 52 h 569"/>
                  <a:gd name="T66" fmla="*/ 155 w 229"/>
                  <a:gd name="T67" fmla="*/ 89 h 569"/>
                  <a:gd name="T68" fmla="*/ 123 w 229"/>
                  <a:gd name="T69" fmla="*/ 106 h 569"/>
                  <a:gd name="T70" fmla="*/ 89 w 229"/>
                  <a:gd name="T71" fmla="*/ 100 h 569"/>
                  <a:gd name="T72" fmla="*/ 67 w 229"/>
                  <a:gd name="T73" fmla="*/ 72 h 569"/>
                  <a:gd name="T74" fmla="*/ 127 w 229"/>
                  <a:gd name="T75" fmla="*/ 539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9"/>
                  <a:gd name="T115" fmla="*/ 0 h 569"/>
                  <a:gd name="T116" fmla="*/ 229 w 229"/>
                  <a:gd name="T117" fmla="*/ 569 h 5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9"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5" y="163"/>
                    </a:lnTo>
                    <a:lnTo>
                      <a:pt x="189" y="161"/>
                    </a:lnTo>
                    <a:lnTo>
                      <a:pt x="193" y="163"/>
                    </a:lnTo>
                    <a:lnTo>
                      <a:pt x="195" y="168"/>
                    </a:lnTo>
                    <a:lnTo>
                      <a:pt x="195" y="320"/>
                    </a:lnTo>
                    <a:lnTo>
                      <a:pt x="197" y="327"/>
                    </a:lnTo>
                    <a:lnTo>
                      <a:pt x="203" y="334"/>
                    </a:lnTo>
                    <a:lnTo>
                      <a:pt x="212" y="336"/>
                    </a:lnTo>
                    <a:lnTo>
                      <a:pt x="221" y="334"/>
                    </a:lnTo>
                    <a:lnTo>
                      <a:pt x="227" y="327"/>
                    </a:lnTo>
                    <a:lnTo>
                      <a:pt x="228" y="320"/>
                    </a:lnTo>
                    <a:lnTo>
                      <a:pt x="228"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7" y="34"/>
                    </a:lnTo>
                    <a:lnTo>
                      <a:pt x="76" y="19"/>
                    </a:lnTo>
                    <a:lnTo>
                      <a:pt x="89"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89" y="100"/>
                    </a:lnTo>
                    <a:lnTo>
                      <a:pt x="76" y="89"/>
                    </a:lnTo>
                    <a:lnTo>
                      <a:pt x="67" y="72"/>
                    </a:lnTo>
                    <a:lnTo>
                      <a:pt x="64" y="52"/>
                    </a:lnTo>
                    <a:lnTo>
                      <a:pt x="127" y="539"/>
                    </a:lnTo>
                  </a:path>
                </a:pathLst>
              </a:custGeom>
              <a:solidFill>
                <a:srgbClr val="3366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72" name="Freeform 25">
                <a:extLst>
                  <a:ext uri="{FF2B5EF4-FFF2-40B4-BE49-F238E27FC236}">
                    <a16:creationId xmlns:a16="http://schemas.microsoft.com/office/drawing/2014/main" id="{191FF640-7C43-3155-84C1-B45BCC140CE4}"/>
                  </a:ext>
                </a:extLst>
              </p:cNvPr>
              <p:cNvSpPr>
                <a:spLocks/>
              </p:cNvSpPr>
              <p:nvPr/>
            </p:nvSpPr>
            <p:spPr bwMode="auto">
              <a:xfrm>
                <a:off x="4633" y="1515"/>
                <a:ext cx="229" cy="447"/>
              </a:xfrm>
              <a:custGeom>
                <a:avLst/>
                <a:gdLst>
                  <a:gd name="T0" fmla="*/ 127 w 229"/>
                  <a:gd name="T1" fmla="*/ 418 h 447"/>
                  <a:gd name="T2" fmla="*/ 130 w 229"/>
                  <a:gd name="T3" fmla="*/ 430 h 447"/>
                  <a:gd name="T4" fmla="*/ 139 w 229"/>
                  <a:gd name="T5" fmla="*/ 442 h 447"/>
                  <a:gd name="T6" fmla="*/ 153 w 229"/>
                  <a:gd name="T7" fmla="*/ 446 h 447"/>
                  <a:gd name="T8" fmla="*/ 158 w 229"/>
                  <a:gd name="T9" fmla="*/ 446 h 447"/>
                  <a:gd name="T10" fmla="*/ 171 w 229"/>
                  <a:gd name="T11" fmla="*/ 442 h 447"/>
                  <a:gd name="T12" fmla="*/ 181 w 229"/>
                  <a:gd name="T13" fmla="*/ 430 h 447"/>
                  <a:gd name="T14" fmla="*/ 184 w 229"/>
                  <a:gd name="T15" fmla="*/ 418 h 447"/>
                  <a:gd name="T16" fmla="*/ 184 w 229"/>
                  <a:gd name="T17" fmla="*/ 210 h 447"/>
                  <a:gd name="T18" fmla="*/ 184 w 229"/>
                  <a:gd name="T19" fmla="*/ 47 h 447"/>
                  <a:gd name="T20" fmla="*/ 185 w 229"/>
                  <a:gd name="T21" fmla="*/ 42 h 447"/>
                  <a:gd name="T22" fmla="*/ 189 w 229"/>
                  <a:gd name="T23" fmla="*/ 40 h 447"/>
                  <a:gd name="T24" fmla="*/ 193 w 229"/>
                  <a:gd name="T25" fmla="*/ 42 h 447"/>
                  <a:gd name="T26" fmla="*/ 195 w 229"/>
                  <a:gd name="T27" fmla="*/ 47 h 447"/>
                  <a:gd name="T28" fmla="*/ 195 w 229"/>
                  <a:gd name="T29" fmla="*/ 198 h 447"/>
                  <a:gd name="T30" fmla="*/ 197 w 229"/>
                  <a:gd name="T31" fmla="*/ 206 h 447"/>
                  <a:gd name="T32" fmla="*/ 203 w 229"/>
                  <a:gd name="T33" fmla="*/ 213 h 447"/>
                  <a:gd name="T34" fmla="*/ 212 w 229"/>
                  <a:gd name="T35" fmla="*/ 215 h 447"/>
                  <a:gd name="T36" fmla="*/ 221 w 229"/>
                  <a:gd name="T37" fmla="*/ 213 h 447"/>
                  <a:gd name="T38" fmla="*/ 227 w 229"/>
                  <a:gd name="T39" fmla="*/ 206 h 447"/>
                  <a:gd name="T40" fmla="*/ 228 w 229"/>
                  <a:gd name="T41" fmla="*/ 198 h 447"/>
                  <a:gd name="T42" fmla="*/ 228 w 229"/>
                  <a:gd name="T43" fmla="*/ 20 h 447"/>
                  <a:gd name="T44" fmla="*/ 227 w 229"/>
                  <a:gd name="T45" fmla="*/ 10 h 447"/>
                  <a:gd name="T46" fmla="*/ 221 w 229"/>
                  <a:gd name="T47" fmla="*/ 2 h 447"/>
                  <a:gd name="T48" fmla="*/ 212 w 229"/>
                  <a:gd name="T49" fmla="*/ 0 h 447"/>
                  <a:gd name="T50" fmla="*/ 17 w 229"/>
                  <a:gd name="T51" fmla="*/ 0 h 447"/>
                  <a:gd name="T52" fmla="*/ 8 w 229"/>
                  <a:gd name="T53" fmla="*/ 2 h 447"/>
                  <a:gd name="T54" fmla="*/ 2 w 229"/>
                  <a:gd name="T55" fmla="*/ 10 h 447"/>
                  <a:gd name="T56" fmla="*/ 0 w 229"/>
                  <a:gd name="T57" fmla="*/ 20 h 447"/>
                  <a:gd name="T58" fmla="*/ 0 w 229"/>
                  <a:gd name="T59" fmla="*/ 198 h 447"/>
                  <a:gd name="T60" fmla="*/ 2 w 229"/>
                  <a:gd name="T61" fmla="*/ 206 h 447"/>
                  <a:gd name="T62" fmla="*/ 8 w 229"/>
                  <a:gd name="T63" fmla="*/ 213 h 447"/>
                  <a:gd name="T64" fmla="*/ 17 w 229"/>
                  <a:gd name="T65" fmla="*/ 215 h 447"/>
                  <a:gd name="T66" fmla="*/ 26 w 229"/>
                  <a:gd name="T67" fmla="*/ 213 h 447"/>
                  <a:gd name="T68" fmla="*/ 32 w 229"/>
                  <a:gd name="T69" fmla="*/ 206 h 447"/>
                  <a:gd name="T70" fmla="*/ 34 w 229"/>
                  <a:gd name="T71" fmla="*/ 198 h 447"/>
                  <a:gd name="T72" fmla="*/ 34 w 229"/>
                  <a:gd name="T73" fmla="*/ 47 h 447"/>
                  <a:gd name="T74" fmla="*/ 36 w 229"/>
                  <a:gd name="T75" fmla="*/ 42 h 447"/>
                  <a:gd name="T76" fmla="*/ 42 w 229"/>
                  <a:gd name="T77" fmla="*/ 40 h 447"/>
                  <a:gd name="T78" fmla="*/ 44 w 229"/>
                  <a:gd name="T79" fmla="*/ 42 h 447"/>
                  <a:gd name="T80" fmla="*/ 46 w 229"/>
                  <a:gd name="T81" fmla="*/ 47 h 447"/>
                  <a:gd name="T82" fmla="*/ 46 w 229"/>
                  <a:gd name="T83" fmla="*/ 210 h 447"/>
                  <a:gd name="T84" fmla="*/ 46 w 229"/>
                  <a:gd name="T85" fmla="*/ 418 h 447"/>
                  <a:gd name="T86" fmla="*/ 48 w 229"/>
                  <a:gd name="T87" fmla="*/ 430 h 447"/>
                  <a:gd name="T88" fmla="*/ 58 w 229"/>
                  <a:gd name="T89" fmla="*/ 442 h 447"/>
                  <a:gd name="T90" fmla="*/ 71 w 229"/>
                  <a:gd name="T91" fmla="*/ 446 h 447"/>
                  <a:gd name="T92" fmla="*/ 78 w 229"/>
                  <a:gd name="T93" fmla="*/ 446 h 447"/>
                  <a:gd name="T94" fmla="*/ 91 w 229"/>
                  <a:gd name="T95" fmla="*/ 442 h 447"/>
                  <a:gd name="T96" fmla="*/ 100 w 229"/>
                  <a:gd name="T97" fmla="*/ 430 h 447"/>
                  <a:gd name="T98" fmla="*/ 104 w 229"/>
                  <a:gd name="T99" fmla="*/ 418 h 447"/>
                  <a:gd name="T100" fmla="*/ 104 w 229"/>
                  <a:gd name="T101" fmla="*/ 221 h 447"/>
                  <a:gd name="T102" fmla="*/ 106 w 229"/>
                  <a:gd name="T103" fmla="*/ 213 h 447"/>
                  <a:gd name="T104" fmla="*/ 115 w 229"/>
                  <a:gd name="T105" fmla="*/ 210 h 447"/>
                  <a:gd name="T106" fmla="*/ 123 w 229"/>
                  <a:gd name="T107" fmla="*/ 213 h 447"/>
                  <a:gd name="T108" fmla="*/ 127 w 229"/>
                  <a:gd name="T109" fmla="*/ 221 h 447"/>
                  <a:gd name="T110" fmla="*/ 127 w 229"/>
                  <a:gd name="T111" fmla="*/ 418 h 4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29"/>
                  <a:gd name="T169" fmla="*/ 0 h 447"/>
                  <a:gd name="T170" fmla="*/ 229 w 229"/>
                  <a:gd name="T171" fmla="*/ 447 h 44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29"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5" y="42"/>
                    </a:lnTo>
                    <a:lnTo>
                      <a:pt x="189" y="40"/>
                    </a:lnTo>
                    <a:lnTo>
                      <a:pt x="193" y="42"/>
                    </a:lnTo>
                    <a:lnTo>
                      <a:pt x="195" y="47"/>
                    </a:lnTo>
                    <a:lnTo>
                      <a:pt x="195" y="198"/>
                    </a:lnTo>
                    <a:lnTo>
                      <a:pt x="197" y="206"/>
                    </a:lnTo>
                    <a:lnTo>
                      <a:pt x="203" y="213"/>
                    </a:lnTo>
                    <a:lnTo>
                      <a:pt x="212" y="215"/>
                    </a:lnTo>
                    <a:lnTo>
                      <a:pt x="221" y="213"/>
                    </a:lnTo>
                    <a:lnTo>
                      <a:pt x="227" y="206"/>
                    </a:lnTo>
                    <a:lnTo>
                      <a:pt x="228" y="198"/>
                    </a:lnTo>
                    <a:lnTo>
                      <a:pt x="228"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73" name="Freeform 26">
                <a:extLst>
                  <a:ext uri="{FF2B5EF4-FFF2-40B4-BE49-F238E27FC236}">
                    <a16:creationId xmlns:a16="http://schemas.microsoft.com/office/drawing/2014/main" id="{616B4C70-4B77-DE14-2F8A-E9503F00A91D}"/>
                  </a:ext>
                </a:extLst>
              </p:cNvPr>
              <p:cNvSpPr>
                <a:spLocks/>
              </p:cNvSpPr>
              <p:nvPr/>
            </p:nvSpPr>
            <p:spPr bwMode="auto">
              <a:xfrm>
                <a:off x="4699" y="1393"/>
                <a:ext cx="98" cy="100"/>
              </a:xfrm>
              <a:custGeom>
                <a:avLst/>
                <a:gdLst>
                  <a:gd name="T0" fmla="*/ 0 w 98"/>
                  <a:gd name="T1" fmla="*/ 49 h 100"/>
                  <a:gd name="T2" fmla="*/ 3 w 98"/>
                  <a:gd name="T3" fmla="*/ 31 h 100"/>
                  <a:gd name="T4" fmla="*/ 12 w 98"/>
                  <a:gd name="T5" fmla="*/ 18 h 100"/>
                  <a:gd name="T6" fmla="*/ 24 w 98"/>
                  <a:gd name="T7" fmla="*/ 6 h 100"/>
                  <a:gd name="T8" fmla="*/ 41 w 98"/>
                  <a:gd name="T9" fmla="*/ 0 h 100"/>
                  <a:gd name="T10" fmla="*/ 56 w 98"/>
                  <a:gd name="T11" fmla="*/ 0 h 100"/>
                  <a:gd name="T12" fmla="*/ 72 w 98"/>
                  <a:gd name="T13" fmla="*/ 6 h 100"/>
                  <a:gd name="T14" fmla="*/ 87 w 98"/>
                  <a:gd name="T15" fmla="*/ 18 h 100"/>
                  <a:gd name="T16" fmla="*/ 93 w 98"/>
                  <a:gd name="T17" fmla="*/ 31 h 100"/>
                  <a:gd name="T18" fmla="*/ 97 w 98"/>
                  <a:gd name="T19" fmla="*/ 49 h 100"/>
                  <a:gd name="T20" fmla="*/ 93 w 98"/>
                  <a:gd name="T21" fmla="*/ 68 h 100"/>
                  <a:gd name="T22" fmla="*/ 87 w 98"/>
                  <a:gd name="T23" fmla="*/ 83 h 100"/>
                  <a:gd name="T24" fmla="*/ 72 w 98"/>
                  <a:gd name="T25" fmla="*/ 93 h 100"/>
                  <a:gd name="T26" fmla="*/ 56 w 98"/>
                  <a:gd name="T27" fmla="*/ 99 h 100"/>
                  <a:gd name="T28" fmla="*/ 41 w 98"/>
                  <a:gd name="T29" fmla="*/ 99 h 100"/>
                  <a:gd name="T30" fmla="*/ 24 w 98"/>
                  <a:gd name="T31" fmla="*/ 93 h 100"/>
                  <a:gd name="T32" fmla="*/ 12 w 98"/>
                  <a:gd name="T33" fmla="*/ 83 h 100"/>
                  <a:gd name="T34" fmla="*/ 3 w 98"/>
                  <a:gd name="T35" fmla="*/ 68 h 100"/>
                  <a:gd name="T36" fmla="*/ 0 w 98"/>
                  <a:gd name="T37" fmla="*/ 49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0"/>
                  <a:gd name="T59" fmla="*/ 98 w 98"/>
                  <a:gd name="T60" fmla="*/ 100 h 1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0">
                    <a:moveTo>
                      <a:pt x="0" y="49"/>
                    </a:moveTo>
                    <a:lnTo>
                      <a:pt x="3" y="31"/>
                    </a:lnTo>
                    <a:lnTo>
                      <a:pt x="12" y="18"/>
                    </a:lnTo>
                    <a:lnTo>
                      <a:pt x="24"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4" y="93"/>
                    </a:lnTo>
                    <a:lnTo>
                      <a:pt x="12" y="83"/>
                    </a:lnTo>
                    <a:lnTo>
                      <a:pt x="3" y="68"/>
                    </a:lnTo>
                    <a:lnTo>
                      <a:pt x="0" y="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74" name="Freeform 27">
                <a:extLst>
                  <a:ext uri="{FF2B5EF4-FFF2-40B4-BE49-F238E27FC236}">
                    <a16:creationId xmlns:a16="http://schemas.microsoft.com/office/drawing/2014/main" id="{2D6E6BA2-701C-0A40-B27D-19D72CECBCA6}"/>
                  </a:ext>
                </a:extLst>
              </p:cNvPr>
              <p:cNvSpPr>
                <a:spLocks/>
              </p:cNvSpPr>
              <p:nvPr/>
            </p:nvSpPr>
            <p:spPr bwMode="auto">
              <a:xfrm>
                <a:off x="4921" y="1393"/>
                <a:ext cx="229" cy="569"/>
              </a:xfrm>
              <a:custGeom>
                <a:avLst/>
                <a:gdLst>
                  <a:gd name="T0" fmla="*/ 130 w 229"/>
                  <a:gd name="T1" fmla="*/ 552 h 569"/>
                  <a:gd name="T2" fmla="*/ 153 w 229"/>
                  <a:gd name="T3" fmla="*/ 568 h 569"/>
                  <a:gd name="T4" fmla="*/ 171 w 229"/>
                  <a:gd name="T5" fmla="*/ 564 h 569"/>
                  <a:gd name="T6" fmla="*/ 184 w 229"/>
                  <a:gd name="T7" fmla="*/ 539 h 569"/>
                  <a:gd name="T8" fmla="*/ 184 w 229"/>
                  <a:gd name="T9" fmla="*/ 168 h 569"/>
                  <a:gd name="T10" fmla="*/ 189 w 229"/>
                  <a:gd name="T11" fmla="*/ 161 h 569"/>
                  <a:gd name="T12" fmla="*/ 195 w 229"/>
                  <a:gd name="T13" fmla="*/ 168 h 569"/>
                  <a:gd name="T14" fmla="*/ 197 w 229"/>
                  <a:gd name="T15" fmla="*/ 327 h 569"/>
                  <a:gd name="T16" fmla="*/ 212 w 229"/>
                  <a:gd name="T17" fmla="*/ 336 h 569"/>
                  <a:gd name="T18" fmla="*/ 227 w 229"/>
                  <a:gd name="T19" fmla="*/ 327 h 569"/>
                  <a:gd name="T20" fmla="*/ 228 w 229"/>
                  <a:gd name="T21" fmla="*/ 140 h 569"/>
                  <a:gd name="T22" fmla="*/ 221 w 229"/>
                  <a:gd name="T23" fmla="*/ 122 h 569"/>
                  <a:gd name="T24" fmla="*/ 17 w 229"/>
                  <a:gd name="T25" fmla="*/ 120 h 569"/>
                  <a:gd name="T26" fmla="*/ 2 w 229"/>
                  <a:gd name="T27" fmla="*/ 130 h 569"/>
                  <a:gd name="T28" fmla="*/ 0 w 229"/>
                  <a:gd name="T29" fmla="*/ 320 h 569"/>
                  <a:gd name="T30" fmla="*/ 8 w 229"/>
                  <a:gd name="T31" fmla="*/ 334 h 569"/>
                  <a:gd name="T32" fmla="*/ 26 w 229"/>
                  <a:gd name="T33" fmla="*/ 334 h 569"/>
                  <a:gd name="T34" fmla="*/ 34 w 229"/>
                  <a:gd name="T35" fmla="*/ 320 h 569"/>
                  <a:gd name="T36" fmla="*/ 36 w 229"/>
                  <a:gd name="T37" fmla="*/ 163 h 569"/>
                  <a:gd name="T38" fmla="*/ 44 w 229"/>
                  <a:gd name="T39" fmla="*/ 163 h 569"/>
                  <a:gd name="T40" fmla="*/ 46 w 229"/>
                  <a:gd name="T41" fmla="*/ 331 h 569"/>
                  <a:gd name="T42" fmla="*/ 48 w 229"/>
                  <a:gd name="T43" fmla="*/ 552 h 569"/>
                  <a:gd name="T44" fmla="*/ 71 w 229"/>
                  <a:gd name="T45" fmla="*/ 568 h 569"/>
                  <a:gd name="T46" fmla="*/ 91 w 229"/>
                  <a:gd name="T47" fmla="*/ 564 h 569"/>
                  <a:gd name="T48" fmla="*/ 104 w 229"/>
                  <a:gd name="T49" fmla="*/ 539 h 569"/>
                  <a:gd name="T50" fmla="*/ 106 w 229"/>
                  <a:gd name="T51" fmla="*/ 334 h 569"/>
                  <a:gd name="T52" fmla="*/ 123 w 229"/>
                  <a:gd name="T53" fmla="*/ 334 h 569"/>
                  <a:gd name="T54" fmla="*/ 127 w 229"/>
                  <a:gd name="T55" fmla="*/ 539 h 569"/>
                  <a:gd name="T56" fmla="*/ 67 w 229"/>
                  <a:gd name="T57" fmla="*/ 34 h 569"/>
                  <a:gd name="T58" fmla="*/ 89 w 229"/>
                  <a:gd name="T59" fmla="*/ 7 h 569"/>
                  <a:gd name="T60" fmla="*/ 123 w 229"/>
                  <a:gd name="T61" fmla="*/ 0 h 569"/>
                  <a:gd name="T62" fmla="*/ 155 w 229"/>
                  <a:gd name="T63" fmla="*/ 19 h 569"/>
                  <a:gd name="T64" fmla="*/ 165 w 229"/>
                  <a:gd name="T65" fmla="*/ 52 h 569"/>
                  <a:gd name="T66" fmla="*/ 155 w 229"/>
                  <a:gd name="T67" fmla="*/ 89 h 569"/>
                  <a:gd name="T68" fmla="*/ 123 w 229"/>
                  <a:gd name="T69" fmla="*/ 106 h 569"/>
                  <a:gd name="T70" fmla="*/ 89 w 229"/>
                  <a:gd name="T71" fmla="*/ 100 h 569"/>
                  <a:gd name="T72" fmla="*/ 67 w 229"/>
                  <a:gd name="T73" fmla="*/ 72 h 569"/>
                  <a:gd name="T74" fmla="*/ 127 w 229"/>
                  <a:gd name="T75" fmla="*/ 539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9"/>
                  <a:gd name="T115" fmla="*/ 0 h 569"/>
                  <a:gd name="T116" fmla="*/ 229 w 229"/>
                  <a:gd name="T117" fmla="*/ 569 h 5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9" h="569">
                    <a:moveTo>
                      <a:pt x="127" y="539"/>
                    </a:moveTo>
                    <a:lnTo>
                      <a:pt x="130" y="552"/>
                    </a:lnTo>
                    <a:lnTo>
                      <a:pt x="139" y="564"/>
                    </a:lnTo>
                    <a:lnTo>
                      <a:pt x="153" y="568"/>
                    </a:lnTo>
                    <a:lnTo>
                      <a:pt x="157" y="568"/>
                    </a:lnTo>
                    <a:lnTo>
                      <a:pt x="171" y="564"/>
                    </a:lnTo>
                    <a:lnTo>
                      <a:pt x="181" y="552"/>
                    </a:lnTo>
                    <a:lnTo>
                      <a:pt x="184" y="539"/>
                    </a:lnTo>
                    <a:lnTo>
                      <a:pt x="184" y="331"/>
                    </a:lnTo>
                    <a:lnTo>
                      <a:pt x="184" y="168"/>
                    </a:lnTo>
                    <a:lnTo>
                      <a:pt x="185" y="163"/>
                    </a:lnTo>
                    <a:lnTo>
                      <a:pt x="189" y="161"/>
                    </a:lnTo>
                    <a:lnTo>
                      <a:pt x="193" y="163"/>
                    </a:lnTo>
                    <a:lnTo>
                      <a:pt x="195" y="168"/>
                    </a:lnTo>
                    <a:lnTo>
                      <a:pt x="195" y="320"/>
                    </a:lnTo>
                    <a:lnTo>
                      <a:pt x="197" y="327"/>
                    </a:lnTo>
                    <a:lnTo>
                      <a:pt x="203" y="334"/>
                    </a:lnTo>
                    <a:lnTo>
                      <a:pt x="212" y="336"/>
                    </a:lnTo>
                    <a:lnTo>
                      <a:pt x="221" y="334"/>
                    </a:lnTo>
                    <a:lnTo>
                      <a:pt x="227" y="327"/>
                    </a:lnTo>
                    <a:lnTo>
                      <a:pt x="228" y="320"/>
                    </a:lnTo>
                    <a:lnTo>
                      <a:pt x="228"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7" y="34"/>
                    </a:lnTo>
                    <a:lnTo>
                      <a:pt x="76" y="19"/>
                    </a:lnTo>
                    <a:lnTo>
                      <a:pt x="89"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89" y="100"/>
                    </a:lnTo>
                    <a:lnTo>
                      <a:pt x="76" y="89"/>
                    </a:lnTo>
                    <a:lnTo>
                      <a:pt x="67" y="72"/>
                    </a:lnTo>
                    <a:lnTo>
                      <a:pt x="64" y="52"/>
                    </a:lnTo>
                    <a:lnTo>
                      <a:pt x="127" y="539"/>
                    </a:lnTo>
                  </a:path>
                </a:pathLst>
              </a:custGeom>
              <a:solidFill>
                <a:srgbClr val="00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75" name="Freeform 28">
                <a:extLst>
                  <a:ext uri="{FF2B5EF4-FFF2-40B4-BE49-F238E27FC236}">
                    <a16:creationId xmlns:a16="http://schemas.microsoft.com/office/drawing/2014/main" id="{7978E61B-537A-0281-EB69-B663B7F62FDB}"/>
                  </a:ext>
                </a:extLst>
              </p:cNvPr>
              <p:cNvSpPr>
                <a:spLocks/>
              </p:cNvSpPr>
              <p:nvPr/>
            </p:nvSpPr>
            <p:spPr bwMode="auto">
              <a:xfrm>
                <a:off x="4921" y="1515"/>
                <a:ext cx="229" cy="447"/>
              </a:xfrm>
              <a:custGeom>
                <a:avLst/>
                <a:gdLst>
                  <a:gd name="T0" fmla="*/ 127 w 229"/>
                  <a:gd name="T1" fmla="*/ 418 h 447"/>
                  <a:gd name="T2" fmla="*/ 130 w 229"/>
                  <a:gd name="T3" fmla="*/ 430 h 447"/>
                  <a:gd name="T4" fmla="*/ 139 w 229"/>
                  <a:gd name="T5" fmla="*/ 442 h 447"/>
                  <a:gd name="T6" fmla="*/ 153 w 229"/>
                  <a:gd name="T7" fmla="*/ 446 h 447"/>
                  <a:gd name="T8" fmla="*/ 157 w 229"/>
                  <a:gd name="T9" fmla="*/ 446 h 447"/>
                  <a:gd name="T10" fmla="*/ 171 w 229"/>
                  <a:gd name="T11" fmla="*/ 442 h 447"/>
                  <a:gd name="T12" fmla="*/ 181 w 229"/>
                  <a:gd name="T13" fmla="*/ 430 h 447"/>
                  <a:gd name="T14" fmla="*/ 184 w 229"/>
                  <a:gd name="T15" fmla="*/ 418 h 447"/>
                  <a:gd name="T16" fmla="*/ 184 w 229"/>
                  <a:gd name="T17" fmla="*/ 210 h 447"/>
                  <a:gd name="T18" fmla="*/ 184 w 229"/>
                  <a:gd name="T19" fmla="*/ 47 h 447"/>
                  <a:gd name="T20" fmla="*/ 185 w 229"/>
                  <a:gd name="T21" fmla="*/ 42 h 447"/>
                  <a:gd name="T22" fmla="*/ 189 w 229"/>
                  <a:gd name="T23" fmla="*/ 40 h 447"/>
                  <a:gd name="T24" fmla="*/ 193 w 229"/>
                  <a:gd name="T25" fmla="*/ 42 h 447"/>
                  <a:gd name="T26" fmla="*/ 195 w 229"/>
                  <a:gd name="T27" fmla="*/ 47 h 447"/>
                  <a:gd name="T28" fmla="*/ 195 w 229"/>
                  <a:gd name="T29" fmla="*/ 198 h 447"/>
                  <a:gd name="T30" fmla="*/ 197 w 229"/>
                  <a:gd name="T31" fmla="*/ 206 h 447"/>
                  <a:gd name="T32" fmla="*/ 203 w 229"/>
                  <a:gd name="T33" fmla="*/ 213 h 447"/>
                  <a:gd name="T34" fmla="*/ 212 w 229"/>
                  <a:gd name="T35" fmla="*/ 215 h 447"/>
                  <a:gd name="T36" fmla="*/ 221 w 229"/>
                  <a:gd name="T37" fmla="*/ 213 h 447"/>
                  <a:gd name="T38" fmla="*/ 227 w 229"/>
                  <a:gd name="T39" fmla="*/ 206 h 447"/>
                  <a:gd name="T40" fmla="*/ 228 w 229"/>
                  <a:gd name="T41" fmla="*/ 198 h 447"/>
                  <a:gd name="T42" fmla="*/ 228 w 229"/>
                  <a:gd name="T43" fmla="*/ 20 h 447"/>
                  <a:gd name="T44" fmla="*/ 227 w 229"/>
                  <a:gd name="T45" fmla="*/ 10 h 447"/>
                  <a:gd name="T46" fmla="*/ 221 w 229"/>
                  <a:gd name="T47" fmla="*/ 2 h 447"/>
                  <a:gd name="T48" fmla="*/ 212 w 229"/>
                  <a:gd name="T49" fmla="*/ 0 h 447"/>
                  <a:gd name="T50" fmla="*/ 17 w 229"/>
                  <a:gd name="T51" fmla="*/ 0 h 447"/>
                  <a:gd name="T52" fmla="*/ 8 w 229"/>
                  <a:gd name="T53" fmla="*/ 2 h 447"/>
                  <a:gd name="T54" fmla="*/ 2 w 229"/>
                  <a:gd name="T55" fmla="*/ 10 h 447"/>
                  <a:gd name="T56" fmla="*/ 0 w 229"/>
                  <a:gd name="T57" fmla="*/ 20 h 447"/>
                  <a:gd name="T58" fmla="*/ 0 w 229"/>
                  <a:gd name="T59" fmla="*/ 198 h 447"/>
                  <a:gd name="T60" fmla="*/ 2 w 229"/>
                  <a:gd name="T61" fmla="*/ 206 h 447"/>
                  <a:gd name="T62" fmla="*/ 8 w 229"/>
                  <a:gd name="T63" fmla="*/ 213 h 447"/>
                  <a:gd name="T64" fmla="*/ 17 w 229"/>
                  <a:gd name="T65" fmla="*/ 215 h 447"/>
                  <a:gd name="T66" fmla="*/ 26 w 229"/>
                  <a:gd name="T67" fmla="*/ 213 h 447"/>
                  <a:gd name="T68" fmla="*/ 32 w 229"/>
                  <a:gd name="T69" fmla="*/ 206 h 447"/>
                  <a:gd name="T70" fmla="*/ 34 w 229"/>
                  <a:gd name="T71" fmla="*/ 198 h 447"/>
                  <a:gd name="T72" fmla="*/ 34 w 229"/>
                  <a:gd name="T73" fmla="*/ 47 h 447"/>
                  <a:gd name="T74" fmla="*/ 36 w 229"/>
                  <a:gd name="T75" fmla="*/ 42 h 447"/>
                  <a:gd name="T76" fmla="*/ 42 w 229"/>
                  <a:gd name="T77" fmla="*/ 40 h 447"/>
                  <a:gd name="T78" fmla="*/ 44 w 229"/>
                  <a:gd name="T79" fmla="*/ 42 h 447"/>
                  <a:gd name="T80" fmla="*/ 46 w 229"/>
                  <a:gd name="T81" fmla="*/ 47 h 447"/>
                  <a:gd name="T82" fmla="*/ 46 w 229"/>
                  <a:gd name="T83" fmla="*/ 210 h 447"/>
                  <a:gd name="T84" fmla="*/ 46 w 229"/>
                  <a:gd name="T85" fmla="*/ 418 h 447"/>
                  <a:gd name="T86" fmla="*/ 48 w 229"/>
                  <a:gd name="T87" fmla="*/ 430 h 447"/>
                  <a:gd name="T88" fmla="*/ 58 w 229"/>
                  <a:gd name="T89" fmla="*/ 442 h 447"/>
                  <a:gd name="T90" fmla="*/ 71 w 229"/>
                  <a:gd name="T91" fmla="*/ 446 h 447"/>
                  <a:gd name="T92" fmla="*/ 78 w 229"/>
                  <a:gd name="T93" fmla="*/ 446 h 447"/>
                  <a:gd name="T94" fmla="*/ 91 w 229"/>
                  <a:gd name="T95" fmla="*/ 442 h 447"/>
                  <a:gd name="T96" fmla="*/ 100 w 229"/>
                  <a:gd name="T97" fmla="*/ 430 h 447"/>
                  <a:gd name="T98" fmla="*/ 104 w 229"/>
                  <a:gd name="T99" fmla="*/ 418 h 447"/>
                  <a:gd name="T100" fmla="*/ 104 w 229"/>
                  <a:gd name="T101" fmla="*/ 221 h 447"/>
                  <a:gd name="T102" fmla="*/ 106 w 229"/>
                  <a:gd name="T103" fmla="*/ 213 h 447"/>
                  <a:gd name="T104" fmla="*/ 115 w 229"/>
                  <a:gd name="T105" fmla="*/ 210 h 447"/>
                  <a:gd name="T106" fmla="*/ 123 w 229"/>
                  <a:gd name="T107" fmla="*/ 213 h 447"/>
                  <a:gd name="T108" fmla="*/ 127 w 229"/>
                  <a:gd name="T109" fmla="*/ 221 h 447"/>
                  <a:gd name="T110" fmla="*/ 127 w 229"/>
                  <a:gd name="T111" fmla="*/ 418 h 4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29"/>
                  <a:gd name="T169" fmla="*/ 0 h 447"/>
                  <a:gd name="T170" fmla="*/ 229 w 229"/>
                  <a:gd name="T171" fmla="*/ 447 h 44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29" h="447">
                    <a:moveTo>
                      <a:pt x="127" y="418"/>
                    </a:moveTo>
                    <a:lnTo>
                      <a:pt x="130" y="430"/>
                    </a:lnTo>
                    <a:lnTo>
                      <a:pt x="139" y="442"/>
                    </a:lnTo>
                    <a:lnTo>
                      <a:pt x="153" y="446"/>
                    </a:lnTo>
                    <a:lnTo>
                      <a:pt x="157" y="446"/>
                    </a:lnTo>
                    <a:lnTo>
                      <a:pt x="171" y="442"/>
                    </a:lnTo>
                    <a:lnTo>
                      <a:pt x="181" y="430"/>
                    </a:lnTo>
                    <a:lnTo>
                      <a:pt x="184" y="418"/>
                    </a:lnTo>
                    <a:lnTo>
                      <a:pt x="184" y="210"/>
                    </a:lnTo>
                    <a:lnTo>
                      <a:pt x="184" y="47"/>
                    </a:lnTo>
                    <a:lnTo>
                      <a:pt x="185" y="42"/>
                    </a:lnTo>
                    <a:lnTo>
                      <a:pt x="189" y="40"/>
                    </a:lnTo>
                    <a:lnTo>
                      <a:pt x="193" y="42"/>
                    </a:lnTo>
                    <a:lnTo>
                      <a:pt x="195" y="47"/>
                    </a:lnTo>
                    <a:lnTo>
                      <a:pt x="195" y="198"/>
                    </a:lnTo>
                    <a:lnTo>
                      <a:pt x="197" y="206"/>
                    </a:lnTo>
                    <a:lnTo>
                      <a:pt x="203" y="213"/>
                    </a:lnTo>
                    <a:lnTo>
                      <a:pt x="212" y="215"/>
                    </a:lnTo>
                    <a:lnTo>
                      <a:pt x="221" y="213"/>
                    </a:lnTo>
                    <a:lnTo>
                      <a:pt x="227" y="206"/>
                    </a:lnTo>
                    <a:lnTo>
                      <a:pt x="228" y="198"/>
                    </a:lnTo>
                    <a:lnTo>
                      <a:pt x="228"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solidFill>
                <a:schemeClr val="tx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76" name="Freeform 29">
                <a:extLst>
                  <a:ext uri="{FF2B5EF4-FFF2-40B4-BE49-F238E27FC236}">
                    <a16:creationId xmlns:a16="http://schemas.microsoft.com/office/drawing/2014/main" id="{9F7668F3-6782-AA5B-6380-B529A32CCB2F}"/>
                  </a:ext>
                </a:extLst>
              </p:cNvPr>
              <p:cNvSpPr>
                <a:spLocks/>
              </p:cNvSpPr>
              <p:nvPr/>
            </p:nvSpPr>
            <p:spPr bwMode="auto">
              <a:xfrm>
                <a:off x="4992" y="1393"/>
                <a:ext cx="93" cy="95"/>
              </a:xfrm>
              <a:custGeom>
                <a:avLst/>
                <a:gdLst>
                  <a:gd name="T0" fmla="*/ 0 w 98"/>
                  <a:gd name="T1" fmla="*/ 31 h 100"/>
                  <a:gd name="T2" fmla="*/ 3 w 98"/>
                  <a:gd name="T3" fmla="*/ 21 h 100"/>
                  <a:gd name="T4" fmla="*/ 9 w 98"/>
                  <a:gd name="T5" fmla="*/ 10 h 100"/>
                  <a:gd name="T6" fmla="*/ 15 w 98"/>
                  <a:gd name="T7" fmla="*/ 6 h 100"/>
                  <a:gd name="T8" fmla="*/ 26 w 98"/>
                  <a:gd name="T9" fmla="*/ 0 h 100"/>
                  <a:gd name="T10" fmla="*/ 35 w 98"/>
                  <a:gd name="T11" fmla="*/ 0 h 100"/>
                  <a:gd name="T12" fmla="*/ 45 w 98"/>
                  <a:gd name="T13" fmla="*/ 6 h 100"/>
                  <a:gd name="T14" fmla="*/ 55 w 98"/>
                  <a:gd name="T15" fmla="*/ 10 h 100"/>
                  <a:gd name="T16" fmla="*/ 59 w 98"/>
                  <a:gd name="T17" fmla="*/ 21 h 100"/>
                  <a:gd name="T18" fmla="*/ 61 w 98"/>
                  <a:gd name="T19" fmla="*/ 31 h 100"/>
                  <a:gd name="T20" fmla="*/ 59 w 98"/>
                  <a:gd name="T21" fmla="*/ 44 h 100"/>
                  <a:gd name="T22" fmla="*/ 55 w 98"/>
                  <a:gd name="T23" fmla="*/ 52 h 100"/>
                  <a:gd name="T24" fmla="*/ 45 w 98"/>
                  <a:gd name="T25" fmla="*/ 59 h 100"/>
                  <a:gd name="T26" fmla="*/ 35 w 98"/>
                  <a:gd name="T27" fmla="*/ 63 h 100"/>
                  <a:gd name="T28" fmla="*/ 26 w 98"/>
                  <a:gd name="T29" fmla="*/ 63 h 100"/>
                  <a:gd name="T30" fmla="*/ 15 w 98"/>
                  <a:gd name="T31" fmla="*/ 59 h 100"/>
                  <a:gd name="T32" fmla="*/ 9 w 98"/>
                  <a:gd name="T33" fmla="*/ 52 h 100"/>
                  <a:gd name="T34" fmla="*/ 3 w 98"/>
                  <a:gd name="T35" fmla="*/ 44 h 100"/>
                  <a:gd name="T36" fmla="*/ 0 w 98"/>
                  <a:gd name="T37" fmla="*/ 31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0"/>
                  <a:gd name="T59" fmla="*/ 98 w 98"/>
                  <a:gd name="T60" fmla="*/ 100 h 1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0">
                    <a:moveTo>
                      <a:pt x="0" y="49"/>
                    </a:moveTo>
                    <a:lnTo>
                      <a:pt x="3" y="31"/>
                    </a:lnTo>
                    <a:lnTo>
                      <a:pt x="12" y="18"/>
                    </a:lnTo>
                    <a:lnTo>
                      <a:pt x="24"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4" y="93"/>
                    </a:lnTo>
                    <a:lnTo>
                      <a:pt x="12" y="83"/>
                    </a:lnTo>
                    <a:lnTo>
                      <a:pt x="3" y="68"/>
                    </a:lnTo>
                    <a:lnTo>
                      <a:pt x="0" y="49"/>
                    </a:lnTo>
                  </a:path>
                </a:pathLst>
              </a:custGeom>
              <a:solidFill>
                <a:schemeClr val="tx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nvGrpSpPr>
            <p:cNvPr id="21528" name="Group 30">
              <a:extLst>
                <a:ext uri="{FF2B5EF4-FFF2-40B4-BE49-F238E27FC236}">
                  <a16:creationId xmlns:a16="http://schemas.microsoft.com/office/drawing/2014/main" id="{48408173-EB88-7B1E-F01C-9E2398DD481C}"/>
                </a:ext>
              </a:extLst>
            </p:cNvPr>
            <p:cNvGrpSpPr>
              <a:grpSpLocks/>
            </p:cNvGrpSpPr>
            <p:nvPr/>
          </p:nvGrpSpPr>
          <p:grpSpPr bwMode="auto">
            <a:xfrm>
              <a:off x="2784" y="2160"/>
              <a:ext cx="2245" cy="569"/>
              <a:chOff x="2905" y="1393"/>
              <a:chExt cx="2245" cy="569"/>
            </a:xfrm>
          </p:grpSpPr>
          <p:sp>
            <p:nvSpPr>
              <p:cNvPr id="21529" name="Freeform 31">
                <a:extLst>
                  <a:ext uri="{FF2B5EF4-FFF2-40B4-BE49-F238E27FC236}">
                    <a16:creationId xmlns:a16="http://schemas.microsoft.com/office/drawing/2014/main" id="{9C11C844-6A27-3340-271A-BA6722663A6A}"/>
                  </a:ext>
                </a:extLst>
              </p:cNvPr>
              <p:cNvSpPr>
                <a:spLocks/>
              </p:cNvSpPr>
              <p:nvPr/>
            </p:nvSpPr>
            <p:spPr bwMode="auto">
              <a:xfrm>
                <a:off x="3769" y="1393"/>
                <a:ext cx="230" cy="569"/>
              </a:xfrm>
              <a:custGeom>
                <a:avLst/>
                <a:gdLst>
                  <a:gd name="T0" fmla="*/ 130 w 230"/>
                  <a:gd name="T1" fmla="*/ 552 h 569"/>
                  <a:gd name="T2" fmla="*/ 153 w 230"/>
                  <a:gd name="T3" fmla="*/ 568 h 569"/>
                  <a:gd name="T4" fmla="*/ 171 w 230"/>
                  <a:gd name="T5" fmla="*/ 564 h 569"/>
                  <a:gd name="T6" fmla="*/ 184 w 230"/>
                  <a:gd name="T7" fmla="*/ 539 h 569"/>
                  <a:gd name="T8" fmla="*/ 184 w 230"/>
                  <a:gd name="T9" fmla="*/ 168 h 569"/>
                  <a:gd name="T10" fmla="*/ 189 w 230"/>
                  <a:gd name="T11" fmla="*/ 161 h 569"/>
                  <a:gd name="T12" fmla="*/ 195 w 230"/>
                  <a:gd name="T13" fmla="*/ 168 h 569"/>
                  <a:gd name="T14" fmla="*/ 197 w 230"/>
                  <a:gd name="T15" fmla="*/ 327 h 569"/>
                  <a:gd name="T16" fmla="*/ 212 w 230"/>
                  <a:gd name="T17" fmla="*/ 336 h 569"/>
                  <a:gd name="T18" fmla="*/ 227 w 230"/>
                  <a:gd name="T19" fmla="*/ 327 h 569"/>
                  <a:gd name="T20" fmla="*/ 229 w 230"/>
                  <a:gd name="T21" fmla="*/ 140 h 569"/>
                  <a:gd name="T22" fmla="*/ 221 w 230"/>
                  <a:gd name="T23" fmla="*/ 122 h 569"/>
                  <a:gd name="T24" fmla="*/ 17 w 230"/>
                  <a:gd name="T25" fmla="*/ 120 h 569"/>
                  <a:gd name="T26" fmla="*/ 2 w 230"/>
                  <a:gd name="T27" fmla="*/ 130 h 569"/>
                  <a:gd name="T28" fmla="*/ 0 w 230"/>
                  <a:gd name="T29" fmla="*/ 320 h 569"/>
                  <a:gd name="T30" fmla="*/ 8 w 230"/>
                  <a:gd name="T31" fmla="*/ 334 h 569"/>
                  <a:gd name="T32" fmla="*/ 26 w 230"/>
                  <a:gd name="T33" fmla="*/ 334 h 569"/>
                  <a:gd name="T34" fmla="*/ 34 w 230"/>
                  <a:gd name="T35" fmla="*/ 320 h 569"/>
                  <a:gd name="T36" fmla="*/ 36 w 230"/>
                  <a:gd name="T37" fmla="*/ 163 h 569"/>
                  <a:gd name="T38" fmla="*/ 44 w 230"/>
                  <a:gd name="T39" fmla="*/ 163 h 569"/>
                  <a:gd name="T40" fmla="*/ 46 w 230"/>
                  <a:gd name="T41" fmla="*/ 331 h 569"/>
                  <a:gd name="T42" fmla="*/ 48 w 230"/>
                  <a:gd name="T43" fmla="*/ 552 h 569"/>
                  <a:gd name="T44" fmla="*/ 71 w 230"/>
                  <a:gd name="T45" fmla="*/ 568 h 569"/>
                  <a:gd name="T46" fmla="*/ 91 w 230"/>
                  <a:gd name="T47" fmla="*/ 564 h 569"/>
                  <a:gd name="T48" fmla="*/ 104 w 230"/>
                  <a:gd name="T49" fmla="*/ 539 h 569"/>
                  <a:gd name="T50" fmla="*/ 106 w 230"/>
                  <a:gd name="T51" fmla="*/ 334 h 569"/>
                  <a:gd name="T52" fmla="*/ 123 w 230"/>
                  <a:gd name="T53" fmla="*/ 334 h 569"/>
                  <a:gd name="T54" fmla="*/ 127 w 230"/>
                  <a:gd name="T55" fmla="*/ 539 h 569"/>
                  <a:gd name="T56" fmla="*/ 67 w 230"/>
                  <a:gd name="T57" fmla="*/ 34 h 569"/>
                  <a:gd name="T58" fmla="*/ 90 w 230"/>
                  <a:gd name="T59" fmla="*/ 7 h 569"/>
                  <a:gd name="T60" fmla="*/ 123 w 230"/>
                  <a:gd name="T61" fmla="*/ 0 h 569"/>
                  <a:gd name="T62" fmla="*/ 155 w 230"/>
                  <a:gd name="T63" fmla="*/ 19 h 569"/>
                  <a:gd name="T64" fmla="*/ 165 w 230"/>
                  <a:gd name="T65" fmla="*/ 52 h 569"/>
                  <a:gd name="T66" fmla="*/ 155 w 230"/>
                  <a:gd name="T67" fmla="*/ 89 h 569"/>
                  <a:gd name="T68" fmla="*/ 123 w 230"/>
                  <a:gd name="T69" fmla="*/ 106 h 569"/>
                  <a:gd name="T70" fmla="*/ 90 w 230"/>
                  <a:gd name="T71" fmla="*/ 100 h 569"/>
                  <a:gd name="T72" fmla="*/ 67 w 230"/>
                  <a:gd name="T73" fmla="*/ 72 h 569"/>
                  <a:gd name="T74" fmla="*/ 127 w 230"/>
                  <a:gd name="T75" fmla="*/ 539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0"/>
                  <a:gd name="T115" fmla="*/ 0 h 569"/>
                  <a:gd name="T116" fmla="*/ 230 w 230"/>
                  <a:gd name="T117" fmla="*/ 569 h 5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0"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6" y="163"/>
                    </a:lnTo>
                    <a:lnTo>
                      <a:pt x="189" y="161"/>
                    </a:lnTo>
                    <a:lnTo>
                      <a:pt x="193" y="163"/>
                    </a:lnTo>
                    <a:lnTo>
                      <a:pt x="195" y="168"/>
                    </a:lnTo>
                    <a:lnTo>
                      <a:pt x="195" y="320"/>
                    </a:lnTo>
                    <a:lnTo>
                      <a:pt x="197" y="327"/>
                    </a:lnTo>
                    <a:lnTo>
                      <a:pt x="203" y="334"/>
                    </a:lnTo>
                    <a:lnTo>
                      <a:pt x="212" y="336"/>
                    </a:lnTo>
                    <a:lnTo>
                      <a:pt x="221" y="334"/>
                    </a:lnTo>
                    <a:lnTo>
                      <a:pt x="227" y="327"/>
                    </a:lnTo>
                    <a:lnTo>
                      <a:pt x="229" y="320"/>
                    </a:lnTo>
                    <a:lnTo>
                      <a:pt x="229"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7" y="34"/>
                    </a:lnTo>
                    <a:lnTo>
                      <a:pt x="76" y="19"/>
                    </a:lnTo>
                    <a:lnTo>
                      <a:pt x="90"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90" y="100"/>
                    </a:lnTo>
                    <a:lnTo>
                      <a:pt x="76" y="89"/>
                    </a:lnTo>
                    <a:lnTo>
                      <a:pt x="67" y="72"/>
                    </a:lnTo>
                    <a:lnTo>
                      <a:pt x="64" y="52"/>
                    </a:lnTo>
                    <a:lnTo>
                      <a:pt x="127" y="539"/>
                    </a:lnTo>
                  </a:path>
                </a:pathLst>
              </a:custGeom>
              <a:solidFill>
                <a:srgbClr val="3366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30" name="Freeform 32">
                <a:extLst>
                  <a:ext uri="{FF2B5EF4-FFF2-40B4-BE49-F238E27FC236}">
                    <a16:creationId xmlns:a16="http://schemas.microsoft.com/office/drawing/2014/main" id="{F6335933-6EE9-49E7-26F0-CFB1841EE7F0}"/>
                  </a:ext>
                </a:extLst>
              </p:cNvPr>
              <p:cNvSpPr>
                <a:spLocks/>
              </p:cNvSpPr>
              <p:nvPr/>
            </p:nvSpPr>
            <p:spPr bwMode="auto">
              <a:xfrm>
                <a:off x="3769" y="1515"/>
                <a:ext cx="230" cy="447"/>
              </a:xfrm>
              <a:custGeom>
                <a:avLst/>
                <a:gdLst>
                  <a:gd name="T0" fmla="*/ 127 w 230"/>
                  <a:gd name="T1" fmla="*/ 418 h 447"/>
                  <a:gd name="T2" fmla="*/ 130 w 230"/>
                  <a:gd name="T3" fmla="*/ 430 h 447"/>
                  <a:gd name="T4" fmla="*/ 139 w 230"/>
                  <a:gd name="T5" fmla="*/ 442 h 447"/>
                  <a:gd name="T6" fmla="*/ 153 w 230"/>
                  <a:gd name="T7" fmla="*/ 446 h 447"/>
                  <a:gd name="T8" fmla="*/ 158 w 230"/>
                  <a:gd name="T9" fmla="*/ 446 h 447"/>
                  <a:gd name="T10" fmla="*/ 171 w 230"/>
                  <a:gd name="T11" fmla="*/ 442 h 447"/>
                  <a:gd name="T12" fmla="*/ 181 w 230"/>
                  <a:gd name="T13" fmla="*/ 430 h 447"/>
                  <a:gd name="T14" fmla="*/ 184 w 230"/>
                  <a:gd name="T15" fmla="*/ 418 h 447"/>
                  <a:gd name="T16" fmla="*/ 184 w 230"/>
                  <a:gd name="T17" fmla="*/ 210 h 447"/>
                  <a:gd name="T18" fmla="*/ 184 w 230"/>
                  <a:gd name="T19" fmla="*/ 47 h 447"/>
                  <a:gd name="T20" fmla="*/ 186 w 230"/>
                  <a:gd name="T21" fmla="*/ 42 h 447"/>
                  <a:gd name="T22" fmla="*/ 189 w 230"/>
                  <a:gd name="T23" fmla="*/ 40 h 447"/>
                  <a:gd name="T24" fmla="*/ 193 w 230"/>
                  <a:gd name="T25" fmla="*/ 42 h 447"/>
                  <a:gd name="T26" fmla="*/ 195 w 230"/>
                  <a:gd name="T27" fmla="*/ 47 h 447"/>
                  <a:gd name="T28" fmla="*/ 195 w 230"/>
                  <a:gd name="T29" fmla="*/ 198 h 447"/>
                  <a:gd name="T30" fmla="*/ 197 w 230"/>
                  <a:gd name="T31" fmla="*/ 206 h 447"/>
                  <a:gd name="T32" fmla="*/ 203 w 230"/>
                  <a:gd name="T33" fmla="*/ 213 h 447"/>
                  <a:gd name="T34" fmla="*/ 212 w 230"/>
                  <a:gd name="T35" fmla="*/ 215 h 447"/>
                  <a:gd name="T36" fmla="*/ 221 w 230"/>
                  <a:gd name="T37" fmla="*/ 213 h 447"/>
                  <a:gd name="T38" fmla="*/ 227 w 230"/>
                  <a:gd name="T39" fmla="*/ 206 h 447"/>
                  <a:gd name="T40" fmla="*/ 229 w 230"/>
                  <a:gd name="T41" fmla="*/ 198 h 447"/>
                  <a:gd name="T42" fmla="*/ 229 w 230"/>
                  <a:gd name="T43" fmla="*/ 20 h 447"/>
                  <a:gd name="T44" fmla="*/ 227 w 230"/>
                  <a:gd name="T45" fmla="*/ 10 h 447"/>
                  <a:gd name="T46" fmla="*/ 221 w 230"/>
                  <a:gd name="T47" fmla="*/ 2 h 447"/>
                  <a:gd name="T48" fmla="*/ 212 w 230"/>
                  <a:gd name="T49" fmla="*/ 0 h 447"/>
                  <a:gd name="T50" fmla="*/ 17 w 230"/>
                  <a:gd name="T51" fmla="*/ 0 h 447"/>
                  <a:gd name="T52" fmla="*/ 8 w 230"/>
                  <a:gd name="T53" fmla="*/ 2 h 447"/>
                  <a:gd name="T54" fmla="*/ 2 w 230"/>
                  <a:gd name="T55" fmla="*/ 10 h 447"/>
                  <a:gd name="T56" fmla="*/ 0 w 230"/>
                  <a:gd name="T57" fmla="*/ 20 h 447"/>
                  <a:gd name="T58" fmla="*/ 0 w 230"/>
                  <a:gd name="T59" fmla="*/ 198 h 447"/>
                  <a:gd name="T60" fmla="*/ 2 w 230"/>
                  <a:gd name="T61" fmla="*/ 206 h 447"/>
                  <a:gd name="T62" fmla="*/ 8 w 230"/>
                  <a:gd name="T63" fmla="*/ 213 h 447"/>
                  <a:gd name="T64" fmla="*/ 17 w 230"/>
                  <a:gd name="T65" fmla="*/ 215 h 447"/>
                  <a:gd name="T66" fmla="*/ 26 w 230"/>
                  <a:gd name="T67" fmla="*/ 213 h 447"/>
                  <a:gd name="T68" fmla="*/ 32 w 230"/>
                  <a:gd name="T69" fmla="*/ 206 h 447"/>
                  <a:gd name="T70" fmla="*/ 34 w 230"/>
                  <a:gd name="T71" fmla="*/ 198 h 447"/>
                  <a:gd name="T72" fmla="*/ 34 w 230"/>
                  <a:gd name="T73" fmla="*/ 47 h 447"/>
                  <a:gd name="T74" fmla="*/ 36 w 230"/>
                  <a:gd name="T75" fmla="*/ 42 h 447"/>
                  <a:gd name="T76" fmla="*/ 42 w 230"/>
                  <a:gd name="T77" fmla="*/ 40 h 447"/>
                  <a:gd name="T78" fmla="*/ 44 w 230"/>
                  <a:gd name="T79" fmla="*/ 42 h 447"/>
                  <a:gd name="T80" fmla="*/ 46 w 230"/>
                  <a:gd name="T81" fmla="*/ 47 h 447"/>
                  <a:gd name="T82" fmla="*/ 46 w 230"/>
                  <a:gd name="T83" fmla="*/ 210 h 447"/>
                  <a:gd name="T84" fmla="*/ 46 w 230"/>
                  <a:gd name="T85" fmla="*/ 418 h 447"/>
                  <a:gd name="T86" fmla="*/ 48 w 230"/>
                  <a:gd name="T87" fmla="*/ 430 h 447"/>
                  <a:gd name="T88" fmla="*/ 58 w 230"/>
                  <a:gd name="T89" fmla="*/ 442 h 447"/>
                  <a:gd name="T90" fmla="*/ 71 w 230"/>
                  <a:gd name="T91" fmla="*/ 446 h 447"/>
                  <a:gd name="T92" fmla="*/ 78 w 230"/>
                  <a:gd name="T93" fmla="*/ 446 h 447"/>
                  <a:gd name="T94" fmla="*/ 91 w 230"/>
                  <a:gd name="T95" fmla="*/ 442 h 447"/>
                  <a:gd name="T96" fmla="*/ 100 w 230"/>
                  <a:gd name="T97" fmla="*/ 430 h 447"/>
                  <a:gd name="T98" fmla="*/ 104 w 230"/>
                  <a:gd name="T99" fmla="*/ 418 h 447"/>
                  <a:gd name="T100" fmla="*/ 104 w 230"/>
                  <a:gd name="T101" fmla="*/ 221 h 447"/>
                  <a:gd name="T102" fmla="*/ 106 w 230"/>
                  <a:gd name="T103" fmla="*/ 213 h 447"/>
                  <a:gd name="T104" fmla="*/ 115 w 230"/>
                  <a:gd name="T105" fmla="*/ 210 h 447"/>
                  <a:gd name="T106" fmla="*/ 123 w 230"/>
                  <a:gd name="T107" fmla="*/ 213 h 447"/>
                  <a:gd name="T108" fmla="*/ 127 w 230"/>
                  <a:gd name="T109" fmla="*/ 221 h 447"/>
                  <a:gd name="T110" fmla="*/ 127 w 230"/>
                  <a:gd name="T111" fmla="*/ 418 h 4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30"/>
                  <a:gd name="T169" fmla="*/ 0 h 447"/>
                  <a:gd name="T170" fmla="*/ 230 w 230"/>
                  <a:gd name="T171" fmla="*/ 447 h 44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30"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6"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solidFill>
                <a:srgbClr val="3366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31" name="Freeform 33">
                <a:extLst>
                  <a:ext uri="{FF2B5EF4-FFF2-40B4-BE49-F238E27FC236}">
                    <a16:creationId xmlns:a16="http://schemas.microsoft.com/office/drawing/2014/main" id="{5B46672D-2511-54C6-908F-12832130DEE7}"/>
                  </a:ext>
                </a:extLst>
              </p:cNvPr>
              <p:cNvSpPr>
                <a:spLocks/>
              </p:cNvSpPr>
              <p:nvPr/>
            </p:nvSpPr>
            <p:spPr bwMode="auto">
              <a:xfrm>
                <a:off x="3835" y="1393"/>
                <a:ext cx="98" cy="100"/>
              </a:xfrm>
              <a:custGeom>
                <a:avLst/>
                <a:gdLst>
                  <a:gd name="T0" fmla="*/ 0 w 98"/>
                  <a:gd name="T1" fmla="*/ 49 h 100"/>
                  <a:gd name="T2" fmla="*/ 3 w 98"/>
                  <a:gd name="T3" fmla="*/ 31 h 100"/>
                  <a:gd name="T4" fmla="*/ 12 w 98"/>
                  <a:gd name="T5" fmla="*/ 18 h 100"/>
                  <a:gd name="T6" fmla="*/ 25 w 98"/>
                  <a:gd name="T7" fmla="*/ 6 h 100"/>
                  <a:gd name="T8" fmla="*/ 41 w 98"/>
                  <a:gd name="T9" fmla="*/ 0 h 100"/>
                  <a:gd name="T10" fmla="*/ 56 w 98"/>
                  <a:gd name="T11" fmla="*/ 0 h 100"/>
                  <a:gd name="T12" fmla="*/ 72 w 98"/>
                  <a:gd name="T13" fmla="*/ 6 h 100"/>
                  <a:gd name="T14" fmla="*/ 87 w 98"/>
                  <a:gd name="T15" fmla="*/ 18 h 100"/>
                  <a:gd name="T16" fmla="*/ 93 w 98"/>
                  <a:gd name="T17" fmla="*/ 31 h 100"/>
                  <a:gd name="T18" fmla="*/ 97 w 98"/>
                  <a:gd name="T19" fmla="*/ 49 h 100"/>
                  <a:gd name="T20" fmla="*/ 93 w 98"/>
                  <a:gd name="T21" fmla="*/ 68 h 100"/>
                  <a:gd name="T22" fmla="*/ 87 w 98"/>
                  <a:gd name="T23" fmla="*/ 83 h 100"/>
                  <a:gd name="T24" fmla="*/ 72 w 98"/>
                  <a:gd name="T25" fmla="*/ 93 h 100"/>
                  <a:gd name="T26" fmla="*/ 56 w 98"/>
                  <a:gd name="T27" fmla="*/ 99 h 100"/>
                  <a:gd name="T28" fmla="*/ 41 w 98"/>
                  <a:gd name="T29" fmla="*/ 99 h 100"/>
                  <a:gd name="T30" fmla="*/ 25 w 98"/>
                  <a:gd name="T31" fmla="*/ 93 h 100"/>
                  <a:gd name="T32" fmla="*/ 12 w 98"/>
                  <a:gd name="T33" fmla="*/ 83 h 100"/>
                  <a:gd name="T34" fmla="*/ 3 w 98"/>
                  <a:gd name="T35" fmla="*/ 68 h 100"/>
                  <a:gd name="T36" fmla="*/ 0 w 98"/>
                  <a:gd name="T37" fmla="*/ 49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0"/>
                  <a:gd name="T59" fmla="*/ 98 w 98"/>
                  <a:gd name="T60" fmla="*/ 100 h 1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0">
                    <a:moveTo>
                      <a:pt x="0" y="49"/>
                    </a:moveTo>
                    <a:lnTo>
                      <a:pt x="3" y="31"/>
                    </a:lnTo>
                    <a:lnTo>
                      <a:pt x="12" y="18"/>
                    </a:lnTo>
                    <a:lnTo>
                      <a:pt x="25"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5" y="93"/>
                    </a:lnTo>
                    <a:lnTo>
                      <a:pt x="12" y="83"/>
                    </a:lnTo>
                    <a:lnTo>
                      <a:pt x="3" y="68"/>
                    </a:lnTo>
                    <a:lnTo>
                      <a:pt x="0" y="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32" name="Freeform 34">
                <a:extLst>
                  <a:ext uri="{FF2B5EF4-FFF2-40B4-BE49-F238E27FC236}">
                    <a16:creationId xmlns:a16="http://schemas.microsoft.com/office/drawing/2014/main" id="{B68BCA3A-23FD-E354-B27E-9AFBB2A6E95B}"/>
                  </a:ext>
                </a:extLst>
              </p:cNvPr>
              <p:cNvSpPr>
                <a:spLocks/>
              </p:cNvSpPr>
              <p:nvPr/>
            </p:nvSpPr>
            <p:spPr bwMode="auto">
              <a:xfrm>
                <a:off x="3193" y="1393"/>
                <a:ext cx="230" cy="569"/>
              </a:xfrm>
              <a:custGeom>
                <a:avLst/>
                <a:gdLst>
                  <a:gd name="T0" fmla="*/ 130 w 230"/>
                  <a:gd name="T1" fmla="*/ 552 h 569"/>
                  <a:gd name="T2" fmla="*/ 153 w 230"/>
                  <a:gd name="T3" fmla="*/ 568 h 569"/>
                  <a:gd name="T4" fmla="*/ 171 w 230"/>
                  <a:gd name="T5" fmla="*/ 564 h 569"/>
                  <a:gd name="T6" fmla="*/ 184 w 230"/>
                  <a:gd name="T7" fmla="*/ 539 h 569"/>
                  <a:gd name="T8" fmla="*/ 184 w 230"/>
                  <a:gd name="T9" fmla="*/ 168 h 569"/>
                  <a:gd name="T10" fmla="*/ 189 w 230"/>
                  <a:gd name="T11" fmla="*/ 161 h 569"/>
                  <a:gd name="T12" fmla="*/ 195 w 230"/>
                  <a:gd name="T13" fmla="*/ 168 h 569"/>
                  <a:gd name="T14" fmla="*/ 197 w 230"/>
                  <a:gd name="T15" fmla="*/ 327 h 569"/>
                  <a:gd name="T16" fmla="*/ 212 w 230"/>
                  <a:gd name="T17" fmla="*/ 336 h 569"/>
                  <a:gd name="T18" fmla="*/ 227 w 230"/>
                  <a:gd name="T19" fmla="*/ 327 h 569"/>
                  <a:gd name="T20" fmla="*/ 229 w 230"/>
                  <a:gd name="T21" fmla="*/ 140 h 569"/>
                  <a:gd name="T22" fmla="*/ 221 w 230"/>
                  <a:gd name="T23" fmla="*/ 122 h 569"/>
                  <a:gd name="T24" fmla="*/ 17 w 230"/>
                  <a:gd name="T25" fmla="*/ 120 h 569"/>
                  <a:gd name="T26" fmla="*/ 2 w 230"/>
                  <a:gd name="T27" fmla="*/ 130 h 569"/>
                  <a:gd name="T28" fmla="*/ 0 w 230"/>
                  <a:gd name="T29" fmla="*/ 320 h 569"/>
                  <a:gd name="T30" fmla="*/ 8 w 230"/>
                  <a:gd name="T31" fmla="*/ 334 h 569"/>
                  <a:gd name="T32" fmla="*/ 26 w 230"/>
                  <a:gd name="T33" fmla="*/ 334 h 569"/>
                  <a:gd name="T34" fmla="*/ 34 w 230"/>
                  <a:gd name="T35" fmla="*/ 320 h 569"/>
                  <a:gd name="T36" fmla="*/ 36 w 230"/>
                  <a:gd name="T37" fmla="*/ 163 h 569"/>
                  <a:gd name="T38" fmla="*/ 44 w 230"/>
                  <a:gd name="T39" fmla="*/ 163 h 569"/>
                  <a:gd name="T40" fmla="*/ 46 w 230"/>
                  <a:gd name="T41" fmla="*/ 331 h 569"/>
                  <a:gd name="T42" fmla="*/ 48 w 230"/>
                  <a:gd name="T43" fmla="*/ 552 h 569"/>
                  <a:gd name="T44" fmla="*/ 71 w 230"/>
                  <a:gd name="T45" fmla="*/ 568 h 569"/>
                  <a:gd name="T46" fmla="*/ 91 w 230"/>
                  <a:gd name="T47" fmla="*/ 564 h 569"/>
                  <a:gd name="T48" fmla="*/ 104 w 230"/>
                  <a:gd name="T49" fmla="*/ 539 h 569"/>
                  <a:gd name="T50" fmla="*/ 106 w 230"/>
                  <a:gd name="T51" fmla="*/ 334 h 569"/>
                  <a:gd name="T52" fmla="*/ 123 w 230"/>
                  <a:gd name="T53" fmla="*/ 334 h 569"/>
                  <a:gd name="T54" fmla="*/ 127 w 230"/>
                  <a:gd name="T55" fmla="*/ 539 h 569"/>
                  <a:gd name="T56" fmla="*/ 68 w 230"/>
                  <a:gd name="T57" fmla="*/ 34 h 569"/>
                  <a:gd name="T58" fmla="*/ 90 w 230"/>
                  <a:gd name="T59" fmla="*/ 7 h 569"/>
                  <a:gd name="T60" fmla="*/ 123 w 230"/>
                  <a:gd name="T61" fmla="*/ 0 h 569"/>
                  <a:gd name="T62" fmla="*/ 155 w 230"/>
                  <a:gd name="T63" fmla="*/ 19 h 569"/>
                  <a:gd name="T64" fmla="*/ 165 w 230"/>
                  <a:gd name="T65" fmla="*/ 52 h 569"/>
                  <a:gd name="T66" fmla="*/ 155 w 230"/>
                  <a:gd name="T67" fmla="*/ 89 h 569"/>
                  <a:gd name="T68" fmla="*/ 123 w 230"/>
                  <a:gd name="T69" fmla="*/ 106 h 569"/>
                  <a:gd name="T70" fmla="*/ 90 w 230"/>
                  <a:gd name="T71" fmla="*/ 100 h 569"/>
                  <a:gd name="T72" fmla="*/ 68 w 230"/>
                  <a:gd name="T73" fmla="*/ 72 h 569"/>
                  <a:gd name="T74" fmla="*/ 127 w 230"/>
                  <a:gd name="T75" fmla="*/ 539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0"/>
                  <a:gd name="T115" fmla="*/ 0 h 569"/>
                  <a:gd name="T116" fmla="*/ 230 w 230"/>
                  <a:gd name="T117" fmla="*/ 569 h 5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0"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6" y="163"/>
                    </a:lnTo>
                    <a:lnTo>
                      <a:pt x="189" y="161"/>
                    </a:lnTo>
                    <a:lnTo>
                      <a:pt x="193" y="163"/>
                    </a:lnTo>
                    <a:lnTo>
                      <a:pt x="195" y="168"/>
                    </a:lnTo>
                    <a:lnTo>
                      <a:pt x="195" y="320"/>
                    </a:lnTo>
                    <a:lnTo>
                      <a:pt x="197" y="327"/>
                    </a:lnTo>
                    <a:lnTo>
                      <a:pt x="203" y="334"/>
                    </a:lnTo>
                    <a:lnTo>
                      <a:pt x="212" y="336"/>
                    </a:lnTo>
                    <a:lnTo>
                      <a:pt x="221" y="334"/>
                    </a:lnTo>
                    <a:lnTo>
                      <a:pt x="227" y="327"/>
                    </a:lnTo>
                    <a:lnTo>
                      <a:pt x="229" y="320"/>
                    </a:lnTo>
                    <a:lnTo>
                      <a:pt x="229"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8" y="34"/>
                    </a:lnTo>
                    <a:lnTo>
                      <a:pt x="76" y="19"/>
                    </a:lnTo>
                    <a:lnTo>
                      <a:pt x="90"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90" y="100"/>
                    </a:lnTo>
                    <a:lnTo>
                      <a:pt x="76" y="89"/>
                    </a:lnTo>
                    <a:lnTo>
                      <a:pt x="68" y="72"/>
                    </a:lnTo>
                    <a:lnTo>
                      <a:pt x="64" y="52"/>
                    </a:lnTo>
                    <a:lnTo>
                      <a:pt x="127" y="539"/>
                    </a:lnTo>
                  </a:path>
                </a:pathLst>
              </a:custGeom>
              <a:solidFill>
                <a:srgbClr val="00B7A5"/>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33" name="Freeform 35">
                <a:extLst>
                  <a:ext uri="{FF2B5EF4-FFF2-40B4-BE49-F238E27FC236}">
                    <a16:creationId xmlns:a16="http://schemas.microsoft.com/office/drawing/2014/main" id="{FF28BEF6-F4DC-9BC4-DC8A-8C9CBEF1091C}"/>
                  </a:ext>
                </a:extLst>
              </p:cNvPr>
              <p:cNvSpPr>
                <a:spLocks/>
              </p:cNvSpPr>
              <p:nvPr/>
            </p:nvSpPr>
            <p:spPr bwMode="auto">
              <a:xfrm>
                <a:off x="3193" y="1515"/>
                <a:ext cx="230" cy="447"/>
              </a:xfrm>
              <a:custGeom>
                <a:avLst/>
                <a:gdLst>
                  <a:gd name="T0" fmla="*/ 127 w 230"/>
                  <a:gd name="T1" fmla="*/ 418 h 447"/>
                  <a:gd name="T2" fmla="*/ 130 w 230"/>
                  <a:gd name="T3" fmla="*/ 430 h 447"/>
                  <a:gd name="T4" fmla="*/ 139 w 230"/>
                  <a:gd name="T5" fmla="*/ 442 h 447"/>
                  <a:gd name="T6" fmla="*/ 153 w 230"/>
                  <a:gd name="T7" fmla="*/ 446 h 447"/>
                  <a:gd name="T8" fmla="*/ 158 w 230"/>
                  <a:gd name="T9" fmla="*/ 446 h 447"/>
                  <a:gd name="T10" fmla="*/ 171 w 230"/>
                  <a:gd name="T11" fmla="*/ 442 h 447"/>
                  <a:gd name="T12" fmla="*/ 181 w 230"/>
                  <a:gd name="T13" fmla="*/ 430 h 447"/>
                  <a:gd name="T14" fmla="*/ 184 w 230"/>
                  <a:gd name="T15" fmla="*/ 418 h 447"/>
                  <a:gd name="T16" fmla="*/ 184 w 230"/>
                  <a:gd name="T17" fmla="*/ 210 h 447"/>
                  <a:gd name="T18" fmla="*/ 184 w 230"/>
                  <a:gd name="T19" fmla="*/ 47 h 447"/>
                  <a:gd name="T20" fmla="*/ 186 w 230"/>
                  <a:gd name="T21" fmla="*/ 42 h 447"/>
                  <a:gd name="T22" fmla="*/ 189 w 230"/>
                  <a:gd name="T23" fmla="*/ 40 h 447"/>
                  <a:gd name="T24" fmla="*/ 193 w 230"/>
                  <a:gd name="T25" fmla="*/ 42 h 447"/>
                  <a:gd name="T26" fmla="*/ 195 w 230"/>
                  <a:gd name="T27" fmla="*/ 47 h 447"/>
                  <a:gd name="T28" fmla="*/ 195 w 230"/>
                  <a:gd name="T29" fmla="*/ 198 h 447"/>
                  <a:gd name="T30" fmla="*/ 197 w 230"/>
                  <a:gd name="T31" fmla="*/ 206 h 447"/>
                  <a:gd name="T32" fmla="*/ 203 w 230"/>
                  <a:gd name="T33" fmla="*/ 213 h 447"/>
                  <a:gd name="T34" fmla="*/ 212 w 230"/>
                  <a:gd name="T35" fmla="*/ 215 h 447"/>
                  <a:gd name="T36" fmla="*/ 221 w 230"/>
                  <a:gd name="T37" fmla="*/ 213 h 447"/>
                  <a:gd name="T38" fmla="*/ 227 w 230"/>
                  <a:gd name="T39" fmla="*/ 206 h 447"/>
                  <a:gd name="T40" fmla="*/ 229 w 230"/>
                  <a:gd name="T41" fmla="*/ 198 h 447"/>
                  <a:gd name="T42" fmla="*/ 229 w 230"/>
                  <a:gd name="T43" fmla="*/ 20 h 447"/>
                  <a:gd name="T44" fmla="*/ 227 w 230"/>
                  <a:gd name="T45" fmla="*/ 10 h 447"/>
                  <a:gd name="T46" fmla="*/ 221 w 230"/>
                  <a:gd name="T47" fmla="*/ 2 h 447"/>
                  <a:gd name="T48" fmla="*/ 212 w 230"/>
                  <a:gd name="T49" fmla="*/ 0 h 447"/>
                  <a:gd name="T50" fmla="*/ 17 w 230"/>
                  <a:gd name="T51" fmla="*/ 0 h 447"/>
                  <a:gd name="T52" fmla="*/ 8 w 230"/>
                  <a:gd name="T53" fmla="*/ 2 h 447"/>
                  <a:gd name="T54" fmla="*/ 2 w 230"/>
                  <a:gd name="T55" fmla="*/ 10 h 447"/>
                  <a:gd name="T56" fmla="*/ 0 w 230"/>
                  <a:gd name="T57" fmla="*/ 20 h 447"/>
                  <a:gd name="T58" fmla="*/ 0 w 230"/>
                  <a:gd name="T59" fmla="*/ 198 h 447"/>
                  <a:gd name="T60" fmla="*/ 2 w 230"/>
                  <a:gd name="T61" fmla="*/ 206 h 447"/>
                  <a:gd name="T62" fmla="*/ 8 w 230"/>
                  <a:gd name="T63" fmla="*/ 213 h 447"/>
                  <a:gd name="T64" fmla="*/ 17 w 230"/>
                  <a:gd name="T65" fmla="*/ 215 h 447"/>
                  <a:gd name="T66" fmla="*/ 26 w 230"/>
                  <a:gd name="T67" fmla="*/ 213 h 447"/>
                  <a:gd name="T68" fmla="*/ 32 w 230"/>
                  <a:gd name="T69" fmla="*/ 206 h 447"/>
                  <a:gd name="T70" fmla="*/ 34 w 230"/>
                  <a:gd name="T71" fmla="*/ 198 h 447"/>
                  <a:gd name="T72" fmla="*/ 34 w 230"/>
                  <a:gd name="T73" fmla="*/ 47 h 447"/>
                  <a:gd name="T74" fmla="*/ 36 w 230"/>
                  <a:gd name="T75" fmla="*/ 42 h 447"/>
                  <a:gd name="T76" fmla="*/ 42 w 230"/>
                  <a:gd name="T77" fmla="*/ 40 h 447"/>
                  <a:gd name="T78" fmla="*/ 44 w 230"/>
                  <a:gd name="T79" fmla="*/ 42 h 447"/>
                  <a:gd name="T80" fmla="*/ 46 w 230"/>
                  <a:gd name="T81" fmla="*/ 47 h 447"/>
                  <a:gd name="T82" fmla="*/ 46 w 230"/>
                  <a:gd name="T83" fmla="*/ 210 h 447"/>
                  <a:gd name="T84" fmla="*/ 46 w 230"/>
                  <a:gd name="T85" fmla="*/ 418 h 447"/>
                  <a:gd name="T86" fmla="*/ 48 w 230"/>
                  <a:gd name="T87" fmla="*/ 430 h 447"/>
                  <a:gd name="T88" fmla="*/ 58 w 230"/>
                  <a:gd name="T89" fmla="*/ 442 h 447"/>
                  <a:gd name="T90" fmla="*/ 71 w 230"/>
                  <a:gd name="T91" fmla="*/ 446 h 447"/>
                  <a:gd name="T92" fmla="*/ 78 w 230"/>
                  <a:gd name="T93" fmla="*/ 446 h 447"/>
                  <a:gd name="T94" fmla="*/ 91 w 230"/>
                  <a:gd name="T95" fmla="*/ 442 h 447"/>
                  <a:gd name="T96" fmla="*/ 100 w 230"/>
                  <a:gd name="T97" fmla="*/ 430 h 447"/>
                  <a:gd name="T98" fmla="*/ 104 w 230"/>
                  <a:gd name="T99" fmla="*/ 418 h 447"/>
                  <a:gd name="T100" fmla="*/ 104 w 230"/>
                  <a:gd name="T101" fmla="*/ 221 h 447"/>
                  <a:gd name="T102" fmla="*/ 106 w 230"/>
                  <a:gd name="T103" fmla="*/ 213 h 447"/>
                  <a:gd name="T104" fmla="*/ 115 w 230"/>
                  <a:gd name="T105" fmla="*/ 210 h 447"/>
                  <a:gd name="T106" fmla="*/ 123 w 230"/>
                  <a:gd name="T107" fmla="*/ 213 h 447"/>
                  <a:gd name="T108" fmla="*/ 127 w 230"/>
                  <a:gd name="T109" fmla="*/ 221 h 447"/>
                  <a:gd name="T110" fmla="*/ 127 w 230"/>
                  <a:gd name="T111" fmla="*/ 418 h 4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30"/>
                  <a:gd name="T169" fmla="*/ 0 h 447"/>
                  <a:gd name="T170" fmla="*/ 230 w 230"/>
                  <a:gd name="T171" fmla="*/ 447 h 44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30"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6"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solidFill>
                <a:srgbClr val="00A89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34" name="Freeform 36">
                <a:extLst>
                  <a:ext uri="{FF2B5EF4-FFF2-40B4-BE49-F238E27FC236}">
                    <a16:creationId xmlns:a16="http://schemas.microsoft.com/office/drawing/2014/main" id="{69680AED-4243-DF22-C524-FC77BF2335CF}"/>
                  </a:ext>
                </a:extLst>
              </p:cNvPr>
              <p:cNvSpPr>
                <a:spLocks/>
              </p:cNvSpPr>
              <p:nvPr/>
            </p:nvSpPr>
            <p:spPr bwMode="auto">
              <a:xfrm>
                <a:off x="3259" y="1393"/>
                <a:ext cx="98" cy="100"/>
              </a:xfrm>
              <a:custGeom>
                <a:avLst/>
                <a:gdLst>
                  <a:gd name="T0" fmla="*/ 0 w 98"/>
                  <a:gd name="T1" fmla="*/ 49 h 100"/>
                  <a:gd name="T2" fmla="*/ 4 w 98"/>
                  <a:gd name="T3" fmla="*/ 31 h 100"/>
                  <a:gd name="T4" fmla="*/ 12 w 98"/>
                  <a:gd name="T5" fmla="*/ 18 h 100"/>
                  <a:gd name="T6" fmla="*/ 25 w 98"/>
                  <a:gd name="T7" fmla="*/ 6 h 100"/>
                  <a:gd name="T8" fmla="*/ 41 w 98"/>
                  <a:gd name="T9" fmla="*/ 0 h 100"/>
                  <a:gd name="T10" fmla="*/ 56 w 98"/>
                  <a:gd name="T11" fmla="*/ 0 h 100"/>
                  <a:gd name="T12" fmla="*/ 72 w 98"/>
                  <a:gd name="T13" fmla="*/ 6 h 100"/>
                  <a:gd name="T14" fmla="*/ 87 w 98"/>
                  <a:gd name="T15" fmla="*/ 18 h 100"/>
                  <a:gd name="T16" fmla="*/ 93 w 98"/>
                  <a:gd name="T17" fmla="*/ 31 h 100"/>
                  <a:gd name="T18" fmla="*/ 97 w 98"/>
                  <a:gd name="T19" fmla="*/ 49 h 100"/>
                  <a:gd name="T20" fmla="*/ 93 w 98"/>
                  <a:gd name="T21" fmla="*/ 68 h 100"/>
                  <a:gd name="T22" fmla="*/ 87 w 98"/>
                  <a:gd name="T23" fmla="*/ 83 h 100"/>
                  <a:gd name="T24" fmla="*/ 72 w 98"/>
                  <a:gd name="T25" fmla="*/ 93 h 100"/>
                  <a:gd name="T26" fmla="*/ 56 w 98"/>
                  <a:gd name="T27" fmla="*/ 99 h 100"/>
                  <a:gd name="T28" fmla="*/ 41 w 98"/>
                  <a:gd name="T29" fmla="*/ 99 h 100"/>
                  <a:gd name="T30" fmla="*/ 25 w 98"/>
                  <a:gd name="T31" fmla="*/ 93 h 100"/>
                  <a:gd name="T32" fmla="*/ 12 w 98"/>
                  <a:gd name="T33" fmla="*/ 83 h 100"/>
                  <a:gd name="T34" fmla="*/ 4 w 98"/>
                  <a:gd name="T35" fmla="*/ 68 h 100"/>
                  <a:gd name="T36" fmla="*/ 0 w 98"/>
                  <a:gd name="T37" fmla="*/ 49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0"/>
                  <a:gd name="T59" fmla="*/ 98 w 98"/>
                  <a:gd name="T60" fmla="*/ 100 h 1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0">
                    <a:moveTo>
                      <a:pt x="0" y="49"/>
                    </a:moveTo>
                    <a:lnTo>
                      <a:pt x="4" y="31"/>
                    </a:lnTo>
                    <a:lnTo>
                      <a:pt x="12" y="18"/>
                    </a:lnTo>
                    <a:lnTo>
                      <a:pt x="25"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5" y="93"/>
                    </a:lnTo>
                    <a:lnTo>
                      <a:pt x="12" y="83"/>
                    </a:lnTo>
                    <a:lnTo>
                      <a:pt x="4" y="68"/>
                    </a:lnTo>
                    <a:lnTo>
                      <a:pt x="0" y="49"/>
                    </a:lnTo>
                  </a:path>
                </a:pathLst>
              </a:custGeom>
              <a:solidFill>
                <a:srgbClr val="00A89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35" name="Freeform 37">
                <a:extLst>
                  <a:ext uri="{FF2B5EF4-FFF2-40B4-BE49-F238E27FC236}">
                    <a16:creationId xmlns:a16="http://schemas.microsoft.com/office/drawing/2014/main" id="{9A2063AB-4526-5F98-BBCC-0DBFF9CE2BDB}"/>
                  </a:ext>
                </a:extLst>
              </p:cNvPr>
              <p:cNvSpPr>
                <a:spLocks/>
              </p:cNvSpPr>
              <p:nvPr/>
            </p:nvSpPr>
            <p:spPr bwMode="auto">
              <a:xfrm>
                <a:off x="4345" y="1393"/>
                <a:ext cx="229" cy="569"/>
              </a:xfrm>
              <a:custGeom>
                <a:avLst/>
                <a:gdLst>
                  <a:gd name="T0" fmla="*/ 130 w 229"/>
                  <a:gd name="T1" fmla="*/ 552 h 569"/>
                  <a:gd name="T2" fmla="*/ 153 w 229"/>
                  <a:gd name="T3" fmla="*/ 568 h 569"/>
                  <a:gd name="T4" fmla="*/ 171 w 229"/>
                  <a:gd name="T5" fmla="*/ 564 h 569"/>
                  <a:gd name="T6" fmla="*/ 184 w 229"/>
                  <a:gd name="T7" fmla="*/ 539 h 569"/>
                  <a:gd name="T8" fmla="*/ 184 w 229"/>
                  <a:gd name="T9" fmla="*/ 168 h 569"/>
                  <a:gd name="T10" fmla="*/ 189 w 229"/>
                  <a:gd name="T11" fmla="*/ 161 h 569"/>
                  <a:gd name="T12" fmla="*/ 195 w 229"/>
                  <a:gd name="T13" fmla="*/ 168 h 569"/>
                  <a:gd name="T14" fmla="*/ 197 w 229"/>
                  <a:gd name="T15" fmla="*/ 327 h 569"/>
                  <a:gd name="T16" fmla="*/ 212 w 229"/>
                  <a:gd name="T17" fmla="*/ 336 h 569"/>
                  <a:gd name="T18" fmla="*/ 227 w 229"/>
                  <a:gd name="T19" fmla="*/ 327 h 569"/>
                  <a:gd name="T20" fmla="*/ 228 w 229"/>
                  <a:gd name="T21" fmla="*/ 140 h 569"/>
                  <a:gd name="T22" fmla="*/ 221 w 229"/>
                  <a:gd name="T23" fmla="*/ 122 h 569"/>
                  <a:gd name="T24" fmla="*/ 17 w 229"/>
                  <a:gd name="T25" fmla="*/ 120 h 569"/>
                  <a:gd name="T26" fmla="*/ 2 w 229"/>
                  <a:gd name="T27" fmla="*/ 130 h 569"/>
                  <a:gd name="T28" fmla="*/ 0 w 229"/>
                  <a:gd name="T29" fmla="*/ 320 h 569"/>
                  <a:gd name="T30" fmla="*/ 8 w 229"/>
                  <a:gd name="T31" fmla="*/ 334 h 569"/>
                  <a:gd name="T32" fmla="*/ 26 w 229"/>
                  <a:gd name="T33" fmla="*/ 334 h 569"/>
                  <a:gd name="T34" fmla="*/ 34 w 229"/>
                  <a:gd name="T35" fmla="*/ 320 h 569"/>
                  <a:gd name="T36" fmla="*/ 36 w 229"/>
                  <a:gd name="T37" fmla="*/ 163 h 569"/>
                  <a:gd name="T38" fmla="*/ 44 w 229"/>
                  <a:gd name="T39" fmla="*/ 163 h 569"/>
                  <a:gd name="T40" fmla="*/ 46 w 229"/>
                  <a:gd name="T41" fmla="*/ 331 h 569"/>
                  <a:gd name="T42" fmla="*/ 48 w 229"/>
                  <a:gd name="T43" fmla="*/ 552 h 569"/>
                  <a:gd name="T44" fmla="*/ 71 w 229"/>
                  <a:gd name="T45" fmla="*/ 568 h 569"/>
                  <a:gd name="T46" fmla="*/ 91 w 229"/>
                  <a:gd name="T47" fmla="*/ 564 h 569"/>
                  <a:gd name="T48" fmla="*/ 104 w 229"/>
                  <a:gd name="T49" fmla="*/ 539 h 569"/>
                  <a:gd name="T50" fmla="*/ 106 w 229"/>
                  <a:gd name="T51" fmla="*/ 334 h 569"/>
                  <a:gd name="T52" fmla="*/ 123 w 229"/>
                  <a:gd name="T53" fmla="*/ 334 h 569"/>
                  <a:gd name="T54" fmla="*/ 127 w 229"/>
                  <a:gd name="T55" fmla="*/ 539 h 569"/>
                  <a:gd name="T56" fmla="*/ 67 w 229"/>
                  <a:gd name="T57" fmla="*/ 34 h 569"/>
                  <a:gd name="T58" fmla="*/ 89 w 229"/>
                  <a:gd name="T59" fmla="*/ 7 h 569"/>
                  <a:gd name="T60" fmla="*/ 123 w 229"/>
                  <a:gd name="T61" fmla="*/ 0 h 569"/>
                  <a:gd name="T62" fmla="*/ 155 w 229"/>
                  <a:gd name="T63" fmla="*/ 19 h 569"/>
                  <a:gd name="T64" fmla="*/ 165 w 229"/>
                  <a:gd name="T65" fmla="*/ 52 h 569"/>
                  <a:gd name="T66" fmla="*/ 155 w 229"/>
                  <a:gd name="T67" fmla="*/ 89 h 569"/>
                  <a:gd name="T68" fmla="*/ 123 w 229"/>
                  <a:gd name="T69" fmla="*/ 106 h 569"/>
                  <a:gd name="T70" fmla="*/ 89 w 229"/>
                  <a:gd name="T71" fmla="*/ 100 h 569"/>
                  <a:gd name="T72" fmla="*/ 67 w 229"/>
                  <a:gd name="T73" fmla="*/ 72 h 569"/>
                  <a:gd name="T74" fmla="*/ 127 w 229"/>
                  <a:gd name="T75" fmla="*/ 539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9"/>
                  <a:gd name="T115" fmla="*/ 0 h 569"/>
                  <a:gd name="T116" fmla="*/ 229 w 229"/>
                  <a:gd name="T117" fmla="*/ 569 h 5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9"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5" y="163"/>
                    </a:lnTo>
                    <a:lnTo>
                      <a:pt x="189" y="161"/>
                    </a:lnTo>
                    <a:lnTo>
                      <a:pt x="193" y="163"/>
                    </a:lnTo>
                    <a:lnTo>
                      <a:pt x="195" y="168"/>
                    </a:lnTo>
                    <a:lnTo>
                      <a:pt x="195" y="320"/>
                    </a:lnTo>
                    <a:lnTo>
                      <a:pt x="197" y="327"/>
                    </a:lnTo>
                    <a:lnTo>
                      <a:pt x="203" y="334"/>
                    </a:lnTo>
                    <a:lnTo>
                      <a:pt x="212" y="336"/>
                    </a:lnTo>
                    <a:lnTo>
                      <a:pt x="221" y="334"/>
                    </a:lnTo>
                    <a:lnTo>
                      <a:pt x="227" y="327"/>
                    </a:lnTo>
                    <a:lnTo>
                      <a:pt x="228" y="320"/>
                    </a:lnTo>
                    <a:lnTo>
                      <a:pt x="228"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7" y="34"/>
                    </a:lnTo>
                    <a:lnTo>
                      <a:pt x="76" y="19"/>
                    </a:lnTo>
                    <a:lnTo>
                      <a:pt x="89"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89" y="100"/>
                    </a:lnTo>
                    <a:lnTo>
                      <a:pt x="76" y="89"/>
                    </a:lnTo>
                    <a:lnTo>
                      <a:pt x="67" y="72"/>
                    </a:lnTo>
                    <a:lnTo>
                      <a:pt x="64" y="52"/>
                    </a:lnTo>
                    <a:lnTo>
                      <a:pt x="127" y="539"/>
                    </a:lnTo>
                  </a:path>
                </a:pathLst>
              </a:custGeom>
              <a:solidFill>
                <a:srgbClr val="00B7A5"/>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36" name="Freeform 38">
                <a:extLst>
                  <a:ext uri="{FF2B5EF4-FFF2-40B4-BE49-F238E27FC236}">
                    <a16:creationId xmlns:a16="http://schemas.microsoft.com/office/drawing/2014/main" id="{9CD842C9-8ED3-4351-30BB-85096D37A089}"/>
                  </a:ext>
                </a:extLst>
              </p:cNvPr>
              <p:cNvSpPr>
                <a:spLocks/>
              </p:cNvSpPr>
              <p:nvPr/>
            </p:nvSpPr>
            <p:spPr bwMode="auto">
              <a:xfrm>
                <a:off x="4345" y="1515"/>
                <a:ext cx="229" cy="447"/>
              </a:xfrm>
              <a:custGeom>
                <a:avLst/>
                <a:gdLst>
                  <a:gd name="T0" fmla="*/ 127 w 229"/>
                  <a:gd name="T1" fmla="*/ 418 h 447"/>
                  <a:gd name="T2" fmla="*/ 130 w 229"/>
                  <a:gd name="T3" fmla="*/ 430 h 447"/>
                  <a:gd name="T4" fmla="*/ 139 w 229"/>
                  <a:gd name="T5" fmla="*/ 442 h 447"/>
                  <a:gd name="T6" fmla="*/ 153 w 229"/>
                  <a:gd name="T7" fmla="*/ 446 h 447"/>
                  <a:gd name="T8" fmla="*/ 158 w 229"/>
                  <a:gd name="T9" fmla="*/ 446 h 447"/>
                  <a:gd name="T10" fmla="*/ 171 w 229"/>
                  <a:gd name="T11" fmla="*/ 442 h 447"/>
                  <a:gd name="T12" fmla="*/ 181 w 229"/>
                  <a:gd name="T13" fmla="*/ 430 h 447"/>
                  <a:gd name="T14" fmla="*/ 184 w 229"/>
                  <a:gd name="T15" fmla="*/ 418 h 447"/>
                  <a:gd name="T16" fmla="*/ 184 w 229"/>
                  <a:gd name="T17" fmla="*/ 210 h 447"/>
                  <a:gd name="T18" fmla="*/ 184 w 229"/>
                  <a:gd name="T19" fmla="*/ 47 h 447"/>
                  <a:gd name="T20" fmla="*/ 185 w 229"/>
                  <a:gd name="T21" fmla="*/ 42 h 447"/>
                  <a:gd name="T22" fmla="*/ 189 w 229"/>
                  <a:gd name="T23" fmla="*/ 40 h 447"/>
                  <a:gd name="T24" fmla="*/ 193 w 229"/>
                  <a:gd name="T25" fmla="*/ 42 h 447"/>
                  <a:gd name="T26" fmla="*/ 195 w 229"/>
                  <a:gd name="T27" fmla="*/ 47 h 447"/>
                  <a:gd name="T28" fmla="*/ 195 w 229"/>
                  <a:gd name="T29" fmla="*/ 198 h 447"/>
                  <a:gd name="T30" fmla="*/ 197 w 229"/>
                  <a:gd name="T31" fmla="*/ 206 h 447"/>
                  <a:gd name="T32" fmla="*/ 203 w 229"/>
                  <a:gd name="T33" fmla="*/ 213 h 447"/>
                  <a:gd name="T34" fmla="*/ 212 w 229"/>
                  <a:gd name="T35" fmla="*/ 215 h 447"/>
                  <a:gd name="T36" fmla="*/ 221 w 229"/>
                  <a:gd name="T37" fmla="*/ 213 h 447"/>
                  <a:gd name="T38" fmla="*/ 227 w 229"/>
                  <a:gd name="T39" fmla="*/ 206 h 447"/>
                  <a:gd name="T40" fmla="*/ 228 w 229"/>
                  <a:gd name="T41" fmla="*/ 198 h 447"/>
                  <a:gd name="T42" fmla="*/ 228 w 229"/>
                  <a:gd name="T43" fmla="*/ 20 h 447"/>
                  <a:gd name="T44" fmla="*/ 227 w 229"/>
                  <a:gd name="T45" fmla="*/ 10 h 447"/>
                  <a:gd name="T46" fmla="*/ 221 w 229"/>
                  <a:gd name="T47" fmla="*/ 2 h 447"/>
                  <a:gd name="T48" fmla="*/ 212 w 229"/>
                  <a:gd name="T49" fmla="*/ 0 h 447"/>
                  <a:gd name="T50" fmla="*/ 17 w 229"/>
                  <a:gd name="T51" fmla="*/ 0 h 447"/>
                  <a:gd name="T52" fmla="*/ 8 w 229"/>
                  <a:gd name="T53" fmla="*/ 2 h 447"/>
                  <a:gd name="T54" fmla="*/ 2 w 229"/>
                  <a:gd name="T55" fmla="*/ 10 h 447"/>
                  <a:gd name="T56" fmla="*/ 0 w 229"/>
                  <a:gd name="T57" fmla="*/ 20 h 447"/>
                  <a:gd name="T58" fmla="*/ 0 w 229"/>
                  <a:gd name="T59" fmla="*/ 198 h 447"/>
                  <a:gd name="T60" fmla="*/ 2 w 229"/>
                  <a:gd name="T61" fmla="*/ 206 h 447"/>
                  <a:gd name="T62" fmla="*/ 8 w 229"/>
                  <a:gd name="T63" fmla="*/ 213 h 447"/>
                  <a:gd name="T64" fmla="*/ 17 w 229"/>
                  <a:gd name="T65" fmla="*/ 215 h 447"/>
                  <a:gd name="T66" fmla="*/ 26 w 229"/>
                  <a:gd name="T67" fmla="*/ 213 h 447"/>
                  <a:gd name="T68" fmla="*/ 32 w 229"/>
                  <a:gd name="T69" fmla="*/ 206 h 447"/>
                  <a:gd name="T70" fmla="*/ 34 w 229"/>
                  <a:gd name="T71" fmla="*/ 198 h 447"/>
                  <a:gd name="T72" fmla="*/ 34 w 229"/>
                  <a:gd name="T73" fmla="*/ 47 h 447"/>
                  <a:gd name="T74" fmla="*/ 36 w 229"/>
                  <a:gd name="T75" fmla="*/ 42 h 447"/>
                  <a:gd name="T76" fmla="*/ 42 w 229"/>
                  <a:gd name="T77" fmla="*/ 40 h 447"/>
                  <a:gd name="T78" fmla="*/ 44 w 229"/>
                  <a:gd name="T79" fmla="*/ 42 h 447"/>
                  <a:gd name="T80" fmla="*/ 46 w 229"/>
                  <a:gd name="T81" fmla="*/ 47 h 447"/>
                  <a:gd name="T82" fmla="*/ 46 w 229"/>
                  <a:gd name="T83" fmla="*/ 210 h 447"/>
                  <a:gd name="T84" fmla="*/ 46 w 229"/>
                  <a:gd name="T85" fmla="*/ 418 h 447"/>
                  <a:gd name="T86" fmla="*/ 48 w 229"/>
                  <a:gd name="T87" fmla="*/ 430 h 447"/>
                  <a:gd name="T88" fmla="*/ 58 w 229"/>
                  <a:gd name="T89" fmla="*/ 442 h 447"/>
                  <a:gd name="T90" fmla="*/ 71 w 229"/>
                  <a:gd name="T91" fmla="*/ 446 h 447"/>
                  <a:gd name="T92" fmla="*/ 78 w 229"/>
                  <a:gd name="T93" fmla="*/ 446 h 447"/>
                  <a:gd name="T94" fmla="*/ 91 w 229"/>
                  <a:gd name="T95" fmla="*/ 442 h 447"/>
                  <a:gd name="T96" fmla="*/ 100 w 229"/>
                  <a:gd name="T97" fmla="*/ 430 h 447"/>
                  <a:gd name="T98" fmla="*/ 104 w 229"/>
                  <a:gd name="T99" fmla="*/ 418 h 447"/>
                  <a:gd name="T100" fmla="*/ 104 w 229"/>
                  <a:gd name="T101" fmla="*/ 221 h 447"/>
                  <a:gd name="T102" fmla="*/ 106 w 229"/>
                  <a:gd name="T103" fmla="*/ 213 h 447"/>
                  <a:gd name="T104" fmla="*/ 115 w 229"/>
                  <a:gd name="T105" fmla="*/ 210 h 447"/>
                  <a:gd name="T106" fmla="*/ 123 w 229"/>
                  <a:gd name="T107" fmla="*/ 213 h 447"/>
                  <a:gd name="T108" fmla="*/ 127 w 229"/>
                  <a:gd name="T109" fmla="*/ 221 h 447"/>
                  <a:gd name="T110" fmla="*/ 127 w 229"/>
                  <a:gd name="T111" fmla="*/ 418 h 4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29"/>
                  <a:gd name="T169" fmla="*/ 0 h 447"/>
                  <a:gd name="T170" fmla="*/ 229 w 229"/>
                  <a:gd name="T171" fmla="*/ 447 h 44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29"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5" y="42"/>
                    </a:lnTo>
                    <a:lnTo>
                      <a:pt x="189" y="40"/>
                    </a:lnTo>
                    <a:lnTo>
                      <a:pt x="193" y="42"/>
                    </a:lnTo>
                    <a:lnTo>
                      <a:pt x="195" y="47"/>
                    </a:lnTo>
                    <a:lnTo>
                      <a:pt x="195" y="198"/>
                    </a:lnTo>
                    <a:lnTo>
                      <a:pt x="197" y="206"/>
                    </a:lnTo>
                    <a:lnTo>
                      <a:pt x="203" y="213"/>
                    </a:lnTo>
                    <a:lnTo>
                      <a:pt x="212" y="215"/>
                    </a:lnTo>
                    <a:lnTo>
                      <a:pt x="221" y="213"/>
                    </a:lnTo>
                    <a:lnTo>
                      <a:pt x="227" y="206"/>
                    </a:lnTo>
                    <a:lnTo>
                      <a:pt x="228" y="198"/>
                    </a:lnTo>
                    <a:lnTo>
                      <a:pt x="228"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solidFill>
                <a:srgbClr val="00A89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37" name="Freeform 39">
                <a:extLst>
                  <a:ext uri="{FF2B5EF4-FFF2-40B4-BE49-F238E27FC236}">
                    <a16:creationId xmlns:a16="http://schemas.microsoft.com/office/drawing/2014/main" id="{42A49AC3-71D5-5940-A1EE-B40336BB78D3}"/>
                  </a:ext>
                </a:extLst>
              </p:cNvPr>
              <p:cNvSpPr>
                <a:spLocks/>
              </p:cNvSpPr>
              <p:nvPr/>
            </p:nvSpPr>
            <p:spPr bwMode="auto">
              <a:xfrm>
                <a:off x="4411" y="1393"/>
                <a:ext cx="98" cy="100"/>
              </a:xfrm>
              <a:custGeom>
                <a:avLst/>
                <a:gdLst>
                  <a:gd name="T0" fmla="*/ 0 w 98"/>
                  <a:gd name="T1" fmla="*/ 49 h 100"/>
                  <a:gd name="T2" fmla="*/ 3 w 98"/>
                  <a:gd name="T3" fmla="*/ 31 h 100"/>
                  <a:gd name="T4" fmla="*/ 12 w 98"/>
                  <a:gd name="T5" fmla="*/ 18 h 100"/>
                  <a:gd name="T6" fmla="*/ 24 w 98"/>
                  <a:gd name="T7" fmla="*/ 6 h 100"/>
                  <a:gd name="T8" fmla="*/ 41 w 98"/>
                  <a:gd name="T9" fmla="*/ 0 h 100"/>
                  <a:gd name="T10" fmla="*/ 56 w 98"/>
                  <a:gd name="T11" fmla="*/ 0 h 100"/>
                  <a:gd name="T12" fmla="*/ 72 w 98"/>
                  <a:gd name="T13" fmla="*/ 6 h 100"/>
                  <a:gd name="T14" fmla="*/ 87 w 98"/>
                  <a:gd name="T15" fmla="*/ 18 h 100"/>
                  <a:gd name="T16" fmla="*/ 93 w 98"/>
                  <a:gd name="T17" fmla="*/ 31 h 100"/>
                  <a:gd name="T18" fmla="*/ 97 w 98"/>
                  <a:gd name="T19" fmla="*/ 49 h 100"/>
                  <a:gd name="T20" fmla="*/ 93 w 98"/>
                  <a:gd name="T21" fmla="*/ 68 h 100"/>
                  <a:gd name="T22" fmla="*/ 87 w 98"/>
                  <a:gd name="T23" fmla="*/ 83 h 100"/>
                  <a:gd name="T24" fmla="*/ 72 w 98"/>
                  <a:gd name="T25" fmla="*/ 93 h 100"/>
                  <a:gd name="T26" fmla="*/ 56 w 98"/>
                  <a:gd name="T27" fmla="*/ 99 h 100"/>
                  <a:gd name="T28" fmla="*/ 41 w 98"/>
                  <a:gd name="T29" fmla="*/ 99 h 100"/>
                  <a:gd name="T30" fmla="*/ 24 w 98"/>
                  <a:gd name="T31" fmla="*/ 93 h 100"/>
                  <a:gd name="T32" fmla="*/ 12 w 98"/>
                  <a:gd name="T33" fmla="*/ 83 h 100"/>
                  <a:gd name="T34" fmla="*/ 3 w 98"/>
                  <a:gd name="T35" fmla="*/ 68 h 100"/>
                  <a:gd name="T36" fmla="*/ 0 w 98"/>
                  <a:gd name="T37" fmla="*/ 49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0"/>
                  <a:gd name="T59" fmla="*/ 98 w 98"/>
                  <a:gd name="T60" fmla="*/ 100 h 1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0">
                    <a:moveTo>
                      <a:pt x="0" y="49"/>
                    </a:moveTo>
                    <a:lnTo>
                      <a:pt x="3" y="31"/>
                    </a:lnTo>
                    <a:lnTo>
                      <a:pt x="12" y="18"/>
                    </a:lnTo>
                    <a:lnTo>
                      <a:pt x="24"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4" y="93"/>
                    </a:lnTo>
                    <a:lnTo>
                      <a:pt x="12" y="83"/>
                    </a:lnTo>
                    <a:lnTo>
                      <a:pt x="3" y="68"/>
                    </a:lnTo>
                    <a:lnTo>
                      <a:pt x="0" y="49"/>
                    </a:lnTo>
                  </a:path>
                </a:pathLst>
              </a:custGeom>
              <a:solidFill>
                <a:srgbClr val="00A89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38" name="Freeform 40">
                <a:extLst>
                  <a:ext uri="{FF2B5EF4-FFF2-40B4-BE49-F238E27FC236}">
                    <a16:creationId xmlns:a16="http://schemas.microsoft.com/office/drawing/2014/main" id="{F4E8850B-205D-6A69-7EDC-78725D6D5991}"/>
                  </a:ext>
                </a:extLst>
              </p:cNvPr>
              <p:cNvSpPr>
                <a:spLocks/>
              </p:cNvSpPr>
              <p:nvPr/>
            </p:nvSpPr>
            <p:spPr bwMode="auto">
              <a:xfrm>
                <a:off x="2905" y="1393"/>
                <a:ext cx="230" cy="569"/>
              </a:xfrm>
              <a:custGeom>
                <a:avLst/>
                <a:gdLst>
                  <a:gd name="T0" fmla="*/ 130 w 230"/>
                  <a:gd name="T1" fmla="*/ 552 h 569"/>
                  <a:gd name="T2" fmla="*/ 153 w 230"/>
                  <a:gd name="T3" fmla="*/ 568 h 569"/>
                  <a:gd name="T4" fmla="*/ 171 w 230"/>
                  <a:gd name="T5" fmla="*/ 564 h 569"/>
                  <a:gd name="T6" fmla="*/ 184 w 230"/>
                  <a:gd name="T7" fmla="*/ 539 h 569"/>
                  <a:gd name="T8" fmla="*/ 184 w 230"/>
                  <a:gd name="T9" fmla="*/ 168 h 569"/>
                  <a:gd name="T10" fmla="*/ 189 w 230"/>
                  <a:gd name="T11" fmla="*/ 161 h 569"/>
                  <a:gd name="T12" fmla="*/ 195 w 230"/>
                  <a:gd name="T13" fmla="*/ 168 h 569"/>
                  <a:gd name="T14" fmla="*/ 197 w 230"/>
                  <a:gd name="T15" fmla="*/ 327 h 569"/>
                  <a:gd name="T16" fmla="*/ 212 w 230"/>
                  <a:gd name="T17" fmla="*/ 336 h 569"/>
                  <a:gd name="T18" fmla="*/ 227 w 230"/>
                  <a:gd name="T19" fmla="*/ 327 h 569"/>
                  <a:gd name="T20" fmla="*/ 229 w 230"/>
                  <a:gd name="T21" fmla="*/ 140 h 569"/>
                  <a:gd name="T22" fmla="*/ 221 w 230"/>
                  <a:gd name="T23" fmla="*/ 122 h 569"/>
                  <a:gd name="T24" fmla="*/ 17 w 230"/>
                  <a:gd name="T25" fmla="*/ 120 h 569"/>
                  <a:gd name="T26" fmla="*/ 2 w 230"/>
                  <a:gd name="T27" fmla="*/ 130 h 569"/>
                  <a:gd name="T28" fmla="*/ 0 w 230"/>
                  <a:gd name="T29" fmla="*/ 320 h 569"/>
                  <a:gd name="T30" fmla="*/ 8 w 230"/>
                  <a:gd name="T31" fmla="*/ 334 h 569"/>
                  <a:gd name="T32" fmla="*/ 26 w 230"/>
                  <a:gd name="T33" fmla="*/ 334 h 569"/>
                  <a:gd name="T34" fmla="*/ 34 w 230"/>
                  <a:gd name="T35" fmla="*/ 320 h 569"/>
                  <a:gd name="T36" fmla="*/ 36 w 230"/>
                  <a:gd name="T37" fmla="*/ 163 h 569"/>
                  <a:gd name="T38" fmla="*/ 44 w 230"/>
                  <a:gd name="T39" fmla="*/ 163 h 569"/>
                  <a:gd name="T40" fmla="*/ 46 w 230"/>
                  <a:gd name="T41" fmla="*/ 331 h 569"/>
                  <a:gd name="T42" fmla="*/ 48 w 230"/>
                  <a:gd name="T43" fmla="*/ 552 h 569"/>
                  <a:gd name="T44" fmla="*/ 71 w 230"/>
                  <a:gd name="T45" fmla="*/ 568 h 569"/>
                  <a:gd name="T46" fmla="*/ 91 w 230"/>
                  <a:gd name="T47" fmla="*/ 564 h 569"/>
                  <a:gd name="T48" fmla="*/ 104 w 230"/>
                  <a:gd name="T49" fmla="*/ 539 h 569"/>
                  <a:gd name="T50" fmla="*/ 106 w 230"/>
                  <a:gd name="T51" fmla="*/ 334 h 569"/>
                  <a:gd name="T52" fmla="*/ 123 w 230"/>
                  <a:gd name="T53" fmla="*/ 334 h 569"/>
                  <a:gd name="T54" fmla="*/ 127 w 230"/>
                  <a:gd name="T55" fmla="*/ 539 h 569"/>
                  <a:gd name="T56" fmla="*/ 68 w 230"/>
                  <a:gd name="T57" fmla="*/ 34 h 569"/>
                  <a:gd name="T58" fmla="*/ 90 w 230"/>
                  <a:gd name="T59" fmla="*/ 7 h 569"/>
                  <a:gd name="T60" fmla="*/ 123 w 230"/>
                  <a:gd name="T61" fmla="*/ 0 h 569"/>
                  <a:gd name="T62" fmla="*/ 155 w 230"/>
                  <a:gd name="T63" fmla="*/ 19 h 569"/>
                  <a:gd name="T64" fmla="*/ 165 w 230"/>
                  <a:gd name="T65" fmla="*/ 52 h 569"/>
                  <a:gd name="T66" fmla="*/ 155 w 230"/>
                  <a:gd name="T67" fmla="*/ 89 h 569"/>
                  <a:gd name="T68" fmla="*/ 123 w 230"/>
                  <a:gd name="T69" fmla="*/ 106 h 569"/>
                  <a:gd name="T70" fmla="*/ 90 w 230"/>
                  <a:gd name="T71" fmla="*/ 100 h 569"/>
                  <a:gd name="T72" fmla="*/ 68 w 230"/>
                  <a:gd name="T73" fmla="*/ 72 h 569"/>
                  <a:gd name="T74" fmla="*/ 127 w 230"/>
                  <a:gd name="T75" fmla="*/ 539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0"/>
                  <a:gd name="T115" fmla="*/ 0 h 569"/>
                  <a:gd name="T116" fmla="*/ 230 w 230"/>
                  <a:gd name="T117" fmla="*/ 569 h 5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0"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6" y="163"/>
                    </a:lnTo>
                    <a:lnTo>
                      <a:pt x="189" y="161"/>
                    </a:lnTo>
                    <a:lnTo>
                      <a:pt x="193" y="163"/>
                    </a:lnTo>
                    <a:lnTo>
                      <a:pt x="195" y="168"/>
                    </a:lnTo>
                    <a:lnTo>
                      <a:pt x="195" y="320"/>
                    </a:lnTo>
                    <a:lnTo>
                      <a:pt x="197" y="327"/>
                    </a:lnTo>
                    <a:lnTo>
                      <a:pt x="203" y="334"/>
                    </a:lnTo>
                    <a:lnTo>
                      <a:pt x="212" y="336"/>
                    </a:lnTo>
                    <a:lnTo>
                      <a:pt x="221" y="334"/>
                    </a:lnTo>
                    <a:lnTo>
                      <a:pt x="227" y="327"/>
                    </a:lnTo>
                    <a:lnTo>
                      <a:pt x="229" y="320"/>
                    </a:lnTo>
                    <a:lnTo>
                      <a:pt x="229"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8" y="34"/>
                    </a:lnTo>
                    <a:lnTo>
                      <a:pt x="76" y="19"/>
                    </a:lnTo>
                    <a:lnTo>
                      <a:pt x="90"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90" y="100"/>
                    </a:lnTo>
                    <a:lnTo>
                      <a:pt x="76" y="89"/>
                    </a:lnTo>
                    <a:lnTo>
                      <a:pt x="68" y="72"/>
                    </a:lnTo>
                    <a:lnTo>
                      <a:pt x="64" y="52"/>
                    </a:lnTo>
                    <a:lnTo>
                      <a:pt x="127" y="539"/>
                    </a:lnTo>
                  </a:path>
                </a:pathLst>
              </a:custGeom>
              <a:solidFill>
                <a:srgbClr val="3366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39" name="Freeform 41">
                <a:extLst>
                  <a:ext uri="{FF2B5EF4-FFF2-40B4-BE49-F238E27FC236}">
                    <a16:creationId xmlns:a16="http://schemas.microsoft.com/office/drawing/2014/main" id="{3F96F868-B633-E821-5E23-0DC2DBC56894}"/>
                  </a:ext>
                </a:extLst>
              </p:cNvPr>
              <p:cNvSpPr>
                <a:spLocks/>
              </p:cNvSpPr>
              <p:nvPr/>
            </p:nvSpPr>
            <p:spPr bwMode="auto">
              <a:xfrm>
                <a:off x="2905" y="1515"/>
                <a:ext cx="230" cy="447"/>
              </a:xfrm>
              <a:custGeom>
                <a:avLst/>
                <a:gdLst>
                  <a:gd name="T0" fmla="*/ 127 w 230"/>
                  <a:gd name="T1" fmla="*/ 418 h 447"/>
                  <a:gd name="T2" fmla="*/ 130 w 230"/>
                  <a:gd name="T3" fmla="*/ 430 h 447"/>
                  <a:gd name="T4" fmla="*/ 139 w 230"/>
                  <a:gd name="T5" fmla="*/ 442 h 447"/>
                  <a:gd name="T6" fmla="*/ 153 w 230"/>
                  <a:gd name="T7" fmla="*/ 446 h 447"/>
                  <a:gd name="T8" fmla="*/ 158 w 230"/>
                  <a:gd name="T9" fmla="*/ 446 h 447"/>
                  <a:gd name="T10" fmla="*/ 171 w 230"/>
                  <a:gd name="T11" fmla="*/ 442 h 447"/>
                  <a:gd name="T12" fmla="*/ 181 w 230"/>
                  <a:gd name="T13" fmla="*/ 430 h 447"/>
                  <a:gd name="T14" fmla="*/ 184 w 230"/>
                  <a:gd name="T15" fmla="*/ 418 h 447"/>
                  <a:gd name="T16" fmla="*/ 184 w 230"/>
                  <a:gd name="T17" fmla="*/ 210 h 447"/>
                  <a:gd name="T18" fmla="*/ 184 w 230"/>
                  <a:gd name="T19" fmla="*/ 47 h 447"/>
                  <a:gd name="T20" fmla="*/ 186 w 230"/>
                  <a:gd name="T21" fmla="*/ 42 h 447"/>
                  <a:gd name="T22" fmla="*/ 189 w 230"/>
                  <a:gd name="T23" fmla="*/ 40 h 447"/>
                  <a:gd name="T24" fmla="*/ 193 w 230"/>
                  <a:gd name="T25" fmla="*/ 42 h 447"/>
                  <a:gd name="T26" fmla="*/ 195 w 230"/>
                  <a:gd name="T27" fmla="*/ 47 h 447"/>
                  <a:gd name="T28" fmla="*/ 195 w 230"/>
                  <a:gd name="T29" fmla="*/ 198 h 447"/>
                  <a:gd name="T30" fmla="*/ 197 w 230"/>
                  <a:gd name="T31" fmla="*/ 206 h 447"/>
                  <a:gd name="T32" fmla="*/ 203 w 230"/>
                  <a:gd name="T33" fmla="*/ 213 h 447"/>
                  <a:gd name="T34" fmla="*/ 212 w 230"/>
                  <a:gd name="T35" fmla="*/ 215 h 447"/>
                  <a:gd name="T36" fmla="*/ 221 w 230"/>
                  <a:gd name="T37" fmla="*/ 213 h 447"/>
                  <a:gd name="T38" fmla="*/ 227 w 230"/>
                  <a:gd name="T39" fmla="*/ 206 h 447"/>
                  <a:gd name="T40" fmla="*/ 229 w 230"/>
                  <a:gd name="T41" fmla="*/ 198 h 447"/>
                  <a:gd name="T42" fmla="*/ 229 w 230"/>
                  <a:gd name="T43" fmla="*/ 20 h 447"/>
                  <a:gd name="T44" fmla="*/ 227 w 230"/>
                  <a:gd name="T45" fmla="*/ 10 h 447"/>
                  <a:gd name="T46" fmla="*/ 221 w 230"/>
                  <a:gd name="T47" fmla="*/ 2 h 447"/>
                  <a:gd name="T48" fmla="*/ 212 w 230"/>
                  <a:gd name="T49" fmla="*/ 0 h 447"/>
                  <a:gd name="T50" fmla="*/ 17 w 230"/>
                  <a:gd name="T51" fmla="*/ 0 h 447"/>
                  <a:gd name="T52" fmla="*/ 8 w 230"/>
                  <a:gd name="T53" fmla="*/ 2 h 447"/>
                  <a:gd name="T54" fmla="*/ 2 w 230"/>
                  <a:gd name="T55" fmla="*/ 10 h 447"/>
                  <a:gd name="T56" fmla="*/ 0 w 230"/>
                  <a:gd name="T57" fmla="*/ 20 h 447"/>
                  <a:gd name="T58" fmla="*/ 0 w 230"/>
                  <a:gd name="T59" fmla="*/ 198 h 447"/>
                  <a:gd name="T60" fmla="*/ 2 w 230"/>
                  <a:gd name="T61" fmla="*/ 206 h 447"/>
                  <a:gd name="T62" fmla="*/ 8 w 230"/>
                  <a:gd name="T63" fmla="*/ 213 h 447"/>
                  <a:gd name="T64" fmla="*/ 17 w 230"/>
                  <a:gd name="T65" fmla="*/ 215 h 447"/>
                  <a:gd name="T66" fmla="*/ 26 w 230"/>
                  <a:gd name="T67" fmla="*/ 213 h 447"/>
                  <a:gd name="T68" fmla="*/ 32 w 230"/>
                  <a:gd name="T69" fmla="*/ 206 h 447"/>
                  <a:gd name="T70" fmla="*/ 34 w 230"/>
                  <a:gd name="T71" fmla="*/ 198 h 447"/>
                  <a:gd name="T72" fmla="*/ 34 w 230"/>
                  <a:gd name="T73" fmla="*/ 47 h 447"/>
                  <a:gd name="T74" fmla="*/ 36 w 230"/>
                  <a:gd name="T75" fmla="*/ 42 h 447"/>
                  <a:gd name="T76" fmla="*/ 42 w 230"/>
                  <a:gd name="T77" fmla="*/ 40 h 447"/>
                  <a:gd name="T78" fmla="*/ 44 w 230"/>
                  <a:gd name="T79" fmla="*/ 42 h 447"/>
                  <a:gd name="T80" fmla="*/ 46 w 230"/>
                  <a:gd name="T81" fmla="*/ 47 h 447"/>
                  <a:gd name="T82" fmla="*/ 46 w 230"/>
                  <a:gd name="T83" fmla="*/ 210 h 447"/>
                  <a:gd name="T84" fmla="*/ 46 w 230"/>
                  <a:gd name="T85" fmla="*/ 418 h 447"/>
                  <a:gd name="T86" fmla="*/ 48 w 230"/>
                  <a:gd name="T87" fmla="*/ 430 h 447"/>
                  <a:gd name="T88" fmla="*/ 58 w 230"/>
                  <a:gd name="T89" fmla="*/ 442 h 447"/>
                  <a:gd name="T90" fmla="*/ 71 w 230"/>
                  <a:gd name="T91" fmla="*/ 446 h 447"/>
                  <a:gd name="T92" fmla="*/ 78 w 230"/>
                  <a:gd name="T93" fmla="*/ 446 h 447"/>
                  <a:gd name="T94" fmla="*/ 91 w 230"/>
                  <a:gd name="T95" fmla="*/ 442 h 447"/>
                  <a:gd name="T96" fmla="*/ 100 w 230"/>
                  <a:gd name="T97" fmla="*/ 430 h 447"/>
                  <a:gd name="T98" fmla="*/ 104 w 230"/>
                  <a:gd name="T99" fmla="*/ 418 h 447"/>
                  <a:gd name="T100" fmla="*/ 104 w 230"/>
                  <a:gd name="T101" fmla="*/ 221 h 447"/>
                  <a:gd name="T102" fmla="*/ 106 w 230"/>
                  <a:gd name="T103" fmla="*/ 213 h 447"/>
                  <a:gd name="T104" fmla="*/ 115 w 230"/>
                  <a:gd name="T105" fmla="*/ 210 h 447"/>
                  <a:gd name="T106" fmla="*/ 123 w 230"/>
                  <a:gd name="T107" fmla="*/ 213 h 447"/>
                  <a:gd name="T108" fmla="*/ 127 w 230"/>
                  <a:gd name="T109" fmla="*/ 221 h 447"/>
                  <a:gd name="T110" fmla="*/ 127 w 230"/>
                  <a:gd name="T111" fmla="*/ 418 h 4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30"/>
                  <a:gd name="T169" fmla="*/ 0 h 447"/>
                  <a:gd name="T170" fmla="*/ 230 w 230"/>
                  <a:gd name="T171" fmla="*/ 447 h 44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30"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6"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40" name="Freeform 42">
                <a:extLst>
                  <a:ext uri="{FF2B5EF4-FFF2-40B4-BE49-F238E27FC236}">
                    <a16:creationId xmlns:a16="http://schemas.microsoft.com/office/drawing/2014/main" id="{E80560CD-A105-6671-C763-A08F0ED3E395}"/>
                  </a:ext>
                </a:extLst>
              </p:cNvPr>
              <p:cNvSpPr>
                <a:spLocks/>
              </p:cNvSpPr>
              <p:nvPr/>
            </p:nvSpPr>
            <p:spPr bwMode="auto">
              <a:xfrm>
                <a:off x="2971" y="1393"/>
                <a:ext cx="98" cy="100"/>
              </a:xfrm>
              <a:custGeom>
                <a:avLst/>
                <a:gdLst>
                  <a:gd name="T0" fmla="*/ 0 w 98"/>
                  <a:gd name="T1" fmla="*/ 49 h 100"/>
                  <a:gd name="T2" fmla="*/ 4 w 98"/>
                  <a:gd name="T3" fmla="*/ 31 h 100"/>
                  <a:gd name="T4" fmla="*/ 12 w 98"/>
                  <a:gd name="T5" fmla="*/ 18 h 100"/>
                  <a:gd name="T6" fmla="*/ 25 w 98"/>
                  <a:gd name="T7" fmla="*/ 6 h 100"/>
                  <a:gd name="T8" fmla="*/ 41 w 98"/>
                  <a:gd name="T9" fmla="*/ 0 h 100"/>
                  <a:gd name="T10" fmla="*/ 56 w 98"/>
                  <a:gd name="T11" fmla="*/ 0 h 100"/>
                  <a:gd name="T12" fmla="*/ 72 w 98"/>
                  <a:gd name="T13" fmla="*/ 6 h 100"/>
                  <a:gd name="T14" fmla="*/ 87 w 98"/>
                  <a:gd name="T15" fmla="*/ 18 h 100"/>
                  <a:gd name="T16" fmla="*/ 93 w 98"/>
                  <a:gd name="T17" fmla="*/ 31 h 100"/>
                  <a:gd name="T18" fmla="*/ 97 w 98"/>
                  <a:gd name="T19" fmla="*/ 49 h 100"/>
                  <a:gd name="T20" fmla="*/ 93 w 98"/>
                  <a:gd name="T21" fmla="*/ 68 h 100"/>
                  <a:gd name="T22" fmla="*/ 87 w 98"/>
                  <a:gd name="T23" fmla="*/ 83 h 100"/>
                  <a:gd name="T24" fmla="*/ 72 w 98"/>
                  <a:gd name="T25" fmla="*/ 93 h 100"/>
                  <a:gd name="T26" fmla="*/ 56 w 98"/>
                  <a:gd name="T27" fmla="*/ 99 h 100"/>
                  <a:gd name="T28" fmla="*/ 41 w 98"/>
                  <a:gd name="T29" fmla="*/ 99 h 100"/>
                  <a:gd name="T30" fmla="*/ 25 w 98"/>
                  <a:gd name="T31" fmla="*/ 93 h 100"/>
                  <a:gd name="T32" fmla="*/ 12 w 98"/>
                  <a:gd name="T33" fmla="*/ 83 h 100"/>
                  <a:gd name="T34" fmla="*/ 4 w 98"/>
                  <a:gd name="T35" fmla="*/ 68 h 100"/>
                  <a:gd name="T36" fmla="*/ 0 w 98"/>
                  <a:gd name="T37" fmla="*/ 49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0"/>
                  <a:gd name="T59" fmla="*/ 98 w 98"/>
                  <a:gd name="T60" fmla="*/ 100 h 1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0">
                    <a:moveTo>
                      <a:pt x="0" y="49"/>
                    </a:moveTo>
                    <a:lnTo>
                      <a:pt x="4" y="31"/>
                    </a:lnTo>
                    <a:lnTo>
                      <a:pt x="12" y="18"/>
                    </a:lnTo>
                    <a:lnTo>
                      <a:pt x="25"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5" y="93"/>
                    </a:lnTo>
                    <a:lnTo>
                      <a:pt x="12" y="83"/>
                    </a:lnTo>
                    <a:lnTo>
                      <a:pt x="4" y="68"/>
                    </a:lnTo>
                    <a:lnTo>
                      <a:pt x="0" y="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41" name="Freeform 43">
                <a:extLst>
                  <a:ext uri="{FF2B5EF4-FFF2-40B4-BE49-F238E27FC236}">
                    <a16:creationId xmlns:a16="http://schemas.microsoft.com/office/drawing/2014/main" id="{7E7CEFB6-0BBD-9BA5-82CE-19CCB8488DAD}"/>
                  </a:ext>
                </a:extLst>
              </p:cNvPr>
              <p:cNvSpPr>
                <a:spLocks/>
              </p:cNvSpPr>
              <p:nvPr/>
            </p:nvSpPr>
            <p:spPr bwMode="auto">
              <a:xfrm>
                <a:off x="3481" y="1393"/>
                <a:ext cx="230" cy="569"/>
              </a:xfrm>
              <a:custGeom>
                <a:avLst/>
                <a:gdLst>
                  <a:gd name="T0" fmla="*/ 130 w 230"/>
                  <a:gd name="T1" fmla="*/ 552 h 569"/>
                  <a:gd name="T2" fmla="*/ 153 w 230"/>
                  <a:gd name="T3" fmla="*/ 568 h 569"/>
                  <a:gd name="T4" fmla="*/ 171 w 230"/>
                  <a:gd name="T5" fmla="*/ 564 h 569"/>
                  <a:gd name="T6" fmla="*/ 184 w 230"/>
                  <a:gd name="T7" fmla="*/ 539 h 569"/>
                  <a:gd name="T8" fmla="*/ 184 w 230"/>
                  <a:gd name="T9" fmla="*/ 168 h 569"/>
                  <a:gd name="T10" fmla="*/ 189 w 230"/>
                  <a:gd name="T11" fmla="*/ 161 h 569"/>
                  <a:gd name="T12" fmla="*/ 195 w 230"/>
                  <a:gd name="T13" fmla="*/ 168 h 569"/>
                  <a:gd name="T14" fmla="*/ 197 w 230"/>
                  <a:gd name="T15" fmla="*/ 327 h 569"/>
                  <a:gd name="T16" fmla="*/ 212 w 230"/>
                  <a:gd name="T17" fmla="*/ 336 h 569"/>
                  <a:gd name="T18" fmla="*/ 227 w 230"/>
                  <a:gd name="T19" fmla="*/ 327 h 569"/>
                  <a:gd name="T20" fmla="*/ 229 w 230"/>
                  <a:gd name="T21" fmla="*/ 140 h 569"/>
                  <a:gd name="T22" fmla="*/ 221 w 230"/>
                  <a:gd name="T23" fmla="*/ 122 h 569"/>
                  <a:gd name="T24" fmla="*/ 17 w 230"/>
                  <a:gd name="T25" fmla="*/ 120 h 569"/>
                  <a:gd name="T26" fmla="*/ 2 w 230"/>
                  <a:gd name="T27" fmla="*/ 130 h 569"/>
                  <a:gd name="T28" fmla="*/ 0 w 230"/>
                  <a:gd name="T29" fmla="*/ 320 h 569"/>
                  <a:gd name="T30" fmla="*/ 8 w 230"/>
                  <a:gd name="T31" fmla="*/ 334 h 569"/>
                  <a:gd name="T32" fmla="*/ 26 w 230"/>
                  <a:gd name="T33" fmla="*/ 334 h 569"/>
                  <a:gd name="T34" fmla="*/ 34 w 230"/>
                  <a:gd name="T35" fmla="*/ 320 h 569"/>
                  <a:gd name="T36" fmla="*/ 36 w 230"/>
                  <a:gd name="T37" fmla="*/ 163 h 569"/>
                  <a:gd name="T38" fmla="*/ 44 w 230"/>
                  <a:gd name="T39" fmla="*/ 163 h 569"/>
                  <a:gd name="T40" fmla="*/ 46 w 230"/>
                  <a:gd name="T41" fmla="*/ 331 h 569"/>
                  <a:gd name="T42" fmla="*/ 48 w 230"/>
                  <a:gd name="T43" fmla="*/ 552 h 569"/>
                  <a:gd name="T44" fmla="*/ 71 w 230"/>
                  <a:gd name="T45" fmla="*/ 568 h 569"/>
                  <a:gd name="T46" fmla="*/ 91 w 230"/>
                  <a:gd name="T47" fmla="*/ 564 h 569"/>
                  <a:gd name="T48" fmla="*/ 104 w 230"/>
                  <a:gd name="T49" fmla="*/ 539 h 569"/>
                  <a:gd name="T50" fmla="*/ 106 w 230"/>
                  <a:gd name="T51" fmla="*/ 334 h 569"/>
                  <a:gd name="T52" fmla="*/ 123 w 230"/>
                  <a:gd name="T53" fmla="*/ 334 h 569"/>
                  <a:gd name="T54" fmla="*/ 127 w 230"/>
                  <a:gd name="T55" fmla="*/ 539 h 569"/>
                  <a:gd name="T56" fmla="*/ 68 w 230"/>
                  <a:gd name="T57" fmla="*/ 34 h 569"/>
                  <a:gd name="T58" fmla="*/ 90 w 230"/>
                  <a:gd name="T59" fmla="*/ 7 h 569"/>
                  <a:gd name="T60" fmla="*/ 123 w 230"/>
                  <a:gd name="T61" fmla="*/ 0 h 569"/>
                  <a:gd name="T62" fmla="*/ 155 w 230"/>
                  <a:gd name="T63" fmla="*/ 19 h 569"/>
                  <a:gd name="T64" fmla="*/ 165 w 230"/>
                  <a:gd name="T65" fmla="*/ 52 h 569"/>
                  <a:gd name="T66" fmla="*/ 155 w 230"/>
                  <a:gd name="T67" fmla="*/ 89 h 569"/>
                  <a:gd name="T68" fmla="*/ 123 w 230"/>
                  <a:gd name="T69" fmla="*/ 106 h 569"/>
                  <a:gd name="T70" fmla="*/ 90 w 230"/>
                  <a:gd name="T71" fmla="*/ 100 h 569"/>
                  <a:gd name="T72" fmla="*/ 68 w 230"/>
                  <a:gd name="T73" fmla="*/ 72 h 569"/>
                  <a:gd name="T74" fmla="*/ 127 w 230"/>
                  <a:gd name="T75" fmla="*/ 539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0"/>
                  <a:gd name="T115" fmla="*/ 0 h 569"/>
                  <a:gd name="T116" fmla="*/ 230 w 230"/>
                  <a:gd name="T117" fmla="*/ 569 h 5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0"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6" y="163"/>
                    </a:lnTo>
                    <a:lnTo>
                      <a:pt x="189" y="161"/>
                    </a:lnTo>
                    <a:lnTo>
                      <a:pt x="193" y="163"/>
                    </a:lnTo>
                    <a:lnTo>
                      <a:pt x="195" y="168"/>
                    </a:lnTo>
                    <a:lnTo>
                      <a:pt x="195" y="320"/>
                    </a:lnTo>
                    <a:lnTo>
                      <a:pt x="197" y="327"/>
                    </a:lnTo>
                    <a:lnTo>
                      <a:pt x="203" y="334"/>
                    </a:lnTo>
                    <a:lnTo>
                      <a:pt x="212" y="336"/>
                    </a:lnTo>
                    <a:lnTo>
                      <a:pt x="221" y="334"/>
                    </a:lnTo>
                    <a:lnTo>
                      <a:pt x="227" y="327"/>
                    </a:lnTo>
                    <a:lnTo>
                      <a:pt x="229" y="320"/>
                    </a:lnTo>
                    <a:lnTo>
                      <a:pt x="229"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8" y="34"/>
                    </a:lnTo>
                    <a:lnTo>
                      <a:pt x="76" y="19"/>
                    </a:lnTo>
                    <a:lnTo>
                      <a:pt x="90"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90" y="100"/>
                    </a:lnTo>
                    <a:lnTo>
                      <a:pt x="76" y="89"/>
                    </a:lnTo>
                    <a:lnTo>
                      <a:pt x="68" y="72"/>
                    </a:lnTo>
                    <a:lnTo>
                      <a:pt x="64" y="52"/>
                    </a:lnTo>
                    <a:lnTo>
                      <a:pt x="127" y="539"/>
                    </a:lnTo>
                  </a:path>
                </a:pathLst>
              </a:custGeom>
              <a:solidFill>
                <a:srgbClr val="00B7A5"/>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42" name="Freeform 44">
                <a:extLst>
                  <a:ext uri="{FF2B5EF4-FFF2-40B4-BE49-F238E27FC236}">
                    <a16:creationId xmlns:a16="http://schemas.microsoft.com/office/drawing/2014/main" id="{253E970D-1B81-FF2C-81D1-2A5D7BD5A9BD}"/>
                  </a:ext>
                </a:extLst>
              </p:cNvPr>
              <p:cNvSpPr>
                <a:spLocks/>
              </p:cNvSpPr>
              <p:nvPr/>
            </p:nvSpPr>
            <p:spPr bwMode="auto">
              <a:xfrm>
                <a:off x="3481" y="1515"/>
                <a:ext cx="230" cy="447"/>
              </a:xfrm>
              <a:custGeom>
                <a:avLst/>
                <a:gdLst>
                  <a:gd name="T0" fmla="*/ 127 w 230"/>
                  <a:gd name="T1" fmla="*/ 418 h 447"/>
                  <a:gd name="T2" fmla="*/ 130 w 230"/>
                  <a:gd name="T3" fmla="*/ 430 h 447"/>
                  <a:gd name="T4" fmla="*/ 139 w 230"/>
                  <a:gd name="T5" fmla="*/ 442 h 447"/>
                  <a:gd name="T6" fmla="*/ 153 w 230"/>
                  <a:gd name="T7" fmla="*/ 446 h 447"/>
                  <a:gd name="T8" fmla="*/ 158 w 230"/>
                  <a:gd name="T9" fmla="*/ 446 h 447"/>
                  <a:gd name="T10" fmla="*/ 171 w 230"/>
                  <a:gd name="T11" fmla="*/ 442 h 447"/>
                  <a:gd name="T12" fmla="*/ 181 w 230"/>
                  <a:gd name="T13" fmla="*/ 430 h 447"/>
                  <a:gd name="T14" fmla="*/ 184 w 230"/>
                  <a:gd name="T15" fmla="*/ 418 h 447"/>
                  <a:gd name="T16" fmla="*/ 184 w 230"/>
                  <a:gd name="T17" fmla="*/ 210 h 447"/>
                  <a:gd name="T18" fmla="*/ 184 w 230"/>
                  <a:gd name="T19" fmla="*/ 47 h 447"/>
                  <a:gd name="T20" fmla="*/ 186 w 230"/>
                  <a:gd name="T21" fmla="*/ 42 h 447"/>
                  <a:gd name="T22" fmla="*/ 189 w 230"/>
                  <a:gd name="T23" fmla="*/ 40 h 447"/>
                  <a:gd name="T24" fmla="*/ 193 w 230"/>
                  <a:gd name="T25" fmla="*/ 42 h 447"/>
                  <a:gd name="T26" fmla="*/ 195 w 230"/>
                  <a:gd name="T27" fmla="*/ 47 h 447"/>
                  <a:gd name="T28" fmla="*/ 195 w 230"/>
                  <a:gd name="T29" fmla="*/ 198 h 447"/>
                  <a:gd name="T30" fmla="*/ 197 w 230"/>
                  <a:gd name="T31" fmla="*/ 206 h 447"/>
                  <a:gd name="T32" fmla="*/ 203 w 230"/>
                  <a:gd name="T33" fmla="*/ 213 h 447"/>
                  <a:gd name="T34" fmla="*/ 212 w 230"/>
                  <a:gd name="T35" fmla="*/ 215 h 447"/>
                  <a:gd name="T36" fmla="*/ 221 w 230"/>
                  <a:gd name="T37" fmla="*/ 213 h 447"/>
                  <a:gd name="T38" fmla="*/ 227 w 230"/>
                  <a:gd name="T39" fmla="*/ 206 h 447"/>
                  <a:gd name="T40" fmla="*/ 229 w 230"/>
                  <a:gd name="T41" fmla="*/ 198 h 447"/>
                  <a:gd name="T42" fmla="*/ 229 w 230"/>
                  <a:gd name="T43" fmla="*/ 20 h 447"/>
                  <a:gd name="T44" fmla="*/ 227 w 230"/>
                  <a:gd name="T45" fmla="*/ 10 h 447"/>
                  <a:gd name="T46" fmla="*/ 221 w 230"/>
                  <a:gd name="T47" fmla="*/ 2 h 447"/>
                  <a:gd name="T48" fmla="*/ 212 w 230"/>
                  <a:gd name="T49" fmla="*/ 0 h 447"/>
                  <a:gd name="T50" fmla="*/ 17 w 230"/>
                  <a:gd name="T51" fmla="*/ 0 h 447"/>
                  <a:gd name="T52" fmla="*/ 8 w 230"/>
                  <a:gd name="T53" fmla="*/ 2 h 447"/>
                  <a:gd name="T54" fmla="*/ 2 w 230"/>
                  <a:gd name="T55" fmla="*/ 10 h 447"/>
                  <a:gd name="T56" fmla="*/ 0 w 230"/>
                  <a:gd name="T57" fmla="*/ 20 h 447"/>
                  <a:gd name="T58" fmla="*/ 0 w 230"/>
                  <a:gd name="T59" fmla="*/ 198 h 447"/>
                  <a:gd name="T60" fmla="*/ 2 w 230"/>
                  <a:gd name="T61" fmla="*/ 206 h 447"/>
                  <a:gd name="T62" fmla="*/ 8 w 230"/>
                  <a:gd name="T63" fmla="*/ 213 h 447"/>
                  <a:gd name="T64" fmla="*/ 17 w 230"/>
                  <a:gd name="T65" fmla="*/ 215 h 447"/>
                  <a:gd name="T66" fmla="*/ 26 w 230"/>
                  <a:gd name="T67" fmla="*/ 213 h 447"/>
                  <a:gd name="T68" fmla="*/ 32 w 230"/>
                  <a:gd name="T69" fmla="*/ 206 h 447"/>
                  <a:gd name="T70" fmla="*/ 34 w 230"/>
                  <a:gd name="T71" fmla="*/ 198 h 447"/>
                  <a:gd name="T72" fmla="*/ 34 w 230"/>
                  <a:gd name="T73" fmla="*/ 47 h 447"/>
                  <a:gd name="T74" fmla="*/ 36 w 230"/>
                  <a:gd name="T75" fmla="*/ 42 h 447"/>
                  <a:gd name="T76" fmla="*/ 42 w 230"/>
                  <a:gd name="T77" fmla="*/ 40 h 447"/>
                  <a:gd name="T78" fmla="*/ 44 w 230"/>
                  <a:gd name="T79" fmla="*/ 42 h 447"/>
                  <a:gd name="T80" fmla="*/ 46 w 230"/>
                  <a:gd name="T81" fmla="*/ 47 h 447"/>
                  <a:gd name="T82" fmla="*/ 46 w 230"/>
                  <a:gd name="T83" fmla="*/ 210 h 447"/>
                  <a:gd name="T84" fmla="*/ 46 w 230"/>
                  <a:gd name="T85" fmla="*/ 418 h 447"/>
                  <a:gd name="T86" fmla="*/ 48 w 230"/>
                  <a:gd name="T87" fmla="*/ 430 h 447"/>
                  <a:gd name="T88" fmla="*/ 58 w 230"/>
                  <a:gd name="T89" fmla="*/ 442 h 447"/>
                  <a:gd name="T90" fmla="*/ 71 w 230"/>
                  <a:gd name="T91" fmla="*/ 446 h 447"/>
                  <a:gd name="T92" fmla="*/ 78 w 230"/>
                  <a:gd name="T93" fmla="*/ 446 h 447"/>
                  <a:gd name="T94" fmla="*/ 91 w 230"/>
                  <a:gd name="T95" fmla="*/ 442 h 447"/>
                  <a:gd name="T96" fmla="*/ 100 w 230"/>
                  <a:gd name="T97" fmla="*/ 430 h 447"/>
                  <a:gd name="T98" fmla="*/ 104 w 230"/>
                  <a:gd name="T99" fmla="*/ 418 h 447"/>
                  <a:gd name="T100" fmla="*/ 104 w 230"/>
                  <a:gd name="T101" fmla="*/ 221 h 447"/>
                  <a:gd name="T102" fmla="*/ 106 w 230"/>
                  <a:gd name="T103" fmla="*/ 213 h 447"/>
                  <a:gd name="T104" fmla="*/ 115 w 230"/>
                  <a:gd name="T105" fmla="*/ 210 h 447"/>
                  <a:gd name="T106" fmla="*/ 123 w 230"/>
                  <a:gd name="T107" fmla="*/ 213 h 447"/>
                  <a:gd name="T108" fmla="*/ 127 w 230"/>
                  <a:gd name="T109" fmla="*/ 221 h 447"/>
                  <a:gd name="T110" fmla="*/ 127 w 230"/>
                  <a:gd name="T111" fmla="*/ 418 h 4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30"/>
                  <a:gd name="T169" fmla="*/ 0 h 447"/>
                  <a:gd name="T170" fmla="*/ 230 w 230"/>
                  <a:gd name="T171" fmla="*/ 447 h 44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30"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6"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solidFill>
                <a:schemeClr val="tx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43" name="Freeform 45">
                <a:extLst>
                  <a:ext uri="{FF2B5EF4-FFF2-40B4-BE49-F238E27FC236}">
                    <a16:creationId xmlns:a16="http://schemas.microsoft.com/office/drawing/2014/main" id="{1F416F15-44FD-27E7-6503-86B3B2ACD283}"/>
                  </a:ext>
                </a:extLst>
              </p:cNvPr>
              <p:cNvSpPr>
                <a:spLocks/>
              </p:cNvSpPr>
              <p:nvPr/>
            </p:nvSpPr>
            <p:spPr bwMode="auto">
              <a:xfrm>
                <a:off x="3547" y="1393"/>
                <a:ext cx="98" cy="100"/>
              </a:xfrm>
              <a:custGeom>
                <a:avLst/>
                <a:gdLst>
                  <a:gd name="T0" fmla="*/ 0 w 98"/>
                  <a:gd name="T1" fmla="*/ 49 h 100"/>
                  <a:gd name="T2" fmla="*/ 4 w 98"/>
                  <a:gd name="T3" fmla="*/ 31 h 100"/>
                  <a:gd name="T4" fmla="*/ 12 w 98"/>
                  <a:gd name="T5" fmla="*/ 18 h 100"/>
                  <a:gd name="T6" fmla="*/ 25 w 98"/>
                  <a:gd name="T7" fmla="*/ 6 h 100"/>
                  <a:gd name="T8" fmla="*/ 41 w 98"/>
                  <a:gd name="T9" fmla="*/ 0 h 100"/>
                  <a:gd name="T10" fmla="*/ 56 w 98"/>
                  <a:gd name="T11" fmla="*/ 0 h 100"/>
                  <a:gd name="T12" fmla="*/ 72 w 98"/>
                  <a:gd name="T13" fmla="*/ 6 h 100"/>
                  <a:gd name="T14" fmla="*/ 87 w 98"/>
                  <a:gd name="T15" fmla="*/ 18 h 100"/>
                  <a:gd name="T16" fmla="*/ 93 w 98"/>
                  <a:gd name="T17" fmla="*/ 31 h 100"/>
                  <a:gd name="T18" fmla="*/ 97 w 98"/>
                  <a:gd name="T19" fmla="*/ 49 h 100"/>
                  <a:gd name="T20" fmla="*/ 93 w 98"/>
                  <a:gd name="T21" fmla="*/ 68 h 100"/>
                  <a:gd name="T22" fmla="*/ 87 w 98"/>
                  <a:gd name="T23" fmla="*/ 83 h 100"/>
                  <a:gd name="T24" fmla="*/ 72 w 98"/>
                  <a:gd name="T25" fmla="*/ 93 h 100"/>
                  <a:gd name="T26" fmla="*/ 56 w 98"/>
                  <a:gd name="T27" fmla="*/ 99 h 100"/>
                  <a:gd name="T28" fmla="*/ 41 w 98"/>
                  <a:gd name="T29" fmla="*/ 99 h 100"/>
                  <a:gd name="T30" fmla="*/ 25 w 98"/>
                  <a:gd name="T31" fmla="*/ 93 h 100"/>
                  <a:gd name="T32" fmla="*/ 12 w 98"/>
                  <a:gd name="T33" fmla="*/ 83 h 100"/>
                  <a:gd name="T34" fmla="*/ 4 w 98"/>
                  <a:gd name="T35" fmla="*/ 68 h 100"/>
                  <a:gd name="T36" fmla="*/ 0 w 98"/>
                  <a:gd name="T37" fmla="*/ 49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0"/>
                  <a:gd name="T59" fmla="*/ 98 w 98"/>
                  <a:gd name="T60" fmla="*/ 100 h 1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0">
                    <a:moveTo>
                      <a:pt x="0" y="49"/>
                    </a:moveTo>
                    <a:lnTo>
                      <a:pt x="4" y="31"/>
                    </a:lnTo>
                    <a:lnTo>
                      <a:pt x="12" y="18"/>
                    </a:lnTo>
                    <a:lnTo>
                      <a:pt x="25"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5" y="93"/>
                    </a:lnTo>
                    <a:lnTo>
                      <a:pt x="12" y="83"/>
                    </a:lnTo>
                    <a:lnTo>
                      <a:pt x="4" y="68"/>
                    </a:lnTo>
                    <a:lnTo>
                      <a:pt x="0" y="49"/>
                    </a:lnTo>
                  </a:path>
                </a:pathLst>
              </a:custGeom>
              <a:solidFill>
                <a:schemeClr val="tx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44" name="Freeform 46">
                <a:extLst>
                  <a:ext uri="{FF2B5EF4-FFF2-40B4-BE49-F238E27FC236}">
                    <a16:creationId xmlns:a16="http://schemas.microsoft.com/office/drawing/2014/main" id="{8AFA1BF0-0BA8-14F3-134F-1ABC9D6213AE}"/>
                  </a:ext>
                </a:extLst>
              </p:cNvPr>
              <p:cNvSpPr>
                <a:spLocks/>
              </p:cNvSpPr>
              <p:nvPr/>
            </p:nvSpPr>
            <p:spPr bwMode="auto">
              <a:xfrm>
                <a:off x="4057" y="1393"/>
                <a:ext cx="229" cy="569"/>
              </a:xfrm>
              <a:custGeom>
                <a:avLst/>
                <a:gdLst>
                  <a:gd name="T0" fmla="*/ 130 w 229"/>
                  <a:gd name="T1" fmla="*/ 552 h 569"/>
                  <a:gd name="T2" fmla="*/ 153 w 229"/>
                  <a:gd name="T3" fmla="*/ 568 h 569"/>
                  <a:gd name="T4" fmla="*/ 171 w 229"/>
                  <a:gd name="T5" fmla="*/ 564 h 569"/>
                  <a:gd name="T6" fmla="*/ 184 w 229"/>
                  <a:gd name="T7" fmla="*/ 539 h 569"/>
                  <a:gd name="T8" fmla="*/ 184 w 229"/>
                  <a:gd name="T9" fmla="*/ 168 h 569"/>
                  <a:gd name="T10" fmla="*/ 189 w 229"/>
                  <a:gd name="T11" fmla="*/ 161 h 569"/>
                  <a:gd name="T12" fmla="*/ 195 w 229"/>
                  <a:gd name="T13" fmla="*/ 168 h 569"/>
                  <a:gd name="T14" fmla="*/ 197 w 229"/>
                  <a:gd name="T15" fmla="*/ 327 h 569"/>
                  <a:gd name="T16" fmla="*/ 212 w 229"/>
                  <a:gd name="T17" fmla="*/ 336 h 569"/>
                  <a:gd name="T18" fmla="*/ 227 w 229"/>
                  <a:gd name="T19" fmla="*/ 327 h 569"/>
                  <a:gd name="T20" fmla="*/ 228 w 229"/>
                  <a:gd name="T21" fmla="*/ 140 h 569"/>
                  <a:gd name="T22" fmla="*/ 221 w 229"/>
                  <a:gd name="T23" fmla="*/ 122 h 569"/>
                  <a:gd name="T24" fmla="*/ 17 w 229"/>
                  <a:gd name="T25" fmla="*/ 120 h 569"/>
                  <a:gd name="T26" fmla="*/ 2 w 229"/>
                  <a:gd name="T27" fmla="*/ 130 h 569"/>
                  <a:gd name="T28" fmla="*/ 0 w 229"/>
                  <a:gd name="T29" fmla="*/ 320 h 569"/>
                  <a:gd name="T30" fmla="*/ 8 w 229"/>
                  <a:gd name="T31" fmla="*/ 334 h 569"/>
                  <a:gd name="T32" fmla="*/ 26 w 229"/>
                  <a:gd name="T33" fmla="*/ 334 h 569"/>
                  <a:gd name="T34" fmla="*/ 34 w 229"/>
                  <a:gd name="T35" fmla="*/ 320 h 569"/>
                  <a:gd name="T36" fmla="*/ 36 w 229"/>
                  <a:gd name="T37" fmla="*/ 163 h 569"/>
                  <a:gd name="T38" fmla="*/ 44 w 229"/>
                  <a:gd name="T39" fmla="*/ 163 h 569"/>
                  <a:gd name="T40" fmla="*/ 46 w 229"/>
                  <a:gd name="T41" fmla="*/ 331 h 569"/>
                  <a:gd name="T42" fmla="*/ 48 w 229"/>
                  <a:gd name="T43" fmla="*/ 552 h 569"/>
                  <a:gd name="T44" fmla="*/ 71 w 229"/>
                  <a:gd name="T45" fmla="*/ 568 h 569"/>
                  <a:gd name="T46" fmla="*/ 91 w 229"/>
                  <a:gd name="T47" fmla="*/ 564 h 569"/>
                  <a:gd name="T48" fmla="*/ 104 w 229"/>
                  <a:gd name="T49" fmla="*/ 539 h 569"/>
                  <a:gd name="T50" fmla="*/ 106 w 229"/>
                  <a:gd name="T51" fmla="*/ 334 h 569"/>
                  <a:gd name="T52" fmla="*/ 123 w 229"/>
                  <a:gd name="T53" fmla="*/ 334 h 569"/>
                  <a:gd name="T54" fmla="*/ 127 w 229"/>
                  <a:gd name="T55" fmla="*/ 539 h 569"/>
                  <a:gd name="T56" fmla="*/ 67 w 229"/>
                  <a:gd name="T57" fmla="*/ 34 h 569"/>
                  <a:gd name="T58" fmla="*/ 90 w 229"/>
                  <a:gd name="T59" fmla="*/ 7 h 569"/>
                  <a:gd name="T60" fmla="*/ 123 w 229"/>
                  <a:gd name="T61" fmla="*/ 0 h 569"/>
                  <a:gd name="T62" fmla="*/ 155 w 229"/>
                  <a:gd name="T63" fmla="*/ 19 h 569"/>
                  <a:gd name="T64" fmla="*/ 165 w 229"/>
                  <a:gd name="T65" fmla="*/ 52 h 569"/>
                  <a:gd name="T66" fmla="*/ 155 w 229"/>
                  <a:gd name="T67" fmla="*/ 89 h 569"/>
                  <a:gd name="T68" fmla="*/ 123 w 229"/>
                  <a:gd name="T69" fmla="*/ 106 h 569"/>
                  <a:gd name="T70" fmla="*/ 90 w 229"/>
                  <a:gd name="T71" fmla="*/ 100 h 569"/>
                  <a:gd name="T72" fmla="*/ 67 w 229"/>
                  <a:gd name="T73" fmla="*/ 72 h 569"/>
                  <a:gd name="T74" fmla="*/ 127 w 229"/>
                  <a:gd name="T75" fmla="*/ 539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9"/>
                  <a:gd name="T115" fmla="*/ 0 h 569"/>
                  <a:gd name="T116" fmla="*/ 229 w 229"/>
                  <a:gd name="T117" fmla="*/ 569 h 5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9"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5" y="163"/>
                    </a:lnTo>
                    <a:lnTo>
                      <a:pt x="189" y="161"/>
                    </a:lnTo>
                    <a:lnTo>
                      <a:pt x="193" y="163"/>
                    </a:lnTo>
                    <a:lnTo>
                      <a:pt x="195" y="168"/>
                    </a:lnTo>
                    <a:lnTo>
                      <a:pt x="195" y="320"/>
                    </a:lnTo>
                    <a:lnTo>
                      <a:pt x="197" y="327"/>
                    </a:lnTo>
                    <a:lnTo>
                      <a:pt x="203" y="334"/>
                    </a:lnTo>
                    <a:lnTo>
                      <a:pt x="212" y="336"/>
                    </a:lnTo>
                    <a:lnTo>
                      <a:pt x="221" y="334"/>
                    </a:lnTo>
                    <a:lnTo>
                      <a:pt x="227" y="327"/>
                    </a:lnTo>
                    <a:lnTo>
                      <a:pt x="228" y="320"/>
                    </a:lnTo>
                    <a:lnTo>
                      <a:pt x="228"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7" y="34"/>
                    </a:lnTo>
                    <a:lnTo>
                      <a:pt x="76" y="19"/>
                    </a:lnTo>
                    <a:lnTo>
                      <a:pt x="90"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90" y="100"/>
                    </a:lnTo>
                    <a:lnTo>
                      <a:pt x="76" y="89"/>
                    </a:lnTo>
                    <a:lnTo>
                      <a:pt x="67" y="72"/>
                    </a:lnTo>
                    <a:lnTo>
                      <a:pt x="64" y="52"/>
                    </a:lnTo>
                    <a:lnTo>
                      <a:pt x="127" y="539"/>
                    </a:lnTo>
                  </a:path>
                </a:pathLst>
              </a:custGeom>
              <a:solidFill>
                <a:srgbClr val="3366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45" name="Freeform 47">
                <a:extLst>
                  <a:ext uri="{FF2B5EF4-FFF2-40B4-BE49-F238E27FC236}">
                    <a16:creationId xmlns:a16="http://schemas.microsoft.com/office/drawing/2014/main" id="{036E2159-E9CF-3A85-1AE6-6A6177B08EB3}"/>
                  </a:ext>
                </a:extLst>
              </p:cNvPr>
              <p:cNvSpPr>
                <a:spLocks/>
              </p:cNvSpPr>
              <p:nvPr/>
            </p:nvSpPr>
            <p:spPr bwMode="auto">
              <a:xfrm>
                <a:off x="4057" y="1515"/>
                <a:ext cx="229" cy="447"/>
              </a:xfrm>
              <a:custGeom>
                <a:avLst/>
                <a:gdLst>
                  <a:gd name="T0" fmla="*/ 127 w 229"/>
                  <a:gd name="T1" fmla="*/ 418 h 447"/>
                  <a:gd name="T2" fmla="*/ 130 w 229"/>
                  <a:gd name="T3" fmla="*/ 430 h 447"/>
                  <a:gd name="T4" fmla="*/ 139 w 229"/>
                  <a:gd name="T5" fmla="*/ 442 h 447"/>
                  <a:gd name="T6" fmla="*/ 153 w 229"/>
                  <a:gd name="T7" fmla="*/ 446 h 447"/>
                  <a:gd name="T8" fmla="*/ 158 w 229"/>
                  <a:gd name="T9" fmla="*/ 446 h 447"/>
                  <a:gd name="T10" fmla="*/ 171 w 229"/>
                  <a:gd name="T11" fmla="*/ 442 h 447"/>
                  <a:gd name="T12" fmla="*/ 181 w 229"/>
                  <a:gd name="T13" fmla="*/ 430 h 447"/>
                  <a:gd name="T14" fmla="*/ 184 w 229"/>
                  <a:gd name="T15" fmla="*/ 418 h 447"/>
                  <a:gd name="T16" fmla="*/ 184 w 229"/>
                  <a:gd name="T17" fmla="*/ 210 h 447"/>
                  <a:gd name="T18" fmla="*/ 184 w 229"/>
                  <a:gd name="T19" fmla="*/ 47 h 447"/>
                  <a:gd name="T20" fmla="*/ 185 w 229"/>
                  <a:gd name="T21" fmla="*/ 42 h 447"/>
                  <a:gd name="T22" fmla="*/ 189 w 229"/>
                  <a:gd name="T23" fmla="*/ 40 h 447"/>
                  <a:gd name="T24" fmla="*/ 193 w 229"/>
                  <a:gd name="T25" fmla="*/ 42 h 447"/>
                  <a:gd name="T26" fmla="*/ 195 w 229"/>
                  <a:gd name="T27" fmla="*/ 47 h 447"/>
                  <a:gd name="T28" fmla="*/ 195 w 229"/>
                  <a:gd name="T29" fmla="*/ 198 h 447"/>
                  <a:gd name="T30" fmla="*/ 197 w 229"/>
                  <a:gd name="T31" fmla="*/ 206 h 447"/>
                  <a:gd name="T32" fmla="*/ 203 w 229"/>
                  <a:gd name="T33" fmla="*/ 213 h 447"/>
                  <a:gd name="T34" fmla="*/ 212 w 229"/>
                  <a:gd name="T35" fmla="*/ 215 h 447"/>
                  <a:gd name="T36" fmla="*/ 221 w 229"/>
                  <a:gd name="T37" fmla="*/ 213 h 447"/>
                  <a:gd name="T38" fmla="*/ 227 w 229"/>
                  <a:gd name="T39" fmla="*/ 206 h 447"/>
                  <a:gd name="T40" fmla="*/ 228 w 229"/>
                  <a:gd name="T41" fmla="*/ 198 h 447"/>
                  <a:gd name="T42" fmla="*/ 228 w 229"/>
                  <a:gd name="T43" fmla="*/ 20 h 447"/>
                  <a:gd name="T44" fmla="*/ 227 w 229"/>
                  <a:gd name="T45" fmla="*/ 10 h 447"/>
                  <a:gd name="T46" fmla="*/ 221 w 229"/>
                  <a:gd name="T47" fmla="*/ 2 h 447"/>
                  <a:gd name="T48" fmla="*/ 212 w 229"/>
                  <a:gd name="T49" fmla="*/ 0 h 447"/>
                  <a:gd name="T50" fmla="*/ 17 w 229"/>
                  <a:gd name="T51" fmla="*/ 0 h 447"/>
                  <a:gd name="T52" fmla="*/ 8 w 229"/>
                  <a:gd name="T53" fmla="*/ 2 h 447"/>
                  <a:gd name="T54" fmla="*/ 2 w 229"/>
                  <a:gd name="T55" fmla="*/ 10 h 447"/>
                  <a:gd name="T56" fmla="*/ 0 w 229"/>
                  <a:gd name="T57" fmla="*/ 20 h 447"/>
                  <a:gd name="T58" fmla="*/ 0 w 229"/>
                  <a:gd name="T59" fmla="*/ 198 h 447"/>
                  <a:gd name="T60" fmla="*/ 2 w 229"/>
                  <a:gd name="T61" fmla="*/ 206 h 447"/>
                  <a:gd name="T62" fmla="*/ 8 w 229"/>
                  <a:gd name="T63" fmla="*/ 213 h 447"/>
                  <a:gd name="T64" fmla="*/ 17 w 229"/>
                  <a:gd name="T65" fmla="*/ 215 h 447"/>
                  <a:gd name="T66" fmla="*/ 26 w 229"/>
                  <a:gd name="T67" fmla="*/ 213 h 447"/>
                  <a:gd name="T68" fmla="*/ 32 w 229"/>
                  <a:gd name="T69" fmla="*/ 206 h 447"/>
                  <a:gd name="T70" fmla="*/ 34 w 229"/>
                  <a:gd name="T71" fmla="*/ 198 h 447"/>
                  <a:gd name="T72" fmla="*/ 34 w 229"/>
                  <a:gd name="T73" fmla="*/ 47 h 447"/>
                  <a:gd name="T74" fmla="*/ 36 w 229"/>
                  <a:gd name="T75" fmla="*/ 42 h 447"/>
                  <a:gd name="T76" fmla="*/ 42 w 229"/>
                  <a:gd name="T77" fmla="*/ 40 h 447"/>
                  <a:gd name="T78" fmla="*/ 44 w 229"/>
                  <a:gd name="T79" fmla="*/ 42 h 447"/>
                  <a:gd name="T80" fmla="*/ 46 w 229"/>
                  <a:gd name="T81" fmla="*/ 47 h 447"/>
                  <a:gd name="T82" fmla="*/ 46 w 229"/>
                  <a:gd name="T83" fmla="*/ 210 h 447"/>
                  <a:gd name="T84" fmla="*/ 46 w 229"/>
                  <a:gd name="T85" fmla="*/ 418 h 447"/>
                  <a:gd name="T86" fmla="*/ 48 w 229"/>
                  <a:gd name="T87" fmla="*/ 430 h 447"/>
                  <a:gd name="T88" fmla="*/ 58 w 229"/>
                  <a:gd name="T89" fmla="*/ 442 h 447"/>
                  <a:gd name="T90" fmla="*/ 71 w 229"/>
                  <a:gd name="T91" fmla="*/ 446 h 447"/>
                  <a:gd name="T92" fmla="*/ 78 w 229"/>
                  <a:gd name="T93" fmla="*/ 446 h 447"/>
                  <a:gd name="T94" fmla="*/ 91 w 229"/>
                  <a:gd name="T95" fmla="*/ 442 h 447"/>
                  <a:gd name="T96" fmla="*/ 100 w 229"/>
                  <a:gd name="T97" fmla="*/ 430 h 447"/>
                  <a:gd name="T98" fmla="*/ 104 w 229"/>
                  <a:gd name="T99" fmla="*/ 418 h 447"/>
                  <a:gd name="T100" fmla="*/ 104 w 229"/>
                  <a:gd name="T101" fmla="*/ 221 h 447"/>
                  <a:gd name="T102" fmla="*/ 106 w 229"/>
                  <a:gd name="T103" fmla="*/ 213 h 447"/>
                  <a:gd name="T104" fmla="*/ 115 w 229"/>
                  <a:gd name="T105" fmla="*/ 210 h 447"/>
                  <a:gd name="T106" fmla="*/ 123 w 229"/>
                  <a:gd name="T107" fmla="*/ 213 h 447"/>
                  <a:gd name="T108" fmla="*/ 127 w 229"/>
                  <a:gd name="T109" fmla="*/ 221 h 447"/>
                  <a:gd name="T110" fmla="*/ 127 w 229"/>
                  <a:gd name="T111" fmla="*/ 418 h 4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29"/>
                  <a:gd name="T169" fmla="*/ 0 h 447"/>
                  <a:gd name="T170" fmla="*/ 229 w 229"/>
                  <a:gd name="T171" fmla="*/ 447 h 44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29"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5" y="42"/>
                    </a:lnTo>
                    <a:lnTo>
                      <a:pt x="189" y="40"/>
                    </a:lnTo>
                    <a:lnTo>
                      <a:pt x="193" y="42"/>
                    </a:lnTo>
                    <a:lnTo>
                      <a:pt x="195" y="47"/>
                    </a:lnTo>
                    <a:lnTo>
                      <a:pt x="195" y="198"/>
                    </a:lnTo>
                    <a:lnTo>
                      <a:pt x="197" y="206"/>
                    </a:lnTo>
                    <a:lnTo>
                      <a:pt x="203" y="213"/>
                    </a:lnTo>
                    <a:lnTo>
                      <a:pt x="212" y="215"/>
                    </a:lnTo>
                    <a:lnTo>
                      <a:pt x="221" y="213"/>
                    </a:lnTo>
                    <a:lnTo>
                      <a:pt x="227" y="206"/>
                    </a:lnTo>
                    <a:lnTo>
                      <a:pt x="228" y="198"/>
                    </a:lnTo>
                    <a:lnTo>
                      <a:pt x="228"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46" name="Freeform 48">
                <a:extLst>
                  <a:ext uri="{FF2B5EF4-FFF2-40B4-BE49-F238E27FC236}">
                    <a16:creationId xmlns:a16="http://schemas.microsoft.com/office/drawing/2014/main" id="{21EDCDD7-6D5E-24E1-6187-A5EC1125A4FB}"/>
                  </a:ext>
                </a:extLst>
              </p:cNvPr>
              <p:cNvSpPr>
                <a:spLocks/>
              </p:cNvSpPr>
              <p:nvPr/>
            </p:nvSpPr>
            <p:spPr bwMode="auto">
              <a:xfrm>
                <a:off x="4123" y="1393"/>
                <a:ext cx="98" cy="100"/>
              </a:xfrm>
              <a:custGeom>
                <a:avLst/>
                <a:gdLst>
                  <a:gd name="T0" fmla="*/ 0 w 98"/>
                  <a:gd name="T1" fmla="*/ 49 h 100"/>
                  <a:gd name="T2" fmla="*/ 3 w 98"/>
                  <a:gd name="T3" fmla="*/ 31 h 100"/>
                  <a:gd name="T4" fmla="*/ 12 w 98"/>
                  <a:gd name="T5" fmla="*/ 18 h 100"/>
                  <a:gd name="T6" fmla="*/ 25 w 98"/>
                  <a:gd name="T7" fmla="*/ 6 h 100"/>
                  <a:gd name="T8" fmla="*/ 41 w 98"/>
                  <a:gd name="T9" fmla="*/ 0 h 100"/>
                  <a:gd name="T10" fmla="*/ 56 w 98"/>
                  <a:gd name="T11" fmla="*/ 0 h 100"/>
                  <a:gd name="T12" fmla="*/ 72 w 98"/>
                  <a:gd name="T13" fmla="*/ 6 h 100"/>
                  <a:gd name="T14" fmla="*/ 87 w 98"/>
                  <a:gd name="T15" fmla="*/ 18 h 100"/>
                  <a:gd name="T16" fmla="*/ 93 w 98"/>
                  <a:gd name="T17" fmla="*/ 31 h 100"/>
                  <a:gd name="T18" fmla="*/ 97 w 98"/>
                  <a:gd name="T19" fmla="*/ 49 h 100"/>
                  <a:gd name="T20" fmla="*/ 93 w 98"/>
                  <a:gd name="T21" fmla="*/ 68 h 100"/>
                  <a:gd name="T22" fmla="*/ 87 w 98"/>
                  <a:gd name="T23" fmla="*/ 83 h 100"/>
                  <a:gd name="T24" fmla="*/ 72 w 98"/>
                  <a:gd name="T25" fmla="*/ 93 h 100"/>
                  <a:gd name="T26" fmla="*/ 56 w 98"/>
                  <a:gd name="T27" fmla="*/ 99 h 100"/>
                  <a:gd name="T28" fmla="*/ 41 w 98"/>
                  <a:gd name="T29" fmla="*/ 99 h 100"/>
                  <a:gd name="T30" fmla="*/ 25 w 98"/>
                  <a:gd name="T31" fmla="*/ 93 h 100"/>
                  <a:gd name="T32" fmla="*/ 12 w 98"/>
                  <a:gd name="T33" fmla="*/ 83 h 100"/>
                  <a:gd name="T34" fmla="*/ 3 w 98"/>
                  <a:gd name="T35" fmla="*/ 68 h 100"/>
                  <a:gd name="T36" fmla="*/ 0 w 98"/>
                  <a:gd name="T37" fmla="*/ 49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0"/>
                  <a:gd name="T59" fmla="*/ 98 w 98"/>
                  <a:gd name="T60" fmla="*/ 100 h 1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0">
                    <a:moveTo>
                      <a:pt x="0" y="49"/>
                    </a:moveTo>
                    <a:lnTo>
                      <a:pt x="3" y="31"/>
                    </a:lnTo>
                    <a:lnTo>
                      <a:pt x="12" y="18"/>
                    </a:lnTo>
                    <a:lnTo>
                      <a:pt x="25"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5" y="93"/>
                    </a:lnTo>
                    <a:lnTo>
                      <a:pt x="12" y="83"/>
                    </a:lnTo>
                    <a:lnTo>
                      <a:pt x="3" y="68"/>
                    </a:lnTo>
                    <a:lnTo>
                      <a:pt x="0" y="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47" name="Freeform 49">
                <a:extLst>
                  <a:ext uri="{FF2B5EF4-FFF2-40B4-BE49-F238E27FC236}">
                    <a16:creationId xmlns:a16="http://schemas.microsoft.com/office/drawing/2014/main" id="{F8A3AB75-2C5C-0D43-07E9-0F089E179732}"/>
                  </a:ext>
                </a:extLst>
              </p:cNvPr>
              <p:cNvSpPr>
                <a:spLocks/>
              </p:cNvSpPr>
              <p:nvPr/>
            </p:nvSpPr>
            <p:spPr bwMode="auto">
              <a:xfrm>
                <a:off x="4633" y="1393"/>
                <a:ext cx="229" cy="569"/>
              </a:xfrm>
              <a:custGeom>
                <a:avLst/>
                <a:gdLst>
                  <a:gd name="T0" fmla="*/ 130 w 229"/>
                  <a:gd name="T1" fmla="*/ 552 h 569"/>
                  <a:gd name="T2" fmla="*/ 153 w 229"/>
                  <a:gd name="T3" fmla="*/ 568 h 569"/>
                  <a:gd name="T4" fmla="*/ 171 w 229"/>
                  <a:gd name="T5" fmla="*/ 564 h 569"/>
                  <a:gd name="T6" fmla="*/ 184 w 229"/>
                  <a:gd name="T7" fmla="*/ 539 h 569"/>
                  <a:gd name="T8" fmla="*/ 184 w 229"/>
                  <a:gd name="T9" fmla="*/ 168 h 569"/>
                  <a:gd name="T10" fmla="*/ 189 w 229"/>
                  <a:gd name="T11" fmla="*/ 161 h 569"/>
                  <a:gd name="T12" fmla="*/ 195 w 229"/>
                  <a:gd name="T13" fmla="*/ 168 h 569"/>
                  <a:gd name="T14" fmla="*/ 197 w 229"/>
                  <a:gd name="T15" fmla="*/ 327 h 569"/>
                  <a:gd name="T16" fmla="*/ 212 w 229"/>
                  <a:gd name="T17" fmla="*/ 336 h 569"/>
                  <a:gd name="T18" fmla="*/ 227 w 229"/>
                  <a:gd name="T19" fmla="*/ 327 h 569"/>
                  <a:gd name="T20" fmla="*/ 228 w 229"/>
                  <a:gd name="T21" fmla="*/ 140 h 569"/>
                  <a:gd name="T22" fmla="*/ 221 w 229"/>
                  <a:gd name="T23" fmla="*/ 122 h 569"/>
                  <a:gd name="T24" fmla="*/ 17 w 229"/>
                  <a:gd name="T25" fmla="*/ 120 h 569"/>
                  <a:gd name="T26" fmla="*/ 2 w 229"/>
                  <a:gd name="T27" fmla="*/ 130 h 569"/>
                  <a:gd name="T28" fmla="*/ 0 w 229"/>
                  <a:gd name="T29" fmla="*/ 320 h 569"/>
                  <a:gd name="T30" fmla="*/ 8 w 229"/>
                  <a:gd name="T31" fmla="*/ 334 h 569"/>
                  <a:gd name="T32" fmla="*/ 26 w 229"/>
                  <a:gd name="T33" fmla="*/ 334 h 569"/>
                  <a:gd name="T34" fmla="*/ 34 w 229"/>
                  <a:gd name="T35" fmla="*/ 320 h 569"/>
                  <a:gd name="T36" fmla="*/ 36 w 229"/>
                  <a:gd name="T37" fmla="*/ 163 h 569"/>
                  <a:gd name="T38" fmla="*/ 44 w 229"/>
                  <a:gd name="T39" fmla="*/ 163 h 569"/>
                  <a:gd name="T40" fmla="*/ 46 w 229"/>
                  <a:gd name="T41" fmla="*/ 331 h 569"/>
                  <a:gd name="T42" fmla="*/ 48 w 229"/>
                  <a:gd name="T43" fmla="*/ 552 h 569"/>
                  <a:gd name="T44" fmla="*/ 71 w 229"/>
                  <a:gd name="T45" fmla="*/ 568 h 569"/>
                  <a:gd name="T46" fmla="*/ 91 w 229"/>
                  <a:gd name="T47" fmla="*/ 564 h 569"/>
                  <a:gd name="T48" fmla="*/ 104 w 229"/>
                  <a:gd name="T49" fmla="*/ 539 h 569"/>
                  <a:gd name="T50" fmla="*/ 106 w 229"/>
                  <a:gd name="T51" fmla="*/ 334 h 569"/>
                  <a:gd name="T52" fmla="*/ 123 w 229"/>
                  <a:gd name="T53" fmla="*/ 334 h 569"/>
                  <a:gd name="T54" fmla="*/ 127 w 229"/>
                  <a:gd name="T55" fmla="*/ 539 h 569"/>
                  <a:gd name="T56" fmla="*/ 67 w 229"/>
                  <a:gd name="T57" fmla="*/ 34 h 569"/>
                  <a:gd name="T58" fmla="*/ 89 w 229"/>
                  <a:gd name="T59" fmla="*/ 7 h 569"/>
                  <a:gd name="T60" fmla="*/ 123 w 229"/>
                  <a:gd name="T61" fmla="*/ 0 h 569"/>
                  <a:gd name="T62" fmla="*/ 155 w 229"/>
                  <a:gd name="T63" fmla="*/ 19 h 569"/>
                  <a:gd name="T64" fmla="*/ 165 w 229"/>
                  <a:gd name="T65" fmla="*/ 52 h 569"/>
                  <a:gd name="T66" fmla="*/ 155 w 229"/>
                  <a:gd name="T67" fmla="*/ 89 h 569"/>
                  <a:gd name="T68" fmla="*/ 123 w 229"/>
                  <a:gd name="T69" fmla="*/ 106 h 569"/>
                  <a:gd name="T70" fmla="*/ 89 w 229"/>
                  <a:gd name="T71" fmla="*/ 100 h 569"/>
                  <a:gd name="T72" fmla="*/ 67 w 229"/>
                  <a:gd name="T73" fmla="*/ 72 h 569"/>
                  <a:gd name="T74" fmla="*/ 127 w 229"/>
                  <a:gd name="T75" fmla="*/ 539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9"/>
                  <a:gd name="T115" fmla="*/ 0 h 569"/>
                  <a:gd name="T116" fmla="*/ 229 w 229"/>
                  <a:gd name="T117" fmla="*/ 569 h 5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9"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5" y="163"/>
                    </a:lnTo>
                    <a:lnTo>
                      <a:pt x="189" y="161"/>
                    </a:lnTo>
                    <a:lnTo>
                      <a:pt x="193" y="163"/>
                    </a:lnTo>
                    <a:lnTo>
                      <a:pt x="195" y="168"/>
                    </a:lnTo>
                    <a:lnTo>
                      <a:pt x="195" y="320"/>
                    </a:lnTo>
                    <a:lnTo>
                      <a:pt x="197" y="327"/>
                    </a:lnTo>
                    <a:lnTo>
                      <a:pt x="203" y="334"/>
                    </a:lnTo>
                    <a:lnTo>
                      <a:pt x="212" y="336"/>
                    </a:lnTo>
                    <a:lnTo>
                      <a:pt x="221" y="334"/>
                    </a:lnTo>
                    <a:lnTo>
                      <a:pt x="227" y="327"/>
                    </a:lnTo>
                    <a:lnTo>
                      <a:pt x="228" y="320"/>
                    </a:lnTo>
                    <a:lnTo>
                      <a:pt x="228"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7" y="34"/>
                    </a:lnTo>
                    <a:lnTo>
                      <a:pt x="76" y="19"/>
                    </a:lnTo>
                    <a:lnTo>
                      <a:pt x="89"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89" y="100"/>
                    </a:lnTo>
                    <a:lnTo>
                      <a:pt x="76" y="89"/>
                    </a:lnTo>
                    <a:lnTo>
                      <a:pt x="67" y="72"/>
                    </a:lnTo>
                    <a:lnTo>
                      <a:pt x="64" y="52"/>
                    </a:lnTo>
                    <a:lnTo>
                      <a:pt x="127" y="539"/>
                    </a:lnTo>
                  </a:path>
                </a:pathLst>
              </a:custGeom>
              <a:solidFill>
                <a:srgbClr val="3366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48" name="Freeform 50">
                <a:extLst>
                  <a:ext uri="{FF2B5EF4-FFF2-40B4-BE49-F238E27FC236}">
                    <a16:creationId xmlns:a16="http://schemas.microsoft.com/office/drawing/2014/main" id="{8F13A46A-F9B4-28B2-F0D2-2ABBDBFD0034}"/>
                  </a:ext>
                </a:extLst>
              </p:cNvPr>
              <p:cNvSpPr>
                <a:spLocks/>
              </p:cNvSpPr>
              <p:nvPr/>
            </p:nvSpPr>
            <p:spPr bwMode="auto">
              <a:xfrm>
                <a:off x="4633" y="1515"/>
                <a:ext cx="229" cy="447"/>
              </a:xfrm>
              <a:custGeom>
                <a:avLst/>
                <a:gdLst>
                  <a:gd name="T0" fmla="*/ 127 w 229"/>
                  <a:gd name="T1" fmla="*/ 418 h 447"/>
                  <a:gd name="T2" fmla="*/ 130 w 229"/>
                  <a:gd name="T3" fmla="*/ 430 h 447"/>
                  <a:gd name="T4" fmla="*/ 139 w 229"/>
                  <a:gd name="T5" fmla="*/ 442 h 447"/>
                  <a:gd name="T6" fmla="*/ 153 w 229"/>
                  <a:gd name="T7" fmla="*/ 446 h 447"/>
                  <a:gd name="T8" fmla="*/ 158 w 229"/>
                  <a:gd name="T9" fmla="*/ 446 h 447"/>
                  <a:gd name="T10" fmla="*/ 171 w 229"/>
                  <a:gd name="T11" fmla="*/ 442 h 447"/>
                  <a:gd name="T12" fmla="*/ 181 w 229"/>
                  <a:gd name="T13" fmla="*/ 430 h 447"/>
                  <a:gd name="T14" fmla="*/ 184 w 229"/>
                  <a:gd name="T15" fmla="*/ 418 h 447"/>
                  <a:gd name="T16" fmla="*/ 184 w 229"/>
                  <a:gd name="T17" fmla="*/ 210 h 447"/>
                  <a:gd name="T18" fmla="*/ 184 w 229"/>
                  <a:gd name="T19" fmla="*/ 47 h 447"/>
                  <a:gd name="T20" fmla="*/ 185 w 229"/>
                  <a:gd name="T21" fmla="*/ 42 h 447"/>
                  <a:gd name="T22" fmla="*/ 189 w 229"/>
                  <a:gd name="T23" fmla="*/ 40 h 447"/>
                  <a:gd name="T24" fmla="*/ 193 w 229"/>
                  <a:gd name="T25" fmla="*/ 42 h 447"/>
                  <a:gd name="T26" fmla="*/ 195 w 229"/>
                  <a:gd name="T27" fmla="*/ 47 h 447"/>
                  <a:gd name="T28" fmla="*/ 195 w 229"/>
                  <a:gd name="T29" fmla="*/ 198 h 447"/>
                  <a:gd name="T30" fmla="*/ 197 w 229"/>
                  <a:gd name="T31" fmla="*/ 206 h 447"/>
                  <a:gd name="T32" fmla="*/ 203 w 229"/>
                  <a:gd name="T33" fmla="*/ 213 h 447"/>
                  <a:gd name="T34" fmla="*/ 212 w 229"/>
                  <a:gd name="T35" fmla="*/ 215 h 447"/>
                  <a:gd name="T36" fmla="*/ 221 w 229"/>
                  <a:gd name="T37" fmla="*/ 213 h 447"/>
                  <a:gd name="T38" fmla="*/ 227 w 229"/>
                  <a:gd name="T39" fmla="*/ 206 h 447"/>
                  <a:gd name="T40" fmla="*/ 228 w 229"/>
                  <a:gd name="T41" fmla="*/ 198 h 447"/>
                  <a:gd name="T42" fmla="*/ 228 w 229"/>
                  <a:gd name="T43" fmla="*/ 20 h 447"/>
                  <a:gd name="T44" fmla="*/ 227 w 229"/>
                  <a:gd name="T45" fmla="*/ 10 h 447"/>
                  <a:gd name="T46" fmla="*/ 221 w 229"/>
                  <a:gd name="T47" fmla="*/ 2 h 447"/>
                  <a:gd name="T48" fmla="*/ 212 w 229"/>
                  <a:gd name="T49" fmla="*/ 0 h 447"/>
                  <a:gd name="T50" fmla="*/ 17 w 229"/>
                  <a:gd name="T51" fmla="*/ 0 h 447"/>
                  <a:gd name="T52" fmla="*/ 8 w 229"/>
                  <a:gd name="T53" fmla="*/ 2 h 447"/>
                  <a:gd name="T54" fmla="*/ 2 w 229"/>
                  <a:gd name="T55" fmla="*/ 10 h 447"/>
                  <a:gd name="T56" fmla="*/ 0 w 229"/>
                  <a:gd name="T57" fmla="*/ 20 h 447"/>
                  <a:gd name="T58" fmla="*/ 0 w 229"/>
                  <a:gd name="T59" fmla="*/ 198 h 447"/>
                  <a:gd name="T60" fmla="*/ 2 w 229"/>
                  <a:gd name="T61" fmla="*/ 206 h 447"/>
                  <a:gd name="T62" fmla="*/ 8 w 229"/>
                  <a:gd name="T63" fmla="*/ 213 h 447"/>
                  <a:gd name="T64" fmla="*/ 17 w 229"/>
                  <a:gd name="T65" fmla="*/ 215 h 447"/>
                  <a:gd name="T66" fmla="*/ 26 w 229"/>
                  <a:gd name="T67" fmla="*/ 213 h 447"/>
                  <a:gd name="T68" fmla="*/ 32 w 229"/>
                  <a:gd name="T69" fmla="*/ 206 h 447"/>
                  <a:gd name="T70" fmla="*/ 34 w 229"/>
                  <a:gd name="T71" fmla="*/ 198 h 447"/>
                  <a:gd name="T72" fmla="*/ 34 w 229"/>
                  <a:gd name="T73" fmla="*/ 47 h 447"/>
                  <a:gd name="T74" fmla="*/ 36 w 229"/>
                  <a:gd name="T75" fmla="*/ 42 h 447"/>
                  <a:gd name="T76" fmla="*/ 42 w 229"/>
                  <a:gd name="T77" fmla="*/ 40 h 447"/>
                  <a:gd name="T78" fmla="*/ 44 w 229"/>
                  <a:gd name="T79" fmla="*/ 42 h 447"/>
                  <a:gd name="T80" fmla="*/ 46 w 229"/>
                  <a:gd name="T81" fmla="*/ 47 h 447"/>
                  <a:gd name="T82" fmla="*/ 46 w 229"/>
                  <a:gd name="T83" fmla="*/ 210 h 447"/>
                  <a:gd name="T84" fmla="*/ 46 w 229"/>
                  <a:gd name="T85" fmla="*/ 418 h 447"/>
                  <a:gd name="T86" fmla="*/ 48 w 229"/>
                  <a:gd name="T87" fmla="*/ 430 h 447"/>
                  <a:gd name="T88" fmla="*/ 58 w 229"/>
                  <a:gd name="T89" fmla="*/ 442 h 447"/>
                  <a:gd name="T90" fmla="*/ 71 w 229"/>
                  <a:gd name="T91" fmla="*/ 446 h 447"/>
                  <a:gd name="T92" fmla="*/ 78 w 229"/>
                  <a:gd name="T93" fmla="*/ 446 h 447"/>
                  <a:gd name="T94" fmla="*/ 91 w 229"/>
                  <a:gd name="T95" fmla="*/ 442 h 447"/>
                  <a:gd name="T96" fmla="*/ 100 w 229"/>
                  <a:gd name="T97" fmla="*/ 430 h 447"/>
                  <a:gd name="T98" fmla="*/ 104 w 229"/>
                  <a:gd name="T99" fmla="*/ 418 h 447"/>
                  <a:gd name="T100" fmla="*/ 104 w 229"/>
                  <a:gd name="T101" fmla="*/ 221 h 447"/>
                  <a:gd name="T102" fmla="*/ 106 w 229"/>
                  <a:gd name="T103" fmla="*/ 213 h 447"/>
                  <a:gd name="T104" fmla="*/ 115 w 229"/>
                  <a:gd name="T105" fmla="*/ 210 h 447"/>
                  <a:gd name="T106" fmla="*/ 123 w 229"/>
                  <a:gd name="T107" fmla="*/ 213 h 447"/>
                  <a:gd name="T108" fmla="*/ 127 w 229"/>
                  <a:gd name="T109" fmla="*/ 221 h 447"/>
                  <a:gd name="T110" fmla="*/ 127 w 229"/>
                  <a:gd name="T111" fmla="*/ 418 h 4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29"/>
                  <a:gd name="T169" fmla="*/ 0 h 447"/>
                  <a:gd name="T170" fmla="*/ 229 w 229"/>
                  <a:gd name="T171" fmla="*/ 447 h 44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29"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5" y="42"/>
                    </a:lnTo>
                    <a:lnTo>
                      <a:pt x="189" y="40"/>
                    </a:lnTo>
                    <a:lnTo>
                      <a:pt x="193" y="42"/>
                    </a:lnTo>
                    <a:lnTo>
                      <a:pt x="195" y="47"/>
                    </a:lnTo>
                    <a:lnTo>
                      <a:pt x="195" y="198"/>
                    </a:lnTo>
                    <a:lnTo>
                      <a:pt x="197" y="206"/>
                    </a:lnTo>
                    <a:lnTo>
                      <a:pt x="203" y="213"/>
                    </a:lnTo>
                    <a:lnTo>
                      <a:pt x="212" y="215"/>
                    </a:lnTo>
                    <a:lnTo>
                      <a:pt x="221" y="213"/>
                    </a:lnTo>
                    <a:lnTo>
                      <a:pt x="227" y="206"/>
                    </a:lnTo>
                    <a:lnTo>
                      <a:pt x="228" y="198"/>
                    </a:lnTo>
                    <a:lnTo>
                      <a:pt x="228"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49" name="Freeform 51">
                <a:extLst>
                  <a:ext uri="{FF2B5EF4-FFF2-40B4-BE49-F238E27FC236}">
                    <a16:creationId xmlns:a16="http://schemas.microsoft.com/office/drawing/2014/main" id="{A2B88297-3CA4-C74D-C9B7-6610F5FC48F7}"/>
                  </a:ext>
                </a:extLst>
              </p:cNvPr>
              <p:cNvSpPr>
                <a:spLocks/>
              </p:cNvSpPr>
              <p:nvPr/>
            </p:nvSpPr>
            <p:spPr bwMode="auto">
              <a:xfrm>
                <a:off x="4699" y="1393"/>
                <a:ext cx="98" cy="100"/>
              </a:xfrm>
              <a:custGeom>
                <a:avLst/>
                <a:gdLst>
                  <a:gd name="T0" fmla="*/ 0 w 98"/>
                  <a:gd name="T1" fmla="*/ 49 h 100"/>
                  <a:gd name="T2" fmla="*/ 3 w 98"/>
                  <a:gd name="T3" fmla="*/ 31 h 100"/>
                  <a:gd name="T4" fmla="*/ 12 w 98"/>
                  <a:gd name="T5" fmla="*/ 18 h 100"/>
                  <a:gd name="T6" fmla="*/ 24 w 98"/>
                  <a:gd name="T7" fmla="*/ 6 h 100"/>
                  <a:gd name="T8" fmla="*/ 41 w 98"/>
                  <a:gd name="T9" fmla="*/ 0 h 100"/>
                  <a:gd name="T10" fmla="*/ 56 w 98"/>
                  <a:gd name="T11" fmla="*/ 0 h 100"/>
                  <a:gd name="T12" fmla="*/ 72 w 98"/>
                  <a:gd name="T13" fmla="*/ 6 h 100"/>
                  <a:gd name="T14" fmla="*/ 87 w 98"/>
                  <a:gd name="T15" fmla="*/ 18 h 100"/>
                  <a:gd name="T16" fmla="*/ 93 w 98"/>
                  <a:gd name="T17" fmla="*/ 31 h 100"/>
                  <a:gd name="T18" fmla="*/ 97 w 98"/>
                  <a:gd name="T19" fmla="*/ 49 h 100"/>
                  <a:gd name="T20" fmla="*/ 93 w 98"/>
                  <a:gd name="T21" fmla="*/ 68 h 100"/>
                  <a:gd name="T22" fmla="*/ 87 w 98"/>
                  <a:gd name="T23" fmla="*/ 83 h 100"/>
                  <a:gd name="T24" fmla="*/ 72 w 98"/>
                  <a:gd name="T25" fmla="*/ 93 h 100"/>
                  <a:gd name="T26" fmla="*/ 56 w 98"/>
                  <a:gd name="T27" fmla="*/ 99 h 100"/>
                  <a:gd name="T28" fmla="*/ 41 w 98"/>
                  <a:gd name="T29" fmla="*/ 99 h 100"/>
                  <a:gd name="T30" fmla="*/ 24 w 98"/>
                  <a:gd name="T31" fmla="*/ 93 h 100"/>
                  <a:gd name="T32" fmla="*/ 12 w 98"/>
                  <a:gd name="T33" fmla="*/ 83 h 100"/>
                  <a:gd name="T34" fmla="*/ 3 w 98"/>
                  <a:gd name="T35" fmla="*/ 68 h 100"/>
                  <a:gd name="T36" fmla="*/ 0 w 98"/>
                  <a:gd name="T37" fmla="*/ 49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0"/>
                  <a:gd name="T59" fmla="*/ 98 w 98"/>
                  <a:gd name="T60" fmla="*/ 100 h 1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0">
                    <a:moveTo>
                      <a:pt x="0" y="49"/>
                    </a:moveTo>
                    <a:lnTo>
                      <a:pt x="3" y="31"/>
                    </a:lnTo>
                    <a:lnTo>
                      <a:pt x="12" y="18"/>
                    </a:lnTo>
                    <a:lnTo>
                      <a:pt x="24"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4" y="93"/>
                    </a:lnTo>
                    <a:lnTo>
                      <a:pt x="12" y="83"/>
                    </a:lnTo>
                    <a:lnTo>
                      <a:pt x="3" y="68"/>
                    </a:lnTo>
                    <a:lnTo>
                      <a:pt x="0" y="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50" name="Freeform 52">
                <a:extLst>
                  <a:ext uri="{FF2B5EF4-FFF2-40B4-BE49-F238E27FC236}">
                    <a16:creationId xmlns:a16="http://schemas.microsoft.com/office/drawing/2014/main" id="{6380B9BC-9A26-2403-B803-6FB020B03A0E}"/>
                  </a:ext>
                </a:extLst>
              </p:cNvPr>
              <p:cNvSpPr>
                <a:spLocks/>
              </p:cNvSpPr>
              <p:nvPr/>
            </p:nvSpPr>
            <p:spPr bwMode="auto">
              <a:xfrm>
                <a:off x="4921" y="1393"/>
                <a:ext cx="229" cy="569"/>
              </a:xfrm>
              <a:custGeom>
                <a:avLst/>
                <a:gdLst>
                  <a:gd name="T0" fmla="*/ 130 w 229"/>
                  <a:gd name="T1" fmla="*/ 552 h 569"/>
                  <a:gd name="T2" fmla="*/ 153 w 229"/>
                  <a:gd name="T3" fmla="*/ 568 h 569"/>
                  <a:gd name="T4" fmla="*/ 171 w 229"/>
                  <a:gd name="T5" fmla="*/ 564 h 569"/>
                  <a:gd name="T6" fmla="*/ 184 w 229"/>
                  <a:gd name="T7" fmla="*/ 539 h 569"/>
                  <a:gd name="T8" fmla="*/ 184 w 229"/>
                  <a:gd name="T9" fmla="*/ 168 h 569"/>
                  <a:gd name="T10" fmla="*/ 189 w 229"/>
                  <a:gd name="T11" fmla="*/ 161 h 569"/>
                  <a:gd name="T12" fmla="*/ 195 w 229"/>
                  <a:gd name="T13" fmla="*/ 168 h 569"/>
                  <a:gd name="T14" fmla="*/ 197 w 229"/>
                  <a:gd name="T15" fmla="*/ 327 h 569"/>
                  <a:gd name="T16" fmla="*/ 212 w 229"/>
                  <a:gd name="T17" fmla="*/ 336 h 569"/>
                  <a:gd name="T18" fmla="*/ 227 w 229"/>
                  <a:gd name="T19" fmla="*/ 327 h 569"/>
                  <a:gd name="T20" fmla="*/ 228 w 229"/>
                  <a:gd name="T21" fmla="*/ 140 h 569"/>
                  <a:gd name="T22" fmla="*/ 221 w 229"/>
                  <a:gd name="T23" fmla="*/ 122 h 569"/>
                  <a:gd name="T24" fmla="*/ 17 w 229"/>
                  <a:gd name="T25" fmla="*/ 120 h 569"/>
                  <a:gd name="T26" fmla="*/ 2 w 229"/>
                  <a:gd name="T27" fmla="*/ 130 h 569"/>
                  <a:gd name="T28" fmla="*/ 0 w 229"/>
                  <a:gd name="T29" fmla="*/ 320 h 569"/>
                  <a:gd name="T30" fmla="*/ 8 w 229"/>
                  <a:gd name="T31" fmla="*/ 334 h 569"/>
                  <a:gd name="T32" fmla="*/ 26 w 229"/>
                  <a:gd name="T33" fmla="*/ 334 h 569"/>
                  <a:gd name="T34" fmla="*/ 34 w 229"/>
                  <a:gd name="T35" fmla="*/ 320 h 569"/>
                  <a:gd name="T36" fmla="*/ 36 w 229"/>
                  <a:gd name="T37" fmla="*/ 163 h 569"/>
                  <a:gd name="T38" fmla="*/ 44 w 229"/>
                  <a:gd name="T39" fmla="*/ 163 h 569"/>
                  <a:gd name="T40" fmla="*/ 46 w 229"/>
                  <a:gd name="T41" fmla="*/ 331 h 569"/>
                  <a:gd name="T42" fmla="*/ 48 w 229"/>
                  <a:gd name="T43" fmla="*/ 552 h 569"/>
                  <a:gd name="T44" fmla="*/ 71 w 229"/>
                  <a:gd name="T45" fmla="*/ 568 h 569"/>
                  <a:gd name="T46" fmla="*/ 91 w 229"/>
                  <a:gd name="T47" fmla="*/ 564 h 569"/>
                  <a:gd name="T48" fmla="*/ 104 w 229"/>
                  <a:gd name="T49" fmla="*/ 539 h 569"/>
                  <a:gd name="T50" fmla="*/ 106 w 229"/>
                  <a:gd name="T51" fmla="*/ 334 h 569"/>
                  <a:gd name="T52" fmla="*/ 123 w 229"/>
                  <a:gd name="T53" fmla="*/ 334 h 569"/>
                  <a:gd name="T54" fmla="*/ 127 w 229"/>
                  <a:gd name="T55" fmla="*/ 539 h 569"/>
                  <a:gd name="T56" fmla="*/ 67 w 229"/>
                  <a:gd name="T57" fmla="*/ 34 h 569"/>
                  <a:gd name="T58" fmla="*/ 89 w 229"/>
                  <a:gd name="T59" fmla="*/ 7 h 569"/>
                  <a:gd name="T60" fmla="*/ 123 w 229"/>
                  <a:gd name="T61" fmla="*/ 0 h 569"/>
                  <a:gd name="T62" fmla="*/ 155 w 229"/>
                  <a:gd name="T63" fmla="*/ 19 h 569"/>
                  <a:gd name="T64" fmla="*/ 165 w 229"/>
                  <a:gd name="T65" fmla="*/ 52 h 569"/>
                  <a:gd name="T66" fmla="*/ 155 w 229"/>
                  <a:gd name="T67" fmla="*/ 89 h 569"/>
                  <a:gd name="T68" fmla="*/ 123 w 229"/>
                  <a:gd name="T69" fmla="*/ 106 h 569"/>
                  <a:gd name="T70" fmla="*/ 89 w 229"/>
                  <a:gd name="T71" fmla="*/ 100 h 569"/>
                  <a:gd name="T72" fmla="*/ 67 w 229"/>
                  <a:gd name="T73" fmla="*/ 72 h 569"/>
                  <a:gd name="T74" fmla="*/ 127 w 229"/>
                  <a:gd name="T75" fmla="*/ 539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9"/>
                  <a:gd name="T115" fmla="*/ 0 h 569"/>
                  <a:gd name="T116" fmla="*/ 229 w 229"/>
                  <a:gd name="T117" fmla="*/ 569 h 5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9" h="569">
                    <a:moveTo>
                      <a:pt x="127" y="539"/>
                    </a:moveTo>
                    <a:lnTo>
                      <a:pt x="130" y="552"/>
                    </a:lnTo>
                    <a:lnTo>
                      <a:pt x="139" y="564"/>
                    </a:lnTo>
                    <a:lnTo>
                      <a:pt x="153" y="568"/>
                    </a:lnTo>
                    <a:lnTo>
                      <a:pt x="157" y="568"/>
                    </a:lnTo>
                    <a:lnTo>
                      <a:pt x="171" y="564"/>
                    </a:lnTo>
                    <a:lnTo>
                      <a:pt x="181" y="552"/>
                    </a:lnTo>
                    <a:lnTo>
                      <a:pt x="184" y="539"/>
                    </a:lnTo>
                    <a:lnTo>
                      <a:pt x="184" y="331"/>
                    </a:lnTo>
                    <a:lnTo>
                      <a:pt x="184" y="168"/>
                    </a:lnTo>
                    <a:lnTo>
                      <a:pt x="185" y="163"/>
                    </a:lnTo>
                    <a:lnTo>
                      <a:pt x="189" y="161"/>
                    </a:lnTo>
                    <a:lnTo>
                      <a:pt x="193" y="163"/>
                    </a:lnTo>
                    <a:lnTo>
                      <a:pt x="195" y="168"/>
                    </a:lnTo>
                    <a:lnTo>
                      <a:pt x="195" y="320"/>
                    </a:lnTo>
                    <a:lnTo>
                      <a:pt x="197" y="327"/>
                    </a:lnTo>
                    <a:lnTo>
                      <a:pt x="203" y="334"/>
                    </a:lnTo>
                    <a:lnTo>
                      <a:pt x="212" y="336"/>
                    </a:lnTo>
                    <a:lnTo>
                      <a:pt x="221" y="334"/>
                    </a:lnTo>
                    <a:lnTo>
                      <a:pt x="227" y="327"/>
                    </a:lnTo>
                    <a:lnTo>
                      <a:pt x="228" y="320"/>
                    </a:lnTo>
                    <a:lnTo>
                      <a:pt x="228"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7" y="34"/>
                    </a:lnTo>
                    <a:lnTo>
                      <a:pt x="76" y="19"/>
                    </a:lnTo>
                    <a:lnTo>
                      <a:pt x="89"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89" y="100"/>
                    </a:lnTo>
                    <a:lnTo>
                      <a:pt x="76" y="89"/>
                    </a:lnTo>
                    <a:lnTo>
                      <a:pt x="67" y="72"/>
                    </a:lnTo>
                    <a:lnTo>
                      <a:pt x="64" y="52"/>
                    </a:lnTo>
                    <a:lnTo>
                      <a:pt x="127" y="539"/>
                    </a:lnTo>
                  </a:path>
                </a:pathLst>
              </a:custGeom>
              <a:solidFill>
                <a:srgbClr val="00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51" name="Freeform 53">
                <a:extLst>
                  <a:ext uri="{FF2B5EF4-FFF2-40B4-BE49-F238E27FC236}">
                    <a16:creationId xmlns:a16="http://schemas.microsoft.com/office/drawing/2014/main" id="{53C8B769-2127-712D-4030-A864E3BAF1F6}"/>
                  </a:ext>
                </a:extLst>
              </p:cNvPr>
              <p:cNvSpPr>
                <a:spLocks/>
              </p:cNvSpPr>
              <p:nvPr/>
            </p:nvSpPr>
            <p:spPr bwMode="auto">
              <a:xfrm>
                <a:off x="4921" y="1515"/>
                <a:ext cx="229" cy="447"/>
              </a:xfrm>
              <a:custGeom>
                <a:avLst/>
                <a:gdLst>
                  <a:gd name="T0" fmla="*/ 127 w 229"/>
                  <a:gd name="T1" fmla="*/ 418 h 447"/>
                  <a:gd name="T2" fmla="*/ 130 w 229"/>
                  <a:gd name="T3" fmla="*/ 430 h 447"/>
                  <a:gd name="T4" fmla="*/ 139 w 229"/>
                  <a:gd name="T5" fmla="*/ 442 h 447"/>
                  <a:gd name="T6" fmla="*/ 153 w 229"/>
                  <a:gd name="T7" fmla="*/ 446 h 447"/>
                  <a:gd name="T8" fmla="*/ 157 w 229"/>
                  <a:gd name="T9" fmla="*/ 446 h 447"/>
                  <a:gd name="T10" fmla="*/ 171 w 229"/>
                  <a:gd name="T11" fmla="*/ 442 h 447"/>
                  <a:gd name="T12" fmla="*/ 181 w 229"/>
                  <a:gd name="T13" fmla="*/ 430 h 447"/>
                  <a:gd name="T14" fmla="*/ 184 w 229"/>
                  <a:gd name="T15" fmla="*/ 418 h 447"/>
                  <a:gd name="T16" fmla="*/ 184 w 229"/>
                  <a:gd name="T17" fmla="*/ 210 h 447"/>
                  <a:gd name="T18" fmla="*/ 184 w 229"/>
                  <a:gd name="T19" fmla="*/ 47 h 447"/>
                  <a:gd name="T20" fmla="*/ 185 w 229"/>
                  <a:gd name="T21" fmla="*/ 42 h 447"/>
                  <a:gd name="T22" fmla="*/ 189 w 229"/>
                  <a:gd name="T23" fmla="*/ 40 h 447"/>
                  <a:gd name="T24" fmla="*/ 193 w 229"/>
                  <a:gd name="T25" fmla="*/ 42 h 447"/>
                  <a:gd name="T26" fmla="*/ 195 w 229"/>
                  <a:gd name="T27" fmla="*/ 47 h 447"/>
                  <a:gd name="T28" fmla="*/ 195 w 229"/>
                  <a:gd name="T29" fmla="*/ 198 h 447"/>
                  <a:gd name="T30" fmla="*/ 197 w 229"/>
                  <a:gd name="T31" fmla="*/ 206 h 447"/>
                  <a:gd name="T32" fmla="*/ 203 w 229"/>
                  <a:gd name="T33" fmla="*/ 213 h 447"/>
                  <a:gd name="T34" fmla="*/ 212 w 229"/>
                  <a:gd name="T35" fmla="*/ 215 h 447"/>
                  <a:gd name="T36" fmla="*/ 221 w 229"/>
                  <a:gd name="T37" fmla="*/ 213 h 447"/>
                  <a:gd name="T38" fmla="*/ 227 w 229"/>
                  <a:gd name="T39" fmla="*/ 206 h 447"/>
                  <a:gd name="T40" fmla="*/ 228 w 229"/>
                  <a:gd name="T41" fmla="*/ 198 h 447"/>
                  <a:gd name="T42" fmla="*/ 228 w 229"/>
                  <a:gd name="T43" fmla="*/ 20 h 447"/>
                  <a:gd name="T44" fmla="*/ 227 w 229"/>
                  <a:gd name="T45" fmla="*/ 10 h 447"/>
                  <a:gd name="T46" fmla="*/ 221 w 229"/>
                  <a:gd name="T47" fmla="*/ 2 h 447"/>
                  <a:gd name="T48" fmla="*/ 212 w 229"/>
                  <a:gd name="T49" fmla="*/ 0 h 447"/>
                  <a:gd name="T50" fmla="*/ 17 w 229"/>
                  <a:gd name="T51" fmla="*/ 0 h 447"/>
                  <a:gd name="T52" fmla="*/ 8 w 229"/>
                  <a:gd name="T53" fmla="*/ 2 h 447"/>
                  <a:gd name="T54" fmla="*/ 2 w 229"/>
                  <a:gd name="T55" fmla="*/ 10 h 447"/>
                  <a:gd name="T56" fmla="*/ 0 w 229"/>
                  <a:gd name="T57" fmla="*/ 20 h 447"/>
                  <a:gd name="T58" fmla="*/ 0 w 229"/>
                  <a:gd name="T59" fmla="*/ 198 h 447"/>
                  <a:gd name="T60" fmla="*/ 2 w 229"/>
                  <a:gd name="T61" fmla="*/ 206 h 447"/>
                  <a:gd name="T62" fmla="*/ 8 w 229"/>
                  <a:gd name="T63" fmla="*/ 213 h 447"/>
                  <a:gd name="T64" fmla="*/ 17 w 229"/>
                  <a:gd name="T65" fmla="*/ 215 h 447"/>
                  <a:gd name="T66" fmla="*/ 26 w 229"/>
                  <a:gd name="T67" fmla="*/ 213 h 447"/>
                  <a:gd name="T68" fmla="*/ 32 w 229"/>
                  <a:gd name="T69" fmla="*/ 206 h 447"/>
                  <a:gd name="T70" fmla="*/ 34 w 229"/>
                  <a:gd name="T71" fmla="*/ 198 h 447"/>
                  <a:gd name="T72" fmla="*/ 34 w 229"/>
                  <a:gd name="T73" fmla="*/ 47 h 447"/>
                  <a:gd name="T74" fmla="*/ 36 w 229"/>
                  <a:gd name="T75" fmla="*/ 42 h 447"/>
                  <a:gd name="T76" fmla="*/ 42 w 229"/>
                  <a:gd name="T77" fmla="*/ 40 h 447"/>
                  <a:gd name="T78" fmla="*/ 44 w 229"/>
                  <a:gd name="T79" fmla="*/ 42 h 447"/>
                  <a:gd name="T80" fmla="*/ 46 w 229"/>
                  <a:gd name="T81" fmla="*/ 47 h 447"/>
                  <a:gd name="T82" fmla="*/ 46 w 229"/>
                  <a:gd name="T83" fmla="*/ 210 h 447"/>
                  <a:gd name="T84" fmla="*/ 46 w 229"/>
                  <a:gd name="T85" fmla="*/ 418 h 447"/>
                  <a:gd name="T86" fmla="*/ 48 w 229"/>
                  <a:gd name="T87" fmla="*/ 430 h 447"/>
                  <a:gd name="T88" fmla="*/ 58 w 229"/>
                  <a:gd name="T89" fmla="*/ 442 h 447"/>
                  <a:gd name="T90" fmla="*/ 71 w 229"/>
                  <a:gd name="T91" fmla="*/ 446 h 447"/>
                  <a:gd name="T92" fmla="*/ 78 w 229"/>
                  <a:gd name="T93" fmla="*/ 446 h 447"/>
                  <a:gd name="T94" fmla="*/ 91 w 229"/>
                  <a:gd name="T95" fmla="*/ 442 h 447"/>
                  <a:gd name="T96" fmla="*/ 100 w 229"/>
                  <a:gd name="T97" fmla="*/ 430 h 447"/>
                  <a:gd name="T98" fmla="*/ 104 w 229"/>
                  <a:gd name="T99" fmla="*/ 418 h 447"/>
                  <a:gd name="T100" fmla="*/ 104 w 229"/>
                  <a:gd name="T101" fmla="*/ 221 h 447"/>
                  <a:gd name="T102" fmla="*/ 106 w 229"/>
                  <a:gd name="T103" fmla="*/ 213 h 447"/>
                  <a:gd name="T104" fmla="*/ 115 w 229"/>
                  <a:gd name="T105" fmla="*/ 210 h 447"/>
                  <a:gd name="T106" fmla="*/ 123 w 229"/>
                  <a:gd name="T107" fmla="*/ 213 h 447"/>
                  <a:gd name="T108" fmla="*/ 127 w 229"/>
                  <a:gd name="T109" fmla="*/ 221 h 447"/>
                  <a:gd name="T110" fmla="*/ 127 w 229"/>
                  <a:gd name="T111" fmla="*/ 418 h 4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29"/>
                  <a:gd name="T169" fmla="*/ 0 h 447"/>
                  <a:gd name="T170" fmla="*/ 229 w 229"/>
                  <a:gd name="T171" fmla="*/ 447 h 44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29" h="447">
                    <a:moveTo>
                      <a:pt x="127" y="418"/>
                    </a:moveTo>
                    <a:lnTo>
                      <a:pt x="130" y="430"/>
                    </a:lnTo>
                    <a:lnTo>
                      <a:pt x="139" y="442"/>
                    </a:lnTo>
                    <a:lnTo>
                      <a:pt x="153" y="446"/>
                    </a:lnTo>
                    <a:lnTo>
                      <a:pt x="157" y="446"/>
                    </a:lnTo>
                    <a:lnTo>
                      <a:pt x="171" y="442"/>
                    </a:lnTo>
                    <a:lnTo>
                      <a:pt x="181" y="430"/>
                    </a:lnTo>
                    <a:lnTo>
                      <a:pt x="184" y="418"/>
                    </a:lnTo>
                    <a:lnTo>
                      <a:pt x="184" y="210"/>
                    </a:lnTo>
                    <a:lnTo>
                      <a:pt x="184" y="47"/>
                    </a:lnTo>
                    <a:lnTo>
                      <a:pt x="185" y="42"/>
                    </a:lnTo>
                    <a:lnTo>
                      <a:pt x="189" y="40"/>
                    </a:lnTo>
                    <a:lnTo>
                      <a:pt x="193" y="42"/>
                    </a:lnTo>
                    <a:lnTo>
                      <a:pt x="195" y="47"/>
                    </a:lnTo>
                    <a:lnTo>
                      <a:pt x="195" y="198"/>
                    </a:lnTo>
                    <a:lnTo>
                      <a:pt x="197" y="206"/>
                    </a:lnTo>
                    <a:lnTo>
                      <a:pt x="203" y="213"/>
                    </a:lnTo>
                    <a:lnTo>
                      <a:pt x="212" y="215"/>
                    </a:lnTo>
                    <a:lnTo>
                      <a:pt x="221" y="213"/>
                    </a:lnTo>
                    <a:lnTo>
                      <a:pt x="227" y="206"/>
                    </a:lnTo>
                    <a:lnTo>
                      <a:pt x="228" y="198"/>
                    </a:lnTo>
                    <a:lnTo>
                      <a:pt x="228"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solidFill>
                <a:schemeClr val="tx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52" name="Freeform 54">
                <a:extLst>
                  <a:ext uri="{FF2B5EF4-FFF2-40B4-BE49-F238E27FC236}">
                    <a16:creationId xmlns:a16="http://schemas.microsoft.com/office/drawing/2014/main" id="{9E73B9EC-2E9F-18CC-D31F-C815ABA43F86}"/>
                  </a:ext>
                </a:extLst>
              </p:cNvPr>
              <p:cNvSpPr>
                <a:spLocks/>
              </p:cNvSpPr>
              <p:nvPr/>
            </p:nvSpPr>
            <p:spPr bwMode="auto">
              <a:xfrm>
                <a:off x="4992" y="1393"/>
                <a:ext cx="93" cy="95"/>
              </a:xfrm>
              <a:custGeom>
                <a:avLst/>
                <a:gdLst>
                  <a:gd name="T0" fmla="*/ 0 w 98"/>
                  <a:gd name="T1" fmla="*/ 31 h 100"/>
                  <a:gd name="T2" fmla="*/ 3 w 98"/>
                  <a:gd name="T3" fmla="*/ 21 h 100"/>
                  <a:gd name="T4" fmla="*/ 9 w 98"/>
                  <a:gd name="T5" fmla="*/ 10 h 100"/>
                  <a:gd name="T6" fmla="*/ 15 w 98"/>
                  <a:gd name="T7" fmla="*/ 6 h 100"/>
                  <a:gd name="T8" fmla="*/ 26 w 98"/>
                  <a:gd name="T9" fmla="*/ 0 h 100"/>
                  <a:gd name="T10" fmla="*/ 35 w 98"/>
                  <a:gd name="T11" fmla="*/ 0 h 100"/>
                  <a:gd name="T12" fmla="*/ 45 w 98"/>
                  <a:gd name="T13" fmla="*/ 6 h 100"/>
                  <a:gd name="T14" fmla="*/ 55 w 98"/>
                  <a:gd name="T15" fmla="*/ 10 h 100"/>
                  <a:gd name="T16" fmla="*/ 59 w 98"/>
                  <a:gd name="T17" fmla="*/ 21 h 100"/>
                  <a:gd name="T18" fmla="*/ 61 w 98"/>
                  <a:gd name="T19" fmla="*/ 31 h 100"/>
                  <a:gd name="T20" fmla="*/ 59 w 98"/>
                  <a:gd name="T21" fmla="*/ 44 h 100"/>
                  <a:gd name="T22" fmla="*/ 55 w 98"/>
                  <a:gd name="T23" fmla="*/ 52 h 100"/>
                  <a:gd name="T24" fmla="*/ 45 w 98"/>
                  <a:gd name="T25" fmla="*/ 59 h 100"/>
                  <a:gd name="T26" fmla="*/ 35 w 98"/>
                  <a:gd name="T27" fmla="*/ 63 h 100"/>
                  <a:gd name="T28" fmla="*/ 26 w 98"/>
                  <a:gd name="T29" fmla="*/ 63 h 100"/>
                  <a:gd name="T30" fmla="*/ 15 w 98"/>
                  <a:gd name="T31" fmla="*/ 59 h 100"/>
                  <a:gd name="T32" fmla="*/ 9 w 98"/>
                  <a:gd name="T33" fmla="*/ 52 h 100"/>
                  <a:gd name="T34" fmla="*/ 3 w 98"/>
                  <a:gd name="T35" fmla="*/ 44 h 100"/>
                  <a:gd name="T36" fmla="*/ 0 w 98"/>
                  <a:gd name="T37" fmla="*/ 31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0"/>
                  <a:gd name="T59" fmla="*/ 98 w 98"/>
                  <a:gd name="T60" fmla="*/ 100 h 1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0">
                    <a:moveTo>
                      <a:pt x="0" y="49"/>
                    </a:moveTo>
                    <a:lnTo>
                      <a:pt x="3" y="31"/>
                    </a:lnTo>
                    <a:lnTo>
                      <a:pt x="12" y="18"/>
                    </a:lnTo>
                    <a:lnTo>
                      <a:pt x="24"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4" y="93"/>
                    </a:lnTo>
                    <a:lnTo>
                      <a:pt x="12" y="83"/>
                    </a:lnTo>
                    <a:lnTo>
                      <a:pt x="3" y="68"/>
                    </a:lnTo>
                    <a:lnTo>
                      <a:pt x="0" y="49"/>
                    </a:lnTo>
                  </a:path>
                </a:pathLst>
              </a:custGeom>
              <a:solidFill>
                <a:schemeClr val="tx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sp>
        <p:nvSpPr>
          <p:cNvPr id="21511" name="Text Box 55">
            <a:extLst>
              <a:ext uri="{FF2B5EF4-FFF2-40B4-BE49-F238E27FC236}">
                <a16:creationId xmlns:a16="http://schemas.microsoft.com/office/drawing/2014/main" id="{B32CAA9C-CF21-82BC-800B-C628EA5AB9BB}"/>
              </a:ext>
            </a:extLst>
          </p:cNvPr>
          <p:cNvSpPr txBox="1">
            <a:spLocks noChangeArrowheads="1"/>
          </p:cNvSpPr>
          <p:nvPr/>
        </p:nvSpPr>
        <p:spPr bwMode="auto">
          <a:xfrm>
            <a:off x="4419600" y="35052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宋体" panose="02010600030101010101" pitchFamily="2" charset="-122"/>
              </a:rPr>
              <a:t>Population</a:t>
            </a:r>
          </a:p>
        </p:txBody>
      </p:sp>
      <p:grpSp>
        <p:nvGrpSpPr>
          <p:cNvPr id="21512" name="Group 56">
            <a:extLst>
              <a:ext uri="{FF2B5EF4-FFF2-40B4-BE49-F238E27FC236}">
                <a16:creationId xmlns:a16="http://schemas.microsoft.com/office/drawing/2014/main" id="{F0503E73-BE37-003A-425B-26044EF16E46}"/>
              </a:ext>
            </a:extLst>
          </p:cNvPr>
          <p:cNvGrpSpPr>
            <a:grpSpLocks/>
          </p:cNvGrpSpPr>
          <p:nvPr/>
        </p:nvGrpSpPr>
        <p:grpSpPr bwMode="auto">
          <a:xfrm>
            <a:off x="5562600" y="5334000"/>
            <a:ext cx="2192338" cy="904875"/>
            <a:chOff x="1968" y="3285"/>
            <a:chExt cx="1381" cy="570"/>
          </a:xfrm>
        </p:grpSpPr>
        <p:sp>
          <p:nvSpPr>
            <p:cNvPr id="21515" name="Freeform 57">
              <a:extLst>
                <a:ext uri="{FF2B5EF4-FFF2-40B4-BE49-F238E27FC236}">
                  <a16:creationId xmlns:a16="http://schemas.microsoft.com/office/drawing/2014/main" id="{B3647F83-97D9-B251-920A-6FE02A286F36}"/>
                </a:ext>
              </a:extLst>
            </p:cNvPr>
            <p:cNvSpPr>
              <a:spLocks/>
            </p:cNvSpPr>
            <p:nvPr/>
          </p:nvSpPr>
          <p:spPr bwMode="auto">
            <a:xfrm>
              <a:off x="2256" y="3408"/>
              <a:ext cx="230" cy="446"/>
            </a:xfrm>
            <a:custGeom>
              <a:avLst/>
              <a:gdLst>
                <a:gd name="T0" fmla="*/ 127 w 230"/>
                <a:gd name="T1" fmla="*/ 417 h 446"/>
                <a:gd name="T2" fmla="*/ 129 w 230"/>
                <a:gd name="T3" fmla="*/ 430 h 446"/>
                <a:gd name="T4" fmla="*/ 137 w 230"/>
                <a:gd name="T5" fmla="*/ 442 h 446"/>
                <a:gd name="T6" fmla="*/ 151 w 230"/>
                <a:gd name="T7" fmla="*/ 445 h 446"/>
                <a:gd name="T8" fmla="*/ 158 w 230"/>
                <a:gd name="T9" fmla="*/ 445 h 446"/>
                <a:gd name="T10" fmla="*/ 171 w 230"/>
                <a:gd name="T11" fmla="*/ 442 h 446"/>
                <a:gd name="T12" fmla="*/ 181 w 230"/>
                <a:gd name="T13" fmla="*/ 430 h 446"/>
                <a:gd name="T14" fmla="*/ 184 w 230"/>
                <a:gd name="T15" fmla="*/ 417 h 446"/>
                <a:gd name="T16" fmla="*/ 184 w 230"/>
                <a:gd name="T17" fmla="*/ 209 h 446"/>
                <a:gd name="T18" fmla="*/ 184 w 230"/>
                <a:gd name="T19" fmla="*/ 47 h 446"/>
                <a:gd name="T20" fmla="*/ 184 w 230"/>
                <a:gd name="T21" fmla="*/ 42 h 446"/>
                <a:gd name="T22" fmla="*/ 189 w 230"/>
                <a:gd name="T23" fmla="*/ 40 h 446"/>
                <a:gd name="T24" fmla="*/ 193 w 230"/>
                <a:gd name="T25" fmla="*/ 42 h 446"/>
                <a:gd name="T26" fmla="*/ 195 w 230"/>
                <a:gd name="T27" fmla="*/ 47 h 446"/>
                <a:gd name="T28" fmla="*/ 195 w 230"/>
                <a:gd name="T29" fmla="*/ 198 h 446"/>
                <a:gd name="T30" fmla="*/ 197 w 230"/>
                <a:gd name="T31" fmla="*/ 206 h 446"/>
                <a:gd name="T32" fmla="*/ 203 w 230"/>
                <a:gd name="T33" fmla="*/ 213 h 446"/>
                <a:gd name="T34" fmla="*/ 212 w 230"/>
                <a:gd name="T35" fmla="*/ 215 h 446"/>
                <a:gd name="T36" fmla="*/ 221 w 230"/>
                <a:gd name="T37" fmla="*/ 213 h 446"/>
                <a:gd name="T38" fmla="*/ 227 w 230"/>
                <a:gd name="T39" fmla="*/ 206 h 446"/>
                <a:gd name="T40" fmla="*/ 229 w 230"/>
                <a:gd name="T41" fmla="*/ 198 h 446"/>
                <a:gd name="T42" fmla="*/ 229 w 230"/>
                <a:gd name="T43" fmla="*/ 19 h 446"/>
                <a:gd name="T44" fmla="*/ 227 w 230"/>
                <a:gd name="T45" fmla="*/ 10 h 446"/>
                <a:gd name="T46" fmla="*/ 221 w 230"/>
                <a:gd name="T47" fmla="*/ 2 h 446"/>
                <a:gd name="T48" fmla="*/ 212 w 230"/>
                <a:gd name="T49" fmla="*/ 0 h 446"/>
                <a:gd name="T50" fmla="*/ 17 w 230"/>
                <a:gd name="T51" fmla="*/ 0 h 446"/>
                <a:gd name="T52" fmla="*/ 8 w 230"/>
                <a:gd name="T53" fmla="*/ 2 h 446"/>
                <a:gd name="T54" fmla="*/ 2 w 230"/>
                <a:gd name="T55" fmla="*/ 10 h 446"/>
                <a:gd name="T56" fmla="*/ 0 w 230"/>
                <a:gd name="T57" fmla="*/ 19 h 446"/>
                <a:gd name="T58" fmla="*/ 0 w 230"/>
                <a:gd name="T59" fmla="*/ 198 h 446"/>
                <a:gd name="T60" fmla="*/ 2 w 230"/>
                <a:gd name="T61" fmla="*/ 206 h 446"/>
                <a:gd name="T62" fmla="*/ 8 w 230"/>
                <a:gd name="T63" fmla="*/ 213 h 446"/>
                <a:gd name="T64" fmla="*/ 17 w 230"/>
                <a:gd name="T65" fmla="*/ 215 h 446"/>
                <a:gd name="T66" fmla="*/ 26 w 230"/>
                <a:gd name="T67" fmla="*/ 213 h 446"/>
                <a:gd name="T68" fmla="*/ 32 w 230"/>
                <a:gd name="T69" fmla="*/ 206 h 446"/>
                <a:gd name="T70" fmla="*/ 34 w 230"/>
                <a:gd name="T71" fmla="*/ 198 h 446"/>
                <a:gd name="T72" fmla="*/ 34 w 230"/>
                <a:gd name="T73" fmla="*/ 47 h 446"/>
                <a:gd name="T74" fmla="*/ 36 w 230"/>
                <a:gd name="T75" fmla="*/ 42 h 446"/>
                <a:gd name="T76" fmla="*/ 40 w 230"/>
                <a:gd name="T77" fmla="*/ 40 h 446"/>
                <a:gd name="T78" fmla="*/ 44 w 230"/>
                <a:gd name="T79" fmla="*/ 42 h 446"/>
                <a:gd name="T80" fmla="*/ 44 w 230"/>
                <a:gd name="T81" fmla="*/ 47 h 446"/>
                <a:gd name="T82" fmla="*/ 44 w 230"/>
                <a:gd name="T83" fmla="*/ 209 h 446"/>
                <a:gd name="T84" fmla="*/ 44 w 230"/>
                <a:gd name="T85" fmla="*/ 417 h 446"/>
                <a:gd name="T86" fmla="*/ 48 w 230"/>
                <a:gd name="T87" fmla="*/ 430 h 446"/>
                <a:gd name="T88" fmla="*/ 58 w 230"/>
                <a:gd name="T89" fmla="*/ 442 h 446"/>
                <a:gd name="T90" fmla="*/ 71 w 230"/>
                <a:gd name="T91" fmla="*/ 445 h 446"/>
                <a:gd name="T92" fmla="*/ 78 w 230"/>
                <a:gd name="T93" fmla="*/ 445 h 446"/>
                <a:gd name="T94" fmla="*/ 91 w 230"/>
                <a:gd name="T95" fmla="*/ 442 h 446"/>
                <a:gd name="T96" fmla="*/ 100 w 230"/>
                <a:gd name="T97" fmla="*/ 430 h 446"/>
                <a:gd name="T98" fmla="*/ 102 w 230"/>
                <a:gd name="T99" fmla="*/ 417 h 446"/>
                <a:gd name="T100" fmla="*/ 102 w 230"/>
                <a:gd name="T101" fmla="*/ 221 h 446"/>
                <a:gd name="T102" fmla="*/ 106 w 230"/>
                <a:gd name="T103" fmla="*/ 213 h 446"/>
                <a:gd name="T104" fmla="*/ 114 w 230"/>
                <a:gd name="T105" fmla="*/ 209 h 446"/>
                <a:gd name="T106" fmla="*/ 123 w 230"/>
                <a:gd name="T107" fmla="*/ 213 h 446"/>
                <a:gd name="T108" fmla="*/ 127 w 230"/>
                <a:gd name="T109" fmla="*/ 221 h 446"/>
                <a:gd name="T110" fmla="*/ 127 w 230"/>
                <a:gd name="T111" fmla="*/ 417 h 4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30"/>
                <a:gd name="T169" fmla="*/ 0 h 446"/>
                <a:gd name="T170" fmla="*/ 230 w 230"/>
                <a:gd name="T171" fmla="*/ 446 h 4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30" h="446">
                  <a:moveTo>
                    <a:pt x="127" y="417"/>
                  </a:moveTo>
                  <a:lnTo>
                    <a:pt x="129" y="430"/>
                  </a:lnTo>
                  <a:lnTo>
                    <a:pt x="137" y="442"/>
                  </a:lnTo>
                  <a:lnTo>
                    <a:pt x="151" y="445"/>
                  </a:lnTo>
                  <a:lnTo>
                    <a:pt x="158" y="445"/>
                  </a:lnTo>
                  <a:lnTo>
                    <a:pt x="171" y="442"/>
                  </a:lnTo>
                  <a:lnTo>
                    <a:pt x="181" y="430"/>
                  </a:lnTo>
                  <a:lnTo>
                    <a:pt x="184" y="417"/>
                  </a:lnTo>
                  <a:lnTo>
                    <a:pt x="184" y="209"/>
                  </a:lnTo>
                  <a:lnTo>
                    <a:pt x="184" y="47"/>
                  </a:lnTo>
                  <a:lnTo>
                    <a:pt x="184"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19"/>
                  </a:lnTo>
                  <a:lnTo>
                    <a:pt x="227" y="10"/>
                  </a:lnTo>
                  <a:lnTo>
                    <a:pt x="221" y="2"/>
                  </a:lnTo>
                  <a:lnTo>
                    <a:pt x="212" y="0"/>
                  </a:lnTo>
                  <a:lnTo>
                    <a:pt x="17" y="0"/>
                  </a:lnTo>
                  <a:lnTo>
                    <a:pt x="8" y="2"/>
                  </a:lnTo>
                  <a:lnTo>
                    <a:pt x="2" y="10"/>
                  </a:lnTo>
                  <a:lnTo>
                    <a:pt x="0" y="19"/>
                  </a:lnTo>
                  <a:lnTo>
                    <a:pt x="0" y="198"/>
                  </a:lnTo>
                  <a:lnTo>
                    <a:pt x="2" y="206"/>
                  </a:lnTo>
                  <a:lnTo>
                    <a:pt x="8" y="213"/>
                  </a:lnTo>
                  <a:lnTo>
                    <a:pt x="17" y="215"/>
                  </a:lnTo>
                  <a:lnTo>
                    <a:pt x="26" y="213"/>
                  </a:lnTo>
                  <a:lnTo>
                    <a:pt x="32" y="206"/>
                  </a:lnTo>
                  <a:lnTo>
                    <a:pt x="34" y="198"/>
                  </a:lnTo>
                  <a:lnTo>
                    <a:pt x="34" y="47"/>
                  </a:lnTo>
                  <a:lnTo>
                    <a:pt x="36" y="42"/>
                  </a:lnTo>
                  <a:lnTo>
                    <a:pt x="40" y="40"/>
                  </a:lnTo>
                  <a:lnTo>
                    <a:pt x="44" y="42"/>
                  </a:lnTo>
                  <a:lnTo>
                    <a:pt x="44" y="47"/>
                  </a:lnTo>
                  <a:lnTo>
                    <a:pt x="44" y="209"/>
                  </a:lnTo>
                  <a:lnTo>
                    <a:pt x="44" y="417"/>
                  </a:lnTo>
                  <a:lnTo>
                    <a:pt x="48" y="430"/>
                  </a:lnTo>
                  <a:lnTo>
                    <a:pt x="58" y="442"/>
                  </a:lnTo>
                  <a:lnTo>
                    <a:pt x="71" y="445"/>
                  </a:lnTo>
                  <a:lnTo>
                    <a:pt x="78" y="445"/>
                  </a:lnTo>
                  <a:lnTo>
                    <a:pt x="91" y="442"/>
                  </a:lnTo>
                  <a:lnTo>
                    <a:pt x="100" y="430"/>
                  </a:lnTo>
                  <a:lnTo>
                    <a:pt x="102" y="417"/>
                  </a:lnTo>
                  <a:lnTo>
                    <a:pt x="102" y="221"/>
                  </a:lnTo>
                  <a:lnTo>
                    <a:pt x="106" y="213"/>
                  </a:lnTo>
                  <a:lnTo>
                    <a:pt x="114" y="209"/>
                  </a:lnTo>
                  <a:lnTo>
                    <a:pt x="123" y="213"/>
                  </a:lnTo>
                  <a:lnTo>
                    <a:pt x="127" y="221"/>
                  </a:lnTo>
                  <a:lnTo>
                    <a:pt x="127" y="417"/>
                  </a:lnTo>
                </a:path>
              </a:pathLst>
            </a:custGeom>
            <a:solidFill>
              <a:srgbClr val="00A89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16" name="Freeform 58">
              <a:extLst>
                <a:ext uri="{FF2B5EF4-FFF2-40B4-BE49-F238E27FC236}">
                  <a16:creationId xmlns:a16="http://schemas.microsoft.com/office/drawing/2014/main" id="{0D7784B0-2E40-7092-0A3A-20E92DC79ABF}"/>
                </a:ext>
              </a:extLst>
            </p:cNvPr>
            <p:cNvSpPr>
              <a:spLocks/>
            </p:cNvSpPr>
            <p:nvPr/>
          </p:nvSpPr>
          <p:spPr bwMode="auto">
            <a:xfrm>
              <a:off x="2322" y="3285"/>
              <a:ext cx="98" cy="101"/>
            </a:xfrm>
            <a:custGeom>
              <a:avLst/>
              <a:gdLst>
                <a:gd name="T0" fmla="*/ 0 w 98"/>
                <a:gd name="T1" fmla="*/ 50 h 101"/>
                <a:gd name="T2" fmla="*/ 4 w 98"/>
                <a:gd name="T3" fmla="*/ 32 h 101"/>
                <a:gd name="T4" fmla="*/ 10 w 98"/>
                <a:gd name="T5" fmla="*/ 19 h 101"/>
                <a:gd name="T6" fmla="*/ 25 w 98"/>
                <a:gd name="T7" fmla="*/ 7 h 101"/>
                <a:gd name="T8" fmla="*/ 41 w 98"/>
                <a:gd name="T9" fmla="*/ 0 h 101"/>
                <a:gd name="T10" fmla="*/ 56 w 98"/>
                <a:gd name="T11" fmla="*/ 0 h 101"/>
                <a:gd name="T12" fmla="*/ 72 w 98"/>
                <a:gd name="T13" fmla="*/ 7 h 101"/>
                <a:gd name="T14" fmla="*/ 85 w 98"/>
                <a:gd name="T15" fmla="*/ 19 h 101"/>
                <a:gd name="T16" fmla="*/ 93 w 98"/>
                <a:gd name="T17" fmla="*/ 32 h 101"/>
                <a:gd name="T18" fmla="*/ 97 w 98"/>
                <a:gd name="T19" fmla="*/ 50 h 101"/>
                <a:gd name="T20" fmla="*/ 93 w 98"/>
                <a:gd name="T21" fmla="*/ 68 h 101"/>
                <a:gd name="T22" fmla="*/ 85 w 98"/>
                <a:gd name="T23" fmla="*/ 84 h 101"/>
                <a:gd name="T24" fmla="*/ 72 w 98"/>
                <a:gd name="T25" fmla="*/ 94 h 101"/>
                <a:gd name="T26" fmla="*/ 56 w 98"/>
                <a:gd name="T27" fmla="*/ 100 h 101"/>
                <a:gd name="T28" fmla="*/ 41 w 98"/>
                <a:gd name="T29" fmla="*/ 100 h 101"/>
                <a:gd name="T30" fmla="*/ 25 w 98"/>
                <a:gd name="T31" fmla="*/ 94 h 101"/>
                <a:gd name="T32" fmla="*/ 10 w 98"/>
                <a:gd name="T33" fmla="*/ 84 h 101"/>
                <a:gd name="T34" fmla="*/ 4 w 98"/>
                <a:gd name="T35" fmla="*/ 68 h 101"/>
                <a:gd name="T36" fmla="*/ 0 w 98"/>
                <a:gd name="T37" fmla="*/ 50 h 1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1"/>
                <a:gd name="T59" fmla="*/ 98 w 98"/>
                <a:gd name="T60" fmla="*/ 101 h 10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1">
                  <a:moveTo>
                    <a:pt x="0" y="50"/>
                  </a:moveTo>
                  <a:lnTo>
                    <a:pt x="4" y="32"/>
                  </a:lnTo>
                  <a:lnTo>
                    <a:pt x="10" y="19"/>
                  </a:lnTo>
                  <a:lnTo>
                    <a:pt x="25" y="7"/>
                  </a:lnTo>
                  <a:lnTo>
                    <a:pt x="41" y="0"/>
                  </a:lnTo>
                  <a:lnTo>
                    <a:pt x="56" y="0"/>
                  </a:lnTo>
                  <a:lnTo>
                    <a:pt x="72" y="7"/>
                  </a:lnTo>
                  <a:lnTo>
                    <a:pt x="85" y="19"/>
                  </a:lnTo>
                  <a:lnTo>
                    <a:pt x="93" y="32"/>
                  </a:lnTo>
                  <a:lnTo>
                    <a:pt x="97" y="50"/>
                  </a:lnTo>
                  <a:lnTo>
                    <a:pt x="93" y="68"/>
                  </a:lnTo>
                  <a:lnTo>
                    <a:pt x="85" y="84"/>
                  </a:lnTo>
                  <a:lnTo>
                    <a:pt x="72" y="94"/>
                  </a:lnTo>
                  <a:lnTo>
                    <a:pt x="56" y="100"/>
                  </a:lnTo>
                  <a:lnTo>
                    <a:pt x="41" y="100"/>
                  </a:lnTo>
                  <a:lnTo>
                    <a:pt x="25" y="94"/>
                  </a:lnTo>
                  <a:lnTo>
                    <a:pt x="10" y="84"/>
                  </a:lnTo>
                  <a:lnTo>
                    <a:pt x="4" y="68"/>
                  </a:lnTo>
                  <a:lnTo>
                    <a:pt x="0" y="50"/>
                  </a:lnTo>
                </a:path>
              </a:pathLst>
            </a:custGeom>
            <a:solidFill>
              <a:srgbClr val="00A89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17" name="Freeform 59">
              <a:extLst>
                <a:ext uri="{FF2B5EF4-FFF2-40B4-BE49-F238E27FC236}">
                  <a16:creationId xmlns:a16="http://schemas.microsoft.com/office/drawing/2014/main" id="{A465AED8-4C26-632E-9D5E-70E4342EA761}"/>
                </a:ext>
              </a:extLst>
            </p:cNvPr>
            <p:cNvSpPr>
              <a:spLocks/>
            </p:cNvSpPr>
            <p:nvPr/>
          </p:nvSpPr>
          <p:spPr bwMode="auto">
            <a:xfrm>
              <a:off x="2544" y="3408"/>
              <a:ext cx="230" cy="446"/>
            </a:xfrm>
            <a:custGeom>
              <a:avLst/>
              <a:gdLst>
                <a:gd name="T0" fmla="*/ 127 w 230"/>
                <a:gd name="T1" fmla="*/ 417 h 446"/>
                <a:gd name="T2" fmla="*/ 129 w 230"/>
                <a:gd name="T3" fmla="*/ 430 h 446"/>
                <a:gd name="T4" fmla="*/ 137 w 230"/>
                <a:gd name="T5" fmla="*/ 442 h 446"/>
                <a:gd name="T6" fmla="*/ 151 w 230"/>
                <a:gd name="T7" fmla="*/ 445 h 446"/>
                <a:gd name="T8" fmla="*/ 158 w 230"/>
                <a:gd name="T9" fmla="*/ 445 h 446"/>
                <a:gd name="T10" fmla="*/ 171 w 230"/>
                <a:gd name="T11" fmla="*/ 442 h 446"/>
                <a:gd name="T12" fmla="*/ 181 w 230"/>
                <a:gd name="T13" fmla="*/ 430 h 446"/>
                <a:gd name="T14" fmla="*/ 184 w 230"/>
                <a:gd name="T15" fmla="*/ 417 h 446"/>
                <a:gd name="T16" fmla="*/ 184 w 230"/>
                <a:gd name="T17" fmla="*/ 209 h 446"/>
                <a:gd name="T18" fmla="*/ 184 w 230"/>
                <a:gd name="T19" fmla="*/ 47 h 446"/>
                <a:gd name="T20" fmla="*/ 184 w 230"/>
                <a:gd name="T21" fmla="*/ 42 h 446"/>
                <a:gd name="T22" fmla="*/ 189 w 230"/>
                <a:gd name="T23" fmla="*/ 40 h 446"/>
                <a:gd name="T24" fmla="*/ 193 w 230"/>
                <a:gd name="T25" fmla="*/ 42 h 446"/>
                <a:gd name="T26" fmla="*/ 195 w 230"/>
                <a:gd name="T27" fmla="*/ 47 h 446"/>
                <a:gd name="T28" fmla="*/ 195 w 230"/>
                <a:gd name="T29" fmla="*/ 198 h 446"/>
                <a:gd name="T30" fmla="*/ 197 w 230"/>
                <a:gd name="T31" fmla="*/ 206 h 446"/>
                <a:gd name="T32" fmla="*/ 203 w 230"/>
                <a:gd name="T33" fmla="*/ 213 h 446"/>
                <a:gd name="T34" fmla="*/ 212 w 230"/>
                <a:gd name="T35" fmla="*/ 215 h 446"/>
                <a:gd name="T36" fmla="*/ 221 w 230"/>
                <a:gd name="T37" fmla="*/ 213 h 446"/>
                <a:gd name="T38" fmla="*/ 227 w 230"/>
                <a:gd name="T39" fmla="*/ 206 h 446"/>
                <a:gd name="T40" fmla="*/ 229 w 230"/>
                <a:gd name="T41" fmla="*/ 198 h 446"/>
                <a:gd name="T42" fmla="*/ 229 w 230"/>
                <a:gd name="T43" fmla="*/ 19 h 446"/>
                <a:gd name="T44" fmla="*/ 227 w 230"/>
                <a:gd name="T45" fmla="*/ 10 h 446"/>
                <a:gd name="T46" fmla="*/ 221 w 230"/>
                <a:gd name="T47" fmla="*/ 2 h 446"/>
                <a:gd name="T48" fmla="*/ 212 w 230"/>
                <a:gd name="T49" fmla="*/ 0 h 446"/>
                <a:gd name="T50" fmla="*/ 17 w 230"/>
                <a:gd name="T51" fmla="*/ 0 h 446"/>
                <a:gd name="T52" fmla="*/ 8 w 230"/>
                <a:gd name="T53" fmla="*/ 2 h 446"/>
                <a:gd name="T54" fmla="*/ 2 w 230"/>
                <a:gd name="T55" fmla="*/ 10 h 446"/>
                <a:gd name="T56" fmla="*/ 0 w 230"/>
                <a:gd name="T57" fmla="*/ 19 h 446"/>
                <a:gd name="T58" fmla="*/ 0 w 230"/>
                <a:gd name="T59" fmla="*/ 198 h 446"/>
                <a:gd name="T60" fmla="*/ 2 w 230"/>
                <a:gd name="T61" fmla="*/ 206 h 446"/>
                <a:gd name="T62" fmla="*/ 8 w 230"/>
                <a:gd name="T63" fmla="*/ 213 h 446"/>
                <a:gd name="T64" fmla="*/ 17 w 230"/>
                <a:gd name="T65" fmla="*/ 215 h 446"/>
                <a:gd name="T66" fmla="*/ 26 w 230"/>
                <a:gd name="T67" fmla="*/ 213 h 446"/>
                <a:gd name="T68" fmla="*/ 32 w 230"/>
                <a:gd name="T69" fmla="*/ 206 h 446"/>
                <a:gd name="T70" fmla="*/ 34 w 230"/>
                <a:gd name="T71" fmla="*/ 198 h 446"/>
                <a:gd name="T72" fmla="*/ 34 w 230"/>
                <a:gd name="T73" fmla="*/ 47 h 446"/>
                <a:gd name="T74" fmla="*/ 36 w 230"/>
                <a:gd name="T75" fmla="*/ 42 h 446"/>
                <a:gd name="T76" fmla="*/ 40 w 230"/>
                <a:gd name="T77" fmla="*/ 40 h 446"/>
                <a:gd name="T78" fmla="*/ 44 w 230"/>
                <a:gd name="T79" fmla="*/ 42 h 446"/>
                <a:gd name="T80" fmla="*/ 44 w 230"/>
                <a:gd name="T81" fmla="*/ 47 h 446"/>
                <a:gd name="T82" fmla="*/ 44 w 230"/>
                <a:gd name="T83" fmla="*/ 209 h 446"/>
                <a:gd name="T84" fmla="*/ 44 w 230"/>
                <a:gd name="T85" fmla="*/ 417 h 446"/>
                <a:gd name="T86" fmla="*/ 48 w 230"/>
                <a:gd name="T87" fmla="*/ 430 h 446"/>
                <a:gd name="T88" fmla="*/ 58 w 230"/>
                <a:gd name="T89" fmla="*/ 442 h 446"/>
                <a:gd name="T90" fmla="*/ 71 w 230"/>
                <a:gd name="T91" fmla="*/ 445 h 446"/>
                <a:gd name="T92" fmla="*/ 78 w 230"/>
                <a:gd name="T93" fmla="*/ 445 h 446"/>
                <a:gd name="T94" fmla="*/ 91 w 230"/>
                <a:gd name="T95" fmla="*/ 442 h 446"/>
                <a:gd name="T96" fmla="*/ 100 w 230"/>
                <a:gd name="T97" fmla="*/ 430 h 446"/>
                <a:gd name="T98" fmla="*/ 102 w 230"/>
                <a:gd name="T99" fmla="*/ 417 h 446"/>
                <a:gd name="T100" fmla="*/ 102 w 230"/>
                <a:gd name="T101" fmla="*/ 221 h 446"/>
                <a:gd name="T102" fmla="*/ 106 w 230"/>
                <a:gd name="T103" fmla="*/ 213 h 446"/>
                <a:gd name="T104" fmla="*/ 113 w 230"/>
                <a:gd name="T105" fmla="*/ 209 h 446"/>
                <a:gd name="T106" fmla="*/ 123 w 230"/>
                <a:gd name="T107" fmla="*/ 213 h 446"/>
                <a:gd name="T108" fmla="*/ 127 w 230"/>
                <a:gd name="T109" fmla="*/ 221 h 446"/>
                <a:gd name="T110" fmla="*/ 127 w 230"/>
                <a:gd name="T111" fmla="*/ 417 h 4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30"/>
                <a:gd name="T169" fmla="*/ 0 h 446"/>
                <a:gd name="T170" fmla="*/ 230 w 230"/>
                <a:gd name="T171" fmla="*/ 446 h 4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30" h="446">
                  <a:moveTo>
                    <a:pt x="127" y="417"/>
                  </a:moveTo>
                  <a:lnTo>
                    <a:pt x="129" y="430"/>
                  </a:lnTo>
                  <a:lnTo>
                    <a:pt x="137" y="442"/>
                  </a:lnTo>
                  <a:lnTo>
                    <a:pt x="151" y="445"/>
                  </a:lnTo>
                  <a:lnTo>
                    <a:pt x="158" y="445"/>
                  </a:lnTo>
                  <a:lnTo>
                    <a:pt x="171" y="442"/>
                  </a:lnTo>
                  <a:lnTo>
                    <a:pt x="181" y="430"/>
                  </a:lnTo>
                  <a:lnTo>
                    <a:pt x="184" y="417"/>
                  </a:lnTo>
                  <a:lnTo>
                    <a:pt x="184" y="209"/>
                  </a:lnTo>
                  <a:lnTo>
                    <a:pt x="184" y="47"/>
                  </a:lnTo>
                  <a:lnTo>
                    <a:pt x="184"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19"/>
                  </a:lnTo>
                  <a:lnTo>
                    <a:pt x="227" y="10"/>
                  </a:lnTo>
                  <a:lnTo>
                    <a:pt x="221" y="2"/>
                  </a:lnTo>
                  <a:lnTo>
                    <a:pt x="212" y="0"/>
                  </a:lnTo>
                  <a:lnTo>
                    <a:pt x="17" y="0"/>
                  </a:lnTo>
                  <a:lnTo>
                    <a:pt x="8" y="2"/>
                  </a:lnTo>
                  <a:lnTo>
                    <a:pt x="2" y="10"/>
                  </a:lnTo>
                  <a:lnTo>
                    <a:pt x="0" y="19"/>
                  </a:lnTo>
                  <a:lnTo>
                    <a:pt x="0" y="198"/>
                  </a:lnTo>
                  <a:lnTo>
                    <a:pt x="2" y="206"/>
                  </a:lnTo>
                  <a:lnTo>
                    <a:pt x="8" y="213"/>
                  </a:lnTo>
                  <a:lnTo>
                    <a:pt x="17" y="215"/>
                  </a:lnTo>
                  <a:lnTo>
                    <a:pt x="26" y="213"/>
                  </a:lnTo>
                  <a:lnTo>
                    <a:pt x="32" y="206"/>
                  </a:lnTo>
                  <a:lnTo>
                    <a:pt x="34" y="198"/>
                  </a:lnTo>
                  <a:lnTo>
                    <a:pt x="34" y="47"/>
                  </a:lnTo>
                  <a:lnTo>
                    <a:pt x="36" y="42"/>
                  </a:lnTo>
                  <a:lnTo>
                    <a:pt x="40" y="40"/>
                  </a:lnTo>
                  <a:lnTo>
                    <a:pt x="44" y="42"/>
                  </a:lnTo>
                  <a:lnTo>
                    <a:pt x="44" y="47"/>
                  </a:lnTo>
                  <a:lnTo>
                    <a:pt x="44" y="209"/>
                  </a:lnTo>
                  <a:lnTo>
                    <a:pt x="44" y="417"/>
                  </a:lnTo>
                  <a:lnTo>
                    <a:pt x="48" y="430"/>
                  </a:lnTo>
                  <a:lnTo>
                    <a:pt x="58" y="442"/>
                  </a:lnTo>
                  <a:lnTo>
                    <a:pt x="71" y="445"/>
                  </a:lnTo>
                  <a:lnTo>
                    <a:pt x="78" y="445"/>
                  </a:lnTo>
                  <a:lnTo>
                    <a:pt x="91" y="442"/>
                  </a:lnTo>
                  <a:lnTo>
                    <a:pt x="100" y="430"/>
                  </a:lnTo>
                  <a:lnTo>
                    <a:pt x="102" y="417"/>
                  </a:lnTo>
                  <a:lnTo>
                    <a:pt x="102" y="221"/>
                  </a:lnTo>
                  <a:lnTo>
                    <a:pt x="106" y="213"/>
                  </a:lnTo>
                  <a:lnTo>
                    <a:pt x="113" y="209"/>
                  </a:lnTo>
                  <a:lnTo>
                    <a:pt x="123" y="213"/>
                  </a:lnTo>
                  <a:lnTo>
                    <a:pt x="127" y="221"/>
                  </a:lnTo>
                  <a:lnTo>
                    <a:pt x="127" y="417"/>
                  </a:lnTo>
                </a:path>
              </a:pathLst>
            </a:custGeom>
            <a:solidFill>
              <a:srgbClr val="00A89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18" name="Freeform 60">
              <a:extLst>
                <a:ext uri="{FF2B5EF4-FFF2-40B4-BE49-F238E27FC236}">
                  <a16:creationId xmlns:a16="http://schemas.microsoft.com/office/drawing/2014/main" id="{8033DAD8-AC01-02CB-E4C8-36DCF42CFE5F}"/>
                </a:ext>
              </a:extLst>
            </p:cNvPr>
            <p:cNvSpPr>
              <a:spLocks/>
            </p:cNvSpPr>
            <p:nvPr/>
          </p:nvSpPr>
          <p:spPr bwMode="auto">
            <a:xfrm>
              <a:off x="2610" y="3285"/>
              <a:ext cx="98" cy="101"/>
            </a:xfrm>
            <a:custGeom>
              <a:avLst/>
              <a:gdLst>
                <a:gd name="T0" fmla="*/ 0 w 98"/>
                <a:gd name="T1" fmla="*/ 50 h 101"/>
                <a:gd name="T2" fmla="*/ 3 w 98"/>
                <a:gd name="T3" fmla="*/ 32 h 101"/>
                <a:gd name="T4" fmla="*/ 10 w 98"/>
                <a:gd name="T5" fmla="*/ 19 h 101"/>
                <a:gd name="T6" fmla="*/ 25 w 98"/>
                <a:gd name="T7" fmla="*/ 7 h 101"/>
                <a:gd name="T8" fmla="*/ 41 w 98"/>
                <a:gd name="T9" fmla="*/ 0 h 101"/>
                <a:gd name="T10" fmla="*/ 56 w 98"/>
                <a:gd name="T11" fmla="*/ 0 h 101"/>
                <a:gd name="T12" fmla="*/ 72 w 98"/>
                <a:gd name="T13" fmla="*/ 7 h 101"/>
                <a:gd name="T14" fmla="*/ 85 w 98"/>
                <a:gd name="T15" fmla="*/ 19 h 101"/>
                <a:gd name="T16" fmla="*/ 93 w 98"/>
                <a:gd name="T17" fmla="*/ 32 h 101"/>
                <a:gd name="T18" fmla="*/ 97 w 98"/>
                <a:gd name="T19" fmla="*/ 50 h 101"/>
                <a:gd name="T20" fmla="*/ 93 w 98"/>
                <a:gd name="T21" fmla="*/ 68 h 101"/>
                <a:gd name="T22" fmla="*/ 85 w 98"/>
                <a:gd name="T23" fmla="*/ 84 h 101"/>
                <a:gd name="T24" fmla="*/ 72 w 98"/>
                <a:gd name="T25" fmla="*/ 94 h 101"/>
                <a:gd name="T26" fmla="*/ 56 w 98"/>
                <a:gd name="T27" fmla="*/ 100 h 101"/>
                <a:gd name="T28" fmla="*/ 41 w 98"/>
                <a:gd name="T29" fmla="*/ 100 h 101"/>
                <a:gd name="T30" fmla="*/ 25 w 98"/>
                <a:gd name="T31" fmla="*/ 94 h 101"/>
                <a:gd name="T32" fmla="*/ 10 w 98"/>
                <a:gd name="T33" fmla="*/ 84 h 101"/>
                <a:gd name="T34" fmla="*/ 3 w 98"/>
                <a:gd name="T35" fmla="*/ 68 h 101"/>
                <a:gd name="T36" fmla="*/ 0 w 98"/>
                <a:gd name="T37" fmla="*/ 50 h 1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1"/>
                <a:gd name="T59" fmla="*/ 98 w 98"/>
                <a:gd name="T60" fmla="*/ 101 h 10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1">
                  <a:moveTo>
                    <a:pt x="0" y="50"/>
                  </a:moveTo>
                  <a:lnTo>
                    <a:pt x="3" y="32"/>
                  </a:lnTo>
                  <a:lnTo>
                    <a:pt x="10" y="19"/>
                  </a:lnTo>
                  <a:lnTo>
                    <a:pt x="25" y="7"/>
                  </a:lnTo>
                  <a:lnTo>
                    <a:pt x="41" y="0"/>
                  </a:lnTo>
                  <a:lnTo>
                    <a:pt x="56" y="0"/>
                  </a:lnTo>
                  <a:lnTo>
                    <a:pt x="72" y="7"/>
                  </a:lnTo>
                  <a:lnTo>
                    <a:pt x="85" y="19"/>
                  </a:lnTo>
                  <a:lnTo>
                    <a:pt x="93" y="32"/>
                  </a:lnTo>
                  <a:lnTo>
                    <a:pt x="97" y="50"/>
                  </a:lnTo>
                  <a:lnTo>
                    <a:pt x="93" y="68"/>
                  </a:lnTo>
                  <a:lnTo>
                    <a:pt x="85" y="84"/>
                  </a:lnTo>
                  <a:lnTo>
                    <a:pt x="72" y="94"/>
                  </a:lnTo>
                  <a:lnTo>
                    <a:pt x="56" y="100"/>
                  </a:lnTo>
                  <a:lnTo>
                    <a:pt x="41" y="100"/>
                  </a:lnTo>
                  <a:lnTo>
                    <a:pt x="25" y="94"/>
                  </a:lnTo>
                  <a:lnTo>
                    <a:pt x="10" y="84"/>
                  </a:lnTo>
                  <a:lnTo>
                    <a:pt x="3" y="68"/>
                  </a:lnTo>
                  <a:lnTo>
                    <a:pt x="0" y="50"/>
                  </a:lnTo>
                </a:path>
              </a:pathLst>
            </a:custGeom>
            <a:solidFill>
              <a:srgbClr val="00A89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19" name="Freeform 61">
              <a:extLst>
                <a:ext uri="{FF2B5EF4-FFF2-40B4-BE49-F238E27FC236}">
                  <a16:creationId xmlns:a16="http://schemas.microsoft.com/office/drawing/2014/main" id="{A50E723B-2CDA-75F3-D875-0028F1C93337}"/>
                </a:ext>
              </a:extLst>
            </p:cNvPr>
            <p:cNvSpPr>
              <a:spLocks/>
            </p:cNvSpPr>
            <p:nvPr/>
          </p:nvSpPr>
          <p:spPr bwMode="auto">
            <a:xfrm>
              <a:off x="2832" y="3408"/>
              <a:ext cx="230" cy="446"/>
            </a:xfrm>
            <a:custGeom>
              <a:avLst/>
              <a:gdLst>
                <a:gd name="T0" fmla="*/ 127 w 230"/>
                <a:gd name="T1" fmla="*/ 417 h 446"/>
                <a:gd name="T2" fmla="*/ 129 w 230"/>
                <a:gd name="T3" fmla="*/ 430 h 446"/>
                <a:gd name="T4" fmla="*/ 137 w 230"/>
                <a:gd name="T5" fmla="*/ 442 h 446"/>
                <a:gd name="T6" fmla="*/ 151 w 230"/>
                <a:gd name="T7" fmla="*/ 445 h 446"/>
                <a:gd name="T8" fmla="*/ 158 w 230"/>
                <a:gd name="T9" fmla="*/ 445 h 446"/>
                <a:gd name="T10" fmla="*/ 171 w 230"/>
                <a:gd name="T11" fmla="*/ 442 h 446"/>
                <a:gd name="T12" fmla="*/ 181 w 230"/>
                <a:gd name="T13" fmla="*/ 430 h 446"/>
                <a:gd name="T14" fmla="*/ 184 w 230"/>
                <a:gd name="T15" fmla="*/ 417 h 446"/>
                <a:gd name="T16" fmla="*/ 184 w 230"/>
                <a:gd name="T17" fmla="*/ 209 h 446"/>
                <a:gd name="T18" fmla="*/ 184 w 230"/>
                <a:gd name="T19" fmla="*/ 47 h 446"/>
                <a:gd name="T20" fmla="*/ 184 w 230"/>
                <a:gd name="T21" fmla="*/ 42 h 446"/>
                <a:gd name="T22" fmla="*/ 189 w 230"/>
                <a:gd name="T23" fmla="*/ 40 h 446"/>
                <a:gd name="T24" fmla="*/ 193 w 230"/>
                <a:gd name="T25" fmla="*/ 42 h 446"/>
                <a:gd name="T26" fmla="*/ 195 w 230"/>
                <a:gd name="T27" fmla="*/ 47 h 446"/>
                <a:gd name="T28" fmla="*/ 195 w 230"/>
                <a:gd name="T29" fmla="*/ 198 h 446"/>
                <a:gd name="T30" fmla="*/ 197 w 230"/>
                <a:gd name="T31" fmla="*/ 206 h 446"/>
                <a:gd name="T32" fmla="*/ 203 w 230"/>
                <a:gd name="T33" fmla="*/ 213 h 446"/>
                <a:gd name="T34" fmla="*/ 212 w 230"/>
                <a:gd name="T35" fmla="*/ 215 h 446"/>
                <a:gd name="T36" fmla="*/ 221 w 230"/>
                <a:gd name="T37" fmla="*/ 213 h 446"/>
                <a:gd name="T38" fmla="*/ 227 w 230"/>
                <a:gd name="T39" fmla="*/ 206 h 446"/>
                <a:gd name="T40" fmla="*/ 229 w 230"/>
                <a:gd name="T41" fmla="*/ 198 h 446"/>
                <a:gd name="T42" fmla="*/ 229 w 230"/>
                <a:gd name="T43" fmla="*/ 19 h 446"/>
                <a:gd name="T44" fmla="*/ 227 w 230"/>
                <a:gd name="T45" fmla="*/ 10 h 446"/>
                <a:gd name="T46" fmla="*/ 221 w 230"/>
                <a:gd name="T47" fmla="*/ 2 h 446"/>
                <a:gd name="T48" fmla="*/ 212 w 230"/>
                <a:gd name="T49" fmla="*/ 0 h 446"/>
                <a:gd name="T50" fmla="*/ 17 w 230"/>
                <a:gd name="T51" fmla="*/ 0 h 446"/>
                <a:gd name="T52" fmla="*/ 8 w 230"/>
                <a:gd name="T53" fmla="*/ 2 h 446"/>
                <a:gd name="T54" fmla="*/ 2 w 230"/>
                <a:gd name="T55" fmla="*/ 10 h 446"/>
                <a:gd name="T56" fmla="*/ 0 w 230"/>
                <a:gd name="T57" fmla="*/ 19 h 446"/>
                <a:gd name="T58" fmla="*/ 0 w 230"/>
                <a:gd name="T59" fmla="*/ 198 h 446"/>
                <a:gd name="T60" fmla="*/ 2 w 230"/>
                <a:gd name="T61" fmla="*/ 206 h 446"/>
                <a:gd name="T62" fmla="*/ 8 w 230"/>
                <a:gd name="T63" fmla="*/ 213 h 446"/>
                <a:gd name="T64" fmla="*/ 17 w 230"/>
                <a:gd name="T65" fmla="*/ 215 h 446"/>
                <a:gd name="T66" fmla="*/ 26 w 230"/>
                <a:gd name="T67" fmla="*/ 213 h 446"/>
                <a:gd name="T68" fmla="*/ 32 w 230"/>
                <a:gd name="T69" fmla="*/ 206 h 446"/>
                <a:gd name="T70" fmla="*/ 34 w 230"/>
                <a:gd name="T71" fmla="*/ 198 h 446"/>
                <a:gd name="T72" fmla="*/ 34 w 230"/>
                <a:gd name="T73" fmla="*/ 47 h 446"/>
                <a:gd name="T74" fmla="*/ 36 w 230"/>
                <a:gd name="T75" fmla="*/ 42 h 446"/>
                <a:gd name="T76" fmla="*/ 40 w 230"/>
                <a:gd name="T77" fmla="*/ 40 h 446"/>
                <a:gd name="T78" fmla="*/ 44 w 230"/>
                <a:gd name="T79" fmla="*/ 42 h 446"/>
                <a:gd name="T80" fmla="*/ 44 w 230"/>
                <a:gd name="T81" fmla="*/ 47 h 446"/>
                <a:gd name="T82" fmla="*/ 44 w 230"/>
                <a:gd name="T83" fmla="*/ 209 h 446"/>
                <a:gd name="T84" fmla="*/ 44 w 230"/>
                <a:gd name="T85" fmla="*/ 417 h 446"/>
                <a:gd name="T86" fmla="*/ 48 w 230"/>
                <a:gd name="T87" fmla="*/ 430 h 446"/>
                <a:gd name="T88" fmla="*/ 58 w 230"/>
                <a:gd name="T89" fmla="*/ 442 h 446"/>
                <a:gd name="T90" fmla="*/ 71 w 230"/>
                <a:gd name="T91" fmla="*/ 445 h 446"/>
                <a:gd name="T92" fmla="*/ 78 w 230"/>
                <a:gd name="T93" fmla="*/ 445 h 446"/>
                <a:gd name="T94" fmla="*/ 91 w 230"/>
                <a:gd name="T95" fmla="*/ 442 h 446"/>
                <a:gd name="T96" fmla="*/ 100 w 230"/>
                <a:gd name="T97" fmla="*/ 430 h 446"/>
                <a:gd name="T98" fmla="*/ 102 w 230"/>
                <a:gd name="T99" fmla="*/ 417 h 446"/>
                <a:gd name="T100" fmla="*/ 102 w 230"/>
                <a:gd name="T101" fmla="*/ 221 h 446"/>
                <a:gd name="T102" fmla="*/ 106 w 230"/>
                <a:gd name="T103" fmla="*/ 213 h 446"/>
                <a:gd name="T104" fmla="*/ 113 w 230"/>
                <a:gd name="T105" fmla="*/ 209 h 446"/>
                <a:gd name="T106" fmla="*/ 123 w 230"/>
                <a:gd name="T107" fmla="*/ 213 h 446"/>
                <a:gd name="T108" fmla="*/ 127 w 230"/>
                <a:gd name="T109" fmla="*/ 221 h 446"/>
                <a:gd name="T110" fmla="*/ 127 w 230"/>
                <a:gd name="T111" fmla="*/ 417 h 4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30"/>
                <a:gd name="T169" fmla="*/ 0 h 446"/>
                <a:gd name="T170" fmla="*/ 230 w 230"/>
                <a:gd name="T171" fmla="*/ 446 h 4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30" h="446">
                  <a:moveTo>
                    <a:pt x="127" y="417"/>
                  </a:moveTo>
                  <a:lnTo>
                    <a:pt x="129" y="430"/>
                  </a:lnTo>
                  <a:lnTo>
                    <a:pt x="137" y="442"/>
                  </a:lnTo>
                  <a:lnTo>
                    <a:pt x="151" y="445"/>
                  </a:lnTo>
                  <a:lnTo>
                    <a:pt x="158" y="445"/>
                  </a:lnTo>
                  <a:lnTo>
                    <a:pt x="171" y="442"/>
                  </a:lnTo>
                  <a:lnTo>
                    <a:pt x="181" y="430"/>
                  </a:lnTo>
                  <a:lnTo>
                    <a:pt x="184" y="417"/>
                  </a:lnTo>
                  <a:lnTo>
                    <a:pt x="184" y="209"/>
                  </a:lnTo>
                  <a:lnTo>
                    <a:pt x="184" y="47"/>
                  </a:lnTo>
                  <a:lnTo>
                    <a:pt x="184"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19"/>
                  </a:lnTo>
                  <a:lnTo>
                    <a:pt x="227" y="10"/>
                  </a:lnTo>
                  <a:lnTo>
                    <a:pt x="221" y="2"/>
                  </a:lnTo>
                  <a:lnTo>
                    <a:pt x="212" y="0"/>
                  </a:lnTo>
                  <a:lnTo>
                    <a:pt x="17" y="0"/>
                  </a:lnTo>
                  <a:lnTo>
                    <a:pt x="8" y="2"/>
                  </a:lnTo>
                  <a:lnTo>
                    <a:pt x="2" y="10"/>
                  </a:lnTo>
                  <a:lnTo>
                    <a:pt x="0" y="19"/>
                  </a:lnTo>
                  <a:lnTo>
                    <a:pt x="0" y="198"/>
                  </a:lnTo>
                  <a:lnTo>
                    <a:pt x="2" y="206"/>
                  </a:lnTo>
                  <a:lnTo>
                    <a:pt x="8" y="213"/>
                  </a:lnTo>
                  <a:lnTo>
                    <a:pt x="17" y="215"/>
                  </a:lnTo>
                  <a:lnTo>
                    <a:pt x="26" y="213"/>
                  </a:lnTo>
                  <a:lnTo>
                    <a:pt x="32" y="206"/>
                  </a:lnTo>
                  <a:lnTo>
                    <a:pt x="34" y="198"/>
                  </a:lnTo>
                  <a:lnTo>
                    <a:pt x="34" y="47"/>
                  </a:lnTo>
                  <a:lnTo>
                    <a:pt x="36" y="42"/>
                  </a:lnTo>
                  <a:lnTo>
                    <a:pt x="40" y="40"/>
                  </a:lnTo>
                  <a:lnTo>
                    <a:pt x="44" y="42"/>
                  </a:lnTo>
                  <a:lnTo>
                    <a:pt x="44" y="47"/>
                  </a:lnTo>
                  <a:lnTo>
                    <a:pt x="44" y="209"/>
                  </a:lnTo>
                  <a:lnTo>
                    <a:pt x="44" y="417"/>
                  </a:lnTo>
                  <a:lnTo>
                    <a:pt x="48" y="430"/>
                  </a:lnTo>
                  <a:lnTo>
                    <a:pt x="58" y="442"/>
                  </a:lnTo>
                  <a:lnTo>
                    <a:pt x="71" y="445"/>
                  </a:lnTo>
                  <a:lnTo>
                    <a:pt x="78" y="445"/>
                  </a:lnTo>
                  <a:lnTo>
                    <a:pt x="91" y="442"/>
                  </a:lnTo>
                  <a:lnTo>
                    <a:pt x="100" y="430"/>
                  </a:lnTo>
                  <a:lnTo>
                    <a:pt x="102" y="417"/>
                  </a:lnTo>
                  <a:lnTo>
                    <a:pt x="102" y="221"/>
                  </a:lnTo>
                  <a:lnTo>
                    <a:pt x="106" y="213"/>
                  </a:lnTo>
                  <a:lnTo>
                    <a:pt x="113" y="209"/>
                  </a:lnTo>
                  <a:lnTo>
                    <a:pt x="123" y="213"/>
                  </a:lnTo>
                  <a:lnTo>
                    <a:pt x="127" y="221"/>
                  </a:lnTo>
                  <a:lnTo>
                    <a:pt x="127" y="417"/>
                  </a:lnTo>
                </a:path>
              </a:pathLst>
            </a:custGeom>
            <a:solidFill>
              <a:srgbClr val="0000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20" name="Freeform 62">
              <a:extLst>
                <a:ext uri="{FF2B5EF4-FFF2-40B4-BE49-F238E27FC236}">
                  <a16:creationId xmlns:a16="http://schemas.microsoft.com/office/drawing/2014/main" id="{5FD8C094-BF6C-797F-ECB4-6A3F5F41CFED}"/>
                </a:ext>
              </a:extLst>
            </p:cNvPr>
            <p:cNvSpPr>
              <a:spLocks/>
            </p:cNvSpPr>
            <p:nvPr/>
          </p:nvSpPr>
          <p:spPr bwMode="auto">
            <a:xfrm>
              <a:off x="2898" y="3285"/>
              <a:ext cx="98" cy="101"/>
            </a:xfrm>
            <a:custGeom>
              <a:avLst/>
              <a:gdLst>
                <a:gd name="T0" fmla="*/ 0 w 98"/>
                <a:gd name="T1" fmla="*/ 50 h 101"/>
                <a:gd name="T2" fmla="*/ 3 w 98"/>
                <a:gd name="T3" fmla="*/ 32 h 101"/>
                <a:gd name="T4" fmla="*/ 10 w 98"/>
                <a:gd name="T5" fmla="*/ 19 h 101"/>
                <a:gd name="T6" fmla="*/ 25 w 98"/>
                <a:gd name="T7" fmla="*/ 7 h 101"/>
                <a:gd name="T8" fmla="*/ 41 w 98"/>
                <a:gd name="T9" fmla="*/ 0 h 101"/>
                <a:gd name="T10" fmla="*/ 56 w 98"/>
                <a:gd name="T11" fmla="*/ 0 h 101"/>
                <a:gd name="T12" fmla="*/ 72 w 98"/>
                <a:gd name="T13" fmla="*/ 7 h 101"/>
                <a:gd name="T14" fmla="*/ 85 w 98"/>
                <a:gd name="T15" fmla="*/ 19 h 101"/>
                <a:gd name="T16" fmla="*/ 93 w 98"/>
                <a:gd name="T17" fmla="*/ 32 h 101"/>
                <a:gd name="T18" fmla="*/ 97 w 98"/>
                <a:gd name="T19" fmla="*/ 50 h 101"/>
                <a:gd name="T20" fmla="*/ 93 w 98"/>
                <a:gd name="T21" fmla="*/ 68 h 101"/>
                <a:gd name="T22" fmla="*/ 85 w 98"/>
                <a:gd name="T23" fmla="*/ 84 h 101"/>
                <a:gd name="T24" fmla="*/ 72 w 98"/>
                <a:gd name="T25" fmla="*/ 94 h 101"/>
                <a:gd name="T26" fmla="*/ 56 w 98"/>
                <a:gd name="T27" fmla="*/ 100 h 101"/>
                <a:gd name="T28" fmla="*/ 41 w 98"/>
                <a:gd name="T29" fmla="*/ 100 h 101"/>
                <a:gd name="T30" fmla="*/ 25 w 98"/>
                <a:gd name="T31" fmla="*/ 94 h 101"/>
                <a:gd name="T32" fmla="*/ 10 w 98"/>
                <a:gd name="T33" fmla="*/ 84 h 101"/>
                <a:gd name="T34" fmla="*/ 3 w 98"/>
                <a:gd name="T35" fmla="*/ 68 h 101"/>
                <a:gd name="T36" fmla="*/ 0 w 98"/>
                <a:gd name="T37" fmla="*/ 50 h 1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1"/>
                <a:gd name="T59" fmla="*/ 98 w 98"/>
                <a:gd name="T60" fmla="*/ 101 h 10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1">
                  <a:moveTo>
                    <a:pt x="0" y="50"/>
                  </a:moveTo>
                  <a:lnTo>
                    <a:pt x="3" y="32"/>
                  </a:lnTo>
                  <a:lnTo>
                    <a:pt x="10" y="19"/>
                  </a:lnTo>
                  <a:lnTo>
                    <a:pt x="25" y="7"/>
                  </a:lnTo>
                  <a:lnTo>
                    <a:pt x="41" y="0"/>
                  </a:lnTo>
                  <a:lnTo>
                    <a:pt x="56" y="0"/>
                  </a:lnTo>
                  <a:lnTo>
                    <a:pt x="72" y="7"/>
                  </a:lnTo>
                  <a:lnTo>
                    <a:pt x="85" y="19"/>
                  </a:lnTo>
                  <a:lnTo>
                    <a:pt x="93" y="32"/>
                  </a:lnTo>
                  <a:lnTo>
                    <a:pt x="97" y="50"/>
                  </a:lnTo>
                  <a:lnTo>
                    <a:pt x="93" y="68"/>
                  </a:lnTo>
                  <a:lnTo>
                    <a:pt x="85" y="84"/>
                  </a:lnTo>
                  <a:lnTo>
                    <a:pt x="72" y="94"/>
                  </a:lnTo>
                  <a:lnTo>
                    <a:pt x="56" y="100"/>
                  </a:lnTo>
                  <a:lnTo>
                    <a:pt x="41" y="100"/>
                  </a:lnTo>
                  <a:lnTo>
                    <a:pt x="25" y="94"/>
                  </a:lnTo>
                  <a:lnTo>
                    <a:pt x="10" y="84"/>
                  </a:lnTo>
                  <a:lnTo>
                    <a:pt x="3" y="68"/>
                  </a:lnTo>
                  <a:lnTo>
                    <a:pt x="0" y="50"/>
                  </a:lnTo>
                </a:path>
              </a:pathLst>
            </a:custGeom>
            <a:solidFill>
              <a:srgbClr val="0000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21" name="Freeform 63">
              <a:extLst>
                <a:ext uri="{FF2B5EF4-FFF2-40B4-BE49-F238E27FC236}">
                  <a16:creationId xmlns:a16="http://schemas.microsoft.com/office/drawing/2014/main" id="{BB521607-BA77-DF29-80F2-405539636299}"/>
                </a:ext>
              </a:extLst>
            </p:cNvPr>
            <p:cNvSpPr>
              <a:spLocks/>
            </p:cNvSpPr>
            <p:nvPr/>
          </p:nvSpPr>
          <p:spPr bwMode="auto">
            <a:xfrm>
              <a:off x="3120" y="3408"/>
              <a:ext cx="229" cy="446"/>
            </a:xfrm>
            <a:custGeom>
              <a:avLst/>
              <a:gdLst>
                <a:gd name="T0" fmla="*/ 127 w 229"/>
                <a:gd name="T1" fmla="*/ 417 h 446"/>
                <a:gd name="T2" fmla="*/ 128 w 229"/>
                <a:gd name="T3" fmla="*/ 430 h 446"/>
                <a:gd name="T4" fmla="*/ 137 w 229"/>
                <a:gd name="T5" fmla="*/ 442 h 446"/>
                <a:gd name="T6" fmla="*/ 151 w 229"/>
                <a:gd name="T7" fmla="*/ 445 h 446"/>
                <a:gd name="T8" fmla="*/ 158 w 229"/>
                <a:gd name="T9" fmla="*/ 445 h 446"/>
                <a:gd name="T10" fmla="*/ 171 w 229"/>
                <a:gd name="T11" fmla="*/ 442 h 446"/>
                <a:gd name="T12" fmla="*/ 181 w 229"/>
                <a:gd name="T13" fmla="*/ 430 h 446"/>
                <a:gd name="T14" fmla="*/ 184 w 229"/>
                <a:gd name="T15" fmla="*/ 417 h 446"/>
                <a:gd name="T16" fmla="*/ 184 w 229"/>
                <a:gd name="T17" fmla="*/ 209 h 446"/>
                <a:gd name="T18" fmla="*/ 184 w 229"/>
                <a:gd name="T19" fmla="*/ 47 h 446"/>
                <a:gd name="T20" fmla="*/ 184 w 229"/>
                <a:gd name="T21" fmla="*/ 42 h 446"/>
                <a:gd name="T22" fmla="*/ 189 w 229"/>
                <a:gd name="T23" fmla="*/ 40 h 446"/>
                <a:gd name="T24" fmla="*/ 193 w 229"/>
                <a:gd name="T25" fmla="*/ 42 h 446"/>
                <a:gd name="T26" fmla="*/ 195 w 229"/>
                <a:gd name="T27" fmla="*/ 47 h 446"/>
                <a:gd name="T28" fmla="*/ 195 w 229"/>
                <a:gd name="T29" fmla="*/ 198 h 446"/>
                <a:gd name="T30" fmla="*/ 197 w 229"/>
                <a:gd name="T31" fmla="*/ 206 h 446"/>
                <a:gd name="T32" fmla="*/ 203 w 229"/>
                <a:gd name="T33" fmla="*/ 213 h 446"/>
                <a:gd name="T34" fmla="*/ 212 w 229"/>
                <a:gd name="T35" fmla="*/ 215 h 446"/>
                <a:gd name="T36" fmla="*/ 221 w 229"/>
                <a:gd name="T37" fmla="*/ 213 h 446"/>
                <a:gd name="T38" fmla="*/ 227 w 229"/>
                <a:gd name="T39" fmla="*/ 206 h 446"/>
                <a:gd name="T40" fmla="*/ 228 w 229"/>
                <a:gd name="T41" fmla="*/ 198 h 446"/>
                <a:gd name="T42" fmla="*/ 228 w 229"/>
                <a:gd name="T43" fmla="*/ 19 h 446"/>
                <a:gd name="T44" fmla="*/ 227 w 229"/>
                <a:gd name="T45" fmla="*/ 10 h 446"/>
                <a:gd name="T46" fmla="*/ 221 w 229"/>
                <a:gd name="T47" fmla="*/ 2 h 446"/>
                <a:gd name="T48" fmla="*/ 212 w 229"/>
                <a:gd name="T49" fmla="*/ 0 h 446"/>
                <a:gd name="T50" fmla="*/ 17 w 229"/>
                <a:gd name="T51" fmla="*/ 0 h 446"/>
                <a:gd name="T52" fmla="*/ 8 w 229"/>
                <a:gd name="T53" fmla="*/ 2 h 446"/>
                <a:gd name="T54" fmla="*/ 2 w 229"/>
                <a:gd name="T55" fmla="*/ 10 h 446"/>
                <a:gd name="T56" fmla="*/ 0 w 229"/>
                <a:gd name="T57" fmla="*/ 19 h 446"/>
                <a:gd name="T58" fmla="*/ 0 w 229"/>
                <a:gd name="T59" fmla="*/ 198 h 446"/>
                <a:gd name="T60" fmla="*/ 2 w 229"/>
                <a:gd name="T61" fmla="*/ 206 h 446"/>
                <a:gd name="T62" fmla="*/ 8 w 229"/>
                <a:gd name="T63" fmla="*/ 213 h 446"/>
                <a:gd name="T64" fmla="*/ 17 w 229"/>
                <a:gd name="T65" fmla="*/ 215 h 446"/>
                <a:gd name="T66" fmla="*/ 26 w 229"/>
                <a:gd name="T67" fmla="*/ 213 h 446"/>
                <a:gd name="T68" fmla="*/ 32 w 229"/>
                <a:gd name="T69" fmla="*/ 206 h 446"/>
                <a:gd name="T70" fmla="*/ 34 w 229"/>
                <a:gd name="T71" fmla="*/ 198 h 446"/>
                <a:gd name="T72" fmla="*/ 34 w 229"/>
                <a:gd name="T73" fmla="*/ 47 h 446"/>
                <a:gd name="T74" fmla="*/ 36 w 229"/>
                <a:gd name="T75" fmla="*/ 42 h 446"/>
                <a:gd name="T76" fmla="*/ 40 w 229"/>
                <a:gd name="T77" fmla="*/ 40 h 446"/>
                <a:gd name="T78" fmla="*/ 44 w 229"/>
                <a:gd name="T79" fmla="*/ 42 h 446"/>
                <a:gd name="T80" fmla="*/ 44 w 229"/>
                <a:gd name="T81" fmla="*/ 47 h 446"/>
                <a:gd name="T82" fmla="*/ 44 w 229"/>
                <a:gd name="T83" fmla="*/ 209 h 446"/>
                <a:gd name="T84" fmla="*/ 44 w 229"/>
                <a:gd name="T85" fmla="*/ 417 h 446"/>
                <a:gd name="T86" fmla="*/ 48 w 229"/>
                <a:gd name="T87" fmla="*/ 430 h 446"/>
                <a:gd name="T88" fmla="*/ 58 w 229"/>
                <a:gd name="T89" fmla="*/ 442 h 446"/>
                <a:gd name="T90" fmla="*/ 71 w 229"/>
                <a:gd name="T91" fmla="*/ 445 h 446"/>
                <a:gd name="T92" fmla="*/ 78 w 229"/>
                <a:gd name="T93" fmla="*/ 445 h 446"/>
                <a:gd name="T94" fmla="*/ 91 w 229"/>
                <a:gd name="T95" fmla="*/ 442 h 446"/>
                <a:gd name="T96" fmla="*/ 100 w 229"/>
                <a:gd name="T97" fmla="*/ 430 h 446"/>
                <a:gd name="T98" fmla="*/ 102 w 229"/>
                <a:gd name="T99" fmla="*/ 417 h 446"/>
                <a:gd name="T100" fmla="*/ 102 w 229"/>
                <a:gd name="T101" fmla="*/ 221 h 446"/>
                <a:gd name="T102" fmla="*/ 106 w 229"/>
                <a:gd name="T103" fmla="*/ 213 h 446"/>
                <a:gd name="T104" fmla="*/ 113 w 229"/>
                <a:gd name="T105" fmla="*/ 209 h 446"/>
                <a:gd name="T106" fmla="*/ 123 w 229"/>
                <a:gd name="T107" fmla="*/ 213 h 446"/>
                <a:gd name="T108" fmla="*/ 127 w 229"/>
                <a:gd name="T109" fmla="*/ 221 h 446"/>
                <a:gd name="T110" fmla="*/ 127 w 229"/>
                <a:gd name="T111" fmla="*/ 417 h 4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29"/>
                <a:gd name="T169" fmla="*/ 0 h 446"/>
                <a:gd name="T170" fmla="*/ 229 w 229"/>
                <a:gd name="T171" fmla="*/ 446 h 4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29" h="446">
                  <a:moveTo>
                    <a:pt x="127" y="417"/>
                  </a:moveTo>
                  <a:lnTo>
                    <a:pt x="128" y="430"/>
                  </a:lnTo>
                  <a:lnTo>
                    <a:pt x="137" y="442"/>
                  </a:lnTo>
                  <a:lnTo>
                    <a:pt x="151" y="445"/>
                  </a:lnTo>
                  <a:lnTo>
                    <a:pt x="158" y="445"/>
                  </a:lnTo>
                  <a:lnTo>
                    <a:pt x="171" y="442"/>
                  </a:lnTo>
                  <a:lnTo>
                    <a:pt x="181" y="430"/>
                  </a:lnTo>
                  <a:lnTo>
                    <a:pt x="184" y="417"/>
                  </a:lnTo>
                  <a:lnTo>
                    <a:pt x="184" y="209"/>
                  </a:lnTo>
                  <a:lnTo>
                    <a:pt x="184" y="47"/>
                  </a:lnTo>
                  <a:lnTo>
                    <a:pt x="184" y="42"/>
                  </a:lnTo>
                  <a:lnTo>
                    <a:pt x="189" y="40"/>
                  </a:lnTo>
                  <a:lnTo>
                    <a:pt x="193" y="42"/>
                  </a:lnTo>
                  <a:lnTo>
                    <a:pt x="195" y="47"/>
                  </a:lnTo>
                  <a:lnTo>
                    <a:pt x="195" y="198"/>
                  </a:lnTo>
                  <a:lnTo>
                    <a:pt x="197" y="206"/>
                  </a:lnTo>
                  <a:lnTo>
                    <a:pt x="203" y="213"/>
                  </a:lnTo>
                  <a:lnTo>
                    <a:pt x="212" y="215"/>
                  </a:lnTo>
                  <a:lnTo>
                    <a:pt x="221" y="213"/>
                  </a:lnTo>
                  <a:lnTo>
                    <a:pt x="227" y="206"/>
                  </a:lnTo>
                  <a:lnTo>
                    <a:pt x="228" y="198"/>
                  </a:lnTo>
                  <a:lnTo>
                    <a:pt x="228" y="19"/>
                  </a:lnTo>
                  <a:lnTo>
                    <a:pt x="227" y="10"/>
                  </a:lnTo>
                  <a:lnTo>
                    <a:pt x="221" y="2"/>
                  </a:lnTo>
                  <a:lnTo>
                    <a:pt x="212" y="0"/>
                  </a:lnTo>
                  <a:lnTo>
                    <a:pt x="17" y="0"/>
                  </a:lnTo>
                  <a:lnTo>
                    <a:pt x="8" y="2"/>
                  </a:lnTo>
                  <a:lnTo>
                    <a:pt x="2" y="10"/>
                  </a:lnTo>
                  <a:lnTo>
                    <a:pt x="0" y="19"/>
                  </a:lnTo>
                  <a:lnTo>
                    <a:pt x="0" y="198"/>
                  </a:lnTo>
                  <a:lnTo>
                    <a:pt x="2" y="206"/>
                  </a:lnTo>
                  <a:lnTo>
                    <a:pt x="8" y="213"/>
                  </a:lnTo>
                  <a:lnTo>
                    <a:pt x="17" y="215"/>
                  </a:lnTo>
                  <a:lnTo>
                    <a:pt x="26" y="213"/>
                  </a:lnTo>
                  <a:lnTo>
                    <a:pt x="32" y="206"/>
                  </a:lnTo>
                  <a:lnTo>
                    <a:pt x="34" y="198"/>
                  </a:lnTo>
                  <a:lnTo>
                    <a:pt x="34" y="47"/>
                  </a:lnTo>
                  <a:lnTo>
                    <a:pt x="36" y="42"/>
                  </a:lnTo>
                  <a:lnTo>
                    <a:pt x="40" y="40"/>
                  </a:lnTo>
                  <a:lnTo>
                    <a:pt x="44" y="42"/>
                  </a:lnTo>
                  <a:lnTo>
                    <a:pt x="44" y="47"/>
                  </a:lnTo>
                  <a:lnTo>
                    <a:pt x="44" y="209"/>
                  </a:lnTo>
                  <a:lnTo>
                    <a:pt x="44" y="417"/>
                  </a:lnTo>
                  <a:lnTo>
                    <a:pt x="48" y="430"/>
                  </a:lnTo>
                  <a:lnTo>
                    <a:pt x="58" y="442"/>
                  </a:lnTo>
                  <a:lnTo>
                    <a:pt x="71" y="445"/>
                  </a:lnTo>
                  <a:lnTo>
                    <a:pt x="78" y="445"/>
                  </a:lnTo>
                  <a:lnTo>
                    <a:pt x="91" y="442"/>
                  </a:lnTo>
                  <a:lnTo>
                    <a:pt x="100" y="430"/>
                  </a:lnTo>
                  <a:lnTo>
                    <a:pt x="102" y="417"/>
                  </a:lnTo>
                  <a:lnTo>
                    <a:pt x="102" y="221"/>
                  </a:lnTo>
                  <a:lnTo>
                    <a:pt x="106" y="213"/>
                  </a:lnTo>
                  <a:lnTo>
                    <a:pt x="113" y="209"/>
                  </a:lnTo>
                  <a:lnTo>
                    <a:pt x="123" y="213"/>
                  </a:lnTo>
                  <a:lnTo>
                    <a:pt x="127" y="221"/>
                  </a:lnTo>
                  <a:lnTo>
                    <a:pt x="127" y="417"/>
                  </a:lnTo>
                </a:path>
              </a:pathLst>
            </a:custGeom>
            <a:solidFill>
              <a:schemeClr val="tx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22" name="Freeform 64">
              <a:extLst>
                <a:ext uri="{FF2B5EF4-FFF2-40B4-BE49-F238E27FC236}">
                  <a16:creationId xmlns:a16="http://schemas.microsoft.com/office/drawing/2014/main" id="{68E122E4-CDC7-24B6-7E76-DB3E59C5511E}"/>
                </a:ext>
              </a:extLst>
            </p:cNvPr>
            <p:cNvSpPr>
              <a:spLocks/>
            </p:cNvSpPr>
            <p:nvPr/>
          </p:nvSpPr>
          <p:spPr bwMode="auto">
            <a:xfrm>
              <a:off x="3186" y="3285"/>
              <a:ext cx="98" cy="101"/>
            </a:xfrm>
            <a:custGeom>
              <a:avLst/>
              <a:gdLst>
                <a:gd name="T0" fmla="*/ 0 w 98"/>
                <a:gd name="T1" fmla="*/ 50 h 101"/>
                <a:gd name="T2" fmla="*/ 3 w 98"/>
                <a:gd name="T3" fmla="*/ 32 h 101"/>
                <a:gd name="T4" fmla="*/ 10 w 98"/>
                <a:gd name="T5" fmla="*/ 19 h 101"/>
                <a:gd name="T6" fmla="*/ 24 w 98"/>
                <a:gd name="T7" fmla="*/ 7 h 101"/>
                <a:gd name="T8" fmla="*/ 41 w 98"/>
                <a:gd name="T9" fmla="*/ 0 h 101"/>
                <a:gd name="T10" fmla="*/ 56 w 98"/>
                <a:gd name="T11" fmla="*/ 0 h 101"/>
                <a:gd name="T12" fmla="*/ 72 w 98"/>
                <a:gd name="T13" fmla="*/ 7 h 101"/>
                <a:gd name="T14" fmla="*/ 85 w 98"/>
                <a:gd name="T15" fmla="*/ 19 h 101"/>
                <a:gd name="T16" fmla="*/ 93 w 98"/>
                <a:gd name="T17" fmla="*/ 32 h 101"/>
                <a:gd name="T18" fmla="*/ 97 w 98"/>
                <a:gd name="T19" fmla="*/ 50 h 101"/>
                <a:gd name="T20" fmla="*/ 93 w 98"/>
                <a:gd name="T21" fmla="*/ 68 h 101"/>
                <a:gd name="T22" fmla="*/ 85 w 98"/>
                <a:gd name="T23" fmla="*/ 84 h 101"/>
                <a:gd name="T24" fmla="*/ 72 w 98"/>
                <a:gd name="T25" fmla="*/ 94 h 101"/>
                <a:gd name="T26" fmla="*/ 56 w 98"/>
                <a:gd name="T27" fmla="*/ 100 h 101"/>
                <a:gd name="T28" fmla="*/ 41 w 98"/>
                <a:gd name="T29" fmla="*/ 100 h 101"/>
                <a:gd name="T30" fmla="*/ 24 w 98"/>
                <a:gd name="T31" fmla="*/ 94 h 101"/>
                <a:gd name="T32" fmla="*/ 10 w 98"/>
                <a:gd name="T33" fmla="*/ 84 h 101"/>
                <a:gd name="T34" fmla="*/ 3 w 98"/>
                <a:gd name="T35" fmla="*/ 68 h 101"/>
                <a:gd name="T36" fmla="*/ 0 w 98"/>
                <a:gd name="T37" fmla="*/ 50 h 1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1"/>
                <a:gd name="T59" fmla="*/ 98 w 98"/>
                <a:gd name="T60" fmla="*/ 101 h 10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1">
                  <a:moveTo>
                    <a:pt x="0" y="50"/>
                  </a:moveTo>
                  <a:lnTo>
                    <a:pt x="3" y="32"/>
                  </a:lnTo>
                  <a:lnTo>
                    <a:pt x="10" y="19"/>
                  </a:lnTo>
                  <a:lnTo>
                    <a:pt x="24" y="7"/>
                  </a:lnTo>
                  <a:lnTo>
                    <a:pt x="41" y="0"/>
                  </a:lnTo>
                  <a:lnTo>
                    <a:pt x="56" y="0"/>
                  </a:lnTo>
                  <a:lnTo>
                    <a:pt x="72" y="7"/>
                  </a:lnTo>
                  <a:lnTo>
                    <a:pt x="85" y="19"/>
                  </a:lnTo>
                  <a:lnTo>
                    <a:pt x="93" y="32"/>
                  </a:lnTo>
                  <a:lnTo>
                    <a:pt x="97" y="50"/>
                  </a:lnTo>
                  <a:lnTo>
                    <a:pt x="93" y="68"/>
                  </a:lnTo>
                  <a:lnTo>
                    <a:pt x="85" y="84"/>
                  </a:lnTo>
                  <a:lnTo>
                    <a:pt x="72" y="94"/>
                  </a:lnTo>
                  <a:lnTo>
                    <a:pt x="56" y="100"/>
                  </a:lnTo>
                  <a:lnTo>
                    <a:pt x="41" y="100"/>
                  </a:lnTo>
                  <a:lnTo>
                    <a:pt x="24" y="94"/>
                  </a:lnTo>
                  <a:lnTo>
                    <a:pt x="10" y="84"/>
                  </a:lnTo>
                  <a:lnTo>
                    <a:pt x="3" y="68"/>
                  </a:lnTo>
                  <a:lnTo>
                    <a:pt x="0" y="50"/>
                  </a:lnTo>
                </a:path>
              </a:pathLst>
            </a:custGeom>
            <a:solidFill>
              <a:schemeClr val="tx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23" name="Freeform 65">
              <a:extLst>
                <a:ext uri="{FF2B5EF4-FFF2-40B4-BE49-F238E27FC236}">
                  <a16:creationId xmlns:a16="http://schemas.microsoft.com/office/drawing/2014/main" id="{DF8EF54D-C310-2203-9707-5F09B4746006}"/>
                </a:ext>
              </a:extLst>
            </p:cNvPr>
            <p:cNvSpPr>
              <a:spLocks/>
            </p:cNvSpPr>
            <p:nvPr/>
          </p:nvSpPr>
          <p:spPr bwMode="auto">
            <a:xfrm>
              <a:off x="1968" y="3408"/>
              <a:ext cx="229" cy="447"/>
            </a:xfrm>
            <a:custGeom>
              <a:avLst/>
              <a:gdLst>
                <a:gd name="T0" fmla="*/ 127 w 229"/>
                <a:gd name="T1" fmla="*/ 418 h 447"/>
                <a:gd name="T2" fmla="*/ 130 w 229"/>
                <a:gd name="T3" fmla="*/ 430 h 447"/>
                <a:gd name="T4" fmla="*/ 139 w 229"/>
                <a:gd name="T5" fmla="*/ 442 h 447"/>
                <a:gd name="T6" fmla="*/ 153 w 229"/>
                <a:gd name="T7" fmla="*/ 446 h 447"/>
                <a:gd name="T8" fmla="*/ 158 w 229"/>
                <a:gd name="T9" fmla="*/ 446 h 447"/>
                <a:gd name="T10" fmla="*/ 171 w 229"/>
                <a:gd name="T11" fmla="*/ 442 h 447"/>
                <a:gd name="T12" fmla="*/ 181 w 229"/>
                <a:gd name="T13" fmla="*/ 430 h 447"/>
                <a:gd name="T14" fmla="*/ 184 w 229"/>
                <a:gd name="T15" fmla="*/ 418 h 447"/>
                <a:gd name="T16" fmla="*/ 184 w 229"/>
                <a:gd name="T17" fmla="*/ 210 h 447"/>
                <a:gd name="T18" fmla="*/ 184 w 229"/>
                <a:gd name="T19" fmla="*/ 47 h 447"/>
                <a:gd name="T20" fmla="*/ 185 w 229"/>
                <a:gd name="T21" fmla="*/ 42 h 447"/>
                <a:gd name="T22" fmla="*/ 189 w 229"/>
                <a:gd name="T23" fmla="*/ 40 h 447"/>
                <a:gd name="T24" fmla="*/ 193 w 229"/>
                <a:gd name="T25" fmla="*/ 42 h 447"/>
                <a:gd name="T26" fmla="*/ 195 w 229"/>
                <a:gd name="T27" fmla="*/ 47 h 447"/>
                <a:gd name="T28" fmla="*/ 195 w 229"/>
                <a:gd name="T29" fmla="*/ 198 h 447"/>
                <a:gd name="T30" fmla="*/ 197 w 229"/>
                <a:gd name="T31" fmla="*/ 206 h 447"/>
                <a:gd name="T32" fmla="*/ 203 w 229"/>
                <a:gd name="T33" fmla="*/ 213 h 447"/>
                <a:gd name="T34" fmla="*/ 212 w 229"/>
                <a:gd name="T35" fmla="*/ 215 h 447"/>
                <a:gd name="T36" fmla="*/ 221 w 229"/>
                <a:gd name="T37" fmla="*/ 213 h 447"/>
                <a:gd name="T38" fmla="*/ 227 w 229"/>
                <a:gd name="T39" fmla="*/ 206 h 447"/>
                <a:gd name="T40" fmla="*/ 228 w 229"/>
                <a:gd name="T41" fmla="*/ 198 h 447"/>
                <a:gd name="T42" fmla="*/ 228 w 229"/>
                <a:gd name="T43" fmla="*/ 20 h 447"/>
                <a:gd name="T44" fmla="*/ 227 w 229"/>
                <a:gd name="T45" fmla="*/ 10 h 447"/>
                <a:gd name="T46" fmla="*/ 221 w 229"/>
                <a:gd name="T47" fmla="*/ 2 h 447"/>
                <a:gd name="T48" fmla="*/ 212 w 229"/>
                <a:gd name="T49" fmla="*/ 0 h 447"/>
                <a:gd name="T50" fmla="*/ 17 w 229"/>
                <a:gd name="T51" fmla="*/ 0 h 447"/>
                <a:gd name="T52" fmla="*/ 8 w 229"/>
                <a:gd name="T53" fmla="*/ 2 h 447"/>
                <a:gd name="T54" fmla="*/ 2 w 229"/>
                <a:gd name="T55" fmla="*/ 10 h 447"/>
                <a:gd name="T56" fmla="*/ 0 w 229"/>
                <a:gd name="T57" fmla="*/ 20 h 447"/>
                <a:gd name="T58" fmla="*/ 0 w 229"/>
                <a:gd name="T59" fmla="*/ 198 h 447"/>
                <a:gd name="T60" fmla="*/ 2 w 229"/>
                <a:gd name="T61" fmla="*/ 206 h 447"/>
                <a:gd name="T62" fmla="*/ 8 w 229"/>
                <a:gd name="T63" fmla="*/ 213 h 447"/>
                <a:gd name="T64" fmla="*/ 17 w 229"/>
                <a:gd name="T65" fmla="*/ 215 h 447"/>
                <a:gd name="T66" fmla="*/ 26 w 229"/>
                <a:gd name="T67" fmla="*/ 213 h 447"/>
                <a:gd name="T68" fmla="*/ 32 w 229"/>
                <a:gd name="T69" fmla="*/ 206 h 447"/>
                <a:gd name="T70" fmla="*/ 34 w 229"/>
                <a:gd name="T71" fmla="*/ 198 h 447"/>
                <a:gd name="T72" fmla="*/ 34 w 229"/>
                <a:gd name="T73" fmla="*/ 47 h 447"/>
                <a:gd name="T74" fmla="*/ 36 w 229"/>
                <a:gd name="T75" fmla="*/ 42 h 447"/>
                <a:gd name="T76" fmla="*/ 42 w 229"/>
                <a:gd name="T77" fmla="*/ 40 h 447"/>
                <a:gd name="T78" fmla="*/ 44 w 229"/>
                <a:gd name="T79" fmla="*/ 42 h 447"/>
                <a:gd name="T80" fmla="*/ 46 w 229"/>
                <a:gd name="T81" fmla="*/ 47 h 447"/>
                <a:gd name="T82" fmla="*/ 46 w 229"/>
                <a:gd name="T83" fmla="*/ 210 h 447"/>
                <a:gd name="T84" fmla="*/ 46 w 229"/>
                <a:gd name="T85" fmla="*/ 418 h 447"/>
                <a:gd name="T86" fmla="*/ 48 w 229"/>
                <a:gd name="T87" fmla="*/ 430 h 447"/>
                <a:gd name="T88" fmla="*/ 58 w 229"/>
                <a:gd name="T89" fmla="*/ 442 h 447"/>
                <a:gd name="T90" fmla="*/ 71 w 229"/>
                <a:gd name="T91" fmla="*/ 446 h 447"/>
                <a:gd name="T92" fmla="*/ 78 w 229"/>
                <a:gd name="T93" fmla="*/ 446 h 447"/>
                <a:gd name="T94" fmla="*/ 91 w 229"/>
                <a:gd name="T95" fmla="*/ 442 h 447"/>
                <a:gd name="T96" fmla="*/ 100 w 229"/>
                <a:gd name="T97" fmla="*/ 430 h 447"/>
                <a:gd name="T98" fmla="*/ 104 w 229"/>
                <a:gd name="T99" fmla="*/ 418 h 447"/>
                <a:gd name="T100" fmla="*/ 104 w 229"/>
                <a:gd name="T101" fmla="*/ 221 h 447"/>
                <a:gd name="T102" fmla="*/ 106 w 229"/>
                <a:gd name="T103" fmla="*/ 213 h 447"/>
                <a:gd name="T104" fmla="*/ 115 w 229"/>
                <a:gd name="T105" fmla="*/ 210 h 447"/>
                <a:gd name="T106" fmla="*/ 123 w 229"/>
                <a:gd name="T107" fmla="*/ 213 h 447"/>
                <a:gd name="T108" fmla="*/ 127 w 229"/>
                <a:gd name="T109" fmla="*/ 221 h 447"/>
                <a:gd name="T110" fmla="*/ 127 w 229"/>
                <a:gd name="T111" fmla="*/ 418 h 4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29"/>
                <a:gd name="T169" fmla="*/ 0 h 447"/>
                <a:gd name="T170" fmla="*/ 229 w 229"/>
                <a:gd name="T171" fmla="*/ 447 h 44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29"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5" y="42"/>
                  </a:lnTo>
                  <a:lnTo>
                    <a:pt x="189" y="40"/>
                  </a:lnTo>
                  <a:lnTo>
                    <a:pt x="193" y="42"/>
                  </a:lnTo>
                  <a:lnTo>
                    <a:pt x="195" y="47"/>
                  </a:lnTo>
                  <a:lnTo>
                    <a:pt x="195" y="198"/>
                  </a:lnTo>
                  <a:lnTo>
                    <a:pt x="197" y="206"/>
                  </a:lnTo>
                  <a:lnTo>
                    <a:pt x="203" y="213"/>
                  </a:lnTo>
                  <a:lnTo>
                    <a:pt x="212" y="215"/>
                  </a:lnTo>
                  <a:lnTo>
                    <a:pt x="221" y="213"/>
                  </a:lnTo>
                  <a:lnTo>
                    <a:pt x="227" y="206"/>
                  </a:lnTo>
                  <a:lnTo>
                    <a:pt x="228" y="198"/>
                  </a:lnTo>
                  <a:lnTo>
                    <a:pt x="228"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24" name="Freeform 66">
              <a:extLst>
                <a:ext uri="{FF2B5EF4-FFF2-40B4-BE49-F238E27FC236}">
                  <a16:creationId xmlns:a16="http://schemas.microsoft.com/office/drawing/2014/main" id="{C99A687A-1D43-D8A9-94E8-D0C3E29DC35A}"/>
                </a:ext>
              </a:extLst>
            </p:cNvPr>
            <p:cNvSpPr>
              <a:spLocks/>
            </p:cNvSpPr>
            <p:nvPr/>
          </p:nvSpPr>
          <p:spPr bwMode="auto">
            <a:xfrm>
              <a:off x="2034" y="3286"/>
              <a:ext cx="98" cy="100"/>
            </a:xfrm>
            <a:custGeom>
              <a:avLst/>
              <a:gdLst>
                <a:gd name="T0" fmla="*/ 0 w 98"/>
                <a:gd name="T1" fmla="*/ 49 h 100"/>
                <a:gd name="T2" fmla="*/ 3 w 98"/>
                <a:gd name="T3" fmla="*/ 31 h 100"/>
                <a:gd name="T4" fmla="*/ 12 w 98"/>
                <a:gd name="T5" fmla="*/ 18 h 100"/>
                <a:gd name="T6" fmla="*/ 25 w 98"/>
                <a:gd name="T7" fmla="*/ 6 h 100"/>
                <a:gd name="T8" fmla="*/ 41 w 98"/>
                <a:gd name="T9" fmla="*/ 0 h 100"/>
                <a:gd name="T10" fmla="*/ 56 w 98"/>
                <a:gd name="T11" fmla="*/ 0 h 100"/>
                <a:gd name="T12" fmla="*/ 72 w 98"/>
                <a:gd name="T13" fmla="*/ 6 h 100"/>
                <a:gd name="T14" fmla="*/ 87 w 98"/>
                <a:gd name="T15" fmla="*/ 18 h 100"/>
                <a:gd name="T16" fmla="*/ 93 w 98"/>
                <a:gd name="T17" fmla="*/ 31 h 100"/>
                <a:gd name="T18" fmla="*/ 97 w 98"/>
                <a:gd name="T19" fmla="*/ 49 h 100"/>
                <a:gd name="T20" fmla="*/ 93 w 98"/>
                <a:gd name="T21" fmla="*/ 68 h 100"/>
                <a:gd name="T22" fmla="*/ 87 w 98"/>
                <a:gd name="T23" fmla="*/ 83 h 100"/>
                <a:gd name="T24" fmla="*/ 72 w 98"/>
                <a:gd name="T25" fmla="*/ 93 h 100"/>
                <a:gd name="T26" fmla="*/ 56 w 98"/>
                <a:gd name="T27" fmla="*/ 99 h 100"/>
                <a:gd name="T28" fmla="*/ 41 w 98"/>
                <a:gd name="T29" fmla="*/ 99 h 100"/>
                <a:gd name="T30" fmla="*/ 25 w 98"/>
                <a:gd name="T31" fmla="*/ 93 h 100"/>
                <a:gd name="T32" fmla="*/ 12 w 98"/>
                <a:gd name="T33" fmla="*/ 83 h 100"/>
                <a:gd name="T34" fmla="*/ 3 w 98"/>
                <a:gd name="T35" fmla="*/ 68 h 100"/>
                <a:gd name="T36" fmla="*/ 0 w 98"/>
                <a:gd name="T37" fmla="*/ 49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0"/>
                <a:gd name="T59" fmla="*/ 98 w 98"/>
                <a:gd name="T60" fmla="*/ 100 h 1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0">
                  <a:moveTo>
                    <a:pt x="0" y="49"/>
                  </a:moveTo>
                  <a:lnTo>
                    <a:pt x="3" y="31"/>
                  </a:lnTo>
                  <a:lnTo>
                    <a:pt x="12" y="18"/>
                  </a:lnTo>
                  <a:lnTo>
                    <a:pt x="25"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5" y="93"/>
                  </a:lnTo>
                  <a:lnTo>
                    <a:pt x="12" y="83"/>
                  </a:lnTo>
                  <a:lnTo>
                    <a:pt x="3" y="68"/>
                  </a:lnTo>
                  <a:lnTo>
                    <a:pt x="0" y="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25" name="Freeform 67">
              <a:extLst>
                <a:ext uri="{FF2B5EF4-FFF2-40B4-BE49-F238E27FC236}">
                  <a16:creationId xmlns:a16="http://schemas.microsoft.com/office/drawing/2014/main" id="{8A13CC77-4D9C-A637-E0D1-92ED9691E45A}"/>
                </a:ext>
              </a:extLst>
            </p:cNvPr>
            <p:cNvSpPr>
              <a:spLocks/>
            </p:cNvSpPr>
            <p:nvPr/>
          </p:nvSpPr>
          <p:spPr bwMode="auto">
            <a:xfrm>
              <a:off x="1968" y="3408"/>
              <a:ext cx="229" cy="447"/>
            </a:xfrm>
            <a:custGeom>
              <a:avLst/>
              <a:gdLst>
                <a:gd name="T0" fmla="*/ 127 w 229"/>
                <a:gd name="T1" fmla="*/ 418 h 447"/>
                <a:gd name="T2" fmla="*/ 130 w 229"/>
                <a:gd name="T3" fmla="*/ 430 h 447"/>
                <a:gd name="T4" fmla="*/ 139 w 229"/>
                <a:gd name="T5" fmla="*/ 442 h 447"/>
                <a:gd name="T6" fmla="*/ 153 w 229"/>
                <a:gd name="T7" fmla="*/ 446 h 447"/>
                <a:gd name="T8" fmla="*/ 158 w 229"/>
                <a:gd name="T9" fmla="*/ 446 h 447"/>
                <a:gd name="T10" fmla="*/ 171 w 229"/>
                <a:gd name="T11" fmla="*/ 442 h 447"/>
                <a:gd name="T12" fmla="*/ 181 w 229"/>
                <a:gd name="T13" fmla="*/ 430 h 447"/>
                <a:gd name="T14" fmla="*/ 184 w 229"/>
                <a:gd name="T15" fmla="*/ 418 h 447"/>
                <a:gd name="T16" fmla="*/ 184 w 229"/>
                <a:gd name="T17" fmla="*/ 210 h 447"/>
                <a:gd name="T18" fmla="*/ 184 w 229"/>
                <a:gd name="T19" fmla="*/ 47 h 447"/>
                <a:gd name="T20" fmla="*/ 185 w 229"/>
                <a:gd name="T21" fmla="*/ 42 h 447"/>
                <a:gd name="T22" fmla="*/ 189 w 229"/>
                <a:gd name="T23" fmla="*/ 40 h 447"/>
                <a:gd name="T24" fmla="*/ 193 w 229"/>
                <a:gd name="T25" fmla="*/ 42 h 447"/>
                <a:gd name="T26" fmla="*/ 195 w 229"/>
                <a:gd name="T27" fmla="*/ 47 h 447"/>
                <a:gd name="T28" fmla="*/ 195 w 229"/>
                <a:gd name="T29" fmla="*/ 198 h 447"/>
                <a:gd name="T30" fmla="*/ 197 w 229"/>
                <a:gd name="T31" fmla="*/ 206 h 447"/>
                <a:gd name="T32" fmla="*/ 203 w 229"/>
                <a:gd name="T33" fmla="*/ 213 h 447"/>
                <a:gd name="T34" fmla="*/ 212 w 229"/>
                <a:gd name="T35" fmla="*/ 215 h 447"/>
                <a:gd name="T36" fmla="*/ 221 w 229"/>
                <a:gd name="T37" fmla="*/ 213 h 447"/>
                <a:gd name="T38" fmla="*/ 227 w 229"/>
                <a:gd name="T39" fmla="*/ 206 h 447"/>
                <a:gd name="T40" fmla="*/ 228 w 229"/>
                <a:gd name="T41" fmla="*/ 198 h 447"/>
                <a:gd name="T42" fmla="*/ 228 w 229"/>
                <a:gd name="T43" fmla="*/ 20 h 447"/>
                <a:gd name="T44" fmla="*/ 227 w 229"/>
                <a:gd name="T45" fmla="*/ 10 h 447"/>
                <a:gd name="T46" fmla="*/ 221 w 229"/>
                <a:gd name="T47" fmla="*/ 2 h 447"/>
                <a:gd name="T48" fmla="*/ 212 w 229"/>
                <a:gd name="T49" fmla="*/ 0 h 447"/>
                <a:gd name="T50" fmla="*/ 17 w 229"/>
                <a:gd name="T51" fmla="*/ 0 h 447"/>
                <a:gd name="T52" fmla="*/ 8 w 229"/>
                <a:gd name="T53" fmla="*/ 2 h 447"/>
                <a:gd name="T54" fmla="*/ 2 w 229"/>
                <a:gd name="T55" fmla="*/ 10 h 447"/>
                <a:gd name="T56" fmla="*/ 0 w 229"/>
                <a:gd name="T57" fmla="*/ 20 h 447"/>
                <a:gd name="T58" fmla="*/ 0 w 229"/>
                <a:gd name="T59" fmla="*/ 198 h 447"/>
                <a:gd name="T60" fmla="*/ 2 w 229"/>
                <a:gd name="T61" fmla="*/ 206 h 447"/>
                <a:gd name="T62" fmla="*/ 8 w 229"/>
                <a:gd name="T63" fmla="*/ 213 h 447"/>
                <a:gd name="T64" fmla="*/ 17 w 229"/>
                <a:gd name="T65" fmla="*/ 215 h 447"/>
                <a:gd name="T66" fmla="*/ 26 w 229"/>
                <a:gd name="T67" fmla="*/ 213 h 447"/>
                <a:gd name="T68" fmla="*/ 32 w 229"/>
                <a:gd name="T69" fmla="*/ 206 h 447"/>
                <a:gd name="T70" fmla="*/ 34 w 229"/>
                <a:gd name="T71" fmla="*/ 198 h 447"/>
                <a:gd name="T72" fmla="*/ 34 w 229"/>
                <a:gd name="T73" fmla="*/ 47 h 447"/>
                <a:gd name="T74" fmla="*/ 36 w 229"/>
                <a:gd name="T75" fmla="*/ 42 h 447"/>
                <a:gd name="T76" fmla="*/ 42 w 229"/>
                <a:gd name="T77" fmla="*/ 40 h 447"/>
                <a:gd name="T78" fmla="*/ 44 w 229"/>
                <a:gd name="T79" fmla="*/ 42 h 447"/>
                <a:gd name="T80" fmla="*/ 46 w 229"/>
                <a:gd name="T81" fmla="*/ 47 h 447"/>
                <a:gd name="T82" fmla="*/ 46 w 229"/>
                <a:gd name="T83" fmla="*/ 210 h 447"/>
                <a:gd name="T84" fmla="*/ 46 w 229"/>
                <a:gd name="T85" fmla="*/ 418 h 447"/>
                <a:gd name="T86" fmla="*/ 48 w 229"/>
                <a:gd name="T87" fmla="*/ 430 h 447"/>
                <a:gd name="T88" fmla="*/ 58 w 229"/>
                <a:gd name="T89" fmla="*/ 442 h 447"/>
                <a:gd name="T90" fmla="*/ 71 w 229"/>
                <a:gd name="T91" fmla="*/ 446 h 447"/>
                <a:gd name="T92" fmla="*/ 78 w 229"/>
                <a:gd name="T93" fmla="*/ 446 h 447"/>
                <a:gd name="T94" fmla="*/ 91 w 229"/>
                <a:gd name="T95" fmla="*/ 442 h 447"/>
                <a:gd name="T96" fmla="*/ 100 w 229"/>
                <a:gd name="T97" fmla="*/ 430 h 447"/>
                <a:gd name="T98" fmla="*/ 104 w 229"/>
                <a:gd name="T99" fmla="*/ 418 h 447"/>
                <a:gd name="T100" fmla="*/ 104 w 229"/>
                <a:gd name="T101" fmla="*/ 221 h 447"/>
                <a:gd name="T102" fmla="*/ 106 w 229"/>
                <a:gd name="T103" fmla="*/ 213 h 447"/>
                <a:gd name="T104" fmla="*/ 115 w 229"/>
                <a:gd name="T105" fmla="*/ 210 h 447"/>
                <a:gd name="T106" fmla="*/ 123 w 229"/>
                <a:gd name="T107" fmla="*/ 213 h 447"/>
                <a:gd name="T108" fmla="*/ 127 w 229"/>
                <a:gd name="T109" fmla="*/ 221 h 447"/>
                <a:gd name="T110" fmla="*/ 127 w 229"/>
                <a:gd name="T111" fmla="*/ 418 h 4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29"/>
                <a:gd name="T169" fmla="*/ 0 h 447"/>
                <a:gd name="T170" fmla="*/ 229 w 229"/>
                <a:gd name="T171" fmla="*/ 447 h 44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29"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5" y="42"/>
                  </a:lnTo>
                  <a:lnTo>
                    <a:pt x="189" y="40"/>
                  </a:lnTo>
                  <a:lnTo>
                    <a:pt x="193" y="42"/>
                  </a:lnTo>
                  <a:lnTo>
                    <a:pt x="195" y="47"/>
                  </a:lnTo>
                  <a:lnTo>
                    <a:pt x="195" y="198"/>
                  </a:lnTo>
                  <a:lnTo>
                    <a:pt x="197" y="206"/>
                  </a:lnTo>
                  <a:lnTo>
                    <a:pt x="203" y="213"/>
                  </a:lnTo>
                  <a:lnTo>
                    <a:pt x="212" y="215"/>
                  </a:lnTo>
                  <a:lnTo>
                    <a:pt x="221" y="213"/>
                  </a:lnTo>
                  <a:lnTo>
                    <a:pt x="227" y="206"/>
                  </a:lnTo>
                  <a:lnTo>
                    <a:pt x="228" y="198"/>
                  </a:lnTo>
                  <a:lnTo>
                    <a:pt x="228"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solidFill>
              <a:srgbClr val="0000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1526" name="Freeform 68">
              <a:extLst>
                <a:ext uri="{FF2B5EF4-FFF2-40B4-BE49-F238E27FC236}">
                  <a16:creationId xmlns:a16="http://schemas.microsoft.com/office/drawing/2014/main" id="{1CE89221-9E7E-A53D-6907-578016CC8866}"/>
                </a:ext>
              </a:extLst>
            </p:cNvPr>
            <p:cNvSpPr>
              <a:spLocks/>
            </p:cNvSpPr>
            <p:nvPr/>
          </p:nvSpPr>
          <p:spPr bwMode="auto">
            <a:xfrm>
              <a:off x="2034" y="3286"/>
              <a:ext cx="98" cy="100"/>
            </a:xfrm>
            <a:custGeom>
              <a:avLst/>
              <a:gdLst>
                <a:gd name="T0" fmla="*/ 0 w 98"/>
                <a:gd name="T1" fmla="*/ 49 h 100"/>
                <a:gd name="T2" fmla="*/ 3 w 98"/>
                <a:gd name="T3" fmla="*/ 31 h 100"/>
                <a:gd name="T4" fmla="*/ 12 w 98"/>
                <a:gd name="T5" fmla="*/ 18 h 100"/>
                <a:gd name="T6" fmla="*/ 25 w 98"/>
                <a:gd name="T7" fmla="*/ 6 h 100"/>
                <a:gd name="T8" fmla="*/ 41 w 98"/>
                <a:gd name="T9" fmla="*/ 0 h 100"/>
                <a:gd name="T10" fmla="*/ 56 w 98"/>
                <a:gd name="T11" fmla="*/ 0 h 100"/>
                <a:gd name="T12" fmla="*/ 72 w 98"/>
                <a:gd name="T13" fmla="*/ 6 h 100"/>
                <a:gd name="T14" fmla="*/ 87 w 98"/>
                <a:gd name="T15" fmla="*/ 18 h 100"/>
                <a:gd name="T16" fmla="*/ 93 w 98"/>
                <a:gd name="T17" fmla="*/ 31 h 100"/>
                <a:gd name="T18" fmla="*/ 97 w 98"/>
                <a:gd name="T19" fmla="*/ 49 h 100"/>
                <a:gd name="T20" fmla="*/ 93 w 98"/>
                <a:gd name="T21" fmla="*/ 68 h 100"/>
                <a:gd name="T22" fmla="*/ 87 w 98"/>
                <a:gd name="T23" fmla="*/ 83 h 100"/>
                <a:gd name="T24" fmla="*/ 72 w 98"/>
                <a:gd name="T25" fmla="*/ 93 h 100"/>
                <a:gd name="T26" fmla="*/ 56 w 98"/>
                <a:gd name="T27" fmla="*/ 99 h 100"/>
                <a:gd name="T28" fmla="*/ 41 w 98"/>
                <a:gd name="T29" fmla="*/ 99 h 100"/>
                <a:gd name="T30" fmla="*/ 25 w 98"/>
                <a:gd name="T31" fmla="*/ 93 h 100"/>
                <a:gd name="T32" fmla="*/ 12 w 98"/>
                <a:gd name="T33" fmla="*/ 83 h 100"/>
                <a:gd name="T34" fmla="*/ 3 w 98"/>
                <a:gd name="T35" fmla="*/ 68 h 100"/>
                <a:gd name="T36" fmla="*/ 0 w 98"/>
                <a:gd name="T37" fmla="*/ 49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0"/>
                <a:gd name="T59" fmla="*/ 98 w 98"/>
                <a:gd name="T60" fmla="*/ 100 h 1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0">
                  <a:moveTo>
                    <a:pt x="0" y="49"/>
                  </a:moveTo>
                  <a:lnTo>
                    <a:pt x="3" y="31"/>
                  </a:lnTo>
                  <a:lnTo>
                    <a:pt x="12" y="18"/>
                  </a:lnTo>
                  <a:lnTo>
                    <a:pt x="25"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5" y="93"/>
                  </a:lnTo>
                  <a:lnTo>
                    <a:pt x="12" y="83"/>
                  </a:lnTo>
                  <a:lnTo>
                    <a:pt x="3" y="68"/>
                  </a:lnTo>
                  <a:lnTo>
                    <a:pt x="0" y="49"/>
                  </a:lnTo>
                </a:path>
              </a:pathLst>
            </a:custGeom>
            <a:solidFill>
              <a:srgbClr val="3366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21513" name="Text Box 69">
            <a:extLst>
              <a:ext uri="{FF2B5EF4-FFF2-40B4-BE49-F238E27FC236}">
                <a16:creationId xmlns:a16="http://schemas.microsoft.com/office/drawing/2014/main" id="{94997987-6D39-D88C-2103-37E3D6B710CF}"/>
              </a:ext>
            </a:extLst>
          </p:cNvPr>
          <p:cNvSpPr txBox="1">
            <a:spLocks noChangeArrowheads="1"/>
          </p:cNvSpPr>
          <p:nvPr/>
        </p:nvSpPr>
        <p:spPr bwMode="auto">
          <a:xfrm>
            <a:off x="2209800" y="54864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宋体" panose="02010600030101010101" pitchFamily="2" charset="-122"/>
              </a:rPr>
              <a:t>Sample</a:t>
            </a:r>
          </a:p>
        </p:txBody>
      </p:sp>
      <p:sp>
        <p:nvSpPr>
          <p:cNvPr id="21514" name="Freeform 70">
            <a:extLst>
              <a:ext uri="{FF2B5EF4-FFF2-40B4-BE49-F238E27FC236}">
                <a16:creationId xmlns:a16="http://schemas.microsoft.com/office/drawing/2014/main" id="{C99E0ABF-1C14-A514-BCAD-8067FB082F89}"/>
              </a:ext>
            </a:extLst>
          </p:cNvPr>
          <p:cNvSpPr>
            <a:spLocks/>
          </p:cNvSpPr>
          <p:nvPr/>
        </p:nvSpPr>
        <p:spPr bwMode="auto">
          <a:xfrm>
            <a:off x="3810000" y="5410200"/>
            <a:ext cx="915988" cy="687388"/>
          </a:xfrm>
          <a:custGeom>
            <a:avLst/>
            <a:gdLst>
              <a:gd name="T0" fmla="*/ 0 w 577"/>
              <a:gd name="T1" fmla="*/ 2147483646 h 433"/>
              <a:gd name="T2" fmla="*/ 2147483646 w 577"/>
              <a:gd name="T3" fmla="*/ 2147483646 h 433"/>
              <a:gd name="T4" fmla="*/ 2147483646 w 577"/>
              <a:gd name="T5" fmla="*/ 0 h 433"/>
              <a:gd name="T6" fmla="*/ 2147483646 w 577"/>
              <a:gd name="T7" fmla="*/ 2147483646 h 433"/>
              <a:gd name="T8" fmla="*/ 2147483646 w 577"/>
              <a:gd name="T9" fmla="*/ 2147483646 h 433"/>
              <a:gd name="T10" fmla="*/ 2147483646 w 577"/>
              <a:gd name="T11" fmla="*/ 2147483646 h 433"/>
              <a:gd name="T12" fmla="*/ 0 w 577"/>
              <a:gd name="T13" fmla="*/ 2147483646 h 433"/>
              <a:gd name="T14" fmla="*/ 0 60000 65536"/>
              <a:gd name="T15" fmla="*/ 0 60000 65536"/>
              <a:gd name="T16" fmla="*/ 0 60000 65536"/>
              <a:gd name="T17" fmla="*/ 0 60000 65536"/>
              <a:gd name="T18" fmla="*/ 0 60000 65536"/>
              <a:gd name="T19" fmla="*/ 0 60000 65536"/>
              <a:gd name="T20" fmla="*/ 0 60000 65536"/>
              <a:gd name="T21" fmla="*/ 0 w 577"/>
              <a:gd name="T22" fmla="*/ 0 h 433"/>
              <a:gd name="T23" fmla="*/ 577 w 577"/>
              <a:gd name="T24" fmla="*/ 433 h 4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7" h="433">
                <a:moveTo>
                  <a:pt x="0" y="107"/>
                </a:moveTo>
                <a:lnTo>
                  <a:pt x="467" y="107"/>
                </a:lnTo>
                <a:lnTo>
                  <a:pt x="467" y="0"/>
                </a:lnTo>
                <a:lnTo>
                  <a:pt x="576" y="217"/>
                </a:lnTo>
                <a:lnTo>
                  <a:pt x="467" y="432"/>
                </a:lnTo>
                <a:lnTo>
                  <a:pt x="467" y="324"/>
                </a:lnTo>
                <a:lnTo>
                  <a:pt x="0" y="324"/>
                </a:lnTo>
              </a:path>
            </a:pathLst>
          </a:custGeom>
          <a:solidFill>
            <a:schemeClr val="bg2"/>
          </a:solidFill>
          <a:ln w="12700" cap="rnd">
            <a:solidFill>
              <a:srgbClr val="000000"/>
            </a:solidFill>
            <a:round/>
            <a:headEnd type="none" w="sm" len="sm"/>
            <a:tailEnd type="none" w="sm" len="sm"/>
          </a:ln>
        </p:spPr>
        <p:txBody>
          <a:bodyPr/>
          <a:lstStyle/>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a:extLst>
              <a:ext uri="{FF2B5EF4-FFF2-40B4-BE49-F238E27FC236}">
                <a16:creationId xmlns:a16="http://schemas.microsoft.com/office/drawing/2014/main" id="{0337A181-644A-F5F6-8504-28785CD3676D}"/>
              </a:ext>
            </a:extLst>
          </p:cNvPr>
          <p:cNvSpPr>
            <a:spLocks noGrp="1" noChangeArrowheads="1"/>
          </p:cNvSpPr>
          <p:nvPr>
            <p:ph type="title" idx="4294967295"/>
          </p:nvPr>
        </p:nvSpPr>
        <p:spPr>
          <a:xfrm>
            <a:off x="1150938" y="228600"/>
            <a:ext cx="7688262" cy="990600"/>
          </a:xfrm>
        </p:spPr>
        <p:txBody>
          <a:bodyPr/>
          <a:lstStyle/>
          <a:p>
            <a:pPr eaLnBrk="1" hangingPunct="1"/>
            <a:r>
              <a:rPr lang="en-US" altLang="zh-CN">
                <a:ea typeface="宋体" panose="02010600030101010101" pitchFamily="2" charset="-122"/>
              </a:rPr>
              <a:t>The Hypothesis Testing Process</a:t>
            </a:r>
          </a:p>
        </p:txBody>
      </p:sp>
      <p:sp>
        <p:nvSpPr>
          <p:cNvPr id="22533" name="Rectangle 3">
            <a:extLst>
              <a:ext uri="{FF2B5EF4-FFF2-40B4-BE49-F238E27FC236}">
                <a16:creationId xmlns:a16="http://schemas.microsoft.com/office/drawing/2014/main" id="{E706B370-8448-6372-2B7A-9A666163904D}"/>
              </a:ext>
            </a:extLst>
          </p:cNvPr>
          <p:cNvSpPr>
            <a:spLocks noGrp="1" noChangeArrowheads="1"/>
          </p:cNvSpPr>
          <p:nvPr>
            <p:ph type="body" idx="4294967295"/>
          </p:nvPr>
        </p:nvSpPr>
        <p:spPr>
          <a:xfrm>
            <a:off x="609600" y="1600200"/>
            <a:ext cx="8001000" cy="4953000"/>
          </a:xfrm>
          <a:noFill/>
        </p:spPr>
        <p:txBody>
          <a:bodyPr/>
          <a:lstStyle/>
          <a:p>
            <a:pPr eaLnBrk="1" hangingPunct="1"/>
            <a:r>
              <a:rPr lang="en-US" altLang="zh-CN" sz="2600" dirty="0">
                <a:ea typeface="宋体" panose="02010600030101010101" pitchFamily="2" charset="-122"/>
              </a:rPr>
              <a:t>Suppose the sample mean age was X = 20.</a:t>
            </a:r>
          </a:p>
          <a:p>
            <a:pPr eaLnBrk="1" hangingPunct="1"/>
            <a:endParaRPr lang="en-US" altLang="zh-CN" sz="1200" dirty="0">
              <a:ea typeface="宋体" panose="02010600030101010101" pitchFamily="2" charset="-122"/>
            </a:endParaRPr>
          </a:p>
          <a:p>
            <a:pPr eaLnBrk="1" hangingPunct="1"/>
            <a:r>
              <a:rPr lang="en-US" altLang="zh-CN" sz="2600" dirty="0">
                <a:ea typeface="宋体" panose="02010600030101010101" pitchFamily="2" charset="-122"/>
              </a:rPr>
              <a:t>This is significantly lower than the claimed mean population age of 50.</a:t>
            </a:r>
          </a:p>
          <a:p>
            <a:pPr eaLnBrk="1" hangingPunct="1"/>
            <a:endParaRPr lang="en-US" altLang="zh-CN" sz="1200" dirty="0">
              <a:ea typeface="宋体" panose="02010600030101010101" pitchFamily="2" charset="-122"/>
            </a:endParaRPr>
          </a:p>
          <a:p>
            <a:pPr eaLnBrk="1" hangingPunct="1"/>
            <a:r>
              <a:rPr lang="en-US" altLang="ko-KR" sz="2400" dirty="0">
                <a:ea typeface="Gulim" panose="020B0600000101010101" pitchFamily="34" charset="-127"/>
              </a:rPr>
              <a:t>If the null hypothesis were true, the probability of getting such a different sample mean would be very small, so you reject the null hypothesis </a:t>
            </a:r>
            <a:r>
              <a:rPr lang="en-US" altLang="zh-CN" sz="2600" dirty="0">
                <a:ea typeface="宋体" panose="02010600030101010101" pitchFamily="2" charset="-122"/>
              </a:rPr>
              <a:t>.</a:t>
            </a:r>
          </a:p>
          <a:p>
            <a:pPr eaLnBrk="1" hangingPunct="1"/>
            <a:endParaRPr lang="en-US" altLang="zh-CN" sz="1200" dirty="0">
              <a:ea typeface="宋体" panose="02010600030101010101" pitchFamily="2" charset="-122"/>
            </a:endParaRPr>
          </a:p>
          <a:p>
            <a:pPr eaLnBrk="1" hangingPunct="1"/>
            <a:r>
              <a:rPr lang="en-US" altLang="zh-CN" sz="2400" dirty="0">
                <a:ea typeface="宋体" panose="02010600030101010101" pitchFamily="2" charset="-122"/>
              </a:rPr>
              <a:t>In other words, getting a sample mean of 20 is so unlikely if the population mean was 50, you conclude that the population mean must not be 50.</a:t>
            </a:r>
          </a:p>
        </p:txBody>
      </p:sp>
      <p:sp>
        <p:nvSpPr>
          <p:cNvPr id="22534" name="Line 4">
            <a:extLst>
              <a:ext uri="{FF2B5EF4-FFF2-40B4-BE49-F238E27FC236}">
                <a16:creationId xmlns:a16="http://schemas.microsoft.com/office/drawing/2014/main" id="{B9036A0C-0C33-0F52-7D7C-72CAEE71DAC6}"/>
              </a:ext>
            </a:extLst>
          </p:cNvPr>
          <p:cNvSpPr>
            <a:spLocks noChangeShapeType="1"/>
          </p:cNvSpPr>
          <p:nvPr/>
        </p:nvSpPr>
        <p:spPr bwMode="auto">
          <a:xfrm>
            <a:off x="6324600" y="16764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5" name="Rectangle 5">
            <a:extLst>
              <a:ext uri="{FF2B5EF4-FFF2-40B4-BE49-F238E27FC236}">
                <a16:creationId xmlns:a16="http://schemas.microsoft.com/office/drawing/2014/main" id="{305AF304-8A77-74F6-62B8-AAEB78C76280}"/>
              </a:ext>
            </a:extLst>
          </p:cNvPr>
          <p:cNvSpPr>
            <a:spLocks noChangeArrowheads="1"/>
          </p:cNvSpPr>
          <p:nvPr/>
        </p:nvSpPr>
        <p:spPr bwMode="auto">
          <a:xfrm>
            <a:off x="7010400" y="1066800"/>
            <a:ext cx="1968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r>
              <a:rPr lang="en-US" altLang="zh-CN" i="1">
                <a:solidFill>
                  <a:schemeClr val="tx2"/>
                </a:solidFill>
                <a:ea typeface="宋体" panose="02010600030101010101" pitchFamily="2" charset="-122"/>
              </a:rPr>
              <a:t>(continued)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50D7CE2D-ABDD-53C6-F554-1C711016C415}"/>
              </a:ext>
            </a:extLst>
          </p:cNvPr>
          <p:cNvSpPr>
            <a:spLocks noGrp="1" noChangeArrowheads="1"/>
          </p:cNvSpPr>
          <p:nvPr>
            <p:ph type="title" idx="4294967295"/>
          </p:nvPr>
        </p:nvSpPr>
        <p:spPr>
          <a:xfrm>
            <a:off x="766763" y="239713"/>
            <a:ext cx="8067675" cy="990600"/>
          </a:xfrm>
        </p:spPr>
        <p:txBody>
          <a:bodyPr/>
          <a:lstStyle/>
          <a:p>
            <a:pPr eaLnBrk="1" hangingPunct="1"/>
            <a:r>
              <a:rPr lang="en-US" altLang="zh-CN">
                <a:ea typeface="宋体" panose="02010600030101010101" pitchFamily="2" charset="-122"/>
              </a:rPr>
              <a:t>The Hypothesis Testing Process</a:t>
            </a:r>
          </a:p>
        </p:txBody>
      </p:sp>
      <p:sp>
        <p:nvSpPr>
          <p:cNvPr id="23557" name="Line 3">
            <a:extLst>
              <a:ext uri="{FF2B5EF4-FFF2-40B4-BE49-F238E27FC236}">
                <a16:creationId xmlns:a16="http://schemas.microsoft.com/office/drawing/2014/main" id="{CA9BB2CA-5F2E-1E04-6138-2BE7D7DB83ED}"/>
              </a:ext>
            </a:extLst>
          </p:cNvPr>
          <p:cNvSpPr>
            <a:spLocks noChangeShapeType="1"/>
          </p:cNvSpPr>
          <p:nvPr/>
        </p:nvSpPr>
        <p:spPr bwMode="auto">
          <a:xfrm flipH="1" flipV="1">
            <a:off x="2209800" y="4724400"/>
            <a:ext cx="0" cy="304800"/>
          </a:xfrm>
          <a:prstGeom prst="line">
            <a:avLst/>
          </a:prstGeom>
          <a:noFill/>
          <a:ln w="50800">
            <a:solidFill>
              <a:schemeClr val="bg2"/>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58" name="Line 4">
            <a:extLst>
              <a:ext uri="{FF2B5EF4-FFF2-40B4-BE49-F238E27FC236}">
                <a16:creationId xmlns:a16="http://schemas.microsoft.com/office/drawing/2014/main" id="{A31B2A80-8209-C148-278B-2B5AD019A272}"/>
              </a:ext>
            </a:extLst>
          </p:cNvPr>
          <p:cNvSpPr>
            <a:spLocks noChangeShapeType="1"/>
          </p:cNvSpPr>
          <p:nvPr/>
        </p:nvSpPr>
        <p:spPr bwMode="auto">
          <a:xfrm flipV="1">
            <a:off x="4876800" y="5181600"/>
            <a:ext cx="0" cy="533400"/>
          </a:xfrm>
          <a:prstGeom prst="line">
            <a:avLst/>
          </a:prstGeom>
          <a:noFill/>
          <a:ln w="50800">
            <a:solidFill>
              <a:schemeClr val="bg2"/>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59" name="Text Box 5">
            <a:extLst>
              <a:ext uri="{FF2B5EF4-FFF2-40B4-BE49-F238E27FC236}">
                <a16:creationId xmlns:a16="http://schemas.microsoft.com/office/drawing/2014/main" id="{C5658F15-22D6-B37A-D0AF-DAF1BA6208B0}"/>
              </a:ext>
            </a:extLst>
          </p:cNvPr>
          <p:cNvSpPr txBox="1">
            <a:spLocks noChangeArrowheads="1"/>
          </p:cNvSpPr>
          <p:nvPr/>
        </p:nvSpPr>
        <p:spPr bwMode="auto">
          <a:xfrm>
            <a:off x="5943600" y="2209800"/>
            <a:ext cx="2362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Sampling Distribution of X</a:t>
            </a:r>
          </a:p>
        </p:txBody>
      </p:sp>
      <p:sp>
        <p:nvSpPr>
          <p:cNvPr id="23560" name="Rectangle 6">
            <a:extLst>
              <a:ext uri="{FF2B5EF4-FFF2-40B4-BE49-F238E27FC236}">
                <a16:creationId xmlns:a16="http://schemas.microsoft.com/office/drawing/2014/main" id="{15DFC89E-DCBB-B69C-CB4A-956F6BC9390A}"/>
              </a:ext>
            </a:extLst>
          </p:cNvPr>
          <p:cNvSpPr>
            <a:spLocks noChangeArrowheads="1"/>
          </p:cNvSpPr>
          <p:nvPr/>
        </p:nvSpPr>
        <p:spPr bwMode="auto">
          <a:xfrm>
            <a:off x="4038600" y="4343400"/>
            <a:ext cx="1524000" cy="7747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a:spcBef>
                <a:spcPct val="0"/>
              </a:spcBef>
              <a:buClrTx/>
              <a:buSzTx/>
              <a:buFontTx/>
              <a:buNone/>
            </a:pPr>
            <a:r>
              <a:rPr lang="en-US" altLang="zh-CN" sz="2500" b="1">
                <a:ea typeface="宋体" panose="02010600030101010101" pitchFamily="2" charset="-122"/>
              </a:rPr>
              <a:t> </a:t>
            </a:r>
            <a:r>
              <a:rPr lang="el-GR" altLang="zh-CN" sz="2000" b="1">
                <a:latin typeface="Times New Roman" panose="02020603050405020304" pitchFamily="18" charset="0"/>
                <a:cs typeface="Arial" panose="020B0604020202020204" pitchFamily="34" charset="0"/>
                <a:sym typeface="Symbol" panose="05050102010706020507" pitchFamily="18" charset="2"/>
              </a:rPr>
              <a:t>μ</a:t>
            </a:r>
            <a:r>
              <a:rPr lang="en-US" altLang="zh-CN" sz="2000" b="1">
                <a:latin typeface="Times New Roman" panose="02020603050405020304" pitchFamily="18" charset="0"/>
                <a:ea typeface="宋体" panose="02010600030101010101" pitchFamily="2" charset="-122"/>
                <a:sym typeface="Symbol" panose="05050102010706020507" pitchFamily="18" charset="2"/>
              </a:rPr>
              <a:t> </a:t>
            </a:r>
            <a:r>
              <a:rPr lang="en-US" altLang="zh-CN" sz="2000" b="1">
                <a:latin typeface="Times New Roman" panose="02020603050405020304" pitchFamily="18" charset="0"/>
                <a:ea typeface="宋体" panose="02010600030101010101" pitchFamily="2" charset="-122"/>
              </a:rPr>
              <a:t>= 50</a:t>
            </a:r>
          </a:p>
          <a:p>
            <a:pPr algn="ctr">
              <a:spcBef>
                <a:spcPct val="0"/>
              </a:spcBef>
              <a:buClrTx/>
              <a:buSzTx/>
              <a:buFontTx/>
              <a:buNone/>
            </a:pPr>
            <a:r>
              <a:rPr lang="en-US" altLang="zh-CN" sz="2000" b="1">
                <a:latin typeface="Times New Roman" panose="02020603050405020304" pitchFamily="18" charset="0"/>
                <a:ea typeface="宋体" panose="02010600030101010101" pitchFamily="2" charset="-122"/>
              </a:rPr>
              <a:t>If</a:t>
            </a:r>
            <a:r>
              <a:rPr lang="en-US" altLang="zh-CN" sz="2000" b="1" i="1">
                <a:latin typeface="Times New Roman" panose="02020603050405020304" pitchFamily="18" charset="0"/>
                <a:ea typeface="宋体" panose="02010600030101010101" pitchFamily="2" charset="-122"/>
              </a:rPr>
              <a:t> </a:t>
            </a:r>
            <a:r>
              <a:rPr lang="en-US" altLang="zh-CN" sz="2000" b="1">
                <a:latin typeface="Times New Roman" panose="02020603050405020304" pitchFamily="18" charset="0"/>
                <a:ea typeface="宋体" panose="02010600030101010101" pitchFamily="2" charset="-122"/>
              </a:rPr>
              <a:t>H</a:t>
            </a:r>
            <a:r>
              <a:rPr lang="en-US" altLang="zh-CN" sz="2000" b="1" baseline="-25000">
                <a:latin typeface="Times New Roman" panose="02020603050405020304" pitchFamily="18" charset="0"/>
                <a:ea typeface="宋体" panose="02010600030101010101" pitchFamily="2" charset="-122"/>
              </a:rPr>
              <a:t>0</a:t>
            </a:r>
            <a:r>
              <a:rPr lang="en-US" altLang="zh-CN" sz="2000" b="1">
                <a:latin typeface="Times New Roman" panose="02020603050405020304" pitchFamily="18" charset="0"/>
                <a:ea typeface="宋体" panose="02010600030101010101" pitchFamily="2" charset="-122"/>
              </a:rPr>
              <a:t> is true</a:t>
            </a:r>
          </a:p>
        </p:txBody>
      </p:sp>
      <p:sp>
        <p:nvSpPr>
          <p:cNvPr id="23561" name="Rectangle 7">
            <a:extLst>
              <a:ext uri="{FF2B5EF4-FFF2-40B4-BE49-F238E27FC236}">
                <a16:creationId xmlns:a16="http://schemas.microsoft.com/office/drawing/2014/main" id="{65C67CE1-A43E-A9E0-54A3-3B5FDE687C47}"/>
              </a:ext>
            </a:extLst>
          </p:cNvPr>
          <p:cNvSpPr>
            <a:spLocks noChangeArrowheads="1"/>
          </p:cNvSpPr>
          <p:nvPr/>
        </p:nvSpPr>
        <p:spPr bwMode="auto">
          <a:xfrm>
            <a:off x="152400" y="4953000"/>
            <a:ext cx="2590800" cy="10033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50000"/>
              </a:spcBef>
              <a:buClrTx/>
              <a:buSzTx/>
              <a:buFontTx/>
              <a:buNone/>
            </a:pPr>
            <a:r>
              <a:rPr lang="en-US" altLang="zh-CN" sz="2000" dirty="0">
                <a:latin typeface="Times New Roman" panose="02020603050405020304" pitchFamily="18" charset="0"/>
                <a:ea typeface="宋体" panose="02010600030101010101" pitchFamily="2" charset="-122"/>
              </a:rPr>
              <a:t>If it is unlikely that you would get a sample mean of this value ...</a:t>
            </a:r>
          </a:p>
        </p:txBody>
      </p:sp>
      <p:sp>
        <p:nvSpPr>
          <p:cNvPr id="23562" name="Rectangle 8">
            <a:extLst>
              <a:ext uri="{FF2B5EF4-FFF2-40B4-BE49-F238E27FC236}">
                <a16:creationId xmlns:a16="http://schemas.microsoft.com/office/drawing/2014/main" id="{115B2DA6-7931-F598-2D47-7776659047C5}"/>
              </a:ext>
            </a:extLst>
          </p:cNvPr>
          <p:cNvSpPr>
            <a:spLocks noChangeArrowheads="1"/>
          </p:cNvSpPr>
          <p:nvPr/>
        </p:nvSpPr>
        <p:spPr bwMode="auto">
          <a:xfrm>
            <a:off x="6705600" y="4800600"/>
            <a:ext cx="2286000" cy="10033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a:spcBef>
                <a:spcPct val="50000"/>
              </a:spcBef>
              <a:buClrTx/>
              <a:buSzTx/>
              <a:buFontTx/>
              <a:buNone/>
            </a:pPr>
            <a:r>
              <a:rPr lang="en-US" altLang="zh-CN" sz="2000" dirty="0">
                <a:latin typeface="Times New Roman" panose="02020603050405020304" pitchFamily="18" charset="0"/>
                <a:ea typeface="宋体" panose="02010600030101010101" pitchFamily="2" charset="-122"/>
              </a:rPr>
              <a:t>... then you reject the null hypothesis that </a:t>
            </a:r>
            <a:r>
              <a:rPr lang="el-GR" altLang="zh-CN" sz="2000" dirty="0">
                <a:latin typeface="Times New Roman" panose="02020603050405020304" pitchFamily="18" charset="0"/>
                <a:cs typeface="Arial" panose="020B0604020202020204" pitchFamily="34" charset="0"/>
                <a:sym typeface="Symbol" panose="05050102010706020507" pitchFamily="18" charset="2"/>
              </a:rPr>
              <a:t>μ</a:t>
            </a:r>
            <a:r>
              <a:rPr lang="en-US" altLang="zh-CN" sz="2000" dirty="0">
                <a:latin typeface="Times New Roman" panose="02020603050405020304" pitchFamily="18" charset="0"/>
                <a:ea typeface="宋体" panose="02010600030101010101" pitchFamily="2" charset="-122"/>
              </a:rPr>
              <a:t> = 50.</a:t>
            </a:r>
          </a:p>
        </p:txBody>
      </p:sp>
      <p:sp>
        <p:nvSpPr>
          <p:cNvPr id="23563" name="Freeform 9">
            <a:extLst>
              <a:ext uri="{FF2B5EF4-FFF2-40B4-BE49-F238E27FC236}">
                <a16:creationId xmlns:a16="http://schemas.microsoft.com/office/drawing/2014/main" id="{C492E24A-FDF9-FE30-0CBB-59750197E5FF}"/>
              </a:ext>
            </a:extLst>
          </p:cNvPr>
          <p:cNvSpPr>
            <a:spLocks/>
          </p:cNvSpPr>
          <p:nvPr/>
        </p:nvSpPr>
        <p:spPr bwMode="auto">
          <a:xfrm>
            <a:off x="4724400" y="2362200"/>
            <a:ext cx="2667000" cy="1763713"/>
          </a:xfrm>
          <a:custGeom>
            <a:avLst/>
            <a:gdLst>
              <a:gd name="T0" fmla="*/ 2147483646 w 2002"/>
              <a:gd name="T1" fmla="*/ 2147483646 h 1927"/>
              <a:gd name="T2" fmla="*/ 2147483646 w 2002"/>
              <a:gd name="T3" fmla="*/ 2147483646 h 1927"/>
              <a:gd name="T4" fmla="*/ 2147483646 w 2002"/>
              <a:gd name="T5" fmla="*/ 2147483646 h 1927"/>
              <a:gd name="T6" fmla="*/ 2147483646 w 2002"/>
              <a:gd name="T7" fmla="*/ 2147483646 h 1927"/>
              <a:gd name="T8" fmla="*/ 2147483646 w 2002"/>
              <a:gd name="T9" fmla="*/ 2147483646 h 1927"/>
              <a:gd name="T10" fmla="*/ 2147483646 w 2002"/>
              <a:gd name="T11" fmla="*/ 2147483646 h 1927"/>
              <a:gd name="T12" fmla="*/ 2147483646 w 2002"/>
              <a:gd name="T13" fmla="*/ 2147483646 h 1927"/>
              <a:gd name="T14" fmla="*/ 2147483646 w 2002"/>
              <a:gd name="T15" fmla="*/ 2147483646 h 1927"/>
              <a:gd name="T16" fmla="*/ 2147483646 w 2002"/>
              <a:gd name="T17" fmla="*/ 2147483646 h 1927"/>
              <a:gd name="T18" fmla="*/ 2147483646 w 2002"/>
              <a:gd name="T19" fmla="*/ 2147483646 h 1927"/>
              <a:gd name="T20" fmla="*/ 2147483646 w 2002"/>
              <a:gd name="T21" fmla="*/ 2147483646 h 1927"/>
              <a:gd name="T22" fmla="*/ 2147483646 w 2002"/>
              <a:gd name="T23" fmla="*/ 2147483646 h 1927"/>
              <a:gd name="T24" fmla="*/ 2147483646 w 2002"/>
              <a:gd name="T25" fmla="*/ 2147483646 h 1927"/>
              <a:gd name="T26" fmla="*/ 2147483646 w 2002"/>
              <a:gd name="T27" fmla="*/ 2147483646 h 1927"/>
              <a:gd name="T28" fmla="*/ 2147483646 w 2002"/>
              <a:gd name="T29" fmla="*/ 2147483646 h 1927"/>
              <a:gd name="T30" fmla="*/ 0 w 2002"/>
              <a:gd name="T31" fmla="*/ 0 h 19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02"/>
              <a:gd name="T49" fmla="*/ 0 h 1927"/>
              <a:gd name="T50" fmla="*/ 2002 w 2002"/>
              <a:gd name="T51" fmla="*/ 1927 h 19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02" h="1927">
                <a:moveTo>
                  <a:pt x="2001" y="1926"/>
                </a:moveTo>
                <a:lnTo>
                  <a:pt x="1790" y="1902"/>
                </a:lnTo>
                <a:lnTo>
                  <a:pt x="1686" y="1881"/>
                </a:lnTo>
                <a:lnTo>
                  <a:pt x="1579" y="1849"/>
                </a:lnTo>
                <a:lnTo>
                  <a:pt x="1475" y="1806"/>
                </a:lnTo>
                <a:lnTo>
                  <a:pt x="1369" y="1747"/>
                </a:lnTo>
                <a:lnTo>
                  <a:pt x="1265" y="1667"/>
                </a:lnTo>
                <a:lnTo>
                  <a:pt x="1054" y="1443"/>
                </a:lnTo>
                <a:lnTo>
                  <a:pt x="843" y="1128"/>
                </a:lnTo>
                <a:lnTo>
                  <a:pt x="632" y="752"/>
                </a:lnTo>
                <a:lnTo>
                  <a:pt x="528" y="560"/>
                </a:lnTo>
                <a:lnTo>
                  <a:pt x="422" y="379"/>
                </a:lnTo>
                <a:lnTo>
                  <a:pt x="318" y="224"/>
                </a:lnTo>
                <a:lnTo>
                  <a:pt x="211" y="104"/>
                </a:lnTo>
                <a:lnTo>
                  <a:pt x="107" y="27"/>
                </a:lnTo>
                <a:lnTo>
                  <a:pt x="0" y="0"/>
                </a:lnTo>
              </a:path>
            </a:pathLst>
          </a:custGeom>
          <a:noFill/>
          <a:ln w="508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4" name="Freeform 10">
            <a:extLst>
              <a:ext uri="{FF2B5EF4-FFF2-40B4-BE49-F238E27FC236}">
                <a16:creationId xmlns:a16="http://schemas.microsoft.com/office/drawing/2014/main" id="{6063634D-F086-8AF1-26BF-0E1B582C80E1}"/>
              </a:ext>
            </a:extLst>
          </p:cNvPr>
          <p:cNvSpPr>
            <a:spLocks/>
          </p:cNvSpPr>
          <p:nvPr/>
        </p:nvSpPr>
        <p:spPr bwMode="auto">
          <a:xfrm>
            <a:off x="1981200" y="2362200"/>
            <a:ext cx="2719388" cy="1763713"/>
          </a:xfrm>
          <a:custGeom>
            <a:avLst/>
            <a:gdLst>
              <a:gd name="T0" fmla="*/ 0 w 2001"/>
              <a:gd name="T1" fmla="*/ 2147483646 h 1927"/>
              <a:gd name="T2" fmla="*/ 2147483646 w 2001"/>
              <a:gd name="T3" fmla="*/ 2147483646 h 1927"/>
              <a:gd name="T4" fmla="*/ 2147483646 w 2001"/>
              <a:gd name="T5" fmla="*/ 2147483646 h 1927"/>
              <a:gd name="T6" fmla="*/ 2147483646 w 2001"/>
              <a:gd name="T7" fmla="*/ 2147483646 h 1927"/>
              <a:gd name="T8" fmla="*/ 2147483646 w 2001"/>
              <a:gd name="T9" fmla="*/ 2147483646 h 1927"/>
              <a:gd name="T10" fmla="*/ 2147483646 w 2001"/>
              <a:gd name="T11" fmla="*/ 2147483646 h 1927"/>
              <a:gd name="T12" fmla="*/ 2147483646 w 2001"/>
              <a:gd name="T13" fmla="*/ 2147483646 h 1927"/>
              <a:gd name="T14" fmla="*/ 2147483646 w 2001"/>
              <a:gd name="T15" fmla="*/ 2147483646 h 1927"/>
              <a:gd name="T16" fmla="*/ 2147483646 w 2001"/>
              <a:gd name="T17" fmla="*/ 2147483646 h 1927"/>
              <a:gd name="T18" fmla="*/ 2147483646 w 2001"/>
              <a:gd name="T19" fmla="*/ 2147483646 h 1927"/>
              <a:gd name="T20" fmla="*/ 2147483646 w 2001"/>
              <a:gd name="T21" fmla="*/ 2147483646 h 1927"/>
              <a:gd name="T22" fmla="*/ 2147483646 w 2001"/>
              <a:gd name="T23" fmla="*/ 2147483646 h 1927"/>
              <a:gd name="T24" fmla="*/ 2147483646 w 2001"/>
              <a:gd name="T25" fmla="*/ 2147483646 h 1927"/>
              <a:gd name="T26" fmla="*/ 2147483646 w 2001"/>
              <a:gd name="T27" fmla="*/ 2147483646 h 1927"/>
              <a:gd name="T28" fmla="*/ 2147483646 w 2001"/>
              <a:gd name="T29" fmla="*/ 2147483646 h 1927"/>
              <a:gd name="T30" fmla="*/ 2147483646 w 2001"/>
              <a:gd name="T31" fmla="*/ 0 h 19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01"/>
              <a:gd name="T49" fmla="*/ 0 h 1927"/>
              <a:gd name="T50" fmla="*/ 2001 w 2001"/>
              <a:gd name="T51" fmla="*/ 1927 h 19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01" h="1927">
                <a:moveTo>
                  <a:pt x="0" y="1926"/>
                </a:moveTo>
                <a:lnTo>
                  <a:pt x="211" y="1902"/>
                </a:lnTo>
                <a:lnTo>
                  <a:pt x="317" y="1881"/>
                </a:lnTo>
                <a:lnTo>
                  <a:pt x="421" y="1849"/>
                </a:lnTo>
                <a:lnTo>
                  <a:pt x="525" y="1806"/>
                </a:lnTo>
                <a:lnTo>
                  <a:pt x="632" y="1747"/>
                </a:lnTo>
                <a:lnTo>
                  <a:pt x="736" y="1667"/>
                </a:lnTo>
                <a:lnTo>
                  <a:pt x="950" y="1443"/>
                </a:lnTo>
                <a:lnTo>
                  <a:pt x="1158" y="1128"/>
                </a:lnTo>
                <a:lnTo>
                  <a:pt x="1368" y="752"/>
                </a:lnTo>
                <a:lnTo>
                  <a:pt x="1475" y="560"/>
                </a:lnTo>
                <a:lnTo>
                  <a:pt x="1579" y="379"/>
                </a:lnTo>
                <a:lnTo>
                  <a:pt x="1686" y="224"/>
                </a:lnTo>
                <a:lnTo>
                  <a:pt x="1790" y="104"/>
                </a:lnTo>
                <a:lnTo>
                  <a:pt x="1896" y="27"/>
                </a:lnTo>
                <a:lnTo>
                  <a:pt x="2000" y="0"/>
                </a:lnTo>
              </a:path>
            </a:pathLst>
          </a:custGeom>
          <a:noFill/>
          <a:ln w="508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5" name="Freeform 11">
            <a:extLst>
              <a:ext uri="{FF2B5EF4-FFF2-40B4-BE49-F238E27FC236}">
                <a16:creationId xmlns:a16="http://schemas.microsoft.com/office/drawing/2014/main" id="{ABFC2398-067A-D2EC-7997-5BAC97340A12}"/>
              </a:ext>
            </a:extLst>
          </p:cNvPr>
          <p:cNvSpPr>
            <a:spLocks/>
          </p:cNvSpPr>
          <p:nvPr/>
        </p:nvSpPr>
        <p:spPr bwMode="auto">
          <a:xfrm>
            <a:off x="1752600" y="4267200"/>
            <a:ext cx="5943600" cy="3175"/>
          </a:xfrm>
          <a:custGeom>
            <a:avLst/>
            <a:gdLst>
              <a:gd name="T0" fmla="*/ 2147483646 w 3744"/>
              <a:gd name="T1" fmla="*/ 2147483646 h 2"/>
              <a:gd name="T2" fmla="*/ 0 w 3744"/>
              <a:gd name="T3" fmla="*/ 0 h 2"/>
              <a:gd name="T4" fmla="*/ 2147483646 w 3744"/>
              <a:gd name="T5" fmla="*/ 0 h 2"/>
              <a:gd name="T6" fmla="*/ 0 60000 65536"/>
              <a:gd name="T7" fmla="*/ 0 60000 65536"/>
              <a:gd name="T8" fmla="*/ 0 60000 65536"/>
              <a:gd name="T9" fmla="*/ 0 w 3744"/>
              <a:gd name="T10" fmla="*/ 0 h 2"/>
              <a:gd name="T11" fmla="*/ 3744 w 3744"/>
              <a:gd name="T12" fmla="*/ 2 h 2"/>
            </a:gdLst>
            <a:ahLst/>
            <a:cxnLst>
              <a:cxn ang="T6">
                <a:pos x="T0" y="T1"/>
              </a:cxn>
              <a:cxn ang="T7">
                <a:pos x="T2" y="T3"/>
              </a:cxn>
              <a:cxn ang="T8">
                <a:pos x="T4" y="T5"/>
              </a:cxn>
            </a:cxnLst>
            <a:rect l="T9" t="T10" r="T11" b="T12"/>
            <a:pathLst>
              <a:path w="3744" h="2">
                <a:moveTo>
                  <a:pt x="6" y="2"/>
                </a:moveTo>
                <a:lnTo>
                  <a:pt x="0" y="0"/>
                </a:lnTo>
                <a:lnTo>
                  <a:pt x="3744" y="0"/>
                </a:lnTo>
              </a:path>
            </a:pathLst>
          </a:custGeom>
          <a:noFill/>
          <a:ln w="508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6" name="Rectangle 12">
            <a:extLst>
              <a:ext uri="{FF2B5EF4-FFF2-40B4-BE49-F238E27FC236}">
                <a16:creationId xmlns:a16="http://schemas.microsoft.com/office/drawing/2014/main" id="{4D4BB9F6-D34B-AF85-91F7-F7C1D44C235E}"/>
              </a:ext>
            </a:extLst>
          </p:cNvPr>
          <p:cNvSpPr>
            <a:spLocks noChangeArrowheads="1"/>
          </p:cNvSpPr>
          <p:nvPr/>
        </p:nvSpPr>
        <p:spPr bwMode="auto">
          <a:xfrm>
            <a:off x="1981200" y="4343400"/>
            <a:ext cx="533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50000"/>
              </a:spcBef>
              <a:buClrTx/>
              <a:buSzTx/>
              <a:buFontTx/>
              <a:buNone/>
            </a:pPr>
            <a:r>
              <a:rPr lang="en-US" altLang="zh-CN" sz="2000" b="1">
                <a:ea typeface="宋体" panose="02010600030101010101" pitchFamily="2" charset="-122"/>
              </a:rPr>
              <a:t>20</a:t>
            </a:r>
          </a:p>
        </p:txBody>
      </p:sp>
      <p:sp>
        <p:nvSpPr>
          <p:cNvPr id="23567" name="Rectangle 13">
            <a:extLst>
              <a:ext uri="{FF2B5EF4-FFF2-40B4-BE49-F238E27FC236}">
                <a16:creationId xmlns:a16="http://schemas.microsoft.com/office/drawing/2014/main" id="{A2933EB2-1901-8D40-FB48-34204004FE17}"/>
              </a:ext>
            </a:extLst>
          </p:cNvPr>
          <p:cNvSpPr>
            <a:spLocks noChangeArrowheads="1"/>
          </p:cNvSpPr>
          <p:nvPr/>
        </p:nvSpPr>
        <p:spPr bwMode="auto">
          <a:xfrm>
            <a:off x="3124200" y="5562600"/>
            <a:ext cx="3352800" cy="698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50000"/>
              </a:spcBef>
              <a:buClrTx/>
              <a:buSzTx/>
              <a:buFontTx/>
              <a:buNone/>
            </a:pPr>
            <a:r>
              <a:rPr lang="en-US" altLang="zh-CN" sz="2000">
                <a:latin typeface="Times New Roman" panose="02020603050405020304" pitchFamily="18" charset="0"/>
                <a:ea typeface="宋体" panose="02010600030101010101" pitchFamily="2" charset="-122"/>
              </a:rPr>
              <a:t>... When in fact this were</a:t>
            </a:r>
            <a:br>
              <a:rPr lang="en-US" altLang="zh-CN" sz="2000">
                <a:latin typeface="Times New Roman" panose="02020603050405020304" pitchFamily="18" charset="0"/>
                <a:ea typeface="宋体" panose="02010600030101010101" pitchFamily="2" charset="-122"/>
              </a:rPr>
            </a:br>
            <a:r>
              <a:rPr lang="en-US" altLang="zh-CN" sz="2000">
                <a:latin typeface="Times New Roman" panose="02020603050405020304" pitchFamily="18" charset="0"/>
                <a:ea typeface="宋体" panose="02010600030101010101" pitchFamily="2" charset="-122"/>
              </a:rPr>
              <a:t> the population mean…</a:t>
            </a:r>
          </a:p>
        </p:txBody>
      </p:sp>
      <p:sp>
        <p:nvSpPr>
          <p:cNvPr id="23568" name="Line 14">
            <a:extLst>
              <a:ext uri="{FF2B5EF4-FFF2-40B4-BE49-F238E27FC236}">
                <a16:creationId xmlns:a16="http://schemas.microsoft.com/office/drawing/2014/main" id="{F69C0476-6FA5-EA32-8644-2C6F03222CE8}"/>
              </a:ext>
            </a:extLst>
          </p:cNvPr>
          <p:cNvSpPr>
            <a:spLocks noChangeShapeType="1"/>
          </p:cNvSpPr>
          <p:nvPr/>
        </p:nvSpPr>
        <p:spPr bwMode="auto">
          <a:xfrm>
            <a:off x="5562600" y="1524000"/>
            <a:ext cx="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69" name="Line 15">
            <a:extLst>
              <a:ext uri="{FF2B5EF4-FFF2-40B4-BE49-F238E27FC236}">
                <a16:creationId xmlns:a16="http://schemas.microsoft.com/office/drawing/2014/main" id="{F808150A-0A26-B6DF-53D6-E793ED0D9DBB}"/>
              </a:ext>
            </a:extLst>
          </p:cNvPr>
          <p:cNvSpPr>
            <a:spLocks noChangeShapeType="1"/>
          </p:cNvSpPr>
          <p:nvPr/>
        </p:nvSpPr>
        <p:spPr bwMode="auto">
          <a:xfrm>
            <a:off x="4724400" y="2362200"/>
            <a:ext cx="0" cy="1905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0" name="Line 16">
            <a:extLst>
              <a:ext uri="{FF2B5EF4-FFF2-40B4-BE49-F238E27FC236}">
                <a16:creationId xmlns:a16="http://schemas.microsoft.com/office/drawing/2014/main" id="{47AD2968-FC04-F46E-B6AB-6F4C7CD113D6}"/>
              </a:ext>
            </a:extLst>
          </p:cNvPr>
          <p:cNvSpPr>
            <a:spLocks noChangeShapeType="1"/>
          </p:cNvSpPr>
          <p:nvPr/>
        </p:nvSpPr>
        <p:spPr bwMode="auto">
          <a:xfrm flipV="1">
            <a:off x="7924800" y="2667000"/>
            <a:ext cx="228600" cy="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1" name="Rectangle 17">
            <a:extLst>
              <a:ext uri="{FF2B5EF4-FFF2-40B4-BE49-F238E27FC236}">
                <a16:creationId xmlns:a16="http://schemas.microsoft.com/office/drawing/2014/main" id="{0E7F759D-BA6F-70E5-D323-E018DD07E546}"/>
              </a:ext>
            </a:extLst>
          </p:cNvPr>
          <p:cNvSpPr>
            <a:spLocks noChangeArrowheads="1"/>
          </p:cNvSpPr>
          <p:nvPr/>
        </p:nvSpPr>
        <p:spPr bwMode="auto">
          <a:xfrm>
            <a:off x="7696200" y="4178300"/>
            <a:ext cx="533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50000"/>
              </a:spcBef>
              <a:buClrTx/>
              <a:buSzTx/>
              <a:buFontTx/>
              <a:buNone/>
            </a:pPr>
            <a:r>
              <a:rPr lang="en-US" altLang="zh-CN" sz="2000" b="1">
                <a:ea typeface="宋体" panose="02010600030101010101" pitchFamily="2" charset="-122"/>
              </a:rPr>
              <a:t>X</a:t>
            </a:r>
          </a:p>
        </p:txBody>
      </p:sp>
      <p:sp>
        <p:nvSpPr>
          <p:cNvPr id="23572" name="Freeform 18">
            <a:extLst>
              <a:ext uri="{FF2B5EF4-FFF2-40B4-BE49-F238E27FC236}">
                <a16:creationId xmlns:a16="http://schemas.microsoft.com/office/drawing/2014/main" id="{5AFD4B2E-B488-E89D-9E42-5A44200EFBED}"/>
              </a:ext>
            </a:extLst>
          </p:cNvPr>
          <p:cNvSpPr>
            <a:spLocks/>
          </p:cNvSpPr>
          <p:nvPr/>
        </p:nvSpPr>
        <p:spPr bwMode="auto">
          <a:xfrm>
            <a:off x="7800975" y="4248150"/>
            <a:ext cx="138113" cy="1588"/>
          </a:xfrm>
          <a:custGeom>
            <a:avLst/>
            <a:gdLst>
              <a:gd name="T0" fmla="*/ 0 w 87"/>
              <a:gd name="T1" fmla="*/ 0 h 1"/>
              <a:gd name="T2" fmla="*/ 2147483646 w 87"/>
              <a:gd name="T3" fmla="*/ 0 h 1"/>
              <a:gd name="T4" fmla="*/ 0 60000 65536"/>
              <a:gd name="T5" fmla="*/ 0 60000 65536"/>
              <a:gd name="T6" fmla="*/ 0 w 87"/>
              <a:gd name="T7" fmla="*/ 0 h 1"/>
              <a:gd name="T8" fmla="*/ 87 w 87"/>
              <a:gd name="T9" fmla="*/ 1 h 1"/>
            </a:gdLst>
            <a:ahLst/>
            <a:cxnLst>
              <a:cxn ang="T4">
                <a:pos x="T0" y="T1"/>
              </a:cxn>
              <a:cxn ang="T5">
                <a:pos x="T2" y="T3"/>
              </a:cxn>
            </a:cxnLst>
            <a:rect l="T6" t="T7" r="T8" b="T9"/>
            <a:pathLst>
              <a:path w="87" h="1">
                <a:moveTo>
                  <a:pt x="0" y="0"/>
                </a:moveTo>
                <a:lnTo>
                  <a:pt x="87" y="0"/>
                </a:lnTo>
              </a:path>
            </a:pathLst>
          </a:cu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3573" name="Rectangle 19">
            <a:extLst>
              <a:ext uri="{FF2B5EF4-FFF2-40B4-BE49-F238E27FC236}">
                <a16:creationId xmlns:a16="http://schemas.microsoft.com/office/drawing/2014/main" id="{2C86A344-436A-42F7-72ED-FA3BA305218C}"/>
              </a:ext>
            </a:extLst>
          </p:cNvPr>
          <p:cNvSpPr>
            <a:spLocks noChangeArrowheads="1"/>
          </p:cNvSpPr>
          <p:nvPr/>
        </p:nvSpPr>
        <p:spPr bwMode="auto">
          <a:xfrm>
            <a:off x="7010400" y="990600"/>
            <a:ext cx="1968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r>
              <a:rPr lang="en-US" altLang="zh-CN" i="1">
                <a:solidFill>
                  <a:schemeClr val="tx2"/>
                </a:solidFill>
                <a:ea typeface="宋体" panose="02010600030101010101" pitchFamily="2" charset="-122"/>
              </a:rPr>
              <a:t>(continued)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a:extLst>
              <a:ext uri="{FF2B5EF4-FFF2-40B4-BE49-F238E27FC236}">
                <a16:creationId xmlns:a16="http://schemas.microsoft.com/office/drawing/2014/main" id="{6E2010A2-F218-7E5D-C999-8395E66D89EB}"/>
              </a:ext>
            </a:extLst>
          </p:cNvPr>
          <p:cNvSpPr>
            <a:spLocks noGrp="1" noChangeArrowheads="1"/>
          </p:cNvSpPr>
          <p:nvPr>
            <p:ph type="title" idx="4294967295"/>
          </p:nvPr>
        </p:nvSpPr>
        <p:spPr/>
        <p:txBody>
          <a:bodyPr/>
          <a:lstStyle/>
          <a:p>
            <a:pPr eaLnBrk="1" hangingPunct="1"/>
            <a:r>
              <a:rPr lang="en-US" altLang="zh-CN" dirty="0">
                <a:ea typeface="宋体" panose="02010600030101010101" pitchFamily="2" charset="-122"/>
              </a:rPr>
              <a:t>The Test Statistic and </a:t>
            </a:r>
            <a:br>
              <a:rPr lang="en-US" altLang="zh-CN" dirty="0">
                <a:ea typeface="宋体" panose="02010600030101010101" pitchFamily="2" charset="-122"/>
              </a:rPr>
            </a:br>
            <a:r>
              <a:rPr lang="en-US" altLang="zh-CN" dirty="0">
                <a:ea typeface="宋体" panose="02010600030101010101" pitchFamily="2" charset="-122"/>
              </a:rPr>
              <a:t>Critical Values</a:t>
            </a:r>
          </a:p>
        </p:txBody>
      </p:sp>
      <p:sp>
        <p:nvSpPr>
          <p:cNvPr id="24581" name="Rectangle 3">
            <a:extLst>
              <a:ext uri="{FF2B5EF4-FFF2-40B4-BE49-F238E27FC236}">
                <a16:creationId xmlns:a16="http://schemas.microsoft.com/office/drawing/2014/main" id="{7A221A70-D68B-8390-1479-BFFB0E5C6A3D}"/>
              </a:ext>
            </a:extLst>
          </p:cNvPr>
          <p:cNvSpPr>
            <a:spLocks noGrp="1" noChangeArrowheads="1"/>
          </p:cNvSpPr>
          <p:nvPr>
            <p:ph type="body" idx="4294967295"/>
          </p:nvPr>
        </p:nvSpPr>
        <p:spPr>
          <a:xfrm>
            <a:off x="381000" y="1828800"/>
            <a:ext cx="8534400" cy="4532313"/>
          </a:xfrm>
          <a:noFill/>
        </p:spPr>
        <p:txBody>
          <a:bodyPr/>
          <a:lstStyle/>
          <a:p>
            <a:pPr eaLnBrk="1" hangingPunct="1">
              <a:lnSpc>
                <a:spcPct val="90000"/>
              </a:lnSpc>
            </a:pPr>
            <a:r>
              <a:rPr lang="en-US" altLang="zh-CN" dirty="0">
                <a:ea typeface="宋体" panose="02010600030101010101" pitchFamily="2" charset="-122"/>
              </a:rPr>
              <a:t>If the sample mean is close to the assumed population mean, the null hypothesis is not rejected.</a:t>
            </a:r>
          </a:p>
          <a:p>
            <a:pPr eaLnBrk="1" hangingPunct="1">
              <a:lnSpc>
                <a:spcPct val="90000"/>
              </a:lnSpc>
            </a:pPr>
            <a:endParaRPr lang="en-US" altLang="zh-CN" sz="1200" dirty="0">
              <a:ea typeface="宋体" panose="02010600030101010101" pitchFamily="2" charset="-122"/>
            </a:endParaRPr>
          </a:p>
          <a:p>
            <a:pPr eaLnBrk="1" hangingPunct="1">
              <a:lnSpc>
                <a:spcPct val="90000"/>
              </a:lnSpc>
            </a:pPr>
            <a:r>
              <a:rPr lang="en-US" altLang="zh-CN" dirty="0">
                <a:ea typeface="宋体" panose="02010600030101010101" pitchFamily="2" charset="-122"/>
              </a:rPr>
              <a:t>If the sample mean is far from the assumed population mean, the null hypothesis is  rejected.</a:t>
            </a:r>
          </a:p>
          <a:p>
            <a:pPr eaLnBrk="1" hangingPunct="1">
              <a:lnSpc>
                <a:spcPct val="90000"/>
              </a:lnSpc>
            </a:pPr>
            <a:endParaRPr lang="en-US" altLang="zh-CN" sz="1200" dirty="0">
              <a:ea typeface="宋体" panose="02010600030101010101" pitchFamily="2" charset="-122"/>
            </a:endParaRPr>
          </a:p>
          <a:p>
            <a:pPr eaLnBrk="1" hangingPunct="1">
              <a:lnSpc>
                <a:spcPct val="90000"/>
              </a:lnSpc>
            </a:pPr>
            <a:r>
              <a:rPr lang="en-US" altLang="zh-CN" dirty="0">
                <a:ea typeface="宋体" panose="02010600030101010101" pitchFamily="2" charset="-122"/>
              </a:rPr>
              <a:t>How far is “far enough” to reject H</a:t>
            </a:r>
            <a:r>
              <a:rPr lang="en-US" altLang="zh-CN" baseline="-25000" dirty="0">
                <a:ea typeface="宋体" panose="02010600030101010101" pitchFamily="2" charset="-122"/>
              </a:rPr>
              <a:t>0</a:t>
            </a:r>
            <a:r>
              <a:rPr lang="en-US" altLang="zh-CN" dirty="0">
                <a:ea typeface="宋体" panose="02010600030101010101" pitchFamily="2" charset="-122"/>
              </a:rPr>
              <a:t>?</a:t>
            </a:r>
          </a:p>
          <a:p>
            <a:pPr eaLnBrk="1" hangingPunct="1">
              <a:lnSpc>
                <a:spcPct val="90000"/>
              </a:lnSpc>
            </a:pPr>
            <a:endParaRPr lang="en-US" altLang="zh-CN" sz="1200" dirty="0">
              <a:ea typeface="宋体" panose="02010600030101010101" pitchFamily="2" charset="-122"/>
            </a:endParaRPr>
          </a:p>
          <a:p>
            <a:pPr eaLnBrk="1" hangingPunct="1">
              <a:lnSpc>
                <a:spcPct val="90000"/>
              </a:lnSpc>
            </a:pPr>
            <a:r>
              <a:rPr lang="en-US" altLang="zh-CN" dirty="0">
                <a:ea typeface="宋体" panose="02010600030101010101" pitchFamily="2" charset="-122"/>
              </a:rPr>
              <a:t>The </a:t>
            </a:r>
            <a:r>
              <a:rPr lang="en-US" altLang="zh-CN" dirty="0">
                <a:solidFill>
                  <a:srgbClr val="FF0000"/>
                </a:solidFill>
                <a:ea typeface="宋体" panose="02010600030101010101" pitchFamily="2" charset="-122"/>
              </a:rPr>
              <a:t>critical value </a:t>
            </a:r>
            <a:r>
              <a:rPr lang="en-US" altLang="zh-CN" dirty="0">
                <a:ea typeface="宋体" panose="02010600030101010101" pitchFamily="2" charset="-122"/>
              </a:rPr>
              <a:t>of a test statistic creates a “line in the sand” for decision making -- it answers the question of how far is far enough.</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a:extLst>
              <a:ext uri="{FF2B5EF4-FFF2-40B4-BE49-F238E27FC236}">
                <a16:creationId xmlns:a16="http://schemas.microsoft.com/office/drawing/2014/main" id="{CF6BDD13-0971-3B02-2B5F-465781D46627}"/>
              </a:ext>
            </a:extLst>
          </p:cNvPr>
          <p:cNvSpPr>
            <a:spLocks noGrp="1" noChangeArrowheads="1"/>
          </p:cNvSpPr>
          <p:nvPr>
            <p:ph type="title" idx="4294967295"/>
          </p:nvPr>
        </p:nvSpPr>
        <p:spPr>
          <a:xfrm>
            <a:off x="1600200" y="152400"/>
            <a:ext cx="7010400" cy="1295400"/>
          </a:xfrm>
        </p:spPr>
        <p:txBody>
          <a:bodyPr/>
          <a:lstStyle/>
          <a:p>
            <a:pPr eaLnBrk="1" hangingPunct="1"/>
            <a:r>
              <a:rPr lang="en-US" altLang="zh-CN">
                <a:ea typeface="宋体" panose="02010600030101010101" pitchFamily="2" charset="-122"/>
              </a:rPr>
              <a:t>The Test Statistic and </a:t>
            </a:r>
            <a:br>
              <a:rPr lang="en-US" altLang="zh-CN">
                <a:ea typeface="宋体" panose="02010600030101010101" pitchFamily="2" charset="-122"/>
              </a:rPr>
            </a:br>
            <a:r>
              <a:rPr lang="en-US" altLang="zh-CN">
                <a:ea typeface="宋体" panose="02010600030101010101" pitchFamily="2" charset="-122"/>
              </a:rPr>
              <a:t>Critical Values</a:t>
            </a:r>
          </a:p>
        </p:txBody>
      </p:sp>
      <p:sp>
        <p:nvSpPr>
          <p:cNvPr id="25605" name="Freeform 3">
            <a:extLst>
              <a:ext uri="{FF2B5EF4-FFF2-40B4-BE49-F238E27FC236}">
                <a16:creationId xmlns:a16="http://schemas.microsoft.com/office/drawing/2014/main" id="{1FE03474-0029-F3F6-D0E2-5355E3784514}"/>
              </a:ext>
            </a:extLst>
          </p:cNvPr>
          <p:cNvSpPr>
            <a:spLocks/>
          </p:cNvSpPr>
          <p:nvPr/>
        </p:nvSpPr>
        <p:spPr bwMode="auto">
          <a:xfrm>
            <a:off x="6135688" y="3640138"/>
            <a:ext cx="1179512" cy="425450"/>
          </a:xfrm>
          <a:custGeom>
            <a:avLst/>
            <a:gdLst>
              <a:gd name="T0" fmla="*/ 2147483646 w 480"/>
              <a:gd name="T1" fmla="*/ 2147483646 h 192"/>
              <a:gd name="T2" fmla="*/ 2147483646 w 480"/>
              <a:gd name="T3" fmla="*/ 2147483646 h 192"/>
              <a:gd name="T4" fmla="*/ 2147483646 w 480"/>
              <a:gd name="T5" fmla="*/ 2147483646 h 192"/>
              <a:gd name="T6" fmla="*/ 2147483646 w 480"/>
              <a:gd name="T7" fmla="*/ 2147483646 h 192"/>
              <a:gd name="T8" fmla="*/ 2147483646 w 480"/>
              <a:gd name="T9" fmla="*/ 2147483646 h 192"/>
              <a:gd name="T10" fmla="*/ 0 w 480"/>
              <a:gd name="T11" fmla="*/ 0 h 192"/>
              <a:gd name="T12" fmla="*/ 2147483646 w 480"/>
              <a:gd name="T13" fmla="*/ 2147483646 h 192"/>
              <a:gd name="T14" fmla="*/ 2147483646 w 480"/>
              <a:gd name="T15" fmla="*/ 2147483646 h 192"/>
              <a:gd name="T16" fmla="*/ 2147483646 w 480"/>
              <a:gd name="T17" fmla="*/ 2147483646 h 1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0"/>
              <a:gd name="T28" fmla="*/ 0 h 192"/>
              <a:gd name="T29" fmla="*/ 480 w 480"/>
              <a:gd name="T30" fmla="*/ 192 h 1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0" h="192">
                <a:moveTo>
                  <a:pt x="480" y="180"/>
                </a:moveTo>
                <a:lnTo>
                  <a:pt x="432" y="138"/>
                </a:lnTo>
                <a:lnTo>
                  <a:pt x="233" y="105"/>
                </a:lnTo>
                <a:lnTo>
                  <a:pt x="134" y="72"/>
                </a:lnTo>
                <a:lnTo>
                  <a:pt x="22" y="3"/>
                </a:lnTo>
                <a:lnTo>
                  <a:pt x="0" y="0"/>
                </a:lnTo>
                <a:lnTo>
                  <a:pt x="12" y="192"/>
                </a:lnTo>
                <a:lnTo>
                  <a:pt x="480" y="185"/>
                </a:lnTo>
                <a:lnTo>
                  <a:pt x="480" y="180"/>
                </a:lnTo>
              </a:path>
            </a:pathLst>
          </a:custGeom>
          <a:solidFill>
            <a:srgbClr val="C3DBFF"/>
          </a:solidFill>
          <a:ln>
            <a:noFill/>
          </a:ln>
          <a:extLst>
            <a:ext uri="{91240B29-F687-4F45-9708-019B960494DF}">
              <a14:hiddenLine xmlns:a14="http://schemas.microsoft.com/office/drawing/2010/main" w="12700" cap="rnd">
                <a:solidFill>
                  <a:srgbClr val="000000"/>
                </a:solidFill>
                <a:round/>
                <a:headEnd type="none" w="sm" len="sm"/>
                <a:tailEnd type="none" w="sm" len="sm"/>
              </a14:hiddenLine>
            </a:ext>
          </a:extLst>
        </p:spPr>
        <p:txBody>
          <a:bodyPr/>
          <a:lstStyle/>
          <a:p>
            <a:endParaRPr lang="zh-CN" altLang="en-US"/>
          </a:p>
        </p:txBody>
      </p:sp>
      <p:sp>
        <p:nvSpPr>
          <p:cNvPr id="25606" name="Freeform 4">
            <a:extLst>
              <a:ext uri="{FF2B5EF4-FFF2-40B4-BE49-F238E27FC236}">
                <a16:creationId xmlns:a16="http://schemas.microsoft.com/office/drawing/2014/main" id="{F33C95B0-29F3-2C7E-857D-7F4DE0844D9A}"/>
              </a:ext>
            </a:extLst>
          </p:cNvPr>
          <p:cNvSpPr>
            <a:spLocks/>
          </p:cNvSpPr>
          <p:nvPr/>
        </p:nvSpPr>
        <p:spPr bwMode="auto">
          <a:xfrm>
            <a:off x="2598738" y="3625850"/>
            <a:ext cx="1163637" cy="423863"/>
          </a:xfrm>
          <a:custGeom>
            <a:avLst/>
            <a:gdLst>
              <a:gd name="T0" fmla="*/ 0 w 474"/>
              <a:gd name="T1" fmla="*/ 2147483646 h 191"/>
              <a:gd name="T2" fmla="*/ 2147483646 w 474"/>
              <a:gd name="T3" fmla="*/ 2147483646 h 191"/>
              <a:gd name="T4" fmla="*/ 2147483646 w 474"/>
              <a:gd name="T5" fmla="*/ 2147483646 h 191"/>
              <a:gd name="T6" fmla="*/ 2147483646 w 474"/>
              <a:gd name="T7" fmla="*/ 2147483646 h 191"/>
              <a:gd name="T8" fmla="*/ 2147483646 w 474"/>
              <a:gd name="T9" fmla="*/ 2147483646 h 191"/>
              <a:gd name="T10" fmla="*/ 2147483646 w 474"/>
              <a:gd name="T11" fmla="*/ 0 h 191"/>
              <a:gd name="T12" fmla="*/ 2147483646 w 474"/>
              <a:gd name="T13" fmla="*/ 2147483646 h 191"/>
              <a:gd name="T14" fmla="*/ 0 w 474"/>
              <a:gd name="T15" fmla="*/ 2147483646 h 191"/>
              <a:gd name="T16" fmla="*/ 0 w 474"/>
              <a:gd name="T17" fmla="*/ 2147483646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74"/>
              <a:gd name="T28" fmla="*/ 0 h 191"/>
              <a:gd name="T29" fmla="*/ 474 w 474"/>
              <a:gd name="T30" fmla="*/ 191 h 1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74" h="191">
                <a:moveTo>
                  <a:pt x="0" y="186"/>
                </a:moveTo>
                <a:lnTo>
                  <a:pt x="48" y="144"/>
                </a:lnTo>
                <a:lnTo>
                  <a:pt x="246" y="111"/>
                </a:lnTo>
                <a:lnTo>
                  <a:pt x="345" y="78"/>
                </a:lnTo>
                <a:lnTo>
                  <a:pt x="456" y="9"/>
                </a:lnTo>
                <a:lnTo>
                  <a:pt x="474" y="0"/>
                </a:lnTo>
                <a:lnTo>
                  <a:pt x="468" y="186"/>
                </a:lnTo>
                <a:lnTo>
                  <a:pt x="0" y="191"/>
                </a:lnTo>
                <a:lnTo>
                  <a:pt x="0" y="186"/>
                </a:lnTo>
              </a:path>
            </a:pathLst>
          </a:custGeom>
          <a:solidFill>
            <a:srgbClr val="C3DBFF"/>
          </a:solidFill>
          <a:ln>
            <a:noFill/>
          </a:ln>
          <a:extLst>
            <a:ext uri="{91240B29-F687-4F45-9708-019B960494DF}">
              <a14:hiddenLine xmlns:a14="http://schemas.microsoft.com/office/drawing/2010/main" w="12700" cap="rnd">
                <a:solidFill>
                  <a:srgbClr val="000000"/>
                </a:solidFill>
                <a:round/>
                <a:headEnd type="none" w="sm" len="sm"/>
                <a:tailEnd type="none" w="sm" len="sm"/>
              </a14:hiddenLine>
            </a:ext>
          </a:extLst>
        </p:spPr>
        <p:txBody>
          <a:bodyPr/>
          <a:lstStyle/>
          <a:p>
            <a:endParaRPr lang="zh-CN" altLang="en-US"/>
          </a:p>
        </p:txBody>
      </p:sp>
      <p:sp>
        <p:nvSpPr>
          <p:cNvPr id="25607" name="Freeform 5">
            <a:extLst>
              <a:ext uri="{FF2B5EF4-FFF2-40B4-BE49-F238E27FC236}">
                <a16:creationId xmlns:a16="http://schemas.microsoft.com/office/drawing/2014/main" id="{8D59C8BF-22EC-3CE0-3170-CCE8E188E73B}"/>
              </a:ext>
            </a:extLst>
          </p:cNvPr>
          <p:cNvSpPr>
            <a:spLocks/>
          </p:cNvSpPr>
          <p:nvPr/>
        </p:nvSpPr>
        <p:spPr bwMode="auto">
          <a:xfrm>
            <a:off x="2716213" y="2667000"/>
            <a:ext cx="2239962" cy="1277938"/>
          </a:xfrm>
          <a:custGeom>
            <a:avLst/>
            <a:gdLst>
              <a:gd name="T0" fmla="*/ 0 w 600"/>
              <a:gd name="T1" fmla="*/ 2147483646 h 576"/>
              <a:gd name="T2" fmla="*/ 2147483646 w 600"/>
              <a:gd name="T3" fmla="*/ 2147483646 h 576"/>
              <a:gd name="T4" fmla="*/ 2147483646 w 600"/>
              <a:gd name="T5" fmla="*/ 2147483646 h 576"/>
              <a:gd name="T6" fmla="*/ 2147483646 w 600"/>
              <a:gd name="T7" fmla="*/ 2147483646 h 576"/>
              <a:gd name="T8" fmla="*/ 2147483646 w 600"/>
              <a:gd name="T9" fmla="*/ 2147483646 h 576"/>
              <a:gd name="T10" fmla="*/ 2147483646 w 600"/>
              <a:gd name="T11" fmla="*/ 2147483646 h 576"/>
              <a:gd name="T12" fmla="*/ 2147483646 w 600"/>
              <a:gd name="T13" fmla="*/ 2147483646 h 576"/>
              <a:gd name="T14" fmla="*/ 2147483646 w 600"/>
              <a:gd name="T15" fmla="*/ 2147483646 h 576"/>
              <a:gd name="T16" fmla="*/ 2147483646 w 600"/>
              <a:gd name="T17" fmla="*/ 2147483646 h 576"/>
              <a:gd name="T18" fmla="*/ 2147483646 w 600"/>
              <a:gd name="T19" fmla="*/ 2147483646 h 576"/>
              <a:gd name="T20" fmla="*/ 2147483646 w 600"/>
              <a:gd name="T21" fmla="*/ 2147483646 h 576"/>
              <a:gd name="T22" fmla="*/ 2147483646 w 600"/>
              <a:gd name="T23" fmla="*/ 2147483646 h 576"/>
              <a:gd name="T24" fmla="*/ 2147483646 w 600"/>
              <a:gd name="T25" fmla="*/ 2147483646 h 576"/>
              <a:gd name="T26" fmla="*/ 2147483646 w 600"/>
              <a:gd name="T27" fmla="*/ 2147483646 h 576"/>
              <a:gd name="T28" fmla="*/ 2147483646 w 600"/>
              <a:gd name="T29" fmla="*/ 2147483646 h 576"/>
              <a:gd name="T30" fmla="*/ 2147483646 w 600"/>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0"/>
              <a:gd name="T49" fmla="*/ 0 h 576"/>
              <a:gd name="T50" fmla="*/ 600 w 600"/>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a:solidFill>
              <a:schemeClr val="bg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08" name="Freeform 6">
            <a:extLst>
              <a:ext uri="{FF2B5EF4-FFF2-40B4-BE49-F238E27FC236}">
                <a16:creationId xmlns:a16="http://schemas.microsoft.com/office/drawing/2014/main" id="{D1792C1D-7F61-B013-56C0-9C469C216D0F}"/>
              </a:ext>
            </a:extLst>
          </p:cNvPr>
          <p:cNvSpPr>
            <a:spLocks/>
          </p:cNvSpPr>
          <p:nvPr/>
        </p:nvSpPr>
        <p:spPr bwMode="auto">
          <a:xfrm>
            <a:off x="4956175" y="2667000"/>
            <a:ext cx="2241550" cy="1277938"/>
          </a:xfrm>
          <a:custGeom>
            <a:avLst/>
            <a:gdLst>
              <a:gd name="T0" fmla="*/ 2147483646 w 576"/>
              <a:gd name="T1" fmla="*/ 2147483646 h 576"/>
              <a:gd name="T2" fmla="*/ 2147483646 w 576"/>
              <a:gd name="T3" fmla="*/ 2147483646 h 576"/>
              <a:gd name="T4" fmla="*/ 2147483646 w 576"/>
              <a:gd name="T5" fmla="*/ 2147483646 h 576"/>
              <a:gd name="T6" fmla="*/ 2147483646 w 576"/>
              <a:gd name="T7" fmla="*/ 2147483646 h 576"/>
              <a:gd name="T8" fmla="*/ 2147483646 w 576"/>
              <a:gd name="T9" fmla="*/ 2147483646 h 576"/>
              <a:gd name="T10" fmla="*/ 2147483646 w 576"/>
              <a:gd name="T11" fmla="*/ 2147483646 h 576"/>
              <a:gd name="T12" fmla="*/ 2147483646 w 576"/>
              <a:gd name="T13" fmla="*/ 2147483646 h 576"/>
              <a:gd name="T14" fmla="*/ 2147483646 w 576"/>
              <a:gd name="T15" fmla="*/ 2147483646 h 576"/>
              <a:gd name="T16" fmla="*/ 2147483646 w 576"/>
              <a:gd name="T17" fmla="*/ 2147483646 h 576"/>
              <a:gd name="T18" fmla="*/ 2147483646 w 576"/>
              <a:gd name="T19" fmla="*/ 2147483646 h 576"/>
              <a:gd name="T20" fmla="*/ 2147483646 w 576"/>
              <a:gd name="T21" fmla="*/ 2147483646 h 576"/>
              <a:gd name="T22" fmla="*/ 2147483646 w 576"/>
              <a:gd name="T23" fmla="*/ 2147483646 h 576"/>
              <a:gd name="T24" fmla="*/ 2147483646 w 576"/>
              <a:gd name="T25" fmla="*/ 2147483646 h 576"/>
              <a:gd name="T26" fmla="*/ 2147483646 w 576"/>
              <a:gd name="T27" fmla="*/ 2147483646 h 576"/>
              <a:gd name="T28" fmla="*/ 2147483646 w 576"/>
              <a:gd name="T29" fmla="*/ 2147483646 h 576"/>
              <a:gd name="T30" fmla="*/ 0 w 576"/>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6"/>
              <a:gd name="T49" fmla="*/ 0 h 576"/>
              <a:gd name="T50" fmla="*/ 576 w 576"/>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a:solidFill>
              <a:schemeClr val="bg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09" name="Line 7">
            <a:extLst>
              <a:ext uri="{FF2B5EF4-FFF2-40B4-BE49-F238E27FC236}">
                <a16:creationId xmlns:a16="http://schemas.microsoft.com/office/drawing/2014/main" id="{BA34FE5F-0918-2636-8E4A-99F62E8AD8A7}"/>
              </a:ext>
            </a:extLst>
          </p:cNvPr>
          <p:cNvSpPr>
            <a:spLocks noChangeShapeType="1"/>
          </p:cNvSpPr>
          <p:nvPr/>
        </p:nvSpPr>
        <p:spPr bwMode="auto">
          <a:xfrm>
            <a:off x="2598738" y="4052888"/>
            <a:ext cx="471646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0" name="Freeform 8">
            <a:extLst>
              <a:ext uri="{FF2B5EF4-FFF2-40B4-BE49-F238E27FC236}">
                <a16:creationId xmlns:a16="http://schemas.microsoft.com/office/drawing/2014/main" id="{B3487983-5618-E93A-85CE-CEE236AB88CB}"/>
              </a:ext>
            </a:extLst>
          </p:cNvPr>
          <p:cNvSpPr>
            <a:spLocks/>
          </p:cNvSpPr>
          <p:nvPr/>
        </p:nvSpPr>
        <p:spPr bwMode="auto">
          <a:xfrm>
            <a:off x="3541713" y="3838575"/>
            <a:ext cx="474662" cy="428625"/>
          </a:xfrm>
          <a:custGeom>
            <a:avLst/>
            <a:gdLst>
              <a:gd name="T0" fmla="*/ 2147483646 w 193"/>
              <a:gd name="T1" fmla="*/ 2147483646 h 193"/>
              <a:gd name="T2" fmla="*/ 2147483646 w 193"/>
              <a:gd name="T3" fmla="*/ 2147483646 h 193"/>
              <a:gd name="T4" fmla="*/ 2147483646 w 193"/>
              <a:gd name="T5" fmla="*/ 0 h 193"/>
              <a:gd name="T6" fmla="*/ 2147483646 w 193"/>
              <a:gd name="T7" fmla="*/ 2147483646 h 193"/>
              <a:gd name="T8" fmla="*/ 0 w 193"/>
              <a:gd name="T9" fmla="*/ 2147483646 h 193"/>
              <a:gd name="T10" fmla="*/ 2147483646 w 193"/>
              <a:gd name="T11" fmla="*/ 2147483646 h 193"/>
              <a:gd name="T12" fmla="*/ 2147483646 w 193"/>
              <a:gd name="T13" fmla="*/ 2147483646 h 193"/>
              <a:gd name="T14" fmla="*/ 2147483646 w 193"/>
              <a:gd name="T15" fmla="*/ 2147483646 h 193"/>
              <a:gd name="T16" fmla="*/ 2147483646 w 193"/>
              <a:gd name="T17" fmla="*/ 2147483646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
              <a:gd name="T28" fmla="*/ 0 h 193"/>
              <a:gd name="T29" fmla="*/ 193 w 193"/>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chemeClr val="bg2"/>
          </a:solidFill>
          <a:ln w="12700" cap="rnd">
            <a:solidFill>
              <a:schemeClr val="tx1"/>
            </a:solidFill>
            <a:round/>
            <a:headEnd type="none" w="sm" len="sm"/>
            <a:tailEnd type="none" w="sm" len="sm"/>
          </a:ln>
        </p:spPr>
        <p:txBody>
          <a:bodyPr/>
          <a:lstStyle/>
          <a:p>
            <a:endParaRPr lang="zh-CN" altLang="en-US"/>
          </a:p>
        </p:txBody>
      </p:sp>
      <p:sp>
        <p:nvSpPr>
          <p:cNvPr id="25611" name="Line 9">
            <a:extLst>
              <a:ext uri="{FF2B5EF4-FFF2-40B4-BE49-F238E27FC236}">
                <a16:creationId xmlns:a16="http://schemas.microsoft.com/office/drawing/2014/main" id="{19FFC4B6-B16A-9328-FC97-36DA9B443CA5}"/>
              </a:ext>
            </a:extLst>
          </p:cNvPr>
          <p:cNvSpPr>
            <a:spLocks noChangeShapeType="1"/>
          </p:cNvSpPr>
          <p:nvPr/>
        </p:nvSpPr>
        <p:spPr bwMode="auto">
          <a:xfrm>
            <a:off x="4956175" y="2667000"/>
            <a:ext cx="0" cy="1385888"/>
          </a:xfrm>
          <a:prstGeom prst="line">
            <a:avLst/>
          </a:prstGeom>
          <a:noFill/>
          <a:ln w="9525" cap="rnd">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12" name="Freeform 10">
            <a:extLst>
              <a:ext uri="{FF2B5EF4-FFF2-40B4-BE49-F238E27FC236}">
                <a16:creationId xmlns:a16="http://schemas.microsoft.com/office/drawing/2014/main" id="{293CEE73-AEFD-E303-DE6C-8A273201D548}"/>
              </a:ext>
            </a:extLst>
          </p:cNvPr>
          <p:cNvSpPr>
            <a:spLocks/>
          </p:cNvSpPr>
          <p:nvPr/>
        </p:nvSpPr>
        <p:spPr bwMode="auto">
          <a:xfrm>
            <a:off x="5897563" y="3838575"/>
            <a:ext cx="474662" cy="428625"/>
          </a:xfrm>
          <a:custGeom>
            <a:avLst/>
            <a:gdLst>
              <a:gd name="T0" fmla="*/ 2147483646 w 193"/>
              <a:gd name="T1" fmla="*/ 2147483646 h 193"/>
              <a:gd name="T2" fmla="*/ 2147483646 w 193"/>
              <a:gd name="T3" fmla="*/ 2147483646 h 193"/>
              <a:gd name="T4" fmla="*/ 2147483646 w 193"/>
              <a:gd name="T5" fmla="*/ 0 h 193"/>
              <a:gd name="T6" fmla="*/ 2147483646 w 193"/>
              <a:gd name="T7" fmla="*/ 2147483646 h 193"/>
              <a:gd name="T8" fmla="*/ 0 w 193"/>
              <a:gd name="T9" fmla="*/ 2147483646 h 193"/>
              <a:gd name="T10" fmla="*/ 2147483646 w 193"/>
              <a:gd name="T11" fmla="*/ 2147483646 h 193"/>
              <a:gd name="T12" fmla="*/ 2147483646 w 193"/>
              <a:gd name="T13" fmla="*/ 2147483646 h 193"/>
              <a:gd name="T14" fmla="*/ 2147483646 w 193"/>
              <a:gd name="T15" fmla="*/ 2147483646 h 193"/>
              <a:gd name="T16" fmla="*/ 2147483646 w 193"/>
              <a:gd name="T17" fmla="*/ 2147483646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
              <a:gd name="T28" fmla="*/ 0 h 193"/>
              <a:gd name="T29" fmla="*/ 193 w 193"/>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chemeClr val="bg2"/>
          </a:solidFill>
          <a:ln w="12700" cap="rnd">
            <a:solidFill>
              <a:schemeClr val="tx1"/>
            </a:solidFill>
            <a:round/>
            <a:headEnd type="none" w="sm" len="sm"/>
            <a:tailEnd type="none" w="sm" len="sm"/>
          </a:ln>
        </p:spPr>
        <p:txBody>
          <a:bodyPr/>
          <a:lstStyle/>
          <a:p>
            <a:endParaRPr lang="zh-CN" altLang="en-US"/>
          </a:p>
        </p:txBody>
      </p:sp>
      <p:sp>
        <p:nvSpPr>
          <p:cNvPr id="25613" name="Line 11">
            <a:extLst>
              <a:ext uri="{FF2B5EF4-FFF2-40B4-BE49-F238E27FC236}">
                <a16:creationId xmlns:a16="http://schemas.microsoft.com/office/drawing/2014/main" id="{6C5DAA5E-57AD-684B-BA33-CF763572BC59}"/>
              </a:ext>
            </a:extLst>
          </p:cNvPr>
          <p:cNvSpPr>
            <a:spLocks noChangeShapeType="1"/>
          </p:cNvSpPr>
          <p:nvPr/>
        </p:nvSpPr>
        <p:spPr bwMode="auto">
          <a:xfrm>
            <a:off x="3070225" y="3413125"/>
            <a:ext cx="588963" cy="42545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4" name="Line 12">
            <a:extLst>
              <a:ext uri="{FF2B5EF4-FFF2-40B4-BE49-F238E27FC236}">
                <a16:creationId xmlns:a16="http://schemas.microsoft.com/office/drawing/2014/main" id="{D4A4E994-9E7A-E53D-3B2A-F59C5F572EB6}"/>
              </a:ext>
            </a:extLst>
          </p:cNvPr>
          <p:cNvSpPr>
            <a:spLocks noChangeShapeType="1"/>
          </p:cNvSpPr>
          <p:nvPr/>
        </p:nvSpPr>
        <p:spPr bwMode="auto">
          <a:xfrm flipH="1">
            <a:off x="6253163" y="3306763"/>
            <a:ext cx="825500" cy="53181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5" name="Text Box 13">
            <a:extLst>
              <a:ext uri="{FF2B5EF4-FFF2-40B4-BE49-F238E27FC236}">
                <a16:creationId xmlns:a16="http://schemas.microsoft.com/office/drawing/2014/main" id="{2E2DDCE2-54ED-7007-CB02-ABCE0BDF527C}"/>
              </a:ext>
            </a:extLst>
          </p:cNvPr>
          <p:cNvSpPr txBox="1">
            <a:spLocks noChangeArrowheads="1"/>
          </p:cNvSpPr>
          <p:nvPr/>
        </p:nvSpPr>
        <p:spPr bwMode="auto">
          <a:xfrm>
            <a:off x="990600" y="4572000"/>
            <a:ext cx="7772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a:spcBef>
                <a:spcPct val="50000"/>
              </a:spcBef>
              <a:buClrTx/>
              <a:buSzTx/>
              <a:buFontTx/>
              <a:buNone/>
            </a:pPr>
            <a:r>
              <a:rPr lang="en-US" altLang="zh-CN" sz="2400" dirty="0">
                <a:solidFill>
                  <a:srgbClr val="000000"/>
                </a:solidFill>
                <a:latin typeface="Times New Roman" panose="02020603050405020304" pitchFamily="18" charset="0"/>
                <a:ea typeface="宋体" panose="02010600030101010101" pitchFamily="2" charset="-122"/>
              </a:rPr>
              <a:t>Critical Values</a:t>
            </a:r>
          </a:p>
          <a:p>
            <a:pPr algn="ctr">
              <a:spcBef>
                <a:spcPct val="50000"/>
              </a:spcBef>
              <a:buClrTx/>
              <a:buSzTx/>
              <a:buFontTx/>
              <a:buNone/>
            </a:pPr>
            <a:endParaRPr lang="en-US" altLang="zh-CN" sz="2400" dirty="0">
              <a:solidFill>
                <a:srgbClr val="000000"/>
              </a:solidFill>
              <a:latin typeface="Times New Roman" panose="02020603050405020304" pitchFamily="18" charset="0"/>
              <a:ea typeface="宋体" panose="02010600030101010101" pitchFamily="2" charset="-122"/>
            </a:endParaRPr>
          </a:p>
          <a:p>
            <a:pPr algn="ctr">
              <a:spcBef>
                <a:spcPct val="50000"/>
              </a:spcBef>
              <a:buClrTx/>
              <a:buSzTx/>
              <a:buFontTx/>
              <a:buNone/>
            </a:pPr>
            <a:r>
              <a:rPr lang="en-US" altLang="zh-CN" sz="2400" dirty="0">
                <a:solidFill>
                  <a:srgbClr val="000000"/>
                </a:solidFill>
                <a:latin typeface="Times New Roman" panose="02020603050405020304" pitchFamily="18" charset="0"/>
                <a:ea typeface="宋体" panose="02010600030101010101" pitchFamily="2" charset="-122"/>
              </a:rPr>
              <a:t>         “Too Far Away” From Mean of Sampling Distribution</a:t>
            </a:r>
          </a:p>
        </p:txBody>
      </p:sp>
      <p:sp>
        <p:nvSpPr>
          <p:cNvPr id="25616" name="Text Box 14">
            <a:extLst>
              <a:ext uri="{FF2B5EF4-FFF2-40B4-BE49-F238E27FC236}">
                <a16:creationId xmlns:a16="http://schemas.microsoft.com/office/drawing/2014/main" id="{7DB9A614-29BE-24DB-BF9D-F004637BB6AE}"/>
              </a:ext>
            </a:extLst>
          </p:cNvPr>
          <p:cNvSpPr txBox="1">
            <a:spLocks noChangeArrowheads="1"/>
          </p:cNvSpPr>
          <p:nvPr/>
        </p:nvSpPr>
        <p:spPr bwMode="auto">
          <a:xfrm>
            <a:off x="2286000" y="16002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50000"/>
              </a:spcBef>
              <a:buClrTx/>
              <a:buSzTx/>
              <a:buFontTx/>
              <a:buNone/>
            </a:pPr>
            <a:r>
              <a:rPr lang="en-US" altLang="zh-CN" sz="2400">
                <a:solidFill>
                  <a:srgbClr val="000000"/>
                </a:solidFill>
                <a:latin typeface="Times New Roman" panose="02020603050405020304" pitchFamily="18" charset="0"/>
                <a:ea typeface="宋体" panose="02010600030101010101" pitchFamily="2" charset="-122"/>
              </a:rPr>
              <a:t>Sampling Distribution of the test statistic</a:t>
            </a:r>
          </a:p>
        </p:txBody>
      </p:sp>
      <p:sp>
        <p:nvSpPr>
          <p:cNvPr id="25617" name="Line 15">
            <a:extLst>
              <a:ext uri="{FF2B5EF4-FFF2-40B4-BE49-F238E27FC236}">
                <a16:creationId xmlns:a16="http://schemas.microsoft.com/office/drawing/2014/main" id="{A95C4967-FF7F-3801-C2B4-BE8544004736}"/>
              </a:ext>
            </a:extLst>
          </p:cNvPr>
          <p:cNvSpPr>
            <a:spLocks noChangeShapeType="1"/>
          </p:cNvSpPr>
          <p:nvPr/>
        </p:nvSpPr>
        <p:spPr bwMode="auto">
          <a:xfrm flipH="1" flipV="1">
            <a:off x="3886200" y="4191000"/>
            <a:ext cx="533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8" name="Line 16">
            <a:extLst>
              <a:ext uri="{FF2B5EF4-FFF2-40B4-BE49-F238E27FC236}">
                <a16:creationId xmlns:a16="http://schemas.microsoft.com/office/drawing/2014/main" id="{35ABF63D-DD77-1C74-4B98-2268174ED49A}"/>
              </a:ext>
            </a:extLst>
          </p:cNvPr>
          <p:cNvSpPr>
            <a:spLocks noChangeShapeType="1"/>
          </p:cNvSpPr>
          <p:nvPr/>
        </p:nvSpPr>
        <p:spPr bwMode="auto">
          <a:xfrm flipV="1">
            <a:off x="5486400" y="41910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9" name="Text Box 17">
            <a:extLst>
              <a:ext uri="{FF2B5EF4-FFF2-40B4-BE49-F238E27FC236}">
                <a16:creationId xmlns:a16="http://schemas.microsoft.com/office/drawing/2014/main" id="{16F4F6A8-401D-F2CB-BFE4-2C658EFC817C}"/>
              </a:ext>
            </a:extLst>
          </p:cNvPr>
          <p:cNvSpPr txBox="1">
            <a:spLocks noChangeArrowheads="1"/>
          </p:cNvSpPr>
          <p:nvPr/>
        </p:nvSpPr>
        <p:spPr bwMode="auto">
          <a:xfrm>
            <a:off x="1828800" y="2819400"/>
            <a:ext cx="1219200" cy="701675"/>
          </a:xfrm>
          <a:prstGeom prst="rect">
            <a:avLst/>
          </a:prstGeom>
          <a:solidFill>
            <a:srgbClr val="FDE0B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a:spcBef>
                <a:spcPct val="50000"/>
              </a:spcBef>
              <a:buClrTx/>
              <a:buSzTx/>
              <a:buFontTx/>
              <a:buNone/>
            </a:pPr>
            <a:r>
              <a:rPr lang="en-US" altLang="zh-CN" sz="2000">
                <a:solidFill>
                  <a:srgbClr val="000000"/>
                </a:solidFill>
                <a:latin typeface="Times New Roman" panose="02020603050405020304" pitchFamily="18" charset="0"/>
                <a:ea typeface="宋体" panose="02010600030101010101" pitchFamily="2" charset="-122"/>
              </a:rPr>
              <a:t>Region of Rejection</a:t>
            </a:r>
          </a:p>
        </p:txBody>
      </p:sp>
      <p:sp>
        <p:nvSpPr>
          <p:cNvPr id="25620" name="Text Box 18">
            <a:extLst>
              <a:ext uri="{FF2B5EF4-FFF2-40B4-BE49-F238E27FC236}">
                <a16:creationId xmlns:a16="http://schemas.microsoft.com/office/drawing/2014/main" id="{E1188D41-C7C7-8714-BD83-404E9D5830E6}"/>
              </a:ext>
            </a:extLst>
          </p:cNvPr>
          <p:cNvSpPr txBox="1">
            <a:spLocks noChangeArrowheads="1"/>
          </p:cNvSpPr>
          <p:nvPr/>
        </p:nvSpPr>
        <p:spPr bwMode="auto">
          <a:xfrm>
            <a:off x="7162800" y="2743200"/>
            <a:ext cx="1219200" cy="701675"/>
          </a:xfrm>
          <a:prstGeom prst="rect">
            <a:avLst/>
          </a:prstGeom>
          <a:solidFill>
            <a:srgbClr val="FDE0B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a:spcBef>
                <a:spcPct val="50000"/>
              </a:spcBef>
              <a:buClrTx/>
              <a:buSzTx/>
              <a:buFontTx/>
              <a:buNone/>
            </a:pPr>
            <a:r>
              <a:rPr lang="en-US" altLang="zh-CN" sz="2000">
                <a:solidFill>
                  <a:srgbClr val="000000"/>
                </a:solidFill>
                <a:latin typeface="Times New Roman" panose="02020603050405020304" pitchFamily="18" charset="0"/>
                <a:ea typeface="宋体" panose="02010600030101010101" pitchFamily="2" charset="-122"/>
              </a:rPr>
              <a:t>Region of Rejection</a:t>
            </a:r>
          </a:p>
        </p:txBody>
      </p:sp>
      <p:sp>
        <p:nvSpPr>
          <p:cNvPr id="25621" name="Line 19">
            <a:extLst>
              <a:ext uri="{FF2B5EF4-FFF2-40B4-BE49-F238E27FC236}">
                <a16:creationId xmlns:a16="http://schemas.microsoft.com/office/drawing/2014/main" id="{EE355233-92D0-EBCF-1001-61B3D6A54595}"/>
              </a:ext>
            </a:extLst>
          </p:cNvPr>
          <p:cNvSpPr>
            <a:spLocks noChangeShapeType="1"/>
          </p:cNvSpPr>
          <p:nvPr/>
        </p:nvSpPr>
        <p:spPr bwMode="auto">
          <a:xfrm flipH="1" flipV="1">
            <a:off x="3048000" y="4191000"/>
            <a:ext cx="1828800" cy="1524000"/>
          </a:xfrm>
          <a:prstGeom prst="line">
            <a:avLst/>
          </a:prstGeom>
          <a:noFill/>
          <a:ln w="5715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622" name="Line 20">
            <a:extLst>
              <a:ext uri="{FF2B5EF4-FFF2-40B4-BE49-F238E27FC236}">
                <a16:creationId xmlns:a16="http://schemas.microsoft.com/office/drawing/2014/main" id="{3F3D1E5F-B6A2-9D64-8B1C-CFBFF9E7C552}"/>
              </a:ext>
            </a:extLst>
          </p:cNvPr>
          <p:cNvSpPr>
            <a:spLocks noChangeShapeType="1"/>
          </p:cNvSpPr>
          <p:nvPr/>
        </p:nvSpPr>
        <p:spPr bwMode="auto">
          <a:xfrm flipV="1">
            <a:off x="4876800" y="4191000"/>
            <a:ext cx="2133600" cy="1524000"/>
          </a:xfrm>
          <a:prstGeom prst="line">
            <a:avLst/>
          </a:prstGeom>
          <a:noFill/>
          <a:ln w="5715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623" name="Text Box 21">
            <a:extLst>
              <a:ext uri="{FF2B5EF4-FFF2-40B4-BE49-F238E27FC236}">
                <a16:creationId xmlns:a16="http://schemas.microsoft.com/office/drawing/2014/main" id="{5BF4B8EB-2D53-4409-2CC9-64FD7867EDD1}"/>
              </a:ext>
            </a:extLst>
          </p:cNvPr>
          <p:cNvSpPr txBox="1">
            <a:spLocks noChangeArrowheads="1"/>
          </p:cNvSpPr>
          <p:nvPr/>
        </p:nvSpPr>
        <p:spPr bwMode="auto">
          <a:xfrm>
            <a:off x="4114800" y="3276600"/>
            <a:ext cx="1752600" cy="701675"/>
          </a:xfrm>
          <a:prstGeom prst="rect">
            <a:avLst/>
          </a:prstGeom>
          <a:solidFill>
            <a:srgbClr val="FDE0B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a:spcBef>
                <a:spcPct val="0"/>
              </a:spcBef>
              <a:buClrTx/>
              <a:buSzTx/>
              <a:buFontTx/>
              <a:buNone/>
            </a:pPr>
            <a:r>
              <a:rPr lang="en-US" altLang="zh-CN" sz="2000">
                <a:solidFill>
                  <a:srgbClr val="000000"/>
                </a:solidFill>
                <a:latin typeface="Times New Roman" panose="02020603050405020304" pitchFamily="18" charset="0"/>
                <a:ea typeface="宋体" panose="02010600030101010101" pitchFamily="2" charset="-122"/>
              </a:rPr>
              <a:t>Region of</a:t>
            </a:r>
          </a:p>
          <a:p>
            <a:pPr algn="ctr">
              <a:spcBef>
                <a:spcPct val="0"/>
              </a:spcBef>
              <a:buClrTx/>
              <a:buSzTx/>
              <a:buFontTx/>
              <a:buNone/>
            </a:pPr>
            <a:r>
              <a:rPr lang="en-US" altLang="zh-CN" sz="2000">
                <a:solidFill>
                  <a:srgbClr val="000000"/>
                </a:solidFill>
                <a:latin typeface="Times New Roman" panose="02020603050405020304" pitchFamily="18" charset="0"/>
                <a:ea typeface="宋体" panose="02010600030101010101" pitchFamily="2" charset="-122"/>
              </a:rPr>
              <a:t>Non-Rejection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a:extLst>
              <a:ext uri="{FF2B5EF4-FFF2-40B4-BE49-F238E27FC236}">
                <a16:creationId xmlns:a16="http://schemas.microsoft.com/office/drawing/2014/main" id="{260DFDD1-563A-2012-3762-B2E7C918E5D5}"/>
              </a:ext>
            </a:extLst>
          </p:cNvPr>
          <p:cNvSpPr>
            <a:spLocks noGrp="1" noChangeArrowheads="1"/>
          </p:cNvSpPr>
          <p:nvPr>
            <p:ph type="title" idx="4294967295"/>
          </p:nvPr>
        </p:nvSpPr>
        <p:spPr/>
        <p:txBody>
          <a:bodyPr/>
          <a:lstStyle/>
          <a:p>
            <a:pPr eaLnBrk="1" hangingPunct="1"/>
            <a:r>
              <a:rPr lang="en-US" altLang="zh-CN" sz="3600">
                <a:ea typeface="宋体" panose="02010600030101010101" pitchFamily="2" charset="-122"/>
              </a:rPr>
              <a:t>Possible Errors in Hypothesis Test Decision Making</a:t>
            </a:r>
          </a:p>
        </p:txBody>
      </p:sp>
      <p:sp>
        <p:nvSpPr>
          <p:cNvPr id="26629" name="Rectangle 3">
            <a:extLst>
              <a:ext uri="{FF2B5EF4-FFF2-40B4-BE49-F238E27FC236}">
                <a16:creationId xmlns:a16="http://schemas.microsoft.com/office/drawing/2014/main" id="{3CB3E7B6-FFD3-7BEA-9640-8BE69BDF77A0}"/>
              </a:ext>
            </a:extLst>
          </p:cNvPr>
          <p:cNvSpPr>
            <a:spLocks noGrp="1" noChangeArrowheads="1"/>
          </p:cNvSpPr>
          <p:nvPr>
            <p:ph type="body" idx="4294967295"/>
          </p:nvPr>
        </p:nvSpPr>
        <p:spPr>
          <a:xfrm>
            <a:off x="1600200" y="1752600"/>
            <a:ext cx="7010400" cy="4343400"/>
          </a:xfrm>
        </p:spPr>
        <p:txBody>
          <a:bodyPr/>
          <a:lstStyle/>
          <a:p>
            <a:pPr eaLnBrk="1" hangingPunct="1"/>
            <a:r>
              <a:rPr lang="en-US" altLang="zh-CN" sz="2400" b="1" dirty="0">
                <a:ea typeface="宋体" panose="02010600030101010101" pitchFamily="2" charset="-122"/>
              </a:rPr>
              <a:t>Type I Error</a:t>
            </a:r>
            <a:r>
              <a:rPr lang="en-US" altLang="zh-CN" sz="2400" dirty="0">
                <a:ea typeface="宋体" panose="02010600030101010101" pitchFamily="2" charset="-122"/>
              </a:rPr>
              <a:t> </a:t>
            </a:r>
          </a:p>
          <a:p>
            <a:pPr lvl="1" eaLnBrk="1" hangingPunct="1"/>
            <a:r>
              <a:rPr lang="en-US" altLang="zh-CN" sz="2300" dirty="0">
                <a:ea typeface="宋体" panose="02010600030101010101" pitchFamily="2" charset="-122"/>
              </a:rPr>
              <a:t>Reject a true null hypothesis</a:t>
            </a:r>
          </a:p>
          <a:p>
            <a:pPr lvl="1" eaLnBrk="1" hangingPunct="1"/>
            <a:r>
              <a:rPr lang="en-US" altLang="zh-CN" sz="2300" dirty="0">
                <a:ea typeface="宋体" panose="02010600030101010101" pitchFamily="2" charset="-122"/>
              </a:rPr>
              <a:t>Considered a serious type of error</a:t>
            </a:r>
          </a:p>
          <a:p>
            <a:pPr lvl="1" eaLnBrk="1" hangingPunct="1"/>
            <a:r>
              <a:rPr lang="en-US" altLang="zh-CN" sz="2300" dirty="0">
                <a:ea typeface="宋体" panose="02010600030101010101" pitchFamily="2" charset="-122"/>
              </a:rPr>
              <a:t>The probability of a Type I Error is </a:t>
            </a:r>
            <a:r>
              <a:rPr lang="en-US" altLang="zh-CN" sz="2300" b="1" dirty="0">
                <a:ea typeface="宋体" panose="02010600030101010101" pitchFamily="2" charset="-122"/>
                <a:sym typeface="Symbol" panose="05050102010706020507" pitchFamily="18" charset="2"/>
              </a:rPr>
              <a:t></a:t>
            </a:r>
          </a:p>
          <a:p>
            <a:pPr lvl="2" eaLnBrk="1" hangingPunct="1">
              <a:lnSpc>
                <a:spcPct val="140000"/>
              </a:lnSpc>
            </a:pPr>
            <a:r>
              <a:rPr lang="en-US" altLang="zh-CN" sz="2200" dirty="0">
                <a:ea typeface="宋体" panose="02010600030101010101" pitchFamily="2" charset="-122"/>
              </a:rPr>
              <a:t>Called </a:t>
            </a:r>
            <a:r>
              <a:rPr lang="en-US" altLang="zh-CN" sz="2200" dirty="0">
                <a:solidFill>
                  <a:srgbClr val="FF0000"/>
                </a:solidFill>
                <a:ea typeface="宋体" panose="02010600030101010101" pitchFamily="2" charset="-122"/>
              </a:rPr>
              <a:t>level of significance of the test</a:t>
            </a:r>
          </a:p>
          <a:p>
            <a:pPr lvl="2" eaLnBrk="1" hangingPunct="1"/>
            <a:r>
              <a:rPr lang="en-US" altLang="zh-CN" sz="2200" dirty="0">
                <a:ea typeface="宋体" panose="02010600030101010101" pitchFamily="2" charset="-122"/>
              </a:rPr>
              <a:t>Set by researcher in advance</a:t>
            </a:r>
          </a:p>
          <a:p>
            <a:pPr eaLnBrk="1" hangingPunct="1"/>
            <a:r>
              <a:rPr lang="en-US" altLang="zh-CN" sz="2400" b="1" dirty="0">
                <a:ea typeface="宋体" panose="02010600030101010101" pitchFamily="2" charset="-122"/>
              </a:rPr>
              <a:t>Type II Error</a:t>
            </a:r>
          </a:p>
          <a:p>
            <a:pPr lvl="1" eaLnBrk="1" hangingPunct="1"/>
            <a:r>
              <a:rPr lang="en-US" altLang="zh-CN" sz="2300" dirty="0">
                <a:ea typeface="宋体" panose="02010600030101010101" pitchFamily="2" charset="-122"/>
              </a:rPr>
              <a:t>Failure to reject false null hypothesis</a:t>
            </a:r>
          </a:p>
          <a:p>
            <a:pPr lvl="1" eaLnBrk="1" hangingPunct="1"/>
            <a:r>
              <a:rPr lang="en-US" altLang="zh-CN" sz="2300" dirty="0">
                <a:ea typeface="宋体" panose="02010600030101010101" pitchFamily="2" charset="-122"/>
              </a:rPr>
              <a:t>The probability of a Type II Error is </a:t>
            </a:r>
            <a:r>
              <a:rPr lang="el-GR" altLang="zh-CN" sz="2300" b="1" dirty="0">
                <a:cs typeface="Times New Roman" panose="02020603050405020304" pitchFamily="18" charset="0"/>
              </a:rPr>
              <a:t>β</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a:extLst>
              <a:ext uri="{FF2B5EF4-FFF2-40B4-BE49-F238E27FC236}">
                <a16:creationId xmlns:a16="http://schemas.microsoft.com/office/drawing/2014/main" id="{0C4DF9A1-DED6-6960-01F8-C49E444CB27D}"/>
              </a:ext>
            </a:extLst>
          </p:cNvPr>
          <p:cNvSpPr>
            <a:spLocks noGrp="1" noChangeArrowheads="1"/>
          </p:cNvSpPr>
          <p:nvPr>
            <p:ph type="title" idx="4294967295"/>
          </p:nvPr>
        </p:nvSpPr>
        <p:spPr/>
        <p:txBody>
          <a:bodyPr/>
          <a:lstStyle/>
          <a:p>
            <a:pPr eaLnBrk="1" hangingPunct="1"/>
            <a:r>
              <a:rPr lang="en-US" altLang="zh-CN" sz="3600">
                <a:ea typeface="宋体" panose="02010600030101010101" pitchFamily="2" charset="-122"/>
              </a:rPr>
              <a:t>Possible Errors in Hypothesis Test Decision Making</a:t>
            </a:r>
          </a:p>
        </p:txBody>
      </p:sp>
      <p:graphicFrame>
        <p:nvGraphicFramePr>
          <p:cNvPr id="241667" name="Group 3">
            <a:extLst>
              <a:ext uri="{FF2B5EF4-FFF2-40B4-BE49-F238E27FC236}">
                <a16:creationId xmlns:a16="http://schemas.microsoft.com/office/drawing/2014/main" id="{B040C403-872C-E560-F188-288DCC774C2C}"/>
              </a:ext>
            </a:extLst>
          </p:cNvPr>
          <p:cNvGraphicFramePr>
            <a:graphicFrameLocks noGrp="1"/>
          </p:cNvGraphicFramePr>
          <p:nvPr>
            <p:ph idx="4294967295"/>
          </p:nvPr>
        </p:nvGraphicFramePr>
        <p:xfrm>
          <a:off x="1219200" y="1905000"/>
          <a:ext cx="7315200" cy="4202141"/>
        </p:xfrm>
        <a:graphic>
          <a:graphicData uri="http://schemas.openxmlformats.org/drawingml/2006/table">
            <a:tbl>
              <a:tblPr/>
              <a:tblGrid>
                <a:gridCol w="19050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771358">
                <a:tc gridSpan="3">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defRPr sz="2000">
                          <a:solidFill>
                            <a:schemeClr val="tx1"/>
                          </a:solidFill>
                          <a:latin typeface="Arial" panose="020B0604020202020204" pitchFamily="34" charset="0"/>
                        </a:defRPr>
                      </a:lvl2pPr>
                      <a:lvl3pPr marL="1143000" indent="-228600" eaLnBrk="0" hangingPunct="0">
                        <a:spcBef>
                          <a:spcPct val="20000"/>
                        </a:spcBef>
                        <a:buClr>
                          <a:schemeClr val="accent2"/>
                        </a:buClr>
                        <a:buSzPct val="50000"/>
                        <a:buFont typeface="Wingdings" panose="05000000000000000000" pitchFamily="2" charset="2"/>
                        <a:defRPr>
                          <a:solidFill>
                            <a:schemeClr val="tx1"/>
                          </a:solidFill>
                          <a:latin typeface="Arial" panose="020B0604020202020204" pitchFamily="34" charset="0"/>
                        </a:defRPr>
                      </a:lvl3pPr>
                      <a:lvl4pPr marL="1600200" indent="-228600" eaLnBrk="0" hangingPunct="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defRPr>
                      </a:lvl4pPr>
                      <a:lvl5pPr marL="2057400" indent="-228600" eaLnBrk="0" hangingPunct="0">
                        <a:spcBef>
                          <a:spcPct val="20000"/>
                        </a:spcBef>
                        <a:buClr>
                          <a:srgbClr val="FD2B4E"/>
                        </a:buClr>
                        <a:buSzPct val="50000"/>
                        <a:buFont typeface="Wingdings" panose="05000000000000000000" pitchFamily="2" charset="2"/>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Possible Hypothesis Test Outcomes</a:t>
                      </a:r>
                    </a:p>
                  </a:txBody>
                  <a:tcPr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77453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defRPr sz="2000">
                          <a:solidFill>
                            <a:schemeClr val="tx1"/>
                          </a:solidFill>
                          <a:latin typeface="Arial" panose="020B0604020202020204" pitchFamily="34" charset="0"/>
                        </a:defRPr>
                      </a:lvl2pPr>
                      <a:lvl3pPr marL="1143000" indent="-228600" eaLnBrk="0" hangingPunct="0">
                        <a:spcBef>
                          <a:spcPct val="20000"/>
                        </a:spcBef>
                        <a:buClr>
                          <a:schemeClr val="accent2"/>
                        </a:buClr>
                        <a:buSzPct val="50000"/>
                        <a:buFont typeface="Wingdings" panose="05000000000000000000" pitchFamily="2" charset="2"/>
                        <a:defRPr>
                          <a:solidFill>
                            <a:schemeClr val="tx1"/>
                          </a:solidFill>
                          <a:latin typeface="Arial" panose="020B0604020202020204" pitchFamily="34" charset="0"/>
                        </a:defRPr>
                      </a:lvl3pPr>
                      <a:lvl4pPr marL="1600200" indent="-228600" eaLnBrk="0" hangingPunct="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defRPr>
                      </a:lvl4pPr>
                      <a:lvl5pPr marL="2057400" indent="-228600" eaLnBrk="0" hangingPunct="0">
                        <a:spcBef>
                          <a:spcPct val="20000"/>
                        </a:spcBef>
                        <a:buClr>
                          <a:srgbClr val="FD2B4E"/>
                        </a:buClr>
                        <a:buSzPct val="50000"/>
                        <a:buFont typeface="Wingdings" panose="05000000000000000000" pitchFamily="2" charset="2"/>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defRPr sz="2000">
                          <a:solidFill>
                            <a:schemeClr val="tx1"/>
                          </a:solidFill>
                          <a:latin typeface="Arial" panose="020B0604020202020204" pitchFamily="34" charset="0"/>
                        </a:defRPr>
                      </a:lvl2pPr>
                      <a:lvl3pPr marL="1143000" indent="-228600" eaLnBrk="0" hangingPunct="0">
                        <a:spcBef>
                          <a:spcPct val="20000"/>
                        </a:spcBef>
                        <a:buClr>
                          <a:schemeClr val="accent2"/>
                        </a:buClr>
                        <a:buSzPct val="50000"/>
                        <a:buFont typeface="Wingdings" panose="05000000000000000000" pitchFamily="2" charset="2"/>
                        <a:defRPr>
                          <a:solidFill>
                            <a:schemeClr val="tx1"/>
                          </a:solidFill>
                          <a:latin typeface="Arial" panose="020B0604020202020204" pitchFamily="34" charset="0"/>
                        </a:defRPr>
                      </a:lvl3pPr>
                      <a:lvl4pPr marL="1600200" indent="-228600" eaLnBrk="0" hangingPunct="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defRPr>
                      </a:lvl4pPr>
                      <a:lvl5pPr marL="2057400" indent="-228600" eaLnBrk="0" hangingPunct="0">
                        <a:spcBef>
                          <a:spcPct val="20000"/>
                        </a:spcBef>
                        <a:buClr>
                          <a:srgbClr val="FD2B4E"/>
                        </a:buClr>
                        <a:buSzPct val="50000"/>
                        <a:buFont typeface="Wingdings" panose="05000000000000000000" pitchFamily="2" charset="2"/>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Actual Situation</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extLst>
                  <a:ext uri="{0D108BD9-81ED-4DB2-BD59-A6C34878D82A}">
                    <a16:rowId xmlns:a16="http://schemas.microsoft.com/office/drawing/2014/main" val="10001"/>
                  </a:ext>
                </a:extLst>
              </a:tr>
              <a:tr h="77453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defRPr sz="2000">
                          <a:solidFill>
                            <a:schemeClr val="tx1"/>
                          </a:solidFill>
                          <a:latin typeface="Arial" panose="020B0604020202020204" pitchFamily="34" charset="0"/>
                        </a:defRPr>
                      </a:lvl2pPr>
                      <a:lvl3pPr marL="1143000" indent="-228600" eaLnBrk="0" hangingPunct="0">
                        <a:spcBef>
                          <a:spcPct val="20000"/>
                        </a:spcBef>
                        <a:buClr>
                          <a:schemeClr val="accent2"/>
                        </a:buClr>
                        <a:buSzPct val="50000"/>
                        <a:buFont typeface="Wingdings" panose="05000000000000000000" pitchFamily="2" charset="2"/>
                        <a:defRPr>
                          <a:solidFill>
                            <a:schemeClr val="tx1"/>
                          </a:solidFill>
                          <a:latin typeface="Arial" panose="020B0604020202020204" pitchFamily="34" charset="0"/>
                        </a:defRPr>
                      </a:lvl3pPr>
                      <a:lvl4pPr marL="1600200" indent="-228600" eaLnBrk="0" hangingPunct="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defRPr>
                      </a:lvl4pPr>
                      <a:lvl5pPr marL="2057400" indent="-228600" eaLnBrk="0" hangingPunct="0">
                        <a:spcBef>
                          <a:spcPct val="20000"/>
                        </a:spcBef>
                        <a:buClr>
                          <a:srgbClr val="FD2B4E"/>
                        </a:buClr>
                        <a:buSzPct val="50000"/>
                        <a:buFont typeface="Wingdings" panose="05000000000000000000" pitchFamily="2" charset="2"/>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Decision</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defRPr sz="2000">
                          <a:solidFill>
                            <a:schemeClr val="tx1"/>
                          </a:solidFill>
                          <a:latin typeface="Arial" panose="020B0604020202020204" pitchFamily="34" charset="0"/>
                        </a:defRPr>
                      </a:lvl2pPr>
                      <a:lvl3pPr marL="1143000" indent="-228600" eaLnBrk="0" hangingPunct="0">
                        <a:spcBef>
                          <a:spcPct val="20000"/>
                        </a:spcBef>
                        <a:buClr>
                          <a:schemeClr val="accent2"/>
                        </a:buClr>
                        <a:buSzPct val="50000"/>
                        <a:buFont typeface="Wingdings" panose="05000000000000000000" pitchFamily="2" charset="2"/>
                        <a:defRPr>
                          <a:solidFill>
                            <a:schemeClr val="tx1"/>
                          </a:solidFill>
                          <a:latin typeface="Arial" panose="020B0604020202020204" pitchFamily="34" charset="0"/>
                        </a:defRPr>
                      </a:lvl3pPr>
                      <a:lvl4pPr marL="1600200" indent="-228600" eaLnBrk="0" hangingPunct="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defRPr>
                      </a:lvl4pPr>
                      <a:lvl5pPr marL="2057400" indent="-228600" eaLnBrk="0" hangingPunct="0">
                        <a:spcBef>
                          <a:spcPct val="20000"/>
                        </a:spcBef>
                        <a:buClr>
                          <a:srgbClr val="FD2B4E"/>
                        </a:buClr>
                        <a:buSzPct val="50000"/>
                        <a:buFont typeface="Wingdings" panose="05000000000000000000" pitchFamily="2" charset="2"/>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H</a:t>
                      </a:r>
                      <a:r>
                        <a:rPr kumimoji="0" lang="en-US" altLang="zh-CN" sz="2400" b="0" i="0" u="none" strike="noStrike" cap="none" normalizeH="0" baseline="-25000">
                          <a:ln>
                            <a:noFill/>
                          </a:ln>
                          <a:solidFill>
                            <a:schemeClr val="tx1"/>
                          </a:solidFill>
                          <a:effectLst/>
                          <a:latin typeface="Arial" panose="020B0604020202020204" pitchFamily="34" charset="0"/>
                          <a:ea typeface="宋体" panose="02010600030101010101" pitchFamily="2" charset="-122"/>
                        </a:rPr>
                        <a:t>0</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 True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defRPr sz="2000">
                          <a:solidFill>
                            <a:schemeClr val="tx1"/>
                          </a:solidFill>
                          <a:latin typeface="Arial" panose="020B0604020202020204" pitchFamily="34" charset="0"/>
                        </a:defRPr>
                      </a:lvl2pPr>
                      <a:lvl3pPr marL="1143000" indent="-228600" eaLnBrk="0" hangingPunct="0">
                        <a:spcBef>
                          <a:spcPct val="20000"/>
                        </a:spcBef>
                        <a:buClr>
                          <a:schemeClr val="accent2"/>
                        </a:buClr>
                        <a:buSzPct val="50000"/>
                        <a:buFont typeface="Wingdings" panose="05000000000000000000" pitchFamily="2" charset="2"/>
                        <a:defRPr>
                          <a:solidFill>
                            <a:schemeClr val="tx1"/>
                          </a:solidFill>
                          <a:latin typeface="Arial" panose="020B0604020202020204" pitchFamily="34" charset="0"/>
                        </a:defRPr>
                      </a:lvl3pPr>
                      <a:lvl4pPr marL="1600200" indent="-228600" eaLnBrk="0" hangingPunct="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defRPr>
                      </a:lvl4pPr>
                      <a:lvl5pPr marL="2057400" indent="-228600" eaLnBrk="0" hangingPunct="0">
                        <a:spcBef>
                          <a:spcPct val="20000"/>
                        </a:spcBef>
                        <a:buClr>
                          <a:srgbClr val="FD2B4E"/>
                        </a:buClr>
                        <a:buSzPct val="50000"/>
                        <a:buFont typeface="Wingdings" panose="05000000000000000000" pitchFamily="2" charset="2"/>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H</a:t>
                      </a:r>
                      <a:r>
                        <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0</a:t>
                      </a: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False</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985625">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defRPr sz="2000">
                          <a:solidFill>
                            <a:schemeClr val="tx1"/>
                          </a:solidFill>
                          <a:latin typeface="Arial" panose="020B0604020202020204" pitchFamily="34" charset="0"/>
                        </a:defRPr>
                      </a:lvl2pPr>
                      <a:lvl3pPr marL="1143000" indent="-228600" eaLnBrk="0" hangingPunct="0">
                        <a:spcBef>
                          <a:spcPct val="20000"/>
                        </a:spcBef>
                        <a:buClr>
                          <a:schemeClr val="accent2"/>
                        </a:buClr>
                        <a:buSzPct val="50000"/>
                        <a:buFont typeface="Wingdings" panose="05000000000000000000" pitchFamily="2" charset="2"/>
                        <a:defRPr>
                          <a:solidFill>
                            <a:schemeClr val="tx1"/>
                          </a:solidFill>
                          <a:latin typeface="Arial" panose="020B0604020202020204" pitchFamily="34" charset="0"/>
                        </a:defRPr>
                      </a:lvl3pPr>
                      <a:lvl4pPr marL="1600200" indent="-228600" eaLnBrk="0" hangingPunct="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defRPr>
                      </a:lvl4pPr>
                      <a:lvl5pPr marL="2057400" indent="-228600" eaLnBrk="0" hangingPunct="0">
                        <a:spcBef>
                          <a:spcPct val="20000"/>
                        </a:spcBef>
                        <a:buClr>
                          <a:srgbClr val="FD2B4E"/>
                        </a:buClr>
                        <a:buSzPct val="50000"/>
                        <a:buFont typeface="Wingdings" panose="05000000000000000000" pitchFamily="2" charset="2"/>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Do Not Reject H</a:t>
                      </a:r>
                      <a:r>
                        <a:rPr kumimoji="0" lang="en-US" altLang="zh-CN" sz="2400" b="0" i="0" u="none" strike="noStrike" cap="none" normalizeH="0" baseline="-25000">
                          <a:ln>
                            <a:noFill/>
                          </a:ln>
                          <a:solidFill>
                            <a:schemeClr val="tx1"/>
                          </a:solidFill>
                          <a:effectLst/>
                          <a:latin typeface="Arial" panose="020B0604020202020204" pitchFamily="34" charset="0"/>
                          <a:ea typeface="宋体" panose="02010600030101010101" pitchFamily="2" charset="-122"/>
                        </a:rPr>
                        <a:t>0</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defRPr sz="2000">
                          <a:solidFill>
                            <a:schemeClr val="tx1"/>
                          </a:solidFill>
                          <a:latin typeface="Arial" panose="020B0604020202020204" pitchFamily="34" charset="0"/>
                        </a:defRPr>
                      </a:lvl2pPr>
                      <a:lvl3pPr marL="1143000" indent="-228600" eaLnBrk="0" hangingPunct="0">
                        <a:spcBef>
                          <a:spcPct val="20000"/>
                        </a:spcBef>
                        <a:buClr>
                          <a:schemeClr val="accent2"/>
                        </a:buClr>
                        <a:buSzPct val="50000"/>
                        <a:buFont typeface="Wingdings" panose="05000000000000000000" pitchFamily="2" charset="2"/>
                        <a:defRPr>
                          <a:solidFill>
                            <a:schemeClr val="tx1"/>
                          </a:solidFill>
                          <a:latin typeface="Arial" panose="020B0604020202020204" pitchFamily="34" charset="0"/>
                        </a:defRPr>
                      </a:lvl3pPr>
                      <a:lvl4pPr marL="1600200" indent="-228600" eaLnBrk="0" hangingPunct="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defRPr>
                      </a:lvl4pPr>
                      <a:lvl5pPr marL="2057400" indent="-228600" eaLnBrk="0" hangingPunct="0">
                        <a:spcBef>
                          <a:spcPct val="20000"/>
                        </a:spcBef>
                        <a:buClr>
                          <a:srgbClr val="FD2B4E"/>
                        </a:buClr>
                        <a:buSzPct val="50000"/>
                        <a:buFont typeface="Wingdings" panose="05000000000000000000" pitchFamily="2" charset="2"/>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No Error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Probability 1 - </a:t>
                      </a:r>
                      <a:r>
                        <a:rPr kumimoji="0" lang="el-GR" altLang="zh-CN" sz="2400" b="0" i="0" u="none" strike="noStrike" cap="none" normalizeH="0" baseline="0" dirty="0">
                          <a:ln>
                            <a:noFill/>
                          </a:ln>
                          <a:solidFill>
                            <a:schemeClr val="tx1"/>
                          </a:solidFill>
                          <a:effectLst/>
                          <a:latin typeface="Arial" panose="020B0604020202020204" pitchFamily="34" charset="0"/>
                          <a:cs typeface="Times New Roman" panose="02020603050405020304" pitchFamily="18" charset="0"/>
                        </a:rPr>
                        <a:t>α</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defRPr sz="2000">
                          <a:solidFill>
                            <a:schemeClr val="tx1"/>
                          </a:solidFill>
                          <a:latin typeface="Arial" panose="020B0604020202020204" pitchFamily="34" charset="0"/>
                        </a:defRPr>
                      </a:lvl2pPr>
                      <a:lvl3pPr marL="1143000" indent="-228600" eaLnBrk="0" hangingPunct="0">
                        <a:spcBef>
                          <a:spcPct val="20000"/>
                        </a:spcBef>
                        <a:buClr>
                          <a:schemeClr val="accent2"/>
                        </a:buClr>
                        <a:buSzPct val="50000"/>
                        <a:buFont typeface="Wingdings" panose="05000000000000000000" pitchFamily="2" charset="2"/>
                        <a:defRPr>
                          <a:solidFill>
                            <a:schemeClr val="tx1"/>
                          </a:solidFill>
                          <a:latin typeface="Arial" panose="020B0604020202020204" pitchFamily="34" charset="0"/>
                        </a:defRPr>
                      </a:lvl3pPr>
                      <a:lvl4pPr marL="1600200" indent="-228600" eaLnBrk="0" hangingPunct="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defRPr>
                      </a:lvl4pPr>
                      <a:lvl5pPr marL="2057400" indent="-228600" eaLnBrk="0" hangingPunct="0">
                        <a:spcBef>
                          <a:spcPct val="20000"/>
                        </a:spcBef>
                        <a:buClr>
                          <a:srgbClr val="FD2B4E"/>
                        </a:buClr>
                        <a:buSzPct val="50000"/>
                        <a:buFont typeface="Wingdings" panose="05000000000000000000" pitchFamily="2" charset="2"/>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a:ln>
                            <a:noFill/>
                          </a:ln>
                          <a:solidFill>
                            <a:schemeClr val="hlink"/>
                          </a:solidFill>
                          <a:effectLst/>
                          <a:latin typeface="Arial" panose="020B0604020202020204" pitchFamily="34" charset="0"/>
                          <a:ea typeface="宋体" panose="02010600030101010101" pitchFamily="2" charset="-122"/>
                        </a:rPr>
                        <a:t>Type II Error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a:ln>
                            <a:noFill/>
                          </a:ln>
                          <a:solidFill>
                            <a:schemeClr val="hlink"/>
                          </a:solidFill>
                          <a:effectLst/>
                          <a:latin typeface="Arial" panose="020B0604020202020204" pitchFamily="34" charset="0"/>
                          <a:ea typeface="宋体" panose="02010600030101010101" pitchFamily="2" charset="-122"/>
                        </a:rPr>
                        <a:t>Probability </a:t>
                      </a:r>
                      <a:r>
                        <a:rPr kumimoji="0" lang="el-GR" altLang="zh-CN" sz="2300" b="0" i="0" u="none" strike="noStrike" cap="none" normalizeH="0" baseline="0" dirty="0">
                          <a:ln>
                            <a:noFill/>
                          </a:ln>
                          <a:solidFill>
                            <a:schemeClr val="hlink"/>
                          </a:solidFill>
                          <a:effectLst/>
                          <a:latin typeface="Arial" panose="020B0604020202020204" pitchFamily="34" charset="0"/>
                          <a:cs typeface="Times New Roman" panose="02020603050405020304" pitchFamily="18" charset="0"/>
                        </a:rPr>
                        <a:t>β</a:t>
                      </a:r>
                      <a:endParaRPr kumimoji="0" lang="en-US" altLang="zh-CN" sz="2300" b="0" i="0" u="none" strike="noStrike" cap="none" normalizeH="0" baseline="0" dirty="0">
                        <a:ln>
                          <a:noFill/>
                        </a:ln>
                        <a:solidFill>
                          <a:schemeClr val="hlink"/>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96065">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defRPr sz="2000">
                          <a:solidFill>
                            <a:schemeClr val="tx1"/>
                          </a:solidFill>
                          <a:latin typeface="Arial" panose="020B0604020202020204" pitchFamily="34" charset="0"/>
                        </a:defRPr>
                      </a:lvl2pPr>
                      <a:lvl3pPr marL="1143000" indent="-228600" eaLnBrk="0" hangingPunct="0">
                        <a:spcBef>
                          <a:spcPct val="20000"/>
                        </a:spcBef>
                        <a:buClr>
                          <a:schemeClr val="accent2"/>
                        </a:buClr>
                        <a:buSzPct val="50000"/>
                        <a:buFont typeface="Wingdings" panose="05000000000000000000" pitchFamily="2" charset="2"/>
                        <a:defRPr>
                          <a:solidFill>
                            <a:schemeClr val="tx1"/>
                          </a:solidFill>
                          <a:latin typeface="Arial" panose="020B0604020202020204" pitchFamily="34" charset="0"/>
                        </a:defRPr>
                      </a:lvl3pPr>
                      <a:lvl4pPr marL="1600200" indent="-228600" eaLnBrk="0" hangingPunct="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defRPr>
                      </a:lvl4pPr>
                      <a:lvl5pPr marL="2057400" indent="-228600" eaLnBrk="0" hangingPunct="0">
                        <a:spcBef>
                          <a:spcPct val="20000"/>
                        </a:spcBef>
                        <a:buClr>
                          <a:srgbClr val="FD2B4E"/>
                        </a:buClr>
                        <a:buSzPct val="50000"/>
                        <a:buFont typeface="Wingdings" panose="05000000000000000000" pitchFamily="2" charset="2"/>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Reject H</a:t>
                      </a:r>
                      <a:r>
                        <a:rPr kumimoji="0" lang="en-US" altLang="zh-CN" sz="2400" b="0" i="0" u="none" strike="noStrike" cap="none" normalizeH="0" baseline="-25000">
                          <a:ln>
                            <a:noFill/>
                          </a:ln>
                          <a:solidFill>
                            <a:schemeClr val="tx1"/>
                          </a:solidFill>
                          <a:effectLst/>
                          <a:latin typeface="Arial" panose="020B0604020202020204" pitchFamily="34" charset="0"/>
                          <a:ea typeface="宋体" panose="02010600030101010101" pitchFamily="2" charset="-122"/>
                        </a:rPr>
                        <a:t>0</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defRPr sz="2000">
                          <a:solidFill>
                            <a:schemeClr val="tx1"/>
                          </a:solidFill>
                          <a:latin typeface="Arial" panose="020B0604020202020204" pitchFamily="34" charset="0"/>
                        </a:defRPr>
                      </a:lvl2pPr>
                      <a:lvl3pPr marL="1143000" indent="-228600" eaLnBrk="0" hangingPunct="0">
                        <a:spcBef>
                          <a:spcPct val="20000"/>
                        </a:spcBef>
                        <a:buClr>
                          <a:schemeClr val="accent2"/>
                        </a:buClr>
                        <a:buSzPct val="50000"/>
                        <a:buFont typeface="Wingdings" panose="05000000000000000000" pitchFamily="2" charset="2"/>
                        <a:defRPr>
                          <a:solidFill>
                            <a:schemeClr val="tx1"/>
                          </a:solidFill>
                          <a:latin typeface="Arial" panose="020B0604020202020204" pitchFamily="34" charset="0"/>
                        </a:defRPr>
                      </a:lvl3pPr>
                      <a:lvl4pPr marL="1600200" indent="-228600" eaLnBrk="0" hangingPunct="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defRPr>
                      </a:lvl4pPr>
                      <a:lvl5pPr marL="2057400" indent="-228600" eaLnBrk="0" hangingPunct="0">
                        <a:spcBef>
                          <a:spcPct val="20000"/>
                        </a:spcBef>
                        <a:buClr>
                          <a:srgbClr val="FD2B4E"/>
                        </a:buClr>
                        <a:buSzPct val="50000"/>
                        <a:buFont typeface="Wingdings" panose="05000000000000000000" pitchFamily="2" charset="2"/>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a:ln>
                            <a:noFill/>
                          </a:ln>
                          <a:solidFill>
                            <a:schemeClr val="hlink"/>
                          </a:solidFill>
                          <a:effectLst/>
                          <a:latin typeface="Arial" panose="020B0604020202020204" pitchFamily="34" charset="0"/>
                          <a:ea typeface="宋体" panose="02010600030101010101" pitchFamily="2" charset="-122"/>
                        </a:rPr>
                        <a:t>Type I Error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a:ln>
                            <a:noFill/>
                          </a:ln>
                          <a:solidFill>
                            <a:schemeClr val="hlink"/>
                          </a:solidFill>
                          <a:effectLst/>
                          <a:latin typeface="Arial" panose="020B0604020202020204" pitchFamily="34" charset="0"/>
                          <a:ea typeface="宋体" panose="02010600030101010101" pitchFamily="2" charset="-122"/>
                        </a:rPr>
                        <a:t>Probability </a:t>
                      </a:r>
                      <a:r>
                        <a:rPr kumimoji="0" lang="el-GR" altLang="zh-CN" sz="2400" b="0" i="0" u="none" strike="noStrike" cap="none" normalizeH="0" baseline="0" dirty="0">
                          <a:ln>
                            <a:noFill/>
                          </a:ln>
                          <a:solidFill>
                            <a:schemeClr val="hlink"/>
                          </a:solidFill>
                          <a:effectLst/>
                          <a:latin typeface="Arial" panose="020B0604020202020204" pitchFamily="34" charset="0"/>
                          <a:cs typeface="Times New Roman" panose="02020603050405020304" pitchFamily="18" charset="0"/>
                        </a:rPr>
                        <a:t>α</a:t>
                      </a:r>
                      <a:endParaRPr kumimoji="0" lang="en-US" altLang="zh-CN" sz="2400" b="0" i="0" u="none" strike="noStrike" cap="none" normalizeH="0" baseline="0" dirty="0">
                        <a:ln>
                          <a:noFill/>
                        </a:ln>
                        <a:solidFill>
                          <a:schemeClr val="hlink"/>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defRPr sz="2000">
                          <a:solidFill>
                            <a:schemeClr val="tx1"/>
                          </a:solidFill>
                          <a:latin typeface="Arial" panose="020B0604020202020204" pitchFamily="34" charset="0"/>
                        </a:defRPr>
                      </a:lvl2pPr>
                      <a:lvl3pPr marL="1143000" indent="-228600" eaLnBrk="0" hangingPunct="0">
                        <a:spcBef>
                          <a:spcPct val="20000"/>
                        </a:spcBef>
                        <a:buClr>
                          <a:schemeClr val="accent2"/>
                        </a:buClr>
                        <a:buSzPct val="50000"/>
                        <a:buFont typeface="Wingdings" panose="05000000000000000000" pitchFamily="2" charset="2"/>
                        <a:defRPr>
                          <a:solidFill>
                            <a:schemeClr val="tx1"/>
                          </a:solidFill>
                          <a:latin typeface="Arial" panose="020B0604020202020204" pitchFamily="34" charset="0"/>
                        </a:defRPr>
                      </a:lvl3pPr>
                      <a:lvl4pPr marL="1600200" indent="-228600" eaLnBrk="0" hangingPunct="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defRPr>
                      </a:lvl4pPr>
                      <a:lvl5pPr marL="2057400" indent="-228600" eaLnBrk="0" hangingPunct="0">
                        <a:spcBef>
                          <a:spcPct val="20000"/>
                        </a:spcBef>
                        <a:buClr>
                          <a:srgbClr val="FD2B4E"/>
                        </a:buClr>
                        <a:buSzPct val="50000"/>
                        <a:buFont typeface="Wingdings" panose="05000000000000000000" pitchFamily="2" charset="2"/>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No Error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Probability 1 - </a:t>
                      </a:r>
                      <a:r>
                        <a:rPr kumimoji="0" lang="el-GR" altLang="zh-CN" sz="2300" b="0" i="0" u="none" strike="noStrike" cap="none" normalizeH="0" baseline="0" dirty="0">
                          <a:ln>
                            <a:noFill/>
                          </a:ln>
                          <a:solidFill>
                            <a:schemeClr val="tx1"/>
                          </a:solidFill>
                          <a:effectLst/>
                          <a:latin typeface="Arial" panose="020B0604020202020204" pitchFamily="34" charset="0"/>
                          <a:cs typeface="Times New Roman" panose="02020603050405020304" pitchFamily="18" charset="0"/>
                        </a:rPr>
                        <a:t>β</a:t>
                      </a:r>
                      <a:endParaRPr kumimoji="0" lang="en-US" altLang="zh-CN" sz="23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7676" name="Rectangle 26">
            <a:extLst>
              <a:ext uri="{FF2B5EF4-FFF2-40B4-BE49-F238E27FC236}">
                <a16:creationId xmlns:a16="http://schemas.microsoft.com/office/drawing/2014/main" id="{43829130-CB17-045D-99C1-3E73BE0A0DF8}"/>
              </a:ext>
            </a:extLst>
          </p:cNvPr>
          <p:cNvSpPr>
            <a:spLocks noChangeArrowheads="1"/>
          </p:cNvSpPr>
          <p:nvPr/>
        </p:nvSpPr>
        <p:spPr bwMode="auto">
          <a:xfrm>
            <a:off x="6934200" y="990600"/>
            <a:ext cx="1968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r>
              <a:rPr lang="en-US" altLang="zh-CN" i="1">
                <a:solidFill>
                  <a:srgbClr val="333399"/>
                </a:solidFill>
                <a:ea typeface="宋体" panose="02010600030101010101" pitchFamily="2" charset="-122"/>
              </a:rPr>
              <a:t>(continued)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a:extLst>
              <a:ext uri="{FF2B5EF4-FFF2-40B4-BE49-F238E27FC236}">
                <a16:creationId xmlns:a16="http://schemas.microsoft.com/office/drawing/2014/main" id="{01AC16DA-A94C-A511-8C10-AF8D647A09B1}"/>
              </a:ext>
            </a:extLst>
          </p:cNvPr>
          <p:cNvSpPr>
            <a:spLocks noGrp="1" noChangeArrowheads="1"/>
          </p:cNvSpPr>
          <p:nvPr>
            <p:ph type="title" idx="4294967295"/>
          </p:nvPr>
        </p:nvSpPr>
        <p:spPr/>
        <p:txBody>
          <a:bodyPr/>
          <a:lstStyle/>
          <a:p>
            <a:pPr eaLnBrk="1" hangingPunct="1"/>
            <a:r>
              <a:rPr lang="en-US" altLang="zh-CN" sz="3600">
                <a:ea typeface="宋体" panose="02010600030101010101" pitchFamily="2" charset="-122"/>
              </a:rPr>
              <a:t>Possible Results in Hypothesis Test Decision Making</a:t>
            </a:r>
          </a:p>
        </p:txBody>
      </p:sp>
      <p:sp>
        <p:nvSpPr>
          <p:cNvPr id="28677" name="Rectangle 3">
            <a:extLst>
              <a:ext uri="{FF2B5EF4-FFF2-40B4-BE49-F238E27FC236}">
                <a16:creationId xmlns:a16="http://schemas.microsoft.com/office/drawing/2014/main" id="{4DF6C80F-D94B-AA79-E8DB-101BD045460E}"/>
              </a:ext>
            </a:extLst>
          </p:cNvPr>
          <p:cNvSpPr>
            <a:spLocks noGrp="1" noChangeArrowheads="1"/>
          </p:cNvSpPr>
          <p:nvPr>
            <p:ph type="body" idx="4294967295"/>
          </p:nvPr>
        </p:nvSpPr>
        <p:spPr/>
        <p:txBody>
          <a:bodyPr/>
          <a:lstStyle/>
          <a:p>
            <a:pPr eaLnBrk="1" hangingPunct="1"/>
            <a:r>
              <a:rPr lang="en-US" altLang="zh-CN" dirty="0">
                <a:ea typeface="宋体" panose="02010600030101010101" pitchFamily="2" charset="-122"/>
              </a:rPr>
              <a:t>The </a:t>
            </a:r>
            <a:r>
              <a:rPr lang="en-US" altLang="zh-CN" dirty="0">
                <a:solidFill>
                  <a:schemeClr val="folHlink"/>
                </a:solidFill>
                <a:ea typeface="宋体" panose="02010600030101010101" pitchFamily="2" charset="-122"/>
              </a:rPr>
              <a:t>confidence coefficient</a:t>
            </a:r>
            <a:r>
              <a:rPr lang="en-US" altLang="zh-CN" dirty="0">
                <a:ea typeface="宋体" panose="02010600030101010101" pitchFamily="2" charset="-122"/>
              </a:rPr>
              <a:t> (1-</a:t>
            </a:r>
            <a:r>
              <a:rPr lang="el-GR" altLang="zh-CN" dirty="0">
                <a:cs typeface="Arial" panose="020B0604020202020204" pitchFamily="34" charset="0"/>
              </a:rPr>
              <a:t>α</a:t>
            </a:r>
            <a:r>
              <a:rPr lang="en-US" altLang="zh-CN" dirty="0">
                <a:ea typeface="宋体" panose="02010600030101010101" pitchFamily="2" charset="-122"/>
              </a:rPr>
              <a:t>) is the probability of not rejecting H</a:t>
            </a:r>
            <a:r>
              <a:rPr lang="en-US" altLang="zh-CN" baseline="-25000" dirty="0">
                <a:ea typeface="宋体" panose="02010600030101010101" pitchFamily="2" charset="-122"/>
              </a:rPr>
              <a:t>0</a:t>
            </a:r>
            <a:r>
              <a:rPr lang="en-US" altLang="zh-CN" dirty="0">
                <a:ea typeface="宋体" panose="02010600030101010101" pitchFamily="2" charset="-122"/>
              </a:rPr>
              <a:t> when it is true.</a:t>
            </a:r>
          </a:p>
          <a:p>
            <a:pPr eaLnBrk="1" hangingPunct="1"/>
            <a:endParaRPr lang="en-US" altLang="zh-CN" sz="1400" dirty="0">
              <a:ea typeface="宋体" panose="02010600030101010101" pitchFamily="2" charset="-122"/>
            </a:endParaRPr>
          </a:p>
          <a:p>
            <a:pPr eaLnBrk="1" hangingPunct="1"/>
            <a:r>
              <a:rPr lang="en-US" altLang="zh-CN" dirty="0">
                <a:ea typeface="宋体" panose="02010600030101010101" pitchFamily="2" charset="-122"/>
              </a:rPr>
              <a:t>The </a:t>
            </a:r>
            <a:r>
              <a:rPr lang="en-US" altLang="zh-CN" dirty="0">
                <a:solidFill>
                  <a:schemeClr val="folHlink"/>
                </a:solidFill>
                <a:ea typeface="宋体" panose="02010600030101010101" pitchFamily="2" charset="-122"/>
              </a:rPr>
              <a:t>confidence level</a:t>
            </a:r>
            <a:r>
              <a:rPr lang="en-US" altLang="zh-CN" dirty="0">
                <a:ea typeface="宋体" panose="02010600030101010101" pitchFamily="2" charset="-122"/>
              </a:rPr>
              <a:t> of a hypothesis test is    (1-</a:t>
            </a:r>
            <a:r>
              <a:rPr lang="el-GR" altLang="zh-CN" dirty="0">
                <a:cs typeface="Arial" panose="020B0604020202020204" pitchFamily="34" charset="0"/>
              </a:rPr>
              <a:t>α</a:t>
            </a:r>
            <a:r>
              <a:rPr lang="en-US" altLang="zh-CN" dirty="0">
                <a:ea typeface="宋体" panose="02010600030101010101" pitchFamily="2" charset="-122"/>
              </a:rPr>
              <a:t>)*100%.</a:t>
            </a:r>
          </a:p>
          <a:p>
            <a:pPr eaLnBrk="1" hangingPunct="1"/>
            <a:endParaRPr lang="en-US" altLang="zh-CN" sz="1400" dirty="0">
              <a:ea typeface="宋体" panose="02010600030101010101" pitchFamily="2" charset="-122"/>
            </a:endParaRPr>
          </a:p>
          <a:p>
            <a:pPr eaLnBrk="1" hangingPunct="1"/>
            <a:r>
              <a:rPr lang="en-US" altLang="zh-CN" dirty="0">
                <a:ea typeface="宋体" panose="02010600030101010101" pitchFamily="2" charset="-122"/>
              </a:rPr>
              <a:t>The </a:t>
            </a:r>
            <a:r>
              <a:rPr lang="en-US" altLang="zh-CN" dirty="0">
                <a:solidFill>
                  <a:schemeClr val="folHlink"/>
                </a:solidFill>
                <a:ea typeface="宋体" panose="02010600030101010101" pitchFamily="2" charset="-122"/>
              </a:rPr>
              <a:t>power of a statistical test</a:t>
            </a:r>
            <a:r>
              <a:rPr lang="en-US" altLang="zh-CN" dirty="0">
                <a:ea typeface="宋体" panose="02010600030101010101" pitchFamily="2" charset="-122"/>
              </a:rPr>
              <a:t> (1-</a:t>
            </a:r>
            <a:r>
              <a:rPr lang="el-GR" altLang="zh-CN" dirty="0">
                <a:cs typeface="Arial" panose="020B0604020202020204" pitchFamily="34" charset="0"/>
              </a:rPr>
              <a:t>β</a:t>
            </a:r>
            <a:r>
              <a:rPr lang="en-US" altLang="zh-CN" dirty="0">
                <a:ea typeface="宋体" panose="02010600030101010101" pitchFamily="2" charset="-122"/>
              </a:rPr>
              <a:t>) is the probability of rejecting H</a:t>
            </a:r>
            <a:r>
              <a:rPr lang="en-US" altLang="zh-CN" baseline="-25000" dirty="0">
                <a:ea typeface="宋体" panose="02010600030101010101" pitchFamily="2" charset="-122"/>
              </a:rPr>
              <a:t>0</a:t>
            </a:r>
            <a:r>
              <a:rPr lang="en-US" altLang="zh-CN" dirty="0">
                <a:ea typeface="宋体" panose="02010600030101010101" pitchFamily="2" charset="-122"/>
              </a:rPr>
              <a:t> when it is false.</a:t>
            </a:r>
            <a:endParaRPr lang="el-GR" altLang="zh-CN" dirty="0">
              <a:cs typeface="Arial" panose="020B0604020202020204" pitchFamily="34" charset="0"/>
            </a:endParaRPr>
          </a:p>
        </p:txBody>
      </p:sp>
      <p:sp>
        <p:nvSpPr>
          <p:cNvPr id="28678" name="Rectangle 4">
            <a:extLst>
              <a:ext uri="{FF2B5EF4-FFF2-40B4-BE49-F238E27FC236}">
                <a16:creationId xmlns:a16="http://schemas.microsoft.com/office/drawing/2014/main" id="{139D4FE9-81E2-4DB3-0B76-033350FB79BE}"/>
              </a:ext>
            </a:extLst>
          </p:cNvPr>
          <p:cNvSpPr>
            <a:spLocks noChangeArrowheads="1"/>
          </p:cNvSpPr>
          <p:nvPr/>
        </p:nvSpPr>
        <p:spPr bwMode="auto">
          <a:xfrm>
            <a:off x="6934200" y="990600"/>
            <a:ext cx="1968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r>
              <a:rPr lang="en-US" altLang="zh-CN" i="1">
                <a:solidFill>
                  <a:srgbClr val="333399"/>
                </a:solidFill>
                <a:ea typeface="宋体" panose="02010600030101010101" pitchFamily="2" charset="-122"/>
              </a:rPr>
              <a:t>(continued)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a:extLst>
              <a:ext uri="{FF2B5EF4-FFF2-40B4-BE49-F238E27FC236}">
                <a16:creationId xmlns:a16="http://schemas.microsoft.com/office/drawing/2014/main" id="{0846CBEB-A9FE-8742-3ADF-4462FEA3BB3E}"/>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Type I &amp; II Error Relationship</a:t>
            </a:r>
          </a:p>
        </p:txBody>
      </p:sp>
      <p:sp>
        <p:nvSpPr>
          <p:cNvPr id="29701" name="Text Box 4">
            <a:extLst>
              <a:ext uri="{FF2B5EF4-FFF2-40B4-BE49-F238E27FC236}">
                <a16:creationId xmlns:a16="http://schemas.microsoft.com/office/drawing/2014/main" id="{FB7537E8-9395-1F47-2FC2-C86C56D1B662}"/>
              </a:ext>
            </a:extLst>
          </p:cNvPr>
          <p:cNvSpPr txBox="1">
            <a:spLocks noChangeArrowheads="1"/>
          </p:cNvSpPr>
          <p:nvPr/>
        </p:nvSpPr>
        <p:spPr bwMode="auto">
          <a:xfrm>
            <a:off x="685800" y="2057400"/>
            <a:ext cx="784860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50000"/>
              </a:spcBef>
              <a:buClr>
                <a:srgbClr val="3333CC"/>
              </a:buClr>
              <a:buSzPct val="120000"/>
              <a:buFont typeface="Wingdings" panose="05000000000000000000" pitchFamily="2" charset="2"/>
              <a:buChar char="§"/>
            </a:pPr>
            <a:r>
              <a:rPr lang="en-US" altLang="zh-CN" sz="2400">
                <a:solidFill>
                  <a:srgbClr val="000000"/>
                </a:solidFill>
                <a:ea typeface="宋体" panose="02010600030101010101" pitchFamily="2" charset="-122"/>
              </a:rPr>
              <a:t> </a:t>
            </a:r>
            <a:r>
              <a:rPr lang="en-US" altLang="zh-CN">
                <a:solidFill>
                  <a:srgbClr val="000000"/>
                </a:solidFill>
                <a:ea typeface="宋体" panose="02010600030101010101" pitchFamily="2" charset="-122"/>
              </a:rPr>
              <a:t>Type I and Type II errors cannot happen at</a:t>
            </a:r>
          </a:p>
          <a:p>
            <a:pPr eaLnBrk="1" hangingPunct="1">
              <a:lnSpc>
                <a:spcPct val="30000"/>
              </a:lnSpc>
              <a:spcBef>
                <a:spcPct val="50000"/>
              </a:spcBef>
              <a:buClr>
                <a:srgbClr val="3333CC"/>
              </a:buClr>
              <a:buSzPct val="120000"/>
              <a:buFont typeface="Wingdings" panose="05000000000000000000" pitchFamily="2" charset="2"/>
              <a:buNone/>
            </a:pPr>
            <a:r>
              <a:rPr lang="en-US" altLang="zh-CN">
                <a:solidFill>
                  <a:srgbClr val="000000"/>
                </a:solidFill>
                <a:ea typeface="宋体" panose="02010600030101010101" pitchFamily="2" charset="-122"/>
              </a:rPr>
              <a:t>   the same time</a:t>
            </a:r>
          </a:p>
          <a:p>
            <a:pPr lvl="1" eaLnBrk="1" hangingPunct="1">
              <a:spcBef>
                <a:spcPct val="50000"/>
              </a:spcBef>
              <a:buClr>
                <a:srgbClr val="FF0000"/>
              </a:buClr>
              <a:buSzPct val="70000"/>
              <a:buFont typeface="Wingdings" panose="05000000000000000000" pitchFamily="2" charset="2"/>
              <a:buChar char="§"/>
            </a:pPr>
            <a:r>
              <a:rPr lang="en-US" altLang="zh-CN" sz="2800">
                <a:solidFill>
                  <a:srgbClr val="000000"/>
                </a:solidFill>
                <a:ea typeface="宋体" panose="02010600030101010101" pitchFamily="2" charset="-122"/>
              </a:rPr>
              <a:t> A Type I error can only occur if H</a:t>
            </a:r>
            <a:r>
              <a:rPr lang="en-US" altLang="zh-CN" sz="2800" baseline="-25000">
                <a:solidFill>
                  <a:srgbClr val="000000"/>
                </a:solidFill>
                <a:ea typeface="宋体" panose="02010600030101010101" pitchFamily="2" charset="-122"/>
              </a:rPr>
              <a:t>0</a:t>
            </a:r>
            <a:r>
              <a:rPr lang="en-US" altLang="zh-CN" sz="2800">
                <a:solidFill>
                  <a:srgbClr val="000000"/>
                </a:solidFill>
                <a:ea typeface="宋体" panose="02010600030101010101" pitchFamily="2" charset="-122"/>
              </a:rPr>
              <a:t> is </a:t>
            </a:r>
            <a:r>
              <a:rPr lang="en-US" altLang="zh-CN" sz="2800">
                <a:solidFill>
                  <a:srgbClr val="3333CC"/>
                </a:solidFill>
                <a:ea typeface="宋体" panose="02010600030101010101" pitchFamily="2" charset="-122"/>
              </a:rPr>
              <a:t>true</a:t>
            </a:r>
          </a:p>
          <a:p>
            <a:pPr lvl="1" eaLnBrk="1" hangingPunct="1">
              <a:spcBef>
                <a:spcPct val="50000"/>
              </a:spcBef>
              <a:buClr>
                <a:srgbClr val="FF0000"/>
              </a:buClr>
              <a:buSzPct val="70000"/>
              <a:buFont typeface="Wingdings" panose="05000000000000000000" pitchFamily="2" charset="2"/>
              <a:buChar char="§"/>
            </a:pPr>
            <a:r>
              <a:rPr lang="en-US" altLang="zh-CN" sz="2800">
                <a:solidFill>
                  <a:srgbClr val="000000"/>
                </a:solidFill>
                <a:ea typeface="宋体" panose="02010600030101010101" pitchFamily="2" charset="-122"/>
              </a:rPr>
              <a:t> A Type II error can only occur if H</a:t>
            </a:r>
            <a:r>
              <a:rPr lang="en-US" altLang="zh-CN" sz="2800" baseline="-25000">
                <a:solidFill>
                  <a:srgbClr val="000000"/>
                </a:solidFill>
                <a:ea typeface="宋体" panose="02010600030101010101" pitchFamily="2" charset="-122"/>
              </a:rPr>
              <a:t>0</a:t>
            </a:r>
            <a:r>
              <a:rPr lang="en-US" altLang="zh-CN" sz="2800">
                <a:solidFill>
                  <a:srgbClr val="000000"/>
                </a:solidFill>
                <a:ea typeface="宋体" panose="02010600030101010101" pitchFamily="2" charset="-122"/>
              </a:rPr>
              <a:t> is </a:t>
            </a:r>
            <a:r>
              <a:rPr lang="en-US" altLang="zh-CN" sz="2800">
                <a:solidFill>
                  <a:srgbClr val="3333CC"/>
                </a:solidFill>
                <a:ea typeface="宋体" panose="02010600030101010101" pitchFamily="2" charset="-122"/>
              </a:rPr>
              <a:t>false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a:extLst>
              <a:ext uri="{FF2B5EF4-FFF2-40B4-BE49-F238E27FC236}">
                <a16:creationId xmlns:a16="http://schemas.microsoft.com/office/drawing/2014/main" id="{B3D0AF07-9B19-3A2B-AB70-5FA5E2FB7CE8}"/>
              </a:ext>
            </a:extLst>
          </p:cNvPr>
          <p:cNvSpPr>
            <a:spLocks noGrp="1"/>
          </p:cNvSpPr>
          <p:nvPr>
            <p:ph type="ftr" sz="quarter" idx="10"/>
          </p:nvPr>
        </p:nvSpPr>
        <p:spPr>
          <a:xfrm>
            <a:off x="152400" y="7067550"/>
            <a:ext cx="46482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52488">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defTabSz="852488">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defTabSz="852488">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defTabSz="852488">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defTabSz="852488">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r>
              <a:rPr lang="en-US" altLang="zh-CN" sz="1000">
                <a:solidFill>
                  <a:srgbClr val="000000"/>
                </a:solidFill>
                <a:ea typeface="宋体" panose="02010600030101010101" pitchFamily="2" charset="-122"/>
              </a:rPr>
              <a:t>Basic Business Statistics, 11e © 2009 Prentice-Hall, Inc..</a:t>
            </a:r>
          </a:p>
        </p:txBody>
      </p:sp>
      <p:sp>
        <p:nvSpPr>
          <p:cNvPr id="30723" name="Slide Number Placeholder 4">
            <a:extLst>
              <a:ext uri="{FF2B5EF4-FFF2-40B4-BE49-F238E27FC236}">
                <a16:creationId xmlns:a16="http://schemas.microsoft.com/office/drawing/2014/main" id="{AAFF20E5-71A0-9931-1152-F21D335D468A}"/>
              </a:ext>
            </a:extLst>
          </p:cNvPr>
          <p:cNvSpPr>
            <a:spLocks noGrp="1"/>
          </p:cNvSpPr>
          <p:nvPr>
            <p:ph type="sldNum" sz="quarter" idx="11"/>
          </p:nvPr>
        </p:nvSpPr>
        <p:spPr>
          <a:xfrm>
            <a:off x="6858000" y="7067550"/>
            <a:ext cx="2133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52488">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defTabSz="852488">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defTabSz="852488">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defTabSz="852488">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defTabSz="852488">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r>
              <a:rPr lang="en-US" altLang="zh-CN" sz="1000">
                <a:solidFill>
                  <a:srgbClr val="000000"/>
                </a:solidFill>
              </a:rPr>
              <a:t>Chap 9-</a:t>
            </a:r>
            <a:fld id="{09F155A0-587D-49D1-87DF-F3E633A0513A}" type="slidenum">
              <a:rPr lang="en-US" altLang="zh-CN" sz="1000" smtClean="0">
                <a:solidFill>
                  <a:srgbClr val="000000"/>
                </a:solidFill>
              </a:rPr>
              <a:pPr eaLnBrk="1" hangingPunct="1">
                <a:spcBef>
                  <a:spcPct val="0"/>
                </a:spcBef>
                <a:buClrTx/>
                <a:buSzTx/>
                <a:buFontTx/>
                <a:buNone/>
              </a:pPr>
              <a:t>49</a:t>
            </a:fld>
            <a:endParaRPr lang="en-US" altLang="zh-CN" sz="1000">
              <a:solidFill>
                <a:srgbClr val="000000"/>
              </a:solidFill>
            </a:endParaRPr>
          </a:p>
        </p:txBody>
      </p:sp>
      <p:sp>
        <p:nvSpPr>
          <p:cNvPr id="30724" name="Rectangle 2">
            <a:extLst>
              <a:ext uri="{FF2B5EF4-FFF2-40B4-BE49-F238E27FC236}">
                <a16:creationId xmlns:a16="http://schemas.microsoft.com/office/drawing/2014/main" id="{A7E7AD1C-F765-6AB5-EA3F-C2431BB35526}"/>
              </a:ext>
            </a:extLst>
          </p:cNvPr>
          <p:cNvSpPr>
            <a:spLocks noChangeArrowheads="1"/>
          </p:cNvSpPr>
          <p:nvPr/>
        </p:nvSpPr>
        <p:spPr bwMode="auto">
          <a:xfrm>
            <a:off x="1371600" y="5181600"/>
            <a:ext cx="6705600" cy="1524000"/>
          </a:xfrm>
          <a:prstGeom prst="rect">
            <a:avLst/>
          </a:prstGeom>
          <a:solidFill>
            <a:srgbClr val="FDE0BD"/>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a:solidFill>
                <a:srgbClr val="000000"/>
              </a:solidFill>
              <a:ea typeface="宋体" panose="02010600030101010101" pitchFamily="2" charset="-122"/>
            </a:endParaRPr>
          </a:p>
        </p:txBody>
      </p:sp>
      <p:sp>
        <p:nvSpPr>
          <p:cNvPr id="30725" name="Rectangle 3">
            <a:extLst>
              <a:ext uri="{FF2B5EF4-FFF2-40B4-BE49-F238E27FC236}">
                <a16:creationId xmlns:a16="http://schemas.microsoft.com/office/drawing/2014/main" id="{0D3E50A9-FAC9-3F16-BE5F-0F68A2C3CFDC}"/>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Type I &amp; II Error Relationship</a:t>
            </a:r>
          </a:p>
        </p:txBody>
      </p:sp>
      <p:sp>
        <p:nvSpPr>
          <p:cNvPr id="30726" name="Text Box 4">
            <a:extLst>
              <a:ext uri="{FF2B5EF4-FFF2-40B4-BE49-F238E27FC236}">
                <a16:creationId xmlns:a16="http://schemas.microsoft.com/office/drawing/2014/main" id="{CEC7A023-833D-E24D-AB00-8495C6E55687}"/>
              </a:ext>
            </a:extLst>
          </p:cNvPr>
          <p:cNvSpPr txBox="1">
            <a:spLocks noChangeArrowheads="1"/>
          </p:cNvSpPr>
          <p:nvPr/>
        </p:nvSpPr>
        <p:spPr bwMode="auto">
          <a:xfrm>
            <a:off x="876300" y="2080389"/>
            <a:ext cx="7848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lvl="1" eaLnBrk="1" hangingPunct="1">
              <a:spcBef>
                <a:spcPct val="50000"/>
              </a:spcBef>
              <a:buClr>
                <a:srgbClr val="FF0000"/>
              </a:buClr>
              <a:buSzPct val="70000"/>
              <a:buFont typeface="Wingdings" panose="05000000000000000000" pitchFamily="2" charset="2"/>
              <a:buNone/>
            </a:pPr>
            <a:endParaRPr lang="en-US" altLang="zh-CN" dirty="0">
              <a:solidFill>
                <a:srgbClr val="000000"/>
              </a:solidFill>
              <a:ea typeface="宋体" panose="02010600030101010101" pitchFamily="2" charset="-122"/>
            </a:endParaRPr>
          </a:p>
          <a:p>
            <a:pPr lvl="1" eaLnBrk="1" hangingPunct="1">
              <a:spcBef>
                <a:spcPct val="50000"/>
              </a:spcBef>
              <a:buClr>
                <a:srgbClr val="FF0000"/>
              </a:buClr>
              <a:buSzPct val="70000"/>
              <a:buFont typeface="Wingdings" panose="05000000000000000000" pitchFamily="2" charset="2"/>
              <a:buNone/>
            </a:pPr>
            <a:endParaRPr lang="en-US" altLang="zh-CN" dirty="0">
              <a:solidFill>
                <a:srgbClr val="000000"/>
              </a:solidFill>
              <a:ea typeface="宋体" panose="02010600030101010101" pitchFamily="2" charset="-122"/>
            </a:endParaRPr>
          </a:p>
          <a:p>
            <a:pPr lvl="1" eaLnBrk="1" hangingPunct="1">
              <a:spcBef>
                <a:spcPct val="50000"/>
              </a:spcBef>
              <a:buClr>
                <a:srgbClr val="FF0000"/>
              </a:buClr>
              <a:buSzPct val="70000"/>
              <a:buFont typeface="Wingdings" panose="05000000000000000000" pitchFamily="2" charset="2"/>
              <a:buNone/>
            </a:pPr>
            <a:endParaRPr lang="en-US" altLang="zh-CN" dirty="0">
              <a:solidFill>
                <a:srgbClr val="000000"/>
              </a:solidFill>
              <a:ea typeface="宋体" panose="02010600030101010101" pitchFamily="2" charset="-122"/>
            </a:endParaRPr>
          </a:p>
          <a:p>
            <a:pPr lvl="1" eaLnBrk="1" hangingPunct="1">
              <a:spcBef>
                <a:spcPct val="50000"/>
              </a:spcBef>
              <a:buClr>
                <a:srgbClr val="FF0000"/>
              </a:buClr>
              <a:buSzPct val="70000"/>
              <a:buFont typeface="Wingdings" panose="05000000000000000000" pitchFamily="2" charset="2"/>
              <a:buNone/>
            </a:pPr>
            <a:endParaRPr lang="en-US" altLang="zh-CN" dirty="0">
              <a:solidFill>
                <a:srgbClr val="000000"/>
              </a:solidFill>
              <a:ea typeface="宋体" panose="02010600030101010101" pitchFamily="2" charset="-122"/>
            </a:endParaRPr>
          </a:p>
          <a:p>
            <a:pPr lvl="1" eaLnBrk="1" hangingPunct="1">
              <a:spcBef>
                <a:spcPct val="50000"/>
              </a:spcBef>
              <a:buClr>
                <a:srgbClr val="FF0000"/>
              </a:buClr>
              <a:buSzPct val="70000"/>
              <a:buFont typeface="Wingdings" panose="05000000000000000000" pitchFamily="2" charset="2"/>
              <a:buNone/>
            </a:pPr>
            <a:endParaRPr lang="en-US" altLang="zh-CN" dirty="0">
              <a:solidFill>
                <a:srgbClr val="000000"/>
              </a:solidFill>
              <a:ea typeface="宋体" panose="02010600030101010101" pitchFamily="2" charset="-122"/>
            </a:endParaRPr>
          </a:p>
          <a:p>
            <a:pPr lvl="1" eaLnBrk="1" hangingPunct="1">
              <a:spcBef>
                <a:spcPct val="50000"/>
              </a:spcBef>
              <a:buClr>
                <a:srgbClr val="FF0000"/>
              </a:buClr>
              <a:buSzPct val="70000"/>
              <a:buFont typeface="Wingdings" panose="05000000000000000000" pitchFamily="2" charset="2"/>
              <a:buNone/>
            </a:pPr>
            <a:endParaRPr lang="en-US" altLang="zh-CN" dirty="0">
              <a:solidFill>
                <a:srgbClr val="000000"/>
              </a:solidFill>
              <a:ea typeface="宋体" panose="02010600030101010101" pitchFamily="2" charset="-122"/>
            </a:endParaRPr>
          </a:p>
          <a:p>
            <a:pPr eaLnBrk="1" hangingPunct="1">
              <a:spcBef>
                <a:spcPct val="50000"/>
              </a:spcBef>
              <a:buClr>
                <a:srgbClr val="3333CC"/>
              </a:buClr>
              <a:buSzPct val="120000"/>
              <a:buFont typeface="Wingdings" panose="05000000000000000000" pitchFamily="2" charset="2"/>
              <a:buNone/>
            </a:pPr>
            <a:r>
              <a:rPr lang="en-US" altLang="zh-CN" sz="2400" dirty="0">
                <a:solidFill>
                  <a:srgbClr val="000000"/>
                </a:solidFill>
                <a:ea typeface="宋体" panose="02010600030101010101" pitchFamily="2" charset="-122"/>
              </a:rPr>
              <a:t>  	</a:t>
            </a:r>
            <a:r>
              <a:rPr lang="en-US" altLang="zh-CN" dirty="0">
                <a:solidFill>
                  <a:srgbClr val="000000"/>
                </a:solidFill>
                <a:ea typeface="宋体" panose="02010600030101010101" pitchFamily="2" charset="-122"/>
              </a:rPr>
              <a:t>If Type I error probability ( </a:t>
            </a:r>
            <a:r>
              <a:rPr lang="en-US" altLang="zh-CN" b="1" dirty="0">
                <a:solidFill>
                  <a:srgbClr val="000000"/>
                </a:solidFill>
                <a:ea typeface="宋体" panose="02010600030101010101" pitchFamily="2" charset="-122"/>
                <a:sym typeface="Symbol" panose="05050102010706020507" pitchFamily="18" charset="2"/>
              </a:rPr>
              <a:t></a:t>
            </a:r>
            <a:r>
              <a:rPr lang="en-US" altLang="zh-CN" dirty="0">
                <a:solidFill>
                  <a:srgbClr val="000000"/>
                </a:solidFill>
                <a:ea typeface="宋体" panose="02010600030101010101" pitchFamily="2" charset="-122"/>
              </a:rPr>
              <a:t> )      , then </a:t>
            </a:r>
          </a:p>
          <a:p>
            <a:pPr eaLnBrk="1" hangingPunct="1">
              <a:spcBef>
                <a:spcPct val="50000"/>
              </a:spcBef>
              <a:buClr>
                <a:srgbClr val="3333CC"/>
              </a:buClr>
              <a:buSzTx/>
              <a:buFont typeface="Wingdings" panose="05000000000000000000" pitchFamily="2" charset="2"/>
              <a:buNone/>
            </a:pPr>
            <a:r>
              <a:rPr lang="en-US" altLang="zh-CN" dirty="0">
                <a:solidFill>
                  <a:srgbClr val="000000"/>
                </a:solidFill>
                <a:ea typeface="宋体" panose="02010600030101010101" pitchFamily="2" charset="-122"/>
              </a:rPr>
              <a:t>   	Type II error probability ( </a:t>
            </a:r>
            <a:r>
              <a:rPr lang="el-GR" altLang="zh-CN" dirty="0">
                <a:solidFill>
                  <a:srgbClr val="000000"/>
                </a:solidFill>
                <a:cs typeface="Arial" panose="020B0604020202020204" pitchFamily="34" charset="0"/>
              </a:rPr>
              <a:t>β</a:t>
            </a:r>
            <a:r>
              <a:rPr lang="en-US" altLang="zh-CN" dirty="0">
                <a:solidFill>
                  <a:srgbClr val="000000"/>
                </a:solidFill>
                <a:ea typeface="宋体" panose="02010600030101010101" pitchFamily="2" charset="-122"/>
              </a:rPr>
              <a:t> )</a:t>
            </a:r>
          </a:p>
        </p:txBody>
      </p:sp>
      <p:sp>
        <p:nvSpPr>
          <p:cNvPr id="30727" name="AutoShape 5">
            <a:extLst>
              <a:ext uri="{FF2B5EF4-FFF2-40B4-BE49-F238E27FC236}">
                <a16:creationId xmlns:a16="http://schemas.microsoft.com/office/drawing/2014/main" id="{003A8969-3A2D-F857-CEEA-6EE6632AB6B4}"/>
              </a:ext>
            </a:extLst>
          </p:cNvPr>
          <p:cNvSpPr>
            <a:spLocks noChangeArrowheads="1"/>
          </p:cNvSpPr>
          <p:nvPr/>
        </p:nvSpPr>
        <p:spPr bwMode="auto">
          <a:xfrm>
            <a:off x="6271895" y="6061055"/>
            <a:ext cx="381000" cy="457200"/>
          </a:xfrm>
          <a:prstGeom prst="upArrow">
            <a:avLst>
              <a:gd name="adj1" fmla="val 50000"/>
              <a:gd name="adj2" fmla="val 30000"/>
            </a:avLst>
          </a:prstGeom>
          <a:solidFill>
            <a:schemeClr val="hlink"/>
          </a:solidFill>
          <a:ln w="19050"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dirty="0">
              <a:solidFill>
                <a:srgbClr val="000000"/>
              </a:solidFill>
              <a:ea typeface="宋体" panose="02010600030101010101" pitchFamily="2" charset="-122"/>
            </a:endParaRPr>
          </a:p>
        </p:txBody>
      </p:sp>
      <p:sp>
        <p:nvSpPr>
          <p:cNvPr id="30728" name="AutoShape 6">
            <a:extLst>
              <a:ext uri="{FF2B5EF4-FFF2-40B4-BE49-F238E27FC236}">
                <a16:creationId xmlns:a16="http://schemas.microsoft.com/office/drawing/2014/main" id="{643169B3-BB18-16DC-53DA-94AC6F8CFFD4}"/>
              </a:ext>
            </a:extLst>
          </p:cNvPr>
          <p:cNvSpPr>
            <a:spLocks noChangeArrowheads="1"/>
          </p:cNvSpPr>
          <p:nvPr/>
        </p:nvSpPr>
        <p:spPr bwMode="auto">
          <a:xfrm rot="10800000">
            <a:off x="6553200" y="5411024"/>
            <a:ext cx="381000" cy="457200"/>
          </a:xfrm>
          <a:prstGeom prst="upArrow">
            <a:avLst>
              <a:gd name="adj1" fmla="val 50000"/>
              <a:gd name="adj2" fmla="val 30000"/>
            </a:avLst>
          </a:prstGeom>
          <a:solidFill>
            <a:schemeClr val="folHlink"/>
          </a:solidFill>
          <a:ln w="19050"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a:solidFill>
                <a:srgbClr val="000000"/>
              </a:solidFill>
              <a:ea typeface="宋体" panose="02010600030101010101" pitchFamily="2" charset="-122"/>
            </a:endParaRPr>
          </a:p>
        </p:txBody>
      </p:sp>
      <p:pic>
        <p:nvPicPr>
          <p:cNvPr id="30729" name="图片 2">
            <a:extLst>
              <a:ext uri="{FF2B5EF4-FFF2-40B4-BE49-F238E27FC236}">
                <a16:creationId xmlns:a16="http://schemas.microsoft.com/office/drawing/2014/main" id="{8386D218-F89A-6A07-81EE-BB03CF185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038" y="1490663"/>
            <a:ext cx="6486525"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0484CBA-D9EF-2CB0-94EF-C27B3F7877EE}"/>
                  </a:ext>
                </a:extLst>
              </p:cNvPr>
              <p:cNvSpPr txBox="1"/>
              <p:nvPr/>
            </p:nvSpPr>
            <p:spPr>
              <a:xfrm>
                <a:off x="3505200" y="4811276"/>
                <a:ext cx="400494" cy="307777"/>
              </a:xfrm>
              <a:prstGeom prst="rect">
                <a:avLst/>
              </a:prstGeom>
              <a:solidFill>
                <a:schemeClr val="bg1"/>
              </a:solidFill>
            </p:spPr>
            <p:txBody>
              <a:bodyPr wrap="none" lIns="0" tIns="0" rIns="0" bIns="0" rtlCol="0">
                <a:spAutoFit/>
              </a:bodyPr>
              <a:lstStyle/>
              <a:p>
                <a14:m>
                  <m:oMath xmlns:m="http://schemas.openxmlformats.org/officeDocument/2006/math">
                    <m:r>
                      <a:rPr lang="en-US" altLang="zh-CN" sz="2000" b="0" i="1" smtClean="0">
                        <a:latin typeface="Cambria Math" panose="02040503050406030204" pitchFamily="18" charset="0"/>
                      </a:rPr>
                      <m:t>  </m:t>
                    </m:r>
                    <m:r>
                      <a:rPr lang="zh-CN" altLang="en-US" sz="2000" i="1" smtClean="0">
                        <a:latin typeface="Cambria Math" panose="02040503050406030204" pitchFamily="18" charset="0"/>
                      </a:rPr>
                      <m:t>𝛼</m:t>
                    </m:r>
                    <m:r>
                      <a:rPr lang="en-US" altLang="zh-CN" sz="2000" b="0" i="1" smtClean="0">
                        <a:latin typeface="Cambria Math" panose="02040503050406030204" pitchFamily="18" charset="0"/>
                      </a:rPr>
                      <m:t> </m:t>
                    </m:r>
                  </m:oMath>
                </a14:m>
                <a:r>
                  <a:rPr lang="zh-CN" altLang="en-US" sz="2000" dirty="0"/>
                  <a:t> </a:t>
                </a:r>
              </a:p>
            </p:txBody>
          </p:sp>
        </mc:Choice>
        <mc:Fallback xmlns="">
          <p:sp>
            <p:nvSpPr>
              <p:cNvPr id="2" name="文本框 1">
                <a:extLst>
                  <a:ext uri="{FF2B5EF4-FFF2-40B4-BE49-F238E27FC236}">
                    <a16:creationId xmlns:a16="http://schemas.microsoft.com/office/drawing/2014/main" id="{60484CBA-D9EF-2CB0-94EF-C27B3F7877EE}"/>
                  </a:ext>
                </a:extLst>
              </p:cNvPr>
              <p:cNvSpPr txBox="1">
                <a:spLocks noRot="1" noChangeAspect="1" noMove="1" noResize="1" noEditPoints="1" noAdjustHandles="1" noChangeArrowheads="1" noChangeShapeType="1" noTextEdit="1"/>
              </p:cNvSpPr>
              <p:nvPr/>
            </p:nvSpPr>
            <p:spPr>
              <a:xfrm>
                <a:off x="3505200" y="4811276"/>
                <a:ext cx="400494" cy="307777"/>
              </a:xfrm>
              <a:prstGeom prst="rect">
                <a:avLst/>
              </a:prstGeom>
              <a:blipFill>
                <a:blip r:embed="rId3"/>
                <a:stretch>
                  <a:fillRect l="-1515" b="-19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FF7D368-F93E-56FC-28AD-AAD55B7137BF}"/>
                  </a:ext>
                </a:extLst>
              </p:cNvPr>
              <p:cNvSpPr txBox="1"/>
              <p:nvPr/>
            </p:nvSpPr>
            <p:spPr>
              <a:xfrm>
                <a:off x="5967856" y="4811275"/>
                <a:ext cx="345992" cy="307777"/>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 </m:t>
                      </m:r>
                      <m:r>
                        <a:rPr lang="zh-CN" altLang="en-US" sz="2000" i="1" smtClean="0">
                          <a:latin typeface="Cambria Math" panose="02040503050406030204" pitchFamily="18" charset="0"/>
                        </a:rPr>
                        <m:t>𝛽</m:t>
                      </m:r>
                      <m:r>
                        <a:rPr lang="en-US" altLang="zh-CN" sz="2000" b="0" i="1" smtClean="0">
                          <a:latin typeface="Cambria Math" panose="02040503050406030204" pitchFamily="18" charset="0"/>
                        </a:rPr>
                        <m:t> </m:t>
                      </m:r>
                    </m:oMath>
                  </m:oMathPara>
                </a14:m>
                <a:endParaRPr lang="zh-CN" altLang="en-US" sz="2000" dirty="0"/>
              </a:p>
            </p:txBody>
          </p:sp>
        </mc:Choice>
        <mc:Fallback xmlns="">
          <p:sp>
            <p:nvSpPr>
              <p:cNvPr id="3" name="文本框 2">
                <a:extLst>
                  <a:ext uri="{FF2B5EF4-FFF2-40B4-BE49-F238E27FC236}">
                    <a16:creationId xmlns:a16="http://schemas.microsoft.com/office/drawing/2014/main" id="{DFF7D368-F93E-56FC-28AD-AAD55B7137BF}"/>
                  </a:ext>
                </a:extLst>
              </p:cNvPr>
              <p:cNvSpPr txBox="1">
                <a:spLocks noRot="1" noChangeAspect="1" noMove="1" noResize="1" noEditPoints="1" noAdjustHandles="1" noChangeArrowheads="1" noChangeShapeType="1" noTextEdit="1"/>
              </p:cNvSpPr>
              <p:nvPr/>
            </p:nvSpPr>
            <p:spPr>
              <a:xfrm>
                <a:off x="5967856" y="4811275"/>
                <a:ext cx="345992" cy="307777"/>
              </a:xfrm>
              <a:prstGeom prst="rect">
                <a:avLst/>
              </a:prstGeom>
              <a:blipFill>
                <a:blip r:embed="rId4"/>
                <a:stretch>
                  <a:fillRect l="-8772" r="-3509" b="-37255"/>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1CF59206-9F71-2D74-0260-7EEEEA8404EE}"/>
              </a:ext>
            </a:extLst>
          </p:cNvPr>
          <p:cNvSpPr/>
          <p:nvPr/>
        </p:nvSpPr>
        <p:spPr bwMode="auto">
          <a:xfrm>
            <a:off x="6271895" y="4724400"/>
            <a:ext cx="1657668" cy="430887"/>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057CAFD8-FE25-D131-56B7-BC3C5B94176E}"/>
              </a:ext>
            </a:extLst>
          </p:cNvPr>
          <p:cNvSpPr>
            <a:spLocks noGrp="1" noChangeArrowheads="1"/>
          </p:cNvSpPr>
          <p:nvPr>
            <p:ph type="title"/>
          </p:nvPr>
        </p:nvSpPr>
        <p:spPr/>
        <p:txBody>
          <a:bodyPr/>
          <a:lstStyle/>
          <a:p>
            <a:pPr eaLnBrk="1" hangingPunct="1"/>
            <a:r>
              <a:rPr lang="en-US" altLang="zh-CN" dirty="0">
                <a:ea typeface="宋体" panose="02010600030101010101" pitchFamily="2" charset="-122"/>
              </a:rPr>
              <a:t>Sample statistics versus population parameters</a:t>
            </a:r>
          </a:p>
        </p:txBody>
      </p:sp>
      <p:graphicFrame>
        <p:nvGraphicFramePr>
          <p:cNvPr id="201731" name="Group 3">
            <a:extLst>
              <a:ext uri="{FF2B5EF4-FFF2-40B4-BE49-F238E27FC236}">
                <a16:creationId xmlns:a16="http://schemas.microsoft.com/office/drawing/2014/main" id="{C74B52E9-A14F-0C1B-E365-C3AF51DF4FB7}"/>
              </a:ext>
            </a:extLst>
          </p:cNvPr>
          <p:cNvGraphicFramePr>
            <a:graphicFrameLocks noGrp="1"/>
          </p:cNvGraphicFramePr>
          <p:nvPr>
            <p:ph idx="1"/>
          </p:nvPr>
        </p:nvGraphicFramePr>
        <p:xfrm>
          <a:off x="1447800" y="2209800"/>
          <a:ext cx="6629400" cy="3657600"/>
        </p:xfrm>
        <a:graphic>
          <a:graphicData uri="http://schemas.openxmlformats.org/drawingml/2006/table">
            <a:tbl>
              <a:tblPr/>
              <a:tblGrid>
                <a:gridCol w="22098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914400">
                <a:tc>
                  <a:txBody>
                    <a:bodyPr/>
                    <a:lstStyle>
                      <a:lvl1pPr>
                        <a:spcBef>
                          <a:spcPct val="20000"/>
                        </a:spcBef>
                        <a:buClr>
                          <a:schemeClr val="folHlink"/>
                        </a:buClr>
                        <a:buSzPct val="6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Measure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Population Parameter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Sample Statistic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914400">
                <a:tc>
                  <a:txBody>
                    <a:bodyPr/>
                    <a:lstStyle>
                      <a:lvl1pPr>
                        <a:spcBef>
                          <a:spcPct val="20000"/>
                        </a:spcBef>
                        <a:buClr>
                          <a:schemeClr val="folHlink"/>
                        </a:buClr>
                        <a:buSzPct val="6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914400">
                <a:tc>
                  <a:txBody>
                    <a:bodyPr/>
                    <a:lstStyle>
                      <a:lvl1pPr>
                        <a:spcBef>
                          <a:spcPct val="20000"/>
                        </a:spcBef>
                        <a:buClr>
                          <a:schemeClr val="folHlink"/>
                        </a:buClr>
                        <a:buSzPct val="6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Variance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914400">
                <a:tc>
                  <a:txBody>
                    <a:bodyPr/>
                    <a:lstStyle>
                      <a:lvl1pPr>
                        <a:spcBef>
                          <a:spcPct val="20000"/>
                        </a:spcBef>
                        <a:buClr>
                          <a:schemeClr val="folHlink"/>
                        </a:buClr>
                        <a:buSzPct val="6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Standard Deviation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defRPr>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9243" name="Rectangle 25">
            <a:extLst>
              <a:ext uri="{FF2B5EF4-FFF2-40B4-BE49-F238E27FC236}">
                <a16:creationId xmlns:a16="http://schemas.microsoft.com/office/drawing/2014/main" id="{2905F7DC-28BD-FE25-EC10-1B105D3BD329}"/>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9244" name="Object 26">
            <a:extLst>
              <a:ext uri="{FF2B5EF4-FFF2-40B4-BE49-F238E27FC236}">
                <a16:creationId xmlns:a16="http://schemas.microsoft.com/office/drawing/2014/main" id="{A97AF091-883C-BD7F-9B97-A4BACC1D0EB1}"/>
              </a:ext>
            </a:extLst>
          </p:cNvPr>
          <p:cNvGraphicFramePr>
            <a:graphicFrameLocks noChangeAspect="1"/>
          </p:cNvGraphicFramePr>
          <p:nvPr/>
        </p:nvGraphicFramePr>
        <p:xfrm>
          <a:off x="6629400" y="3276600"/>
          <a:ext cx="482600" cy="533400"/>
        </p:xfrm>
        <a:graphic>
          <a:graphicData uri="http://schemas.openxmlformats.org/presentationml/2006/ole">
            <mc:AlternateContent xmlns:mc="http://schemas.openxmlformats.org/markup-compatibility/2006">
              <mc:Choice xmlns:v="urn:schemas-microsoft-com:vml" Requires="v">
                <p:oleObj name="Equation" r:id="rId2" imgW="177569" imgH="202936" progId="Equation.3">
                  <p:embed/>
                </p:oleObj>
              </mc:Choice>
              <mc:Fallback>
                <p:oleObj name="Equation" r:id="rId2" imgW="177569" imgH="202936" progId="Equation.3">
                  <p:embed/>
                  <p:pic>
                    <p:nvPicPr>
                      <p:cNvPr id="9244" name="Object 26">
                        <a:extLst>
                          <a:ext uri="{FF2B5EF4-FFF2-40B4-BE49-F238E27FC236}">
                            <a16:creationId xmlns:a16="http://schemas.microsoft.com/office/drawing/2014/main" id="{A97AF091-883C-BD7F-9B97-A4BACC1D0E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3276600"/>
                        <a:ext cx="482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45" name="Rectangle 27">
            <a:extLst>
              <a:ext uri="{FF2B5EF4-FFF2-40B4-BE49-F238E27FC236}">
                <a16:creationId xmlns:a16="http://schemas.microsoft.com/office/drawing/2014/main" id="{2C7D5D11-568A-598C-E369-8DC179D5AFA6}"/>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9246" name="Object 28">
            <a:extLst>
              <a:ext uri="{FF2B5EF4-FFF2-40B4-BE49-F238E27FC236}">
                <a16:creationId xmlns:a16="http://schemas.microsoft.com/office/drawing/2014/main" id="{881B116D-0597-A7C7-904A-CF0C1C9B2C2B}"/>
              </a:ext>
            </a:extLst>
          </p:cNvPr>
          <p:cNvGraphicFramePr>
            <a:graphicFrameLocks noChangeAspect="1"/>
          </p:cNvGraphicFramePr>
          <p:nvPr/>
        </p:nvGraphicFramePr>
        <p:xfrm>
          <a:off x="6629400" y="4267200"/>
          <a:ext cx="457200" cy="457200"/>
        </p:xfrm>
        <a:graphic>
          <a:graphicData uri="http://schemas.openxmlformats.org/presentationml/2006/ole">
            <mc:AlternateContent xmlns:mc="http://schemas.openxmlformats.org/markup-compatibility/2006">
              <mc:Choice xmlns:v="urn:schemas-microsoft-com:vml" Requires="v">
                <p:oleObj name="Equation" r:id="rId4" imgW="203024" imgH="203024" progId="Equation.3">
                  <p:embed/>
                </p:oleObj>
              </mc:Choice>
              <mc:Fallback>
                <p:oleObj name="Equation" r:id="rId4" imgW="203024" imgH="203024" progId="Equation.3">
                  <p:embed/>
                  <p:pic>
                    <p:nvPicPr>
                      <p:cNvPr id="9246" name="Object 28">
                        <a:extLst>
                          <a:ext uri="{FF2B5EF4-FFF2-40B4-BE49-F238E27FC236}">
                            <a16:creationId xmlns:a16="http://schemas.microsoft.com/office/drawing/2014/main" id="{881B116D-0597-A7C7-904A-CF0C1C9B2C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4267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47" name="Rectangle 29">
            <a:extLst>
              <a:ext uri="{FF2B5EF4-FFF2-40B4-BE49-F238E27FC236}">
                <a16:creationId xmlns:a16="http://schemas.microsoft.com/office/drawing/2014/main" id="{B0AE2D39-E19F-001D-7AB7-6EB660C6CDF9}"/>
              </a:ext>
            </a:extLst>
          </p:cNvPr>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9248" name="Object 30">
            <a:extLst>
              <a:ext uri="{FF2B5EF4-FFF2-40B4-BE49-F238E27FC236}">
                <a16:creationId xmlns:a16="http://schemas.microsoft.com/office/drawing/2014/main" id="{0E7507DA-AADD-22AA-CDCB-933F3913E8DE}"/>
              </a:ext>
            </a:extLst>
          </p:cNvPr>
          <p:cNvGraphicFramePr>
            <a:graphicFrameLocks noChangeAspect="1"/>
          </p:cNvGraphicFramePr>
          <p:nvPr/>
        </p:nvGraphicFramePr>
        <p:xfrm>
          <a:off x="6629400" y="5181600"/>
          <a:ext cx="300038" cy="381000"/>
        </p:xfrm>
        <a:graphic>
          <a:graphicData uri="http://schemas.openxmlformats.org/presentationml/2006/ole">
            <mc:AlternateContent xmlns:mc="http://schemas.openxmlformats.org/markup-compatibility/2006">
              <mc:Choice xmlns:v="urn:schemas-microsoft-com:vml" Requires="v">
                <p:oleObj name="Equation" r:id="rId6" imgW="139579" imgH="177646" progId="Equation.3">
                  <p:embed/>
                </p:oleObj>
              </mc:Choice>
              <mc:Fallback>
                <p:oleObj name="Equation" r:id="rId6" imgW="139579" imgH="177646" progId="Equation.3">
                  <p:embed/>
                  <p:pic>
                    <p:nvPicPr>
                      <p:cNvPr id="9248" name="Object 30">
                        <a:extLst>
                          <a:ext uri="{FF2B5EF4-FFF2-40B4-BE49-F238E27FC236}">
                            <a16:creationId xmlns:a16="http://schemas.microsoft.com/office/drawing/2014/main" id="{0E7507DA-AADD-22AA-CDCB-933F3913E8D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5181600"/>
                        <a:ext cx="3000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49" name="Rectangle 31">
            <a:extLst>
              <a:ext uri="{FF2B5EF4-FFF2-40B4-BE49-F238E27FC236}">
                <a16:creationId xmlns:a16="http://schemas.microsoft.com/office/drawing/2014/main" id="{E9F613DC-0C80-F545-28D1-488AD6D49045}"/>
              </a:ext>
            </a:extLst>
          </p:cNvPr>
          <p:cNvSpPr>
            <a:spLocks noChangeArrowheads="1"/>
          </p:cNvSpPr>
          <p:nvPr/>
        </p:nvSpPr>
        <p:spPr bwMode="auto">
          <a:xfrm>
            <a:off x="0"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9250" name="Object 32">
            <a:extLst>
              <a:ext uri="{FF2B5EF4-FFF2-40B4-BE49-F238E27FC236}">
                <a16:creationId xmlns:a16="http://schemas.microsoft.com/office/drawing/2014/main" id="{02A52951-461D-502D-D625-4B792308263D}"/>
              </a:ext>
            </a:extLst>
          </p:cNvPr>
          <p:cNvGraphicFramePr>
            <a:graphicFrameLocks noChangeAspect="1"/>
          </p:cNvGraphicFramePr>
          <p:nvPr/>
        </p:nvGraphicFramePr>
        <p:xfrm>
          <a:off x="4343400" y="3429000"/>
          <a:ext cx="358775" cy="381000"/>
        </p:xfrm>
        <a:graphic>
          <a:graphicData uri="http://schemas.openxmlformats.org/presentationml/2006/ole">
            <mc:AlternateContent xmlns:mc="http://schemas.openxmlformats.org/markup-compatibility/2006">
              <mc:Choice xmlns:v="urn:schemas-microsoft-com:vml" Requires="v">
                <p:oleObj name="Equation" r:id="rId8" imgW="152268" imgH="164957" progId="Equation.3">
                  <p:embed/>
                </p:oleObj>
              </mc:Choice>
              <mc:Fallback>
                <p:oleObj name="Equation" r:id="rId8" imgW="152268" imgH="164957" progId="Equation.3">
                  <p:embed/>
                  <p:pic>
                    <p:nvPicPr>
                      <p:cNvPr id="9250" name="Object 32">
                        <a:extLst>
                          <a:ext uri="{FF2B5EF4-FFF2-40B4-BE49-F238E27FC236}">
                            <a16:creationId xmlns:a16="http://schemas.microsoft.com/office/drawing/2014/main" id="{02A52951-461D-502D-D625-4B792308263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3400" y="3429000"/>
                        <a:ext cx="3587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51" name="Rectangle 33">
            <a:extLst>
              <a:ext uri="{FF2B5EF4-FFF2-40B4-BE49-F238E27FC236}">
                <a16:creationId xmlns:a16="http://schemas.microsoft.com/office/drawing/2014/main" id="{C1BD49AA-7A35-DD51-388A-953B7C9E7BC0}"/>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9252" name="Object 34">
            <a:extLst>
              <a:ext uri="{FF2B5EF4-FFF2-40B4-BE49-F238E27FC236}">
                <a16:creationId xmlns:a16="http://schemas.microsoft.com/office/drawing/2014/main" id="{C7F46DCB-CF36-4373-21C3-3169EE489D14}"/>
              </a:ext>
            </a:extLst>
          </p:cNvPr>
          <p:cNvGraphicFramePr>
            <a:graphicFrameLocks noChangeAspect="1"/>
          </p:cNvGraphicFramePr>
          <p:nvPr/>
        </p:nvGraphicFramePr>
        <p:xfrm>
          <a:off x="4343400" y="4267200"/>
          <a:ext cx="457200" cy="417513"/>
        </p:xfrm>
        <a:graphic>
          <a:graphicData uri="http://schemas.openxmlformats.org/presentationml/2006/ole">
            <mc:AlternateContent xmlns:mc="http://schemas.openxmlformats.org/markup-compatibility/2006">
              <mc:Choice xmlns:v="urn:schemas-microsoft-com:vml" Requires="v">
                <p:oleObj name="Equation" r:id="rId10" imgW="215713" imgH="203024" progId="Equation.3">
                  <p:embed/>
                </p:oleObj>
              </mc:Choice>
              <mc:Fallback>
                <p:oleObj name="Equation" r:id="rId10" imgW="215713" imgH="203024" progId="Equation.3">
                  <p:embed/>
                  <p:pic>
                    <p:nvPicPr>
                      <p:cNvPr id="9252" name="Object 34">
                        <a:extLst>
                          <a:ext uri="{FF2B5EF4-FFF2-40B4-BE49-F238E27FC236}">
                            <a16:creationId xmlns:a16="http://schemas.microsoft.com/office/drawing/2014/main" id="{C7F46DCB-CF36-4373-21C3-3169EE489D1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43400" y="4267200"/>
                        <a:ext cx="4572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53" name="Rectangle 35">
            <a:extLst>
              <a:ext uri="{FF2B5EF4-FFF2-40B4-BE49-F238E27FC236}">
                <a16:creationId xmlns:a16="http://schemas.microsoft.com/office/drawing/2014/main" id="{3A6104AD-B579-072F-5FF3-7334C758FC93}"/>
              </a:ext>
            </a:extLst>
          </p:cNvPr>
          <p:cNvSpPr>
            <a:spLocks noChangeArrowheads="1"/>
          </p:cNvSpPr>
          <p:nvPr/>
        </p:nvSpPr>
        <p:spPr bwMode="auto">
          <a:xfrm>
            <a:off x="0" y="3357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9254" name="Object 36">
            <a:extLst>
              <a:ext uri="{FF2B5EF4-FFF2-40B4-BE49-F238E27FC236}">
                <a16:creationId xmlns:a16="http://schemas.microsoft.com/office/drawing/2014/main" id="{80D1E903-6ED9-3152-3FEC-F60CB69C31F9}"/>
              </a:ext>
            </a:extLst>
          </p:cNvPr>
          <p:cNvGraphicFramePr>
            <a:graphicFrameLocks noChangeAspect="1"/>
          </p:cNvGraphicFramePr>
          <p:nvPr/>
        </p:nvGraphicFramePr>
        <p:xfrm>
          <a:off x="4343400" y="5257800"/>
          <a:ext cx="304800" cy="285750"/>
        </p:xfrm>
        <a:graphic>
          <a:graphicData uri="http://schemas.openxmlformats.org/presentationml/2006/ole">
            <mc:AlternateContent xmlns:mc="http://schemas.openxmlformats.org/markup-compatibility/2006">
              <mc:Choice xmlns:v="urn:schemas-microsoft-com:vml" Requires="v">
                <p:oleObj name="Equation" r:id="rId12" imgW="152334" imgH="139639" progId="Equation.3">
                  <p:embed/>
                </p:oleObj>
              </mc:Choice>
              <mc:Fallback>
                <p:oleObj name="Equation" r:id="rId12" imgW="152334" imgH="139639" progId="Equation.3">
                  <p:embed/>
                  <p:pic>
                    <p:nvPicPr>
                      <p:cNvPr id="9254" name="Object 36">
                        <a:extLst>
                          <a:ext uri="{FF2B5EF4-FFF2-40B4-BE49-F238E27FC236}">
                            <a16:creationId xmlns:a16="http://schemas.microsoft.com/office/drawing/2014/main" id="{80D1E903-6ED9-3152-3FEC-F60CB69C31F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43400" y="5257800"/>
                        <a:ext cx="3048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a:extLst>
              <a:ext uri="{FF2B5EF4-FFF2-40B4-BE49-F238E27FC236}">
                <a16:creationId xmlns:a16="http://schemas.microsoft.com/office/drawing/2014/main" id="{0259E530-09B9-B73F-19A7-D1D85F715338}"/>
              </a:ext>
            </a:extLst>
          </p:cNvPr>
          <p:cNvSpPr>
            <a:spLocks noGrp="1" noChangeArrowheads="1"/>
          </p:cNvSpPr>
          <p:nvPr>
            <p:ph type="title" idx="4294967295"/>
          </p:nvPr>
        </p:nvSpPr>
        <p:spPr>
          <a:xfrm>
            <a:off x="1295400" y="381000"/>
            <a:ext cx="7543800" cy="762000"/>
          </a:xfrm>
        </p:spPr>
        <p:txBody>
          <a:bodyPr/>
          <a:lstStyle/>
          <a:p>
            <a:pPr eaLnBrk="1" hangingPunct="1"/>
            <a:r>
              <a:rPr lang="en-US" altLang="zh-CN">
                <a:ea typeface="宋体" panose="02010600030101010101" pitchFamily="2" charset="-122"/>
              </a:rPr>
              <a:t>Factors Affecting Type II Error</a:t>
            </a:r>
          </a:p>
        </p:txBody>
      </p:sp>
      <p:sp>
        <p:nvSpPr>
          <p:cNvPr id="31749" name="Rectangle 3">
            <a:extLst>
              <a:ext uri="{FF2B5EF4-FFF2-40B4-BE49-F238E27FC236}">
                <a16:creationId xmlns:a16="http://schemas.microsoft.com/office/drawing/2014/main" id="{4C569FDE-C9E9-F64E-0811-286DDE5F6FD8}"/>
              </a:ext>
            </a:extLst>
          </p:cNvPr>
          <p:cNvSpPr>
            <a:spLocks noGrp="1" noChangeArrowheads="1"/>
          </p:cNvSpPr>
          <p:nvPr>
            <p:ph type="body" idx="4294967295"/>
          </p:nvPr>
        </p:nvSpPr>
        <p:spPr>
          <a:xfrm>
            <a:off x="762000" y="1600200"/>
            <a:ext cx="7543800" cy="4648200"/>
          </a:xfrm>
        </p:spPr>
        <p:txBody>
          <a:bodyPr/>
          <a:lstStyle/>
          <a:p>
            <a:pPr eaLnBrk="1" hangingPunct="1">
              <a:lnSpc>
                <a:spcPct val="110000"/>
              </a:lnSpc>
              <a:spcBef>
                <a:spcPct val="50000"/>
              </a:spcBef>
            </a:pPr>
            <a:r>
              <a:rPr lang="en-US" altLang="zh-CN" dirty="0">
                <a:ea typeface="宋体" panose="02010600030101010101" pitchFamily="2" charset="-122"/>
              </a:rPr>
              <a:t>All else equal,</a:t>
            </a:r>
          </a:p>
          <a:p>
            <a:pPr lvl="1" eaLnBrk="1" hangingPunct="1">
              <a:lnSpc>
                <a:spcPct val="110000"/>
              </a:lnSpc>
            </a:pPr>
            <a:r>
              <a:rPr lang="en-US" altLang="zh-CN" dirty="0">
                <a:ea typeface="宋体" panose="02010600030101010101" pitchFamily="2" charset="-122"/>
              </a:rPr>
              <a:t>  </a:t>
            </a:r>
            <a:r>
              <a:rPr lang="el-GR" altLang="zh-CN" dirty="0">
                <a:cs typeface="Arial" panose="020B0604020202020204" pitchFamily="34" charset="0"/>
              </a:rPr>
              <a:t>β</a:t>
            </a:r>
            <a:r>
              <a:rPr lang="en-US" altLang="zh-CN" dirty="0">
                <a:ea typeface="宋体" panose="02010600030101010101" pitchFamily="2" charset="-122"/>
              </a:rPr>
              <a:t>          when the difference between hypothesized parameter and its true value</a:t>
            </a:r>
          </a:p>
          <a:p>
            <a:pPr lvl="1" eaLnBrk="1" hangingPunct="1">
              <a:lnSpc>
                <a:spcPct val="110000"/>
              </a:lnSpc>
              <a:spcBef>
                <a:spcPct val="45000"/>
              </a:spcBef>
            </a:pPr>
            <a:r>
              <a:rPr lang="en-US" altLang="zh-CN" dirty="0">
                <a:ea typeface="宋体" panose="02010600030101010101" pitchFamily="2" charset="-122"/>
              </a:rPr>
              <a:t>  </a:t>
            </a:r>
            <a:r>
              <a:rPr lang="el-GR" altLang="zh-CN" sz="3200" dirty="0">
                <a:cs typeface="Arial" panose="020B0604020202020204" pitchFamily="34" charset="0"/>
              </a:rPr>
              <a:t>β</a:t>
            </a:r>
            <a:r>
              <a:rPr lang="en-US" altLang="zh-CN" dirty="0">
                <a:ea typeface="宋体" panose="02010600030101010101" pitchFamily="2" charset="-122"/>
              </a:rPr>
              <a:t> 	when    </a:t>
            </a:r>
            <a:r>
              <a:rPr lang="en-US" altLang="zh-CN" sz="3200" b="1" dirty="0">
                <a:ea typeface="宋体" panose="02010600030101010101" pitchFamily="2" charset="-122"/>
                <a:sym typeface="Symbol" panose="05050102010706020507" pitchFamily="18" charset="2"/>
              </a:rPr>
              <a:t></a:t>
            </a:r>
            <a:endParaRPr lang="en-US" altLang="zh-CN" sz="3200" b="1" dirty="0">
              <a:ea typeface="宋体" panose="02010600030101010101" pitchFamily="2" charset="-122"/>
            </a:endParaRPr>
          </a:p>
          <a:p>
            <a:pPr lvl="1" eaLnBrk="1" hangingPunct="1">
              <a:lnSpc>
                <a:spcPct val="110000"/>
              </a:lnSpc>
              <a:spcBef>
                <a:spcPct val="45000"/>
              </a:spcBef>
            </a:pPr>
            <a:r>
              <a:rPr lang="en-US" altLang="zh-CN" dirty="0">
                <a:ea typeface="宋体" panose="02010600030101010101" pitchFamily="2" charset="-122"/>
              </a:rPr>
              <a:t>  </a:t>
            </a:r>
            <a:r>
              <a:rPr lang="el-GR" altLang="zh-CN" sz="3200" dirty="0">
                <a:cs typeface="Arial" panose="020B0604020202020204" pitchFamily="34" charset="0"/>
              </a:rPr>
              <a:t>β</a:t>
            </a:r>
            <a:r>
              <a:rPr lang="en-US" altLang="zh-CN" dirty="0">
                <a:ea typeface="宋体" panose="02010600030101010101" pitchFamily="2" charset="-122"/>
              </a:rPr>
              <a:t> 	when    </a:t>
            </a:r>
            <a:r>
              <a:rPr lang="el-GR" altLang="zh-CN" sz="3200" dirty="0">
                <a:cs typeface="Arial" panose="020B0604020202020204" pitchFamily="34" charset="0"/>
              </a:rPr>
              <a:t>σ</a:t>
            </a:r>
            <a:endParaRPr lang="en-US" altLang="zh-CN" dirty="0">
              <a:ea typeface="宋体" panose="02010600030101010101" pitchFamily="2" charset="-122"/>
            </a:endParaRPr>
          </a:p>
          <a:p>
            <a:pPr lvl="1" eaLnBrk="1" hangingPunct="1">
              <a:lnSpc>
                <a:spcPct val="110000"/>
              </a:lnSpc>
              <a:spcBef>
                <a:spcPct val="45000"/>
              </a:spcBef>
            </a:pPr>
            <a:r>
              <a:rPr lang="en-US" altLang="zh-CN" dirty="0">
                <a:ea typeface="宋体" panose="02010600030101010101" pitchFamily="2" charset="-122"/>
              </a:rPr>
              <a:t>  </a:t>
            </a:r>
            <a:r>
              <a:rPr lang="el-GR" altLang="zh-CN" sz="3200" dirty="0">
                <a:cs typeface="Arial" panose="020B0604020202020204" pitchFamily="34" charset="0"/>
              </a:rPr>
              <a:t>β</a:t>
            </a:r>
            <a:r>
              <a:rPr lang="en-US" altLang="zh-CN" dirty="0">
                <a:ea typeface="宋体" panose="02010600030101010101" pitchFamily="2" charset="-122"/>
              </a:rPr>
              <a:t> 	when    </a:t>
            </a:r>
            <a:r>
              <a:rPr lang="en-US" altLang="zh-CN" sz="3200" i="1" dirty="0">
                <a:ea typeface="宋体" panose="02010600030101010101" pitchFamily="2" charset="-122"/>
              </a:rPr>
              <a:t>n</a:t>
            </a:r>
          </a:p>
        </p:txBody>
      </p:sp>
      <p:sp>
        <p:nvSpPr>
          <p:cNvPr id="31750" name="AutoShape 5">
            <a:extLst>
              <a:ext uri="{FF2B5EF4-FFF2-40B4-BE49-F238E27FC236}">
                <a16:creationId xmlns:a16="http://schemas.microsoft.com/office/drawing/2014/main" id="{E58070FB-FA34-D144-09A5-65782724978E}"/>
              </a:ext>
            </a:extLst>
          </p:cNvPr>
          <p:cNvSpPr>
            <a:spLocks noChangeArrowheads="1"/>
          </p:cNvSpPr>
          <p:nvPr/>
        </p:nvSpPr>
        <p:spPr bwMode="auto">
          <a:xfrm rot="10800000">
            <a:off x="2038350" y="4002088"/>
            <a:ext cx="381000" cy="457200"/>
          </a:xfrm>
          <a:prstGeom prst="upArrow">
            <a:avLst>
              <a:gd name="adj1" fmla="val 50000"/>
              <a:gd name="adj2" fmla="val 30000"/>
            </a:avLst>
          </a:prstGeom>
          <a:solidFill>
            <a:schemeClr val="folHlink"/>
          </a:solidFill>
          <a:ln w="19050"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a:solidFill>
                <a:srgbClr val="000000"/>
              </a:solidFill>
              <a:ea typeface="宋体" panose="02010600030101010101" pitchFamily="2" charset="-122"/>
            </a:endParaRPr>
          </a:p>
        </p:txBody>
      </p:sp>
      <p:sp>
        <p:nvSpPr>
          <p:cNvPr id="31751" name="AutoShape 6">
            <a:extLst>
              <a:ext uri="{FF2B5EF4-FFF2-40B4-BE49-F238E27FC236}">
                <a16:creationId xmlns:a16="http://schemas.microsoft.com/office/drawing/2014/main" id="{F6924952-1619-2A62-E1FB-9F29315A384E}"/>
              </a:ext>
            </a:extLst>
          </p:cNvPr>
          <p:cNvSpPr>
            <a:spLocks noChangeArrowheads="1"/>
          </p:cNvSpPr>
          <p:nvPr/>
        </p:nvSpPr>
        <p:spPr bwMode="auto">
          <a:xfrm>
            <a:off x="7239000" y="2438400"/>
            <a:ext cx="381000" cy="457200"/>
          </a:xfrm>
          <a:prstGeom prst="upArrow">
            <a:avLst>
              <a:gd name="adj1" fmla="val 50000"/>
              <a:gd name="adj2" fmla="val 30000"/>
            </a:avLst>
          </a:prstGeom>
          <a:solidFill>
            <a:schemeClr val="hlink"/>
          </a:solidFill>
          <a:ln w="19050"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a:solidFill>
                <a:srgbClr val="000000"/>
              </a:solidFill>
              <a:ea typeface="宋体" panose="02010600030101010101" pitchFamily="2" charset="-122"/>
            </a:endParaRPr>
          </a:p>
        </p:txBody>
      </p:sp>
      <p:sp>
        <p:nvSpPr>
          <p:cNvPr id="31752" name="AutoShape 7">
            <a:extLst>
              <a:ext uri="{FF2B5EF4-FFF2-40B4-BE49-F238E27FC236}">
                <a16:creationId xmlns:a16="http://schemas.microsoft.com/office/drawing/2014/main" id="{16B54F14-3BEC-A99E-9D18-B3EAD2D53766}"/>
              </a:ext>
            </a:extLst>
          </p:cNvPr>
          <p:cNvSpPr>
            <a:spLocks noChangeArrowheads="1"/>
          </p:cNvSpPr>
          <p:nvPr/>
        </p:nvSpPr>
        <p:spPr bwMode="auto">
          <a:xfrm rot="10800000">
            <a:off x="2057400" y="2133600"/>
            <a:ext cx="381000" cy="457200"/>
          </a:xfrm>
          <a:prstGeom prst="upArrow">
            <a:avLst>
              <a:gd name="adj1" fmla="val 50000"/>
              <a:gd name="adj2" fmla="val 30000"/>
            </a:avLst>
          </a:prstGeom>
          <a:solidFill>
            <a:schemeClr val="folHlink"/>
          </a:solidFill>
          <a:ln w="19050"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a:solidFill>
                <a:srgbClr val="000000"/>
              </a:solidFill>
              <a:ea typeface="宋体" panose="02010600030101010101" pitchFamily="2" charset="-122"/>
            </a:endParaRPr>
          </a:p>
        </p:txBody>
      </p:sp>
      <p:sp>
        <p:nvSpPr>
          <p:cNvPr id="31753" name="AutoShape 8">
            <a:extLst>
              <a:ext uri="{FF2B5EF4-FFF2-40B4-BE49-F238E27FC236}">
                <a16:creationId xmlns:a16="http://schemas.microsoft.com/office/drawing/2014/main" id="{89536748-B8B5-F64D-3B39-FCA48A6FC10D}"/>
              </a:ext>
            </a:extLst>
          </p:cNvPr>
          <p:cNvSpPr>
            <a:spLocks noChangeArrowheads="1"/>
          </p:cNvSpPr>
          <p:nvPr/>
        </p:nvSpPr>
        <p:spPr bwMode="auto">
          <a:xfrm>
            <a:off x="4038600" y="4795838"/>
            <a:ext cx="381000" cy="457200"/>
          </a:xfrm>
          <a:prstGeom prst="upArrow">
            <a:avLst>
              <a:gd name="adj1" fmla="val 50000"/>
              <a:gd name="adj2" fmla="val 30000"/>
            </a:avLst>
          </a:prstGeom>
          <a:solidFill>
            <a:schemeClr val="hlink"/>
          </a:solidFill>
          <a:ln w="19050"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a:solidFill>
                <a:srgbClr val="000000"/>
              </a:solidFill>
              <a:ea typeface="宋体" panose="02010600030101010101" pitchFamily="2" charset="-122"/>
            </a:endParaRPr>
          </a:p>
        </p:txBody>
      </p:sp>
      <p:sp>
        <p:nvSpPr>
          <p:cNvPr id="31754" name="AutoShape 9">
            <a:extLst>
              <a:ext uri="{FF2B5EF4-FFF2-40B4-BE49-F238E27FC236}">
                <a16:creationId xmlns:a16="http://schemas.microsoft.com/office/drawing/2014/main" id="{68E5540C-11AD-FDC2-997D-96069B16AB2D}"/>
              </a:ext>
            </a:extLst>
          </p:cNvPr>
          <p:cNvSpPr>
            <a:spLocks noChangeArrowheads="1"/>
          </p:cNvSpPr>
          <p:nvPr/>
        </p:nvSpPr>
        <p:spPr bwMode="auto">
          <a:xfrm>
            <a:off x="3962400" y="3198813"/>
            <a:ext cx="381000" cy="457200"/>
          </a:xfrm>
          <a:prstGeom prst="upArrow">
            <a:avLst>
              <a:gd name="adj1" fmla="val 50000"/>
              <a:gd name="adj2" fmla="val 30000"/>
            </a:avLst>
          </a:prstGeom>
          <a:solidFill>
            <a:schemeClr val="hlink"/>
          </a:solidFill>
          <a:ln w="19050"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a:solidFill>
                <a:srgbClr val="000000"/>
              </a:solidFill>
              <a:ea typeface="宋体" panose="02010600030101010101" pitchFamily="2" charset="-122"/>
            </a:endParaRPr>
          </a:p>
        </p:txBody>
      </p:sp>
      <p:sp>
        <p:nvSpPr>
          <p:cNvPr id="31755" name="AutoShape 10">
            <a:extLst>
              <a:ext uri="{FF2B5EF4-FFF2-40B4-BE49-F238E27FC236}">
                <a16:creationId xmlns:a16="http://schemas.microsoft.com/office/drawing/2014/main" id="{DAED7126-3381-2456-11FA-F9C770D39384}"/>
              </a:ext>
            </a:extLst>
          </p:cNvPr>
          <p:cNvSpPr>
            <a:spLocks noChangeArrowheads="1"/>
          </p:cNvSpPr>
          <p:nvPr/>
        </p:nvSpPr>
        <p:spPr bwMode="auto">
          <a:xfrm rot="10800000">
            <a:off x="2044700" y="3276600"/>
            <a:ext cx="381000" cy="457200"/>
          </a:xfrm>
          <a:prstGeom prst="upArrow">
            <a:avLst>
              <a:gd name="adj1" fmla="val 50000"/>
              <a:gd name="adj2" fmla="val 30000"/>
            </a:avLst>
          </a:prstGeom>
          <a:solidFill>
            <a:schemeClr val="folHlink"/>
          </a:solidFill>
          <a:ln w="19050"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a:solidFill>
                <a:srgbClr val="000000"/>
              </a:solidFill>
              <a:ea typeface="宋体" panose="02010600030101010101" pitchFamily="2" charset="-122"/>
            </a:endParaRPr>
          </a:p>
        </p:txBody>
      </p:sp>
      <p:sp>
        <p:nvSpPr>
          <p:cNvPr id="31756" name="AutoShape 5">
            <a:extLst>
              <a:ext uri="{FF2B5EF4-FFF2-40B4-BE49-F238E27FC236}">
                <a16:creationId xmlns:a16="http://schemas.microsoft.com/office/drawing/2014/main" id="{D97C3980-CAFB-82B3-0AFE-90423A55CF28}"/>
              </a:ext>
            </a:extLst>
          </p:cNvPr>
          <p:cNvSpPr>
            <a:spLocks noChangeArrowheads="1"/>
          </p:cNvSpPr>
          <p:nvPr/>
        </p:nvSpPr>
        <p:spPr bwMode="auto">
          <a:xfrm rot="10800000">
            <a:off x="2038350" y="4795838"/>
            <a:ext cx="381000" cy="457200"/>
          </a:xfrm>
          <a:prstGeom prst="upArrow">
            <a:avLst>
              <a:gd name="adj1" fmla="val 50000"/>
              <a:gd name="adj2" fmla="val 30000"/>
            </a:avLst>
          </a:prstGeom>
          <a:solidFill>
            <a:schemeClr val="folHlink"/>
          </a:solidFill>
          <a:ln w="19050"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a:solidFill>
                <a:srgbClr val="000000"/>
              </a:solidFill>
              <a:ea typeface="宋体" panose="02010600030101010101" pitchFamily="2" charset="-122"/>
            </a:endParaRPr>
          </a:p>
        </p:txBody>
      </p:sp>
      <p:sp>
        <p:nvSpPr>
          <p:cNvPr id="31757" name="AutoShape 5">
            <a:extLst>
              <a:ext uri="{FF2B5EF4-FFF2-40B4-BE49-F238E27FC236}">
                <a16:creationId xmlns:a16="http://schemas.microsoft.com/office/drawing/2014/main" id="{76DF3013-3C10-DBAA-E3FC-C4F9F144969A}"/>
              </a:ext>
            </a:extLst>
          </p:cNvPr>
          <p:cNvSpPr>
            <a:spLocks noChangeArrowheads="1"/>
          </p:cNvSpPr>
          <p:nvPr/>
        </p:nvSpPr>
        <p:spPr bwMode="auto">
          <a:xfrm rot="10800000">
            <a:off x="3975100" y="4068763"/>
            <a:ext cx="381000" cy="457200"/>
          </a:xfrm>
          <a:prstGeom prst="upArrow">
            <a:avLst>
              <a:gd name="adj1" fmla="val 50000"/>
              <a:gd name="adj2" fmla="val 30000"/>
            </a:avLst>
          </a:prstGeom>
          <a:solidFill>
            <a:schemeClr val="folHlink"/>
          </a:solidFill>
          <a:ln w="19050"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a:solidFill>
                <a:srgbClr val="000000"/>
              </a:solidFill>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55050065-DF12-AC57-6102-BDC0DC160F29}"/>
              </a:ext>
            </a:extLst>
          </p:cNvPr>
          <p:cNvSpPr>
            <a:spLocks noGrp="1" noChangeArrowheads="1"/>
          </p:cNvSpPr>
          <p:nvPr>
            <p:ph type="title" idx="4294967295"/>
          </p:nvPr>
        </p:nvSpPr>
        <p:spPr>
          <a:xfrm>
            <a:off x="990600" y="304800"/>
            <a:ext cx="7793038" cy="990600"/>
          </a:xfrm>
        </p:spPr>
        <p:txBody>
          <a:bodyPr/>
          <a:lstStyle/>
          <a:p>
            <a:pPr eaLnBrk="1" hangingPunct="1">
              <a:lnSpc>
                <a:spcPct val="80000"/>
              </a:lnSpc>
            </a:pPr>
            <a:r>
              <a:rPr lang="en-US" altLang="zh-CN">
                <a:ea typeface="宋体" panose="02010600030101010101" pitchFamily="2" charset="-122"/>
              </a:rPr>
              <a:t>Level of Significance </a:t>
            </a:r>
            <a:br>
              <a:rPr lang="en-US" altLang="zh-CN">
                <a:ea typeface="宋体" panose="02010600030101010101" pitchFamily="2" charset="-122"/>
              </a:rPr>
            </a:br>
            <a:r>
              <a:rPr lang="en-US" altLang="zh-CN">
                <a:ea typeface="宋体" panose="02010600030101010101" pitchFamily="2" charset="-122"/>
              </a:rPr>
              <a:t>and the Rejection Region</a:t>
            </a:r>
          </a:p>
        </p:txBody>
      </p:sp>
      <p:grpSp>
        <p:nvGrpSpPr>
          <p:cNvPr id="32773" name="Group 67">
            <a:extLst>
              <a:ext uri="{FF2B5EF4-FFF2-40B4-BE49-F238E27FC236}">
                <a16:creationId xmlns:a16="http://schemas.microsoft.com/office/drawing/2014/main" id="{C97E73E2-C7B8-377F-9D38-0BCD73231530}"/>
              </a:ext>
            </a:extLst>
          </p:cNvPr>
          <p:cNvGrpSpPr>
            <a:grpSpLocks/>
          </p:cNvGrpSpPr>
          <p:nvPr/>
        </p:nvGrpSpPr>
        <p:grpSpPr bwMode="auto">
          <a:xfrm>
            <a:off x="4038600" y="1676400"/>
            <a:ext cx="3733800" cy="609600"/>
            <a:chOff x="240" y="3360"/>
            <a:chExt cx="2352" cy="384"/>
          </a:xfrm>
        </p:grpSpPr>
        <p:sp>
          <p:nvSpPr>
            <p:cNvPr id="32799" name="Rectangle 2">
              <a:extLst>
                <a:ext uri="{FF2B5EF4-FFF2-40B4-BE49-F238E27FC236}">
                  <a16:creationId xmlns:a16="http://schemas.microsoft.com/office/drawing/2014/main" id="{E387B99E-7C38-26FA-53A8-3EE353F87C61}"/>
                </a:ext>
              </a:extLst>
            </p:cNvPr>
            <p:cNvSpPr>
              <a:spLocks noChangeArrowheads="1"/>
            </p:cNvSpPr>
            <p:nvPr/>
          </p:nvSpPr>
          <p:spPr bwMode="auto">
            <a:xfrm>
              <a:off x="240" y="3360"/>
              <a:ext cx="2352" cy="384"/>
            </a:xfrm>
            <a:prstGeom prst="rect">
              <a:avLst/>
            </a:prstGeom>
            <a:solidFill>
              <a:srgbClr val="FDE0BD"/>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a:solidFill>
                  <a:srgbClr val="000000"/>
                </a:solidFill>
                <a:ea typeface="宋体" panose="02010600030101010101" pitchFamily="2" charset="-122"/>
              </a:endParaRPr>
            </a:p>
          </p:txBody>
        </p:sp>
        <p:sp>
          <p:nvSpPr>
            <p:cNvPr id="32800" name="Rectangle 22">
              <a:extLst>
                <a:ext uri="{FF2B5EF4-FFF2-40B4-BE49-F238E27FC236}">
                  <a16:creationId xmlns:a16="http://schemas.microsoft.com/office/drawing/2014/main" id="{AFC55861-96FF-7F8E-4597-8F7BFCD00579}"/>
                </a:ext>
              </a:extLst>
            </p:cNvPr>
            <p:cNvSpPr>
              <a:spLocks noChangeArrowheads="1"/>
            </p:cNvSpPr>
            <p:nvPr/>
          </p:nvSpPr>
          <p:spPr bwMode="auto">
            <a:xfrm>
              <a:off x="288" y="3408"/>
              <a:ext cx="20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r>
                <a:rPr lang="en-US" altLang="zh-CN" sz="2400">
                  <a:solidFill>
                    <a:srgbClr val="000000"/>
                  </a:solidFill>
                  <a:ea typeface="宋体" panose="02010600030101010101" pitchFamily="2" charset="-122"/>
                </a:rPr>
                <a:t>Level of significance = </a:t>
              </a:r>
            </a:p>
          </p:txBody>
        </p:sp>
        <p:sp>
          <p:nvSpPr>
            <p:cNvPr id="32801" name="Rectangle 23">
              <a:extLst>
                <a:ext uri="{FF2B5EF4-FFF2-40B4-BE49-F238E27FC236}">
                  <a16:creationId xmlns:a16="http://schemas.microsoft.com/office/drawing/2014/main" id="{27295D0E-BE92-D625-3D7B-07FE163AF5C0}"/>
                </a:ext>
              </a:extLst>
            </p:cNvPr>
            <p:cNvSpPr>
              <a:spLocks noChangeArrowheads="1"/>
            </p:cNvSpPr>
            <p:nvPr/>
          </p:nvSpPr>
          <p:spPr bwMode="auto">
            <a:xfrm flipH="1">
              <a:off x="2256" y="3360"/>
              <a:ext cx="334"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50000"/>
                </a:spcBef>
                <a:buClrTx/>
                <a:buSzTx/>
                <a:buFontTx/>
                <a:buNone/>
              </a:pPr>
              <a:r>
                <a:rPr lang="en-US" altLang="zh-CN" b="1" i="1">
                  <a:solidFill>
                    <a:srgbClr val="000000"/>
                  </a:solidFill>
                  <a:latin typeface="Symbol" panose="05050102010706020507" pitchFamily="18" charset="2"/>
                  <a:ea typeface="宋体" panose="02010600030101010101" pitchFamily="2" charset="-122"/>
                </a:rPr>
                <a:t>a</a:t>
              </a:r>
            </a:p>
          </p:txBody>
        </p:sp>
      </p:grpSp>
      <p:sp>
        <p:nvSpPr>
          <p:cNvPr id="32774" name="Rectangle 48">
            <a:extLst>
              <a:ext uri="{FF2B5EF4-FFF2-40B4-BE49-F238E27FC236}">
                <a16:creationId xmlns:a16="http://schemas.microsoft.com/office/drawing/2014/main" id="{52D8AD4D-A239-09BD-2B76-4135ED54A26E}"/>
              </a:ext>
            </a:extLst>
          </p:cNvPr>
          <p:cNvSpPr>
            <a:spLocks noChangeArrowheads="1"/>
          </p:cNvSpPr>
          <p:nvPr/>
        </p:nvSpPr>
        <p:spPr bwMode="auto">
          <a:xfrm>
            <a:off x="457200" y="6019800"/>
            <a:ext cx="7848600" cy="396875"/>
          </a:xfrm>
          <a:prstGeom prst="rect">
            <a:avLst/>
          </a:prstGeom>
          <a:solidFill>
            <a:srgbClr val="FDE0B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a:spcBef>
                <a:spcPct val="50000"/>
              </a:spcBef>
              <a:buClrTx/>
              <a:buSzTx/>
              <a:buFontTx/>
              <a:buNone/>
            </a:pPr>
            <a:r>
              <a:rPr lang="en-US" altLang="zh-CN" sz="2000">
                <a:solidFill>
                  <a:srgbClr val="000000"/>
                </a:solidFill>
                <a:ea typeface="宋体" panose="02010600030101010101" pitchFamily="2" charset="-122"/>
              </a:rPr>
              <a:t>This is a </a:t>
            </a:r>
            <a:r>
              <a:rPr lang="en-US" altLang="zh-CN" sz="2000">
                <a:solidFill>
                  <a:srgbClr val="3333CC"/>
                </a:solidFill>
                <a:ea typeface="宋体" panose="02010600030101010101" pitchFamily="2" charset="-122"/>
              </a:rPr>
              <a:t>two-tail test</a:t>
            </a:r>
            <a:r>
              <a:rPr lang="en-US" altLang="zh-CN" sz="2000">
                <a:solidFill>
                  <a:srgbClr val="000000"/>
                </a:solidFill>
                <a:ea typeface="宋体" panose="02010600030101010101" pitchFamily="2" charset="-122"/>
              </a:rPr>
              <a:t> because there is a rejection region in both tails</a:t>
            </a:r>
          </a:p>
        </p:txBody>
      </p:sp>
      <p:sp>
        <p:nvSpPr>
          <p:cNvPr id="32775" name="Rectangle 65">
            <a:extLst>
              <a:ext uri="{FF2B5EF4-FFF2-40B4-BE49-F238E27FC236}">
                <a16:creationId xmlns:a16="http://schemas.microsoft.com/office/drawing/2014/main" id="{A6DD8F8F-709A-F8EB-90B7-D61F00E84D98}"/>
              </a:ext>
            </a:extLst>
          </p:cNvPr>
          <p:cNvSpPr>
            <a:spLocks noChangeArrowheads="1"/>
          </p:cNvSpPr>
          <p:nvPr/>
        </p:nvSpPr>
        <p:spPr bwMode="auto">
          <a:xfrm>
            <a:off x="1295400" y="1524000"/>
            <a:ext cx="1676400" cy="1028700"/>
          </a:xfrm>
          <a:prstGeom prst="rect">
            <a:avLst/>
          </a:prstGeom>
          <a:solidFill>
            <a:srgbClr val="FDE0B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nSpc>
                <a:spcPct val="110000"/>
              </a:lnSpc>
              <a:spcBef>
                <a:spcPct val="50000"/>
              </a:spcBef>
              <a:buClrTx/>
              <a:buSzTx/>
              <a:buFontTx/>
              <a:buNone/>
            </a:pPr>
            <a:r>
              <a:rPr lang="en-US" altLang="zh-CN">
                <a:solidFill>
                  <a:srgbClr val="000000"/>
                </a:solidFill>
                <a:ea typeface="宋体" panose="02010600030101010101" pitchFamily="2" charset="-122"/>
              </a:rPr>
              <a:t>H</a:t>
            </a:r>
            <a:r>
              <a:rPr lang="en-US" altLang="zh-CN" baseline="-25000">
                <a:solidFill>
                  <a:srgbClr val="000000"/>
                </a:solidFill>
                <a:ea typeface="宋体" panose="02010600030101010101" pitchFamily="2" charset="-122"/>
              </a:rPr>
              <a:t>0</a:t>
            </a:r>
            <a:r>
              <a:rPr lang="en-US" altLang="zh-CN">
                <a:solidFill>
                  <a:srgbClr val="000000"/>
                </a:solidFill>
                <a:ea typeface="宋体" panose="02010600030101010101" pitchFamily="2" charset="-122"/>
              </a:rPr>
              <a:t>: </a:t>
            </a:r>
            <a:r>
              <a:rPr lang="el-GR" altLang="zh-CN" sz="2400">
                <a:solidFill>
                  <a:srgbClr val="000000"/>
                </a:solidFill>
              </a:rPr>
              <a:t>μ</a:t>
            </a:r>
            <a:r>
              <a:rPr lang="en-US" altLang="zh-CN">
                <a:solidFill>
                  <a:srgbClr val="000000"/>
                </a:solidFill>
                <a:ea typeface="宋体" panose="02010600030101010101" pitchFamily="2" charset="-122"/>
              </a:rPr>
              <a:t> = 3    H</a:t>
            </a:r>
            <a:r>
              <a:rPr lang="en-US" altLang="zh-CN" baseline="-25000">
                <a:solidFill>
                  <a:srgbClr val="000000"/>
                </a:solidFill>
                <a:ea typeface="宋体" panose="02010600030101010101" pitchFamily="2" charset="-122"/>
              </a:rPr>
              <a:t>1</a:t>
            </a:r>
            <a:r>
              <a:rPr lang="en-US" altLang="zh-CN">
                <a:solidFill>
                  <a:srgbClr val="000000"/>
                </a:solidFill>
                <a:ea typeface="宋体" panose="02010600030101010101" pitchFamily="2" charset="-122"/>
              </a:rPr>
              <a:t>: </a:t>
            </a:r>
            <a:r>
              <a:rPr lang="el-GR" altLang="zh-CN" sz="2400">
                <a:solidFill>
                  <a:srgbClr val="000000"/>
                </a:solidFill>
              </a:rPr>
              <a:t>μ</a:t>
            </a:r>
            <a:r>
              <a:rPr lang="en-US" altLang="zh-CN">
                <a:solidFill>
                  <a:srgbClr val="000000"/>
                </a:solidFill>
                <a:ea typeface="宋体" panose="02010600030101010101" pitchFamily="2" charset="-122"/>
              </a:rPr>
              <a:t> ≠ 3</a:t>
            </a:r>
          </a:p>
        </p:txBody>
      </p:sp>
      <p:grpSp>
        <p:nvGrpSpPr>
          <p:cNvPr id="32776" name="Group 74">
            <a:extLst>
              <a:ext uri="{FF2B5EF4-FFF2-40B4-BE49-F238E27FC236}">
                <a16:creationId xmlns:a16="http://schemas.microsoft.com/office/drawing/2014/main" id="{0D715013-AA5C-6736-C896-F48D98F7E4F3}"/>
              </a:ext>
            </a:extLst>
          </p:cNvPr>
          <p:cNvGrpSpPr>
            <a:grpSpLocks/>
          </p:cNvGrpSpPr>
          <p:nvPr/>
        </p:nvGrpSpPr>
        <p:grpSpPr bwMode="auto">
          <a:xfrm>
            <a:off x="1873251" y="2590800"/>
            <a:ext cx="5043489" cy="3060700"/>
            <a:chOff x="1228" y="1872"/>
            <a:chExt cx="3177" cy="1928"/>
          </a:xfrm>
        </p:grpSpPr>
        <p:sp>
          <p:nvSpPr>
            <p:cNvPr id="32777" name="Rectangle 18">
              <a:extLst>
                <a:ext uri="{FF2B5EF4-FFF2-40B4-BE49-F238E27FC236}">
                  <a16:creationId xmlns:a16="http://schemas.microsoft.com/office/drawing/2014/main" id="{55A833D8-3C54-BE07-47C1-A32C04D9BA4A}"/>
                </a:ext>
              </a:extLst>
            </p:cNvPr>
            <p:cNvSpPr>
              <a:spLocks noChangeArrowheads="1"/>
            </p:cNvSpPr>
            <p:nvPr/>
          </p:nvSpPr>
          <p:spPr bwMode="auto">
            <a:xfrm>
              <a:off x="2160" y="3120"/>
              <a:ext cx="1296" cy="248"/>
            </a:xfrm>
            <a:prstGeom prst="rect">
              <a:avLst/>
            </a:prstGeom>
            <a:solidFill>
              <a:srgbClr val="C7DAF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a:spcBef>
                  <a:spcPct val="50000"/>
                </a:spcBef>
                <a:buClrTx/>
                <a:buSzTx/>
                <a:buFontTx/>
                <a:buNone/>
              </a:pPr>
              <a:r>
                <a:rPr lang="en-US" altLang="zh-CN" sz="2000" b="1">
                  <a:solidFill>
                    <a:srgbClr val="000000"/>
                  </a:solidFill>
                  <a:ea typeface="宋体" panose="02010600030101010101" pitchFamily="2" charset="-122"/>
                </a:rPr>
                <a:t>Critical values</a:t>
              </a:r>
            </a:p>
          </p:txBody>
        </p:sp>
        <p:sp>
          <p:nvSpPr>
            <p:cNvPr id="32778" name="Rectangle 49">
              <a:extLst>
                <a:ext uri="{FF2B5EF4-FFF2-40B4-BE49-F238E27FC236}">
                  <a16:creationId xmlns:a16="http://schemas.microsoft.com/office/drawing/2014/main" id="{F4A9C11E-383A-F7A4-2CE7-3B38B7BEF79A}"/>
                </a:ext>
              </a:extLst>
            </p:cNvPr>
            <p:cNvSpPr>
              <a:spLocks noChangeArrowheads="1"/>
            </p:cNvSpPr>
            <p:nvPr/>
          </p:nvSpPr>
          <p:spPr bwMode="auto">
            <a:xfrm>
              <a:off x="2112" y="3552"/>
              <a:ext cx="1440" cy="248"/>
            </a:xfrm>
            <a:prstGeom prst="rect">
              <a:avLst/>
            </a:prstGeom>
            <a:solidFill>
              <a:srgbClr val="C7DAF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50000"/>
                </a:spcBef>
                <a:buClrTx/>
                <a:buSzTx/>
                <a:buFontTx/>
                <a:buNone/>
              </a:pPr>
              <a:r>
                <a:rPr lang="en-US" altLang="zh-CN" sz="2000" b="1">
                  <a:solidFill>
                    <a:srgbClr val="000000"/>
                  </a:solidFill>
                  <a:ea typeface="宋体" panose="02010600030101010101" pitchFamily="2" charset="-122"/>
                </a:rPr>
                <a:t>Rejection Region</a:t>
              </a:r>
            </a:p>
          </p:txBody>
        </p:sp>
        <p:grpSp>
          <p:nvGrpSpPr>
            <p:cNvPr id="32779" name="Group 69">
              <a:extLst>
                <a:ext uri="{FF2B5EF4-FFF2-40B4-BE49-F238E27FC236}">
                  <a16:creationId xmlns:a16="http://schemas.microsoft.com/office/drawing/2014/main" id="{BF5B28EB-E915-34B3-9AFE-A9A411793D18}"/>
                </a:ext>
              </a:extLst>
            </p:cNvPr>
            <p:cNvGrpSpPr>
              <a:grpSpLocks/>
            </p:cNvGrpSpPr>
            <p:nvPr/>
          </p:nvGrpSpPr>
          <p:grpSpPr bwMode="auto">
            <a:xfrm>
              <a:off x="1228" y="1872"/>
              <a:ext cx="3177" cy="1111"/>
              <a:chOff x="1228" y="1872"/>
              <a:chExt cx="3177" cy="1111"/>
            </a:xfrm>
          </p:grpSpPr>
          <p:sp>
            <p:nvSpPr>
              <p:cNvPr id="32784" name="Freeform 50">
                <a:extLst>
                  <a:ext uri="{FF2B5EF4-FFF2-40B4-BE49-F238E27FC236}">
                    <a16:creationId xmlns:a16="http://schemas.microsoft.com/office/drawing/2014/main" id="{DDEBF430-4671-1471-1E48-B5809C3CF643}"/>
                  </a:ext>
                </a:extLst>
              </p:cNvPr>
              <p:cNvSpPr>
                <a:spLocks/>
              </p:cNvSpPr>
              <p:nvPr/>
            </p:nvSpPr>
            <p:spPr bwMode="auto">
              <a:xfrm>
                <a:off x="3455" y="2510"/>
                <a:ext cx="705" cy="279"/>
              </a:xfrm>
              <a:custGeom>
                <a:avLst/>
                <a:gdLst>
                  <a:gd name="T0" fmla="*/ 4818 w 480"/>
                  <a:gd name="T1" fmla="*/ 1700 h 192"/>
                  <a:gd name="T2" fmla="*/ 4340 w 480"/>
                  <a:gd name="T3" fmla="*/ 1301 h 192"/>
                  <a:gd name="T4" fmla="*/ 2334 w 480"/>
                  <a:gd name="T5" fmla="*/ 991 h 192"/>
                  <a:gd name="T6" fmla="*/ 1344 w 480"/>
                  <a:gd name="T7" fmla="*/ 682 h 192"/>
                  <a:gd name="T8" fmla="*/ 217 w 480"/>
                  <a:gd name="T9" fmla="*/ 28 h 192"/>
                  <a:gd name="T10" fmla="*/ 0 w 480"/>
                  <a:gd name="T11" fmla="*/ 0 h 192"/>
                  <a:gd name="T12" fmla="*/ 120 w 480"/>
                  <a:gd name="T13" fmla="*/ 1808 h 192"/>
                  <a:gd name="T14" fmla="*/ 4818 w 480"/>
                  <a:gd name="T15" fmla="*/ 1742 h 192"/>
                  <a:gd name="T16" fmla="*/ 4818 w 480"/>
                  <a:gd name="T17" fmla="*/ 1700 h 1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0"/>
                  <a:gd name="T28" fmla="*/ 0 h 192"/>
                  <a:gd name="T29" fmla="*/ 480 w 480"/>
                  <a:gd name="T30" fmla="*/ 192 h 1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0" h="192">
                    <a:moveTo>
                      <a:pt x="480" y="180"/>
                    </a:moveTo>
                    <a:lnTo>
                      <a:pt x="432" y="138"/>
                    </a:lnTo>
                    <a:lnTo>
                      <a:pt x="233" y="105"/>
                    </a:lnTo>
                    <a:lnTo>
                      <a:pt x="134" y="72"/>
                    </a:lnTo>
                    <a:lnTo>
                      <a:pt x="22" y="3"/>
                    </a:lnTo>
                    <a:lnTo>
                      <a:pt x="0" y="0"/>
                    </a:lnTo>
                    <a:lnTo>
                      <a:pt x="12" y="192"/>
                    </a:lnTo>
                    <a:lnTo>
                      <a:pt x="480" y="185"/>
                    </a:lnTo>
                    <a:lnTo>
                      <a:pt x="480" y="180"/>
                    </a:lnTo>
                  </a:path>
                </a:pathLst>
              </a:custGeom>
              <a:solidFill>
                <a:srgbClr val="C3DBFF"/>
              </a:solidFill>
              <a:ln>
                <a:noFill/>
              </a:ln>
              <a:extLst>
                <a:ext uri="{91240B29-F687-4F45-9708-019B960494DF}">
                  <a14:hiddenLine xmlns:a14="http://schemas.microsoft.com/office/drawing/2010/main" w="12700" cap="rnd">
                    <a:solidFill>
                      <a:srgbClr val="000000"/>
                    </a:solidFill>
                    <a:round/>
                    <a:headEnd type="none" w="sm" len="sm"/>
                    <a:tailEnd type="none" w="sm" len="sm"/>
                  </a14:hiddenLine>
                </a:ext>
              </a:extLst>
            </p:spPr>
            <p:txBody>
              <a:bodyPr/>
              <a:lstStyle/>
              <a:p>
                <a:endParaRPr lang="zh-CN" altLang="en-US"/>
              </a:p>
            </p:txBody>
          </p:sp>
          <p:sp>
            <p:nvSpPr>
              <p:cNvPr id="32786" name="Freeform 52">
                <a:extLst>
                  <a:ext uri="{FF2B5EF4-FFF2-40B4-BE49-F238E27FC236}">
                    <a16:creationId xmlns:a16="http://schemas.microsoft.com/office/drawing/2014/main" id="{F9068889-8AB3-78C7-D07F-6D526C68CB47}"/>
                  </a:ext>
                </a:extLst>
              </p:cNvPr>
              <p:cNvSpPr>
                <a:spLocks/>
              </p:cNvSpPr>
              <p:nvPr/>
            </p:nvSpPr>
            <p:spPr bwMode="auto">
              <a:xfrm>
                <a:off x="1341" y="2501"/>
                <a:ext cx="696" cy="278"/>
              </a:xfrm>
              <a:custGeom>
                <a:avLst/>
                <a:gdLst>
                  <a:gd name="T0" fmla="*/ 0 w 474"/>
                  <a:gd name="T1" fmla="*/ 1767 h 191"/>
                  <a:gd name="T2" fmla="*/ 479 w 474"/>
                  <a:gd name="T3" fmla="*/ 1373 h 191"/>
                  <a:gd name="T4" fmla="*/ 2462 w 474"/>
                  <a:gd name="T5" fmla="*/ 1057 h 191"/>
                  <a:gd name="T6" fmla="*/ 3457 w 474"/>
                  <a:gd name="T7" fmla="*/ 745 h 191"/>
                  <a:gd name="T8" fmla="*/ 4575 w 474"/>
                  <a:gd name="T9" fmla="*/ 87 h 191"/>
                  <a:gd name="T10" fmla="*/ 4752 w 474"/>
                  <a:gd name="T11" fmla="*/ 0 h 191"/>
                  <a:gd name="T12" fmla="*/ 4691 w 474"/>
                  <a:gd name="T13" fmla="*/ 1767 h 191"/>
                  <a:gd name="T14" fmla="*/ 0 w 474"/>
                  <a:gd name="T15" fmla="*/ 1815 h 191"/>
                  <a:gd name="T16" fmla="*/ 0 w 474"/>
                  <a:gd name="T17" fmla="*/ 1767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74"/>
                  <a:gd name="T28" fmla="*/ 0 h 191"/>
                  <a:gd name="T29" fmla="*/ 474 w 474"/>
                  <a:gd name="T30" fmla="*/ 191 h 1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74" h="191">
                    <a:moveTo>
                      <a:pt x="0" y="186"/>
                    </a:moveTo>
                    <a:lnTo>
                      <a:pt x="48" y="144"/>
                    </a:lnTo>
                    <a:lnTo>
                      <a:pt x="246" y="111"/>
                    </a:lnTo>
                    <a:lnTo>
                      <a:pt x="345" y="78"/>
                    </a:lnTo>
                    <a:lnTo>
                      <a:pt x="456" y="9"/>
                    </a:lnTo>
                    <a:lnTo>
                      <a:pt x="474" y="0"/>
                    </a:lnTo>
                    <a:lnTo>
                      <a:pt x="468" y="186"/>
                    </a:lnTo>
                    <a:lnTo>
                      <a:pt x="0" y="191"/>
                    </a:lnTo>
                    <a:lnTo>
                      <a:pt x="0" y="186"/>
                    </a:lnTo>
                  </a:path>
                </a:pathLst>
              </a:custGeom>
              <a:solidFill>
                <a:srgbClr val="C3DBFF"/>
              </a:solidFill>
              <a:ln>
                <a:noFill/>
              </a:ln>
              <a:extLst>
                <a:ext uri="{91240B29-F687-4F45-9708-019B960494DF}">
                  <a14:hiddenLine xmlns:a14="http://schemas.microsoft.com/office/drawing/2010/main" w="12700" cap="rnd">
                    <a:solidFill>
                      <a:srgbClr val="000000"/>
                    </a:solidFill>
                    <a:round/>
                    <a:headEnd type="none" w="sm" len="sm"/>
                    <a:tailEnd type="none" w="sm" len="sm"/>
                  </a14:hiddenLine>
                </a:ext>
              </a:extLst>
            </p:spPr>
            <p:txBody>
              <a:bodyPr/>
              <a:lstStyle/>
              <a:p>
                <a:endParaRPr lang="zh-CN" altLang="en-US"/>
              </a:p>
            </p:txBody>
          </p:sp>
          <p:sp>
            <p:nvSpPr>
              <p:cNvPr id="32787" name="Freeform 53">
                <a:extLst>
                  <a:ext uri="{FF2B5EF4-FFF2-40B4-BE49-F238E27FC236}">
                    <a16:creationId xmlns:a16="http://schemas.microsoft.com/office/drawing/2014/main" id="{B6C780D0-5EC2-35B8-D9E6-0B21EC67F642}"/>
                  </a:ext>
                </a:extLst>
              </p:cNvPr>
              <p:cNvSpPr>
                <a:spLocks/>
              </p:cNvSpPr>
              <p:nvPr/>
            </p:nvSpPr>
            <p:spPr bwMode="auto">
              <a:xfrm>
                <a:off x="1411" y="1872"/>
                <a:ext cx="1339" cy="839"/>
              </a:xfrm>
              <a:custGeom>
                <a:avLst/>
                <a:gdLst>
                  <a:gd name="T0" fmla="*/ 0 w 600"/>
                  <a:gd name="T1" fmla="*/ 5497 h 576"/>
                  <a:gd name="T2" fmla="*/ 7813 w 600"/>
                  <a:gd name="T3" fmla="*/ 5442 h 576"/>
                  <a:gd name="T4" fmla="*/ 11739 w 600"/>
                  <a:gd name="T5" fmla="*/ 5372 h 576"/>
                  <a:gd name="T6" fmla="*/ 15673 w 600"/>
                  <a:gd name="T7" fmla="*/ 5280 h 576"/>
                  <a:gd name="T8" fmla="*/ 19554 w 600"/>
                  <a:gd name="T9" fmla="*/ 5158 h 576"/>
                  <a:gd name="T10" fmla="*/ 23462 w 600"/>
                  <a:gd name="T11" fmla="*/ 4980 h 576"/>
                  <a:gd name="T12" fmla="*/ 27407 w 600"/>
                  <a:gd name="T13" fmla="*/ 4753 h 576"/>
                  <a:gd name="T14" fmla="*/ 35102 w 600"/>
                  <a:gd name="T15" fmla="*/ 4122 h 576"/>
                  <a:gd name="T16" fmla="*/ 42837 w 600"/>
                  <a:gd name="T17" fmla="*/ 3226 h 576"/>
                  <a:gd name="T18" fmla="*/ 50650 w 600"/>
                  <a:gd name="T19" fmla="*/ 2138 h 576"/>
                  <a:gd name="T20" fmla="*/ 54471 w 600"/>
                  <a:gd name="T21" fmla="*/ 1595 h 576"/>
                  <a:gd name="T22" fmla="*/ 58465 w 600"/>
                  <a:gd name="T23" fmla="*/ 1088 h 576"/>
                  <a:gd name="T24" fmla="*/ 62384 w 600"/>
                  <a:gd name="T25" fmla="*/ 642 h 576"/>
                  <a:gd name="T26" fmla="*/ 66100 w 600"/>
                  <a:gd name="T27" fmla="*/ 297 h 576"/>
                  <a:gd name="T28" fmla="*/ 70019 w 600"/>
                  <a:gd name="T29" fmla="*/ 76 h 576"/>
                  <a:gd name="T30" fmla="*/ 74013 w 600"/>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0"/>
                  <a:gd name="T49" fmla="*/ 0 h 576"/>
                  <a:gd name="T50" fmla="*/ 600 w 600"/>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88" name="Freeform 54">
                <a:extLst>
                  <a:ext uri="{FF2B5EF4-FFF2-40B4-BE49-F238E27FC236}">
                    <a16:creationId xmlns:a16="http://schemas.microsoft.com/office/drawing/2014/main" id="{D57E0BFE-518E-D00C-C2C7-9D00CF987CBA}"/>
                  </a:ext>
                </a:extLst>
              </p:cNvPr>
              <p:cNvSpPr>
                <a:spLocks/>
              </p:cNvSpPr>
              <p:nvPr/>
            </p:nvSpPr>
            <p:spPr bwMode="auto">
              <a:xfrm>
                <a:off x="2750" y="1872"/>
                <a:ext cx="1339" cy="839"/>
              </a:xfrm>
              <a:custGeom>
                <a:avLst/>
                <a:gdLst>
                  <a:gd name="T0" fmla="*/ 90766 w 576"/>
                  <a:gd name="T1" fmla="*/ 5497 h 576"/>
                  <a:gd name="T2" fmla="*/ 81281 w 576"/>
                  <a:gd name="T3" fmla="*/ 5442 h 576"/>
                  <a:gd name="T4" fmla="*/ 76369 w 576"/>
                  <a:gd name="T5" fmla="*/ 5372 h 576"/>
                  <a:gd name="T6" fmla="*/ 71809 w 576"/>
                  <a:gd name="T7" fmla="*/ 5280 h 576"/>
                  <a:gd name="T8" fmla="*/ 66934 w 576"/>
                  <a:gd name="T9" fmla="*/ 5158 h 576"/>
                  <a:gd name="T10" fmla="*/ 62059 w 576"/>
                  <a:gd name="T11" fmla="*/ 4980 h 576"/>
                  <a:gd name="T12" fmla="*/ 57449 w 576"/>
                  <a:gd name="T13" fmla="*/ 4753 h 576"/>
                  <a:gd name="T14" fmla="*/ 47800 w 576"/>
                  <a:gd name="T15" fmla="*/ 4122 h 576"/>
                  <a:gd name="T16" fmla="*/ 38229 w 576"/>
                  <a:gd name="T17" fmla="*/ 3226 h 576"/>
                  <a:gd name="T18" fmla="*/ 28707 w 576"/>
                  <a:gd name="T19" fmla="*/ 2138 h 576"/>
                  <a:gd name="T20" fmla="*/ 23832 w 576"/>
                  <a:gd name="T21" fmla="*/ 1595 h 576"/>
                  <a:gd name="T22" fmla="*/ 18958 w 576"/>
                  <a:gd name="T23" fmla="*/ 1088 h 576"/>
                  <a:gd name="T24" fmla="*/ 14397 w 576"/>
                  <a:gd name="T25" fmla="*/ 642 h 576"/>
                  <a:gd name="T26" fmla="*/ 9436 w 576"/>
                  <a:gd name="T27" fmla="*/ 297 h 576"/>
                  <a:gd name="T28" fmla="*/ 4761 w 576"/>
                  <a:gd name="T29" fmla="*/ 76 h 576"/>
                  <a:gd name="T30" fmla="*/ 0 w 576"/>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6"/>
                  <a:gd name="T49" fmla="*/ 0 h 576"/>
                  <a:gd name="T50" fmla="*/ 576 w 576"/>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89" name="Line 55">
                <a:extLst>
                  <a:ext uri="{FF2B5EF4-FFF2-40B4-BE49-F238E27FC236}">
                    <a16:creationId xmlns:a16="http://schemas.microsoft.com/office/drawing/2014/main" id="{D0FF5960-CCFA-0E13-24C6-1BD666369F91}"/>
                  </a:ext>
                </a:extLst>
              </p:cNvPr>
              <p:cNvSpPr>
                <a:spLocks noChangeShapeType="1"/>
              </p:cNvSpPr>
              <p:nvPr/>
            </p:nvSpPr>
            <p:spPr bwMode="auto">
              <a:xfrm>
                <a:off x="1341" y="2780"/>
                <a:ext cx="281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0" name="Rectangle 56">
                <a:extLst>
                  <a:ext uri="{FF2B5EF4-FFF2-40B4-BE49-F238E27FC236}">
                    <a16:creationId xmlns:a16="http://schemas.microsoft.com/office/drawing/2014/main" id="{72EA57E9-4E26-1EDA-FBF2-1F0A5BFC9675}"/>
                  </a:ext>
                </a:extLst>
              </p:cNvPr>
              <p:cNvSpPr>
                <a:spLocks noChangeArrowheads="1"/>
              </p:cNvSpPr>
              <p:nvPr/>
            </p:nvSpPr>
            <p:spPr bwMode="auto">
              <a:xfrm>
                <a:off x="2640" y="2736"/>
                <a:ext cx="282"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50000"/>
                  </a:spcBef>
                  <a:buClrTx/>
                  <a:buSzTx/>
                  <a:buFontTx/>
                  <a:buNone/>
                </a:pPr>
                <a:r>
                  <a:rPr lang="en-US" altLang="zh-CN" sz="2000" b="1">
                    <a:solidFill>
                      <a:srgbClr val="000000"/>
                    </a:solidFill>
                    <a:ea typeface="宋体" panose="02010600030101010101" pitchFamily="2" charset="-122"/>
                  </a:rPr>
                  <a:t>0</a:t>
                </a:r>
              </a:p>
            </p:txBody>
          </p:sp>
          <p:sp>
            <p:nvSpPr>
              <p:cNvPr id="32791" name="Freeform 57">
                <a:extLst>
                  <a:ext uri="{FF2B5EF4-FFF2-40B4-BE49-F238E27FC236}">
                    <a16:creationId xmlns:a16="http://schemas.microsoft.com/office/drawing/2014/main" id="{F3177DDA-C58F-EF48-C752-327B2D309E72}"/>
                  </a:ext>
                </a:extLst>
              </p:cNvPr>
              <p:cNvSpPr>
                <a:spLocks/>
              </p:cNvSpPr>
              <p:nvPr/>
            </p:nvSpPr>
            <p:spPr bwMode="auto">
              <a:xfrm>
                <a:off x="1905" y="2641"/>
                <a:ext cx="283" cy="281"/>
              </a:xfrm>
              <a:custGeom>
                <a:avLst/>
                <a:gdLst>
                  <a:gd name="T0" fmla="*/ 1914 w 193"/>
                  <a:gd name="T1" fmla="*/ 916 h 193"/>
                  <a:gd name="T2" fmla="*/ 1122 w 193"/>
                  <a:gd name="T3" fmla="*/ 750 h 193"/>
                  <a:gd name="T4" fmla="*/ 959 w 193"/>
                  <a:gd name="T5" fmla="*/ 0 h 193"/>
                  <a:gd name="T6" fmla="*/ 784 w 193"/>
                  <a:gd name="T7" fmla="*/ 750 h 193"/>
                  <a:gd name="T8" fmla="*/ 0 w 193"/>
                  <a:gd name="T9" fmla="*/ 916 h 193"/>
                  <a:gd name="T10" fmla="*/ 784 w 193"/>
                  <a:gd name="T11" fmla="*/ 1077 h 193"/>
                  <a:gd name="T12" fmla="*/ 959 w 193"/>
                  <a:gd name="T13" fmla="*/ 1833 h 193"/>
                  <a:gd name="T14" fmla="*/ 1122 w 193"/>
                  <a:gd name="T15" fmla="*/ 1077 h 193"/>
                  <a:gd name="T16" fmla="*/ 1914 w 193"/>
                  <a:gd name="T17" fmla="*/ 916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
                  <a:gd name="T28" fmla="*/ 0 h 193"/>
                  <a:gd name="T29" fmla="*/ 193 w 193"/>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a:solidFill>
                  <a:schemeClr val="tx1"/>
                </a:solidFill>
                <a:round/>
                <a:headEnd type="none" w="sm" len="sm"/>
                <a:tailEnd type="none" w="sm" len="sm"/>
              </a:ln>
            </p:spPr>
            <p:txBody>
              <a:bodyPr/>
              <a:lstStyle/>
              <a:p>
                <a:endParaRPr lang="zh-CN" altLang="en-US"/>
              </a:p>
            </p:txBody>
          </p:sp>
          <p:sp>
            <p:nvSpPr>
              <p:cNvPr id="32792" name="Line 58">
                <a:extLst>
                  <a:ext uri="{FF2B5EF4-FFF2-40B4-BE49-F238E27FC236}">
                    <a16:creationId xmlns:a16="http://schemas.microsoft.com/office/drawing/2014/main" id="{C66FE6F2-FFA2-5158-F4D5-D7E527F36CF4}"/>
                  </a:ext>
                </a:extLst>
              </p:cNvPr>
              <p:cNvSpPr>
                <a:spLocks noChangeShapeType="1"/>
              </p:cNvSpPr>
              <p:nvPr/>
            </p:nvSpPr>
            <p:spPr bwMode="auto">
              <a:xfrm>
                <a:off x="2750" y="1872"/>
                <a:ext cx="0" cy="908"/>
              </a:xfrm>
              <a:prstGeom prst="line">
                <a:avLst/>
              </a:prstGeom>
              <a:noFill/>
              <a:ln w="9525" cap="rnd">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93" name="Freeform 59">
                <a:extLst>
                  <a:ext uri="{FF2B5EF4-FFF2-40B4-BE49-F238E27FC236}">
                    <a16:creationId xmlns:a16="http://schemas.microsoft.com/office/drawing/2014/main" id="{C77EBB56-DBE3-9272-F61A-65EE77D74568}"/>
                  </a:ext>
                </a:extLst>
              </p:cNvPr>
              <p:cNvSpPr>
                <a:spLocks/>
              </p:cNvSpPr>
              <p:nvPr/>
            </p:nvSpPr>
            <p:spPr bwMode="auto">
              <a:xfrm>
                <a:off x="3313" y="2641"/>
                <a:ext cx="283" cy="281"/>
              </a:xfrm>
              <a:custGeom>
                <a:avLst/>
                <a:gdLst>
                  <a:gd name="T0" fmla="*/ 1914 w 193"/>
                  <a:gd name="T1" fmla="*/ 916 h 193"/>
                  <a:gd name="T2" fmla="*/ 1122 w 193"/>
                  <a:gd name="T3" fmla="*/ 750 h 193"/>
                  <a:gd name="T4" fmla="*/ 959 w 193"/>
                  <a:gd name="T5" fmla="*/ 0 h 193"/>
                  <a:gd name="T6" fmla="*/ 784 w 193"/>
                  <a:gd name="T7" fmla="*/ 750 h 193"/>
                  <a:gd name="T8" fmla="*/ 0 w 193"/>
                  <a:gd name="T9" fmla="*/ 916 h 193"/>
                  <a:gd name="T10" fmla="*/ 784 w 193"/>
                  <a:gd name="T11" fmla="*/ 1077 h 193"/>
                  <a:gd name="T12" fmla="*/ 959 w 193"/>
                  <a:gd name="T13" fmla="*/ 1833 h 193"/>
                  <a:gd name="T14" fmla="*/ 1122 w 193"/>
                  <a:gd name="T15" fmla="*/ 1077 h 193"/>
                  <a:gd name="T16" fmla="*/ 1914 w 193"/>
                  <a:gd name="T17" fmla="*/ 916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
                  <a:gd name="T28" fmla="*/ 0 h 193"/>
                  <a:gd name="T29" fmla="*/ 193 w 193"/>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a:solidFill>
                  <a:schemeClr val="tx1"/>
                </a:solidFill>
                <a:round/>
                <a:headEnd type="none" w="sm" len="sm"/>
                <a:tailEnd type="none" w="sm" len="sm"/>
              </a:ln>
            </p:spPr>
            <p:txBody>
              <a:bodyPr/>
              <a:lstStyle/>
              <a:p>
                <a:endParaRPr lang="zh-CN" altLang="en-US"/>
              </a:p>
            </p:txBody>
          </p:sp>
          <mc:AlternateContent xmlns:mc="http://schemas.openxmlformats.org/markup-compatibility/2006" xmlns:a14="http://schemas.microsoft.com/office/drawing/2010/main">
            <mc:Choice Requires="a14">
              <p:sp>
                <p:nvSpPr>
                  <p:cNvPr id="32794" name="Rectangle 60">
                    <a:extLst>
                      <a:ext uri="{FF2B5EF4-FFF2-40B4-BE49-F238E27FC236}">
                        <a16:creationId xmlns:a16="http://schemas.microsoft.com/office/drawing/2014/main" id="{B7C90861-3304-E7AB-84FD-55CA013E4C1F}"/>
                      </a:ext>
                    </a:extLst>
                  </p:cNvPr>
                  <p:cNvSpPr>
                    <a:spLocks noChangeArrowheads="1"/>
                  </p:cNvSpPr>
                  <p:nvPr/>
                </p:nvSpPr>
                <p:spPr bwMode="auto">
                  <a:xfrm>
                    <a:off x="3420" y="1895"/>
                    <a:ext cx="985" cy="32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50000"/>
                      </a:spcBef>
                      <a:buClrTx/>
                      <a:buSzTx/>
                      <a:buFontTx/>
                      <a:buNone/>
                    </a:pPr>
                    <a14:m>
                      <m:oMathPara xmlns:m="http://schemas.openxmlformats.org/officeDocument/2006/math">
                        <m:oMathParaPr>
                          <m:jc m:val="centerGroup"/>
                        </m:oMathParaPr>
                        <m:oMath xmlns:m="http://schemas.openxmlformats.org/officeDocument/2006/math">
                          <m:r>
                            <a:rPr lang="en-US" altLang="zh-CN" b="1" i="1" dirty="0" smtClean="0">
                              <a:solidFill>
                                <a:srgbClr val="000000"/>
                              </a:solidFill>
                              <a:latin typeface="Cambria Math" panose="02040503050406030204" pitchFamily="18" charset="0"/>
                              <a:ea typeface="宋体" panose="02010600030101010101" pitchFamily="2" charset="-122"/>
                            </a:rPr>
                            <m:t>𝟏</m:t>
                          </m:r>
                          <m:r>
                            <a:rPr lang="en-US" altLang="zh-CN" b="1" i="1" dirty="0" smtClean="0">
                              <a:solidFill>
                                <a:srgbClr val="000000"/>
                              </a:solidFill>
                              <a:latin typeface="Cambria Math" panose="02040503050406030204" pitchFamily="18" charset="0"/>
                              <a:ea typeface="宋体" panose="02010600030101010101" pitchFamily="2" charset="-122"/>
                            </a:rPr>
                            <m:t>−</m:t>
                          </m:r>
                          <m:r>
                            <a:rPr lang="en-US" altLang="zh-CN" b="1" i="1" dirty="0" smtClean="0">
                              <a:solidFill>
                                <a:srgbClr val="000000"/>
                              </a:solidFill>
                              <a:latin typeface="Cambria Math" panose="02040503050406030204" pitchFamily="18" charset="0"/>
                              <a:ea typeface="宋体" panose="02010600030101010101" pitchFamily="2" charset="-122"/>
                            </a:rPr>
                            <m:t>𝒂</m:t>
                          </m:r>
                          <m:r>
                            <a:rPr lang="en-US" altLang="zh-CN" b="1" i="1" dirty="0" smtClean="0">
                              <a:solidFill>
                                <a:srgbClr val="000000"/>
                              </a:solidFill>
                              <a:latin typeface="Cambria Math" panose="02040503050406030204" pitchFamily="18" charset="0"/>
                              <a:ea typeface="宋体" panose="02010600030101010101" pitchFamily="2" charset="-122"/>
                            </a:rPr>
                            <m:t>/</m:t>
                          </m:r>
                          <m:r>
                            <a:rPr lang="en-US" altLang="zh-CN" b="1" i="1" dirty="0" smtClean="0">
                              <a:solidFill>
                                <a:srgbClr val="000000"/>
                              </a:solidFill>
                              <a:latin typeface="Cambria Math" panose="02040503050406030204" pitchFamily="18" charset="0"/>
                              <a:ea typeface="宋体" panose="02010600030101010101" pitchFamily="2" charset="-122"/>
                            </a:rPr>
                            <m:t>𝟐</m:t>
                          </m:r>
                        </m:oMath>
                      </m:oMathPara>
                    </a14:m>
                    <a:endParaRPr lang="en-US" altLang="zh-CN" b="1" i="1" dirty="0">
                      <a:solidFill>
                        <a:srgbClr val="000000"/>
                      </a:solidFill>
                      <a:latin typeface="Symbol" panose="05050102010706020507" pitchFamily="18" charset="2"/>
                      <a:ea typeface="宋体" panose="02010600030101010101" pitchFamily="2" charset="-122"/>
                    </a:endParaRPr>
                  </a:p>
                </p:txBody>
              </p:sp>
            </mc:Choice>
            <mc:Fallback xmlns="">
              <p:sp>
                <p:nvSpPr>
                  <p:cNvPr id="32794" name="Rectangle 60">
                    <a:extLst>
                      <a:ext uri="{FF2B5EF4-FFF2-40B4-BE49-F238E27FC236}">
                        <a16:creationId xmlns:a16="http://schemas.microsoft.com/office/drawing/2014/main" id="{B7C90861-3304-E7AB-84FD-55CA013E4C1F}"/>
                      </a:ext>
                    </a:extLst>
                  </p:cNvPr>
                  <p:cNvSpPr>
                    <a:spLocks noRot="1" noChangeAspect="1" noMove="1" noResize="1" noEditPoints="1" noAdjustHandles="1" noChangeArrowheads="1" noChangeShapeType="1" noTextEdit="1"/>
                  </p:cNvSpPr>
                  <p:nvPr/>
                </p:nvSpPr>
                <p:spPr bwMode="auto">
                  <a:xfrm>
                    <a:off x="3420" y="1895"/>
                    <a:ext cx="985" cy="328"/>
                  </a:xfrm>
                  <a:prstGeom prst="rect">
                    <a:avLst/>
                  </a:prstGeom>
                  <a:blipFill>
                    <a:blip r:embed="rId2"/>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796" name="Rectangle 62">
                    <a:extLst>
                      <a:ext uri="{FF2B5EF4-FFF2-40B4-BE49-F238E27FC236}">
                        <a16:creationId xmlns:a16="http://schemas.microsoft.com/office/drawing/2014/main" id="{EE14EF88-470A-7782-BF9C-37902B5BE794}"/>
                      </a:ext>
                    </a:extLst>
                  </p:cNvPr>
                  <p:cNvSpPr>
                    <a:spLocks noChangeArrowheads="1"/>
                  </p:cNvSpPr>
                  <p:nvPr/>
                </p:nvSpPr>
                <p:spPr bwMode="auto">
                  <a:xfrm>
                    <a:off x="1228" y="1913"/>
                    <a:ext cx="639" cy="32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50000"/>
                      </a:spcBef>
                      <a:buClrTx/>
                      <a:buSzTx/>
                      <a:buFontTx/>
                      <a:buNone/>
                    </a:pPr>
                    <a14:m>
                      <m:oMathPara xmlns:m="http://schemas.openxmlformats.org/officeDocument/2006/math">
                        <m:oMathParaPr>
                          <m:jc m:val="centerGroup"/>
                        </m:oMathParaPr>
                        <m:oMath xmlns:m="http://schemas.openxmlformats.org/officeDocument/2006/math">
                          <m:r>
                            <a:rPr lang="en-US" altLang="zh-CN" b="1" i="1" dirty="0" smtClean="0">
                              <a:solidFill>
                                <a:srgbClr val="000000"/>
                              </a:solidFill>
                              <a:latin typeface="Cambria Math" panose="02040503050406030204" pitchFamily="18" charset="0"/>
                              <a:ea typeface="宋体" panose="02010600030101010101" pitchFamily="2" charset="-122"/>
                            </a:rPr>
                            <m:t>𝒂</m:t>
                          </m:r>
                          <m:r>
                            <a:rPr lang="en-US" altLang="zh-CN" b="1" i="1" dirty="0" smtClean="0">
                              <a:solidFill>
                                <a:srgbClr val="000000"/>
                              </a:solidFill>
                              <a:latin typeface="Cambria Math" panose="02040503050406030204" pitchFamily="18" charset="0"/>
                              <a:ea typeface="宋体" panose="02010600030101010101" pitchFamily="2" charset="-122"/>
                            </a:rPr>
                            <m:t>/</m:t>
                          </m:r>
                          <m:r>
                            <a:rPr lang="en-US" altLang="zh-CN" b="1" i="1" dirty="0" smtClean="0">
                              <a:solidFill>
                                <a:srgbClr val="000000"/>
                              </a:solidFill>
                              <a:latin typeface="Cambria Math" panose="02040503050406030204" pitchFamily="18" charset="0"/>
                              <a:ea typeface="宋体" panose="02010600030101010101" pitchFamily="2" charset="-122"/>
                            </a:rPr>
                            <m:t>𝟐</m:t>
                          </m:r>
                        </m:oMath>
                      </m:oMathPara>
                    </a14:m>
                    <a:endParaRPr lang="en-US" altLang="zh-CN" b="1" i="1" dirty="0">
                      <a:solidFill>
                        <a:srgbClr val="000000"/>
                      </a:solidFill>
                      <a:latin typeface="Symbol" panose="05050102010706020507" pitchFamily="18" charset="2"/>
                      <a:ea typeface="宋体" panose="02010600030101010101" pitchFamily="2" charset="-122"/>
                    </a:endParaRPr>
                  </a:p>
                </p:txBody>
              </p:sp>
            </mc:Choice>
            <mc:Fallback xmlns="">
              <p:sp>
                <p:nvSpPr>
                  <p:cNvPr id="32796" name="Rectangle 62">
                    <a:extLst>
                      <a:ext uri="{FF2B5EF4-FFF2-40B4-BE49-F238E27FC236}">
                        <a16:creationId xmlns:a16="http://schemas.microsoft.com/office/drawing/2014/main" id="{EE14EF88-470A-7782-BF9C-37902B5BE794}"/>
                      </a:ext>
                    </a:extLst>
                  </p:cNvPr>
                  <p:cNvSpPr>
                    <a:spLocks noRot="1" noChangeAspect="1" noMove="1" noResize="1" noEditPoints="1" noAdjustHandles="1" noChangeArrowheads="1" noChangeShapeType="1" noTextEdit="1"/>
                  </p:cNvSpPr>
                  <p:nvPr/>
                </p:nvSpPr>
                <p:spPr bwMode="auto">
                  <a:xfrm>
                    <a:off x="1228" y="1913"/>
                    <a:ext cx="639" cy="328"/>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2797" name="Line 63">
                <a:extLst>
                  <a:ext uri="{FF2B5EF4-FFF2-40B4-BE49-F238E27FC236}">
                    <a16:creationId xmlns:a16="http://schemas.microsoft.com/office/drawing/2014/main" id="{ABEA9DBD-2A9A-032A-F59C-1C52744C42D2}"/>
                  </a:ext>
                </a:extLst>
              </p:cNvPr>
              <p:cNvSpPr>
                <a:spLocks noChangeShapeType="1"/>
              </p:cNvSpPr>
              <p:nvPr/>
            </p:nvSpPr>
            <p:spPr bwMode="auto">
              <a:xfrm>
                <a:off x="1536" y="2208"/>
                <a:ext cx="439" cy="433"/>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8" name="Line 64">
                <a:extLst>
                  <a:ext uri="{FF2B5EF4-FFF2-40B4-BE49-F238E27FC236}">
                    <a16:creationId xmlns:a16="http://schemas.microsoft.com/office/drawing/2014/main" id="{1982544D-C0D2-8726-7567-3FDF5851F792}"/>
                  </a:ext>
                </a:extLst>
              </p:cNvPr>
              <p:cNvSpPr>
                <a:spLocks noChangeShapeType="1"/>
              </p:cNvSpPr>
              <p:nvPr/>
            </p:nvSpPr>
            <p:spPr bwMode="auto">
              <a:xfrm flipH="1">
                <a:off x="3525" y="2208"/>
                <a:ext cx="363" cy="433"/>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780" name="Line 70">
              <a:extLst>
                <a:ext uri="{FF2B5EF4-FFF2-40B4-BE49-F238E27FC236}">
                  <a16:creationId xmlns:a16="http://schemas.microsoft.com/office/drawing/2014/main" id="{05F54E65-9CA0-A105-CC30-9F7C438237F4}"/>
                </a:ext>
              </a:extLst>
            </p:cNvPr>
            <p:cNvSpPr>
              <a:spLocks noChangeShapeType="1"/>
            </p:cNvSpPr>
            <p:nvPr/>
          </p:nvSpPr>
          <p:spPr bwMode="auto">
            <a:xfrm flipH="1" flipV="1">
              <a:off x="2112" y="2880"/>
              <a:ext cx="144"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81" name="Line 71">
              <a:extLst>
                <a:ext uri="{FF2B5EF4-FFF2-40B4-BE49-F238E27FC236}">
                  <a16:creationId xmlns:a16="http://schemas.microsoft.com/office/drawing/2014/main" id="{B112F303-C701-DD6A-1FF2-C2C2172C318D}"/>
                </a:ext>
              </a:extLst>
            </p:cNvPr>
            <p:cNvSpPr>
              <a:spLocks noChangeShapeType="1"/>
            </p:cNvSpPr>
            <p:nvPr/>
          </p:nvSpPr>
          <p:spPr bwMode="auto">
            <a:xfrm flipV="1">
              <a:off x="3360" y="2880"/>
              <a:ext cx="48"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82" name="Line 72">
              <a:extLst>
                <a:ext uri="{FF2B5EF4-FFF2-40B4-BE49-F238E27FC236}">
                  <a16:creationId xmlns:a16="http://schemas.microsoft.com/office/drawing/2014/main" id="{D0E61F5D-690F-0208-6B5A-506498F1E992}"/>
                </a:ext>
              </a:extLst>
            </p:cNvPr>
            <p:cNvSpPr>
              <a:spLocks noChangeShapeType="1"/>
            </p:cNvSpPr>
            <p:nvPr/>
          </p:nvSpPr>
          <p:spPr bwMode="auto">
            <a:xfrm flipV="1">
              <a:off x="3552" y="2784"/>
              <a:ext cx="240" cy="72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83" name="Line 73">
              <a:extLst>
                <a:ext uri="{FF2B5EF4-FFF2-40B4-BE49-F238E27FC236}">
                  <a16:creationId xmlns:a16="http://schemas.microsoft.com/office/drawing/2014/main" id="{68D41026-8B62-558D-9D92-CC896845B978}"/>
                </a:ext>
              </a:extLst>
            </p:cNvPr>
            <p:cNvSpPr>
              <a:spLocks noChangeShapeType="1"/>
            </p:cNvSpPr>
            <p:nvPr/>
          </p:nvSpPr>
          <p:spPr bwMode="auto">
            <a:xfrm flipH="1" flipV="1">
              <a:off x="1680" y="2784"/>
              <a:ext cx="432" cy="81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a:extLst>
              <a:ext uri="{FF2B5EF4-FFF2-40B4-BE49-F238E27FC236}">
                <a16:creationId xmlns:a16="http://schemas.microsoft.com/office/drawing/2014/main" id="{9BD3A5CA-8D84-AC0F-6166-D7E46623AC6A}"/>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One-Tail Tests</a:t>
            </a:r>
          </a:p>
        </p:txBody>
      </p:sp>
      <p:sp>
        <p:nvSpPr>
          <p:cNvPr id="56325" name="Rectangle 3">
            <a:extLst>
              <a:ext uri="{FF2B5EF4-FFF2-40B4-BE49-F238E27FC236}">
                <a16:creationId xmlns:a16="http://schemas.microsoft.com/office/drawing/2014/main" id="{A78711AC-FDC0-2B18-C522-878BE9DC1FB8}"/>
              </a:ext>
            </a:extLst>
          </p:cNvPr>
          <p:cNvSpPr>
            <a:spLocks noGrp="1" noChangeArrowheads="1"/>
          </p:cNvSpPr>
          <p:nvPr>
            <p:ph type="body" idx="4294967295"/>
          </p:nvPr>
        </p:nvSpPr>
        <p:spPr>
          <a:xfrm>
            <a:off x="609600" y="1828800"/>
            <a:ext cx="7543800" cy="1103313"/>
          </a:xfrm>
        </p:spPr>
        <p:txBody>
          <a:bodyPr/>
          <a:lstStyle/>
          <a:p>
            <a:pPr eaLnBrk="1" hangingPunct="1"/>
            <a:r>
              <a:rPr lang="en-US" altLang="zh-CN">
                <a:ea typeface="宋体" panose="02010600030101010101" pitchFamily="2" charset="-122"/>
              </a:rPr>
              <a:t>In many cases, the alternative hypothesis focuses on a particular direction</a:t>
            </a:r>
          </a:p>
        </p:txBody>
      </p:sp>
      <p:sp>
        <p:nvSpPr>
          <p:cNvPr id="56326" name="Rectangle 4">
            <a:extLst>
              <a:ext uri="{FF2B5EF4-FFF2-40B4-BE49-F238E27FC236}">
                <a16:creationId xmlns:a16="http://schemas.microsoft.com/office/drawing/2014/main" id="{95ED2D84-DF8D-96B5-1537-C5CD4D825794}"/>
              </a:ext>
            </a:extLst>
          </p:cNvPr>
          <p:cNvSpPr>
            <a:spLocks noChangeArrowheads="1"/>
          </p:cNvSpPr>
          <p:nvPr/>
        </p:nvSpPr>
        <p:spPr bwMode="auto">
          <a:xfrm>
            <a:off x="1066800" y="3352800"/>
            <a:ext cx="1524000" cy="938213"/>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l" defTabSz="914400" rtl="0" eaLnBrk="0" fontAlgn="base" latinLnBrk="0" hangingPunct="0">
              <a:lnSpc>
                <a:spcPct val="11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8000"/>
                </a:solidFill>
                <a:effectLst/>
                <a:uLnTx/>
                <a:uFillTx/>
                <a:latin typeface="Arial" panose="020B0604020202020204" pitchFamily="34" charset="0"/>
                <a:ea typeface="宋体" panose="02010600030101010101" pitchFamily="2" charset="-122"/>
                <a:cs typeface="+mn-cs"/>
              </a:rPr>
              <a:t>H</a:t>
            </a:r>
            <a:r>
              <a:rPr kumimoji="0" lang="en-US" altLang="zh-CN" sz="2400" b="1" i="0" u="none" strike="noStrike" kern="1200" cap="none" spc="0" normalizeH="0" baseline="-25000" noProof="0">
                <a:ln>
                  <a:noFill/>
                </a:ln>
                <a:solidFill>
                  <a:srgbClr val="008000"/>
                </a:solidFill>
                <a:effectLst/>
                <a:uLnTx/>
                <a:uFillTx/>
                <a:latin typeface="Arial" panose="020B0604020202020204" pitchFamily="34" charset="0"/>
                <a:ea typeface="宋体" panose="02010600030101010101" pitchFamily="2" charset="-122"/>
                <a:cs typeface="+mn-cs"/>
              </a:rPr>
              <a:t>0</a:t>
            </a:r>
            <a:r>
              <a:rPr kumimoji="0" lang="en-US" altLang="zh-CN" sz="2400" b="1" i="0" u="none" strike="noStrike" kern="1200" cap="none" spc="0" normalizeH="0" baseline="0" noProof="0">
                <a:ln>
                  <a:noFill/>
                </a:ln>
                <a:solidFill>
                  <a:srgbClr val="008000"/>
                </a:solidFill>
                <a:effectLst/>
                <a:uLnTx/>
                <a:uFillTx/>
                <a:latin typeface="Arial" panose="020B0604020202020204" pitchFamily="34" charset="0"/>
                <a:ea typeface="宋体" panose="02010600030101010101" pitchFamily="2" charset="-122"/>
                <a:cs typeface="+mn-cs"/>
              </a:rPr>
              <a:t>: </a:t>
            </a:r>
            <a:r>
              <a:rPr kumimoji="0" lang="el-GR" altLang="zh-CN" sz="2400" b="1"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μ</a:t>
            </a:r>
            <a:r>
              <a:rPr kumimoji="0" lang="en-US" altLang="zh-CN" sz="2400" b="1" i="0" u="none" strike="noStrike" kern="1200" cap="none" spc="0" normalizeH="0" baseline="0" noProof="0">
                <a:ln>
                  <a:noFill/>
                </a:ln>
                <a:solidFill>
                  <a:srgbClr val="008000"/>
                </a:solidFill>
                <a:effectLst/>
                <a:uLnTx/>
                <a:uFillTx/>
                <a:latin typeface="Arial" panose="020B0604020202020204" pitchFamily="34" charset="0"/>
                <a:ea typeface="宋体" panose="02010600030101010101" pitchFamily="2" charset="-122"/>
                <a:cs typeface="+mn-cs"/>
              </a:rPr>
              <a:t> ≥ 3   </a:t>
            </a:r>
          </a:p>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8000"/>
                </a:solidFill>
                <a:effectLst/>
                <a:uLnTx/>
                <a:uFillTx/>
                <a:latin typeface="Arial" panose="020B0604020202020204" pitchFamily="34" charset="0"/>
                <a:ea typeface="宋体" panose="02010600030101010101" pitchFamily="2" charset="-122"/>
                <a:cs typeface="+mn-cs"/>
              </a:rPr>
              <a:t>H</a:t>
            </a:r>
            <a:r>
              <a:rPr kumimoji="0" lang="en-US" altLang="zh-CN" sz="2400" b="1" i="0" u="none" strike="noStrike" kern="1200" cap="none" spc="0" normalizeH="0" baseline="-25000" noProof="0">
                <a:ln>
                  <a:noFill/>
                </a:ln>
                <a:solidFill>
                  <a:srgbClr val="008000"/>
                </a:solidFill>
                <a:effectLst/>
                <a:uLnTx/>
                <a:uFillTx/>
                <a:latin typeface="Arial" panose="020B0604020202020204" pitchFamily="34" charset="0"/>
                <a:ea typeface="宋体" panose="02010600030101010101" pitchFamily="2" charset="-122"/>
                <a:cs typeface="+mn-cs"/>
              </a:rPr>
              <a:t>1</a:t>
            </a:r>
            <a:r>
              <a:rPr kumimoji="0" lang="en-US" altLang="zh-CN" sz="2400" b="1" i="0" u="none" strike="noStrike" kern="1200" cap="none" spc="0" normalizeH="0" baseline="0" noProof="0">
                <a:ln>
                  <a:noFill/>
                </a:ln>
                <a:solidFill>
                  <a:srgbClr val="008000"/>
                </a:solidFill>
                <a:effectLst/>
                <a:uLnTx/>
                <a:uFillTx/>
                <a:latin typeface="Arial" panose="020B0604020202020204" pitchFamily="34" charset="0"/>
                <a:ea typeface="宋体" panose="02010600030101010101" pitchFamily="2" charset="-122"/>
                <a:cs typeface="+mn-cs"/>
              </a:rPr>
              <a:t>: </a:t>
            </a:r>
            <a:r>
              <a:rPr kumimoji="0" lang="el-GR" altLang="zh-CN" sz="2400" b="1"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μ</a:t>
            </a:r>
            <a:r>
              <a:rPr kumimoji="0" lang="en-US" altLang="zh-CN" sz="2400" b="1" i="0" u="none" strike="noStrike" kern="1200" cap="none" spc="0" normalizeH="0" baseline="0" noProof="0">
                <a:ln>
                  <a:noFill/>
                </a:ln>
                <a:solidFill>
                  <a:srgbClr val="008000"/>
                </a:solidFill>
                <a:effectLst/>
                <a:uLnTx/>
                <a:uFillTx/>
                <a:latin typeface="Arial" panose="020B0604020202020204" pitchFamily="34" charset="0"/>
                <a:ea typeface="宋体" panose="02010600030101010101" pitchFamily="2" charset="-122"/>
                <a:cs typeface="+mn-cs"/>
              </a:rPr>
              <a:t> &lt; 3</a:t>
            </a:r>
          </a:p>
        </p:txBody>
      </p:sp>
      <p:sp>
        <p:nvSpPr>
          <p:cNvPr id="56327" name="Rectangle 5">
            <a:extLst>
              <a:ext uri="{FF2B5EF4-FFF2-40B4-BE49-F238E27FC236}">
                <a16:creationId xmlns:a16="http://schemas.microsoft.com/office/drawing/2014/main" id="{7FF6AEA0-68CF-F18B-4EEE-E67146F296EE}"/>
              </a:ext>
            </a:extLst>
          </p:cNvPr>
          <p:cNvSpPr>
            <a:spLocks noChangeArrowheads="1"/>
          </p:cNvSpPr>
          <p:nvPr/>
        </p:nvSpPr>
        <p:spPr bwMode="auto">
          <a:xfrm>
            <a:off x="1066800" y="4800600"/>
            <a:ext cx="1600200" cy="938213"/>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l" defTabSz="914400" rtl="0" eaLnBrk="0" fontAlgn="base" latinLnBrk="0" hangingPunct="0">
              <a:lnSpc>
                <a:spcPct val="11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008000"/>
                </a:solidFill>
                <a:effectLst/>
                <a:uLnTx/>
                <a:uFillTx/>
                <a:latin typeface="Arial" panose="020B0604020202020204" pitchFamily="34" charset="0"/>
                <a:ea typeface="宋体" panose="02010600030101010101" pitchFamily="2" charset="-122"/>
                <a:cs typeface="+mn-cs"/>
              </a:rPr>
              <a:t>H</a:t>
            </a:r>
            <a:r>
              <a:rPr kumimoji="0" lang="en-US" altLang="zh-CN" sz="2400" b="1" i="0" u="none" strike="noStrike" kern="1200" cap="none" spc="0" normalizeH="0" baseline="-25000" noProof="0" dirty="0">
                <a:ln>
                  <a:noFill/>
                </a:ln>
                <a:solidFill>
                  <a:srgbClr val="008000"/>
                </a:solidFill>
                <a:effectLst/>
                <a:uLnTx/>
                <a:uFillTx/>
                <a:latin typeface="Arial" panose="020B0604020202020204" pitchFamily="34" charset="0"/>
                <a:ea typeface="宋体" panose="02010600030101010101" pitchFamily="2" charset="-122"/>
                <a:cs typeface="+mn-cs"/>
              </a:rPr>
              <a:t>0</a:t>
            </a:r>
            <a:r>
              <a:rPr kumimoji="0" lang="en-US" altLang="zh-CN" sz="2400" b="1" i="0" u="none" strike="noStrike" kern="1200" cap="none" spc="0" normalizeH="0" baseline="0" noProof="0" dirty="0">
                <a:ln>
                  <a:noFill/>
                </a:ln>
                <a:solidFill>
                  <a:srgbClr val="008000"/>
                </a:solidFill>
                <a:effectLst/>
                <a:uLnTx/>
                <a:uFillTx/>
                <a:latin typeface="Arial" panose="020B0604020202020204" pitchFamily="34" charset="0"/>
                <a:ea typeface="宋体" panose="02010600030101010101" pitchFamily="2" charset="-122"/>
                <a:cs typeface="+mn-cs"/>
              </a:rPr>
              <a:t>: </a:t>
            </a:r>
            <a:r>
              <a:rPr kumimoji="0" lang="el-GR" altLang="zh-CN" sz="2400" b="1" i="0" u="none" strike="noStrike" kern="1200" cap="none" spc="0" normalizeH="0" baseline="0" noProof="0" dirty="0">
                <a:ln>
                  <a:noFill/>
                </a:ln>
                <a:solidFill>
                  <a:srgbClr val="008000"/>
                </a:solidFill>
                <a:effectLst/>
                <a:uLnTx/>
                <a:uFillTx/>
                <a:latin typeface="Arial" panose="020B0604020202020204" pitchFamily="34" charset="0"/>
                <a:ea typeface="+mn-ea"/>
                <a:cs typeface="+mn-cs"/>
              </a:rPr>
              <a:t>μ</a:t>
            </a:r>
            <a:r>
              <a:rPr kumimoji="0" lang="en-US" altLang="zh-CN" sz="2400" b="1" i="0" u="none" strike="noStrike" kern="1200" cap="none" spc="0" normalizeH="0" baseline="0" noProof="0" dirty="0">
                <a:ln>
                  <a:noFill/>
                </a:ln>
                <a:solidFill>
                  <a:srgbClr val="008000"/>
                </a:solidFill>
                <a:effectLst/>
                <a:uLnTx/>
                <a:uFillTx/>
                <a:latin typeface="Arial" panose="020B0604020202020204" pitchFamily="34" charset="0"/>
                <a:ea typeface="宋体" panose="02010600030101010101" pitchFamily="2" charset="-122"/>
                <a:cs typeface="+mn-cs"/>
              </a:rPr>
              <a:t> ≤ 3  </a:t>
            </a:r>
          </a:p>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008000"/>
                </a:solidFill>
                <a:effectLst/>
                <a:uLnTx/>
                <a:uFillTx/>
                <a:latin typeface="Arial" panose="020B0604020202020204" pitchFamily="34" charset="0"/>
                <a:ea typeface="宋体" panose="02010600030101010101" pitchFamily="2" charset="-122"/>
                <a:cs typeface="+mn-cs"/>
              </a:rPr>
              <a:t>H</a:t>
            </a:r>
            <a:r>
              <a:rPr kumimoji="0" lang="en-US" altLang="zh-CN" sz="2400" b="1" i="0" u="none" strike="noStrike" kern="1200" cap="none" spc="0" normalizeH="0" baseline="-25000" noProof="0" dirty="0">
                <a:ln>
                  <a:noFill/>
                </a:ln>
                <a:solidFill>
                  <a:srgbClr val="008000"/>
                </a:solidFill>
                <a:effectLst/>
                <a:uLnTx/>
                <a:uFillTx/>
                <a:latin typeface="Arial" panose="020B0604020202020204" pitchFamily="34" charset="0"/>
                <a:ea typeface="宋体" panose="02010600030101010101" pitchFamily="2" charset="-122"/>
                <a:cs typeface="+mn-cs"/>
              </a:rPr>
              <a:t>1</a:t>
            </a:r>
            <a:r>
              <a:rPr kumimoji="0" lang="en-US" altLang="zh-CN" sz="2400" b="1" i="0" u="none" strike="noStrike" kern="1200" cap="none" spc="0" normalizeH="0" baseline="0" noProof="0" dirty="0">
                <a:ln>
                  <a:noFill/>
                </a:ln>
                <a:solidFill>
                  <a:srgbClr val="008000"/>
                </a:solidFill>
                <a:effectLst/>
                <a:uLnTx/>
                <a:uFillTx/>
                <a:latin typeface="Arial" panose="020B0604020202020204" pitchFamily="34" charset="0"/>
                <a:ea typeface="宋体" panose="02010600030101010101" pitchFamily="2" charset="-122"/>
                <a:cs typeface="+mn-cs"/>
              </a:rPr>
              <a:t>: </a:t>
            </a:r>
            <a:r>
              <a:rPr kumimoji="0" lang="el-GR" altLang="zh-CN" sz="2400" b="1" i="0" u="none" strike="noStrike" kern="1200" cap="none" spc="0" normalizeH="0" baseline="0" noProof="0" dirty="0">
                <a:ln>
                  <a:noFill/>
                </a:ln>
                <a:solidFill>
                  <a:srgbClr val="008000"/>
                </a:solidFill>
                <a:effectLst/>
                <a:uLnTx/>
                <a:uFillTx/>
                <a:latin typeface="Arial" panose="020B0604020202020204" pitchFamily="34" charset="0"/>
                <a:ea typeface="+mn-ea"/>
                <a:cs typeface="Arial" panose="020B0604020202020204" pitchFamily="34" charset="0"/>
              </a:rPr>
              <a:t>μ</a:t>
            </a:r>
            <a:r>
              <a:rPr kumimoji="0" lang="en-US" altLang="zh-CN" sz="2400" b="1" i="0" u="none" strike="noStrike" kern="1200" cap="none" spc="0" normalizeH="0" baseline="0" noProof="0" dirty="0">
                <a:ln>
                  <a:noFill/>
                </a:ln>
                <a:solidFill>
                  <a:srgbClr val="008000"/>
                </a:solidFill>
                <a:effectLst/>
                <a:uLnTx/>
                <a:uFillTx/>
                <a:latin typeface="Arial" panose="020B0604020202020204" pitchFamily="34" charset="0"/>
                <a:ea typeface="宋体" panose="02010600030101010101" pitchFamily="2" charset="-122"/>
                <a:cs typeface="+mn-cs"/>
              </a:rPr>
              <a:t> &gt; 3</a:t>
            </a:r>
          </a:p>
        </p:txBody>
      </p:sp>
      <p:sp>
        <p:nvSpPr>
          <p:cNvPr id="56328" name="Text Box 6">
            <a:extLst>
              <a:ext uri="{FF2B5EF4-FFF2-40B4-BE49-F238E27FC236}">
                <a16:creationId xmlns:a16="http://schemas.microsoft.com/office/drawing/2014/main" id="{97848E5E-EEAC-315F-AA3D-4862CE6FDCC2}"/>
              </a:ext>
            </a:extLst>
          </p:cNvPr>
          <p:cNvSpPr txBox="1">
            <a:spLocks noChangeArrowheads="1"/>
          </p:cNvSpPr>
          <p:nvPr/>
        </p:nvSpPr>
        <p:spPr bwMode="auto">
          <a:xfrm>
            <a:off x="3429000" y="3200400"/>
            <a:ext cx="5181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This is a </a:t>
            </a:r>
            <a:r>
              <a:rPr kumimoji="0" lang="en-US" altLang="zh-CN" sz="2400" b="0" i="0" u="none" strike="noStrike" kern="1200" cap="none" spc="0" normalizeH="0" baseline="0" noProof="0">
                <a:ln>
                  <a:noFill/>
                </a:ln>
                <a:solidFill>
                  <a:srgbClr val="FF3300"/>
                </a:solidFill>
                <a:effectLst/>
                <a:uLnTx/>
                <a:uFillTx/>
                <a:latin typeface="Arial" panose="020B0604020202020204" pitchFamily="34" charset="0"/>
                <a:ea typeface="宋体" panose="02010600030101010101" pitchFamily="2" charset="-122"/>
                <a:cs typeface="+mn-cs"/>
              </a:rPr>
              <a:t>lower</a:t>
            </a: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-tail test since the alternative hypothesis is focused on the lower tail below the mean of 3</a:t>
            </a:r>
          </a:p>
        </p:txBody>
      </p:sp>
      <p:sp>
        <p:nvSpPr>
          <p:cNvPr id="56329" name="Text Box 7">
            <a:extLst>
              <a:ext uri="{FF2B5EF4-FFF2-40B4-BE49-F238E27FC236}">
                <a16:creationId xmlns:a16="http://schemas.microsoft.com/office/drawing/2014/main" id="{8B1294DF-694C-7D66-FAAD-F596A800F9B4}"/>
              </a:ext>
            </a:extLst>
          </p:cNvPr>
          <p:cNvSpPr txBox="1">
            <a:spLocks noChangeArrowheads="1"/>
          </p:cNvSpPr>
          <p:nvPr/>
        </p:nvSpPr>
        <p:spPr bwMode="auto">
          <a:xfrm>
            <a:off x="3429000" y="4724400"/>
            <a:ext cx="5257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This is an </a:t>
            </a:r>
            <a:r>
              <a:rPr kumimoji="0" lang="en-US" altLang="zh-CN" sz="2400" b="0" i="0" u="none" strike="noStrike" kern="1200" cap="none" spc="0" normalizeH="0" baseline="0" noProof="0">
                <a:ln>
                  <a:noFill/>
                </a:ln>
                <a:solidFill>
                  <a:srgbClr val="FF3300"/>
                </a:solidFill>
                <a:effectLst/>
                <a:uLnTx/>
                <a:uFillTx/>
                <a:latin typeface="Arial" panose="020B0604020202020204" pitchFamily="34" charset="0"/>
                <a:ea typeface="宋体" panose="02010600030101010101" pitchFamily="2" charset="-122"/>
                <a:cs typeface="+mn-cs"/>
              </a:rPr>
              <a:t>upper</a:t>
            </a: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-tail test since the alternative hypothesis is focused on the upper tail above the mean of 3</a:t>
            </a:r>
          </a:p>
        </p:txBody>
      </p:sp>
      <p:sp>
        <p:nvSpPr>
          <p:cNvPr id="56330" name="AutoShape 8">
            <a:extLst>
              <a:ext uri="{FF2B5EF4-FFF2-40B4-BE49-F238E27FC236}">
                <a16:creationId xmlns:a16="http://schemas.microsoft.com/office/drawing/2014/main" id="{4CC684EE-8E38-6D9D-3E92-BDF3371E03A6}"/>
              </a:ext>
            </a:extLst>
          </p:cNvPr>
          <p:cNvSpPr>
            <a:spLocks noChangeArrowheads="1"/>
          </p:cNvSpPr>
          <p:nvPr/>
        </p:nvSpPr>
        <p:spPr bwMode="auto">
          <a:xfrm>
            <a:off x="2819400" y="3733800"/>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2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331" name="AutoShape 9">
            <a:extLst>
              <a:ext uri="{FF2B5EF4-FFF2-40B4-BE49-F238E27FC236}">
                <a16:creationId xmlns:a16="http://schemas.microsoft.com/office/drawing/2014/main" id="{65DBF3CA-1469-0874-7101-21EA59CAC1FB}"/>
              </a:ext>
            </a:extLst>
          </p:cNvPr>
          <p:cNvSpPr>
            <a:spLocks noChangeArrowheads="1"/>
          </p:cNvSpPr>
          <p:nvPr/>
        </p:nvSpPr>
        <p:spPr bwMode="auto">
          <a:xfrm>
            <a:off x="2819400" y="5181600"/>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2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069131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Text Box 2">
            <a:extLst>
              <a:ext uri="{FF2B5EF4-FFF2-40B4-BE49-F238E27FC236}">
                <a16:creationId xmlns:a16="http://schemas.microsoft.com/office/drawing/2014/main" id="{49258D7F-ED99-17F9-36D2-A2D37A5E6C10}"/>
              </a:ext>
            </a:extLst>
          </p:cNvPr>
          <p:cNvSpPr txBox="1">
            <a:spLocks noChangeArrowheads="1"/>
          </p:cNvSpPr>
          <p:nvPr/>
        </p:nvSpPr>
        <p:spPr bwMode="auto">
          <a:xfrm>
            <a:off x="3657600" y="4191000"/>
            <a:ext cx="990600" cy="304800"/>
          </a:xfrm>
          <a:prstGeom prst="rect">
            <a:avLst/>
          </a:prstGeom>
          <a:solidFill>
            <a:srgbClr val="FFFFA7"/>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Reject H</a:t>
            </a:r>
            <a:r>
              <a:rPr kumimoji="0" lang="en-US" altLang="zh-CN" sz="14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0</a:t>
            </a:r>
          </a:p>
        </p:txBody>
      </p:sp>
      <p:sp>
        <p:nvSpPr>
          <p:cNvPr id="57349" name="Text Box 3">
            <a:extLst>
              <a:ext uri="{FF2B5EF4-FFF2-40B4-BE49-F238E27FC236}">
                <a16:creationId xmlns:a16="http://schemas.microsoft.com/office/drawing/2014/main" id="{3696F8AE-CA67-7BEA-B401-7B1F818BA4F0}"/>
              </a:ext>
            </a:extLst>
          </p:cNvPr>
          <p:cNvSpPr txBox="1">
            <a:spLocks noChangeArrowheads="1"/>
          </p:cNvSpPr>
          <p:nvPr/>
        </p:nvSpPr>
        <p:spPr bwMode="auto">
          <a:xfrm>
            <a:off x="5562600" y="4191000"/>
            <a:ext cx="1524000" cy="304800"/>
          </a:xfrm>
          <a:prstGeom prst="rect">
            <a:avLst/>
          </a:prstGeom>
          <a:solidFill>
            <a:srgbClr val="FFFFA7"/>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Do not reject H</a:t>
            </a:r>
            <a:r>
              <a:rPr kumimoji="0" lang="en-US" altLang="zh-CN" sz="14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0</a:t>
            </a:r>
          </a:p>
        </p:txBody>
      </p:sp>
      <p:sp>
        <p:nvSpPr>
          <p:cNvPr id="57350" name="Rectangle 4">
            <a:extLst>
              <a:ext uri="{FF2B5EF4-FFF2-40B4-BE49-F238E27FC236}">
                <a16:creationId xmlns:a16="http://schemas.microsoft.com/office/drawing/2014/main" id="{11BDF275-D435-B722-9432-71BD4A78766F}"/>
              </a:ext>
            </a:extLst>
          </p:cNvPr>
          <p:cNvSpPr>
            <a:spLocks noChangeArrowheads="1"/>
          </p:cNvSpPr>
          <p:nvPr/>
        </p:nvSpPr>
        <p:spPr bwMode="auto">
          <a:xfrm>
            <a:off x="304800" y="1905000"/>
            <a:ext cx="3352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lstStyle>
            <a:lvl1pPr marL="320675" indent="-320675" defTabSz="852488">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defTabSz="852488">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defTabSz="852488">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defTabSz="852488">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defTabSz="852488">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320675" marR="0" lvl="0" indent="-320675" algn="l" defTabSz="852488" rtl="0" eaLnBrk="1" fontAlgn="base" latinLnBrk="0" hangingPunct="1">
              <a:lnSpc>
                <a:spcPct val="120000"/>
              </a:lnSpc>
              <a:spcBef>
                <a:spcPct val="30000"/>
              </a:spcBef>
              <a:spcAft>
                <a:spcPct val="0"/>
              </a:spcAft>
              <a:buClr>
                <a:srgbClr val="3333CC"/>
              </a:buClr>
              <a:buSzPct val="60000"/>
              <a:buFont typeface="Wingdings" panose="05000000000000000000" pitchFamily="2" charset="2"/>
              <a:buChar char="n"/>
              <a:tabLst/>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There is only one critical value, since the rejection area is in only one tail</a:t>
            </a:r>
          </a:p>
        </p:txBody>
      </p:sp>
      <p:sp>
        <p:nvSpPr>
          <p:cNvPr id="57351" name="Rectangle 5">
            <a:extLst>
              <a:ext uri="{FF2B5EF4-FFF2-40B4-BE49-F238E27FC236}">
                <a16:creationId xmlns:a16="http://schemas.microsoft.com/office/drawing/2014/main" id="{4E5D941E-61DD-AE48-8085-3FBFF171B116}"/>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Lower-Tail Tests</a:t>
            </a:r>
          </a:p>
        </p:txBody>
      </p:sp>
      <p:sp>
        <p:nvSpPr>
          <p:cNvPr id="57352" name="Freeform 6">
            <a:extLst>
              <a:ext uri="{FF2B5EF4-FFF2-40B4-BE49-F238E27FC236}">
                <a16:creationId xmlns:a16="http://schemas.microsoft.com/office/drawing/2014/main" id="{76591AEF-3D11-29DC-733C-0384E99B3A3C}"/>
              </a:ext>
            </a:extLst>
          </p:cNvPr>
          <p:cNvSpPr>
            <a:spLocks/>
          </p:cNvSpPr>
          <p:nvPr/>
        </p:nvSpPr>
        <p:spPr bwMode="auto">
          <a:xfrm>
            <a:off x="3886200" y="3733800"/>
            <a:ext cx="833438" cy="228600"/>
          </a:xfrm>
          <a:custGeom>
            <a:avLst/>
            <a:gdLst>
              <a:gd name="T0" fmla="*/ 2147483646 w 582"/>
              <a:gd name="T1" fmla="*/ 2147483646 h 183"/>
              <a:gd name="T2" fmla="*/ 0 w 582"/>
              <a:gd name="T3" fmla="*/ 2147483646 h 183"/>
              <a:gd name="T4" fmla="*/ 2147483646 w 582"/>
              <a:gd name="T5" fmla="*/ 2147483646 h 183"/>
              <a:gd name="T6" fmla="*/ 2147483646 w 582"/>
              <a:gd name="T7" fmla="*/ 2147483646 h 183"/>
              <a:gd name="T8" fmla="*/ 2147483646 w 582"/>
              <a:gd name="T9" fmla="*/ 2147483646 h 183"/>
              <a:gd name="T10" fmla="*/ 2147483646 w 582"/>
              <a:gd name="T11" fmla="*/ 0 h 183"/>
              <a:gd name="T12" fmla="*/ 2147483646 w 582"/>
              <a:gd name="T13" fmla="*/ 2147483646 h 183"/>
              <a:gd name="T14" fmla="*/ 2147483646 w 582"/>
              <a:gd name="T15" fmla="*/ 2147483646 h 183"/>
              <a:gd name="T16" fmla="*/ 2147483646 w 582"/>
              <a:gd name="T17" fmla="*/ 2147483646 h 1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2"/>
              <a:gd name="T28" fmla="*/ 0 h 183"/>
              <a:gd name="T29" fmla="*/ 582 w 582"/>
              <a:gd name="T30" fmla="*/ 183 h 1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2" h="183">
                <a:moveTo>
                  <a:pt x="9" y="177"/>
                </a:moveTo>
                <a:lnTo>
                  <a:pt x="0" y="132"/>
                </a:lnTo>
                <a:lnTo>
                  <a:pt x="258" y="114"/>
                </a:lnTo>
                <a:lnTo>
                  <a:pt x="423" y="66"/>
                </a:lnTo>
                <a:lnTo>
                  <a:pt x="504" y="48"/>
                </a:lnTo>
                <a:lnTo>
                  <a:pt x="582" y="0"/>
                </a:lnTo>
                <a:lnTo>
                  <a:pt x="582" y="183"/>
                </a:lnTo>
                <a:lnTo>
                  <a:pt x="9" y="182"/>
                </a:lnTo>
                <a:lnTo>
                  <a:pt x="9" y="177"/>
                </a:lnTo>
              </a:path>
            </a:pathLst>
          </a:custGeom>
          <a:solidFill>
            <a:srgbClr val="C3DBFF"/>
          </a:solidFill>
          <a:ln>
            <a:noFill/>
          </a:ln>
          <a:extLst>
            <a:ext uri="{91240B29-F687-4F45-9708-019B960494DF}">
              <a14:hiddenLine xmlns:a14="http://schemas.microsoft.com/office/drawing/2010/main" w="12700" cap="rnd">
                <a:solidFill>
                  <a:srgbClr val="000000"/>
                </a:solidFill>
                <a:round/>
                <a:headEnd type="none" w="sm" len="sm"/>
                <a:tailEnd type="none" w="sm" len="sm"/>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53" name="Freeform 7">
            <a:extLst>
              <a:ext uri="{FF2B5EF4-FFF2-40B4-BE49-F238E27FC236}">
                <a16:creationId xmlns:a16="http://schemas.microsoft.com/office/drawing/2014/main" id="{A510E77A-B177-6F2C-866D-8C6A48FFC699}"/>
              </a:ext>
            </a:extLst>
          </p:cNvPr>
          <p:cNvSpPr>
            <a:spLocks/>
          </p:cNvSpPr>
          <p:nvPr/>
        </p:nvSpPr>
        <p:spPr bwMode="auto">
          <a:xfrm>
            <a:off x="3962400" y="2590800"/>
            <a:ext cx="2362200" cy="1295400"/>
          </a:xfrm>
          <a:custGeom>
            <a:avLst/>
            <a:gdLst>
              <a:gd name="T0" fmla="*/ 0 w 600"/>
              <a:gd name="T1" fmla="*/ 2147483646 h 576"/>
              <a:gd name="T2" fmla="*/ 2147483646 w 600"/>
              <a:gd name="T3" fmla="*/ 2147483646 h 576"/>
              <a:gd name="T4" fmla="*/ 2147483646 w 600"/>
              <a:gd name="T5" fmla="*/ 2147483646 h 576"/>
              <a:gd name="T6" fmla="*/ 2147483646 w 600"/>
              <a:gd name="T7" fmla="*/ 2147483646 h 576"/>
              <a:gd name="T8" fmla="*/ 2147483646 w 600"/>
              <a:gd name="T9" fmla="*/ 2147483646 h 576"/>
              <a:gd name="T10" fmla="*/ 2147483646 w 600"/>
              <a:gd name="T11" fmla="*/ 2147483646 h 576"/>
              <a:gd name="T12" fmla="*/ 2147483646 w 600"/>
              <a:gd name="T13" fmla="*/ 2147483646 h 576"/>
              <a:gd name="T14" fmla="*/ 2147483646 w 600"/>
              <a:gd name="T15" fmla="*/ 2147483646 h 576"/>
              <a:gd name="T16" fmla="*/ 2147483646 w 600"/>
              <a:gd name="T17" fmla="*/ 2147483646 h 576"/>
              <a:gd name="T18" fmla="*/ 2147483646 w 600"/>
              <a:gd name="T19" fmla="*/ 2147483646 h 576"/>
              <a:gd name="T20" fmla="*/ 2147483646 w 600"/>
              <a:gd name="T21" fmla="*/ 2147483646 h 576"/>
              <a:gd name="T22" fmla="*/ 2147483646 w 600"/>
              <a:gd name="T23" fmla="*/ 2147483646 h 576"/>
              <a:gd name="T24" fmla="*/ 2147483646 w 600"/>
              <a:gd name="T25" fmla="*/ 2147483646 h 576"/>
              <a:gd name="T26" fmla="*/ 2147483646 w 600"/>
              <a:gd name="T27" fmla="*/ 2147483646 h 576"/>
              <a:gd name="T28" fmla="*/ 2147483646 w 600"/>
              <a:gd name="T29" fmla="*/ 2147483646 h 576"/>
              <a:gd name="T30" fmla="*/ 2147483646 w 600"/>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0"/>
              <a:gd name="T49" fmla="*/ 0 h 576"/>
              <a:gd name="T50" fmla="*/ 600 w 600"/>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54" name="Freeform 8">
            <a:extLst>
              <a:ext uri="{FF2B5EF4-FFF2-40B4-BE49-F238E27FC236}">
                <a16:creationId xmlns:a16="http://schemas.microsoft.com/office/drawing/2014/main" id="{F5749D72-0EC8-CB39-FEDF-F53DD79ADA1B}"/>
              </a:ext>
            </a:extLst>
          </p:cNvPr>
          <p:cNvSpPr>
            <a:spLocks/>
          </p:cNvSpPr>
          <p:nvPr/>
        </p:nvSpPr>
        <p:spPr bwMode="auto">
          <a:xfrm>
            <a:off x="6324600" y="2590800"/>
            <a:ext cx="2209800" cy="1295400"/>
          </a:xfrm>
          <a:custGeom>
            <a:avLst/>
            <a:gdLst>
              <a:gd name="T0" fmla="*/ 2147483646 w 576"/>
              <a:gd name="T1" fmla="*/ 2147483646 h 576"/>
              <a:gd name="T2" fmla="*/ 2147483646 w 576"/>
              <a:gd name="T3" fmla="*/ 2147483646 h 576"/>
              <a:gd name="T4" fmla="*/ 2147483646 w 576"/>
              <a:gd name="T5" fmla="*/ 2147483646 h 576"/>
              <a:gd name="T6" fmla="*/ 2147483646 w 576"/>
              <a:gd name="T7" fmla="*/ 2147483646 h 576"/>
              <a:gd name="T8" fmla="*/ 2147483646 w 576"/>
              <a:gd name="T9" fmla="*/ 2147483646 h 576"/>
              <a:gd name="T10" fmla="*/ 2147483646 w 576"/>
              <a:gd name="T11" fmla="*/ 2147483646 h 576"/>
              <a:gd name="T12" fmla="*/ 2147483646 w 576"/>
              <a:gd name="T13" fmla="*/ 2147483646 h 576"/>
              <a:gd name="T14" fmla="*/ 2147483646 w 576"/>
              <a:gd name="T15" fmla="*/ 2147483646 h 576"/>
              <a:gd name="T16" fmla="*/ 2147483646 w 576"/>
              <a:gd name="T17" fmla="*/ 2147483646 h 576"/>
              <a:gd name="T18" fmla="*/ 2147483646 w 576"/>
              <a:gd name="T19" fmla="*/ 2147483646 h 576"/>
              <a:gd name="T20" fmla="*/ 2147483646 w 576"/>
              <a:gd name="T21" fmla="*/ 2147483646 h 576"/>
              <a:gd name="T22" fmla="*/ 2147483646 w 576"/>
              <a:gd name="T23" fmla="*/ 2147483646 h 576"/>
              <a:gd name="T24" fmla="*/ 2147483646 w 576"/>
              <a:gd name="T25" fmla="*/ 2147483646 h 576"/>
              <a:gd name="T26" fmla="*/ 2147483646 w 576"/>
              <a:gd name="T27" fmla="*/ 2147483646 h 576"/>
              <a:gd name="T28" fmla="*/ 2147483646 w 576"/>
              <a:gd name="T29" fmla="*/ 2147483646 h 576"/>
              <a:gd name="T30" fmla="*/ 0 w 576"/>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6"/>
              <a:gd name="T49" fmla="*/ 0 h 576"/>
              <a:gd name="T50" fmla="*/ 576 w 576"/>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55" name="Line 9">
            <a:extLst>
              <a:ext uri="{FF2B5EF4-FFF2-40B4-BE49-F238E27FC236}">
                <a16:creationId xmlns:a16="http://schemas.microsoft.com/office/drawing/2014/main" id="{0DA5FA47-EEA6-86D4-030A-B3E21C7675EE}"/>
              </a:ext>
            </a:extLst>
          </p:cNvPr>
          <p:cNvSpPr>
            <a:spLocks noChangeShapeType="1"/>
          </p:cNvSpPr>
          <p:nvPr/>
        </p:nvSpPr>
        <p:spPr bwMode="auto">
          <a:xfrm>
            <a:off x="3733800" y="3962400"/>
            <a:ext cx="51054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56" name="Line 10">
            <a:extLst>
              <a:ext uri="{FF2B5EF4-FFF2-40B4-BE49-F238E27FC236}">
                <a16:creationId xmlns:a16="http://schemas.microsoft.com/office/drawing/2014/main" id="{1C4EACD5-F4A9-FAC2-A017-7F88B3ABAF92}"/>
              </a:ext>
            </a:extLst>
          </p:cNvPr>
          <p:cNvSpPr>
            <a:spLocks noChangeShapeType="1"/>
          </p:cNvSpPr>
          <p:nvPr/>
        </p:nvSpPr>
        <p:spPr bwMode="auto">
          <a:xfrm>
            <a:off x="4191000" y="3505200"/>
            <a:ext cx="228600" cy="3810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57" name="Rectangle 11">
            <a:extLst>
              <a:ext uri="{FF2B5EF4-FFF2-40B4-BE49-F238E27FC236}">
                <a16:creationId xmlns:a16="http://schemas.microsoft.com/office/drawing/2014/main" id="{9671DE22-22F3-DF5E-4E00-8C5EB6F40EF0}"/>
              </a:ext>
            </a:extLst>
          </p:cNvPr>
          <p:cNvSpPr>
            <a:spLocks noChangeArrowheads="1"/>
          </p:cNvSpPr>
          <p:nvPr/>
        </p:nvSpPr>
        <p:spPr bwMode="auto">
          <a:xfrm flipH="1">
            <a:off x="3886200" y="3048000"/>
            <a:ext cx="5302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a:t>
            </a:r>
          </a:p>
        </p:txBody>
      </p:sp>
      <p:sp>
        <p:nvSpPr>
          <p:cNvPr id="57358" name="Line 12">
            <a:extLst>
              <a:ext uri="{FF2B5EF4-FFF2-40B4-BE49-F238E27FC236}">
                <a16:creationId xmlns:a16="http://schemas.microsoft.com/office/drawing/2014/main" id="{84352452-5D37-AD6C-AFD9-D9FD383FCE77}"/>
              </a:ext>
            </a:extLst>
          </p:cNvPr>
          <p:cNvSpPr>
            <a:spLocks noChangeShapeType="1"/>
          </p:cNvSpPr>
          <p:nvPr/>
        </p:nvSpPr>
        <p:spPr bwMode="auto">
          <a:xfrm>
            <a:off x="6324600" y="2590800"/>
            <a:ext cx="0" cy="1371600"/>
          </a:xfrm>
          <a:prstGeom prst="line">
            <a:avLst/>
          </a:prstGeom>
          <a:noFill/>
          <a:ln w="9525" cap="rnd">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59" name="Line 13">
            <a:extLst>
              <a:ext uri="{FF2B5EF4-FFF2-40B4-BE49-F238E27FC236}">
                <a16:creationId xmlns:a16="http://schemas.microsoft.com/office/drawing/2014/main" id="{41E811A0-041A-59A7-EB00-A323AB948B1E}"/>
              </a:ext>
            </a:extLst>
          </p:cNvPr>
          <p:cNvSpPr>
            <a:spLocks noChangeShapeType="1"/>
          </p:cNvSpPr>
          <p:nvPr/>
        </p:nvSpPr>
        <p:spPr bwMode="auto">
          <a:xfrm>
            <a:off x="4724400" y="4038600"/>
            <a:ext cx="0" cy="304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60" name="Text Box 14">
            <a:extLst>
              <a:ext uri="{FF2B5EF4-FFF2-40B4-BE49-F238E27FC236}">
                <a16:creationId xmlns:a16="http://schemas.microsoft.com/office/drawing/2014/main" id="{FD93313F-F557-3E2D-3312-7B5E3A1F6AA9}"/>
              </a:ext>
            </a:extLst>
          </p:cNvPr>
          <p:cNvSpPr txBox="1">
            <a:spLocks noChangeArrowheads="1"/>
          </p:cNvSpPr>
          <p:nvPr/>
        </p:nvSpPr>
        <p:spPr bwMode="auto">
          <a:xfrm>
            <a:off x="4191000" y="441960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-Z</a:t>
            </a:r>
            <a:r>
              <a:rPr kumimoji="0" lang="el-GR" altLang="zh-CN" sz="2000" b="0" i="0" u="none" strike="noStrike" kern="1200" cap="none" spc="0" normalizeH="0" baseline="-20000" noProof="0" dirty="0">
                <a:ln>
                  <a:noFill/>
                </a:ln>
                <a:solidFill>
                  <a:srgbClr val="000000"/>
                </a:solidFill>
                <a:effectLst/>
                <a:uLnTx/>
                <a:uFillTx/>
                <a:latin typeface="Arial" panose="020B0604020202020204" pitchFamily="34" charset="0"/>
                <a:ea typeface="+mn-ea"/>
                <a:cs typeface="Arial" panose="020B0604020202020204" pitchFamily="34" charset="0"/>
              </a:rPr>
              <a:t>α</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or -t</a:t>
            </a:r>
            <a:r>
              <a:rPr kumimoji="0" lang="el-GR" altLang="zh-CN" sz="2000" b="0" i="0" u="none" strike="noStrike" kern="1200" cap="none" spc="0" normalizeH="0" baseline="-20000" noProof="0" dirty="0">
                <a:ln>
                  <a:noFill/>
                </a:ln>
                <a:solidFill>
                  <a:srgbClr val="000000"/>
                </a:solidFill>
                <a:effectLst/>
                <a:uLnTx/>
                <a:uFillTx/>
                <a:latin typeface="Arial" panose="020B0604020202020204" pitchFamily="34" charset="0"/>
                <a:ea typeface="+mn-ea"/>
                <a:cs typeface="Arial" panose="020B0604020202020204" pitchFamily="34" charset="0"/>
              </a:rPr>
              <a:t>α</a:t>
            </a:r>
            <a:endParaRPr kumimoji="0" lang="el-GR" altLang="zh-CN" sz="2000" b="0" i="0" u="none" strike="noStrike" kern="1200" cap="none" spc="0" normalizeH="0" baseline="-2500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7361" name="Line 15">
            <a:extLst>
              <a:ext uri="{FF2B5EF4-FFF2-40B4-BE49-F238E27FC236}">
                <a16:creationId xmlns:a16="http://schemas.microsoft.com/office/drawing/2014/main" id="{5901C7D5-C7A6-A0C4-C1D8-C0FF79F4BCBE}"/>
              </a:ext>
            </a:extLst>
          </p:cNvPr>
          <p:cNvSpPr>
            <a:spLocks noChangeShapeType="1"/>
          </p:cNvSpPr>
          <p:nvPr/>
        </p:nvSpPr>
        <p:spPr bwMode="auto">
          <a:xfrm>
            <a:off x="4724400" y="4191000"/>
            <a:ext cx="3962400"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62" name="Line 18">
            <a:extLst>
              <a:ext uri="{FF2B5EF4-FFF2-40B4-BE49-F238E27FC236}">
                <a16:creationId xmlns:a16="http://schemas.microsoft.com/office/drawing/2014/main" id="{35F110FF-C682-423C-7ABA-457E26A81A9B}"/>
              </a:ext>
            </a:extLst>
          </p:cNvPr>
          <p:cNvSpPr>
            <a:spLocks noChangeShapeType="1"/>
          </p:cNvSpPr>
          <p:nvPr/>
        </p:nvSpPr>
        <p:spPr bwMode="auto">
          <a:xfrm>
            <a:off x="3581400" y="4191000"/>
            <a:ext cx="1143000"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63" name="Text Box 22">
            <a:extLst>
              <a:ext uri="{FF2B5EF4-FFF2-40B4-BE49-F238E27FC236}">
                <a16:creationId xmlns:a16="http://schemas.microsoft.com/office/drawing/2014/main" id="{059D18AC-DE0D-0746-5548-6F0FF2746509}"/>
              </a:ext>
            </a:extLst>
          </p:cNvPr>
          <p:cNvSpPr txBox="1">
            <a:spLocks noChangeArrowheads="1"/>
          </p:cNvSpPr>
          <p:nvPr/>
        </p:nvSpPr>
        <p:spPr bwMode="auto">
          <a:xfrm>
            <a:off x="6096000" y="4419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l-GR" altLang="zh-CN" sz="1800" b="0" i="0" u="none" strike="noStrike" kern="1200" cap="none" spc="0" normalizeH="0" baseline="-2500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7364" name="Text Box 23">
            <a:extLst>
              <a:ext uri="{FF2B5EF4-FFF2-40B4-BE49-F238E27FC236}">
                <a16:creationId xmlns:a16="http://schemas.microsoft.com/office/drawing/2014/main" id="{9E5C99D9-2F89-9486-402D-4DA83DAB0E21}"/>
              </a:ext>
            </a:extLst>
          </p:cNvPr>
          <p:cNvSpPr txBox="1">
            <a:spLocks noChangeArrowheads="1"/>
          </p:cNvSpPr>
          <p:nvPr/>
        </p:nvSpPr>
        <p:spPr bwMode="auto">
          <a:xfrm>
            <a:off x="6096000" y="4860925"/>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l-GR" altLang="zh-CN"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Symbol" panose="05050102010706020507" pitchFamily="18" charset="2"/>
              </a:rPr>
              <a:t>μ</a:t>
            </a:r>
            <a:endParaRPr kumimoji="0" lang="el-GR" altLang="zh-CN" sz="2000" b="0" i="0" u="none" strike="noStrike" kern="1200" cap="none" spc="0" normalizeH="0" baseline="-2500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7365" name="Rectangle 24">
            <a:extLst>
              <a:ext uri="{FF2B5EF4-FFF2-40B4-BE49-F238E27FC236}">
                <a16:creationId xmlns:a16="http://schemas.microsoft.com/office/drawing/2014/main" id="{8E596488-C36B-D6BD-944F-4497F6DB707A}"/>
              </a:ext>
            </a:extLst>
          </p:cNvPr>
          <p:cNvSpPr>
            <a:spLocks noChangeArrowheads="1"/>
          </p:cNvSpPr>
          <p:nvPr/>
        </p:nvSpPr>
        <p:spPr bwMode="auto">
          <a:xfrm>
            <a:off x="5562600" y="1524000"/>
            <a:ext cx="1524000" cy="938213"/>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l" defTabSz="914400" rtl="0" eaLnBrk="0" fontAlgn="base" latinLnBrk="0" hangingPunct="0">
              <a:lnSpc>
                <a:spcPct val="11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8000"/>
                </a:solidFill>
                <a:effectLst/>
                <a:uLnTx/>
                <a:uFillTx/>
                <a:latin typeface="Arial" panose="020B0604020202020204" pitchFamily="34" charset="0"/>
                <a:ea typeface="宋体" panose="02010600030101010101" pitchFamily="2" charset="-122"/>
                <a:cs typeface="+mn-cs"/>
              </a:rPr>
              <a:t>H</a:t>
            </a:r>
            <a:r>
              <a:rPr kumimoji="0" lang="en-US" altLang="zh-CN" sz="2400" b="1" i="0" u="none" strike="noStrike" kern="1200" cap="none" spc="0" normalizeH="0" baseline="-25000" noProof="0">
                <a:ln>
                  <a:noFill/>
                </a:ln>
                <a:solidFill>
                  <a:srgbClr val="008000"/>
                </a:solidFill>
                <a:effectLst/>
                <a:uLnTx/>
                <a:uFillTx/>
                <a:latin typeface="Arial" panose="020B0604020202020204" pitchFamily="34" charset="0"/>
                <a:ea typeface="宋体" panose="02010600030101010101" pitchFamily="2" charset="-122"/>
                <a:cs typeface="+mn-cs"/>
              </a:rPr>
              <a:t>0</a:t>
            </a:r>
            <a:r>
              <a:rPr kumimoji="0" lang="en-US" altLang="zh-CN" sz="2400" b="1" i="0" u="none" strike="noStrike" kern="1200" cap="none" spc="0" normalizeH="0" baseline="0" noProof="0">
                <a:ln>
                  <a:noFill/>
                </a:ln>
                <a:solidFill>
                  <a:srgbClr val="008000"/>
                </a:solidFill>
                <a:effectLst/>
                <a:uLnTx/>
                <a:uFillTx/>
                <a:latin typeface="Arial" panose="020B0604020202020204" pitchFamily="34" charset="0"/>
                <a:ea typeface="宋体" panose="02010600030101010101" pitchFamily="2" charset="-122"/>
                <a:cs typeface="+mn-cs"/>
              </a:rPr>
              <a:t>: </a:t>
            </a:r>
            <a:r>
              <a:rPr kumimoji="0" lang="el-GR" altLang="zh-CN" sz="2400" b="1"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μ</a:t>
            </a:r>
            <a:r>
              <a:rPr kumimoji="0" lang="en-US" altLang="zh-CN" sz="2400" b="1" i="0" u="none" strike="noStrike" kern="1200" cap="none" spc="0" normalizeH="0" baseline="0" noProof="0">
                <a:ln>
                  <a:noFill/>
                </a:ln>
                <a:solidFill>
                  <a:srgbClr val="008000"/>
                </a:solidFill>
                <a:effectLst/>
                <a:uLnTx/>
                <a:uFillTx/>
                <a:latin typeface="Arial" panose="020B0604020202020204" pitchFamily="34" charset="0"/>
                <a:ea typeface="宋体" panose="02010600030101010101" pitchFamily="2" charset="-122"/>
                <a:cs typeface="+mn-cs"/>
              </a:rPr>
              <a:t> ≥ 3   </a:t>
            </a:r>
          </a:p>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8000"/>
                </a:solidFill>
                <a:effectLst/>
                <a:uLnTx/>
                <a:uFillTx/>
                <a:latin typeface="Arial" panose="020B0604020202020204" pitchFamily="34" charset="0"/>
                <a:ea typeface="宋体" panose="02010600030101010101" pitchFamily="2" charset="-122"/>
                <a:cs typeface="+mn-cs"/>
              </a:rPr>
              <a:t>H</a:t>
            </a:r>
            <a:r>
              <a:rPr kumimoji="0" lang="en-US" altLang="zh-CN" sz="2400" b="1" i="0" u="none" strike="noStrike" kern="1200" cap="none" spc="0" normalizeH="0" baseline="-25000" noProof="0">
                <a:ln>
                  <a:noFill/>
                </a:ln>
                <a:solidFill>
                  <a:srgbClr val="008000"/>
                </a:solidFill>
                <a:effectLst/>
                <a:uLnTx/>
                <a:uFillTx/>
                <a:latin typeface="Arial" panose="020B0604020202020204" pitchFamily="34" charset="0"/>
                <a:ea typeface="宋体" panose="02010600030101010101" pitchFamily="2" charset="-122"/>
                <a:cs typeface="+mn-cs"/>
              </a:rPr>
              <a:t>1</a:t>
            </a:r>
            <a:r>
              <a:rPr kumimoji="0" lang="en-US" altLang="zh-CN" sz="2400" b="1" i="0" u="none" strike="noStrike" kern="1200" cap="none" spc="0" normalizeH="0" baseline="0" noProof="0">
                <a:ln>
                  <a:noFill/>
                </a:ln>
                <a:solidFill>
                  <a:srgbClr val="008000"/>
                </a:solidFill>
                <a:effectLst/>
                <a:uLnTx/>
                <a:uFillTx/>
                <a:latin typeface="Arial" panose="020B0604020202020204" pitchFamily="34" charset="0"/>
                <a:ea typeface="宋体" panose="02010600030101010101" pitchFamily="2" charset="-122"/>
                <a:cs typeface="+mn-cs"/>
              </a:rPr>
              <a:t>: </a:t>
            </a:r>
            <a:r>
              <a:rPr kumimoji="0" lang="el-GR" altLang="zh-CN" sz="2400" b="1"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μ</a:t>
            </a:r>
            <a:r>
              <a:rPr kumimoji="0" lang="en-US" altLang="zh-CN" sz="2400" b="1" i="0" u="none" strike="noStrike" kern="1200" cap="none" spc="0" normalizeH="0" baseline="0" noProof="0">
                <a:ln>
                  <a:noFill/>
                </a:ln>
                <a:solidFill>
                  <a:srgbClr val="008000"/>
                </a:solidFill>
                <a:effectLst/>
                <a:uLnTx/>
                <a:uFillTx/>
                <a:latin typeface="Arial" panose="020B0604020202020204" pitchFamily="34" charset="0"/>
                <a:ea typeface="宋体" panose="02010600030101010101" pitchFamily="2" charset="-122"/>
                <a:cs typeface="+mn-cs"/>
              </a:rPr>
              <a:t> &lt; 3</a:t>
            </a:r>
          </a:p>
        </p:txBody>
      </p:sp>
      <p:sp>
        <p:nvSpPr>
          <p:cNvPr id="57366" name="Text Box 27">
            <a:extLst>
              <a:ext uri="{FF2B5EF4-FFF2-40B4-BE49-F238E27FC236}">
                <a16:creationId xmlns:a16="http://schemas.microsoft.com/office/drawing/2014/main" id="{1F9E3202-9588-D7F6-BA6B-8C2045BFB644}"/>
              </a:ext>
            </a:extLst>
          </p:cNvPr>
          <p:cNvSpPr txBox="1">
            <a:spLocks noChangeArrowheads="1"/>
          </p:cNvSpPr>
          <p:nvPr/>
        </p:nvSpPr>
        <p:spPr bwMode="auto">
          <a:xfrm>
            <a:off x="8077200" y="42672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Z or t</a:t>
            </a:r>
            <a:endParaRPr kumimoji="0" lang="el-GR" altLang="zh-CN" sz="2000" b="1" i="0" u="none" strike="noStrike" kern="1200" cap="none" spc="0" normalizeH="0" baseline="-2500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7367" name="Text Box 28">
            <a:extLst>
              <a:ext uri="{FF2B5EF4-FFF2-40B4-BE49-F238E27FC236}">
                <a16:creationId xmlns:a16="http://schemas.microsoft.com/office/drawing/2014/main" id="{053FD630-43C1-7C1F-9191-EE7206980BC3}"/>
              </a:ext>
            </a:extLst>
          </p:cNvPr>
          <p:cNvSpPr txBox="1">
            <a:spLocks noChangeArrowheads="1"/>
          </p:cNvSpPr>
          <p:nvPr/>
        </p:nvSpPr>
        <p:spPr bwMode="auto">
          <a:xfrm>
            <a:off x="8534400" y="4860925"/>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X</a:t>
            </a:r>
            <a:endParaRPr kumimoji="0" lang="el-GR" altLang="zh-CN" sz="2000" b="1" i="0" u="none" strike="noStrike" kern="1200" cap="none" spc="0" normalizeH="0" baseline="-2500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7368" name="Line 29">
            <a:extLst>
              <a:ext uri="{FF2B5EF4-FFF2-40B4-BE49-F238E27FC236}">
                <a16:creationId xmlns:a16="http://schemas.microsoft.com/office/drawing/2014/main" id="{EAE2A24A-25AA-A098-6219-9313708CCFEC}"/>
              </a:ext>
            </a:extLst>
          </p:cNvPr>
          <p:cNvSpPr>
            <a:spLocks noChangeShapeType="1"/>
          </p:cNvSpPr>
          <p:nvPr/>
        </p:nvSpPr>
        <p:spPr bwMode="auto">
          <a:xfrm>
            <a:off x="8686800" y="4876800"/>
            <a:ext cx="228600" cy="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69" name="Text Box 30">
            <a:extLst>
              <a:ext uri="{FF2B5EF4-FFF2-40B4-BE49-F238E27FC236}">
                <a16:creationId xmlns:a16="http://schemas.microsoft.com/office/drawing/2014/main" id="{9233C716-BA10-FD22-DA06-75DB8341BF27}"/>
              </a:ext>
            </a:extLst>
          </p:cNvPr>
          <p:cNvSpPr txBox="1">
            <a:spLocks noChangeArrowheads="1"/>
          </p:cNvSpPr>
          <p:nvPr/>
        </p:nvSpPr>
        <p:spPr bwMode="auto">
          <a:xfrm>
            <a:off x="3962400" y="54864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3333CC"/>
                </a:solidFill>
                <a:effectLst/>
                <a:uLnTx/>
                <a:uFillTx/>
                <a:latin typeface="Arial" panose="020B0604020202020204" pitchFamily="34" charset="0"/>
                <a:ea typeface="宋体" panose="02010600030101010101" pitchFamily="2" charset="-122"/>
                <a:cs typeface="+mn-cs"/>
              </a:rPr>
              <a:t>Critical value</a:t>
            </a:r>
          </a:p>
        </p:txBody>
      </p:sp>
      <p:sp>
        <p:nvSpPr>
          <p:cNvPr id="57370" name="Line 31">
            <a:extLst>
              <a:ext uri="{FF2B5EF4-FFF2-40B4-BE49-F238E27FC236}">
                <a16:creationId xmlns:a16="http://schemas.microsoft.com/office/drawing/2014/main" id="{FD728A5D-519F-B456-67D8-76FBC88B75F2}"/>
              </a:ext>
            </a:extLst>
          </p:cNvPr>
          <p:cNvSpPr>
            <a:spLocks noChangeShapeType="1"/>
          </p:cNvSpPr>
          <p:nvPr/>
        </p:nvSpPr>
        <p:spPr bwMode="auto">
          <a:xfrm flipV="1">
            <a:off x="4800600" y="4800600"/>
            <a:ext cx="0" cy="533400"/>
          </a:xfrm>
          <a:prstGeom prst="line">
            <a:avLst/>
          </a:prstGeom>
          <a:noFill/>
          <a:ln w="28575">
            <a:solidFill>
              <a:schemeClr val="folHlink"/>
            </a:solidFill>
            <a:miter lim="800000"/>
            <a:headEnd/>
            <a:tailEnd type="triangle" w="lg"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5363759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ext Box 2">
            <a:extLst>
              <a:ext uri="{FF2B5EF4-FFF2-40B4-BE49-F238E27FC236}">
                <a16:creationId xmlns:a16="http://schemas.microsoft.com/office/drawing/2014/main" id="{FCC1DD96-7618-D184-02E2-F305F92761D5}"/>
              </a:ext>
            </a:extLst>
          </p:cNvPr>
          <p:cNvSpPr txBox="1">
            <a:spLocks noChangeArrowheads="1"/>
          </p:cNvSpPr>
          <p:nvPr/>
        </p:nvSpPr>
        <p:spPr bwMode="auto">
          <a:xfrm>
            <a:off x="7010400" y="4419600"/>
            <a:ext cx="990600" cy="304800"/>
          </a:xfrm>
          <a:prstGeom prst="rect">
            <a:avLst/>
          </a:prstGeom>
          <a:solidFill>
            <a:srgbClr val="FFFFA7"/>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Reject H</a:t>
            </a:r>
            <a:r>
              <a:rPr kumimoji="0" lang="en-US" altLang="zh-CN" sz="14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0</a:t>
            </a:r>
          </a:p>
        </p:txBody>
      </p:sp>
      <p:sp>
        <p:nvSpPr>
          <p:cNvPr id="58373" name="Text Box 3">
            <a:extLst>
              <a:ext uri="{FF2B5EF4-FFF2-40B4-BE49-F238E27FC236}">
                <a16:creationId xmlns:a16="http://schemas.microsoft.com/office/drawing/2014/main" id="{367DC4D4-5F3D-B918-B1D4-3CC671EBC2ED}"/>
              </a:ext>
            </a:extLst>
          </p:cNvPr>
          <p:cNvSpPr txBox="1">
            <a:spLocks noChangeArrowheads="1"/>
          </p:cNvSpPr>
          <p:nvPr/>
        </p:nvSpPr>
        <p:spPr bwMode="auto">
          <a:xfrm>
            <a:off x="4724400" y="4419600"/>
            <a:ext cx="1524000" cy="304800"/>
          </a:xfrm>
          <a:prstGeom prst="rect">
            <a:avLst/>
          </a:prstGeom>
          <a:solidFill>
            <a:srgbClr val="FFFFA7"/>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Do not reject H</a:t>
            </a:r>
            <a:r>
              <a:rPr kumimoji="0" lang="en-US" altLang="zh-CN" sz="14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0</a:t>
            </a:r>
          </a:p>
        </p:txBody>
      </p:sp>
      <p:sp>
        <p:nvSpPr>
          <p:cNvPr id="58374" name="Freeform 5">
            <a:extLst>
              <a:ext uri="{FF2B5EF4-FFF2-40B4-BE49-F238E27FC236}">
                <a16:creationId xmlns:a16="http://schemas.microsoft.com/office/drawing/2014/main" id="{B9FFF2F7-9C69-DA43-0400-C9117724E519}"/>
              </a:ext>
            </a:extLst>
          </p:cNvPr>
          <p:cNvSpPr>
            <a:spLocks/>
          </p:cNvSpPr>
          <p:nvPr/>
        </p:nvSpPr>
        <p:spPr bwMode="auto">
          <a:xfrm flipH="1">
            <a:off x="6934200" y="3962400"/>
            <a:ext cx="842963" cy="228600"/>
          </a:xfrm>
          <a:custGeom>
            <a:avLst/>
            <a:gdLst>
              <a:gd name="T0" fmla="*/ 2147483646 w 582"/>
              <a:gd name="T1" fmla="*/ 2147483646 h 183"/>
              <a:gd name="T2" fmla="*/ 0 w 582"/>
              <a:gd name="T3" fmla="*/ 2147483646 h 183"/>
              <a:gd name="T4" fmla="*/ 2147483646 w 582"/>
              <a:gd name="T5" fmla="*/ 2147483646 h 183"/>
              <a:gd name="T6" fmla="*/ 2147483646 w 582"/>
              <a:gd name="T7" fmla="*/ 2147483646 h 183"/>
              <a:gd name="T8" fmla="*/ 2147483646 w 582"/>
              <a:gd name="T9" fmla="*/ 2147483646 h 183"/>
              <a:gd name="T10" fmla="*/ 2147483646 w 582"/>
              <a:gd name="T11" fmla="*/ 0 h 183"/>
              <a:gd name="T12" fmla="*/ 2147483646 w 582"/>
              <a:gd name="T13" fmla="*/ 2147483646 h 183"/>
              <a:gd name="T14" fmla="*/ 2147483646 w 582"/>
              <a:gd name="T15" fmla="*/ 2147483646 h 183"/>
              <a:gd name="T16" fmla="*/ 2147483646 w 582"/>
              <a:gd name="T17" fmla="*/ 2147483646 h 1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2"/>
              <a:gd name="T28" fmla="*/ 0 h 183"/>
              <a:gd name="T29" fmla="*/ 582 w 582"/>
              <a:gd name="T30" fmla="*/ 183 h 1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2" h="183">
                <a:moveTo>
                  <a:pt x="9" y="177"/>
                </a:moveTo>
                <a:lnTo>
                  <a:pt x="0" y="132"/>
                </a:lnTo>
                <a:lnTo>
                  <a:pt x="258" y="114"/>
                </a:lnTo>
                <a:lnTo>
                  <a:pt x="423" y="66"/>
                </a:lnTo>
                <a:lnTo>
                  <a:pt x="504" y="48"/>
                </a:lnTo>
                <a:lnTo>
                  <a:pt x="582" y="0"/>
                </a:lnTo>
                <a:lnTo>
                  <a:pt x="582" y="183"/>
                </a:lnTo>
                <a:lnTo>
                  <a:pt x="9" y="182"/>
                </a:lnTo>
                <a:lnTo>
                  <a:pt x="9" y="177"/>
                </a:lnTo>
              </a:path>
            </a:pathLst>
          </a:custGeom>
          <a:solidFill>
            <a:srgbClr val="C3DBFF"/>
          </a:solidFill>
          <a:ln>
            <a:noFill/>
          </a:ln>
          <a:extLst>
            <a:ext uri="{91240B29-F687-4F45-9708-019B960494DF}">
              <a14:hiddenLine xmlns:a14="http://schemas.microsoft.com/office/drawing/2010/main" w="12700" cap="rnd">
                <a:solidFill>
                  <a:srgbClr val="000000"/>
                </a:solidFill>
                <a:round/>
                <a:headEnd type="none" w="sm" len="sm"/>
                <a:tailEnd type="none" w="sm" len="sm"/>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75" name="Rectangle 6">
            <a:extLst>
              <a:ext uri="{FF2B5EF4-FFF2-40B4-BE49-F238E27FC236}">
                <a16:creationId xmlns:a16="http://schemas.microsoft.com/office/drawing/2014/main" id="{BEE089E6-39D3-0867-A93E-5A59D447B8F0}"/>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Upper-Tail Tests</a:t>
            </a:r>
          </a:p>
        </p:txBody>
      </p:sp>
      <p:sp>
        <p:nvSpPr>
          <p:cNvPr id="58376" name="Freeform 7">
            <a:extLst>
              <a:ext uri="{FF2B5EF4-FFF2-40B4-BE49-F238E27FC236}">
                <a16:creationId xmlns:a16="http://schemas.microsoft.com/office/drawing/2014/main" id="{2822DA80-FCC9-BE2F-19FD-9E19DD405275}"/>
              </a:ext>
            </a:extLst>
          </p:cNvPr>
          <p:cNvSpPr>
            <a:spLocks/>
          </p:cNvSpPr>
          <p:nvPr/>
        </p:nvSpPr>
        <p:spPr bwMode="auto">
          <a:xfrm>
            <a:off x="3124200" y="2819400"/>
            <a:ext cx="2362200" cy="1295400"/>
          </a:xfrm>
          <a:custGeom>
            <a:avLst/>
            <a:gdLst>
              <a:gd name="T0" fmla="*/ 0 w 600"/>
              <a:gd name="T1" fmla="*/ 2147483646 h 576"/>
              <a:gd name="T2" fmla="*/ 2147483646 w 600"/>
              <a:gd name="T3" fmla="*/ 2147483646 h 576"/>
              <a:gd name="T4" fmla="*/ 2147483646 w 600"/>
              <a:gd name="T5" fmla="*/ 2147483646 h 576"/>
              <a:gd name="T6" fmla="*/ 2147483646 w 600"/>
              <a:gd name="T7" fmla="*/ 2147483646 h 576"/>
              <a:gd name="T8" fmla="*/ 2147483646 w 600"/>
              <a:gd name="T9" fmla="*/ 2147483646 h 576"/>
              <a:gd name="T10" fmla="*/ 2147483646 w 600"/>
              <a:gd name="T11" fmla="*/ 2147483646 h 576"/>
              <a:gd name="T12" fmla="*/ 2147483646 w 600"/>
              <a:gd name="T13" fmla="*/ 2147483646 h 576"/>
              <a:gd name="T14" fmla="*/ 2147483646 w 600"/>
              <a:gd name="T15" fmla="*/ 2147483646 h 576"/>
              <a:gd name="T16" fmla="*/ 2147483646 w 600"/>
              <a:gd name="T17" fmla="*/ 2147483646 h 576"/>
              <a:gd name="T18" fmla="*/ 2147483646 w 600"/>
              <a:gd name="T19" fmla="*/ 2147483646 h 576"/>
              <a:gd name="T20" fmla="*/ 2147483646 w 600"/>
              <a:gd name="T21" fmla="*/ 2147483646 h 576"/>
              <a:gd name="T22" fmla="*/ 2147483646 w 600"/>
              <a:gd name="T23" fmla="*/ 2147483646 h 576"/>
              <a:gd name="T24" fmla="*/ 2147483646 w 600"/>
              <a:gd name="T25" fmla="*/ 2147483646 h 576"/>
              <a:gd name="T26" fmla="*/ 2147483646 w 600"/>
              <a:gd name="T27" fmla="*/ 2147483646 h 576"/>
              <a:gd name="T28" fmla="*/ 2147483646 w 600"/>
              <a:gd name="T29" fmla="*/ 2147483646 h 576"/>
              <a:gd name="T30" fmla="*/ 2147483646 w 600"/>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0"/>
              <a:gd name="T49" fmla="*/ 0 h 576"/>
              <a:gd name="T50" fmla="*/ 600 w 600"/>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77" name="Freeform 8">
            <a:extLst>
              <a:ext uri="{FF2B5EF4-FFF2-40B4-BE49-F238E27FC236}">
                <a16:creationId xmlns:a16="http://schemas.microsoft.com/office/drawing/2014/main" id="{F36B37DE-CF1B-570F-10E3-B0025A2CA2DC}"/>
              </a:ext>
            </a:extLst>
          </p:cNvPr>
          <p:cNvSpPr>
            <a:spLocks/>
          </p:cNvSpPr>
          <p:nvPr/>
        </p:nvSpPr>
        <p:spPr bwMode="auto">
          <a:xfrm>
            <a:off x="5486400" y="2819400"/>
            <a:ext cx="2209800" cy="1295400"/>
          </a:xfrm>
          <a:custGeom>
            <a:avLst/>
            <a:gdLst>
              <a:gd name="T0" fmla="*/ 2147483646 w 576"/>
              <a:gd name="T1" fmla="*/ 2147483646 h 576"/>
              <a:gd name="T2" fmla="*/ 2147483646 w 576"/>
              <a:gd name="T3" fmla="*/ 2147483646 h 576"/>
              <a:gd name="T4" fmla="*/ 2147483646 w 576"/>
              <a:gd name="T5" fmla="*/ 2147483646 h 576"/>
              <a:gd name="T6" fmla="*/ 2147483646 w 576"/>
              <a:gd name="T7" fmla="*/ 2147483646 h 576"/>
              <a:gd name="T8" fmla="*/ 2147483646 w 576"/>
              <a:gd name="T9" fmla="*/ 2147483646 h 576"/>
              <a:gd name="T10" fmla="*/ 2147483646 w 576"/>
              <a:gd name="T11" fmla="*/ 2147483646 h 576"/>
              <a:gd name="T12" fmla="*/ 2147483646 w 576"/>
              <a:gd name="T13" fmla="*/ 2147483646 h 576"/>
              <a:gd name="T14" fmla="*/ 2147483646 w 576"/>
              <a:gd name="T15" fmla="*/ 2147483646 h 576"/>
              <a:gd name="T16" fmla="*/ 2147483646 w 576"/>
              <a:gd name="T17" fmla="*/ 2147483646 h 576"/>
              <a:gd name="T18" fmla="*/ 2147483646 w 576"/>
              <a:gd name="T19" fmla="*/ 2147483646 h 576"/>
              <a:gd name="T20" fmla="*/ 2147483646 w 576"/>
              <a:gd name="T21" fmla="*/ 2147483646 h 576"/>
              <a:gd name="T22" fmla="*/ 2147483646 w 576"/>
              <a:gd name="T23" fmla="*/ 2147483646 h 576"/>
              <a:gd name="T24" fmla="*/ 2147483646 w 576"/>
              <a:gd name="T25" fmla="*/ 2147483646 h 576"/>
              <a:gd name="T26" fmla="*/ 2147483646 w 576"/>
              <a:gd name="T27" fmla="*/ 2147483646 h 576"/>
              <a:gd name="T28" fmla="*/ 2147483646 w 576"/>
              <a:gd name="T29" fmla="*/ 2147483646 h 576"/>
              <a:gd name="T30" fmla="*/ 0 w 576"/>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6"/>
              <a:gd name="T49" fmla="*/ 0 h 576"/>
              <a:gd name="T50" fmla="*/ 576 w 576"/>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78" name="Line 9">
            <a:extLst>
              <a:ext uri="{FF2B5EF4-FFF2-40B4-BE49-F238E27FC236}">
                <a16:creationId xmlns:a16="http://schemas.microsoft.com/office/drawing/2014/main" id="{3D63D406-BDD8-27EA-DEA3-1546341DA5E2}"/>
              </a:ext>
            </a:extLst>
          </p:cNvPr>
          <p:cNvSpPr>
            <a:spLocks noChangeShapeType="1"/>
          </p:cNvSpPr>
          <p:nvPr/>
        </p:nvSpPr>
        <p:spPr bwMode="auto">
          <a:xfrm>
            <a:off x="2895600" y="4191000"/>
            <a:ext cx="51054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79" name="Line 10">
            <a:extLst>
              <a:ext uri="{FF2B5EF4-FFF2-40B4-BE49-F238E27FC236}">
                <a16:creationId xmlns:a16="http://schemas.microsoft.com/office/drawing/2014/main" id="{83C6AC8E-0018-37B9-5DD7-8C034D7990D1}"/>
              </a:ext>
            </a:extLst>
          </p:cNvPr>
          <p:cNvSpPr>
            <a:spLocks noChangeShapeType="1"/>
          </p:cNvSpPr>
          <p:nvPr/>
        </p:nvSpPr>
        <p:spPr bwMode="auto">
          <a:xfrm flipH="1">
            <a:off x="7086600" y="3581400"/>
            <a:ext cx="457200" cy="5334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80" name="Rectangle 11">
            <a:extLst>
              <a:ext uri="{FF2B5EF4-FFF2-40B4-BE49-F238E27FC236}">
                <a16:creationId xmlns:a16="http://schemas.microsoft.com/office/drawing/2014/main" id="{5E1226DB-FAFE-75A5-4324-58559061A7ED}"/>
              </a:ext>
            </a:extLst>
          </p:cNvPr>
          <p:cNvSpPr>
            <a:spLocks noChangeArrowheads="1"/>
          </p:cNvSpPr>
          <p:nvPr/>
        </p:nvSpPr>
        <p:spPr bwMode="auto">
          <a:xfrm flipH="1">
            <a:off x="7467600" y="3200400"/>
            <a:ext cx="5302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a:t>
            </a:r>
          </a:p>
        </p:txBody>
      </p:sp>
      <p:sp>
        <p:nvSpPr>
          <p:cNvPr id="58381" name="Line 12">
            <a:extLst>
              <a:ext uri="{FF2B5EF4-FFF2-40B4-BE49-F238E27FC236}">
                <a16:creationId xmlns:a16="http://schemas.microsoft.com/office/drawing/2014/main" id="{035AF4EF-4A7E-DEB6-5EE7-F4B489B19925}"/>
              </a:ext>
            </a:extLst>
          </p:cNvPr>
          <p:cNvSpPr>
            <a:spLocks noChangeShapeType="1"/>
          </p:cNvSpPr>
          <p:nvPr/>
        </p:nvSpPr>
        <p:spPr bwMode="auto">
          <a:xfrm>
            <a:off x="5486400" y="2819400"/>
            <a:ext cx="0" cy="1371600"/>
          </a:xfrm>
          <a:prstGeom prst="line">
            <a:avLst/>
          </a:prstGeom>
          <a:noFill/>
          <a:ln w="9525" cap="rnd">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82" name="Line 13">
            <a:extLst>
              <a:ext uri="{FF2B5EF4-FFF2-40B4-BE49-F238E27FC236}">
                <a16:creationId xmlns:a16="http://schemas.microsoft.com/office/drawing/2014/main" id="{B3885A29-0BB4-B7A2-3637-60F0A5F68EFC}"/>
              </a:ext>
            </a:extLst>
          </p:cNvPr>
          <p:cNvSpPr>
            <a:spLocks noChangeShapeType="1"/>
          </p:cNvSpPr>
          <p:nvPr/>
        </p:nvSpPr>
        <p:spPr bwMode="auto">
          <a:xfrm>
            <a:off x="6934200" y="4267200"/>
            <a:ext cx="0" cy="304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83" name="Line 14">
            <a:extLst>
              <a:ext uri="{FF2B5EF4-FFF2-40B4-BE49-F238E27FC236}">
                <a16:creationId xmlns:a16="http://schemas.microsoft.com/office/drawing/2014/main" id="{A4B5FEA4-B15A-93B5-6079-6B922D3D7003}"/>
              </a:ext>
            </a:extLst>
          </p:cNvPr>
          <p:cNvSpPr>
            <a:spLocks noChangeShapeType="1"/>
          </p:cNvSpPr>
          <p:nvPr/>
        </p:nvSpPr>
        <p:spPr bwMode="auto">
          <a:xfrm>
            <a:off x="6934200" y="4419600"/>
            <a:ext cx="1143000"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84" name="Text Box 15">
            <a:extLst>
              <a:ext uri="{FF2B5EF4-FFF2-40B4-BE49-F238E27FC236}">
                <a16:creationId xmlns:a16="http://schemas.microsoft.com/office/drawing/2014/main" id="{FF9CF2EA-9CFC-BF34-77EF-AEB7332A5D5A}"/>
              </a:ext>
            </a:extLst>
          </p:cNvPr>
          <p:cNvSpPr txBox="1">
            <a:spLocks noChangeArrowheads="1"/>
          </p:cNvSpPr>
          <p:nvPr/>
        </p:nvSpPr>
        <p:spPr bwMode="auto">
          <a:xfrm>
            <a:off x="6324600" y="4572000"/>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Z</a:t>
            </a:r>
            <a:r>
              <a:rPr kumimoji="0" lang="el-GR" altLang="zh-CN" sz="2000" b="0" i="0" u="none" strike="noStrike" kern="1200" cap="none" spc="0" normalizeH="0" baseline="-25000" noProof="0">
                <a:ln>
                  <a:noFill/>
                </a:ln>
                <a:solidFill>
                  <a:srgbClr val="000000"/>
                </a:solidFill>
                <a:effectLst/>
                <a:uLnTx/>
                <a:uFillTx/>
                <a:latin typeface="Arial" panose="020B0604020202020204" pitchFamily="34" charset="0"/>
                <a:ea typeface="+mn-ea"/>
                <a:cs typeface="Arial" panose="020B0604020202020204" pitchFamily="34" charset="0"/>
              </a:rPr>
              <a:t>α</a:t>
            </a:r>
            <a:r>
              <a:rPr kumimoji="0" lang="en-US" altLang="zh-CN" sz="20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or t</a:t>
            </a:r>
            <a:r>
              <a:rPr kumimoji="0" lang="el-GR" altLang="zh-CN" sz="2000" b="0" i="0" u="none" strike="noStrike" kern="1200" cap="none" spc="0" normalizeH="0" baseline="-25000" noProof="0">
                <a:ln>
                  <a:noFill/>
                </a:ln>
                <a:solidFill>
                  <a:srgbClr val="000000"/>
                </a:solidFill>
                <a:effectLst/>
                <a:uLnTx/>
                <a:uFillTx/>
                <a:latin typeface="Arial" panose="020B0604020202020204" pitchFamily="34" charset="0"/>
                <a:ea typeface="+mn-ea"/>
                <a:cs typeface="Arial" panose="020B0604020202020204" pitchFamily="34" charset="0"/>
              </a:rPr>
              <a:t>α</a:t>
            </a:r>
          </a:p>
        </p:txBody>
      </p:sp>
      <p:sp>
        <p:nvSpPr>
          <p:cNvPr id="58385" name="Line 18">
            <a:extLst>
              <a:ext uri="{FF2B5EF4-FFF2-40B4-BE49-F238E27FC236}">
                <a16:creationId xmlns:a16="http://schemas.microsoft.com/office/drawing/2014/main" id="{454706B0-8921-5800-3B71-22EC7A525131}"/>
              </a:ext>
            </a:extLst>
          </p:cNvPr>
          <p:cNvSpPr>
            <a:spLocks noChangeShapeType="1"/>
          </p:cNvSpPr>
          <p:nvPr/>
        </p:nvSpPr>
        <p:spPr bwMode="auto">
          <a:xfrm>
            <a:off x="3048000" y="4419600"/>
            <a:ext cx="3886200"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86" name="Text Box 22">
            <a:extLst>
              <a:ext uri="{FF2B5EF4-FFF2-40B4-BE49-F238E27FC236}">
                <a16:creationId xmlns:a16="http://schemas.microsoft.com/office/drawing/2014/main" id="{FF6DA0A5-DF20-537C-213F-8B8E82397E3F}"/>
              </a:ext>
            </a:extLst>
          </p:cNvPr>
          <p:cNvSpPr txBox="1">
            <a:spLocks noChangeArrowheads="1"/>
          </p:cNvSpPr>
          <p:nvPr/>
        </p:nvSpPr>
        <p:spPr bwMode="auto">
          <a:xfrm>
            <a:off x="5257800" y="4648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0</a:t>
            </a:r>
            <a:endParaRPr kumimoji="0" lang="el-GR" altLang="zh-CN" sz="1800" b="0" i="0" u="none" strike="noStrike" kern="1200" cap="none" spc="0" normalizeH="0" baseline="-2500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8387" name="Text Box 23">
            <a:extLst>
              <a:ext uri="{FF2B5EF4-FFF2-40B4-BE49-F238E27FC236}">
                <a16:creationId xmlns:a16="http://schemas.microsoft.com/office/drawing/2014/main" id="{AAF9A701-13CD-00D1-8EFA-7D4278CD8117}"/>
              </a:ext>
            </a:extLst>
          </p:cNvPr>
          <p:cNvSpPr txBox="1">
            <a:spLocks noChangeArrowheads="1"/>
          </p:cNvSpPr>
          <p:nvPr/>
        </p:nvSpPr>
        <p:spPr bwMode="auto">
          <a:xfrm>
            <a:off x="5257800" y="5013325"/>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l-GR" altLang="zh-CN"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Symbol" panose="05050102010706020507" pitchFamily="18" charset="2"/>
              </a:rPr>
              <a:t>μ</a:t>
            </a:r>
            <a:endParaRPr kumimoji="0" lang="el-GR" altLang="zh-CN" sz="2000" b="0" i="0" u="none" strike="noStrike" kern="1200" cap="none" spc="0" normalizeH="0" baseline="-2500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8388" name="Rectangle 24">
            <a:extLst>
              <a:ext uri="{FF2B5EF4-FFF2-40B4-BE49-F238E27FC236}">
                <a16:creationId xmlns:a16="http://schemas.microsoft.com/office/drawing/2014/main" id="{B7E63770-5D17-17A4-3789-9D0620DF02A2}"/>
              </a:ext>
            </a:extLst>
          </p:cNvPr>
          <p:cNvSpPr>
            <a:spLocks noChangeArrowheads="1"/>
          </p:cNvSpPr>
          <p:nvPr/>
        </p:nvSpPr>
        <p:spPr bwMode="auto">
          <a:xfrm>
            <a:off x="4724400" y="1752600"/>
            <a:ext cx="1600200" cy="938213"/>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l" defTabSz="914400" rtl="0" eaLnBrk="0" fontAlgn="base" latinLnBrk="0" hangingPunct="0">
              <a:lnSpc>
                <a:spcPct val="11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8000"/>
                </a:solidFill>
                <a:effectLst/>
                <a:uLnTx/>
                <a:uFillTx/>
                <a:latin typeface="Arial" panose="020B0604020202020204" pitchFamily="34" charset="0"/>
                <a:ea typeface="宋体" panose="02010600030101010101" pitchFamily="2" charset="-122"/>
                <a:cs typeface="+mn-cs"/>
              </a:rPr>
              <a:t>H</a:t>
            </a:r>
            <a:r>
              <a:rPr kumimoji="0" lang="en-US" altLang="zh-CN" sz="2400" b="1" i="0" u="none" strike="noStrike" kern="1200" cap="none" spc="0" normalizeH="0" baseline="-25000" noProof="0">
                <a:ln>
                  <a:noFill/>
                </a:ln>
                <a:solidFill>
                  <a:srgbClr val="008000"/>
                </a:solidFill>
                <a:effectLst/>
                <a:uLnTx/>
                <a:uFillTx/>
                <a:latin typeface="Arial" panose="020B0604020202020204" pitchFamily="34" charset="0"/>
                <a:ea typeface="宋体" panose="02010600030101010101" pitchFamily="2" charset="-122"/>
                <a:cs typeface="+mn-cs"/>
              </a:rPr>
              <a:t>0</a:t>
            </a:r>
            <a:r>
              <a:rPr kumimoji="0" lang="en-US" altLang="zh-CN" sz="2400" b="1" i="0" u="none" strike="noStrike" kern="1200" cap="none" spc="0" normalizeH="0" baseline="0" noProof="0">
                <a:ln>
                  <a:noFill/>
                </a:ln>
                <a:solidFill>
                  <a:srgbClr val="008000"/>
                </a:solidFill>
                <a:effectLst/>
                <a:uLnTx/>
                <a:uFillTx/>
                <a:latin typeface="Arial" panose="020B0604020202020204" pitchFamily="34" charset="0"/>
                <a:ea typeface="宋体" panose="02010600030101010101" pitchFamily="2" charset="-122"/>
                <a:cs typeface="+mn-cs"/>
              </a:rPr>
              <a:t>: </a:t>
            </a:r>
            <a:r>
              <a:rPr kumimoji="0" lang="el-GR" altLang="zh-CN" sz="2400" b="1" i="0" u="none" strike="noStrike" kern="1200" cap="none" spc="0" normalizeH="0" baseline="0" noProof="0">
                <a:ln>
                  <a:noFill/>
                </a:ln>
                <a:solidFill>
                  <a:srgbClr val="008000"/>
                </a:solidFill>
                <a:effectLst/>
                <a:uLnTx/>
                <a:uFillTx/>
                <a:latin typeface="Arial" panose="020B0604020202020204" pitchFamily="34" charset="0"/>
                <a:ea typeface="+mn-ea"/>
                <a:cs typeface="+mn-cs"/>
              </a:rPr>
              <a:t>μ</a:t>
            </a:r>
            <a:r>
              <a:rPr kumimoji="0" lang="en-US" altLang="zh-CN" sz="2400" b="1" i="0" u="none" strike="noStrike" kern="1200" cap="none" spc="0" normalizeH="0" baseline="0" noProof="0">
                <a:ln>
                  <a:noFill/>
                </a:ln>
                <a:solidFill>
                  <a:srgbClr val="008000"/>
                </a:solidFill>
                <a:effectLst/>
                <a:uLnTx/>
                <a:uFillTx/>
                <a:latin typeface="Arial" panose="020B0604020202020204" pitchFamily="34" charset="0"/>
                <a:ea typeface="宋体" panose="02010600030101010101" pitchFamily="2" charset="-122"/>
                <a:cs typeface="+mn-cs"/>
              </a:rPr>
              <a:t> ≤ 3  </a:t>
            </a:r>
          </a:p>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8000"/>
                </a:solidFill>
                <a:effectLst/>
                <a:uLnTx/>
                <a:uFillTx/>
                <a:latin typeface="Arial" panose="020B0604020202020204" pitchFamily="34" charset="0"/>
                <a:ea typeface="宋体" panose="02010600030101010101" pitchFamily="2" charset="-122"/>
                <a:cs typeface="+mn-cs"/>
              </a:rPr>
              <a:t>H</a:t>
            </a:r>
            <a:r>
              <a:rPr kumimoji="0" lang="en-US" altLang="zh-CN" sz="2400" b="1" i="0" u="none" strike="noStrike" kern="1200" cap="none" spc="0" normalizeH="0" baseline="-25000" noProof="0">
                <a:ln>
                  <a:noFill/>
                </a:ln>
                <a:solidFill>
                  <a:srgbClr val="008000"/>
                </a:solidFill>
                <a:effectLst/>
                <a:uLnTx/>
                <a:uFillTx/>
                <a:latin typeface="Arial" panose="020B0604020202020204" pitchFamily="34" charset="0"/>
                <a:ea typeface="宋体" panose="02010600030101010101" pitchFamily="2" charset="-122"/>
                <a:cs typeface="+mn-cs"/>
              </a:rPr>
              <a:t>1</a:t>
            </a:r>
            <a:r>
              <a:rPr kumimoji="0" lang="en-US" altLang="zh-CN" sz="2400" b="1" i="0" u="none" strike="noStrike" kern="1200" cap="none" spc="0" normalizeH="0" baseline="0" noProof="0">
                <a:ln>
                  <a:noFill/>
                </a:ln>
                <a:solidFill>
                  <a:srgbClr val="008000"/>
                </a:solidFill>
                <a:effectLst/>
                <a:uLnTx/>
                <a:uFillTx/>
                <a:latin typeface="Arial" panose="020B0604020202020204" pitchFamily="34" charset="0"/>
                <a:ea typeface="宋体" panose="02010600030101010101" pitchFamily="2" charset="-122"/>
                <a:cs typeface="+mn-cs"/>
              </a:rPr>
              <a:t>: </a:t>
            </a:r>
            <a:r>
              <a:rPr kumimoji="0" lang="el-GR" altLang="zh-CN" sz="2400" b="1"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μ</a:t>
            </a:r>
            <a:r>
              <a:rPr kumimoji="0" lang="en-US" altLang="zh-CN" sz="2400" b="1" i="0" u="none" strike="noStrike" kern="1200" cap="none" spc="0" normalizeH="0" baseline="0" noProof="0">
                <a:ln>
                  <a:noFill/>
                </a:ln>
                <a:solidFill>
                  <a:srgbClr val="008000"/>
                </a:solidFill>
                <a:effectLst/>
                <a:uLnTx/>
                <a:uFillTx/>
                <a:latin typeface="Arial" panose="020B0604020202020204" pitchFamily="34" charset="0"/>
                <a:ea typeface="宋体" panose="02010600030101010101" pitchFamily="2" charset="-122"/>
                <a:cs typeface="+mn-cs"/>
              </a:rPr>
              <a:t> &gt; 3</a:t>
            </a:r>
          </a:p>
        </p:txBody>
      </p:sp>
      <p:sp>
        <p:nvSpPr>
          <p:cNvPr id="58389" name="Rectangle 27">
            <a:extLst>
              <a:ext uri="{FF2B5EF4-FFF2-40B4-BE49-F238E27FC236}">
                <a16:creationId xmlns:a16="http://schemas.microsoft.com/office/drawing/2014/main" id="{2E488454-9F56-B175-74B4-B23B4F43F66A}"/>
              </a:ext>
            </a:extLst>
          </p:cNvPr>
          <p:cNvSpPr>
            <a:spLocks noChangeArrowheads="1"/>
          </p:cNvSpPr>
          <p:nvPr/>
        </p:nvSpPr>
        <p:spPr bwMode="auto">
          <a:xfrm>
            <a:off x="304800" y="1905000"/>
            <a:ext cx="3352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lstStyle>
            <a:lvl1pPr marL="320675" indent="-320675" defTabSz="852488">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defTabSz="852488">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defTabSz="852488">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defTabSz="852488">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defTabSz="852488">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320675" marR="0" lvl="0" indent="-320675" algn="l" defTabSz="852488" rtl="0" eaLnBrk="1" fontAlgn="base" latinLnBrk="0" hangingPunct="1">
              <a:lnSpc>
                <a:spcPct val="120000"/>
              </a:lnSpc>
              <a:spcBef>
                <a:spcPct val="30000"/>
              </a:spcBef>
              <a:spcAft>
                <a:spcPct val="0"/>
              </a:spcAft>
              <a:buClr>
                <a:srgbClr val="3333CC"/>
              </a:buClr>
              <a:buSzPct val="60000"/>
              <a:buFont typeface="Wingdings" panose="05000000000000000000" pitchFamily="2" charset="2"/>
              <a:buChar char="n"/>
              <a:tabLst/>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There is only one critical value, since the rejection area is in only one tail</a:t>
            </a:r>
          </a:p>
        </p:txBody>
      </p:sp>
      <p:sp>
        <p:nvSpPr>
          <p:cNvPr id="58390" name="Text Box 28">
            <a:extLst>
              <a:ext uri="{FF2B5EF4-FFF2-40B4-BE49-F238E27FC236}">
                <a16:creationId xmlns:a16="http://schemas.microsoft.com/office/drawing/2014/main" id="{3C3E24A0-19BD-F5E9-5E42-9CC7ECAA459F}"/>
              </a:ext>
            </a:extLst>
          </p:cNvPr>
          <p:cNvSpPr txBox="1">
            <a:spLocks noChangeArrowheads="1"/>
          </p:cNvSpPr>
          <p:nvPr/>
        </p:nvSpPr>
        <p:spPr bwMode="auto">
          <a:xfrm>
            <a:off x="6096000" y="56388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3333CC"/>
                </a:solidFill>
                <a:effectLst/>
                <a:uLnTx/>
                <a:uFillTx/>
                <a:latin typeface="Arial" panose="020B0604020202020204" pitchFamily="34" charset="0"/>
                <a:ea typeface="宋体" panose="02010600030101010101" pitchFamily="2" charset="-122"/>
                <a:cs typeface="+mn-cs"/>
              </a:rPr>
              <a:t>Critical value</a:t>
            </a:r>
          </a:p>
        </p:txBody>
      </p:sp>
      <p:sp>
        <p:nvSpPr>
          <p:cNvPr id="58391" name="Line 29">
            <a:extLst>
              <a:ext uri="{FF2B5EF4-FFF2-40B4-BE49-F238E27FC236}">
                <a16:creationId xmlns:a16="http://schemas.microsoft.com/office/drawing/2014/main" id="{B86843CD-00A9-FAE3-5494-5353D941B00E}"/>
              </a:ext>
            </a:extLst>
          </p:cNvPr>
          <p:cNvSpPr>
            <a:spLocks noChangeShapeType="1"/>
          </p:cNvSpPr>
          <p:nvPr/>
        </p:nvSpPr>
        <p:spPr bwMode="auto">
          <a:xfrm flipV="1">
            <a:off x="6934200" y="5105400"/>
            <a:ext cx="0" cy="533400"/>
          </a:xfrm>
          <a:prstGeom prst="line">
            <a:avLst/>
          </a:prstGeom>
          <a:noFill/>
          <a:ln w="28575">
            <a:solidFill>
              <a:schemeClr val="folHlink"/>
            </a:solidFill>
            <a:miter lim="800000"/>
            <a:headEnd/>
            <a:tailEnd type="triangle" w="lg"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92" name="Text Box 30">
            <a:extLst>
              <a:ext uri="{FF2B5EF4-FFF2-40B4-BE49-F238E27FC236}">
                <a16:creationId xmlns:a16="http://schemas.microsoft.com/office/drawing/2014/main" id="{401A6098-EA0B-DB01-6F26-D33C60B65F42}"/>
              </a:ext>
            </a:extLst>
          </p:cNvPr>
          <p:cNvSpPr txBox="1">
            <a:spLocks noChangeArrowheads="1"/>
          </p:cNvSpPr>
          <p:nvPr/>
        </p:nvSpPr>
        <p:spPr bwMode="auto">
          <a:xfrm>
            <a:off x="2362200" y="4495800"/>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Z or t</a:t>
            </a:r>
            <a:endParaRPr kumimoji="0" lang="el-GR" altLang="zh-CN" sz="2000" b="1" i="0" u="none" strike="noStrike" kern="1200" cap="none" spc="0" normalizeH="0" baseline="-2500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8393" name="Text Box 31">
            <a:extLst>
              <a:ext uri="{FF2B5EF4-FFF2-40B4-BE49-F238E27FC236}">
                <a16:creationId xmlns:a16="http://schemas.microsoft.com/office/drawing/2014/main" id="{682CDD33-F615-0547-984B-363CE2A38414}"/>
              </a:ext>
            </a:extLst>
          </p:cNvPr>
          <p:cNvSpPr txBox="1">
            <a:spLocks noChangeArrowheads="1"/>
          </p:cNvSpPr>
          <p:nvPr/>
        </p:nvSpPr>
        <p:spPr bwMode="auto">
          <a:xfrm>
            <a:off x="2590800" y="5089525"/>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X</a:t>
            </a:r>
            <a:endParaRPr kumimoji="0" lang="el-GR" altLang="zh-CN" sz="2000" b="1" i="0" u="none" strike="noStrike" kern="1200" cap="none" spc="0" normalizeH="0" baseline="-2500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8394" name="Text Box 32">
            <a:extLst>
              <a:ext uri="{FF2B5EF4-FFF2-40B4-BE49-F238E27FC236}">
                <a16:creationId xmlns:a16="http://schemas.microsoft.com/office/drawing/2014/main" id="{675C7E6C-C8A5-8814-E0EB-1899F472CB99}"/>
              </a:ext>
            </a:extLst>
          </p:cNvPr>
          <p:cNvSpPr txBox="1">
            <a:spLocks noChangeArrowheads="1"/>
          </p:cNvSpPr>
          <p:nvPr/>
        </p:nvSpPr>
        <p:spPr bwMode="auto">
          <a:xfrm>
            <a:off x="2590800" y="48006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_</a:t>
            </a:r>
            <a:endParaRPr kumimoji="0" lang="el-GR" altLang="zh-CN" sz="2000" b="1" i="0" u="none" strike="noStrike" kern="1200" cap="none" spc="0" normalizeH="0" baseline="-2500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8844560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a:extLst>
              <a:ext uri="{FF2B5EF4-FFF2-40B4-BE49-F238E27FC236}">
                <a16:creationId xmlns:a16="http://schemas.microsoft.com/office/drawing/2014/main" id="{2AC54D53-22D1-4FF7-41AC-0B4EC4162A1E}"/>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p-Value Approach to Testing</a:t>
            </a:r>
          </a:p>
        </p:txBody>
      </p:sp>
      <p:sp>
        <p:nvSpPr>
          <p:cNvPr id="44037" name="Rectangle 3">
            <a:extLst>
              <a:ext uri="{FF2B5EF4-FFF2-40B4-BE49-F238E27FC236}">
                <a16:creationId xmlns:a16="http://schemas.microsoft.com/office/drawing/2014/main" id="{4F49D18D-F6F1-A595-C4EF-161619B3148A}"/>
              </a:ext>
            </a:extLst>
          </p:cNvPr>
          <p:cNvSpPr>
            <a:spLocks noGrp="1" noChangeArrowheads="1"/>
          </p:cNvSpPr>
          <p:nvPr>
            <p:ph type="body" idx="4294967295"/>
          </p:nvPr>
        </p:nvSpPr>
        <p:spPr>
          <a:xfrm>
            <a:off x="838200" y="1828800"/>
            <a:ext cx="7696200" cy="4191000"/>
          </a:xfrm>
        </p:spPr>
        <p:txBody>
          <a:bodyPr/>
          <a:lstStyle/>
          <a:p>
            <a:pPr eaLnBrk="1" hangingPunct="1">
              <a:lnSpc>
                <a:spcPct val="110000"/>
              </a:lnSpc>
              <a:spcBef>
                <a:spcPct val="60000"/>
              </a:spcBef>
            </a:pPr>
            <a:r>
              <a:rPr lang="en-US" altLang="zh-CN" dirty="0">
                <a:solidFill>
                  <a:srgbClr val="FF0000"/>
                </a:solidFill>
                <a:ea typeface="宋体" panose="02010600030101010101" pitchFamily="2" charset="-122"/>
              </a:rPr>
              <a:t>p-value</a:t>
            </a:r>
            <a:r>
              <a:rPr lang="en-US" altLang="zh-CN" dirty="0">
                <a:ea typeface="宋体" panose="02010600030101010101" pitchFamily="2" charset="-122"/>
              </a:rPr>
              <a:t>: Probability of obtaining a test statistic equal to or more extreme than the observed sample value </a:t>
            </a:r>
            <a:r>
              <a:rPr lang="en-US" altLang="zh-CN" dirty="0">
                <a:solidFill>
                  <a:schemeClr val="folHlink"/>
                </a:solidFill>
                <a:ea typeface="宋体" panose="02010600030101010101" pitchFamily="2" charset="-122"/>
              </a:rPr>
              <a:t>given H</a:t>
            </a:r>
            <a:r>
              <a:rPr lang="en-US" altLang="zh-CN" baseline="-25000" dirty="0">
                <a:solidFill>
                  <a:schemeClr val="folHlink"/>
                </a:solidFill>
                <a:ea typeface="宋体" panose="02010600030101010101" pitchFamily="2" charset="-122"/>
              </a:rPr>
              <a:t>0</a:t>
            </a:r>
            <a:r>
              <a:rPr lang="en-US" altLang="zh-CN" dirty="0">
                <a:solidFill>
                  <a:schemeClr val="folHlink"/>
                </a:solidFill>
                <a:ea typeface="宋体" panose="02010600030101010101" pitchFamily="2" charset="-122"/>
              </a:rPr>
              <a:t> is true</a:t>
            </a:r>
          </a:p>
          <a:p>
            <a:pPr lvl="1" eaLnBrk="1" hangingPunct="1">
              <a:lnSpc>
                <a:spcPct val="120000"/>
              </a:lnSpc>
              <a:spcBef>
                <a:spcPct val="60000"/>
              </a:spcBef>
            </a:pPr>
            <a:r>
              <a:rPr lang="en-US" altLang="zh-CN" dirty="0">
                <a:ea typeface="宋体" panose="02010600030101010101" pitchFamily="2" charset="-122"/>
              </a:rPr>
              <a:t>The p-value is also called the observed level of significance</a:t>
            </a:r>
          </a:p>
          <a:p>
            <a:pPr lvl="1" eaLnBrk="1" hangingPunct="1">
              <a:lnSpc>
                <a:spcPct val="110000"/>
              </a:lnSpc>
              <a:spcBef>
                <a:spcPct val="60000"/>
              </a:spcBef>
            </a:pPr>
            <a:r>
              <a:rPr lang="en-US" altLang="zh-CN" dirty="0">
                <a:ea typeface="宋体" panose="02010600030101010101" pitchFamily="2" charset="-122"/>
              </a:rPr>
              <a:t>It is the smallest value of  </a:t>
            </a:r>
            <a:r>
              <a:rPr lang="en-US" altLang="zh-CN" b="1" dirty="0">
                <a:ea typeface="宋体" panose="02010600030101010101" pitchFamily="2" charset="-122"/>
                <a:sym typeface="Symbol" panose="05050102010706020507" pitchFamily="18" charset="2"/>
              </a:rPr>
              <a:t></a:t>
            </a:r>
            <a:r>
              <a:rPr lang="en-US" altLang="zh-CN" dirty="0">
                <a:ea typeface="宋体" panose="02010600030101010101" pitchFamily="2" charset="-122"/>
              </a:rPr>
              <a:t>  for which H</a:t>
            </a:r>
            <a:r>
              <a:rPr lang="en-US" altLang="zh-CN" baseline="-25000" dirty="0">
                <a:ea typeface="宋体" panose="02010600030101010101" pitchFamily="2" charset="-122"/>
              </a:rPr>
              <a:t>0</a:t>
            </a:r>
            <a:r>
              <a:rPr lang="en-US" altLang="zh-CN" dirty="0">
                <a:ea typeface="宋体" panose="02010600030101010101" pitchFamily="2" charset="-122"/>
              </a:rPr>
              <a:t> can be rejected </a:t>
            </a:r>
          </a:p>
        </p:txBody>
      </p:sp>
    </p:spTree>
    <p:extLst>
      <p:ext uri="{BB962C8B-B14F-4D97-AF65-F5344CB8AC3E}">
        <p14:creationId xmlns:p14="http://schemas.microsoft.com/office/powerpoint/2010/main" val="41446321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8">
            <a:extLst>
              <a:ext uri="{FF2B5EF4-FFF2-40B4-BE49-F238E27FC236}">
                <a16:creationId xmlns:a16="http://schemas.microsoft.com/office/drawing/2014/main" id="{4FD7E9BC-1EFF-F9D8-9F60-0977CB068C42}"/>
              </a:ext>
            </a:extLst>
          </p:cNvPr>
          <p:cNvSpPr>
            <a:spLocks noChangeArrowheads="1"/>
          </p:cNvSpPr>
          <p:nvPr/>
        </p:nvSpPr>
        <p:spPr bwMode="auto">
          <a:xfrm>
            <a:off x="1447800" y="4876800"/>
            <a:ext cx="6248400" cy="685800"/>
          </a:xfrm>
          <a:prstGeom prst="rect">
            <a:avLst/>
          </a:prstGeom>
          <a:solidFill>
            <a:srgbClr val="FDE0BD"/>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2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061" name="Rectangle 2">
            <a:extLst>
              <a:ext uri="{FF2B5EF4-FFF2-40B4-BE49-F238E27FC236}">
                <a16:creationId xmlns:a16="http://schemas.microsoft.com/office/drawing/2014/main" id="{54DB888F-074C-42CB-A4AF-102D653C6BE2}"/>
              </a:ext>
            </a:extLst>
          </p:cNvPr>
          <p:cNvSpPr>
            <a:spLocks noChangeArrowheads="1"/>
          </p:cNvSpPr>
          <p:nvPr/>
        </p:nvSpPr>
        <p:spPr bwMode="auto">
          <a:xfrm>
            <a:off x="1447800" y="2362200"/>
            <a:ext cx="6172200" cy="1371600"/>
          </a:xfrm>
          <a:prstGeom prst="rect">
            <a:avLst/>
          </a:prstGeom>
          <a:solidFill>
            <a:srgbClr val="FDE0BD"/>
          </a:solidFill>
          <a:ln w="19050"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2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062" name="Rectangle 3">
            <a:extLst>
              <a:ext uri="{FF2B5EF4-FFF2-40B4-BE49-F238E27FC236}">
                <a16:creationId xmlns:a16="http://schemas.microsoft.com/office/drawing/2014/main" id="{79EC742C-69F1-FD1E-FF0B-E6D775EACA13}"/>
              </a:ext>
            </a:extLst>
          </p:cNvPr>
          <p:cNvSpPr>
            <a:spLocks noGrp="1" noChangeArrowheads="1"/>
          </p:cNvSpPr>
          <p:nvPr>
            <p:ph type="title" idx="4294967295"/>
          </p:nvPr>
        </p:nvSpPr>
        <p:spPr>
          <a:xfrm>
            <a:off x="1219200" y="457200"/>
            <a:ext cx="7793038" cy="762000"/>
          </a:xfrm>
        </p:spPr>
        <p:txBody>
          <a:bodyPr/>
          <a:lstStyle/>
          <a:p>
            <a:pPr eaLnBrk="1" hangingPunct="1"/>
            <a:r>
              <a:rPr lang="en-US" altLang="zh-CN" sz="3600">
                <a:ea typeface="宋体" panose="02010600030101010101" pitchFamily="2" charset="-122"/>
              </a:rPr>
              <a:t>p-Value Approach to Testing:</a:t>
            </a:r>
            <a:br>
              <a:rPr lang="en-US" altLang="zh-CN" sz="3600">
                <a:ea typeface="宋体" panose="02010600030101010101" pitchFamily="2" charset="-122"/>
              </a:rPr>
            </a:br>
            <a:r>
              <a:rPr lang="en-US" altLang="zh-CN" sz="3600">
                <a:ea typeface="宋体" panose="02010600030101010101" pitchFamily="2" charset="-122"/>
              </a:rPr>
              <a:t>Interpreting the p-value</a:t>
            </a:r>
          </a:p>
        </p:txBody>
      </p:sp>
      <p:sp>
        <p:nvSpPr>
          <p:cNvPr id="45063" name="Rectangle 4">
            <a:extLst>
              <a:ext uri="{FF2B5EF4-FFF2-40B4-BE49-F238E27FC236}">
                <a16:creationId xmlns:a16="http://schemas.microsoft.com/office/drawing/2014/main" id="{AFF2FFB9-E82A-B96A-2EB7-964BAD04D7A9}"/>
              </a:ext>
            </a:extLst>
          </p:cNvPr>
          <p:cNvSpPr>
            <a:spLocks noGrp="1" noChangeArrowheads="1"/>
          </p:cNvSpPr>
          <p:nvPr>
            <p:ph type="body" idx="4294967295"/>
          </p:nvPr>
        </p:nvSpPr>
        <p:spPr>
          <a:xfrm>
            <a:off x="1066800" y="1752600"/>
            <a:ext cx="7772400" cy="4303713"/>
          </a:xfrm>
        </p:spPr>
        <p:txBody>
          <a:bodyPr/>
          <a:lstStyle/>
          <a:p>
            <a:pPr eaLnBrk="1" hangingPunct="1">
              <a:spcBef>
                <a:spcPct val="60000"/>
              </a:spcBef>
            </a:pPr>
            <a:r>
              <a:rPr lang="en-US" altLang="zh-CN" dirty="0">
                <a:ea typeface="宋体" panose="02010600030101010101" pitchFamily="2" charset="-122"/>
              </a:rPr>
              <a:t>Compare the </a:t>
            </a:r>
            <a:r>
              <a:rPr lang="en-US" altLang="zh-CN" dirty="0">
                <a:solidFill>
                  <a:schemeClr val="folHlink"/>
                </a:solidFill>
                <a:ea typeface="宋体" panose="02010600030101010101" pitchFamily="2" charset="-122"/>
              </a:rPr>
              <a:t>p-value</a:t>
            </a:r>
            <a:r>
              <a:rPr lang="en-US" altLang="zh-CN" dirty="0">
                <a:ea typeface="宋体" panose="02010600030101010101" pitchFamily="2" charset="-122"/>
              </a:rPr>
              <a:t> with  </a:t>
            </a:r>
            <a:r>
              <a:rPr lang="en-US" altLang="zh-CN" b="1" dirty="0">
                <a:solidFill>
                  <a:schemeClr val="folHlink"/>
                </a:solidFill>
                <a:ea typeface="宋体" panose="02010600030101010101" pitchFamily="2" charset="-122"/>
                <a:sym typeface="Symbol" panose="05050102010706020507" pitchFamily="18" charset="2"/>
              </a:rPr>
              <a:t></a:t>
            </a:r>
          </a:p>
          <a:p>
            <a:pPr lvl="1" eaLnBrk="1" hangingPunct="1">
              <a:spcBef>
                <a:spcPct val="60000"/>
              </a:spcBef>
            </a:pPr>
            <a:r>
              <a:rPr lang="en-US" altLang="zh-CN" sz="2700" dirty="0">
                <a:ea typeface="宋体" panose="02010600030101010101" pitchFamily="2" charset="-122"/>
              </a:rPr>
              <a:t>If   p-value  </a:t>
            </a:r>
            <a:r>
              <a:rPr lang="en-US" altLang="zh-CN" sz="2700" dirty="0">
                <a:ea typeface="宋体" panose="02010600030101010101" pitchFamily="2" charset="-122"/>
                <a:sym typeface="Symbol" panose="05050102010706020507" pitchFamily="18" charset="2"/>
              </a:rPr>
              <a:t>&lt;  </a:t>
            </a:r>
            <a:r>
              <a:rPr lang="en-US" altLang="zh-CN" sz="2700" b="1" dirty="0">
                <a:ea typeface="宋体" panose="02010600030101010101" pitchFamily="2" charset="-122"/>
                <a:sym typeface="Symbol" panose="05050102010706020507" pitchFamily="18" charset="2"/>
              </a:rPr>
              <a:t></a:t>
            </a:r>
            <a:r>
              <a:rPr lang="en-US" altLang="zh-CN" sz="2700" dirty="0">
                <a:ea typeface="宋体" panose="02010600030101010101" pitchFamily="2" charset="-122"/>
                <a:sym typeface="Symbol" panose="05050102010706020507" pitchFamily="18" charset="2"/>
              </a:rPr>
              <a:t> </a:t>
            </a:r>
            <a:r>
              <a:rPr lang="en-US" altLang="zh-CN" sz="2700" dirty="0">
                <a:ea typeface="宋体" panose="02010600030101010101" pitchFamily="2" charset="-122"/>
              </a:rPr>
              <a:t>,  reject H</a:t>
            </a:r>
            <a:r>
              <a:rPr lang="en-US" altLang="zh-CN" sz="2700" baseline="-25000" dirty="0">
                <a:ea typeface="宋体" panose="02010600030101010101" pitchFamily="2" charset="-122"/>
              </a:rPr>
              <a:t>0</a:t>
            </a:r>
            <a:endParaRPr lang="en-US" altLang="zh-CN" sz="2700" dirty="0">
              <a:ea typeface="宋体" panose="02010600030101010101" pitchFamily="2" charset="-122"/>
            </a:endParaRPr>
          </a:p>
          <a:p>
            <a:pPr lvl="1" eaLnBrk="1" hangingPunct="1">
              <a:spcBef>
                <a:spcPct val="60000"/>
              </a:spcBef>
            </a:pPr>
            <a:r>
              <a:rPr lang="en-US" altLang="zh-CN" sz="2700" dirty="0">
                <a:ea typeface="宋体" panose="02010600030101010101" pitchFamily="2" charset="-122"/>
              </a:rPr>
              <a:t>If   p-value  </a:t>
            </a:r>
            <a:r>
              <a:rPr lang="en-US" altLang="zh-CN" sz="2700" b="1" dirty="0">
                <a:ea typeface="宋体" panose="02010600030101010101" pitchFamily="2" charset="-122"/>
                <a:sym typeface="Symbol" panose="05050102010706020507" pitchFamily="18" charset="2"/>
              </a:rPr>
              <a:t></a:t>
            </a:r>
            <a:r>
              <a:rPr lang="en-US" altLang="zh-CN" sz="2700" dirty="0">
                <a:ea typeface="宋体" panose="02010600030101010101" pitchFamily="2" charset="-122"/>
              </a:rPr>
              <a:t>  </a:t>
            </a:r>
            <a:r>
              <a:rPr lang="en-US" altLang="zh-CN" sz="2700" b="1" dirty="0">
                <a:ea typeface="宋体" panose="02010600030101010101" pitchFamily="2" charset="-122"/>
                <a:sym typeface="Symbol" panose="05050102010706020507" pitchFamily="18" charset="2"/>
              </a:rPr>
              <a:t></a:t>
            </a:r>
            <a:r>
              <a:rPr lang="en-US" altLang="zh-CN" sz="2700" dirty="0">
                <a:ea typeface="宋体" panose="02010600030101010101" pitchFamily="2" charset="-122"/>
              </a:rPr>
              <a:t> ,  do not reject H</a:t>
            </a:r>
            <a:r>
              <a:rPr lang="en-US" altLang="zh-CN" sz="2700" baseline="-25000" dirty="0">
                <a:ea typeface="宋体" panose="02010600030101010101" pitchFamily="2" charset="-122"/>
              </a:rPr>
              <a:t>0</a:t>
            </a:r>
          </a:p>
          <a:p>
            <a:pPr lvl="1" eaLnBrk="1" hangingPunct="1">
              <a:spcBef>
                <a:spcPct val="60000"/>
              </a:spcBef>
            </a:pPr>
            <a:endParaRPr lang="en-US" altLang="zh-CN" sz="2700" baseline="-25000" dirty="0">
              <a:ea typeface="宋体" panose="02010600030101010101" pitchFamily="2" charset="-122"/>
            </a:endParaRPr>
          </a:p>
          <a:p>
            <a:pPr eaLnBrk="1" hangingPunct="1">
              <a:spcBef>
                <a:spcPct val="60000"/>
              </a:spcBef>
            </a:pPr>
            <a:r>
              <a:rPr lang="en-US" altLang="zh-CN" sz="3200" dirty="0">
                <a:ea typeface="宋体" panose="02010600030101010101" pitchFamily="2" charset="-122"/>
              </a:rPr>
              <a:t>Remember</a:t>
            </a:r>
          </a:p>
          <a:p>
            <a:pPr lvl="1" eaLnBrk="1" hangingPunct="1">
              <a:spcBef>
                <a:spcPct val="60000"/>
              </a:spcBef>
            </a:pPr>
            <a:r>
              <a:rPr lang="en-US" altLang="zh-CN" sz="2800" dirty="0">
                <a:ea typeface="宋体" panose="02010600030101010101" pitchFamily="2" charset="-122"/>
              </a:rPr>
              <a:t>If the p-value is low then H</a:t>
            </a:r>
            <a:r>
              <a:rPr lang="en-US" altLang="zh-CN" sz="2800" baseline="-25000" dirty="0">
                <a:ea typeface="宋体" panose="02010600030101010101" pitchFamily="2" charset="-122"/>
              </a:rPr>
              <a:t>0</a:t>
            </a:r>
            <a:r>
              <a:rPr lang="en-US" altLang="zh-CN" sz="2800" dirty="0">
                <a:ea typeface="宋体" panose="02010600030101010101" pitchFamily="2" charset="-122"/>
              </a:rPr>
              <a:t> must go </a:t>
            </a:r>
          </a:p>
        </p:txBody>
      </p:sp>
    </p:spTree>
    <p:extLst>
      <p:ext uri="{BB962C8B-B14F-4D97-AF65-F5344CB8AC3E}">
        <p14:creationId xmlns:p14="http://schemas.microsoft.com/office/powerpoint/2010/main" val="397515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Line 3">
            <a:extLst>
              <a:ext uri="{FF2B5EF4-FFF2-40B4-BE49-F238E27FC236}">
                <a16:creationId xmlns:a16="http://schemas.microsoft.com/office/drawing/2014/main" id="{1F703605-FB35-98CB-1FB7-9B9786068A4B}"/>
              </a:ext>
            </a:extLst>
          </p:cNvPr>
          <p:cNvSpPr>
            <a:spLocks noChangeShapeType="1"/>
          </p:cNvSpPr>
          <p:nvPr/>
        </p:nvSpPr>
        <p:spPr bwMode="auto">
          <a:xfrm>
            <a:off x="4724400" y="2971800"/>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797" name="Rectangle 4">
            <a:extLst>
              <a:ext uri="{FF2B5EF4-FFF2-40B4-BE49-F238E27FC236}">
                <a16:creationId xmlns:a16="http://schemas.microsoft.com/office/drawing/2014/main" id="{F530D1C1-0E11-E2DA-C96C-DCF99E9A1924}"/>
              </a:ext>
            </a:extLst>
          </p:cNvPr>
          <p:cNvSpPr>
            <a:spLocks noGrp="1" noChangeArrowheads="1"/>
          </p:cNvSpPr>
          <p:nvPr>
            <p:ph type="title" idx="4294967295"/>
          </p:nvPr>
        </p:nvSpPr>
        <p:spPr>
          <a:xfrm>
            <a:off x="990600" y="457200"/>
            <a:ext cx="7793038" cy="685800"/>
          </a:xfrm>
        </p:spPr>
        <p:txBody>
          <a:bodyPr/>
          <a:lstStyle/>
          <a:p>
            <a:pPr eaLnBrk="1" hangingPunct="1">
              <a:lnSpc>
                <a:spcPct val="80000"/>
              </a:lnSpc>
            </a:pPr>
            <a:r>
              <a:rPr lang="en-US" altLang="zh-CN">
                <a:ea typeface="宋体" panose="02010600030101010101" pitchFamily="2" charset="-122"/>
              </a:rPr>
              <a:t>Hypothesis Tests for the Mean</a:t>
            </a:r>
            <a:endParaRPr lang="el-GR" altLang="zh-CN">
              <a:cs typeface="Arial" panose="020B0604020202020204" pitchFamily="34" charset="0"/>
            </a:endParaRPr>
          </a:p>
        </p:txBody>
      </p:sp>
      <p:sp>
        <p:nvSpPr>
          <p:cNvPr id="33798" name="Freeform 8">
            <a:extLst>
              <a:ext uri="{FF2B5EF4-FFF2-40B4-BE49-F238E27FC236}">
                <a16:creationId xmlns:a16="http://schemas.microsoft.com/office/drawing/2014/main" id="{BB706573-A2F8-324D-C513-2BCFB26BD6FC}"/>
              </a:ext>
            </a:extLst>
          </p:cNvPr>
          <p:cNvSpPr>
            <a:spLocks/>
          </p:cNvSpPr>
          <p:nvPr/>
        </p:nvSpPr>
        <p:spPr bwMode="auto">
          <a:xfrm>
            <a:off x="2133600" y="3429000"/>
            <a:ext cx="1819275" cy="1066800"/>
          </a:xfrm>
          <a:custGeom>
            <a:avLst/>
            <a:gdLst>
              <a:gd name="T0" fmla="*/ 0 w 1068"/>
              <a:gd name="T1" fmla="*/ 2147483646 h 429"/>
              <a:gd name="T2" fmla="*/ 2147483646 w 1068"/>
              <a:gd name="T3" fmla="*/ 2147483646 h 429"/>
              <a:gd name="T4" fmla="*/ 2147483646 w 1068"/>
              <a:gd name="T5" fmla="*/ 0 h 429"/>
              <a:gd name="T6" fmla="*/ 0 w 1068"/>
              <a:gd name="T7" fmla="*/ 0 h 429"/>
              <a:gd name="T8" fmla="*/ 0 w 1068"/>
              <a:gd name="T9" fmla="*/ 2147483646 h 429"/>
              <a:gd name="T10" fmla="*/ 0 60000 65536"/>
              <a:gd name="T11" fmla="*/ 0 60000 65536"/>
              <a:gd name="T12" fmla="*/ 0 60000 65536"/>
              <a:gd name="T13" fmla="*/ 0 60000 65536"/>
              <a:gd name="T14" fmla="*/ 0 60000 65536"/>
              <a:gd name="T15" fmla="*/ 0 w 1068"/>
              <a:gd name="T16" fmla="*/ 0 h 429"/>
              <a:gd name="T17" fmla="*/ 1068 w 1068"/>
              <a:gd name="T18" fmla="*/ 429 h 429"/>
            </a:gdLst>
            <a:ahLst/>
            <a:cxnLst>
              <a:cxn ang="T10">
                <a:pos x="T0" y="T1"/>
              </a:cxn>
              <a:cxn ang="T11">
                <a:pos x="T2" y="T3"/>
              </a:cxn>
              <a:cxn ang="T12">
                <a:pos x="T4" y="T5"/>
              </a:cxn>
              <a:cxn ang="T13">
                <a:pos x="T6" y="T7"/>
              </a:cxn>
              <a:cxn ang="T14">
                <a:pos x="T8" y="T9"/>
              </a:cxn>
            </a:cxnLst>
            <a:rect l="T15" t="T16" r="T17" b="T18"/>
            <a:pathLst>
              <a:path w="1068" h="429">
                <a:moveTo>
                  <a:pt x="0" y="428"/>
                </a:moveTo>
                <a:lnTo>
                  <a:pt x="1067" y="428"/>
                </a:lnTo>
                <a:lnTo>
                  <a:pt x="1067" y="0"/>
                </a:lnTo>
                <a:lnTo>
                  <a:pt x="0" y="0"/>
                </a:lnTo>
                <a:lnTo>
                  <a:pt x="0" y="428"/>
                </a:lnTo>
              </a:path>
            </a:pathLst>
          </a:custGeom>
          <a:solidFill>
            <a:srgbClr val="C7DAF7"/>
          </a:solidFill>
          <a:ln w="25400" cap="rnd">
            <a:solidFill>
              <a:srgbClr val="1A1A1A"/>
            </a:solidFill>
            <a:round/>
            <a:headEnd/>
            <a:tailEnd/>
          </a:ln>
        </p:spPr>
        <p:txBody>
          <a:bodyPr/>
          <a:lstStyle/>
          <a:p>
            <a:endParaRPr lang="zh-CN" altLang="en-US"/>
          </a:p>
        </p:txBody>
      </p:sp>
      <p:sp>
        <p:nvSpPr>
          <p:cNvPr id="33799" name="Freeform 10">
            <a:extLst>
              <a:ext uri="{FF2B5EF4-FFF2-40B4-BE49-F238E27FC236}">
                <a16:creationId xmlns:a16="http://schemas.microsoft.com/office/drawing/2014/main" id="{8B2A5863-5AC3-F00E-E52E-70C1F3CEA4D6}"/>
              </a:ext>
            </a:extLst>
          </p:cNvPr>
          <p:cNvSpPr>
            <a:spLocks/>
          </p:cNvSpPr>
          <p:nvPr/>
        </p:nvSpPr>
        <p:spPr bwMode="auto">
          <a:xfrm>
            <a:off x="3657600" y="2133600"/>
            <a:ext cx="1981200" cy="914400"/>
          </a:xfrm>
          <a:custGeom>
            <a:avLst/>
            <a:gdLst>
              <a:gd name="T0" fmla="*/ 0 w 1115"/>
              <a:gd name="T1" fmla="*/ 2147483646 h 514"/>
              <a:gd name="T2" fmla="*/ 2147483646 w 1115"/>
              <a:gd name="T3" fmla="*/ 2147483646 h 514"/>
              <a:gd name="T4" fmla="*/ 2147483646 w 1115"/>
              <a:gd name="T5" fmla="*/ 0 h 514"/>
              <a:gd name="T6" fmla="*/ 0 w 1115"/>
              <a:gd name="T7" fmla="*/ 0 h 514"/>
              <a:gd name="T8" fmla="*/ 0 w 1115"/>
              <a:gd name="T9" fmla="*/ 2147483646 h 514"/>
              <a:gd name="T10" fmla="*/ 0 60000 65536"/>
              <a:gd name="T11" fmla="*/ 0 60000 65536"/>
              <a:gd name="T12" fmla="*/ 0 60000 65536"/>
              <a:gd name="T13" fmla="*/ 0 60000 65536"/>
              <a:gd name="T14" fmla="*/ 0 60000 65536"/>
              <a:gd name="T15" fmla="*/ 0 w 1115"/>
              <a:gd name="T16" fmla="*/ 0 h 514"/>
              <a:gd name="T17" fmla="*/ 1115 w 1115"/>
              <a:gd name="T18" fmla="*/ 514 h 514"/>
            </a:gdLst>
            <a:ahLst/>
            <a:cxnLst>
              <a:cxn ang="T10">
                <a:pos x="T0" y="T1"/>
              </a:cxn>
              <a:cxn ang="T11">
                <a:pos x="T2" y="T3"/>
              </a:cxn>
              <a:cxn ang="T12">
                <a:pos x="T4" y="T5"/>
              </a:cxn>
              <a:cxn ang="T13">
                <a:pos x="T6" y="T7"/>
              </a:cxn>
              <a:cxn ang="T14">
                <a:pos x="T8" y="T9"/>
              </a:cxn>
            </a:cxnLst>
            <a:rect l="T15" t="T16" r="T17" b="T18"/>
            <a:pathLst>
              <a:path w="1115" h="514">
                <a:moveTo>
                  <a:pt x="0" y="513"/>
                </a:moveTo>
                <a:lnTo>
                  <a:pt x="1114" y="513"/>
                </a:lnTo>
                <a:lnTo>
                  <a:pt x="1114" y="0"/>
                </a:lnTo>
                <a:lnTo>
                  <a:pt x="0" y="0"/>
                </a:lnTo>
                <a:lnTo>
                  <a:pt x="0" y="513"/>
                </a:lnTo>
              </a:path>
            </a:pathLst>
          </a:custGeom>
          <a:solidFill>
            <a:srgbClr val="C7DAF7"/>
          </a:solidFill>
          <a:ln w="25400" cap="rnd">
            <a:solidFill>
              <a:srgbClr val="1A1A1A"/>
            </a:solidFill>
            <a:round/>
            <a:headEnd/>
            <a:tailEnd/>
          </a:ln>
        </p:spPr>
        <p:txBody>
          <a:bodyPr/>
          <a:lstStyle/>
          <a:p>
            <a:endParaRPr lang="zh-CN" altLang="en-US"/>
          </a:p>
        </p:txBody>
      </p:sp>
      <p:sp>
        <p:nvSpPr>
          <p:cNvPr id="33800" name="Rectangle 11">
            <a:extLst>
              <a:ext uri="{FF2B5EF4-FFF2-40B4-BE49-F238E27FC236}">
                <a16:creationId xmlns:a16="http://schemas.microsoft.com/office/drawing/2014/main" id="{1929DB72-60B2-1648-6EA1-5533498C550A}"/>
              </a:ext>
            </a:extLst>
          </p:cNvPr>
          <p:cNvSpPr>
            <a:spLocks noChangeArrowheads="1"/>
          </p:cNvSpPr>
          <p:nvPr/>
        </p:nvSpPr>
        <p:spPr bwMode="auto">
          <a:xfrm>
            <a:off x="2286000" y="3505200"/>
            <a:ext cx="14636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0"/>
              </a:spcBef>
              <a:buClrTx/>
              <a:buSzTx/>
              <a:buFontTx/>
              <a:buNone/>
            </a:pPr>
            <a:r>
              <a:rPr lang="en-US" altLang="zh-CN" sz="2400" b="1">
                <a:solidFill>
                  <a:srgbClr val="000000"/>
                </a:solidFill>
                <a:ea typeface="宋体" panose="02010600030101010101" pitchFamily="2" charset="-122"/>
                <a:sym typeface="Symbol" panose="05050102010706020507" pitchFamily="18" charset="2"/>
              </a:rPr>
              <a:t> Known</a:t>
            </a:r>
          </a:p>
        </p:txBody>
      </p:sp>
      <p:sp>
        <p:nvSpPr>
          <p:cNvPr id="33801" name="Freeform 12">
            <a:extLst>
              <a:ext uri="{FF2B5EF4-FFF2-40B4-BE49-F238E27FC236}">
                <a16:creationId xmlns:a16="http://schemas.microsoft.com/office/drawing/2014/main" id="{9C782928-ED3A-9927-515B-E08FED40086D}"/>
              </a:ext>
            </a:extLst>
          </p:cNvPr>
          <p:cNvSpPr>
            <a:spLocks/>
          </p:cNvSpPr>
          <p:nvPr/>
        </p:nvSpPr>
        <p:spPr bwMode="auto">
          <a:xfrm>
            <a:off x="5410200" y="3429000"/>
            <a:ext cx="2057400" cy="1066800"/>
          </a:xfrm>
          <a:custGeom>
            <a:avLst/>
            <a:gdLst>
              <a:gd name="T0" fmla="*/ 0 w 1241"/>
              <a:gd name="T1" fmla="*/ 2147483646 h 436"/>
              <a:gd name="T2" fmla="*/ 2147483646 w 1241"/>
              <a:gd name="T3" fmla="*/ 2147483646 h 436"/>
              <a:gd name="T4" fmla="*/ 2147483646 w 1241"/>
              <a:gd name="T5" fmla="*/ 0 h 436"/>
              <a:gd name="T6" fmla="*/ 0 w 1241"/>
              <a:gd name="T7" fmla="*/ 0 h 436"/>
              <a:gd name="T8" fmla="*/ 0 w 1241"/>
              <a:gd name="T9" fmla="*/ 2147483646 h 436"/>
              <a:gd name="T10" fmla="*/ 0 60000 65536"/>
              <a:gd name="T11" fmla="*/ 0 60000 65536"/>
              <a:gd name="T12" fmla="*/ 0 60000 65536"/>
              <a:gd name="T13" fmla="*/ 0 60000 65536"/>
              <a:gd name="T14" fmla="*/ 0 60000 65536"/>
              <a:gd name="T15" fmla="*/ 0 w 1241"/>
              <a:gd name="T16" fmla="*/ 0 h 436"/>
              <a:gd name="T17" fmla="*/ 1241 w 1241"/>
              <a:gd name="T18" fmla="*/ 436 h 436"/>
            </a:gdLst>
            <a:ahLst/>
            <a:cxnLst>
              <a:cxn ang="T10">
                <a:pos x="T0" y="T1"/>
              </a:cxn>
              <a:cxn ang="T11">
                <a:pos x="T2" y="T3"/>
              </a:cxn>
              <a:cxn ang="T12">
                <a:pos x="T4" y="T5"/>
              </a:cxn>
              <a:cxn ang="T13">
                <a:pos x="T6" y="T7"/>
              </a:cxn>
              <a:cxn ang="T14">
                <a:pos x="T8" y="T9"/>
              </a:cxn>
            </a:cxnLst>
            <a:rect l="T15" t="T16" r="T17" b="T18"/>
            <a:pathLst>
              <a:path w="1241" h="436">
                <a:moveTo>
                  <a:pt x="0" y="435"/>
                </a:moveTo>
                <a:lnTo>
                  <a:pt x="1240" y="435"/>
                </a:lnTo>
                <a:lnTo>
                  <a:pt x="1240" y="0"/>
                </a:lnTo>
                <a:lnTo>
                  <a:pt x="0" y="0"/>
                </a:lnTo>
                <a:lnTo>
                  <a:pt x="0" y="435"/>
                </a:lnTo>
              </a:path>
            </a:pathLst>
          </a:custGeom>
          <a:solidFill>
            <a:srgbClr val="C7DAF7"/>
          </a:solidFill>
          <a:ln w="25400" cap="rnd">
            <a:solidFill>
              <a:srgbClr val="1A1A1A"/>
            </a:solidFill>
            <a:round/>
            <a:headEnd/>
            <a:tailEnd/>
          </a:ln>
        </p:spPr>
        <p:txBody>
          <a:bodyPr/>
          <a:lstStyle/>
          <a:p>
            <a:endParaRPr lang="zh-CN" altLang="en-US"/>
          </a:p>
        </p:txBody>
      </p:sp>
      <p:sp>
        <p:nvSpPr>
          <p:cNvPr id="33802" name="Line 15">
            <a:extLst>
              <a:ext uri="{FF2B5EF4-FFF2-40B4-BE49-F238E27FC236}">
                <a16:creationId xmlns:a16="http://schemas.microsoft.com/office/drawing/2014/main" id="{4E0D762E-BFAF-B008-831C-6B3D42A6D1B5}"/>
              </a:ext>
            </a:extLst>
          </p:cNvPr>
          <p:cNvSpPr>
            <a:spLocks noChangeShapeType="1"/>
          </p:cNvSpPr>
          <p:nvPr/>
        </p:nvSpPr>
        <p:spPr bwMode="auto">
          <a:xfrm>
            <a:off x="3048000" y="3200400"/>
            <a:ext cx="3429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03" name="Line 16">
            <a:extLst>
              <a:ext uri="{FF2B5EF4-FFF2-40B4-BE49-F238E27FC236}">
                <a16:creationId xmlns:a16="http://schemas.microsoft.com/office/drawing/2014/main" id="{8B91BB7F-A131-87E9-1EFA-E4431554E460}"/>
              </a:ext>
            </a:extLst>
          </p:cNvPr>
          <p:cNvSpPr>
            <a:spLocks noChangeShapeType="1"/>
          </p:cNvSpPr>
          <p:nvPr/>
        </p:nvSpPr>
        <p:spPr bwMode="auto">
          <a:xfrm>
            <a:off x="3048000" y="3200400"/>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04" name="Line 17">
            <a:extLst>
              <a:ext uri="{FF2B5EF4-FFF2-40B4-BE49-F238E27FC236}">
                <a16:creationId xmlns:a16="http://schemas.microsoft.com/office/drawing/2014/main" id="{1686E94C-E827-2B5E-6A2D-DD73183BE2A9}"/>
              </a:ext>
            </a:extLst>
          </p:cNvPr>
          <p:cNvSpPr>
            <a:spLocks noChangeShapeType="1"/>
          </p:cNvSpPr>
          <p:nvPr/>
        </p:nvSpPr>
        <p:spPr bwMode="auto">
          <a:xfrm>
            <a:off x="6477000" y="3200400"/>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05" name="Rectangle 22">
            <a:extLst>
              <a:ext uri="{FF2B5EF4-FFF2-40B4-BE49-F238E27FC236}">
                <a16:creationId xmlns:a16="http://schemas.microsoft.com/office/drawing/2014/main" id="{3FB76E98-E490-0AE7-9231-01F574BDA265}"/>
              </a:ext>
            </a:extLst>
          </p:cNvPr>
          <p:cNvSpPr>
            <a:spLocks noChangeArrowheads="1"/>
          </p:cNvSpPr>
          <p:nvPr/>
        </p:nvSpPr>
        <p:spPr bwMode="auto">
          <a:xfrm>
            <a:off x="5562600" y="3505200"/>
            <a:ext cx="18192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0"/>
              </a:spcBef>
              <a:buClrTx/>
              <a:buSzTx/>
              <a:buFontTx/>
              <a:buNone/>
            </a:pPr>
            <a:r>
              <a:rPr lang="en-US" altLang="zh-CN" sz="2400" b="1">
                <a:solidFill>
                  <a:srgbClr val="000000"/>
                </a:solidFill>
                <a:ea typeface="宋体" panose="02010600030101010101" pitchFamily="2" charset="-122"/>
                <a:sym typeface="Symbol" panose="05050102010706020507" pitchFamily="18" charset="2"/>
              </a:rPr>
              <a:t> Unknown</a:t>
            </a:r>
          </a:p>
        </p:txBody>
      </p:sp>
      <p:sp>
        <p:nvSpPr>
          <p:cNvPr id="33806" name="Rectangle 23">
            <a:extLst>
              <a:ext uri="{FF2B5EF4-FFF2-40B4-BE49-F238E27FC236}">
                <a16:creationId xmlns:a16="http://schemas.microsoft.com/office/drawing/2014/main" id="{4CAC1B71-E9D3-B8F0-4A36-EDEC7C8B14ED}"/>
              </a:ext>
            </a:extLst>
          </p:cNvPr>
          <p:cNvSpPr>
            <a:spLocks noChangeArrowheads="1"/>
          </p:cNvSpPr>
          <p:nvPr/>
        </p:nvSpPr>
        <p:spPr bwMode="auto">
          <a:xfrm>
            <a:off x="3200400" y="2133600"/>
            <a:ext cx="27432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a:spcBef>
                <a:spcPct val="0"/>
              </a:spcBef>
              <a:buClrTx/>
              <a:buSzTx/>
              <a:buFontTx/>
              <a:buNone/>
            </a:pPr>
            <a:r>
              <a:rPr lang="en-US" altLang="zh-CN" sz="2400" b="1">
                <a:solidFill>
                  <a:srgbClr val="000000"/>
                </a:solidFill>
                <a:ea typeface="宋体" panose="02010600030101010101" pitchFamily="2" charset="-122"/>
                <a:sym typeface="Symbol" panose="05050102010706020507" pitchFamily="18" charset="2"/>
              </a:rPr>
              <a:t>Hypothesis </a:t>
            </a:r>
          </a:p>
          <a:p>
            <a:pPr algn="ctr">
              <a:spcBef>
                <a:spcPct val="0"/>
              </a:spcBef>
              <a:buClrTx/>
              <a:buSzTx/>
              <a:buFontTx/>
              <a:buNone/>
            </a:pPr>
            <a:r>
              <a:rPr lang="en-US" altLang="zh-CN" sz="2400" b="1">
                <a:solidFill>
                  <a:srgbClr val="000000"/>
                </a:solidFill>
                <a:ea typeface="宋体" panose="02010600030101010101" pitchFamily="2" charset="-122"/>
                <a:sym typeface="Symbol" panose="05050102010706020507" pitchFamily="18" charset="2"/>
              </a:rPr>
              <a:t>Tests for </a:t>
            </a:r>
          </a:p>
        </p:txBody>
      </p:sp>
      <p:sp>
        <p:nvSpPr>
          <p:cNvPr id="33807" name="Text Box 25">
            <a:extLst>
              <a:ext uri="{FF2B5EF4-FFF2-40B4-BE49-F238E27FC236}">
                <a16:creationId xmlns:a16="http://schemas.microsoft.com/office/drawing/2014/main" id="{2B09DC3E-3251-134F-FC40-0ED1EF2BFEFE}"/>
              </a:ext>
            </a:extLst>
          </p:cNvPr>
          <p:cNvSpPr txBox="1">
            <a:spLocks noChangeArrowheads="1"/>
          </p:cNvSpPr>
          <p:nvPr/>
        </p:nvSpPr>
        <p:spPr bwMode="auto">
          <a:xfrm>
            <a:off x="2362200" y="3937000"/>
            <a:ext cx="120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r>
              <a:rPr lang="en-US" altLang="zh-CN" sz="2400" b="1">
                <a:solidFill>
                  <a:srgbClr val="000000"/>
                </a:solidFill>
                <a:ea typeface="宋体" panose="02010600030101010101" pitchFamily="2" charset="-122"/>
              </a:rPr>
              <a:t>(Z test)</a:t>
            </a:r>
          </a:p>
        </p:txBody>
      </p:sp>
      <p:sp>
        <p:nvSpPr>
          <p:cNvPr id="33808" name="Text Box 26">
            <a:extLst>
              <a:ext uri="{FF2B5EF4-FFF2-40B4-BE49-F238E27FC236}">
                <a16:creationId xmlns:a16="http://schemas.microsoft.com/office/drawing/2014/main" id="{014B6B20-0862-0665-B2AC-E42295087189}"/>
              </a:ext>
            </a:extLst>
          </p:cNvPr>
          <p:cNvSpPr txBox="1">
            <a:spLocks noChangeArrowheads="1"/>
          </p:cNvSpPr>
          <p:nvPr/>
        </p:nvSpPr>
        <p:spPr bwMode="auto">
          <a:xfrm>
            <a:off x="5810250" y="39624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r>
              <a:rPr lang="en-US" altLang="zh-CN" sz="2400" b="1">
                <a:solidFill>
                  <a:srgbClr val="000000"/>
                </a:solidFill>
                <a:ea typeface="宋体" panose="02010600030101010101" pitchFamily="2" charset="-122"/>
              </a:rPr>
              <a:t>(t test)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a:extLst>
              <a:ext uri="{FF2B5EF4-FFF2-40B4-BE49-F238E27FC236}">
                <a16:creationId xmlns:a16="http://schemas.microsoft.com/office/drawing/2014/main" id="{349DAC16-C3DD-0567-DA34-7A2B8BF04AAA}"/>
              </a:ext>
            </a:extLst>
          </p:cNvPr>
          <p:cNvSpPr>
            <a:spLocks noGrp="1" noChangeArrowheads="1"/>
          </p:cNvSpPr>
          <p:nvPr>
            <p:ph type="title" idx="4294967295"/>
          </p:nvPr>
        </p:nvSpPr>
        <p:spPr>
          <a:xfrm>
            <a:off x="990600" y="228600"/>
            <a:ext cx="7793038" cy="1143000"/>
          </a:xfrm>
        </p:spPr>
        <p:txBody>
          <a:bodyPr/>
          <a:lstStyle/>
          <a:p>
            <a:pPr eaLnBrk="1" hangingPunct="1">
              <a:lnSpc>
                <a:spcPct val="80000"/>
              </a:lnSpc>
            </a:pPr>
            <a:r>
              <a:rPr lang="en-US" altLang="zh-CN">
                <a:ea typeface="宋体" panose="02010600030101010101" pitchFamily="2" charset="-122"/>
              </a:rPr>
              <a:t>Z Test of Hypothesis for the Mean (</a:t>
            </a:r>
            <a:r>
              <a:rPr lang="el-GR" altLang="zh-CN">
                <a:cs typeface="Arial" panose="020B0604020202020204" pitchFamily="34" charset="0"/>
              </a:rPr>
              <a:t>σ</a:t>
            </a:r>
            <a:r>
              <a:rPr lang="en-US" altLang="zh-CN">
                <a:ea typeface="宋体" panose="02010600030101010101" pitchFamily="2" charset="-122"/>
              </a:rPr>
              <a:t> Known)</a:t>
            </a:r>
            <a:endParaRPr lang="el-GR" altLang="zh-CN">
              <a:cs typeface="Arial" panose="020B0604020202020204" pitchFamily="34" charset="0"/>
            </a:endParaRPr>
          </a:p>
        </p:txBody>
      </p:sp>
      <p:sp>
        <p:nvSpPr>
          <p:cNvPr id="34821" name="Rectangle 5">
            <a:extLst>
              <a:ext uri="{FF2B5EF4-FFF2-40B4-BE49-F238E27FC236}">
                <a16:creationId xmlns:a16="http://schemas.microsoft.com/office/drawing/2014/main" id="{BEEB3EC1-DD10-7EE4-9084-88CC9DCB1811}"/>
              </a:ext>
            </a:extLst>
          </p:cNvPr>
          <p:cNvSpPr>
            <a:spLocks noGrp="1" noChangeArrowheads="1"/>
          </p:cNvSpPr>
          <p:nvPr>
            <p:ph type="body" idx="4294967295"/>
          </p:nvPr>
        </p:nvSpPr>
        <p:spPr>
          <a:xfrm>
            <a:off x="457200" y="1524000"/>
            <a:ext cx="8458200" cy="1258888"/>
          </a:xfrm>
        </p:spPr>
        <p:txBody>
          <a:bodyPr/>
          <a:lstStyle/>
          <a:p>
            <a:pPr eaLnBrk="1" hangingPunct="1"/>
            <a:r>
              <a:rPr lang="en-US" altLang="zh-CN" sz="2700">
                <a:ea typeface="宋体" panose="02010600030101010101" pitchFamily="2" charset="-122"/>
              </a:rPr>
              <a:t>Convert sample statistic (     ) to a Z</a:t>
            </a:r>
            <a:r>
              <a:rPr lang="en-US" altLang="zh-CN" sz="2700" baseline="-25000">
                <a:ea typeface="宋体" panose="02010600030101010101" pitchFamily="2" charset="-122"/>
              </a:rPr>
              <a:t>STAT</a:t>
            </a:r>
            <a:r>
              <a:rPr lang="en-US" altLang="zh-CN" sz="2700">
                <a:ea typeface="宋体" panose="02010600030101010101" pitchFamily="2" charset="-122"/>
              </a:rPr>
              <a:t> </a:t>
            </a:r>
            <a:r>
              <a:rPr lang="en-US" altLang="zh-CN" sz="2700">
                <a:solidFill>
                  <a:schemeClr val="folHlink"/>
                </a:solidFill>
                <a:ea typeface="宋体" panose="02010600030101010101" pitchFamily="2" charset="-122"/>
              </a:rPr>
              <a:t>test statistic</a:t>
            </a:r>
            <a:r>
              <a:rPr lang="en-US" altLang="zh-CN" sz="2700">
                <a:ea typeface="宋体" panose="02010600030101010101" pitchFamily="2" charset="-122"/>
              </a:rPr>
              <a:t> </a:t>
            </a:r>
          </a:p>
          <a:p>
            <a:pPr eaLnBrk="1" hangingPunct="1">
              <a:lnSpc>
                <a:spcPct val="80000"/>
              </a:lnSpc>
              <a:buFont typeface="Wingdings" panose="05000000000000000000" pitchFamily="2" charset="2"/>
              <a:buNone/>
            </a:pPr>
            <a:endParaRPr lang="en-US" altLang="zh-CN" sz="2700">
              <a:ea typeface="宋体" panose="02010600030101010101" pitchFamily="2" charset="-122"/>
            </a:endParaRPr>
          </a:p>
          <a:p>
            <a:pPr eaLnBrk="1" hangingPunct="1">
              <a:buFont typeface="Wingdings" panose="05000000000000000000" pitchFamily="2" charset="2"/>
              <a:buNone/>
            </a:pPr>
            <a:endParaRPr lang="en-US" altLang="zh-CN" sz="2700">
              <a:ea typeface="宋体" panose="02010600030101010101" pitchFamily="2" charset="-122"/>
            </a:endParaRPr>
          </a:p>
        </p:txBody>
      </p:sp>
      <p:sp>
        <p:nvSpPr>
          <p:cNvPr id="34822" name="Text Box 6">
            <a:extLst>
              <a:ext uri="{FF2B5EF4-FFF2-40B4-BE49-F238E27FC236}">
                <a16:creationId xmlns:a16="http://schemas.microsoft.com/office/drawing/2014/main" id="{410FDD65-E5F2-A34F-3F20-B26E66EBD90B}"/>
              </a:ext>
            </a:extLst>
          </p:cNvPr>
          <p:cNvSpPr txBox="1">
            <a:spLocks noChangeArrowheads="1"/>
          </p:cNvSpPr>
          <p:nvPr/>
        </p:nvSpPr>
        <p:spPr bwMode="auto">
          <a:xfrm>
            <a:off x="4648200" y="15240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1400">
                <a:solidFill>
                  <a:srgbClr val="000000"/>
                </a:solidFill>
                <a:ea typeface="宋体" panose="02010600030101010101" pitchFamily="2" charset="-122"/>
              </a:rPr>
              <a:t> </a:t>
            </a:r>
            <a:r>
              <a:rPr lang="en-US" altLang="zh-CN">
                <a:solidFill>
                  <a:srgbClr val="000000"/>
                </a:solidFill>
                <a:ea typeface="宋体" panose="02010600030101010101" pitchFamily="2" charset="-122"/>
              </a:rPr>
              <a:t>X</a:t>
            </a:r>
          </a:p>
        </p:txBody>
      </p:sp>
      <p:sp>
        <p:nvSpPr>
          <p:cNvPr id="34823" name="Line 7">
            <a:extLst>
              <a:ext uri="{FF2B5EF4-FFF2-40B4-BE49-F238E27FC236}">
                <a16:creationId xmlns:a16="http://schemas.microsoft.com/office/drawing/2014/main" id="{A1E903B8-64A0-E0D1-E3CA-D69F94B1621F}"/>
              </a:ext>
            </a:extLst>
          </p:cNvPr>
          <p:cNvSpPr>
            <a:spLocks noChangeShapeType="1"/>
          </p:cNvSpPr>
          <p:nvPr/>
        </p:nvSpPr>
        <p:spPr bwMode="auto">
          <a:xfrm>
            <a:off x="4800600" y="1600200"/>
            <a:ext cx="228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7" name="Line 32">
            <a:extLst>
              <a:ext uri="{FF2B5EF4-FFF2-40B4-BE49-F238E27FC236}">
                <a16:creationId xmlns:a16="http://schemas.microsoft.com/office/drawing/2014/main" id="{22DD4B33-02C6-720A-5A8C-052C55AC89D6}"/>
              </a:ext>
            </a:extLst>
          </p:cNvPr>
          <p:cNvSpPr>
            <a:spLocks noChangeShapeType="1"/>
          </p:cNvSpPr>
          <p:nvPr/>
        </p:nvSpPr>
        <p:spPr bwMode="auto">
          <a:xfrm>
            <a:off x="4800600" y="2971800"/>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28" name="Freeform 34">
            <a:extLst>
              <a:ext uri="{FF2B5EF4-FFF2-40B4-BE49-F238E27FC236}">
                <a16:creationId xmlns:a16="http://schemas.microsoft.com/office/drawing/2014/main" id="{4C5247FB-A514-30FC-C3F2-AB7EF989C5C9}"/>
              </a:ext>
            </a:extLst>
          </p:cNvPr>
          <p:cNvSpPr>
            <a:spLocks/>
          </p:cNvSpPr>
          <p:nvPr/>
        </p:nvSpPr>
        <p:spPr bwMode="auto">
          <a:xfrm>
            <a:off x="3733800" y="2133600"/>
            <a:ext cx="1981200" cy="914400"/>
          </a:xfrm>
          <a:custGeom>
            <a:avLst/>
            <a:gdLst>
              <a:gd name="T0" fmla="*/ 0 w 1115"/>
              <a:gd name="T1" fmla="*/ 2147483646 h 514"/>
              <a:gd name="T2" fmla="*/ 2147483646 w 1115"/>
              <a:gd name="T3" fmla="*/ 2147483646 h 514"/>
              <a:gd name="T4" fmla="*/ 2147483646 w 1115"/>
              <a:gd name="T5" fmla="*/ 0 h 514"/>
              <a:gd name="T6" fmla="*/ 0 w 1115"/>
              <a:gd name="T7" fmla="*/ 0 h 514"/>
              <a:gd name="T8" fmla="*/ 0 w 1115"/>
              <a:gd name="T9" fmla="*/ 2147483646 h 514"/>
              <a:gd name="T10" fmla="*/ 0 60000 65536"/>
              <a:gd name="T11" fmla="*/ 0 60000 65536"/>
              <a:gd name="T12" fmla="*/ 0 60000 65536"/>
              <a:gd name="T13" fmla="*/ 0 60000 65536"/>
              <a:gd name="T14" fmla="*/ 0 60000 65536"/>
              <a:gd name="T15" fmla="*/ 0 w 1115"/>
              <a:gd name="T16" fmla="*/ 0 h 514"/>
              <a:gd name="T17" fmla="*/ 1115 w 1115"/>
              <a:gd name="T18" fmla="*/ 514 h 514"/>
            </a:gdLst>
            <a:ahLst/>
            <a:cxnLst>
              <a:cxn ang="T10">
                <a:pos x="T0" y="T1"/>
              </a:cxn>
              <a:cxn ang="T11">
                <a:pos x="T2" y="T3"/>
              </a:cxn>
              <a:cxn ang="T12">
                <a:pos x="T4" y="T5"/>
              </a:cxn>
              <a:cxn ang="T13">
                <a:pos x="T6" y="T7"/>
              </a:cxn>
              <a:cxn ang="T14">
                <a:pos x="T8" y="T9"/>
              </a:cxn>
            </a:cxnLst>
            <a:rect l="T15" t="T16" r="T17" b="T18"/>
            <a:pathLst>
              <a:path w="1115" h="514">
                <a:moveTo>
                  <a:pt x="0" y="513"/>
                </a:moveTo>
                <a:lnTo>
                  <a:pt x="1114" y="513"/>
                </a:lnTo>
                <a:lnTo>
                  <a:pt x="1114" y="0"/>
                </a:lnTo>
                <a:lnTo>
                  <a:pt x="0" y="0"/>
                </a:lnTo>
                <a:lnTo>
                  <a:pt x="0" y="513"/>
                </a:lnTo>
              </a:path>
            </a:pathLst>
          </a:custGeom>
          <a:solidFill>
            <a:srgbClr val="C7DAF7"/>
          </a:solidFill>
          <a:ln w="25400" cap="rnd">
            <a:solidFill>
              <a:srgbClr val="1A1A1A"/>
            </a:solidFill>
            <a:round/>
            <a:headEnd/>
            <a:tailEnd/>
          </a:ln>
        </p:spPr>
        <p:txBody>
          <a:bodyPr/>
          <a:lstStyle/>
          <a:p>
            <a:endParaRPr lang="zh-CN" altLang="en-US"/>
          </a:p>
        </p:txBody>
      </p:sp>
      <p:sp>
        <p:nvSpPr>
          <p:cNvPr id="34829" name="Rectangle 35">
            <a:extLst>
              <a:ext uri="{FF2B5EF4-FFF2-40B4-BE49-F238E27FC236}">
                <a16:creationId xmlns:a16="http://schemas.microsoft.com/office/drawing/2014/main" id="{9DE2D48D-7D03-B633-802A-D5CEE90C5456}"/>
              </a:ext>
            </a:extLst>
          </p:cNvPr>
          <p:cNvSpPr>
            <a:spLocks noChangeArrowheads="1"/>
          </p:cNvSpPr>
          <p:nvPr/>
        </p:nvSpPr>
        <p:spPr bwMode="auto">
          <a:xfrm>
            <a:off x="2362200" y="3505200"/>
            <a:ext cx="14874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0"/>
              </a:spcBef>
              <a:buClrTx/>
              <a:buSzTx/>
              <a:buFontTx/>
              <a:buNone/>
            </a:pPr>
            <a:r>
              <a:rPr lang="el-GR" altLang="zh-CN" sz="2400" b="1">
                <a:solidFill>
                  <a:srgbClr val="000000"/>
                </a:solidFill>
                <a:cs typeface="Arial" panose="020B0604020202020204" pitchFamily="34" charset="0"/>
                <a:sym typeface="Symbol" panose="05050102010706020507" pitchFamily="18" charset="2"/>
              </a:rPr>
              <a:t>σ</a:t>
            </a:r>
            <a:r>
              <a:rPr lang="en-US" altLang="zh-CN" sz="2400" b="1">
                <a:solidFill>
                  <a:srgbClr val="000000"/>
                </a:solidFill>
                <a:ea typeface="宋体" panose="02010600030101010101" pitchFamily="2" charset="-122"/>
                <a:sym typeface="Symbol" panose="05050102010706020507" pitchFamily="18" charset="2"/>
              </a:rPr>
              <a:t> Known</a:t>
            </a:r>
          </a:p>
        </p:txBody>
      </p:sp>
      <p:sp>
        <p:nvSpPr>
          <p:cNvPr id="34830" name="Line 37">
            <a:extLst>
              <a:ext uri="{FF2B5EF4-FFF2-40B4-BE49-F238E27FC236}">
                <a16:creationId xmlns:a16="http://schemas.microsoft.com/office/drawing/2014/main" id="{43B55DF4-F690-DD63-8BA9-3413FCA75E8C}"/>
              </a:ext>
            </a:extLst>
          </p:cNvPr>
          <p:cNvSpPr>
            <a:spLocks noChangeShapeType="1"/>
          </p:cNvSpPr>
          <p:nvPr/>
        </p:nvSpPr>
        <p:spPr bwMode="auto">
          <a:xfrm>
            <a:off x="3124200" y="3200400"/>
            <a:ext cx="3429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31" name="Line 38">
            <a:extLst>
              <a:ext uri="{FF2B5EF4-FFF2-40B4-BE49-F238E27FC236}">
                <a16:creationId xmlns:a16="http://schemas.microsoft.com/office/drawing/2014/main" id="{C0F0D542-112F-EED0-0A8E-FBA03EDD50AB}"/>
              </a:ext>
            </a:extLst>
          </p:cNvPr>
          <p:cNvSpPr>
            <a:spLocks noChangeShapeType="1"/>
          </p:cNvSpPr>
          <p:nvPr/>
        </p:nvSpPr>
        <p:spPr bwMode="auto">
          <a:xfrm>
            <a:off x="3124200" y="3200400"/>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32" name="Line 39">
            <a:extLst>
              <a:ext uri="{FF2B5EF4-FFF2-40B4-BE49-F238E27FC236}">
                <a16:creationId xmlns:a16="http://schemas.microsoft.com/office/drawing/2014/main" id="{F60C7044-8075-C7C8-3B39-F614E46C0F22}"/>
              </a:ext>
            </a:extLst>
          </p:cNvPr>
          <p:cNvSpPr>
            <a:spLocks noChangeShapeType="1"/>
          </p:cNvSpPr>
          <p:nvPr/>
        </p:nvSpPr>
        <p:spPr bwMode="auto">
          <a:xfrm>
            <a:off x="6553200" y="3200400"/>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33" name="Rectangle 40">
            <a:extLst>
              <a:ext uri="{FF2B5EF4-FFF2-40B4-BE49-F238E27FC236}">
                <a16:creationId xmlns:a16="http://schemas.microsoft.com/office/drawing/2014/main" id="{BB4971F7-9801-517D-98AE-8E07A6A670B9}"/>
              </a:ext>
            </a:extLst>
          </p:cNvPr>
          <p:cNvSpPr>
            <a:spLocks noChangeArrowheads="1"/>
          </p:cNvSpPr>
          <p:nvPr/>
        </p:nvSpPr>
        <p:spPr bwMode="auto">
          <a:xfrm>
            <a:off x="5638800" y="3505200"/>
            <a:ext cx="18430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0"/>
              </a:spcBef>
              <a:buClrTx/>
              <a:buSzTx/>
              <a:buFontTx/>
              <a:buNone/>
            </a:pPr>
            <a:r>
              <a:rPr lang="el-GR" altLang="zh-CN" sz="2400" b="1">
                <a:solidFill>
                  <a:srgbClr val="000000"/>
                </a:solidFill>
                <a:sym typeface="Symbol" panose="05050102010706020507" pitchFamily="18" charset="2"/>
              </a:rPr>
              <a:t>σ</a:t>
            </a:r>
            <a:r>
              <a:rPr lang="en-US" altLang="zh-CN" sz="2400" b="1">
                <a:solidFill>
                  <a:srgbClr val="000000"/>
                </a:solidFill>
                <a:ea typeface="宋体" panose="02010600030101010101" pitchFamily="2" charset="-122"/>
                <a:sym typeface="Symbol" panose="05050102010706020507" pitchFamily="18" charset="2"/>
              </a:rPr>
              <a:t> Unknown</a:t>
            </a:r>
          </a:p>
        </p:txBody>
      </p:sp>
      <p:sp>
        <p:nvSpPr>
          <p:cNvPr id="34834" name="Rectangle 41">
            <a:extLst>
              <a:ext uri="{FF2B5EF4-FFF2-40B4-BE49-F238E27FC236}">
                <a16:creationId xmlns:a16="http://schemas.microsoft.com/office/drawing/2014/main" id="{0A99E767-DC5D-7099-ECFC-414EEE1DFD42}"/>
              </a:ext>
            </a:extLst>
          </p:cNvPr>
          <p:cNvSpPr>
            <a:spLocks noChangeArrowheads="1"/>
          </p:cNvSpPr>
          <p:nvPr/>
        </p:nvSpPr>
        <p:spPr bwMode="auto">
          <a:xfrm>
            <a:off x="3276600" y="2133600"/>
            <a:ext cx="27432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a:spcBef>
                <a:spcPct val="0"/>
              </a:spcBef>
              <a:buClrTx/>
              <a:buSzTx/>
              <a:buFontTx/>
              <a:buNone/>
            </a:pPr>
            <a:r>
              <a:rPr lang="en-US" altLang="zh-CN" sz="2400" b="1">
                <a:solidFill>
                  <a:srgbClr val="000000"/>
                </a:solidFill>
                <a:ea typeface="宋体" panose="02010600030101010101" pitchFamily="2" charset="-122"/>
                <a:sym typeface="Symbol" panose="05050102010706020507" pitchFamily="18" charset="2"/>
              </a:rPr>
              <a:t>Hypothesis </a:t>
            </a:r>
          </a:p>
          <a:p>
            <a:pPr algn="ctr">
              <a:spcBef>
                <a:spcPct val="0"/>
              </a:spcBef>
              <a:buClrTx/>
              <a:buSzTx/>
              <a:buFontTx/>
              <a:buNone/>
            </a:pPr>
            <a:r>
              <a:rPr lang="en-US" altLang="zh-CN" sz="2400" b="1">
                <a:solidFill>
                  <a:srgbClr val="000000"/>
                </a:solidFill>
                <a:ea typeface="宋体" panose="02010600030101010101" pitchFamily="2" charset="-122"/>
                <a:sym typeface="Symbol" panose="05050102010706020507" pitchFamily="18" charset="2"/>
              </a:rPr>
              <a:t>Tests for </a:t>
            </a:r>
          </a:p>
        </p:txBody>
      </p:sp>
      <p:sp>
        <p:nvSpPr>
          <p:cNvPr id="34835" name="Freeform 42">
            <a:extLst>
              <a:ext uri="{FF2B5EF4-FFF2-40B4-BE49-F238E27FC236}">
                <a16:creationId xmlns:a16="http://schemas.microsoft.com/office/drawing/2014/main" id="{8DF89B0B-3B3A-A18F-BB84-0548A1866875}"/>
              </a:ext>
            </a:extLst>
          </p:cNvPr>
          <p:cNvSpPr>
            <a:spLocks/>
          </p:cNvSpPr>
          <p:nvPr/>
        </p:nvSpPr>
        <p:spPr bwMode="auto">
          <a:xfrm>
            <a:off x="2133600" y="3429000"/>
            <a:ext cx="1819275" cy="914400"/>
          </a:xfrm>
          <a:custGeom>
            <a:avLst/>
            <a:gdLst>
              <a:gd name="T0" fmla="*/ 0 w 1068"/>
              <a:gd name="T1" fmla="*/ 2147483646 h 429"/>
              <a:gd name="T2" fmla="*/ 2147483646 w 1068"/>
              <a:gd name="T3" fmla="*/ 2147483646 h 429"/>
              <a:gd name="T4" fmla="*/ 2147483646 w 1068"/>
              <a:gd name="T5" fmla="*/ 0 h 429"/>
              <a:gd name="T6" fmla="*/ 0 w 1068"/>
              <a:gd name="T7" fmla="*/ 0 h 429"/>
              <a:gd name="T8" fmla="*/ 0 w 1068"/>
              <a:gd name="T9" fmla="*/ 2147483646 h 429"/>
              <a:gd name="T10" fmla="*/ 0 60000 65536"/>
              <a:gd name="T11" fmla="*/ 0 60000 65536"/>
              <a:gd name="T12" fmla="*/ 0 60000 65536"/>
              <a:gd name="T13" fmla="*/ 0 60000 65536"/>
              <a:gd name="T14" fmla="*/ 0 60000 65536"/>
              <a:gd name="T15" fmla="*/ 0 w 1068"/>
              <a:gd name="T16" fmla="*/ 0 h 429"/>
              <a:gd name="T17" fmla="*/ 1068 w 1068"/>
              <a:gd name="T18" fmla="*/ 429 h 429"/>
            </a:gdLst>
            <a:ahLst/>
            <a:cxnLst>
              <a:cxn ang="T10">
                <a:pos x="T0" y="T1"/>
              </a:cxn>
              <a:cxn ang="T11">
                <a:pos x="T2" y="T3"/>
              </a:cxn>
              <a:cxn ang="T12">
                <a:pos x="T4" y="T5"/>
              </a:cxn>
              <a:cxn ang="T13">
                <a:pos x="T6" y="T7"/>
              </a:cxn>
              <a:cxn ang="T14">
                <a:pos x="T8" y="T9"/>
              </a:cxn>
            </a:cxnLst>
            <a:rect l="T15" t="T16" r="T17" b="T18"/>
            <a:pathLst>
              <a:path w="1068" h="429">
                <a:moveTo>
                  <a:pt x="0" y="428"/>
                </a:moveTo>
                <a:lnTo>
                  <a:pt x="1067" y="428"/>
                </a:lnTo>
                <a:lnTo>
                  <a:pt x="1067" y="0"/>
                </a:lnTo>
                <a:lnTo>
                  <a:pt x="0" y="0"/>
                </a:lnTo>
                <a:lnTo>
                  <a:pt x="0" y="428"/>
                </a:lnTo>
              </a:path>
            </a:pathLst>
          </a:custGeom>
          <a:solidFill>
            <a:srgbClr val="FDE0BD"/>
          </a:solidFill>
          <a:ln w="25400" cap="rnd">
            <a:solidFill>
              <a:srgbClr val="1A1A1A"/>
            </a:solidFill>
            <a:round/>
            <a:headEnd/>
            <a:tailEnd/>
          </a:ln>
        </p:spPr>
        <p:txBody>
          <a:bodyPr/>
          <a:lstStyle/>
          <a:p>
            <a:endParaRPr lang="zh-CN" altLang="en-US"/>
          </a:p>
        </p:txBody>
      </p:sp>
      <p:sp>
        <p:nvSpPr>
          <p:cNvPr id="34836" name="Rectangle 43">
            <a:extLst>
              <a:ext uri="{FF2B5EF4-FFF2-40B4-BE49-F238E27FC236}">
                <a16:creationId xmlns:a16="http://schemas.microsoft.com/office/drawing/2014/main" id="{E0DA7ABA-7E42-4F3B-6DCE-7E4BEE01F9B1}"/>
              </a:ext>
            </a:extLst>
          </p:cNvPr>
          <p:cNvSpPr>
            <a:spLocks noChangeArrowheads="1"/>
          </p:cNvSpPr>
          <p:nvPr/>
        </p:nvSpPr>
        <p:spPr bwMode="auto">
          <a:xfrm>
            <a:off x="2286000" y="3505200"/>
            <a:ext cx="14636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0"/>
              </a:spcBef>
              <a:buClrTx/>
              <a:buSzTx/>
              <a:buFontTx/>
              <a:buNone/>
            </a:pPr>
            <a:r>
              <a:rPr lang="en-US" altLang="zh-CN" sz="2400" b="1">
                <a:solidFill>
                  <a:srgbClr val="000000"/>
                </a:solidFill>
                <a:ea typeface="宋体" panose="02010600030101010101" pitchFamily="2" charset="-122"/>
                <a:sym typeface="Symbol" panose="05050102010706020507" pitchFamily="18" charset="2"/>
              </a:rPr>
              <a:t> Known</a:t>
            </a:r>
          </a:p>
        </p:txBody>
      </p:sp>
      <p:sp>
        <p:nvSpPr>
          <p:cNvPr id="34837" name="Freeform 44">
            <a:extLst>
              <a:ext uri="{FF2B5EF4-FFF2-40B4-BE49-F238E27FC236}">
                <a16:creationId xmlns:a16="http://schemas.microsoft.com/office/drawing/2014/main" id="{82713DDF-6609-290E-2882-EF26562D0B6E}"/>
              </a:ext>
            </a:extLst>
          </p:cNvPr>
          <p:cNvSpPr>
            <a:spLocks/>
          </p:cNvSpPr>
          <p:nvPr/>
        </p:nvSpPr>
        <p:spPr bwMode="auto">
          <a:xfrm>
            <a:off x="5410200" y="3429000"/>
            <a:ext cx="2057400" cy="914400"/>
          </a:xfrm>
          <a:custGeom>
            <a:avLst/>
            <a:gdLst>
              <a:gd name="T0" fmla="*/ 0 w 1241"/>
              <a:gd name="T1" fmla="*/ 2147483646 h 436"/>
              <a:gd name="T2" fmla="*/ 2147483646 w 1241"/>
              <a:gd name="T3" fmla="*/ 2147483646 h 436"/>
              <a:gd name="T4" fmla="*/ 2147483646 w 1241"/>
              <a:gd name="T5" fmla="*/ 0 h 436"/>
              <a:gd name="T6" fmla="*/ 0 w 1241"/>
              <a:gd name="T7" fmla="*/ 0 h 436"/>
              <a:gd name="T8" fmla="*/ 0 w 1241"/>
              <a:gd name="T9" fmla="*/ 2147483646 h 436"/>
              <a:gd name="T10" fmla="*/ 0 60000 65536"/>
              <a:gd name="T11" fmla="*/ 0 60000 65536"/>
              <a:gd name="T12" fmla="*/ 0 60000 65536"/>
              <a:gd name="T13" fmla="*/ 0 60000 65536"/>
              <a:gd name="T14" fmla="*/ 0 60000 65536"/>
              <a:gd name="T15" fmla="*/ 0 w 1241"/>
              <a:gd name="T16" fmla="*/ 0 h 436"/>
              <a:gd name="T17" fmla="*/ 1241 w 1241"/>
              <a:gd name="T18" fmla="*/ 436 h 436"/>
            </a:gdLst>
            <a:ahLst/>
            <a:cxnLst>
              <a:cxn ang="T10">
                <a:pos x="T0" y="T1"/>
              </a:cxn>
              <a:cxn ang="T11">
                <a:pos x="T2" y="T3"/>
              </a:cxn>
              <a:cxn ang="T12">
                <a:pos x="T4" y="T5"/>
              </a:cxn>
              <a:cxn ang="T13">
                <a:pos x="T6" y="T7"/>
              </a:cxn>
              <a:cxn ang="T14">
                <a:pos x="T8" y="T9"/>
              </a:cxn>
            </a:cxnLst>
            <a:rect l="T15" t="T16" r="T17" b="T18"/>
            <a:pathLst>
              <a:path w="1241" h="436">
                <a:moveTo>
                  <a:pt x="0" y="435"/>
                </a:moveTo>
                <a:lnTo>
                  <a:pt x="1240" y="435"/>
                </a:lnTo>
                <a:lnTo>
                  <a:pt x="1240" y="0"/>
                </a:lnTo>
                <a:lnTo>
                  <a:pt x="0" y="0"/>
                </a:lnTo>
                <a:lnTo>
                  <a:pt x="0" y="435"/>
                </a:lnTo>
              </a:path>
            </a:pathLst>
          </a:custGeom>
          <a:solidFill>
            <a:srgbClr val="C7DAF7"/>
          </a:solidFill>
          <a:ln w="25400" cap="rnd">
            <a:solidFill>
              <a:srgbClr val="1A1A1A"/>
            </a:solidFill>
            <a:round/>
            <a:headEnd/>
            <a:tailEnd/>
          </a:ln>
        </p:spPr>
        <p:txBody>
          <a:bodyPr/>
          <a:lstStyle/>
          <a:p>
            <a:endParaRPr lang="zh-CN" altLang="en-US"/>
          </a:p>
        </p:txBody>
      </p:sp>
      <p:sp>
        <p:nvSpPr>
          <p:cNvPr id="34838" name="Rectangle 45">
            <a:extLst>
              <a:ext uri="{FF2B5EF4-FFF2-40B4-BE49-F238E27FC236}">
                <a16:creationId xmlns:a16="http://schemas.microsoft.com/office/drawing/2014/main" id="{B3D61AD0-B0AA-28F7-8256-BD30B74E120B}"/>
              </a:ext>
            </a:extLst>
          </p:cNvPr>
          <p:cNvSpPr>
            <a:spLocks noChangeArrowheads="1"/>
          </p:cNvSpPr>
          <p:nvPr/>
        </p:nvSpPr>
        <p:spPr bwMode="auto">
          <a:xfrm>
            <a:off x="5562600" y="3505200"/>
            <a:ext cx="18192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0"/>
              </a:spcBef>
              <a:buClrTx/>
              <a:buSzTx/>
              <a:buFontTx/>
              <a:buNone/>
            </a:pPr>
            <a:r>
              <a:rPr lang="en-US" altLang="zh-CN" sz="2400" b="1">
                <a:solidFill>
                  <a:srgbClr val="000000"/>
                </a:solidFill>
                <a:ea typeface="宋体" panose="02010600030101010101" pitchFamily="2" charset="-122"/>
                <a:sym typeface="Symbol" panose="05050102010706020507" pitchFamily="18" charset="2"/>
              </a:rPr>
              <a:t> Unknown</a:t>
            </a:r>
          </a:p>
        </p:txBody>
      </p:sp>
      <p:sp>
        <p:nvSpPr>
          <p:cNvPr id="34839" name="Text Box 46">
            <a:extLst>
              <a:ext uri="{FF2B5EF4-FFF2-40B4-BE49-F238E27FC236}">
                <a16:creationId xmlns:a16="http://schemas.microsoft.com/office/drawing/2014/main" id="{5B90E95C-CC72-A0C1-FE5E-BD8F749EDD8B}"/>
              </a:ext>
            </a:extLst>
          </p:cNvPr>
          <p:cNvSpPr txBox="1">
            <a:spLocks noChangeArrowheads="1"/>
          </p:cNvSpPr>
          <p:nvPr/>
        </p:nvSpPr>
        <p:spPr bwMode="auto">
          <a:xfrm>
            <a:off x="2362200" y="3860800"/>
            <a:ext cx="120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r>
              <a:rPr lang="en-US" altLang="zh-CN" sz="2400" b="1">
                <a:solidFill>
                  <a:srgbClr val="000000"/>
                </a:solidFill>
                <a:ea typeface="宋体" panose="02010600030101010101" pitchFamily="2" charset="-122"/>
              </a:rPr>
              <a:t>(Z test)</a:t>
            </a:r>
          </a:p>
        </p:txBody>
      </p:sp>
      <p:sp>
        <p:nvSpPr>
          <p:cNvPr id="34840" name="Text Box 47">
            <a:extLst>
              <a:ext uri="{FF2B5EF4-FFF2-40B4-BE49-F238E27FC236}">
                <a16:creationId xmlns:a16="http://schemas.microsoft.com/office/drawing/2014/main" id="{1F27D677-7A75-0058-BD35-02BE7D22DD3B}"/>
              </a:ext>
            </a:extLst>
          </p:cNvPr>
          <p:cNvSpPr txBox="1">
            <a:spLocks noChangeArrowheads="1"/>
          </p:cNvSpPr>
          <p:nvPr/>
        </p:nvSpPr>
        <p:spPr bwMode="auto">
          <a:xfrm>
            <a:off x="5810250" y="38862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r>
              <a:rPr lang="en-US" altLang="zh-CN" sz="2400" b="1">
                <a:solidFill>
                  <a:srgbClr val="000000"/>
                </a:solidFill>
                <a:ea typeface="宋体" panose="02010600030101010101" pitchFamily="2" charset="-122"/>
              </a:rPr>
              <a:t>(t test)</a:t>
            </a:r>
          </a:p>
        </p:txBody>
      </p:sp>
      <p:sp>
        <p:nvSpPr>
          <p:cNvPr id="2" name="Text Box 29">
            <a:extLst>
              <a:ext uri="{FF2B5EF4-FFF2-40B4-BE49-F238E27FC236}">
                <a16:creationId xmlns:a16="http://schemas.microsoft.com/office/drawing/2014/main" id="{ED0CBA98-ADFA-EE24-D01E-77AC30A4A9EC}"/>
              </a:ext>
            </a:extLst>
          </p:cNvPr>
          <p:cNvSpPr txBox="1">
            <a:spLocks noChangeArrowheads="1"/>
          </p:cNvSpPr>
          <p:nvPr/>
        </p:nvSpPr>
        <p:spPr bwMode="auto">
          <a:xfrm>
            <a:off x="381000" y="43434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50000"/>
              </a:spcBef>
              <a:buClrTx/>
              <a:buSzTx/>
              <a:buFontTx/>
              <a:buNone/>
            </a:pPr>
            <a:r>
              <a:rPr lang="en-US" altLang="zh-CN" sz="2400" dirty="0">
                <a:solidFill>
                  <a:srgbClr val="000000"/>
                </a:solidFill>
                <a:ea typeface="宋体" panose="02010600030101010101" pitchFamily="2" charset="-122"/>
              </a:rPr>
              <a:t>The test statistic is:</a:t>
            </a:r>
          </a:p>
        </p:txBody>
      </p:sp>
      <p:graphicFrame>
        <p:nvGraphicFramePr>
          <p:cNvPr id="3" name="Object 30">
            <a:hlinkClick r:id="" action="ppaction://ole?verb=0"/>
            <a:extLst>
              <a:ext uri="{FF2B5EF4-FFF2-40B4-BE49-F238E27FC236}">
                <a16:creationId xmlns:a16="http://schemas.microsoft.com/office/drawing/2014/main" id="{2BCC4626-36DD-6166-A09C-29310D9059C4}"/>
              </a:ext>
            </a:extLst>
          </p:cNvPr>
          <p:cNvGraphicFramePr>
            <a:graphicFrameLocks/>
          </p:cNvGraphicFramePr>
          <p:nvPr>
            <p:extLst>
              <p:ext uri="{D42A27DB-BD31-4B8C-83A1-F6EECF244321}">
                <p14:modId xmlns:p14="http://schemas.microsoft.com/office/powerpoint/2010/main" val="3959144338"/>
              </p:ext>
            </p:extLst>
          </p:nvPr>
        </p:nvGraphicFramePr>
        <p:xfrm>
          <a:off x="457200" y="4800600"/>
          <a:ext cx="3551238" cy="1733550"/>
        </p:xfrm>
        <a:graphic>
          <a:graphicData uri="http://schemas.openxmlformats.org/presentationml/2006/ole">
            <mc:AlternateContent xmlns:mc="http://schemas.openxmlformats.org/markup-compatibility/2006">
              <mc:Choice xmlns:v="urn:schemas-microsoft-com:vml" Requires="v">
                <p:oleObj name="Equation" r:id="rId2" imgW="1111181" imgH="584381" progId="Equation.3">
                  <p:embed/>
                </p:oleObj>
              </mc:Choice>
              <mc:Fallback>
                <p:oleObj name="Equation" r:id="rId2" imgW="1111181" imgH="584381" progId="Equation.3">
                  <p:embed/>
                  <p:pic>
                    <p:nvPicPr>
                      <p:cNvPr id="34825" name="Object 30">
                        <a:hlinkClick r:id="" action="ppaction://ole?verb=0"/>
                        <a:extLst>
                          <a:ext uri="{FF2B5EF4-FFF2-40B4-BE49-F238E27FC236}">
                            <a16:creationId xmlns:a16="http://schemas.microsoft.com/office/drawing/2014/main" id="{A20DB08F-1D16-6DAC-4740-11E1A6E351F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800600"/>
                        <a:ext cx="3551238" cy="1733550"/>
                      </a:xfrm>
                      <a:prstGeom prst="rect">
                        <a:avLst/>
                      </a:prstGeom>
                      <a:solidFill>
                        <a:srgbClr val="FDE0BD"/>
                      </a:solidFill>
                      <a:ln>
                        <a:noFill/>
                      </a:ln>
                      <a:effectLst/>
                    </p:spPr>
                  </p:pic>
                </p:oleObj>
              </mc:Fallback>
            </mc:AlternateContent>
          </a:graphicData>
        </a:graphic>
      </p:graphicFrame>
      <p:sp>
        <p:nvSpPr>
          <p:cNvPr id="4" name="Freeform 31">
            <a:extLst>
              <a:ext uri="{FF2B5EF4-FFF2-40B4-BE49-F238E27FC236}">
                <a16:creationId xmlns:a16="http://schemas.microsoft.com/office/drawing/2014/main" id="{8F1091AC-5977-C704-D985-6C07629C8E2F}"/>
              </a:ext>
            </a:extLst>
          </p:cNvPr>
          <p:cNvSpPr>
            <a:spLocks/>
          </p:cNvSpPr>
          <p:nvPr/>
        </p:nvSpPr>
        <p:spPr bwMode="auto">
          <a:xfrm>
            <a:off x="228600" y="3276600"/>
            <a:ext cx="3962400" cy="3352800"/>
          </a:xfrm>
          <a:custGeom>
            <a:avLst/>
            <a:gdLst>
              <a:gd name="T0" fmla="*/ 2147483646 w 2784"/>
              <a:gd name="T1" fmla="*/ 0 h 2208"/>
              <a:gd name="T2" fmla="*/ 2147483646 w 2784"/>
              <a:gd name="T3" fmla="*/ 2147483646 h 2208"/>
              <a:gd name="T4" fmla="*/ 0 w 2784"/>
              <a:gd name="T5" fmla="*/ 2147483646 h 2208"/>
              <a:gd name="T6" fmla="*/ 0 w 2784"/>
              <a:gd name="T7" fmla="*/ 0 h 2208"/>
              <a:gd name="T8" fmla="*/ 2147483646 w 2784"/>
              <a:gd name="T9" fmla="*/ 0 h 2208"/>
              <a:gd name="T10" fmla="*/ 0 60000 65536"/>
              <a:gd name="T11" fmla="*/ 0 60000 65536"/>
              <a:gd name="T12" fmla="*/ 0 60000 65536"/>
              <a:gd name="T13" fmla="*/ 0 60000 65536"/>
              <a:gd name="T14" fmla="*/ 0 60000 65536"/>
              <a:gd name="T15" fmla="*/ 0 w 2784"/>
              <a:gd name="T16" fmla="*/ 0 h 2208"/>
              <a:gd name="T17" fmla="*/ 2784 w 2784"/>
              <a:gd name="T18" fmla="*/ 2208 h 2208"/>
            </a:gdLst>
            <a:ahLst/>
            <a:cxnLst>
              <a:cxn ang="T10">
                <a:pos x="T0" y="T1"/>
              </a:cxn>
              <a:cxn ang="T11">
                <a:pos x="T2" y="T3"/>
              </a:cxn>
              <a:cxn ang="T12">
                <a:pos x="T4" y="T5"/>
              </a:cxn>
              <a:cxn ang="T13">
                <a:pos x="T6" y="T7"/>
              </a:cxn>
              <a:cxn ang="T14">
                <a:pos x="T8" y="T9"/>
              </a:cxn>
            </a:cxnLst>
            <a:rect l="T15" t="T16" r="T17" b="T18"/>
            <a:pathLst>
              <a:path w="2784" h="2208">
                <a:moveTo>
                  <a:pt x="2784" y="0"/>
                </a:moveTo>
                <a:lnTo>
                  <a:pt x="2784" y="2208"/>
                </a:lnTo>
                <a:lnTo>
                  <a:pt x="0" y="2208"/>
                </a:lnTo>
                <a:lnTo>
                  <a:pt x="0" y="0"/>
                </a:lnTo>
                <a:lnTo>
                  <a:pt x="2784" y="0"/>
                </a:ln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a:extLst>
              <a:ext uri="{FF2B5EF4-FFF2-40B4-BE49-F238E27FC236}">
                <a16:creationId xmlns:a16="http://schemas.microsoft.com/office/drawing/2014/main" id="{5D9C0749-98B7-3750-815C-8C16C1854D20}"/>
              </a:ext>
            </a:extLst>
          </p:cNvPr>
          <p:cNvSpPr>
            <a:spLocks noGrp="1" noChangeArrowheads="1"/>
          </p:cNvSpPr>
          <p:nvPr>
            <p:ph type="title" idx="4294967295"/>
          </p:nvPr>
        </p:nvSpPr>
        <p:spPr>
          <a:xfrm>
            <a:off x="1219200" y="609600"/>
            <a:ext cx="7793038" cy="762000"/>
          </a:xfrm>
        </p:spPr>
        <p:txBody>
          <a:bodyPr/>
          <a:lstStyle/>
          <a:p>
            <a:pPr eaLnBrk="1" hangingPunct="1">
              <a:lnSpc>
                <a:spcPct val="80000"/>
              </a:lnSpc>
            </a:pPr>
            <a:r>
              <a:rPr lang="en-US" altLang="zh-CN">
                <a:ea typeface="宋体" panose="02010600030101010101" pitchFamily="2" charset="-122"/>
              </a:rPr>
              <a:t>The 5 Step p-value approach to</a:t>
            </a:r>
            <a:br>
              <a:rPr lang="en-US" altLang="zh-CN">
                <a:ea typeface="宋体" panose="02010600030101010101" pitchFamily="2" charset="-122"/>
              </a:rPr>
            </a:br>
            <a:r>
              <a:rPr lang="en-US" altLang="zh-CN">
                <a:ea typeface="宋体" panose="02010600030101010101" pitchFamily="2" charset="-122"/>
              </a:rPr>
              <a:t>Hypothesis Testing</a:t>
            </a:r>
          </a:p>
        </p:txBody>
      </p:sp>
      <p:sp>
        <p:nvSpPr>
          <p:cNvPr id="46085" name="Rectangle 3">
            <a:extLst>
              <a:ext uri="{FF2B5EF4-FFF2-40B4-BE49-F238E27FC236}">
                <a16:creationId xmlns:a16="http://schemas.microsoft.com/office/drawing/2014/main" id="{1FBCC27C-2C9B-3585-8FD0-DBAACC3AF251}"/>
              </a:ext>
            </a:extLst>
          </p:cNvPr>
          <p:cNvSpPr>
            <a:spLocks noGrp="1" noChangeArrowheads="1"/>
          </p:cNvSpPr>
          <p:nvPr>
            <p:ph type="body" idx="4294967295"/>
          </p:nvPr>
        </p:nvSpPr>
        <p:spPr>
          <a:xfrm>
            <a:off x="762000" y="1828800"/>
            <a:ext cx="8077200" cy="4724400"/>
          </a:xfrm>
        </p:spPr>
        <p:txBody>
          <a:bodyPr/>
          <a:lstStyle/>
          <a:p>
            <a:pPr marL="533400" indent="-533400" eaLnBrk="1" hangingPunct="1">
              <a:lnSpc>
                <a:spcPct val="90000"/>
              </a:lnSpc>
              <a:spcBef>
                <a:spcPct val="30000"/>
              </a:spcBef>
              <a:buFont typeface="Wingdings" panose="05000000000000000000" pitchFamily="2" charset="2"/>
              <a:buAutoNum type="arabicPeriod"/>
            </a:pPr>
            <a:r>
              <a:rPr lang="en-US" altLang="zh-CN" sz="2200" dirty="0">
                <a:ea typeface="宋体" panose="02010600030101010101" pitchFamily="2" charset="-122"/>
              </a:rPr>
              <a:t>State the null hypothesis, H</a:t>
            </a:r>
            <a:r>
              <a:rPr lang="en-US" altLang="zh-CN" sz="2200" baseline="-20000" dirty="0">
                <a:ea typeface="宋体" panose="02010600030101010101" pitchFamily="2" charset="-122"/>
              </a:rPr>
              <a:t>0</a:t>
            </a:r>
            <a:r>
              <a:rPr lang="en-US" altLang="zh-CN" sz="2200" dirty="0">
                <a:ea typeface="宋体" panose="02010600030101010101" pitchFamily="2" charset="-122"/>
              </a:rPr>
              <a:t> and the alternative hypothesis, H</a:t>
            </a:r>
            <a:r>
              <a:rPr lang="en-US" altLang="zh-CN" sz="2200" baseline="-25000" dirty="0">
                <a:ea typeface="宋体" panose="02010600030101010101" pitchFamily="2" charset="-122"/>
              </a:rPr>
              <a:t>1</a:t>
            </a:r>
          </a:p>
          <a:p>
            <a:pPr marL="533400" indent="-533400" eaLnBrk="1" hangingPunct="1">
              <a:lnSpc>
                <a:spcPct val="90000"/>
              </a:lnSpc>
              <a:spcBef>
                <a:spcPct val="30000"/>
              </a:spcBef>
              <a:buFont typeface="Wingdings" panose="05000000000000000000" pitchFamily="2" charset="2"/>
              <a:buAutoNum type="arabicPeriod"/>
            </a:pPr>
            <a:endParaRPr lang="en-US" altLang="zh-CN" sz="1200" baseline="-25000" dirty="0">
              <a:ea typeface="宋体" panose="02010600030101010101" pitchFamily="2" charset="-122"/>
            </a:endParaRPr>
          </a:p>
          <a:p>
            <a:pPr marL="533400" indent="-533400" eaLnBrk="1" hangingPunct="1">
              <a:lnSpc>
                <a:spcPct val="90000"/>
              </a:lnSpc>
              <a:spcBef>
                <a:spcPct val="30000"/>
              </a:spcBef>
              <a:buFont typeface="Wingdings" panose="05000000000000000000" pitchFamily="2" charset="2"/>
              <a:buAutoNum type="arabicPeriod"/>
            </a:pPr>
            <a:r>
              <a:rPr lang="en-US" altLang="zh-CN" sz="2200" dirty="0">
                <a:ea typeface="宋体" panose="02010600030101010101" pitchFamily="2" charset="-122"/>
              </a:rPr>
              <a:t>Choose the level of significance, </a:t>
            </a:r>
            <a:r>
              <a:rPr lang="el-GR" altLang="zh-CN" sz="2200" dirty="0">
                <a:cs typeface="Arial" panose="020B0604020202020204" pitchFamily="34" charset="0"/>
                <a:sym typeface="Symbol" panose="05050102010706020507" pitchFamily="18" charset="2"/>
              </a:rPr>
              <a:t></a:t>
            </a:r>
            <a:r>
              <a:rPr lang="en-US" altLang="zh-CN" sz="2200" dirty="0">
                <a:ea typeface="宋体" panose="02010600030101010101" pitchFamily="2" charset="-122"/>
              </a:rPr>
              <a:t>, and the sample size, n</a:t>
            </a:r>
          </a:p>
          <a:p>
            <a:pPr marL="533400" indent="-533400" eaLnBrk="1" hangingPunct="1">
              <a:lnSpc>
                <a:spcPct val="90000"/>
              </a:lnSpc>
              <a:spcBef>
                <a:spcPct val="30000"/>
              </a:spcBef>
              <a:buFont typeface="Wingdings" panose="05000000000000000000" pitchFamily="2" charset="2"/>
              <a:buAutoNum type="arabicPeriod"/>
            </a:pPr>
            <a:endParaRPr lang="en-US" altLang="zh-CN" sz="1200" dirty="0">
              <a:ea typeface="宋体" panose="02010600030101010101" pitchFamily="2" charset="-122"/>
            </a:endParaRPr>
          </a:p>
          <a:p>
            <a:pPr marL="533400" indent="-533400" eaLnBrk="1" hangingPunct="1">
              <a:lnSpc>
                <a:spcPct val="90000"/>
              </a:lnSpc>
              <a:spcBef>
                <a:spcPct val="30000"/>
              </a:spcBef>
              <a:buFont typeface="Wingdings" panose="05000000000000000000" pitchFamily="2" charset="2"/>
              <a:buAutoNum type="arabicPeriod"/>
            </a:pPr>
            <a:r>
              <a:rPr lang="en-US" altLang="zh-CN" sz="2200" dirty="0">
                <a:ea typeface="宋体" panose="02010600030101010101" pitchFamily="2" charset="-122"/>
              </a:rPr>
              <a:t>Determine the appropriate test statistic and sampling distribution</a:t>
            </a:r>
          </a:p>
          <a:p>
            <a:pPr marL="533400" indent="-533400" eaLnBrk="1" hangingPunct="1">
              <a:lnSpc>
                <a:spcPct val="90000"/>
              </a:lnSpc>
              <a:spcBef>
                <a:spcPct val="30000"/>
              </a:spcBef>
              <a:buFont typeface="Wingdings" panose="05000000000000000000" pitchFamily="2" charset="2"/>
              <a:buAutoNum type="arabicPeriod"/>
            </a:pPr>
            <a:endParaRPr lang="en-US" altLang="zh-CN" sz="1200" dirty="0">
              <a:ea typeface="宋体" panose="02010600030101010101" pitchFamily="2" charset="-122"/>
            </a:endParaRPr>
          </a:p>
          <a:p>
            <a:pPr marL="533400" indent="-533400" eaLnBrk="1" hangingPunct="1">
              <a:lnSpc>
                <a:spcPct val="90000"/>
              </a:lnSpc>
              <a:spcBef>
                <a:spcPct val="30000"/>
              </a:spcBef>
              <a:buFont typeface="Wingdings" panose="05000000000000000000" pitchFamily="2" charset="2"/>
              <a:buAutoNum type="arabicPeriod"/>
            </a:pPr>
            <a:r>
              <a:rPr lang="en-US" altLang="zh-CN" sz="2200" dirty="0">
                <a:ea typeface="宋体" panose="02010600030101010101" pitchFamily="2" charset="-122"/>
              </a:rPr>
              <a:t>Collect data and compute the value of the test statistic and the p-value</a:t>
            </a:r>
          </a:p>
          <a:p>
            <a:pPr marL="533400" indent="-533400" eaLnBrk="1" hangingPunct="1">
              <a:lnSpc>
                <a:spcPct val="90000"/>
              </a:lnSpc>
              <a:spcBef>
                <a:spcPct val="30000"/>
              </a:spcBef>
              <a:buFont typeface="Wingdings" panose="05000000000000000000" pitchFamily="2" charset="2"/>
              <a:buAutoNum type="arabicPeriod"/>
            </a:pPr>
            <a:endParaRPr lang="en-US" altLang="zh-CN" sz="1000" dirty="0">
              <a:ea typeface="宋体" panose="02010600030101010101" pitchFamily="2" charset="-122"/>
            </a:endParaRPr>
          </a:p>
          <a:p>
            <a:pPr marL="533400" indent="-533400" eaLnBrk="1" hangingPunct="1">
              <a:lnSpc>
                <a:spcPct val="90000"/>
              </a:lnSpc>
              <a:spcBef>
                <a:spcPct val="30000"/>
              </a:spcBef>
              <a:buFont typeface="Wingdings" panose="05000000000000000000" pitchFamily="2" charset="2"/>
              <a:buAutoNum type="arabicPeriod"/>
            </a:pPr>
            <a:r>
              <a:rPr lang="en-US" altLang="zh-CN" sz="2200" dirty="0">
                <a:ea typeface="宋体" panose="02010600030101010101" pitchFamily="2" charset="-122"/>
              </a:rPr>
              <a:t>Make the statistical decision and state the managerial conclusion.  If the p-value &lt; </a:t>
            </a:r>
            <a:r>
              <a:rPr lang="el-GR" altLang="zh-CN" sz="2200" dirty="0">
                <a:cs typeface="Arial" panose="020B0604020202020204" pitchFamily="34" charset="0"/>
              </a:rPr>
              <a:t>α</a:t>
            </a:r>
            <a:r>
              <a:rPr lang="en-US" altLang="zh-CN" sz="2200" dirty="0">
                <a:ea typeface="宋体" panose="02010600030101010101" pitchFamily="2" charset="-122"/>
              </a:rPr>
              <a:t> then reject H</a:t>
            </a:r>
            <a:r>
              <a:rPr lang="en-US" altLang="zh-CN" sz="2200" baseline="-20000" dirty="0">
                <a:ea typeface="宋体" panose="02010600030101010101" pitchFamily="2" charset="-122"/>
              </a:rPr>
              <a:t>0</a:t>
            </a:r>
            <a:r>
              <a:rPr lang="en-US" altLang="zh-CN" sz="2200" dirty="0">
                <a:ea typeface="宋体" panose="02010600030101010101" pitchFamily="2" charset="-122"/>
              </a:rPr>
              <a:t>, otherwise do not reject H</a:t>
            </a:r>
            <a:r>
              <a:rPr lang="en-US" altLang="zh-CN" sz="2200" baseline="-20000" dirty="0">
                <a:ea typeface="宋体" panose="02010600030101010101" pitchFamily="2" charset="-122"/>
              </a:rPr>
              <a:t>0</a:t>
            </a:r>
            <a:r>
              <a:rPr lang="en-US" altLang="zh-CN" sz="2200" dirty="0">
                <a:ea typeface="宋体" panose="02010600030101010101" pitchFamily="2" charset="-122"/>
              </a:rPr>
              <a:t>.  State the managerial conclusion in the context of the problem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11C6917-8C4D-76B7-8DC5-E88B3039D992}"/>
              </a:ext>
            </a:extLst>
          </p:cNvPr>
          <p:cNvSpPr>
            <a:spLocks noGrp="1" noChangeArrowheads="1"/>
          </p:cNvSpPr>
          <p:nvPr>
            <p:ph type="title"/>
          </p:nvPr>
        </p:nvSpPr>
        <p:spPr/>
        <p:txBody>
          <a:bodyPr/>
          <a:lstStyle/>
          <a:p>
            <a:pPr eaLnBrk="1" hangingPunct="1"/>
            <a:r>
              <a:rPr lang="en-US" altLang="zh-CN">
                <a:ea typeface="宋体" panose="02010600030101010101" pitchFamily="2" charset="-122"/>
              </a:rPr>
              <a:t>Background</a:t>
            </a:r>
          </a:p>
        </p:txBody>
      </p:sp>
      <p:sp>
        <p:nvSpPr>
          <p:cNvPr id="10243" name="Rectangle 3">
            <a:extLst>
              <a:ext uri="{FF2B5EF4-FFF2-40B4-BE49-F238E27FC236}">
                <a16:creationId xmlns:a16="http://schemas.microsoft.com/office/drawing/2014/main" id="{6D555E73-B4BB-025C-A2C2-492DE25B5ABA}"/>
              </a:ext>
            </a:extLst>
          </p:cNvPr>
          <p:cNvSpPr>
            <a:spLocks noGrp="1" noChangeArrowheads="1"/>
          </p:cNvSpPr>
          <p:nvPr>
            <p:ph type="body" idx="1"/>
          </p:nvPr>
        </p:nvSpPr>
        <p:spPr>
          <a:xfrm>
            <a:off x="381000" y="1828800"/>
            <a:ext cx="8458200" cy="4532313"/>
          </a:xfrm>
        </p:spPr>
        <p:txBody>
          <a:bodyPr/>
          <a:lstStyle/>
          <a:p>
            <a:pPr algn="just" eaLnBrk="1" hangingPunct="1">
              <a:buClr>
                <a:schemeClr val="tx1"/>
              </a:buClr>
              <a:buFont typeface="Wingdings" panose="05000000000000000000" pitchFamily="2" charset="2"/>
              <a:buChar char="§"/>
            </a:pPr>
            <a:r>
              <a:rPr lang="en-US" altLang="zh-CN" b="1" dirty="0">
                <a:ea typeface="宋体" panose="02010600030101010101" pitchFamily="2" charset="-122"/>
              </a:rPr>
              <a:t>Sampling distribution :</a:t>
            </a:r>
            <a:r>
              <a:rPr lang="en-US" altLang="zh-CN" dirty="0">
                <a:ea typeface="宋体" panose="02010600030101010101" pitchFamily="2" charset="-122"/>
              </a:rPr>
              <a:t> The probability distribution of a given statistic based on a random sample.</a:t>
            </a:r>
          </a:p>
          <a:p>
            <a:pPr algn="just" eaLnBrk="1" hangingPunct="1">
              <a:buClr>
                <a:schemeClr val="tx1"/>
              </a:buClr>
              <a:buFont typeface="Wingdings" panose="05000000000000000000" pitchFamily="2" charset="2"/>
              <a:buChar char="§"/>
            </a:pPr>
            <a:endParaRPr lang="en-US" altLang="zh-CN" b="1" dirty="0">
              <a:ea typeface="宋体" panose="02010600030101010101" pitchFamily="2" charset="-122"/>
            </a:endParaRPr>
          </a:p>
          <a:p>
            <a:pPr algn="just" eaLnBrk="1" hangingPunct="1">
              <a:buClr>
                <a:schemeClr val="tx1"/>
              </a:buClr>
              <a:buFont typeface="Wingdings" panose="05000000000000000000" pitchFamily="2" charset="2"/>
              <a:buChar char="§"/>
            </a:pPr>
            <a:r>
              <a:rPr lang="en-US" altLang="zh-CN" b="1" dirty="0">
                <a:ea typeface="宋体" panose="02010600030101010101" pitchFamily="2" charset="-122"/>
              </a:rPr>
              <a:t>Statistical inference : </a:t>
            </a:r>
            <a:r>
              <a:rPr lang="en-US" altLang="zh-CN" dirty="0">
                <a:ea typeface="宋体" panose="02010600030101010101" pitchFamily="2" charset="-122"/>
              </a:rPr>
              <a:t>Enables you to make an educated guess about a population parameter based on a statistic computed from a sample randomly drawn from that population.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a:extLst>
              <a:ext uri="{FF2B5EF4-FFF2-40B4-BE49-F238E27FC236}">
                <a16:creationId xmlns:a16="http://schemas.microsoft.com/office/drawing/2014/main" id="{47F488CC-8350-BD4D-68A2-68EAEE01893A}"/>
              </a:ext>
            </a:extLst>
          </p:cNvPr>
          <p:cNvSpPr>
            <a:spLocks noGrp="1" noChangeArrowheads="1"/>
          </p:cNvSpPr>
          <p:nvPr>
            <p:ph type="title" idx="4294967295"/>
          </p:nvPr>
        </p:nvSpPr>
        <p:spPr>
          <a:xfrm>
            <a:off x="1219200" y="457200"/>
            <a:ext cx="7467600" cy="762000"/>
          </a:xfrm>
          <a:noFill/>
        </p:spPr>
        <p:txBody>
          <a:bodyPr/>
          <a:lstStyle/>
          <a:p>
            <a:pPr eaLnBrk="1" hangingPunct="1"/>
            <a:r>
              <a:rPr lang="en-US" altLang="zh-CN" sz="3600">
                <a:ea typeface="宋体" panose="02010600030101010101" pitchFamily="2" charset="-122"/>
              </a:rPr>
              <a:t>p-value Hypothesis Testing Example</a:t>
            </a:r>
          </a:p>
        </p:txBody>
      </p:sp>
      <p:sp>
        <p:nvSpPr>
          <p:cNvPr id="47109" name="Rectangle 3">
            <a:extLst>
              <a:ext uri="{FF2B5EF4-FFF2-40B4-BE49-F238E27FC236}">
                <a16:creationId xmlns:a16="http://schemas.microsoft.com/office/drawing/2014/main" id="{1C0CA54A-4B96-4B3A-C369-1E8BFBE282B5}"/>
              </a:ext>
            </a:extLst>
          </p:cNvPr>
          <p:cNvSpPr>
            <a:spLocks noChangeArrowheads="1"/>
          </p:cNvSpPr>
          <p:nvPr/>
        </p:nvSpPr>
        <p:spPr bwMode="auto">
          <a:xfrm>
            <a:off x="1371600" y="1600200"/>
            <a:ext cx="6705600" cy="1295400"/>
          </a:xfrm>
          <a:prstGeom prst="rect">
            <a:avLst/>
          </a:prstGeom>
          <a:solidFill>
            <a:srgbClr val="FDE0BD"/>
          </a:solidFill>
          <a:ln w="19050"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eaLnBrk="1" hangingPunct="1">
              <a:spcBef>
                <a:spcPct val="0"/>
              </a:spcBef>
              <a:buClrTx/>
              <a:buSzTx/>
              <a:buFontTx/>
              <a:buNone/>
            </a:pPr>
            <a:endParaRPr lang="zh-CN" altLang="zh-CN" sz="2400">
              <a:solidFill>
                <a:srgbClr val="000000"/>
              </a:solidFill>
              <a:ea typeface="宋体" panose="02010600030101010101" pitchFamily="2" charset="-122"/>
            </a:endParaRPr>
          </a:p>
        </p:txBody>
      </p:sp>
      <p:sp>
        <p:nvSpPr>
          <p:cNvPr id="47110" name="Rectangle 4">
            <a:extLst>
              <a:ext uri="{FF2B5EF4-FFF2-40B4-BE49-F238E27FC236}">
                <a16:creationId xmlns:a16="http://schemas.microsoft.com/office/drawing/2014/main" id="{30CEF0D2-7B66-CA1F-D922-0710673D3485}"/>
              </a:ext>
            </a:extLst>
          </p:cNvPr>
          <p:cNvSpPr>
            <a:spLocks noChangeArrowheads="1"/>
          </p:cNvSpPr>
          <p:nvPr/>
        </p:nvSpPr>
        <p:spPr bwMode="auto">
          <a:xfrm>
            <a:off x="1143000" y="1524000"/>
            <a:ext cx="70104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a:spcBef>
                <a:spcPct val="50000"/>
              </a:spcBef>
              <a:buClrTx/>
              <a:buSzTx/>
              <a:buFontTx/>
              <a:buNone/>
            </a:pPr>
            <a:r>
              <a:rPr lang="en-US" altLang="zh-CN" b="1">
                <a:solidFill>
                  <a:srgbClr val="1C1C1C"/>
                </a:solidFill>
                <a:ea typeface="宋体" panose="02010600030101010101" pitchFamily="2" charset="-122"/>
              </a:rPr>
              <a:t>Test the claim that the true mean of TV sets in US homes is equal to 3.</a:t>
            </a:r>
          </a:p>
        </p:txBody>
      </p:sp>
      <p:sp>
        <p:nvSpPr>
          <p:cNvPr id="47111" name="Text Box 5">
            <a:extLst>
              <a:ext uri="{FF2B5EF4-FFF2-40B4-BE49-F238E27FC236}">
                <a16:creationId xmlns:a16="http://schemas.microsoft.com/office/drawing/2014/main" id="{E742077E-0614-54FB-7DE2-6CD2B92B8253}"/>
              </a:ext>
            </a:extLst>
          </p:cNvPr>
          <p:cNvSpPr txBox="1">
            <a:spLocks noChangeArrowheads="1"/>
          </p:cNvSpPr>
          <p:nvPr/>
        </p:nvSpPr>
        <p:spPr bwMode="auto">
          <a:xfrm>
            <a:off x="2971800" y="2355850"/>
            <a:ext cx="3049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0"/>
              </a:spcBef>
              <a:buClrTx/>
              <a:buSzTx/>
              <a:buFontTx/>
              <a:buNone/>
            </a:pPr>
            <a:r>
              <a:rPr lang="en-US" altLang="zh-CN" b="1">
                <a:solidFill>
                  <a:srgbClr val="1C1C1C"/>
                </a:solidFill>
                <a:ea typeface="宋体" panose="02010600030101010101" pitchFamily="2" charset="-122"/>
              </a:rPr>
              <a:t>(Assume </a:t>
            </a:r>
            <a:r>
              <a:rPr lang="el-GR" altLang="zh-CN" b="1">
                <a:solidFill>
                  <a:srgbClr val="1C1C1C"/>
                </a:solidFill>
                <a:cs typeface="Arial" panose="020B0604020202020204" pitchFamily="34" charset="0"/>
                <a:sym typeface="Arial" panose="020B0604020202020204" pitchFamily="34" charset="0"/>
              </a:rPr>
              <a:t>σ</a:t>
            </a:r>
            <a:r>
              <a:rPr lang="en-US" altLang="zh-CN" b="1">
                <a:solidFill>
                  <a:srgbClr val="1C1C1C"/>
                </a:solidFill>
                <a:ea typeface="宋体" panose="02010600030101010101" pitchFamily="2" charset="-122"/>
                <a:sym typeface="Arial" panose="020B0604020202020204" pitchFamily="34" charset="0"/>
              </a:rPr>
              <a:t> = 0.8)</a:t>
            </a:r>
          </a:p>
        </p:txBody>
      </p:sp>
      <p:sp>
        <p:nvSpPr>
          <p:cNvPr id="47112" name="Rectangle 6">
            <a:extLst>
              <a:ext uri="{FF2B5EF4-FFF2-40B4-BE49-F238E27FC236}">
                <a16:creationId xmlns:a16="http://schemas.microsoft.com/office/drawing/2014/main" id="{324035C9-074D-FCD4-09D9-3D204E2B1FA4}"/>
              </a:ext>
            </a:extLst>
          </p:cNvPr>
          <p:cNvSpPr>
            <a:spLocks noChangeArrowheads="1"/>
          </p:cNvSpPr>
          <p:nvPr/>
        </p:nvSpPr>
        <p:spPr bwMode="auto">
          <a:xfrm>
            <a:off x="609600" y="3124200"/>
            <a:ext cx="75438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lstStyle>
            <a:lvl1pPr marL="320675" indent="-320675" defTabSz="852488">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693738" indent="-268288" defTabSz="852488">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defTabSz="852488">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defTabSz="852488">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defTabSz="852488">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lnSpc>
                <a:spcPct val="80000"/>
              </a:lnSpc>
              <a:buClr>
                <a:srgbClr val="3333CC"/>
              </a:buClr>
              <a:buFont typeface="Wingdings" panose="05000000000000000000" pitchFamily="2" charset="2"/>
              <a:buNone/>
            </a:pPr>
            <a:r>
              <a:rPr lang="en-US" altLang="zh-CN" sz="2400" dirty="0">
                <a:solidFill>
                  <a:srgbClr val="000000"/>
                </a:solidFill>
                <a:ea typeface="宋体" panose="02010600030101010101" pitchFamily="2" charset="-122"/>
              </a:rPr>
              <a:t>1.	  State the appropriate null and alternative</a:t>
            </a:r>
          </a:p>
          <a:p>
            <a:pPr eaLnBrk="1" hangingPunct="1">
              <a:lnSpc>
                <a:spcPct val="80000"/>
              </a:lnSpc>
              <a:buClr>
                <a:srgbClr val="3333CC"/>
              </a:buClr>
              <a:buFont typeface="Wingdings" panose="05000000000000000000" pitchFamily="2" charset="2"/>
              <a:buNone/>
            </a:pPr>
            <a:r>
              <a:rPr lang="en-US" altLang="zh-CN" sz="2400" dirty="0">
                <a:solidFill>
                  <a:srgbClr val="000000"/>
                </a:solidFill>
                <a:ea typeface="宋体" panose="02010600030101010101" pitchFamily="2" charset="-122"/>
              </a:rPr>
              <a:t>		  hypotheses</a:t>
            </a:r>
          </a:p>
          <a:p>
            <a:pPr lvl="1" eaLnBrk="1" hangingPunct="1">
              <a:buClr>
                <a:srgbClr val="FF0000"/>
              </a:buClr>
            </a:pPr>
            <a:r>
              <a:rPr lang="en-US" altLang="zh-CN" dirty="0">
                <a:solidFill>
                  <a:srgbClr val="3333CC"/>
                </a:solidFill>
                <a:ea typeface="宋体" panose="02010600030101010101" pitchFamily="2" charset="-122"/>
              </a:rPr>
              <a:t>H</a:t>
            </a:r>
            <a:r>
              <a:rPr lang="en-US" altLang="zh-CN" baseline="-25000" dirty="0">
                <a:solidFill>
                  <a:srgbClr val="3333CC"/>
                </a:solidFill>
                <a:ea typeface="宋体" panose="02010600030101010101" pitchFamily="2" charset="-122"/>
              </a:rPr>
              <a:t>0</a:t>
            </a:r>
            <a:r>
              <a:rPr lang="en-US" altLang="zh-CN" dirty="0">
                <a:solidFill>
                  <a:srgbClr val="3333CC"/>
                </a:solidFill>
                <a:ea typeface="宋体" panose="02010600030101010101" pitchFamily="2" charset="-122"/>
              </a:rPr>
              <a:t>: </a:t>
            </a:r>
            <a:r>
              <a:rPr lang="el-GR" altLang="zh-CN" dirty="0">
                <a:solidFill>
                  <a:srgbClr val="3333CC"/>
                </a:solidFill>
                <a:cs typeface="Arial" panose="020B0604020202020204" pitchFamily="34" charset="0"/>
                <a:sym typeface="Symbol" panose="05050102010706020507" pitchFamily="18" charset="2"/>
              </a:rPr>
              <a:t>μ</a:t>
            </a:r>
            <a:r>
              <a:rPr lang="en-US" altLang="zh-CN" dirty="0">
                <a:solidFill>
                  <a:srgbClr val="3333CC"/>
                </a:solidFill>
                <a:ea typeface="宋体" panose="02010600030101010101" pitchFamily="2" charset="-122"/>
                <a:sym typeface="Symbol" panose="05050102010706020507" pitchFamily="18" charset="2"/>
              </a:rPr>
              <a:t> = 3      H</a:t>
            </a:r>
            <a:r>
              <a:rPr lang="en-US" altLang="zh-CN" baseline="-25000" dirty="0">
                <a:solidFill>
                  <a:srgbClr val="3333CC"/>
                </a:solidFill>
                <a:ea typeface="宋体" panose="02010600030101010101" pitchFamily="2" charset="-122"/>
                <a:sym typeface="Symbol" panose="05050102010706020507" pitchFamily="18" charset="2"/>
              </a:rPr>
              <a:t>1</a:t>
            </a:r>
            <a:r>
              <a:rPr lang="en-US" altLang="zh-CN" dirty="0">
                <a:solidFill>
                  <a:srgbClr val="3333CC"/>
                </a:solidFill>
                <a:ea typeface="宋体" panose="02010600030101010101" pitchFamily="2" charset="-122"/>
                <a:sym typeface="Symbol" panose="05050102010706020507" pitchFamily="18" charset="2"/>
              </a:rPr>
              <a:t>: </a:t>
            </a:r>
            <a:r>
              <a:rPr lang="el-GR" altLang="zh-CN" dirty="0">
                <a:solidFill>
                  <a:srgbClr val="3333CC"/>
                </a:solidFill>
                <a:cs typeface="Arial" panose="020B0604020202020204" pitchFamily="34" charset="0"/>
                <a:sym typeface="Symbol" panose="05050102010706020507" pitchFamily="18" charset="2"/>
              </a:rPr>
              <a:t>μ</a:t>
            </a:r>
            <a:r>
              <a:rPr lang="en-US" altLang="zh-CN" dirty="0">
                <a:solidFill>
                  <a:srgbClr val="3333CC"/>
                </a:solidFill>
                <a:ea typeface="宋体" panose="02010600030101010101" pitchFamily="2" charset="-122"/>
                <a:sym typeface="Symbol" panose="05050102010706020507" pitchFamily="18" charset="2"/>
              </a:rPr>
              <a:t> ≠ 3    (This is a two-tail test)</a:t>
            </a:r>
          </a:p>
          <a:p>
            <a:pPr eaLnBrk="1" hangingPunct="1">
              <a:buClr>
                <a:srgbClr val="3333CC"/>
              </a:buClr>
              <a:buFont typeface="Wingdings" panose="05000000000000000000" pitchFamily="2" charset="2"/>
              <a:buNone/>
            </a:pPr>
            <a:r>
              <a:rPr lang="en-US" altLang="zh-CN" sz="2400" dirty="0">
                <a:solidFill>
                  <a:srgbClr val="000000"/>
                </a:solidFill>
                <a:ea typeface="宋体" panose="02010600030101010101" pitchFamily="2" charset="-122"/>
              </a:rPr>
              <a:t>2.   Specify the desired level of significance and the sample size</a:t>
            </a:r>
          </a:p>
          <a:p>
            <a:pPr lvl="1" eaLnBrk="1" hangingPunct="1">
              <a:buClr>
                <a:srgbClr val="FF0000"/>
              </a:buClr>
            </a:pPr>
            <a:r>
              <a:rPr lang="en-US" altLang="zh-CN" dirty="0">
                <a:solidFill>
                  <a:srgbClr val="3333CC"/>
                </a:solidFill>
                <a:ea typeface="宋体" panose="02010600030101010101" pitchFamily="2" charset="-122"/>
              </a:rPr>
              <a:t>Suppose that </a:t>
            </a:r>
            <a:r>
              <a:rPr lang="en-US" altLang="zh-CN" dirty="0">
                <a:solidFill>
                  <a:srgbClr val="3333CC"/>
                </a:solidFill>
                <a:ea typeface="宋体" panose="02010600030101010101" pitchFamily="2" charset="-122"/>
                <a:sym typeface="Symbol" panose="05050102010706020507" pitchFamily="18" charset="2"/>
              </a:rPr>
              <a:t></a:t>
            </a:r>
            <a:r>
              <a:rPr lang="en-US" altLang="zh-CN" dirty="0">
                <a:solidFill>
                  <a:srgbClr val="3333CC"/>
                </a:solidFill>
                <a:ea typeface="宋体" panose="02010600030101010101" pitchFamily="2" charset="-122"/>
              </a:rPr>
              <a:t> = 0.05 and n = 100 are chosen for this test</a:t>
            </a:r>
          </a:p>
        </p:txBody>
      </p:sp>
      <p:pic>
        <p:nvPicPr>
          <p:cNvPr id="47113" name="Picture 7" descr="HH00714_[1]">
            <a:extLst>
              <a:ext uri="{FF2B5EF4-FFF2-40B4-BE49-F238E27FC236}">
                <a16:creationId xmlns:a16="http://schemas.microsoft.com/office/drawing/2014/main" id="{2DC9B3EC-199C-DDC6-02FE-CDDBF4EF55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5334000"/>
            <a:ext cx="11874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2" name="Object 2">
            <a:hlinkClick r:id="" action="ppaction://ole?verb=0"/>
            <a:extLst>
              <a:ext uri="{FF2B5EF4-FFF2-40B4-BE49-F238E27FC236}">
                <a16:creationId xmlns:a16="http://schemas.microsoft.com/office/drawing/2014/main" id="{229E51B0-4795-DC65-55C4-F445F0E3BD4C}"/>
              </a:ext>
            </a:extLst>
          </p:cNvPr>
          <p:cNvGraphicFramePr>
            <a:graphicFrameLocks/>
          </p:cNvGraphicFramePr>
          <p:nvPr/>
        </p:nvGraphicFramePr>
        <p:xfrm>
          <a:off x="1143000" y="5029200"/>
          <a:ext cx="6335713" cy="1038225"/>
        </p:xfrm>
        <a:graphic>
          <a:graphicData uri="http://schemas.openxmlformats.org/presentationml/2006/ole">
            <mc:AlternateContent xmlns:mc="http://schemas.openxmlformats.org/markup-compatibility/2006">
              <mc:Choice xmlns:v="urn:schemas-microsoft-com:vml" Requires="v">
                <p:oleObj name="Equation" r:id="rId2" imgW="2749687" imgH="584381" progId="Equation.3">
                  <p:embed/>
                </p:oleObj>
              </mc:Choice>
              <mc:Fallback>
                <p:oleObj name="Equation" r:id="rId2" imgW="2749687" imgH="584381" progId="Equation.3">
                  <p:embed/>
                  <p:pic>
                    <p:nvPicPr>
                      <p:cNvPr id="48132" name="Object 2">
                        <a:hlinkClick r:id="" action="ppaction://ole?verb=0"/>
                        <a:extLst>
                          <a:ext uri="{FF2B5EF4-FFF2-40B4-BE49-F238E27FC236}">
                            <a16:creationId xmlns:a16="http://schemas.microsoft.com/office/drawing/2014/main" id="{229E51B0-4795-DC65-55C4-F445F0E3BD4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029200"/>
                        <a:ext cx="6335713" cy="1038225"/>
                      </a:xfrm>
                      <a:prstGeom prst="rect">
                        <a:avLst/>
                      </a:prstGeom>
                      <a:solidFill>
                        <a:srgbClr val="FDE0B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3" name="Rectangle 3">
            <a:extLst>
              <a:ext uri="{FF2B5EF4-FFF2-40B4-BE49-F238E27FC236}">
                <a16:creationId xmlns:a16="http://schemas.microsoft.com/office/drawing/2014/main" id="{A05AB94A-98D8-CFFD-B3F5-D6779D49651D}"/>
              </a:ext>
            </a:extLst>
          </p:cNvPr>
          <p:cNvSpPr>
            <a:spLocks noGrp="1" noChangeArrowheads="1"/>
          </p:cNvSpPr>
          <p:nvPr>
            <p:ph type="title" idx="4294967295"/>
          </p:nvPr>
        </p:nvSpPr>
        <p:spPr>
          <a:xfrm>
            <a:off x="1219200" y="457200"/>
            <a:ext cx="7315200" cy="762000"/>
          </a:xfrm>
          <a:noFill/>
        </p:spPr>
        <p:txBody>
          <a:bodyPr/>
          <a:lstStyle/>
          <a:p>
            <a:pPr eaLnBrk="1" hangingPunct="1"/>
            <a:r>
              <a:rPr lang="en-US" altLang="zh-CN" sz="3600">
                <a:ea typeface="宋体" panose="02010600030101010101" pitchFamily="2" charset="-122"/>
              </a:rPr>
              <a:t>p-value Hypothesis Testing Example</a:t>
            </a:r>
          </a:p>
        </p:txBody>
      </p:sp>
      <p:sp>
        <p:nvSpPr>
          <p:cNvPr id="48134" name="Rectangle 4">
            <a:extLst>
              <a:ext uri="{FF2B5EF4-FFF2-40B4-BE49-F238E27FC236}">
                <a16:creationId xmlns:a16="http://schemas.microsoft.com/office/drawing/2014/main" id="{B877215B-AEFA-13B2-ADA2-CBC438CFC941}"/>
              </a:ext>
            </a:extLst>
          </p:cNvPr>
          <p:cNvSpPr>
            <a:spLocks noChangeArrowheads="1"/>
          </p:cNvSpPr>
          <p:nvPr/>
        </p:nvSpPr>
        <p:spPr bwMode="auto">
          <a:xfrm>
            <a:off x="609600" y="1828800"/>
            <a:ext cx="75438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lstStyle>
            <a:lvl1pPr marL="320675" indent="-320675" defTabSz="852488">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693738" indent="-268288" defTabSz="852488">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defTabSz="852488">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defTabSz="852488">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defTabSz="852488">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lnSpc>
                <a:spcPct val="80000"/>
              </a:lnSpc>
              <a:buClr>
                <a:srgbClr val="3333CC"/>
              </a:buClr>
              <a:buFont typeface="Wingdings" panose="05000000000000000000" pitchFamily="2" charset="2"/>
              <a:buNone/>
            </a:pPr>
            <a:r>
              <a:rPr lang="en-US" altLang="zh-CN" sz="2400">
                <a:solidFill>
                  <a:srgbClr val="000000"/>
                </a:solidFill>
                <a:ea typeface="宋体" panose="02010600030101010101" pitchFamily="2" charset="-122"/>
              </a:rPr>
              <a:t>3.	 Determine the appropriate technique</a:t>
            </a:r>
          </a:p>
          <a:p>
            <a:pPr lvl="1" eaLnBrk="1" hangingPunct="1">
              <a:lnSpc>
                <a:spcPct val="80000"/>
              </a:lnSpc>
              <a:buClr>
                <a:srgbClr val="FF0000"/>
              </a:buClr>
            </a:pPr>
            <a:r>
              <a:rPr lang="el-GR" altLang="zh-CN">
                <a:solidFill>
                  <a:srgbClr val="3333CC"/>
                </a:solidFill>
                <a:cs typeface="Arial" panose="020B0604020202020204" pitchFamily="34" charset="0"/>
              </a:rPr>
              <a:t>σ</a:t>
            </a:r>
            <a:r>
              <a:rPr lang="en-US" altLang="zh-CN">
                <a:solidFill>
                  <a:srgbClr val="3333CC"/>
                </a:solidFill>
                <a:ea typeface="宋体" panose="02010600030101010101" pitchFamily="2" charset="-122"/>
              </a:rPr>
              <a:t> is assumed known so this is a Z test</a:t>
            </a:r>
            <a:r>
              <a:rPr lang="en-US" altLang="zh-CN" sz="2000">
                <a:solidFill>
                  <a:srgbClr val="000000"/>
                </a:solidFill>
                <a:ea typeface="宋体" panose="02010600030101010101" pitchFamily="2" charset="-122"/>
              </a:rPr>
              <a:t>.</a:t>
            </a:r>
            <a:endParaRPr lang="en-US" altLang="zh-CN">
              <a:solidFill>
                <a:srgbClr val="3333CC"/>
              </a:solidFill>
              <a:ea typeface="宋体" panose="02010600030101010101" pitchFamily="2" charset="-122"/>
            </a:endParaRPr>
          </a:p>
          <a:p>
            <a:pPr eaLnBrk="1" hangingPunct="1">
              <a:buClr>
                <a:srgbClr val="3333CC"/>
              </a:buClr>
              <a:buFont typeface="Wingdings" panose="05000000000000000000" pitchFamily="2" charset="2"/>
              <a:buNone/>
            </a:pPr>
            <a:r>
              <a:rPr lang="en-US" altLang="zh-CN" sz="2400">
                <a:solidFill>
                  <a:srgbClr val="000000"/>
                </a:solidFill>
                <a:ea typeface="宋体" panose="02010600030101010101" pitchFamily="2" charset="-122"/>
              </a:rPr>
              <a:t>4.</a:t>
            </a:r>
            <a:r>
              <a:rPr lang="en-US" altLang="zh-CN" sz="2400">
                <a:solidFill>
                  <a:srgbClr val="3333CC"/>
                </a:solidFill>
                <a:ea typeface="宋体" panose="02010600030101010101" pitchFamily="2" charset="-122"/>
              </a:rPr>
              <a:t> </a:t>
            </a:r>
            <a:r>
              <a:rPr lang="en-US" altLang="zh-CN" sz="2400">
                <a:solidFill>
                  <a:srgbClr val="000000"/>
                </a:solidFill>
                <a:ea typeface="宋体" panose="02010600030101010101" pitchFamily="2" charset="-122"/>
              </a:rPr>
              <a:t>Collect the data, compute the test statistic and the p-value</a:t>
            </a:r>
          </a:p>
          <a:p>
            <a:pPr lvl="1" eaLnBrk="1" hangingPunct="1">
              <a:lnSpc>
                <a:spcPct val="110000"/>
              </a:lnSpc>
              <a:buClr>
                <a:srgbClr val="FF0000"/>
              </a:buClr>
            </a:pPr>
            <a:r>
              <a:rPr lang="en-US" altLang="zh-CN">
                <a:solidFill>
                  <a:srgbClr val="3333CC"/>
                </a:solidFill>
                <a:ea typeface="宋体" panose="02010600030101010101" pitchFamily="2" charset="-122"/>
              </a:rPr>
              <a:t>Suppose the sample results are </a:t>
            </a:r>
          </a:p>
          <a:p>
            <a:pPr lvl="1" eaLnBrk="1" hangingPunct="1">
              <a:lnSpc>
                <a:spcPct val="110000"/>
              </a:lnSpc>
              <a:buClr>
                <a:srgbClr val="FF0000"/>
              </a:buClr>
              <a:buFont typeface="Wingdings" panose="05000000000000000000" pitchFamily="2" charset="2"/>
              <a:buNone/>
            </a:pPr>
            <a:r>
              <a:rPr lang="en-US" altLang="zh-CN">
                <a:solidFill>
                  <a:srgbClr val="3333CC"/>
                </a:solidFill>
                <a:ea typeface="宋体" panose="02010600030101010101" pitchFamily="2" charset="-122"/>
              </a:rPr>
              <a:t>	n = 100,   X = 2.84  (</a:t>
            </a:r>
            <a:r>
              <a:rPr lang="el-GR" altLang="zh-CN">
                <a:solidFill>
                  <a:srgbClr val="3333CC"/>
                </a:solidFill>
                <a:cs typeface="Arial" panose="020B0604020202020204" pitchFamily="34" charset="0"/>
                <a:sym typeface="Symbol" panose="05050102010706020507" pitchFamily="18" charset="2"/>
              </a:rPr>
              <a:t>σ</a:t>
            </a:r>
            <a:r>
              <a:rPr lang="en-US" altLang="zh-CN">
                <a:solidFill>
                  <a:srgbClr val="3333CC"/>
                </a:solidFill>
                <a:ea typeface="宋体" panose="02010600030101010101" pitchFamily="2" charset="-122"/>
                <a:sym typeface="Symbol" panose="05050102010706020507" pitchFamily="18" charset="2"/>
              </a:rPr>
              <a:t> = 0.8 is assumed known)</a:t>
            </a:r>
          </a:p>
          <a:p>
            <a:pPr lvl="1" eaLnBrk="1" hangingPunct="1">
              <a:lnSpc>
                <a:spcPct val="110000"/>
              </a:lnSpc>
              <a:buClr>
                <a:srgbClr val="FF0000"/>
              </a:buClr>
              <a:buFont typeface="Wingdings" panose="05000000000000000000" pitchFamily="2" charset="2"/>
              <a:buNone/>
            </a:pPr>
            <a:r>
              <a:rPr lang="en-US" altLang="zh-CN">
                <a:solidFill>
                  <a:srgbClr val="FF3300"/>
                </a:solidFill>
                <a:ea typeface="宋体" panose="02010600030101010101" pitchFamily="2" charset="-122"/>
                <a:sym typeface="Symbol" panose="05050102010706020507" pitchFamily="18" charset="2"/>
              </a:rPr>
              <a:t>So the test statistic is:</a:t>
            </a:r>
            <a:endParaRPr lang="en-US" altLang="zh-CN">
              <a:solidFill>
                <a:srgbClr val="FF3300"/>
              </a:solidFill>
              <a:ea typeface="宋体" panose="02010600030101010101" pitchFamily="2" charset="-122"/>
            </a:endParaRPr>
          </a:p>
        </p:txBody>
      </p:sp>
      <p:pic>
        <p:nvPicPr>
          <p:cNvPr id="48135" name="Picture 5" descr="HH00714_[1]">
            <a:extLst>
              <a:ext uri="{FF2B5EF4-FFF2-40B4-BE49-F238E27FC236}">
                <a16:creationId xmlns:a16="http://schemas.microsoft.com/office/drawing/2014/main" id="{E528185D-220F-9B59-5318-5EF2DBE213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000" y="5334000"/>
            <a:ext cx="9080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6" name="Text Box 6">
            <a:extLst>
              <a:ext uri="{FF2B5EF4-FFF2-40B4-BE49-F238E27FC236}">
                <a16:creationId xmlns:a16="http://schemas.microsoft.com/office/drawing/2014/main" id="{96AC3593-C261-6178-AC85-E16DC7766432}"/>
              </a:ext>
            </a:extLst>
          </p:cNvPr>
          <p:cNvSpPr txBox="1">
            <a:spLocks noChangeArrowheads="1"/>
          </p:cNvSpPr>
          <p:nvPr/>
        </p:nvSpPr>
        <p:spPr bwMode="auto">
          <a:xfrm>
            <a:off x="7543800" y="1223963"/>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r>
              <a:rPr lang="en-US" altLang="zh-CN" sz="2000" i="1">
                <a:solidFill>
                  <a:srgbClr val="333399"/>
                </a:solidFill>
                <a:ea typeface="宋体" panose="02010600030101010101" pitchFamily="2" charset="-122"/>
              </a:rPr>
              <a:t>(continued)</a:t>
            </a:r>
          </a:p>
        </p:txBody>
      </p:sp>
      <p:sp>
        <p:nvSpPr>
          <p:cNvPr id="48137" name="Line 7">
            <a:extLst>
              <a:ext uri="{FF2B5EF4-FFF2-40B4-BE49-F238E27FC236}">
                <a16:creationId xmlns:a16="http://schemas.microsoft.com/office/drawing/2014/main" id="{76436B36-2879-057F-2001-B5E059386AEA}"/>
              </a:ext>
            </a:extLst>
          </p:cNvPr>
          <p:cNvSpPr>
            <a:spLocks noChangeShapeType="1"/>
          </p:cNvSpPr>
          <p:nvPr/>
        </p:nvSpPr>
        <p:spPr bwMode="auto">
          <a:xfrm>
            <a:off x="2667000" y="3886200"/>
            <a:ext cx="304800" cy="0"/>
          </a:xfrm>
          <a:prstGeom prst="line">
            <a:avLst/>
          </a:prstGeom>
          <a:noFill/>
          <a:ln w="1905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5">
            <a:extLst>
              <a:ext uri="{FF2B5EF4-FFF2-40B4-BE49-F238E27FC236}">
                <a16:creationId xmlns:a16="http://schemas.microsoft.com/office/drawing/2014/main" id="{E0A45012-3F1C-B180-6D1B-69761C8243CC}"/>
              </a:ext>
            </a:extLst>
          </p:cNvPr>
          <p:cNvSpPr>
            <a:spLocks noGrp="1" noChangeArrowheads="1"/>
          </p:cNvSpPr>
          <p:nvPr>
            <p:ph type="title" idx="4294967295"/>
          </p:nvPr>
        </p:nvSpPr>
        <p:spPr>
          <a:xfrm>
            <a:off x="914400" y="228600"/>
            <a:ext cx="8001000" cy="990600"/>
          </a:xfrm>
        </p:spPr>
        <p:txBody>
          <a:bodyPr/>
          <a:lstStyle/>
          <a:p>
            <a:pPr eaLnBrk="1" hangingPunct="1"/>
            <a:r>
              <a:rPr lang="en-US" altLang="zh-CN" sz="3600">
                <a:ea typeface="宋体" panose="02010600030101010101" pitchFamily="2" charset="-122"/>
              </a:rPr>
              <a:t>p-Value Hypothesis Testing Example:</a:t>
            </a:r>
            <a:br>
              <a:rPr lang="en-US" altLang="zh-CN" sz="3600">
                <a:ea typeface="宋体" panose="02010600030101010101" pitchFamily="2" charset="-122"/>
              </a:rPr>
            </a:br>
            <a:r>
              <a:rPr lang="en-US" altLang="zh-CN" sz="3600">
                <a:ea typeface="宋体" panose="02010600030101010101" pitchFamily="2" charset="-122"/>
              </a:rPr>
              <a:t>Calculating the p-value</a:t>
            </a:r>
          </a:p>
        </p:txBody>
      </p:sp>
      <p:sp>
        <p:nvSpPr>
          <p:cNvPr id="49157" name="Rectangle 6">
            <a:extLst>
              <a:ext uri="{FF2B5EF4-FFF2-40B4-BE49-F238E27FC236}">
                <a16:creationId xmlns:a16="http://schemas.microsoft.com/office/drawing/2014/main" id="{2C2D973B-A642-B933-9C4F-E597E0AD2DBE}"/>
              </a:ext>
            </a:extLst>
          </p:cNvPr>
          <p:cNvSpPr>
            <a:spLocks noGrp="1" noChangeArrowheads="1"/>
          </p:cNvSpPr>
          <p:nvPr>
            <p:ph type="body" idx="4294967295"/>
          </p:nvPr>
        </p:nvSpPr>
        <p:spPr>
          <a:xfrm>
            <a:off x="838200" y="1600200"/>
            <a:ext cx="8077200" cy="4532313"/>
          </a:xfrm>
        </p:spPr>
        <p:txBody>
          <a:bodyPr/>
          <a:lstStyle/>
          <a:p>
            <a:pPr eaLnBrk="1" hangingPunct="1">
              <a:buFont typeface="Wingdings" panose="05000000000000000000" pitchFamily="2" charset="2"/>
              <a:buNone/>
            </a:pPr>
            <a:r>
              <a:rPr lang="en-US" altLang="zh-CN" sz="2400">
                <a:ea typeface="宋体" panose="02010600030101010101" pitchFamily="2" charset="-122"/>
              </a:rPr>
              <a:t>4. (continued)  Calculate the p-value.</a:t>
            </a:r>
          </a:p>
          <a:p>
            <a:pPr lvl="1" eaLnBrk="1" hangingPunct="1"/>
            <a:r>
              <a:rPr lang="en-US" altLang="zh-CN" sz="2000">
                <a:ea typeface="宋体" panose="02010600030101010101" pitchFamily="2" charset="-122"/>
              </a:rPr>
              <a:t>How likely is it to get a Z</a:t>
            </a:r>
            <a:r>
              <a:rPr lang="en-US" altLang="zh-CN" sz="2000" baseline="-20000">
                <a:ea typeface="宋体" panose="02010600030101010101" pitchFamily="2" charset="-122"/>
              </a:rPr>
              <a:t>STAT</a:t>
            </a:r>
            <a:r>
              <a:rPr lang="en-US" altLang="zh-CN" sz="2000">
                <a:ea typeface="宋体" panose="02010600030101010101" pitchFamily="2" charset="-122"/>
              </a:rPr>
              <a:t> of -2 (or something further from the mean (0), in either direction) if H</a:t>
            </a:r>
            <a:r>
              <a:rPr lang="en-US" altLang="zh-CN" sz="2000" baseline="-25000">
                <a:ea typeface="宋体" panose="02010600030101010101" pitchFamily="2" charset="-122"/>
              </a:rPr>
              <a:t>0</a:t>
            </a:r>
            <a:r>
              <a:rPr lang="en-US" altLang="zh-CN" sz="2000">
                <a:ea typeface="宋体" panose="02010600030101010101" pitchFamily="2" charset="-122"/>
              </a:rPr>
              <a:t> is true</a:t>
            </a:r>
            <a:r>
              <a:rPr lang="en-US" altLang="zh-CN" sz="2000">
                <a:ea typeface="宋体" panose="02010600030101010101" pitchFamily="2" charset="-122"/>
                <a:sym typeface="Symbol" panose="05050102010706020507" pitchFamily="18" charset="2"/>
              </a:rPr>
              <a:t>?</a:t>
            </a:r>
          </a:p>
          <a:p>
            <a:pPr lvl="2" eaLnBrk="1" hangingPunct="1"/>
            <a:endParaRPr lang="en-US" altLang="zh-CN" sz="1800">
              <a:ea typeface="宋体" panose="02010600030101010101" pitchFamily="2" charset="-122"/>
              <a:sym typeface="Symbol" panose="05050102010706020507" pitchFamily="18" charset="2"/>
            </a:endParaRPr>
          </a:p>
        </p:txBody>
      </p:sp>
      <p:sp>
        <p:nvSpPr>
          <p:cNvPr id="49158" name="Rectangle 37">
            <a:extLst>
              <a:ext uri="{FF2B5EF4-FFF2-40B4-BE49-F238E27FC236}">
                <a16:creationId xmlns:a16="http://schemas.microsoft.com/office/drawing/2014/main" id="{553F782F-7003-9EC2-0751-EC951F7BF180}"/>
              </a:ext>
            </a:extLst>
          </p:cNvPr>
          <p:cNvSpPr>
            <a:spLocks noChangeArrowheads="1"/>
          </p:cNvSpPr>
          <p:nvPr/>
        </p:nvSpPr>
        <p:spPr bwMode="auto">
          <a:xfrm flipH="1">
            <a:off x="2362200" y="5791200"/>
            <a:ext cx="4572000" cy="393700"/>
          </a:xfrm>
          <a:prstGeom prst="rect">
            <a:avLst/>
          </a:prstGeom>
          <a:solidFill>
            <a:srgbClr val="FDE0B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50000"/>
              </a:spcBef>
              <a:buClrTx/>
              <a:buSzTx/>
              <a:buFontTx/>
              <a:buNone/>
            </a:pPr>
            <a:r>
              <a:rPr lang="en-US" altLang="zh-CN" sz="2000" b="1">
                <a:solidFill>
                  <a:srgbClr val="3333CC"/>
                </a:solidFill>
                <a:ea typeface="宋体" panose="02010600030101010101" pitchFamily="2" charset="-122"/>
                <a:sym typeface="Symbol" panose="05050102010706020507" pitchFamily="18" charset="2"/>
              </a:rPr>
              <a:t>p-value </a:t>
            </a:r>
            <a:r>
              <a:rPr lang="en-US" altLang="zh-CN" sz="2000" b="1">
                <a:solidFill>
                  <a:srgbClr val="3333CC"/>
                </a:solidFill>
                <a:ea typeface="宋体" panose="02010600030101010101" pitchFamily="2" charset="-122"/>
              </a:rPr>
              <a:t>= 0.0228 + 0.0228 = 0.0456</a:t>
            </a:r>
          </a:p>
        </p:txBody>
      </p:sp>
      <p:sp>
        <p:nvSpPr>
          <p:cNvPr id="49159" name="Freeform 39">
            <a:extLst>
              <a:ext uri="{FF2B5EF4-FFF2-40B4-BE49-F238E27FC236}">
                <a16:creationId xmlns:a16="http://schemas.microsoft.com/office/drawing/2014/main" id="{E3AFAE74-B983-0744-F812-BE410555CB06}"/>
              </a:ext>
            </a:extLst>
          </p:cNvPr>
          <p:cNvSpPr>
            <a:spLocks/>
          </p:cNvSpPr>
          <p:nvPr/>
        </p:nvSpPr>
        <p:spPr bwMode="auto">
          <a:xfrm flipH="1">
            <a:off x="5942013" y="4289425"/>
            <a:ext cx="915987" cy="285750"/>
          </a:xfrm>
          <a:custGeom>
            <a:avLst/>
            <a:gdLst>
              <a:gd name="T0" fmla="*/ 2147483646 w 575"/>
              <a:gd name="T1" fmla="*/ 2147483646 h 180"/>
              <a:gd name="T2" fmla="*/ 0 w 575"/>
              <a:gd name="T3" fmla="*/ 2147483646 h 180"/>
              <a:gd name="T4" fmla="*/ 2147483646 w 575"/>
              <a:gd name="T5" fmla="*/ 2147483646 h 180"/>
              <a:gd name="T6" fmla="*/ 2147483646 w 575"/>
              <a:gd name="T7" fmla="*/ 2147483646 h 180"/>
              <a:gd name="T8" fmla="*/ 2147483646 w 575"/>
              <a:gd name="T9" fmla="*/ 2147483646 h 180"/>
              <a:gd name="T10" fmla="*/ 2147483646 w 575"/>
              <a:gd name="T11" fmla="*/ 0 h 180"/>
              <a:gd name="T12" fmla="*/ 2147483646 w 575"/>
              <a:gd name="T13" fmla="*/ 2147483646 h 180"/>
              <a:gd name="T14" fmla="*/ 2147483646 w 575"/>
              <a:gd name="T15" fmla="*/ 2147483646 h 180"/>
              <a:gd name="T16" fmla="*/ 2147483646 w 575"/>
              <a:gd name="T17" fmla="*/ 2147483646 h 1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5"/>
              <a:gd name="T28" fmla="*/ 0 h 180"/>
              <a:gd name="T29" fmla="*/ 575 w 575"/>
              <a:gd name="T30" fmla="*/ 180 h 1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5" h="180">
                <a:moveTo>
                  <a:pt x="8" y="173"/>
                </a:moveTo>
                <a:lnTo>
                  <a:pt x="0" y="138"/>
                </a:lnTo>
                <a:lnTo>
                  <a:pt x="60" y="124"/>
                </a:lnTo>
                <a:lnTo>
                  <a:pt x="236" y="120"/>
                </a:lnTo>
                <a:lnTo>
                  <a:pt x="428" y="68"/>
                </a:lnTo>
                <a:lnTo>
                  <a:pt x="575" y="0"/>
                </a:lnTo>
                <a:lnTo>
                  <a:pt x="575" y="180"/>
                </a:lnTo>
                <a:lnTo>
                  <a:pt x="8" y="177"/>
                </a:lnTo>
                <a:lnTo>
                  <a:pt x="8" y="173"/>
                </a:lnTo>
              </a:path>
            </a:pathLst>
          </a:custGeom>
          <a:solidFill>
            <a:srgbClr val="33CC33"/>
          </a:solidFill>
          <a:ln>
            <a:noFill/>
          </a:ln>
          <a:extLst>
            <a:ext uri="{91240B29-F687-4F45-9708-019B960494DF}">
              <a14:hiddenLine xmlns:a14="http://schemas.microsoft.com/office/drawing/2010/main" w="12700" cap="rnd">
                <a:solidFill>
                  <a:srgbClr val="000000"/>
                </a:solidFill>
                <a:round/>
                <a:headEnd type="none" w="sm" len="sm"/>
                <a:tailEnd type="none" w="sm" len="sm"/>
              </a14:hiddenLine>
            </a:ext>
          </a:extLst>
        </p:spPr>
        <p:txBody>
          <a:bodyPr/>
          <a:lstStyle/>
          <a:p>
            <a:endParaRPr lang="zh-CN" altLang="en-US"/>
          </a:p>
        </p:txBody>
      </p:sp>
      <p:sp>
        <p:nvSpPr>
          <p:cNvPr id="49160" name="Rectangle 3">
            <a:extLst>
              <a:ext uri="{FF2B5EF4-FFF2-40B4-BE49-F238E27FC236}">
                <a16:creationId xmlns:a16="http://schemas.microsoft.com/office/drawing/2014/main" id="{869F26C5-3F0D-5E14-3F74-D568B772AE8A}"/>
              </a:ext>
            </a:extLst>
          </p:cNvPr>
          <p:cNvSpPr>
            <a:spLocks noChangeArrowheads="1"/>
          </p:cNvSpPr>
          <p:nvPr/>
        </p:nvSpPr>
        <p:spPr bwMode="auto">
          <a:xfrm flipH="1">
            <a:off x="304800" y="3581400"/>
            <a:ext cx="26670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50000"/>
              </a:spcBef>
              <a:buClrTx/>
              <a:buSzTx/>
              <a:buFontTx/>
              <a:buNone/>
            </a:pPr>
            <a:r>
              <a:rPr lang="en-US" altLang="zh-CN" sz="2000" b="1" dirty="0">
                <a:solidFill>
                  <a:srgbClr val="3333CC"/>
                </a:solidFill>
                <a:ea typeface="宋体" panose="02010600030101010101" pitchFamily="2" charset="-122"/>
              </a:rPr>
              <a:t>P(Z &lt; -2.0) = 0.0228</a:t>
            </a:r>
          </a:p>
        </p:txBody>
      </p:sp>
      <p:sp>
        <p:nvSpPr>
          <p:cNvPr id="49161" name="Freeform 7">
            <a:extLst>
              <a:ext uri="{FF2B5EF4-FFF2-40B4-BE49-F238E27FC236}">
                <a16:creationId xmlns:a16="http://schemas.microsoft.com/office/drawing/2014/main" id="{216AC128-A8AC-9C56-DEB1-0A2BE45565D1}"/>
              </a:ext>
            </a:extLst>
          </p:cNvPr>
          <p:cNvSpPr>
            <a:spLocks/>
          </p:cNvSpPr>
          <p:nvPr/>
        </p:nvSpPr>
        <p:spPr bwMode="auto">
          <a:xfrm>
            <a:off x="2133600" y="4289425"/>
            <a:ext cx="912813" cy="285750"/>
          </a:xfrm>
          <a:custGeom>
            <a:avLst/>
            <a:gdLst>
              <a:gd name="T0" fmla="*/ 2147483646 w 575"/>
              <a:gd name="T1" fmla="*/ 2147483646 h 180"/>
              <a:gd name="T2" fmla="*/ 0 w 575"/>
              <a:gd name="T3" fmla="*/ 2147483646 h 180"/>
              <a:gd name="T4" fmla="*/ 2147483646 w 575"/>
              <a:gd name="T5" fmla="*/ 2147483646 h 180"/>
              <a:gd name="T6" fmla="*/ 2147483646 w 575"/>
              <a:gd name="T7" fmla="*/ 2147483646 h 180"/>
              <a:gd name="T8" fmla="*/ 2147483646 w 575"/>
              <a:gd name="T9" fmla="*/ 2147483646 h 180"/>
              <a:gd name="T10" fmla="*/ 2147483646 w 575"/>
              <a:gd name="T11" fmla="*/ 0 h 180"/>
              <a:gd name="T12" fmla="*/ 2147483646 w 575"/>
              <a:gd name="T13" fmla="*/ 2147483646 h 180"/>
              <a:gd name="T14" fmla="*/ 2147483646 w 575"/>
              <a:gd name="T15" fmla="*/ 2147483646 h 180"/>
              <a:gd name="T16" fmla="*/ 2147483646 w 575"/>
              <a:gd name="T17" fmla="*/ 2147483646 h 1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5"/>
              <a:gd name="T28" fmla="*/ 0 h 180"/>
              <a:gd name="T29" fmla="*/ 575 w 575"/>
              <a:gd name="T30" fmla="*/ 180 h 1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5" h="180">
                <a:moveTo>
                  <a:pt x="8" y="173"/>
                </a:moveTo>
                <a:lnTo>
                  <a:pt x="0" y="138"/>
                </a:lnTo>
                <a:lnTo>
                  <a:pt x="60" y="124"/>
                </a:lnTo>
                <a:lnTo>
                  <a:pt x="236" y="120"/>
                </a:lnTo>
                <a:lnTo>
                  <a:pt x="428" y="68"/>
                </a:lnTo>
                <a:lnTo>
                  <a:pt x="575" y="0"/>
                </a:lnTo>
                <a:lnTo>
                  <a:pt x="575" y="180"/>
                </a:lnTo>
                <a:lnTo>
                  <a:pt x="8" y="177"/>
                </a:lnTo>
                <a:lnTo>
                  <a:pt x="8" y="173"/>
                </a:lnTo>
              </a:path>
            </a:pathLst>
          </a:custGeom>
          <a:solidFill>
            <a:srgbClr val="33CC33"/>
          </a:solidFill>
          <a:ln>
            <a:noFill/>
          </a:ln>
          <a:extLst>
            <a:ext uri="{91240B29-F687-4F45-9708-019B960494DF}">
              <a14:hiddenLine xmlns:a14="http://schemas.microsoft.com/office/drawing/2010/main" w="12700" cap="rnd">
                <a:solidFill>
                  <a:srgbClr val="000000"/>
                </a:solidFill>
                <a:round/>
                <a:headEnd type="none" w="sm" len="sm"/>
                <a:tailEnd type="none" w="sm" len="sm"/>
              </a14:hiddenLine>
            </a:ext>
          </a:extLst>
        </p:spPr>
        <p:txBody>
          <a:bodyPr/>
          <a:lstStyle/>
          <a:p>
            <a:endParaRPr lang="zh-CN" altLang="en-US"/>
          </a:p>
        </p:txBody>
      </p:sp>
      <p:sp>
        <p:nvSpPr>
          <p:cNvPr id="49162" name="Freeform 8">
            <a:extLst>
              <a:ext uri="{FF2B5EF4-FFF2-40B4-BE49-F238E27FC236}">
                <a16:creationId xmlns:a16="http://schemas.microsoft.com/office/drawing/2014/main" id="{F5E1D36D-C541-B0CF-AAC1-4C70D6AB329F}"/>
              </a:ext>
            </a:extLst>
          </p:cNvPr>
          <p:cNvSpPr>
            <a:spLocks/>
          </p:cNvSpPr>
          <p:nvPr/>
        </p:nvSpPr>
        <p:spPr bwMode="auto">
          <a:xfrm>
            <a:off x="2209800" y="2819400"/>
            <a:ext cx="2362200" cy="1676400"/>
          </a:xfrm>
          <a:custGeom>
            <a:avLst/>
            <a:gdLst>
              <a:gd name="T0" fmla="*/ 0 w 600"/>
              <a:gd name="T1" fmla="*/ 2147483646 h 576"/>
              <a:gd name="T2" fmla="*/ 2147483646 w 600"/>
              <a:gd name="T3" fmla="*/ 2147483646 h 576"/>
              <a:gd name="T4" fmla="*/ 2147483646 w 600"/>
              <a:gd name="T5" fmla="*/ 2147483646 h 576"/>
              <a:gd name="T6" fmla="*/ 2147483646 w 600"/>
              <a:gd name="T7" fmla="*/ 2147483646 h 576"/>
              <a:gd name="T8" fmla="*/ 2147483646 w 600"/>
              <a:gd name="T9" fmla="*/ 2147483646 h 576"/>
              <a:gd name="T10" fmla="*/ 2147483646 w 600"/>
              <a:gd name="T11" fmla="*/ 2147483646 h 576"/>
              <a:gd name="T12" fmla="*/ 2147483646 w 600"/>
              <a:gd name="T13" fmla="*/ 2147483646 h 576"/>
              <a:gd name="T14" fmla="*/ 2147483646 w 600"/>
              <a:gd name="T15" fmla="*/ 2147483646 h 576"/>
              <a:gd name="T16" fmla="*/ 2147483646 w 600"/>
              <a:gd name="T17" fmla="*/ 2147483646 h 576"/>
              <a:gd name="T18" fmla="*/ 2147483646 w 600"/>
              <a:gd name="T19" fmla="*/ 2147483646 h 576"/>
              <a:gd name="T20" fmla="*/ 2147483646 w 600"/>
              <a:gd name="T21" fmla="*/ 2147483646 h 576"/>
              <a:gd name="T22" fmla="*/ 2147483646 w 600"/>
              <a:gd name="T23" fmla="*/ 2147483646 h 576"/>
              <a:gd name="T24" fmla="*/ 2147483646 w 600"/>
              <a:gd name="T25" fmla="*/ 2147483646 h 576"/>
              <a:gd name="T26" fmla="*/ 2147483646 w 600"/>
              <a:gd name="T27" fmla="*/ 2147483646 h 576"/>
              <a:gd name="T28" fmla="*/ 2147483646 w 600"/>
              <a:gd name="T29" fmla="*/ 2147483646 h 576"/>
              <a:gd name="T30" fmla="*/ 2147483646 w 600"/>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0"/>
              <a:gd name="T49" fmla="*/ 0 h 576"/>
              <a:gd name="T50" fmla="*/ 600 w 600"/>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63" name="Freeform 9">
            <a:extLst>
              <a:ext uri="{FF2B5EF4-FFF2-40B4-BE49-F238E27FC236}">
                <a16:creationId xmlns:a16="http://schemas.microsoft.com/office/drawing/2014/main" id="{86EFDA2D-06AB-0555-55BB-A27814431E23}"/>
              </a:ext>
            </a:extLst>
          </p:cNvPr>
          <p:cNvSpPr>
            <a:spLocks/>
          </p:cNvSpPr>
          <p:nvPr/>
        </p:nvSpPr>
        <p:spPr bwMode="auto">
          <a:xfrm>
            <a:off x="4572000" y="2819400"/>
            <a:ext cx="2209800" cy="1676400"/>
          </a:xfrm>
          <a:custGeom>
            <a:avLst/>
            <a:gdLst>
              <a:gd name="T0" fmla="*/ 2147483646 w 576"/>
              <a:gd name="T1" fmla="*/ 2147483646 h 576"/>
              <a:gd name="T2" fmla="*/ 2147483646 w 576"/>
              <a:gd name="T3" fmla="*/ 2147483646 h 576"/>
              <a:gd name="T4" fmla="*/ 2147483646 w 576"/>
              <a:gd name="T5" fmla="*/ 2147483646 h 576"/>
              <a:gd name="T6" fmla="*/ 2147483646 w 576"/>
              <a:gd name="T7" fmla="*/ 2147483646 h 576"/>
              <a:gd name="T8" fmla="*/ 2147483646 w 576"/>
              <a:gd name="T9" fmla="*/ 2147483646 h 576"/>
              <a:gd name="T10" fmla="*/ 2147483646 w 576"/>
              <a:gd name="T11" fmla="*/ 2147483646 h 576"/>
              <a:gd name="T12" fmla="*/ 2147483646 w 576"/>
              <a:gd name="T13" fmla="*/ 2147483646 h 576"/>
              <a:gd name="T14" fmla="*/ 2147483646 w 576"/>
              <a:gd name="T15" fmla="*/ 2147483646 h 576"/>
              <a:gd name="T16" fmla="*/ 2147483646 w 576"/>
              <a:gd name="T17" fmla="*/ 2147483646 h 576"/>
              <a:gd name="T18" fmla="*/ 2147483646 w 576"/>
              <a:gd name="T19" fmla="*/ 2147483646 h 576"/>
              <a:gd name="T20" fmla="*/ 2147483646 w 576"/>
              <a:gd name="T21" fmla="*/ 2147483646 h 576"/>
              <a:gd name="T22" fmla="*/ 2147483646 w 576"/>
              <a:gd name="T23" fmla="*/ 2147483646 h 576"/>
              <a:gd name="T24" fmla="*/ 2147483646 w 576"/>
              <a:gd name="T25" fmla="*/ 2147483646 h 576"/>
              <a:gd name="T26" fmla="*/ 2147483646 w 576"/>
              <a:gd name="T27" fmla="*/ 2147483646 h 576"/>
              <a:gd name="T28" fmla="*/ 2147483646 w 576"/>
              <a:gd name="T29" fmla="*/ 2147483646 h 576"/>
              <a:gd name="T30" fmla="*/ 0 w 576"/>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6"/>
              <a:gd name="T49" fmla="*/ 0 h 576"/>
              <a:gd name="T50" fmla="*/ 576 w 576"/>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64" name="Line 10">
            <a:extLst>
              <a:ext uri="{FF2B5EF4-FFF2-40B4-BE49-F238E27FC236}">
                <a16:creationId xmlns:a16="http://schemas.microsoft.com/office/drawing/2014/main" id="{D521CD61-2A22-2BAC-3DD6-66A3E98704A5}"/>
              </a:ext>
            </a:extLst>
          </p:cNvPr>
          <p:cNvSpPr>
            <a:spLocks noChangeShapeType="1"/>
          </p:cNvSpPr>
          <p:nvPr/>
        </p:nvSpPr>
        <p:spPr bwMode="auto">
          <a:xfrm>
            <a:off x="1981200" y="4572000"/>
            <a:ext cx="48768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5" name="Line 12">
            <a:extLst>
              <a:ext uri="{FF2B5EF4-FFF2-40B4-BE49-F238E27FC236}">
                <a16:creationId xmlns:a16="http://schemas.microsoft.com/office/drawing/2014/main" id="{30A63239-290E-ACCB-91B8-415AF4775BDD}"/>
              </a:ext>
            </a:extLst>
          </p:cNvPr>
          <p:cNvSpPr>
            <a:spLocks noChangeShapeType="1"/>
          </p:cNvSpPr>
          <p:nvPr/>
        </p:nvSpPr>
        <p:spPr bwMode="auto">
          <a:xfrm>
            <a:off x="4572000" y="2819400"/>
            <a:ext cx="0" cy="1752600"/>
          </a:xfrm>
          <a:prstGeom prst="line">
            <a:avLst/>
          </a:prstGeom>
          <a:noFill/>
          <a:ln w="9525" cap="rnd">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66" name="Text Box 17">
            <a:extLst>
              <a:ext uri="{FF2B5EF4-FFF2-40B4-BE49-F238E27FC236}">
                <a16:creationId xmlns:a16="http://schemas.microsoft.com/office/drawing/2014/main" id="{8B666BEA-2BFC-A281-FD04-AD6388BBFB75}"/>
              </a:ext>
            </a:extLst>
          </p:cNvPr>
          <p:cNvSpPr txBox="1">
            <a:spLocks noChangeArrowheads="1"/>
          </p:cNvSpPr>
          <p:nvPr/>
        </p:nvSpPr>
        <p:spPr bwMode="auto">
          <a:xfrm>
            <a:off x="4343400" y="47244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2000" b="1">
                <a:solidFill>
                  <a:srgbClr val="000000"/>
                </a:solidFill>
                <a:ea typeface="宋体" panose="02010600030101010101" pitchFamily="2" charset="-122"/>
              </a:rPr>
              <a:t>0</a:t>
            </a:r>
            <a:endParaRPr lang="el-GR" altLang="zh-CN" sz="2000" b="1" baseline="-25000">
              <a:solidFill>
                <a:srgbClr val="000000"/>
              </a:solidFill>
              <a:cs typeface="Arial" panose="020B0604020202020204" pitchFamily="34" charset="0"/>
            </a:endParaRPr>
          </a:p>
        </p:txBody>
      </p:sp>
      <p:sp>
        <p:nvSpPr>
          <p:cNvPr id="49167" name="Text Box 18">
            <a:extLst>
              <a:ext uri="{FF2B5EF4-FFF2-40B4-BE49-F238E27FC236}">
                <a16:creationId xmlns:a16="http://schemas.microsoft.com/office/drawing/2014/main" id="{C4786573-7EBC-0D42-2921-590D36579A54}"/>
              </a:ext>
            </a:extLst>
          </p:cNvPr>
          <p:cNvSpPr txBox="1">
            <a:spLocks noChangeArrowheads="1"/>
          </p:cNvSpPr>
          <p:nvPr/>
        </p:nvSpPr>
        <p:spPr bwMode="auto">
          <a:xfrm>
            <a:off x="2743200" y="53340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50000"/>
              </a:spcBef>
              <a:buClrTx/>
              <a:buSzTx/>
              <a:buFontTx/>
              <a:buNone/>
            </a:pPr>
            <a:r>
              <a:rPr lang="en-US" altLang="zh-CN" sz="2000" b="1">
                <a:solidFill>
                  <a:srgbClr val="3333CC"/>
                </a:solidFill>
                <a:ea typeface="宋体" panose="02010600030101010101" pitchFamily="2" charset="-122"/>
              </a:rPr>
              <a:t>-2.0</a:t>
            </a:r>
            <a:endParaRPr lang="el-GR" altLang="zh-CN" sz="2000" b="1">
              <a:solidFill>
                <a:srgbClr val="3333CC"/>
              </a:solidFill>
              <a:cs typeface="Arial" panose="020B0604020202020204" pitchFamily="34" charset="0"/>
            </a:endParaRPr>
          </a:p>
        </p:txBody>
      </p:sp>
      <p:sp>
        <p:nvSpPr>
          <p:cNvPr id="49168" name="Line 19">
            <a:extLst>
              <a:ext uri="{FF2B5EF4-FFF2-40B4-BE49-F238E27FC236}">
                <a16:creationId xmlns:a16="http://schemas.microsoft.com/office/drawing/2014/main" id="{D089A7A6-26F5-FD50-B14C-9DF203762005}"/>
              </a:ext>
            </a:extLst>
          </p:cNvPr>
          <p:cNvSpPr>
            <a:spLocks noChangeShapeType="1"/>
          </p:cNvSpPr>
          <p:nvPr/>
        </p:nvSpPr>
        <p:spPr bwMode="auto">
          <a:xfrm flipV="1">
            <a:off x="3048000" y="4953000"/>
            <a:ext cx="0" cy="457200"/>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9" name="Line 23">
            <a:extLst>
              <a:ext uri="{FF2B5EF4-FFF2-40B4-BE49-F238E27FC236}">
                <a16:creationId xmlns:a16="http://schemas.microsoft.com/office/drawing/2014/main" id="{2E0A1FBF-F043-F46C-FF46-885A2F2265C8}"/>
              </a:ext>
            </a:extLst>
          </p:cNvPr>
          <p:cNvSpPr>
            <a:spLocks noChangeShapeType="1"/>
          </p:cNvSpPr>
          <p:nvPr/>
        </p:nvSpPr>
        <p:spPr bwMode="auto">
          <a:xfrm>
            <a:off x="3048000" y="3733800"/>
            <a:ext cx="0" cy="1219200"/>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0" name="Line 25">
            <a:extLst>
              <a:ext uri="{FF2B5EF4-FFF2-40B4-BE49-F238E27FC236}">
                <a16:creationId xmlns:a16="http://schemas.microsoft.com/office/drawing/2014/main" id="{B92246D3-DF0F-7C5E-AAA4-CF9AF761ECD0}"/>
              </a:ext>
            </a:extLst>
          </p:cNvPr>
          <p:cNvSpPr>
            <a:spLocks noChangeShapeType="1"/>
          </p:cNvSpPr>
          <p:nvPr/>
        </p:nvSpPr>
        <p:spPr bwMode="auto">
          <a:xfrm flipH="1">
            <a:off x="1828800" y="4038600"/>
            <a:ext cx="12192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1" name="Text Box 27">
            <a:extLst>
              <a:ext uri="{FF2B5EF4-FFF2-40B4-BE49-F238E27FC236}">
                <a16:creationId xmlns:a16="http://schemas.microsoft.com/office/drawing/2014/main" id="{659B94AE-73A4-458A-A04C-EB52BDFD2BBE}"/>
              </a:ext>
            </a:extLst>
          </p:cNvPr>
          <p:cNvSpPr txBox="1">
            <a:spLocks noChangeArrowheads="1"/>
          </p:cNvSpPr>
          <p:nvPr/>
        </p:nvSpPr>
        <p:spPr bwMode="auto">
          <a:xfrm>
            <a:off x="6781800" y="46482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2000" b="1">
                <a:solidFill>
                  <a:srgbClr val="000000"/>
                </a:solidFill>
                <a:ea typeface="宋体" panose="02010600030101010101" pitchFamily="2" charset="-122"/>
              </a:rPr>
              <a:t>Z</a:t>
            </a:r>
            <a:endParaRPr lang="el-GR" altLang="zh-CN" sz="2000" b="1" baseline="-25000">
              <a:solidFill>
                <a:srgbClr val="000000"/>
              </a:solidFill>
              <a:cs typeface="Arial" panose="020B0604020202020204" pitchFamily="34" charset="0"/>
            </a:endParaRPr>
          </a:p>
        </p:txBody>
      </p:sp>
      <p:sp>
        <p:nvSpPr>
          <p:cNvPr id="49172" name="Text Box 29">
            <a:extLst>
              <a:ext uri="{FF2B5EF4-FFF2-40B4-BE49-F238E27FC236}">
                <a16:creationId xmlns:a16="http://schemas.microsoft.com/office/drawing/2014/main" id="{3AB229FC-02CE-37A5-AE99-45BFD02DC6D9}"/>
              </a:ext>
            </a:extLst>
          </p:cNvPr>
          <p:cNvSpPr txBox="1">
            <a:spLocks noChangeArrowheads="1"/>
          </p:cNvSpPr>
          <p:nvPr/>
        </p:nvSpPr>
        <p:spPr bwMode="auto">
          <a:xfrm>
            <a:off x="5715000" y="53340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50000"/>
              </a:spcBef>
              <a:buClrTx/>
              <a:buSzTx/>
              <a:buFontTx/>
              <a:buNone/>
            </a:pPr>
            <a:r>
              <a:rPr lang="en-US" altLang="zh-CN" sz="2000" b="1">
                <a:solidFill>
                  <a:srgbClr val="3333CC"/>
                </a:solidFill>
                <a:ea typeface="宋体" panose="02010600030101010101" pitchFamily="2" charset="-122"/>
              </a:rPr>
              <a:t>2.0</a:t>
            </a:r>
            <a:endParaRPr lang="el-GR" altLang="zh-CN" sz="2000" b="1">
              <a:solidFill>
                <a:srgbClr val="3333CC"/>
              </a:solidFill>
              <a:cs typeface="Arial" panose="020B0604020202020204" pitchFamily="34" charset="0"/>
            </a:endParaRPr>
          </a:p>
        </p:txBody>
      </p:sp>
      <p:sp>
        <p:nvSpPr>
          <p:cNvPr id="49173" name="Rectangle 38">
            <a:extLst>
              <a:ext uri="{FF2B5EF4-FFF2-40B4-BE49-F238E27FC236}">
                <a16:creationId xmlns:a16="http://schemas.microsoft.com/office/drawing/2014/main" id="{961F7431-4CD6-97C3-5F67-A0E18C984696}"/>
              </a:ext>
            </a:extLst>
          </p:cNvPr>
          <p:cNvSpPr>
            <a:spLocks noChangeArrowheads="1"/>
          </p:cNvSpPr>
          <p:nvPr/>
        </p:nvSpPr>
        <p:spPr bwMode="auto">
          <a:xfrm flipH="1">
            <a:off x="6019800" y="3505200"/>
            <a:ext cx="26670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50000"/>
              </a:spcBef>
              <a:buClrTx/>
              <a:buSzTx/>
              <a:buFontTx/>
              <a:buNone/>
            </a:pPr>
            <a:r>
              <a:rPr lang="en-US" altLang="zh-CN" sz="2000" b="1" dirty="0">
                <a:solidFill>
                  <a:srgbClr val="3333CC"/>
                </a:solidFill>
                <a:ea typeface="宋体" panose="02010600030101010101" pitchFamily="2" charset="-122"/>
              </a:rPr>
              <a:t>P(Z &gt; 2.0) = 0.0228</a:t>
            </a:r>
          </a:p>
        </p:txBody>
      </p:sp>
      <p:sp>
        <p:nvSpPr>
          <p:cNvPr id="49174" name="Line 40">
            <a:extLst>
              <a:ext uri="{FF2B5EF4-FFF2-40B4-BE49-F238E27FC236}">
                <a16:creationId xmlns:a16="http://schemas.microsoft.com/office/drawing/2014/main" id="{D7F5949D-28EE-80D0-BDCC-86228A9FD822}"/>
              </a:ext>
            </a:extLst>
          </p:cNvPr>
          <p:cNvSpPr>
            <a:spLocks noChangeShapeType="1"/>
          </p:cNvSpPr>
          <p:nvPr/>
        </p:nvSpPr>
        <p:spPr bwMode="auto">
          <a:xfrm>
            <a:off x="5943600" y="3733800"/>
            <a:ext cx="0" cy="1219200"/>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5" name="Line 41">
            <a:extLst>
              <a:ext uri="{FF2B5EF4-FFF2-40B4-BE49-F238E27FC236}">
                <a16:creationId xmlns:a16="http://schemas.microsoft.com/office/drawing/2014/main" id="{DAC602DB-25D1-353A-7972-1D51F3958486}"/>
              </a:ext>
            </a:extLst>
          </p:cNvPr>
          <p:cNvSpPr>
            <a:spLocks noChangeShapeType="1"/>
          </p:cNvSpPr>
          <p:nvPr/>
        </p:nvSpPr>
        <p:spPr bwMode="auto">
          <a:xfrm>
            <a:off x="5943600" y="3978275"/>
            <a:ext cx="10668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6" name="Line 47">
            <a:extLst>
              <a:ext uri="{FF2B5EF4-FFF2-40B4-BE49-F238E27FC236}">
                <a16:creationId xmlns:a16="http://schemas.microsoft.com/office/drawing/2014/main" id="{FFE81A9C-4C75-BACF-6E83-D9E899B9EBA5}"/>
              </a:ext>
            </a:extLst>
          </p:cNvPr>
          <p:cNvSpPr>
            <a:spLocks noChangeShapeType="1"/>
          </p:cNvSpPr>
          <p:nvPr/>
        </p:nvSpPr>
        <p:spPr bwMode="auto">
          <a:xfrm flipV="1">
            <a:off x="5943600" y="4968875"/>
            <a:ext cx="0" cy="457200"/>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49177" name="Picture 52" descr="HH00714_[1]">
            <a:extLst>
              <a:ext uri="{FF2B5EF4-FFF2-40B4-BE49-F238E27FC236}">
                <a16:creationId xmlns:a16="http://schemas.microsoft.com/office/drawing/2014/main" id="{C09CD56F-9333-6B79-25DC-F0C9833122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200" y="533400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5">
            <a:extLst>
              <a:ext uri="{FF2B5EF4-FFF2-40B4-BE49-F238E27FC236}">
                <a16:creationId xmlns:a16="http://schemas.microsoft.com/office/drawing/2014/main" id="{5709524A-C3EA-C326-F91D-A1ED87513727}"/>
              </a:ext>
            </a:extLst>
          </p:cNvPr>
          <p:cNvSpPr>
            <a:spLocks noGrp="1" noChangeArrowheads="1"/>
          </p:cNvSpPr>
          <p:nvPr>
            <p:ph type="body" idx="4294967295"/>
          </p:nvPr>
        </p:nvSpPr>
        <p:spPr>
          <a:xfrm>
            <a:off x="838200" y="1676400"/>
            <a:ext cx="8077200" cy="4267200"/>
          </a:xfrm>
        </p:spPr>
        <p:txBody>
          <a:bodyPr/>
          <a:lstStyle/>
          <a:p>
            <a:pPr eaLnBrk="1" hangingPunct="1">
              <a:spcBef>
                <a:spcPct val="40000"/>
              </a:spcBef>
            </a:pPr>
            <a:r>
              <a:rPr lang="en-US" altLang="zh-CN" dirty="0">
                <a:ea typeface="宋体" panose="02010600030101010101" pitchFamily="2" charset="-122"/>
              </a:rPr>
              <a:t>5. Is the p-value &lt; </a:t>
            </a:r>
            <a:r>
              <a:rPr lang="el-GR" altLang="zh-CN" dirty="0">
                <a:cs typeface="Arial" panose="020B0604020202020204" pitchFamily="34" charset="0"/>
              </a:rPr>
              <a:t>α</a:t>
            </a:r>
            <a:r>
              <a:rPr lang="en-US" altLang="zh-CN" dirty="0">
                <a:ea typeface="宋体" panose="02010600030101010101" pitchFamily="2" charset="-122"/>
              </a:rPr>
              <a:t>?</a:t>
            </a:r>
          </a:p>
          <a:p>
            <a:pPr lvl="1" eaLnBrk="1" hangingPunct="1">
              <a:spcBef>
                <a:spcPct val="40000"/>
              </a:spcBef>
            </a:pPr>
            <a:r>
              <a:rPr lang="en-US" altLang="zh-CN" dirty="0">
                <a:ea typeface="宋体" panose="02010600030101010101" pitchFamily="2" charset="-122"/>
              </a:rPr>
              <a:t>Since p-value = 0.0456 &lt; </a:t>
            </a:r>
            <a:r>
              <a:rPr lang="el-GR" altLang="zh-CN" dirty="0">
                <a:cs typeface="Arial" panose="020B0604020202020204" pitchFamily="34" charset="0"/>
              </a:rPr>
              <a:t>α</a:t>
            </a:r>
            <a:r>
              <a:rPr lang="en-US" altLang="zh-CN" dirty="0">
                <a:ea typeface="宋体" panose="02010600030101010101" pitchFamily="2" charset="-122"/>
              </a:rPr>
              <a:t> = 0.05 Reject H</a:t>
            </a:r>
            <a:r>
              <a:rPr lang="en-US" altLang="zh-CN" baseline="-20000" dirty="0">
                <a:ea typeface="宋体" panose="02010600030101010101" pitchFamily="2" charset="-122"/>
              </a:rPr>
              <a:t>0</a:t>
            </a:r>
          </a:p>
          <a:p>
            <a:pPr eaLnBrk="1" hangingPunct="1">
              <a:spcBef>
                <a:spcPct val="40000"/>
              </a:spcBef>
            </a:pPr>
            <a:r>
              <a:rPr lang="en-US" altLang="zh-CN" dirty="0">
                <a:ea typeface="宋体" panose="02010600030101010101" pitchFamily="2" charset="-122"/>
              </a:rPr>
              <a:t>5. (continued)  State the managerial conclusion in the context of the situation.</a:t>
            </a:r>
          </a:p>
          <a:p>
            <a:pPr lvl="1" eaLnBrk="1" hangingPunct="1">
              <a:spcBef>
                <a:spcPct val="40000"/>
              </a:spcBef>
            </a:pPr>
            <a:r>
              <a:rPr lang="en-US" altLang="zh-CN" sz="2000" dirty="0">
                <a:ea typeface="宋体" panose="02010600030101010101" pitchFamily="2" charset="-122"/>
              </a:rPr>
              <a:t>There is sufficient evidence to conclude the average number of TVs in US homes is not equal to 3.</a:t>
            </a:r>
            <a:endParaRPr lang="el-GR" altLang="zh-CN" sz="2000" dirty="0">
              <a:cs typeface="Arial" panose="020B0604020202020204" pitchFamily="34" charset="0"/>
            </a:endParaRPr>
          </a:p>
        </p:txBody>
      </p:sp>
      <p:sp>
        <p:nvSpPr>
          <p:cNvPr id="50181" name="Rectangle 19">
            <a:extLst>
              <a:ext uri="{FF2B5EF4-FFF2-40B4-BE49-F238E27FC236}">
                <a16:creationId xmlns:a16="http://schemas.microsoft.com/office/drawing/2014/main" id="{458CE24C-3C88-BBC4-FAF5-1376263E4DAF}"/>
              </a:ext>
            </a:extLst>
          </p:cNvPr>
          <p:cNvSpPr>
            <a:spLocks noGrp="1" noChangeArrowheads="1"/>
          </p:cNvSpPr>
          <p:nvPr>
            <p:ph type="title" idx="4294967295"/>
          </p:nvPr>
        </p:nvSpPr>
        <p:spPr>
          <a:noFill/>
        </p:spPr>
        <p:txBody>
          <a:bodyPr/>
          <a:lstStyle/>
          <a:p>
            <a:pPr eaLnBrk="1" hangingPunct="1"/>
            <a:r>
              <a:rPr lang="en-US" altLang="zh-CN" sz="3600">
                <a:ea typeface="宋体" panose="02010600030101010101" pitchFamily="2" charset="-122"/>
              </a:rPr>
              <a:t>p-value Hypothesis Testing Example</a:t>
            </a:r>
          </a:p>
        </p:txBody>
      </p:sp>
      <p:sp>
        <p:nvSpPr>
          <p:cNvPr id="50182" name="Text Box 20">
            <a:extLst>
              <a:ext uri="{FF2B5EF4-FFF2-40B4-BE49-F238E27FC236}">
                <a16:creationId xmlns:a16="http://schemas.microsoft.com/office/drawing/2014/main" id="{39DF7BF7-BBB9-5C48-C80F-E20375DA1AD4}"/>
              </a:ext>
            </a:extLst>
          </p:cNvPr>
          <p:cNvSpPr txBox="1">
            <a:spLocks noChangeArrowheads="1"/>
          </p:cNvSpPr>
          <p:nvPr/>
        </p:nvSpPr>
        <p:spPr bwMode="auto">
          <a:xfrm>
            <a:off x="7543800" y="1223963"/>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r>
              <a:rPr lang="en-US" altLang="zh-CN" sz="2000" i="1">
                <a:solidFill>
                  <a:srgbClr val="333399"/>
                </a:solidFill>
                <a:ea typeface="宋体" panose="02010600030101010101" pitchFamily="2" charset="-122"/>
              </a:rPr>
              <a:t>(continued)</a:t>
            </a:r>
          </a:p>
        </p:txBody>
      </p:sp>
      <p:pic>
        <p:nvPicPr>
          <p:cNvPr id="50183" name="Picture 21" descr="HH00714_[1]">
            <a:extLst>
              <a:ext uri="{FF2B5EF4-FFF2-40B4-BE49-F238E27FC236}">
                <a16:creationId xmlns:a16="http://schemas.microsoft.com/office/drawing/2014/main" id="{03EA998A-0942-BF1A-EEBE-925CAFE5E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200" y="533400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a:extLst>
              <a:ext uri="{FF2B5EF4-FFF2-40B4-BE49-F238E27FC236}">
                <a16:creationId xmlns:a16="http://schemas.microsoft.com/office/drawing/2014/main" id="{79E11C53-4900-0909-F2EC-B9ED065FC10D}"/>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Do You Ever Truly Know </a:t>
            </a:r>
            <a:r>
              <a:rPr lang="el-GR" altLang="zh-CN">
                <a:cs typeface="Arial" panose="020B0604020202020204" pitchFamily="34" charset="0"/>
              </a:rPr>
              <a:t>σ</a:t>
            </a:r>
            <a:r>
              <a:rPr lang="en-US" altLang="zh-CN">
                <a:ea typeface="宋体" panose="02010600030101010101" pitchFamily="2" charset="-122"/>
              </a:rPr>
              <a:t>?</a:t>
            </a:r>
            <a:endParaRPr lang="el-GR" altLang="zh-CN">
              <a:cs typeface="Arial" panose="020B0604020202020204" pitchFamily="34" charset="0"/>
            </a:endParaRPr>
          </a:p>
        </p:txBody>
      </p:sp>
      <p:sp>
        <p:nvSpPr>
          <p:cNvPr id="51205" name="Rectangle 3">
            <a:extLst>
              <a:ext uri="{FF2B5EF4-FFF2-40B4-BE49-F238E27FC236}">
                <a16:creationId xmlns:a16="http://schemas.microsoft.com/office/drawing/2014/main" id="{D87C9612-7572-258A-DED0-A70838253735}"/>
              </a:ext>
            </a:extLst>
          </p:cNvPr>
          <p:cNvSpPr>
            <a:spLocks noGrp="1" noChangeArrowheads="1"/>
          </p:cNvSpPr>
          <p:nvPr>
            <p:ph type="body" idx="4294967295"/>
          </p:nvPr>
        </p:nvSpPr>
        <p:spPr/>
        <p:txBody>
          <a:bodyPr/>
          <a:lstStyle/>
          <a:p>
            <a:pPr eaLnBrk="1" hangingPunct="1"/>
            <a:r>
              <a:rPr lang="en-US" altLang="zh-CN" sz="2400">
                <a:ea typeface="宋体" panose="02010600030101010101" pitchFamily="2" charset="-122"/>
              </a:rPr>
              <a:t>Probably not!</a:t>
            </a:r>
          </a:p>
          <a:p>
            <a:pPr eaLnBrk="1" hangingPunct="1"/>
            <a:endParaRPr lang="en-US" altLang="zh-CN" sz="2400">
              <a:ea typeface="宋体" panose="02010600030101010101" pitchFamily="2" charset="-122"/>
            </a:endParaRPr>
          </a:p>
          <a:p>
            <a:pPr eaLnBrk="1" hangingPunct="1"/>
            <a:r>
              <a:rPr lang="en-US" altLang="zh-CN" sz="2400">
                <a:ea typeface="宋体" panose="02010600030101010101" pitchFamily="2" charset="-122"/>
              </a:rPr>
              <a:t>In virtually all real world business situations, </a:t>
            </a:r>
            <a:r>
              <a:rPr lang="el-GR" altLang="zh-CN" sz="2400">
                <a:cs typeface="Arial" panose="020B0604020202020204" pitchFamily="34" charset="0"/>
              </a:rPr>
              <a:t>σ</a:t>
            </a:r>
            <a:r>
              <a:rPr lang="en-US" altLang="zh-CN" sz="2400">
                <a:ea typeface="宋体" panose="02010600030101010101" pitchFamily="2" charset="-122"/>
              </a:rPr>
              <a:t> is not known.</a:t>
            </a:r>
          </a:p>
          <a:p>
            <a:pPr eaLnBrk="1" hangingPunct="1"/>
            <a:endParaRPr lang="en-US" altLang="zh-CN" sz="2400">
              <a:ea typeface="宋体" panose="02010600030101010101" pitchFamily="2" charset="-122"/>
            </a:endParaRPr>
          </a:p>
          <a:p>
            <a:pPr eaLnBrk="1" hangingPunct="1"/>
            <a:r>
              <a:rPr lang="en-US" altLang="zh-CN" sz="2400">
                <a:ea typeface="宋体" panose="02010600030101010101" pitchFamily="2" charset="-122"/>
              </a:rPr>
              <a:t>If there is a situation where </a:t>
            </a:r>
            <a:r>
              <a:rPr lang="el-GR" altLang="zh-CN" sz="2400">
                <a:cs typeface="Arial" panose="020B0604020202020204" pitchFamily="34" charset="0"/>
              </a:rPr>
              <a:t>σ</a:t>
            </a:r>
            <a:r>
              <a:rPr lang="en-US" altLang="zh-CN" sz="2400">
                <a:ea typeface="宋体" panose="02010600030101010101" pitchFamily="2" charset="-122"/>
              </a:rPr>
              <a:t> is known then µ is also known (since to calculate </a:t>
            </a:r>
            <a:r>
              <a:rPr lang="el-GR" altLang="zh-CN" sz="2400">
                <a:cs typeface="Arial" panose="020B0604020202020204" pitchFamily="34" charset="0"/>
              </a:rPr>
              <a:t>σ</a:t>
            </a:r>
            <a:r>
              <a:rPr lang="en-US" altLang="zh-CN" sz="2400">
                <a:ea typeface="宋体" panose="02010600030101010101" pitchFamily="2" charset="-122"/>
              </a:rPr>
              <a:t> you need to know µ.)</a:t>
            </a:r>
          </a:p>
          <a:p>
            <a:pPr eaLnBrk="1" hangingPunct="1"/>
            <a:endParaRPr lang="en-US" altLang="zh-CN" sz="2400">
              <a:ea typeface="宋体" panose="02010600030101010101" pitchFamily="2" charset="-122"/>
            </a:endParaRPr>
          </a:p>
          <a:p>
            <a:pPr eaLnBrk="1" hangingPunct="1"/>
            <a:r>
              <a:rPr lang="en-US" altLang="zh-CN" sz="2400">
                <a:ea typeface="宋体" panose="02010600030101010101" pitchFamily="2" charset="-122"/>
              </a:rPr>
              <a:t>If you truly know µ there would be no need to gather a sample to estimate it.</a:t>
            </a:r>
          </a:p>
          <a:p>
            <a:pPr eaLnBrk="1" hangingPunct="1"/>
            <a:endParaRPr lang="en-US" altLang="zh-CN" sz="240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a:extLst>
              <a:ext uri="{FF2B5EF4-FFF2-40B4-BE49-F238E27FC236}">
                <a16:creationId xmlns:a16="http://schemas.microsoft.com/office/drawing/2014/main" id="{9C72E16B-22C9-65E6-EBA6-F18C19AEEC08}"/>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Hypothesis Testing: </a:t>
            </a:r>
            <a:br>
              <a:rPr lang="en-US" altLang="zh-CN">
                <a:ea typeface="宋体" panose="02010600030101010101" pitchFamily="2" charset="-122"/>
              </a:rPr>
            </a:br>
            <a:r>
              <a:rPr lang="el-GR" altLang="zh-CN">
                <a:cs typeface="Arial" panose="020B0604020202020204" pitchFamily="34" charset="0"/>
              </a:rPr>
              <a:t>σ</a:t>
            </a:r>
            <a:r>
              <a:rPr lang="en-US" altLang="zh-CN">
                <a:ea typeface="宋体" panose="02010600030101010101" pitchFamily="2" charset="-122"/>
              </a:rPr>
              <a:t> Unknown</a:t>
            </a:r>
          </a:p>
        </p:txBody>
      </p:sp>
      <p:sp>
        <p:nvSpPr>
          <p:cNvPr id="52229" name="Rectangle 3">
            <a:extLst>
              <a:ext uri="{FF2B5EF4-FFF2-40B4-BE49-F238E27FC236}">
                <a16:creationId xmlns:a16="http://schemas.microsoft.com/office/drawing/2014/main" id="{F6EC9F13-42E0-62B8-02C1-A6739C72B218}"/>
              </a:ext>
            </a:extLst>
          </p:cNvPr>
          <p:cNvSpPr>
            <a:spLocks noGrp="1" noChangeArrowheads="1"/>
          </p:cNvSpPr>
          <p:nvPr>
            <p:ph type="body" idx="4294967295"/>
          </p:nvPr>
        </p:nvSpPr>
        <p:spPr>
          <a:xfrm>
            <a:off x="457200" y="1828800"/>
            <a:ext cx="8382000" cy="4279900"/>
          </a:xfrm>
          <a:noFill/>
        </p:spPr>
        <p:txBody>
          <a:bodyPr/>
          <a:lstStyle/>
          <a:p>
            <a:pPr eaLnBrk="1" hangingPunct="1">
              <a:lnSpc>
                <a:spcPct val="80000"/>
              </a:lnSpc>
            </a:pPr>
            <a:r>
              <a:rPr lang="en-US" altLang="zh-CN" sz="2400" dirty="0">
                <a:ea typeface="宋体" panose="02010600030101010101" pitchFamily="2" charset="-122"/>
              </a:rPr>
              <a:t>If the population standard deviation is unknown, you instead use the sample standard deviation S.</a:t>
            </a:r>
          </a:p>
          <a:p>
            <a:pPr eaLnBrk="1" hangingPunct="1">
              <a:lnSpc>
                <a:spcPct val="80000"/>
              </a:lnSpc>
            </a:pPr>
            <a:endParaRPr lang="en-US" altLang="zh-CN" sz="2400" dirty="0">
              <a:ea typeface="宋体" panose="02010600030101010101" pitchFamily="2" charset="-122"/>
            </a:endParaRPr>
          </a:p>
          <a:p>
            <a:pPr eaLnBrk="1" hangingPunct="1">
              <a:lnSpc>
                <a:spcPct val="80000"/>
              </a:lnSpc>
            </a:pPr>
            <a:r>
              <a:rPr lang="en-US" altLang="zh-CN" sz="2400" dirty="0">
                <a:ea typeface="宋体" panose="02010600030101010101" pitchFamily="2" charset="-122"/>
              </a:rPr>
              <a:t>Because of this change, you use the t distribution instead of the Z distribution to test the null hypothesis about the mean.</a:t>
            </a:r>
          </a:p>
          <a:p>
            <a:pPr eaLnBrk="1" hangingPunct="1">
              <a:lnSpc>
                <a:spcPct val="80000"/>
              </a:lnSpc>
            </a:pPr>
            <a:endParaRPr lang="en-US" altLang="zh-CN" sz="2400" dirty="0">
              <a:ea typeface="宋体" panose="02010600030101010101" pitchFamily="2" charset="-122"/>
            </a:endParaRPr>
          </a:p>
          <a:p>
            <a:pPr eaLnBrk="1" hangingPunct="1">
              <a:lnSpc>
                <a:spcPct val="80000"/>
              </a:lnSpc>
            </a:pPr>
            <a:r>
              <a:rPr lang="en-US" altLang="zh-CN" sz="2400" dirty="0">
                <a:ea typeface="宋体" panose="02010600030101010101" pitchFamily="2" charset="-122"/>
              </a:rPr>
              <a:t>When using the t distribution you must assume the population you are sampling from </a:t>
            </a:r>
            <a:r>
              <a:rPr lang="en-US" altLang="zh-CN" sz="2400" dirty="0">
                <a:solidFill>
                  <a:srgbClr val="0070C0"/>
                </a:solidFill>
                <a:ea typeface="宋体" panose="02010600030101010101" pitchFamily="2" charset="-122"/>
              </a:rPr>
              <a:t>follows a normal distribution</a:t>
            </a:r>
            <a:r>
              <a:rPr lang="en-US" altLang="zh-CN" sz="2400" dirty="0">
                <a:ea typeface="宋体" panose="02010600030101010101" pitchFamily="2" charset="-122"/>
              </a:rPr>
              <a:t>.</a:t>
            </a:r>
          </a:p>
          <a:p>
            <a:pPr eaLnBrk="1" hangingPunct="1">
              <a:lnSpc>
                <a:spcPct val="80000"/>
              </a:lnSpc>
            </a:pPr>
            <a:endParaRPr lang="en-US" altLang="zh-CN" sz="2400" dirty="0">
              <a:ea typeface="宋体" panose="02010600030101010101" pitchFamily="2" charset="-122"/>
            </a:endParaRPr>
          </a:p>
          <a:p>
            <a:pPr eaLnBrk="1" hangingPunct="1">
              <a:lnSpc>
                <a:spcPct val="80000"/>
              </a:lnSpc>
            </a:pPr>
            <a:r>
              <a:rPr lang="en-US" altLang="zh-CN" sz="2400" dirty="0">
                <a:ea typeface="宋体" panose="02010600030101010101" pitchFamily="2" charset="-122"/>
              </a:rPr>
              <a:t>All other steps, concepts, and conclusions are the same.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a:extLst>
              <a:ext uri="{FF2B5EF4-FFF2-40B4-BE49-F238E27FC236}">
                <a16:creationId xmlns:a16="http://schemas.microsoft.com/office/drawing/2014/main" id="{ED03407B-85F8-17C9-3C81-43BCA5809F43}"/>
              </a:ext>
            </a:extLst>
          </p:cNvPr>
          <p:cNvSpPr>
            <a:spLocks noGrp="1" noChangeArrowheads="1"/>
          </p:cNvSpPr>
          <p:nvPr>
            <p:ph type="title" idx="4294967295"/>
          </p:nvPr>
        </p:nvSpPr>
        <p:spPr>
          <a:xfrm>
            <a:off x="990600" y="228600"/>
            <a:ext cx="7793038" cy="1143000"/>
          </a:xfrm>
        </p:spPr>
        <p:txBody>
          <a:bodyPr/>
          <a:lstStyle/>
          <a:p>
            <a:pPr eaLnBrk="1" hangingPunct="1">
              <a:lnSpc>
                <a:spcPct val="80000"/>
              </a:lnSpc>
            </a:pPr>
            <a:r>
              <a:rPr lang="en-US" altLang="zh-CN">
                <a:ea typeface="宋体" panose="02010600030101010101" pitchFamily="2" charset="-122"/>
              </a:rPr>
              <a:t>t Test of Hypothesis for the Mean (</a:t>
            </a:r>
            <a:r>
              <a:rPr lang="el-GR" altLang="zh-CN">
                <a:cs typeface="Arial" panose="020B0604020202020204" pitchFamily="34" charset="0"/>
              </a:rPr>
              <a:t>σ</a:t>
            </a:r>
            <a:r>
              <a:rPr lang="en-US" altLang="zh-CN">
                <a:ea typeface="宋体" panose="02010600030101010101" pitchFamily="2" charset="-122"/>
              </a:rPr>
              <a:t> Unknown)</a:t>
            </a:r>
            <a:endParaRPr lang="el-GR" altLang="zh-CN">
              <a:cs typeface="Arial" panose="020B0604020202020204" pitchFamily="34" charset="0"/>
            </a:endParaRPr>
          </a:p>
        </p:txBody>
      </p:sp>
      <p:sp>
        <p:nvSpPr>
          <p:cNvPr id="53253" name="Text Box 7">
            <a:extLst>
              <a:ext uri="{FF2B5EF4-FFF2-40B4-BE49-F238E27FC236}">
                <a16:creationId xmlns:a16="http://schemas.microsoft.com/office/drawing/2014/main" id="{C7B1EA76-64AC-35A1-97E8-DBB4FB6E1FCD}"/>
              </a:ext>
            </a:extLst>
          </p:cNvPr>
          <p:cNvSpPr txBox="1">
            <a:spLocks noChangeArrowheads="1"/>
          </p:cNvSpPr>
          <p:nvPr/>
        </p:nvSpPr>
        <p:spPr bwMode="auto">
          <a:xfrm>
            <a:off x="4800600" y="43434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50000"/>
              </a:spcBef>
              <a:buClrTx/>
              <a:buSzTx/>
              <a:buFontTx/>
              <a:buNone/>
            </a:pPr>
            <a:r>
              <a:rPr lang="en-US" altLang="zh-CN" sz="2400">
                <a:solidFill>
                  <a:srgbClr val="000000"/>
                </a:solidFill>
                <a:ea typeface="宋体" panose="02010600030101010101" pitchFamily="2" charset="-122"/>
              </a:rPr>
              <a:t>The test statistic is:</a:t>
            </a:r>
          </a:p>
        </p:txBody>
      </p:sp>
      <p:graphicFrame>
        <p:nvGraphicFramePr>
          <p:cNvPr id="53254" name="Object 8">
            <a:hlinkClick r:id="" action="ppaction://ole?verb=0"/>
            <a:extLst>
              <a:ext uri="{FF2B5EF4-FFF2-40B4-BE49-F238E27FC236}">
                <a16:creationId xmlns:a16="http://schemas.microsoft.com/office/drawing/2014/main" id="{E331816D-F10A-608E-BFF2-F6129069AF02}"/>
              </a:ext>
            </a:extLst>
          </p:cNvPr>
          <p:cNvGraphicFramePr>
            <a:graphicFrameLocks/>
          </p:cNvGraphicFramePr>
          <p:nvPr/>
        </p:nvGraphicFramePr>
        <p:xfrm>
          <a:off x="5413375" y="4979988"/>
          <a:ext cx="2433638" cy="1450975"/>
        </p:xfrm>
        <a:graphic>
          <a:graphicData uri="http://schemas.openxmlformats.org/presentationml/2006/ole">
            <mc:AlternateContent xmlns:mc="http://schemas.openxmlformats.org/markup-compatibility/2006">
              <mc:Choice xmlns:v="urn:schemas-microsoft-com:vml" Requires="v">
                <p:oleObj name="Equation" r:id="rId2" imgW="1073184" imgH="584381" progId="Equation.3">
                  <p:embed/>
                </p:oleObj>
              </mc:Choice>
              <mc:Fallback>
                <p:oleObj name="Equation" r:id="rId2" imgW="1073184" imgH="584381" progId="Equation.3">
                  <p:embed/>
                  <p:pic>
                    <p:nvPicPr>
                      <p:cNvPr id="53254" name="Object 8">
                        <a:hlinkClick r:id="" action="ppaction://ole?verb=0"/>
                        <a:extLst>
                          <a:ext uri="{FF2B5EF4-FFF2-40B4-BE49-F238E27FC236}">
                            <a16:creationId xmlns:a16="http://schemas.microsoft.com/office/drawing/2014/main" id="{E331816D-F10A-608E-BFF2-F6129069AF0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375" y="4979988"/>
                        <a:ext cx="2433638" cy="1450975"/>
                      </a:xfrm>
                      <a:prstGeom prst="rect">
                        <a:avLst/>
                      </a:prstGeom>
                      <a:solidFill>
                        <a:srgbClr val="FDE0BD"/>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5" name="Freeform 9">
            <a:extLst>
              <a:ext uri="{FF2B5EF4-FFF2-40B4-BE49-F238E27FC236}">
                <a16:creationId xmlns:a16="http://schemas.microsoft.com/office/drawing/2014/main" id="{C1CA8CB7-51BA-67F7-4C02-11FB3543067D}"/>
              </a:ext>
            </a:extLst>
          </p:cNvPr>
          <p:cNvSpPr>
            <a:spLocks/>
          </p:cNvSpPr>
          <p:nvPr/>
        </p:nvSpPr>
        <p:spPr bwMode="auto">
          <a:xfrm>
            <a:off x="4648200" y="3276600"/>
            <a:ext cx="4191000" cy="3352800"/>
          </a:xfrm>
          <a:custGeom>
            <a:avLst/>
            <a:gdLst>
              <a:gd name="T0" fmla="*/ 2147483646 w 2784"/>
              <a:gd name="T1" fmla="*/ 0 h 2208"/>
              <a:gd name="T2" fmla="*/ 2147483646 w 2784"/>
              <a:gd name="T3" fmla="*/ 2147483646 h 2208"/>
              <a:gd name="T4" fmla="*/ 0 w 2784"/>
              <a:gd name="T5" fmla="*/ 2147483646 h 2208"/>
              <a:gd name="T6" fmla="*/ 0 w 2784"/>
              <a:gd name="T7" fmla="*/ 0 h 2208"/>
              <a:gd name="T8" fmla="*/ 2147483646 w 2784"/>
              <a:gd name="T9" fmla="*/ 0 h 2208"/>
              <a:gd name="T10" fmla="*/ 0 60000 65536"/>
              <a:gd name="T11" fmla="*/ 0 60000 65536"/>
              <a:gd name="T12" fmla="*/ 0 60000 65536"/>
              <a:gd name="T13" fmla="*/ 0 60000 65536"/>
              <a:gd name="T14" fmla="*/ 0 60000 65536"/>
              <a:gd name="T15" fmla="*/ 0 w 2784"/>
              <a:gd name="T16" fmla="*/ 0 h 2208"/>
              <a:gd name="T17" fmla="*/ 2784 w 2784"/>
              <a:gd name="T18" fmla="*/ 2208 h 2208"/>
            </a:gdLst>
            <a:ahLst/>
            <a:cxnLst>
              <a:cxn ang="T10">
                <a:pos x="T0" y="T1"/>
              </a:cxn>
              <a:cxn ang="T11">
                <a:pos x="T2" y="T3"/>
              </a:cxn>
              <a:cxn ang="T12">
                <a:pos x="T4" y="T5"/>
              </a:cxn>
              <a:cxn ang="T13">
                <a:pos x="T6" y="T7"/>
              </a:cxn>
              <a:cxn ang="T14">
                <a:pos x="T8" y="T9"/>
              </a:cxn>
            </a:cxnLst>
            <a:rect l="T15" t="T16" r="T17" b="T18"/>
            <a:pathLst>
              <a:path w="2784" h="2208">
                <a:moveTo>
                  <a:pt x="2784" y="0"/>
                </a:moveTo>
                <a:lnTo>
                  <a:pt x="2784" y="2208"/>
                </a:lnTo>
                <a:lnTo>
                  <a:pt x="0" y="2208"/>
                </a:lnTo>
                <a:lnTo>
                  <a:pt x="0" y="0"/>
                </a:lnTo>
                <a:lnTo>
                  <a:pt x="2784" y="0"/>
                </a:ln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56" name="Line 10">
            <a:extLst>
              <a:ext uri="{FF2B5EF4-FFF2-40B4-BE49-F238E27FC236}">
                <a16:creationId xmlns:a16="http://schemas.microsoft.com/office/drawing/2014/main" id="{C689EAAD-77CA-1496-E3D7-86BF64DD93B4}"/>
              </a:ext>
            </a:extLst>
          </p:cNvPr>
          <p:cNvSpPr>
            <a:spLocks noChangeShapeType="1"/>
          </p:cNvSpPr>
          <p:nvPr/>
        </p:nvSpPr>
        <p:spPr bwMode="auto">
          <a:xfrm>
            <a:off x="4800600" y="2971800"/>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57" name="Freeform 12">
            <a:extLst>
              <a:ext uri="{FF2B5EF4-FFF2-40B4-BE49-F238E27FC236}">
                <a16:creationId xmlns:a16="http://schemas.microsoft.com/office/drawing/2014/main" id="{D1F68F8A-F09B-2149-EBD1-EC11BFEA1CBA}"/>
              </a:ext>
            </a:extLst>
          </p:cNvPr>
          <p:cNvSpPr>
            <a:spLocks/>
          </p:cNvSpPr>
          <p:nvPr/>
        </p:nvSpPr>
        <p:spPr bwMode="auto">
          <a:xfrm>
            <a:off x="3733800" y="2133600"/>
            <a:ext cx="1981200" cy="914400"/>
          </a:xfrm>
          <a:custGeom>
            <a:avLst/>
            <a:gdLst>
              <a:gd name="T0" fmla="*/ 0 w 1115"/>
              <a:gd name="T1" fmla="*/ 2147483646 h 514"/>
              <a:gd name="T2" fmla="*/ 2147483646 w 1115"/>
              <a:gd name="T3" fmla="*/ 2147483646 h 514"/>
              <a:gd name="T4" fmla="*/ 2147483646 w 1115"/>
              <a:gd name="T5" fmla="*/ 0 h 514"/>
              <a:gd name="T6" fmla="*/ 0 w 1115"/>
              <a:gd name="T7" fmla="*/ 0 h 514"/>
              <a:gd name="T8" fmla="*/ 0 w 1115"/>
              <a:gd name="T9" fmla="*/ 2147483646 h 514"/>
              <a:gd name="T10" fmla="*/ 0 60000 65536"/>
              <a:gd name="T11" fmla="*/ 0 60000 65536"/>
              <a:gd name="T12" fmla="*/ 0 60000 65536"/>
              <a:gd name="T13" fmla="*/ 0 60000 65536"/>
              <a:gd name="T14" fmla="*/ 0 60000 65536"/>
              <a:gd name="T15" fmla="*/ 0 w 1115"/>
              <a:gd name="T16" fmla="*/ 0 h 514"/>
              <a:gd name="T17" fmla="*/ 1115 w 1115"/>
              <a:gd name="T18" fmla="*/ 514 h 514"/>
            </a:gdLst>
            <a:ahLst/>
            <a:cxnLst>
              <a:cxn ang="T10">
                <a:pos x="T0" y="T1"/>
              </a:cxn>
              <a:cxn ang="T11">
                <a:pos x="T2" y="T3"/>
              </a:cxn>
              <a:cxn ang="T12">
                <a:pos x="T4" y="T5"/>
              </a:cxn>
              <a:cxn ang="T13">
                <a:pos x="T6" y="T7"/>
              </a:cxn>
              <a:cxn ang="T14">
                <a:pos x="T8" y="T9"/>
              </a:cxn>
            </a:cxnLst>
            <a:rect l="T15" t="T16" r="T17" b="T18"/>
            <a:pathLst>
              <a:path w="1115" h="514">
                <a:moveTo>
                  <a:pt x="0" y="513"/>
                </a:moveTo>
                <a:lnTo>
                  <a:pt x="1114" y="513"/>
                </a:lnTo>
                <a:lnTo>
                  <a:pt x="1114" y="0"/>
                </a:lnTo>
                <a:lnTo>
                  <a:pt x="0" y="0"/>
                </a:lnTo>
                <a:lnTo>
                  <a:pt x="0" y="513"/>
                </a:lnTo>
              </a:path>
            </a:pathLst>
          </a:custGeom>
          <a:solidFill>
            <a:srgbClr val="C7DAF7"/>
          </a:solidFill>
          <a:ln w="25400" cap="rnd">
            <a:solidFill>
              <a:srgbClr val="1A1A1A"/>
            </a:solidFill>
            <a:round/>
            <a:headEnd/>
            <a:tailEnd/>
          </a:ln>
        </p:spPr>
        <p:txBody>
          <a:bodyPr/>
          <a:lstStyle/>
          <a:p>
            <a:endParaRPr lang="zh-CN" altLang="en-US"/>
          </a:p>
        </p:txBody>
      </p:sp>
      <p:sp>
        <p:nvSpPr>
          <p:cNvPr id="53258" name="Line 15">
            <a:extLst>
              <a:ext uri="{FF2B5EF4-FFF2-40B4-BE49-F238E27FC236}">
                <a16:creationId xmlns:a16="http://schemas.microsoft.com/office/drawing/2014/main" id="{7923A7A7-7F54-780F-0040-27D48324F720}"/>
              </a:ext>
            </a:extLst>
          </p:cNvPr>
          <p:cNvSpPr>
            <a:spLocks noChangeShapeType="1"/>
          </p:cNvSpPr>
          <p:nvPr/>
        </p:nvSpPr>
        <p:spPr bwMode="auto">
          <a:xfrm>
            <a:off x="3124200" y="3200400"/>
            <a:ext cx="3429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59" name="Line 16">
            <a:extLst>
              <a:ext uri="{FF2B5EF4-FFF2-40B4-BE49-F238E27FC236}">
                <a16:creationId xmlns:a16="http://schemas.microsoft.com/office/drawing/2014/main" id="{0724774D-8CD9-E8A7-F8D8-4C46454A15BE}"/>
              </a:ext>
            </a:extLst>
          </p:cNvPr>
          <p:cNvSpPr>
            <a:spLocks noChangeShapeType="1"/>
          </p:cNvSpPr>
          <p:nvPr/>
        </p:nvSpPr>
        <p:spPr bwMode="auto">
          <a:xfrm>
            <a:off x="3124200" y="3200400"/>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60" name="Line 17">
            <a:extLst>
              <a:ext uri="{FF2B5EF4-FFF2-40B4-BE49-F238E27FC236}">
                <a16:creationId xmlns:a16="http://schemas.microsoft.com/office/drawing/2014/main" id="{D6228D0D-F5A8-DDC6-99DC-D13277672F75}"/>
              </a:ext>
            </a:extLst>
          </p:cNvPr>
          <p:cNvSpPr>
            <a:spLocks noChangeShapeType="1"/>
          </p:cNvSpPr>
          <p:nvPr/>
        </p:nvSpPr>
        <p:spPr bwMode="auto">
          <a:xfrm>
            <a:off x="6553200" y="3200400"/>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61" name="Rectangle 19">
            <a:extLst>
              <a:ext uri="{FF2B5EF4-FFF2-40B4-BE49-F238E27FC236}">
                <a16:creationId xmlns:a16="http://schemas.microsoft.com/office/drawing/2014/main" id="{B36CF7E7-985F-01CE-7403-A1579B5A3CC6}"/>
              </a:ext>
            </a:extLst>
          </p:cNvPr>
          <p:cNvSpPr>
            <a:spLocks noChangeArrowheads="1"/>
          </p:cNvSpPr>
          <p:nvPr/>
        </p:nvSpPr>
        <p:spPr bwMode="auto">
          <a:xfrm>
            <a:off x="3276600" y="2133600"/>
            <a:ext cx="27432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a:spcBef>
                <a:spcPct val="0"/>
              </a:spcBef>
              <a:buClrTx/>
              <a:buSzTx/>
              <a:buFontTx/>
              <a:buNone/>
            </a:pPr>
            <a:r>
              <a:rPr lang="en-US" altLang="zh-CN" sz="2400" b="1">
                <a:solidFill>
                  <a:srgbClr val="000000"/>
                </a:solidFill>
                <a:ea typeface="宋体" panose="02010600030101010101" pitchFamily="2" charset="-122"/>
                <a:sym typeface="Symbol" panose="05050102010706020507" pitchFamily="18" charset="2"/>
              </a:rPr>
              <a:t>Hypothesis </a:t>
            </a:r>
          </a:p>
          <a:p>
            <a:pPr algn="ctr">
              <a:spcBef>
                <a:spcPct val="0"/>
              </a:spcBef>
              <a:buClrTx/>
              <a:buSzTx/>
              <a:buFontTx/>
              <a:buNone/>
            </a:pPr>
            <a:r>
              <a:rPr lang="en-US" altLang="zh-CN" sz="2400" b="1">
                <a:solidFill>
                  <a:srgbClr val="000000"/>
                </a:solidFill>
                <a:ea typeface="宋体" panose="02010600030101010101" pitchFamily="2" charset="-122"/>
                <a:sym typeface="Symbol" panose="05050102010706020507" pitchFamily="18" charset="2"/>
              </a:rPr>
              <a:t>Tests for </a:t>
            </a:r>
          </a:p>
        </p:txBody>
      </p:sp>
      <p:sp>
        <p:nvSpPr>
          <p:cNvPr id="53262" name="Rectangle 20">
            <a:extLst>
              <a:ext uri="{FF2B5EF4-FFF2-40B4-BE49-F238E27FC236}">
                <a16:creationId xmlns:a16="http://schemas.microsoft.com/office/drawing/2014/main" id="{311A5DF9-61A6-0E0E-911E-283FA7ADCDA5}"/>
              </a:ext>
            </a:extLst>
          </p:cNvPr>
          <p:cNvSpPr>
            <a:spLocks noChangeArrowheads="1"/>
          </p:cNvSpPr>
          <p:nvPr/>
        </p:nvSpPr>
        <p:spPr bwMode="auto">
          <a:xfrm>
            <a:off x="2362200" y="3505200"/>
            <a:ext cx="14874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0"/>
              </a:spcBef>
              <a:buClrTx/>
              <a:buSzTx/>
              <a:buFontTx/>
              <a:buNone/>
            </a:pPr>
            <a:r>
              <a:rPr lang="el-GR" altLang="zh-CN" sz="2400" b="1">
                <a:solidFill>
                  <a:srgbClr val="000000"/>
                </a:solidFill>
                <a:cs typeface="Arial" panose="020B0604020202020204" pitchFamily="34" charset="0"/>
                <a:sym typeface="Symbol" panose="05050102010706020507" pitchFamily="18" charset="2"/>
              </a:rPr>
              <a:t>σ</a:t>
            </a:r>
            <a:r>
              <a:rPr lang="en-US" altLang="zh-CN" sz="2400" b="1">
                <a:solidFill>
                  <a:srgbClr val="000000"/>
                </a:solidFill>
                <a:ea typeface="宋体" panose="02010600030101010101" pitchFamily="2" charset="-122"/>
                <a:sym typeface="Symbol" panose="05050102010706020507" pitchFamily="18" charset="2"/>
              </a:rPr>
              <a:t> Known</a:t>
            </a:r>
          </a:p>
        </p:txBody>
      </p:sp>
      <p:sp>
        <p:nvSpPr>
          <p:cNvPr id="53263" name="Line 21">
            <a:extLst>
              <a:ext uri="{FF2B5EF4-FFF2-40B4-BE49-F238E27FC236}">
                <a16:creationId xmlns:a16="http://schemas.microsoft.com/office/drawing/2014/main" id="{22F4AA28-0ACB-C8A3-F753-26F56D01C00B}"/>
              </a:ext>
            </a:extLst>
          </p:cNvPr>
          <p:cNvSpPr>
            <a:spLocks noChangeShapeType="1"/>
          </p:cNvSpPr>
          <p:nvPr/>
        </p:nvSpPr>
        <p:spPr bwMode="auto">
          <a:xfrm>
            <a:off x="3124200" y="3200400"/>
            <a:ext cx="3429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64" name="Line 22">
            <a:extLst>
              <a:ext uri="{FF2B5EF4-FFF2-40B4-BE49-F238E27FC236}">
                <a16:creationId xmlns:a16="http://schemas.microsoft.com/office/drawing/2014/main" id="{BAC3F66F-21D1-9FE8-B9CE-E11A684FDE0E}"/>
              </a:ext>
            </a:extLst>
          </p:cNvPr>
          <p:cNvSpPr>
            <a:spLocks noChangeShapeType="1"/>
          </p:cNvSpPr>
          <p:nvPr/>
        </p:nvSpPr>
        <p:spPr bwMode="auto">
          <a:xfrm>
            <a:off x="3124200" y="3200400"/>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65" name="Line 23">
            <a:extLst>
              <a:ext uri="{FF2B5EF4-FFF2-40B4-BE49-F238E27FC236}">
                <a16:creationId xmlns:a16="http://schemas.microsoft.com/office/drawing/2014/main" id="{B3DAE8C1-8E17-07E7-27C3-90F60FB53D90}"/>
              </a:ext>
            </a:extLst>
          </p:cNvPr>
          <p:cNvSpPr>
            <a:spLocks noChangeShapeType="1"/>
          </p:cNvSpPr>
          <p:nvPr/>
        </p:nvSpPr>
        <p:spPr bwMode="auto">
          <a:xfrm>
            <a:off x="6553200" y="3200400"/>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66" name="Rectangle 24">
            <a:extLst>
              <a:ext uri="{FF2B5EF4-FFF2-40B4-BE49-F238E27FC236}">
                <a16:creationId xmlns:a16="http://schemas.microsoft.com/office/drawing/2014/main" id="{6D387028-EC71-C06B-2F96-E018EC934B6D}"/>
              </a:ext>
            </a:extLst>
          </p:cNvPr>
          <p:cNvSpPr>
            <a:spLocks noChangeArrowheads="1"/>
          </p:cNvSpPr>
          <p:nvPr/>
        </p:nvSpPr>
        <p:spPr bwMode="auto">
          <a:xfrm>
            <a:off x="5638800" y="3505200"/>
            <a:ext cx="18430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0"/>
              </a:spcBef>
              <a:buClrTx/>
              <a:buSzTx/>
              <a:buFontTx/>
              <a:buNone/>
            </a:pPr>
            <a:r>
              <a:rPr lang="el-GR" altLang="zh-CN" sz="2400" b="1">
                <a:solidFill>
                  <a:srgbClr val="000000"/>
                </a:solidFill>
                <a:sym typeface="Symbol" panose="05050102010706020507" pitchFamily="18" charset="2"/>
              </a:rPr>
              <a:t>σ</a:t>
            </a:r>
            <a:r>
              <a:rPr lang="en-US" altLang="zh-CN" sz="2400" b="1">
                <a:solidFill>
                  <a:srgbClr val="000000"/>
                </a:solidFill>
                <a:ea typeface="宋体" panose="02010600030101010101" pitchFamily="2" charset="-122"/>
                <a:sym typeface="Symbol" panose="05050102010706020507" pitchFamily="18" charset="2"/>
              </a:rPr>
              <a:t> Unknown</a:t>
            </a:r>
          </a:p>
        </p:txBody>
      </p:sp>
      <p:sp>
        <p:nvSpPr>
          <p:cNvPr id="53267" name="Freeform 25">
            <a:extLst>
              <a:ext uri="{FF2B5EF4-FFF2-40B4-BE49-F238E27FC236}">
                <a16:creationId xmlns:a16="http://schemas.microsoft.com/office/drawing/2014/main" id="{7B26B7F3-0434-F340-CBB5-6EC22F000C82}"/>
              </a:ext>
            </a:extLst>
          </p:cNvPr>
          <p:cNvSpPr>
            <a:spLocks/>
          </p:cNvSpPr>
          <p:nvPr/>
        </p:nvSpPr>
        <p:spPr bwMode="auto">
          <a:xfrm>
            <a:off x="2133600" y="3429000"/>
            <a:ext cx="1819275" cy="914400"/>
          </a:xfrm>
          <a:custGeom>
            <a:avLst/>
            <a:gdLst>
              <a:gd name="T0" fmla="*/ 0 w 1068"/>
              <a:gd name="T1" fmla="*/ 2147483646 h 429"/>
              <a:gd name="T2" fmla="*/ 2147483646 w 1068"/>
              <a:gd name="T3" fmla="*/ 2147483646 h 429"/>
              <a:gd name="T4" fmla="*/ 2147483646 w 1068"/>
              <a:gd name="T5" fmla="*/ 0 h 429"/>
              <a:gd name="T6" fmla="*/ 0 w 1068"/>
              <a:gd name="T7" fmla="*/ 0 h 429"/>
              <a:gd name="T8" fmla="*/ 0 w 1068"/>
              <a:gd name="T9" fmla="*/ 2147483646 h 429"/>
              <a:gd name="T10" fmla="*/ 0 60000 65536"/>
              <a:gd name="T11" fmla="*/ 0 60000 65536"/>
              <a:gd name="T12" fmla="*/ 0 60000 65536"/>
              <a:gd name="T13" fmla="*/ 0 60000 65536"/>
              <a:gd name="T14" fmla="*/ 0 60000 65536"/>
              <a:gd name="T15" fmla="*/ 0 w 1068"/>
              <a:gd name="T16" fmla="*/ 0 h 429"/>
              <a:gd name="T17" fmla="*/ 1068 w 1068"/>
              <a:gd name="T18" fmla="*/ 429 h 429"/>
            </a:gdLst>
            <a:ahLst/>
            <a:cxnLst>
              <a:cxn ang="T10">
                <a:pos x="T0" y="T1"/>
              </a:cxn>
              <a:cxn ang="T11">
                <a:pos x="T2" y="T3"/>
              </a:cxn>
              <a:cxn ang="T12">
                <a:pos x="T4" y="T5"/>
              </a:cxn>
              <a:cxn ang="T13">
                <a:pos x="T6" y="T7"/>
              </a:cxn>
              <a:cxn ang="T14">
                <a:pos x="T8" y="T9"/>
              </a:cxn>
            </a:cxnLst>
            <a:rect l="T15" t="T16" r="T17" b="T18"/>
            <a:pathLst>
              <a:path w="1068" h="429">
                <a:moveTo>
                  <a:pt x="0" y="428"/>
                </a:moveTo>
                <a:lnTo>
                  <a:pt x="1067" y="428"/>
                </a:lnTo>
                <a:lnTo>
                  <a:pt x="1067" y="0"/>
                </a:lnTo>
                <a:lnTo>
                  <a:pt x="0" y="0"/>
                </a:lnTo>
                <a:lnTo>
                  <a:pt x="0" y="428"/>
                </a:lnTo>
              </a:path>
            </a:pathLst>
          </a:custGeom>
          <a:solidFill>
            <a:srgbClr val="C7DAF7"/>
          </a:solidFill>
          <a:ln w="25400" cap="rnd">
            <a:solidFill>
              <a:srgbClr val="1A1A1A"/>
            </a:solidFill>
            <a:round/>
            <a:headEnd/>
            <a:tailEnd/>
          </a:ln>
        </p:spPr>
        <p:txBody>
          <a:bodyPr/>
          <a:lstStyle/>
          <a:p>
            <a:endParaRPr lang="zh-CN" altLang="en-US"/>
          </a:p>
        </p:txBody>
      </p:sp>
      <p:sp>
        <p:nvSpPr>
          <p:cNvPr id="53268" name="Rectangle 26">
            <a:extLst>
              <a:ext uri="{FF2B5EF4-FFF2-40B4-BE49-F238E27FC236}">
                <a16:creationId xmlns:a16="http://schemas.microsoft.com/office/drawing/2014/main" id="{9C76EA71-6F17-4AC6-7C97-1D7E2B62F5C4}"/>
              </a:ext>
            </a:extLst>
          </p:cNvPr>
          <p:cNvSpPr>
            <a:spLocks noChangeArrowheads="1"/>
          </p:cNvSpPr>
          <p:nvPr/>
        </p:nvSpPr>
        <p:spPr bwMode="auto">
          <a:xfrm>
            <a:off x="2286000" y="3505200"/>
            <a:ext cx="14636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0"/>
              </a:spcBef>
              <a:buClrTx/>
              <a:buSzTx/>
              <a:buFontTx/>
              <a:buNone/>
            </a:pPr>
            <a:r>
              <a:rPr lang="en-US" altLang="zh-CN" sz="2400" b="1">
                <a:solidFill>
                  <a:srgbClr val="000000"/>
                </a:solidFill>
                <a:ea typeface="宋体" panose="02010600030101010101" pitchFamily="2" charset="-122"/>
                <a:sym typeface="Symbol" panose="05050102010706020507" pitchFamily="18" charset="2"/>
              </a:rPr>
              <a:t> Known</a:t>
            </a:r>
          </a:p>
        </p:txBody>
      </p:sp>
      <p:sp>
        <p:nvSpPr>
          <p:cNvPr id="53269" name="Freeform 27">
            <a:extLst>
              <a:ext uri="{FF2B5EF4-FFF2-40B4-BE49-F238E27FC236}">
                <a16:creationId xmlns:a16="http://schemas.microsoft.com/office/drawing/2014/main" id="{D2FFDFC9-17B6-F44E-E75B-D0E01D47CD70}"/>
              </a:ext>
            </a:extLst>
          </p:cNvPr>
          <p:cNvSpPr>
            <a:spLocks/>
          </p:cNvSpPr>
          <p:nvPr/>
        </p:nvSpPr>
        <p:spPr bwMode="auto">
          <a:xfrm>
            <a:off x="5410200" y="3429000"/>
            <a:ext cx="2057400" cy="914400"/>
          </a:xfrm>
          <a:custGeom>
            <a:avLst/>
            <a:gdLst>
              <a:gd name="T0" fmla="*/ 0 w 1241"/>
              <a:gd name="T1" fmla="*/ 2147483646 h 436"/>
              <a:gd name="T2" fmla="*/ 2147483646 w 1241"/>
              <a:gd name="T3" fmla="*/ 2147483646 h 436"/>
              <a:gd name="T4" fmla="*/ 2147483646 w 1241"/>
              <a:gd name="T5" fmla="*/ 0 h 436"/>
              <a:gd name="T6" fmla="*/ 0 w 1241"/>
              <a:gd name="T7" fmla="*/ 0 h 436"/>
              <a:gd name="T8" fmla="*/ 0 w 1241"/>
              <a:gd name="T9" fmla="*/ 2147483646 h 436"/>
              <a:gd name="T10" fmla="*/ 0 60000 65536"/>
              <a:gd name="T11" fmla="*/ 0 60000 65536"/>
              <a:gd name="T12" fmla="*/ 0 60000 65536"/>
              <a:gd name="T13" fmla="*/ 0 60000 65536"/>
              <a:gd name="T14" fmla="*/ 0 60000 65536"/>
              <a:gd name="T15" fmla="*/ 0 w 1241"/>
              <a:gd name="T16" fmla="*/ 0 h 436"/>
              <a:gd name="T17" fmla="*/ 1241 w 1241"/>
              <a:gd name="T18" fmla="*/ 436 h 436"/>
            </a:gdLst>
            <a:ahLst/>
            <a:cxnLst>
              <a:cxn ang="T10">
                <a:pos x="T0" y="T1"/>
              </a:cxn>
              <a:cxn ang="T11">
                <a:pos x="T2" y="T3"/>
              </a:cxn>
              <a:cxn ang="T12">
                <a:pos x="T4" y="T5"/>
              </a:cxn>
              <a:cxn ang="T13">
                <a:pos x="T6" y="T7"/>
              </a:cxn>
              <a:cxn ang="T14">
                <a:pos x="T8" y="T9"/>
              </a:cxn>
            </a:cxnLst>
            <a:rect l="T15" t="T16" r="T17" b="T18"/>
            <a:pathLst>
              <a:path w="1241" h="436">
                <a:moveTo>
                  <a:pt x="0" y="435"/>
                </a:moveTo>
                <a:lnTo>
                  <a:pt x="1240" y="435"/>
                </a:lnTo>
                <a:lnTo>
                  <a:pt x="1240" y="0"/>
                </a:lnTo>
                <a:lnTo>
                  <a:pt x="0" y="0"/>
                </a:lnTo>
                <a:lnTo>
                  <a:pt x="0" y="435"/>
                </a:lnTo>
              </a:path>
            </a:pathLst>
          </a:custGeom>
          <a:solidFill>
            <a:srgbClr val="FDE0BD"/>
          </a:solidFill>
          <a:ln w="25400" cap="rnd">
            <a:solidFill>
              <a:srgbClr val="1A1A1A"/>
            </a:solidFill>
            <a:round/>
            <a:headEnd/>
            <a:tailEnd/>
          </a:ln>
        </p:spPr>
        <p:txBody>
          <a:bodyPr/>
          <a:lstStyle/>
          <a:p>
            <a:endParaRPr lang="zh-CN" altLang="en-US"/>
          </a:p>
        </p:txBody>
      </p:sp>
      <p:sp>
        <p:nvSpPr>
          <p:cNvPr id="53270" name="Rectangle 28">
            <a:extLst>
              <a:ext uri="{FF2B5EF4-FFF2-40B4-BE49-F238E27FC236}">
                <a16:creationId xmlns:a16="http://schemas.microsoft.com/office/drawing/2014/main" id="{08A30240-AAB3-46BA-E485-4B6A3164A276}"/>
              </a:ext>
            </a:extLst>
          </p:cNvPr>
          <p:cNvSpPr>
            <a:spLocks noChangeArrowheads="1"/>
          </p:cNvSpPr>
          <p:nvPr/>
        </p:nvSpPr>
        <p:spPr bwMode="auto">
          <a:xfrm>
            <a:off x="5562600" y="3505200"/>
            <a:ext cx="18192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0"/>
              </a:spcBef>
              <a:buClrTx/>
              <a:buSzTx/>
              <a:buFontTx/>
              <a:buNone/>
            </a:pPr>
            <a:r>
              <a:rPr lang="en-US" altLang="zh-CN" sz="2400" b="1">
                <a:solidFill>
                  <a:srgbClr val="000000"/>
                </a:solidFill>
                <a:ea typeface="宋体" panose="02010600030101010101" pitchFamily="2" charset="-122"/>
                <a:sym typeface="Symbol" panose="05050102010706020507" pitchFamily="18" charset="2"/>
              </a:rPr>
              <a:t> Unknown</a:t>
            </a:r>
          </a:p>
        </p:txBody>
      </p:sp>
      <p:sp>
        <p:nvSpPr>
          <p:cNvPr id="53271" name="Text Box 29">
            <a:extLst>
              <a:ext uri="{FF2B5EF4-FFF2-40B4-BE49-F238E27FC236}">
                <a16:creationId xmlns:a16="http://schemas.microsoft.com/office/drawing/2014/main" id="{C7775697-E365-4676-1DA8-64DBD27FC527}"/>
              </a:ext>
            </a:extLst>
          </p:cNvPr>
          <p:cNvSpPr txBox="1">
            <a:spLocks noChangeArrowheads="1"/>
          </p:cNvSpPr>
          <p:nvPr/>
        </p:nvSpPr>
        <p:spPr bwMode="auto">
          <a:xfrm>
            <a:off x="2362200" y="3860800"/>
            <a:ext cx="120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r>
              <a:rPr lang="en-US" altLang="zh-CN" sz="2400" b="1">
                <a:solidFill>
                  <a:srgbClr val="000000"/>
                </a:solidFill>
                <a:ea typeface="宋体" panose="02010600030101010101" pitchFamily="2" charset="-122"/>
              </a:rPr>
              <a:t>(Z test)</a:t>
            </a:r>
          </a:p>
        </p:txBody>
      </p:sp>
      <p:sp>
        <p:nvSpPr>
          <p:cNvPr id="53272" name="Text Box 30">
            <a:extLst>
              <a:ext uri="{FF2B5EF4-FFF2-40B4-BE49-F238E27FC236}">
                <a16:creationId xmlns:a16="http://schemas.microsoft.com/office/drawing/2014/main" id="{9856660C-078A-913E-B085-8685B2BCCAEF}"/>
              </a:ext>
            </a:extLst>
          </p:cNvPr>
          <p:cNvSpPr txBox="1">
            <a:spLocks noChangeArrowheads="1"/>
          </p:cNvSpPr>
          <p:nvPr/>
        </p:nvSpPr>
        <p:spPr bwMode="auto">
          <a:xfrm>
            <a:off x="5810250" y="38862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r>
              <a:rPr lang="en-US" altLang="zh-CN" sz="2400" b="1">
                <a:solidFill>
                  <a:srgbClr val="000000"/>
                </a:solidFill>
                <a:ea typeface="宋体" panose="02010600030101010101" pitchFamily="2" charset="-122"/>
              </a:rPr>
              <a:t>(t test)</a:t>
            </a:r>
          </a:p>
        </p:txBody>
      </p:sp>
      <p:sp>
        <p:nvSpPr>
          <p:cNvPr id="53273" name="Rectangle 32">
            <a:extLst>
              <a:ext uri="{FF2B5EF4-FFF2-40B4-BE49-F238E27FC236}">
                <a16:creationId xmlns:a16="http://schemas.microsoft.com/office/drawing/2014/main" id="{00B00962-3EE3-4F38-C116-BC15C6E38A43}"/>
              </a:ext>
            </a:extLst>
          </p:cNvPr>
          <p:cNvSpPr>
            <a:spLocks noChangeArrowheads="1"/>
          </p:cNvSpPr>
          <p:nvPr/>
        </p:nvSpPr>
        <p:spPr bwMode="auto">
          <a:xfrm>
            <a:off x="990600" y="228600"/>
            <a:ext cx="77930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nchor="b"/>
          <a:lstStyle>
            <a:lvl1pPr defTabSz="852488">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defTabSz="852488">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defTabSz="852488">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defTabSz="852488">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defTabSz="852488">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eaLnBrk="1" hangingPunct="1">
              <a:lnSpc>
                <a:spcPct val="80000"/>
              </a:lnSpc>
              <a:spcBef>
                <a:spcPct val="0"/>
              </a:spcBef>
              <a:buClrTx/>
              <a:buSzTx/>
              <a:buFontTx/>
              <a:buNone/>
            </a:pPr>
            <a:r>
              <a:rPr lang="en-US" altLang="zh-CN" sz="4000">
                <a:solidFill>
                  <a:srgbClr val="333399"/>
                </a:solidFill>
                <a:ea typeface="宋体" panose="02010600030101010101" pitchFamily="2" charset="-122"/>
              </a:rPr>
              <a:t>t Test of Hypothesis for the Mean (</a:t>
            </a:r>
            <a:r>
              <a:rPr lang="el-GR" altLang="zh-CN" sz="4000">
                <a:solidFill>
                  <a:srgbClr val="333399"/>
                </a:solidFill>
                <a:cs typeface="Arial" panose="020B0604020202020204" pitchFamily="34" charset="0"/>
              </a:rPr>
              <a:t>σ</a:t>
            </a:r>
            <a:r>
              <a:rPr lang="en-US" altLang="zh-CN" sz="4000">
                <a:solidFill>
                  <a:srgbClr val="333399"/>
                </a:solidFill>
                <a:ea typeface="宋体" panose="02010600030101010101" pitchFamily="2" charset="-122"/>
              </a:rPr>
              <a:t> Unknown)</a:t>
            </a:r>
            <a:endParaRPr lang="el-GR" altLang="zh-CN" sz="4000">
              <a:solidFill>
                <a:srgbClr val="333399"/>
              </a:solidFill>
              <a:cs typeface="Arial" panose="020B0604020202020204" pitchFamily="34" charset="0"/>
            </a:endParaRPr>
          </a:p>
        </p:txBody>
      </p:sp>
      <p:sp>
        <p:nvSpPr>
          <p:cNvPr id="53274" name="Rectangle 33">
            <a:extLst>
              <a:ext uri="{FF2B5EF4-FFF2-40B4-BE49-F238E27FC236}">
                <a16:creationId xmlns:a16="http://schemas.microsoft.com/office/drawing/2014/main" id="{239D23B4-B142-310F-43CE-5A15454C6358}"/>
              </a:ext>
            </a:extLst>
          </p:cNvPr>
          <p:cNvSpPr>
            <a:spLocks noChangeArrowheads="1"/>
          </p:cNvSpPr>
          <p:nvPr/>
        </p:nvSpPr>
        <p:spPr bwMode="auto">
          <a:xfrm>
            <a:off x="381000" y="1524000"/>
            <a:ext cx="8458200" cy="125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lstStyle>
            <a:lvl1pPr marL="320675" indent="-320675" defTabSz="852488">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defTabSz="852488">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defTabSz="852488">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defTabSz="852488">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defTabSz="852488">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defTabSz="852488"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buClr>
                <a:srgbClr val="3333CC"/>
              </a:buClr>
            </a:pPr>
            <a:r>
              <a:rPr lang="en-US" altLang="zh-CN" sz="2700">
                <a:solidFill>
                  <a:srgbClr val="000000"/>
                </a:solidFill>
                <a:ea typeface="宋体" panose="02010600030101010101" pitchFamily="2" charset="-122"/>
              </a:rPr>
              <a:t>Convert sample statistic (     ) to a  t</a:t>
            </a:r>
            <a:r>
              <a:rPr lang="en-US" altLang="zh-CN" sz="2700" baseline="-25000">
                <a:solidFill>
                  <a:srgbClr val="000000"/>
                </a:solidFill>
                <a:ea typeface="宋体" panose="02010600030101010101" pitchFamily="2" charset="-122"/>
              </a:rPr>
              <a:t>STAT</a:t>
            </a:r>
            <a:r>
              <a:rPr lang="en-US" altLang="zh-CN" sz="2700">
                <a:solidFill>
                  <a:srgbClr val="000000"/>
                </a:solidFill>
                <a:ea typeface="宋体" panose="02010600030101010101" pitchFamily="2" charset="-122"/>
              </a:rPr>
              <a:t>  </a:t>
            </a:r>
            <a:r>
              <a:rPr lang="en-US" altLang="zh-CN" sz="2700">
                <a:solidFill>
                  <a:srgbClr val="3333CC"/>
                </a:solidFill>
                <a:ea typeface="宋体" panose="02010600030101010101" pitchFamily="2" charset="-122"/>
              </a:rPr>
              <a:t>test statistic</a:t>
            </a:r>
            <a:r>
              <a:rPr lang="en-US" altLang="zh-CN" sz="2700">
                <a:solidFill>
                  <a:srgbClr val="000000"/>
                </a:solidFill>
                <a:ea typeface="宋体" panose="02010600030101010101" pitchFamily="2" charset="-122"/>
              </a:rPr>
              <a:t> </a:t>
            </a:r>
          </a:p>
          <a:p>
            <a:pPr eaLnBrk="1" hangingPunct="1">
              <a:lnSpc>
                <a:spcPct val="80000"/>
              </a:lnSpc>
              <a:buClr>
                <a:srgbClr val="3333CC"/>
              </a:buClr>
              <a:buFont typeface="Wingdings" panose="05000000000000000000" pitchFamily="2" charset="2"/>
              <a:buNone/>
            </a:pPr>
            <a:r>
              <a:rPr lang="en-US" altLang="zh-CN" sz="2700">
                <a:solidFill>
                  <a:srgbClr val="000000"/>
                </a:solidFill>
                <a:ea typeface="宋体" panose="02010600030101010101" pitchFamily="2" charset="-122"/>
              </a:rPr>
              <a:t> </a:t>
            </a:r>
          </a:p>
          <a:p>
            <a:pPr eaLnBrk="1" hangingPunct="1">
              <a:buClr>
                <a:srgbClr val="3333CC"/>
              </a:buClr>
              <a:buFont typeface="Wingdings" panose="05000000000000000000" pitchFamily="2" charset="2"/>
              <a:buNone/>
            </a:pPr>
            <a:endParaRPr lang="en-US" altLang="zh-CN" sz="2700">
              <a:solidFill>
                <a:srgbClr val="000000"/>
              </a:solidFill>
              <a:ea typeface="宋体" panose="02010600030101010101" pitchFamily="2" charset="-122"/>
            </a:endParaRPr>
          </a:p>
        </p:txBody>
      </p:sp>
      <p:sp>
        <p:nvSpPr>
          <p:cNvPr id="53275" name="Text Box 36">
            <a:extLst>
              <a:ext uri="{FF2B5EF4-FFF2-40B4-BE49-F238E27FC236}">
                <a16:creationId xmlns:a16="http://schemas.microsoft.com/office/drawing/2014/main" id="{A994CAC2-4CF0-D485-6E3E-301BB34906BF}"/>
              </a:ext>
            </a:extLst>
          </p:cNvPr>
          <p:cNvSpPr txBox="1">
            <a:spLocks noChangeArrowheads="1"/>
          </p:cNvSpPr>
          <p:nvPr/>
        </p:nvSpPr>
        <p:spPr bwMode="auto">
          <a:xfrm>
            <a:off x="4800600" y="43434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50000"/>
              </a:spcBef>
              <a:buClrTx/>
              <a:buSzTx/>
              <a:buFontTx/>
              <a:buNone/>
            </a:pPr>
            <a:r>
              <a:rPr lang="en-US" altLang="zh-CN" sz="2400">
                <a:solidFill>
                  <a:srgbClr val="000000"/>
                </a:solidFill>
                <a:ea typeface="宋体" panose="02010600030101010101" pitchFamily="2" charset="-122"/>
              </a:rPr>
              <a:t>The test statistic is:</a:t>
            </a:r>
          </a:p>
        </p:txBody>
      </p:sp>
      <p:graphicFrame>
        <p:nvGraphicFramePr>
          <p:cNvPr id="53276" name="Object 37">
            <a:hlinkClick r:id="" action="ppaction://ole?verb=0"/>
            <a:extLst>
              <a:ext uri="{FF2B5EF4-FFF2-40B4-BE49-F238E27FC236}">
                <a16:creationId xmlns:a16="http://schemas.microsoft.com/office/drawing/2014/main" id="{41FDEA56-B6DE-50E8-46F7-1A2D815C31E5}"/>
              </a:ext>
            </a:extLst>
          </p:cNvPr>
          <p:cNvGraphicFramePr>
            <a:graphicFrameLocks/>
          </p:cNvGraphicFramePr>
          <p:nvPr/>
        </p:nvGraphicFramePr>
        <p:xfrm>
          <a:off x="5413375" y="4979988"/>
          <a:ext cx="2433638" cy="1450975"/>
        </p:xfrm>
        <a:graphic>
          <a:graphicData uri="http://schemas.openxmlformats.org/presentationml/2006/ole">
            <mc:AlternateContent xmlns:mc="http://schemas.openxmlformats.org/markup-compatibility/2006">
              <mc:Choice xmlns:v="urn:schemas-microsoft-com:vml" Requires="v">
                <p:oleObj name="Equation" r:id="rId4" imgW="1073184" imgH="584381" progId="Equation.3">
                  <p:embed/>
                </p:oleObj>
              </mc:Choice>
              <mc:Fallback>
                <p:oleObj name="Equation" r:id="rId4" imgW="1073184" imgH="584381" progId="Equation.3">
                  <p:embed/>
                  <p:pic>
                    <p:nvPicPr>
                      <p:cNvPr id="53276" name="Object 37">
                        <a:hlinkClick r:id="" action="ppaction://ole?verb=0"/>
                        <a:extLst>
                          <a:ext uri="{FF2B5EF4-FFF2-40B4-BE49-F238E27FC236}">
                            <a16:creationId xmlns:a16="http://schemas.microsoft.com/office/drawing/2014/main" id="{41FDEA56-B6DE-50E8-46F7-1A2D815C31E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3375" y="4979988"/>
                        <a:ext cx="2433638" cy="1450975"/>
                      </a:xfrm>
                      <a:prstGeom prst="rect">
                        <a:avLst/>
                      </a:prstGeom>
                      <a:solidFill>
                        <a:srgbClr val="FDE0BD"/>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77" name="Freeform 38">
            <a:extLst>
              <a:ext uri="{FF2B5EF4-FFF2-40B4-BE49-F238E27FC236}">
                <a16:creationId xmlns:a16="http://schemas.microsoft.com/office/drawing/2014/main" id="{5FD758F2-A26A-6A09-0501-43F20B5E4E9A}"/>
              </a:ext>
            </a:extLst>
          </p:cNvPr>
          <p:cNvSpPr>
            <a:spLocks/>
          </p:cNvSpPr>
          <p:nvPr/>
        </p:nvSpPr>
        <p:spPr bwMode="auto">
          <a:xfrm>
            <a:off x="4648200" y="3276600"/>
            <a:ext cx="4191000" cy="3352800"/>
          </a:xfrm>
          <a:custGeom>
            <a:avLst/>
            <a:gdLst>
              <a:gd name="T0" fmla="*/ 2147483646 w 2784"/>
              <a:gd name="T1" fmla="*/ 0 h 2208"/>
              <a:gd name="T2" fmla="*/ 2147483646 w 2784"/>
              <a:gd name="T3" fmla="*/ 2147483646 h 2208"/>
              <a:gd name="T4" fmla="*/ 0 w 2784"/>
              <a:gd name="T5" fmla="*/ 2147483646 h 2208"/>
              <a:gd name="T6" fmla="*/ 0 w 2784"/>
              <a:gd name="T7" fmla="*/ 0 h 2208"/>
              <a:gd name="T8" fmla="*/ 2147483646 w 2784"/>
              <a:gd name="T9" fmla="*/ 0 h 2208"/>
              <a:gd name="T10" fmla="*/ 0 60000 65536"/>
              <a:gd name="T11" fmla="*/ 0 60000 65536"/>
              <a:gd name="T12" fmla="*/ 0 60000 65536"/>
              <a:gd name="T13" fmla="*/ 0 60000 65536"/>
              <a:gd name="T14" fmla="*/ 0 60000 65536"/>
              <a:gd name="T15" fmla="*/ 0 w 2784"/>
              <a:gd name="T16" fmla="*/ 0 h 2208"/>
              <a:gd name="T17" fmla="*/ 2784 w 2784"/>
              <a:gd name="T18" fmla="*/ 2208 h 2208"/>
            </a:gdLst>
            <a:ahLst/>
            <a:cxnLst>
              <a:cxn ang="T10">
                <a:pos x="T0" y="T1"/>
              </a:cxn>
              <a:cxn ang="T11">
                <a:pos x="T2" y="T3"/>
              </a:cxn>
              <a:cxn ang="T12">
                <a:pos x="T4" y="T5"/>
              </a:cxn>
              <a:cxn ang="T13">
                <a:pos x="T6" y="T7"/>
              </a:cxn>
              <a:cxn ang="T14">
                <a:pos x="T8" y="T9"/>
              </a:cxn>
            </a:cxnLst>
            <a:rect l="T15" t="T16" r="T17" b="T18"/>
            <a:pathLst>
              <a:path w="2784" h="2208">
                <a:moveTo>
                  <a:pt x="2784" y="0"/>
                </a:moveTo>
                <a:lnTo>
                  <a:pt x="2784" y="2208"/>
                </a:lnTo>
                <a:lnTo>
                  <a:pt x="0" y="2208"/>
                </a:lnTo>
                <a:lnTo>
                  <a:pt x="0" y="0"/>
                </a:lnTo>
                <a:lnTo>
                  <a:pt x="2784" y="0"/>
                </a:ln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78" name="Line 39">
            <a:extLst>
              <a:ext uri="{FF2B5EF4-FFF2-40B4-BE49-F238E27FC236}">
                <a16:creationId xmlns:a16="http://schemas.microsoft.com/office/drawing/2014/main" id="{B64D14B1-45F6-CCAB-F058-C61913D9E781}"/>
              </a:ext>
            </a:extLst>
          </p:cNvPr>
          <p:cNvSpPr>
            <a:spLocks noChangeShapeType="1"/>
          </p:cNvSpPr>
          <p:nvPr/>
        </p:nvSpPr>
        <p:spPr bwMode="auto">
          <a:xfrm>
            <a:off x="4800600" y="2971800"/>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79" name="Freeform 40">
            <a:extLst>
              <a:ext uri="{FF2B5EF4-FFF2-40B4-BE49-F238E27FC236}">
                <a16:creationId xmlns:a16="http://schemas.microsoft.com/office/drawing/2014/main" id="{AC2AB09A-A116-99DB-6AE3-C85855742E81}"/>
              </a:ext>
            </a:extLst>
          </p:cNvPr>
          <p:cNvSpPr>
            <a:spLocks/>
          </p:cNvSpPr>
          <p:nvPr/>
        </p:nvSpPr>
        <p:spPr bwMode="auto">
          <a:xfrm>
            <a:off x="3733800" y="2133600"/>
            <a:ext cx="1981200" cy="914400"/>
          </a:xfrm>
          <a:custGeom>
            <a:avLst/>
            <a:gdLst>
              <a:gd name="T0" fmla="*/ 0 w 1115"/>
              <a:gd name="T1" fmla="*/ 2147483646 h 514"/>
              <a:gd name="T2" fmla="*/ 2147483646 w 1115"/>
              <a:gd name="T3" fmla="*/ 2147483646 h 514"/>
              <a:gd name="T4" fmla="*/ 2147483646 w 1115"/>
              <a:gd name="T5" fmla="*/ 0 h 514"/>
              <a:gd name="T6" fmla="*/ 0 w 1115"/>
              <a:gd name="T7" fmla="*/ 0 h 514"/>
              <a:gd name="T8" fmla="*/ 0 w 1115"/>
              <a:gd name="T9" fmla="*/ 2147483646 h 514"/>
              <a:gd name="T10" fmla="*/ 0 60000 65536"/>
              <a:gd name="T11" fmla="*/ 0 60000 65536"/>
              <a:gd name="T12" fmla="*/ 0 60000 65536"/>
              <a:gd name="T13" fmla="*/ 0 60000 65536"/>
              <a:gd name="T14" fmla="*/ 0 60000 65536"/>
              <a:gd name="T15" fmla="*/ 0 w 1115"/>
              <a:gd name="T16" fmla="*/ 0 h 514"/>
              <a:gd name="T17" fmla="*/ 1115 w 1115"/>
              <a:gd name="T18" fmla="*/ 514 h 514"/>
            </a:gdLst>
            <a:ahLst/>
            <a:cxnLst>
              <a:cxn ang="T10">
                <a:pos x="T0" y="T1"/>
              </a:cxn>
              <a:cxn ang="T11">
                <a:pos x="T2" y="T3"/>
              </a:cxn>
              <a:cxn ang="T12">
                <a:pos x="T4" y="T5"/>
              </a:cxn>
              <a:cxn ang="T13">
                <a:pos x="T6" y="T7"/>
              </a:cxn>
              <a:cxn ang="T14">
                <a:pos x="T8" y="T9"/>
              </a:cxn>
            </a:cxnLst>
            <a:rect l="T15" t="T16" r="T17" b="T18"/>
            <a:pathLst>
              <a:path w="1115" h="514">
                <a:moveTo>
                  <a:pt x="0" y="513"/>
                </a:moveTo>
                <a:lnTo>
                  <a:pt x="1114" y="513"/>
                </a:lnTo>
                <a:lnTo>
                  <a:pt x="1114" y="0"/>
                </a:lnTo>
                <a:lnTo>
                  <a:pt x="0" y="0"/>
                </a:lnTo>
                <a:lnTo>
                  <a:pt x="0" y="513"/>
                </a:lnTo>
              </a:path>
            </a:pathLst>
          </a:custGeom>
          <a:solidFill>
            <a:srgbClr val="C7DAF7"/>
          </a:solidFill>
          <a:ln w="25400" cap="rnd">
            <a:solidFill>
              <a:srgbClr val="1A1A1A"/>
            </a:solidFill>
            <a:round/>
            <a:headEnd/>
            <a:tailEnd/>
          </a:ln>
        </p:spPr>
        <p:txBody>
          <a:bodyPr/>
          <a:lstStyle/>
          <a:p>
            <a:endParaRPr lang="zh-CN" altLang="en-US"/>
          </a:p>
        </p:txBody>
      </p:sp>
      <p:sp>
        <p:nvSpPr>
          <p:cNvPr id="53280" name="Line 41">
            <a:extLst>
              <a:ext uri="{FF2B5EF4-FFF2-40B4-BE49-F238E27FC236}">
                <a16:creationId xmlns:a16="http://schemas.microsoft.com/office/drawing/2014/main" id="{B753182F-3AA1-F4E9-5E91-A5F1325E4403}"/>
              </a:ext>
            </a:extLst>
          </p:cNvPr>
          <p:cNvSpPr>
            <a:spLocks noChangeShapeType="1"/>
          </p:cNvSpPr>
          <p:nvPr/>
        </p:nvSpPr>
        <p:spPr bwMode="auto">
          <a:xfrm>
            <a:off x="3124200" y="3200400"/>
            <a:ext cx="3429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81" name="Line 42">
            <a:extLst>
              <a:ext uri="{FF2B5EF4-FFF2-40B4-BE49-F238E27FC236}">
                <a16:creationId xmlns:a16="http://schemas.microsoft.com/office/drawing/2014/main" id="{2B6C30BE-BFA2-4C42-E5E9-7E3A65748631}"/>
              </a:ext>
            </a:extLst>
          </p:cNvPr>
          <p:cNvSpPr>
            <a:spLocks noChangeShapeType="1"/>
          </p:cNvSpPr>
          <p:nvPr/>
        </p:nvSpPr>
        <p:spPr bwMode="auto">
          <a:xfrm>
            <a:off x="3124200" y="3200400"/>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82" name="Line 43">
            <a:extLst>
              <a:ext uri="{FF2B5EF4-FFF2-40B4-BE49-F238E27FC236}">
                <a16:creationId xmlns:a16="http://schemas.microsoft.com/office/drawing/2014/main" id="{3707BEB8-90AF-68B1-1B1A-3FD63690D536}"/>
              </a:ext>
            </a:extLst>
          </p:cNvPr>
          <p:cNvSpPr>
            <a:spLocks noChangeShapeType="1"/>
          </p:cNvSpPr>
          <p:nvPr/>
        </p:nvSpPr>
        <p:spPr bwMode="auto">
          <a:xfrm>
            <a:off x="6553200" y="3200400"/>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83" name="Rectangle 44">
            <a:extLst>
              <a:ext uri="{FF2B5EF4-FFF2-40B4-BE49-F238E27FC236}">
                <a16:creationId xmlns:a16="http://schemas.microsoft.com/office/drawing/2014/main" id="{FFECCDD4-F1C2-6A94-65F8-C9F036A6AA72}"/>
              </a:ext>
            </a:extLst>
          </p:cNvPr>
          <p:cNvSpPr>
            <a:spLocks noChangeArrowheads="1"/>
          </p:cNvSpPr>
          <p:nvPr/>
        </p:nvSpPr>
        <p:spPr bwMode="auto">
          <a:xfrm>
            <a:off x="3276600" y="2133600"/>
            <a:ext cx="27432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a:spcBef>
                <a:spcPct val="0"/>
              </a:spcBef>
              <a:buClrTx/>
              <a:buSzTx/>
              <a:buFontTx/>
              <a:buNone/>
            </a:pPr>
            <a:r>
              <a:rPr lang="en-US" altLang="zh-CN" sz="2400" b="1">
                <a:solidFill>
                  <a:srgbClr val="000000"/>
                </a:solidFill>
                <a:ea typeface="宋体" panose="02010600030101010101" pitchFamily="2" charset="-122"/>
                <a:sym typeface="Symbol" panose="05050102010706020507" pitchFamily="18" charset="2"/>
              </a:rPr>
              <a:t>Hypothesis </a:t>
            </a:r>
          </a:p>
          <a:p>
            <a:pPr algn="ctr">
              <a:spcBef>
                <a:spcPct val="0"/>
              </a:spcBef>
              <a:buClrTx/>
              <a:buSzTx/>
              <a:buFontTx/>
              <a:buNone/>
            </a:pPr>
            <a:r>
              <a:rPr lang="en-US" altLang="zh-CN" sz="2400" b="1">
                <a:solidFill>
                  <a:srgbClr val="000000"/>
                </a:solidFill>
                <a:ea typeface="宋体" panose="02010600030101010101" pitchFamily="2" charset="-122"/>
                <a:sym typeface="Symbol" panose="05050102010706020507" pitchFamily="18" charset="2"/>
              </a:rPr>
              <a:t>Tests for </a:t>
            </a:r>
          </a:p>
        </p:txBody>
      </p:sp>
      <p:sp>
        <p:nvSpPr>
          <p:cNvPr id="53284" name="Rectangle 45">
            <a:extLst>
              <a:ext uri="{FF2B5EF4-FFF2-40B4-BE49-F238E27FC236}">
                <a16:creationId xmlns:a16="http://schemas.microsoft.com/office/drawing/2014/main" id="{3B18A655-12B8-2190-BAED-4B37B7ADCEA2}"/>
              </a:ext>
            </a:extLst>
          </p:cNvPr>
          <p:cNvSpPr>
            <a:spLocks noChangeArrowheads="1"/>
          </p:cNvSpPr>
          <p:nvPr/>
        </p:nvSpPr>
        <p:spPr bwMode="auto">
          <a:xfrm>
            <a:off x="2362200" y="3505200"/>
            <a:ext cx="14874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0"/>
              </a:spcBef>
              <a:buClrTx/>
              <a:buSzTx/>
              <a:buFontTx/>
              <a:buNone/>
            </a:pPr>
            <a:r>
              <a:rPr lang="el-GR" altLang="zh-CN" sz="2400" b="1">
                <a:solidFill>
                  <a:srgbClr val="000000"/>
                </a:solidFill>
                <a:cs typeface="Arial" panose="020B0604020202020204" pitchFamily="34" charset="0"/>
                <a:sym typeface="Symbol" panose="05050102010706020507" pitchFamily="18" charset="2"/>
              </a:rPr>
              <a:t>σ</a:t>
            </a:r>
            <a:r>
              <a:rPr lang="en-US" altLang="zh-CN" sz="2400" b="1">
                <a:solidFill>
                  <a:srgbClr val="000000"/>
                </a:solidFill>
                <a:ea typeface="宋体" panose="02010600030101010101" pitchFamily="2" charset="-122"/>
                <a:sym typeface="Symbol" panose="05050102010706020507" pitchFamily="18" charset="2"/>
              </a:rPr>
              <a:t> Known</a:t>
            </a:r>
          </a:p>
        </p:txBody>
      </p:sp>
      <p:sp>
        <p:nvSpPr>
          <p:cNvPr id="53285" name="Line 46">
            <a:extLst>
              <a:ext uri="{FF2B5EF4-FFF2-40B4-BE49-F238E27FC236}">
                <a16:creationId xmlns:a16="http://schemas.microsoft.com/office/drawing/2014/main" id="{E9DA36D9-E0B6-633E-ADF4-F86986BF79A9}"/>
              </a:ext>
            </a:extLst>
          </p:cNvPr>
          <p:cNvSpPr>
            <a:spLocks noChangeShapeType="1"/>
          </p:cNvSpPr>
          <p:nvPr/>
        </p:nvSpPr>
        <p:spPr bwMode="auto">
          <a:xfrm>
            <a:off x="3124200" y="3200400"/>
            <a:ext cx="3429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86" name="Line 47">
            <a:extLst>
              <a:ext uri="{FF2B5EF4-FFF2-40B4-BE49-F238E27FC236}">
                <a16:creationId xmlns:a16="http://schemas.microsoft.com/office/drawing/2014/main" id="{DE0EF449-BC07-2736-F10F-7FF0308AA422}"/>
              </a:ext>
            </a:extLst>
          </p:cNvPr>
          <p:cNvSpPr>
            <a:spLocks noChangeShapeType="1"/>
          </p:cNvSpPr>
          <p:nvPr/>
        </p:nvSpPr>
        <p:spPr bwMode="auto">
          <a:xfrm>
            <a:off x="3124200" y="3200400"/>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87" name="Line 48">
            <a:extLst>
              <a:ext uri="{FF2B5EF4-FFF2-40B4-BE49-F238E27FC236}">
                <a16:creationId xmlns:a16="http://schemas.microsoft.com/office/drawing/2014/main" id="{91ACCFDB-3DB3-4AAE-B5D9-C390463D6451}"/>
              </a:ext>
            </a:extLst>
          </p:cNvPr>
          <p:cNvSpPr>
            <a:spLocks noChangeShapeType="1"/>
          </p:cNvSpPr>
          <p:nvPr/>
        </p:nvSpPr>
        <p:spPr bwMode="auto">
          <a:xfrm>
            <a:off x="6553200" y="3200400"/>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88" name="Rectangle 49">
            <a:extLst>
              <a:ext uri="{FF2B5EF4-FFF2-40B4-BE49-F238E27FC236}">
                <a16:creationId xmlns:a16="http://schemas.microsoft.com/office/drawing/2014/main" id="{C2BA25F2-2936-DFC2-1E6E-71EC5AC4FE46}"/>
              </a:ext>
            </a:extLst>
          </p:cNvPr>
          <p:cNvSpPr>
            <a:spLocks noChangeArrowheads="1"/>
          </p:cNvSpPr>
          <p:nvPr/>
        </p:nvSpPr>
        <p:spPr bwMode="auto">
          <a:xfrm>
            <a:off x="5638800" y="3505200"/>
            <a:ext cx="18430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0"/>
              </a:spcBef>
              <a:buClrTx/>
              <a:buSzTx/>
              <a:buFontTx/>
              <a:buNone/>
            </a:pPr>
            <a:r>
              <a:rPr lang="el-GR" altLang="zh-CN" sz="2400" b="1">
                <a:solidFill>
                  <a:srgbClr val="000000"/>
                </a:solidFill>
                <a:sym typeface="Symbol" panose="05050102010706020507" pitchFamily="18" charset="2"/>
              </a:rPr>
              <a:t>σ</a:t>
            </a:r>
            <a:r>
              <a:rPr lang="en-US" altLang="zh-CN" sz="2400" b="1">
                <a:solidFill>
                  <a:srgbClr val="000000"/>
                </a:solidFill>
                <a:ea typeface="宋体" panose="02010600030101010101" pitchFamily="2" charset="-122"/>
                <a:sym typeface="Symbol" panose="05050102010706020507" pitchFamily="18" charset="2"/>
              </a:rPr>
              <a:t> Unknown</a:t>
            </a:r>
          </a:p>
        </p:txBody>
      </p:sp>
      <p:sp>
        <p:nvSpPr>
          <p:cNvPr id="53289" name="Freeform 50">
            <a:extLst>
              <a:ext uri="{FF2B5EF4-FFF2-40B4-BE49-F238E27FC236}">
                <a16:creationId xmlns:a16="http://schemas.microsoft.com/office/drawing/2014/main" id="{BC42B3DC-B0EC-3A0B-A6D9-DB1CE35F55BE}"/>
              </a:ext>
            </a:extLst>
          </p:cNvPr>
          <p:cNvSpPr>
            <a:spLocks/>
          </p:cNvSpPr>
          <p:nvPr/>
        </p:nvSpPr>
        <p:spPr bwMode="auto">
          <a:xfrm>
            <a:off x="2133600" y="3429000"/>
            <a:ext cx="1819275" cy="914400"/>
          </a:xfrm>
          <a:custGeom>
            <a:avLst/>
            <a:gdLst>
              <a:gd name="T0" fmla="*/ 0 w 1068"/>
              <a:gd name="T1" fmla="*/ 2147483646 h 429"/>
              <a:gd name="T2" fmla="*/ 2147483646 w 1068"/>
              <a:gd name="T3" fmla="*/ 2147483646 h 429"/>
              <a:gd name="T4" fmla="*/ 2147483646 w 1068"/>
              <a:gd name="T5" fmla="*/ 0 h 429"/>
              <a:gd name="T6" fmla="*/ 0 w 1068"/>
              <a:gd name="T7" fmla="*/ 0 h 429"/>
              <a:gd name="T8" fmla="*/ 0 w 1068"/>
              <a:gd name="T9" fmla="*/ 2147483646 h 429"/>
              <a:gd name="T10" fmla="*/ 0 60000 65536"/>
              <a:gd name="T11" fmla="*/ 0 60000 65536"/>
              <a:gd name="T12" fmla="*/ 0 60000 65536"/>
              <a:gd name="T13" fmla="*/ 0 60000 65536"/>
              <a:gd name="T14" fmla="*/ 0 60000 65536"/>
              <a:gd name="T15" fmla="*/ 0 w 1068"/>
              <a:gd name="T16" fmla="*/ 0 h 429"/>
              <a:gd name="T17" fmla="*/ 1068 w 1068"/>
              <a:gd name="T18" fmla="*/ 429 h 429"/>
            </a:gdLst>
            <a:ahLst/>
            <a:cxnLst>
              <a:cxn ang="T10">
                <a:pos x="T0" y="T1"/>
              </a:cxn>
              <a:cxn ang="T11">
                <a:pos x="T2" y="T3"/>
              </a:cxn>
              <a:cxn ang="T12">
                <a:pos x="T4" y="T5"/>
              </a:cxn>
              <a:cxn ang="T13">
                <a:pos x="T6" y="T7"/>
              </a:cxn>
              <a:cxn ang="T14">
                <a:pos x="T8" y="T9"/>
              </a:cxn>
            </a:cxnLst>
            <a:rect l="T15" t="T16" r="T17" b="T18"/>
            <a:pathLst>
              <a:path w="1068" h="429">
                <a:moveTo>
                  <a:pt x="0" y="428"/>
                </a:moveTo>
                <a:lnTo>
                  <a:pt x="1067" y="428"/>
                </a:lnTo>
                <a:lnTo>
                  <a:pt x="1067" y="0"/>
                </a:lnTo>
                <a:lnTo>
                  <a:pt x="0" y="0"/>
                </a:lnTo>
                <a:lnTo>
                  <a:pt x="0" y="428"/>
                </a:lnTo>
              </a:path>
            </a:pathLst>
          </a:custGeom>
          <a:solidFill>
            <a:srgbClr val="C7DAF7"/>
          </a:solidFill>
          <a:ln w="25400" cap="rnd">
            <a:solidFill>
              <a:srgbClr val="1A1A1A"/>
            </a:solidFill>
            <a:round/>
            <a:headEnd/>
            <a:tailEnd/>
          </a:ln>
        </p:spPr>
        <p:txBody>
          <a:bodyPr/>
          <a:lstStyle/>
          <a:p>
            <a:endParaRPr lang="zh-CN" altLang="en-US"/>
          </a:p>
        </p:txBody>
      </p:sp>
      <p:sp>
        <p:nvSpPr>
          <p:cNvPr id="53290" name="Rectangle 51">
            <a:extLst>
              <a:ext uri="{FF2B5EF4-FFF2-40B4-BE49-F238E27FC236}">
                <a16:creationId xmlns:a16="http://schemas.microsoft.com/office/drawing/2014/main" id="{D7A425C4-5164-12ED-CD90-1C4AE45C9D58}"/>
              </a:ext>
            </a:extLst>
          </p:cNvPr>
          <p:cNvSpPr>
            <a:spLocks noChangeArrowheads="1"/>
          </p:cNvSpPr>
          <p:nvPr/>
        </p:nvSpPr>
        <p:spPr bwMode="auto">
          <a:xfrm>
            <a:off x="2286000" y="3505200"/>
            <a:ext cx="14636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0"/>
              </a:spcBef>
              <a:buClrTx/>
              <a:buSzTx/>
              <a:buFontTx/>
              <a:buNone/>
            </a:pPr>
            <a:r>
              <a:rPr lang="en-US" altLang="zh-CN" sz="2400" b="1">
                <a:solidFill>
                  <a:srgbClr val="000000"/>
                </a:solidFill>
                <a:ea typeface="宋体" panose="02010600030101010101" pitchFamily="2" charset="-122"/>
                <a:sym typeface="Symbol" panose="05050102010706020507" pitchFamily="18" charset="2"/>
              </a:rPr>
              <a:t> Known</a:t>
            </a:r>
          </a:p>
        </p:txBody>
      </p:sp>
      <p:sp>
        <p:nvSpPr>
          <p:cNvPr id="53291" name="Freeform 52">
            <a:extLst>
              <a:ext uri="{FF2B5EF4-FFF2-40B4-BE49-F238E27FC236}">
                <a16:creationId xmlns:a16="http://schemas.microsoft.com/office/drawing/2014/main" id="{9E42956B-B1FC-03DF-71A3-336CD8219C2A}"/>
              </a:ext>
            </a:extLst>
          </p:cNvPr>
          <p:cNvSpPr>
            <a:spLocks/>
          </p:cNvSpPr>
          <p:nvPr/>
        </p:nvSpPr>
        <p:spPr bwMode="auto">
          <a:xfrm>
            <a:off x="5410200" y="3429000"/>
            <a:ext cx="2057400" cy="914400"/>
          </a:xfrm>
          <a:custGeom>
            <a:avLst/>
            <a:gdLst>
              <a:gd name="T0" fmla="*/ 0 w 1241"/>
              <a:gd name="T1" fmla="*/ 2147483646 h 436"/>
              <a:gd name="T2" fmla="*/ 2147483646 w 1241"/>
              <a:gd name="T3" fmla="*/ 2147483646 h 436"/>
              <a:gd name="T4" fmla="*/ 2147483646 w 1241"/>
              <a:gd name="T5" fmla="*/ 0 h 436"/>
              <a:gd name="T6" fmla="*/ 0 w 1241"/>
              <a:gd name="T7" fmla="*/ 0 h 436"/>
              <a:gd name="T8" fmla="*/ 0 w 1241"/>
              <a:gd name="T9" fmla="*/ 2147483646 h 436"/>
              <a:gd name="T10" fmla="*/ 0 60000 65536"/>
              <a:gd name="T11" fmla="*/ 0 60000 65536"/>
              <a:gd name="T12" fmla="*/ 0 60000 65536"/>
              <a:gd name="T13" fmla="*/ 0 60000 65536"/>
              <a:gd name="T14" fmla="*/ 0 60000 65536"/>
              <a:gd name="T15" fmla="*/ 0 w 1241"/>
              <a:gd name="T16" fmla="*/ 0 h 436"/>
              <a:gd name="T17" fmla="*/ 1241 w 1241"/>
              <a:gd name="T18" fmla="*/ 436 h 436"/>
            </a:gdLst>
            <a:ahLst/>
            <a:cxnLst>
              <a:cxn ang="T10">
                <a:pos x="T0" y="T1"/>
              </a:cxn>
              <a:cxn ang="T11">
                <a:pos x="T2" y="T3"/>
              </a:cxn>
              <a:cxn ang="T12">
                <a:pos x="T4" y="T5"/>
              </a:cxn>
              <a:cxn ang="T13">
                <a:pos x="T6" y="T7"/>
              </a:cxn>
              <a:cxn ang="T14">
                <a:pos x="T8" y="T9"/>
              </a:cxn>
            </a:cxnLst>
            <a:rect l="T15" t="T16" r="T17" b="T18"/>
            <a:pathLst>
              <a:path w="1241" h="436">
                <a:moveTo>
                  <a:pt x="0" y="435"/>
                </a:moveTo>
                <a:lnTo>
                  <a:pt x="1240" y="435"/>
                </a:lnTo>
                <a:lnTo>
                  <a:pt x="1240" y="0"/>
                </a:lnTo>
                <a:lnTo>
                  <a:pt x="0" y="0"/>
                </a:lnTo>
                <a:lnTo>
                  <a:pt x="0" y="435"/>
                </a:lnTo>
              </a:path>
            </a:pathLst>
          </a:custGeom>
          <a:solidFill>
            <a:srgbClr val="FDE0BD"/>
          </a:solidFill>
          <a:ln w="25400" cap="rnd">
            <a:solidFill>
              <a:srgbClr val="1A1A1A"/>
            </a:solidFill>
            <a:round/>
            <a:headEnd/>
            <a:tailEnd/>
          </a:ln>
        </p:spPr>
        <p:txBody>
          <a:bodyPr/>
          <a:lstStyle/>
          <a:p>
            <a:endParaRPr lang="zh-CN" altLang="en-US"/>
          </a:p>
        </p:txBody>
      </p:sp>
      <p:sp>
        <p:nvSpPr>
          <p:cNvPr id="53292" name="Rectangle 53">
            <a:extLst>
              <a:ext uri="{FF2B5EF4-FFF2-40B4-BE49-F238E27FC236}">
                <a16:creationId xmlns:a16="http://schemas.microsoft.com/office/drawing/2014/main" id="{62F63AA1-0CBE-7E9E-1C42-5F5B2459B9B9}"/>
              </a:ext>
            </a:extLst>
          </p:cNvPr>
          <p:cNvSpPr>
            <a:spLocks noChangeArrowheads="1"/>
          </p:cNvSpPr>
          <p:nvPr/>
        </p:nvSpPr>
        <p:spPr bwMode="auto">
          <a:xfrm>
            <a:off x="5562600" y="3505200"/>
            <a:ext cx="18192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0"/>
              </a:spcBef>
              <a:buClrTx/>
              <a:buSzTx/>
              <a:buFontTx/>
              <a:buNone/>
            </a:pPr>
            <a:r>
              <a:rPr lang="en-US" altLang="zh-CN" sz="2400" b="1">
                <a:solidFill>
                  <a:srgbClr val="000000"/>
                </a:solidFill>
                <a:ea typeface="宋体" panose="02010600030101010101" pitchFamily="2" charset="-122"/>
                <a:sym typeface="Symbol" panose="05050102010706020507" pitchFamily="18" charset="2"/>
              </a:rPr>
              <a:t> Unknown</a:t>
            </a:r>
          </a:p>
        </p:txBody>
      </p:sp>
      <p:sp>
        <p:nvSpPr>
          <p:cNvPr id="53293" name="Text Box 54">
            <a:extLst>
              <a:ext uri="{FF2B5EF4-FFF2-40B4-BE49-F238E27FC236}">
                <a16:creationId xmlns:a16="http://schemas.microsoft.com/office/drawing/2014/main" id="{76549D73-379A-2BDB-968A-9EE963CF8AC6}"/>
              </a:ext>
            </a:extLst>
          </p:cNvPr>
          <p:cNvSpPr txBox="1">
            <a:spLocks noChangeArrowheads="1"/>
          </p:cNvSpPr>
          <p:nvPr/>
        </p:nvSpPr>
        <p:spPr bwMode="auto">
          <a:xfrm>
            <a:off x="2362200" y="3860800"/>
            <a:ext cx="120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r>
              <a:rPr lang="en-US" altLang="zh-CN" sz="2400" b="1">
                <a:solidFill>
                  <a:srgbClr val="000000"/>
                </a:solidFill>
                <a:ea typeface="宋体" panose="02010600030101010101" pitchFamily="2" charset="-122"/>
              </a:rPr>
              <a:t>(Z test)</a:t>
            </a:r>
          </a:p>
        </p:txBody>
      </p:sp>
      <p:sp>
        <p:nvSpPr>
          <p:cNvPr id="53294" name="Text Box 55">
            <a:extLst>
              <a:ext uri="{FF2B5EF4-FFF2-40B4-BE49-F238E27FC236}">
                <a16:creationId xmlns:a16="http://schemas.microsoft.com/office/drawing/2014/main" id="{112A316B-1C96-F4CF-6C2C-388338FDF2EE}"/>
              </a:ext>
            </a:extLst>
          </p:cNvPr>
          <p:cNvSpPr txBox="1">
            <a:spLocks noChangeArrowheads="1"/>
          </p:cNvSpPr>
          <p:nvPr/>
        </p:nvSpPr>
        <p:spPr bwMode="auto">
          <a:xfrm>
            <a:off x="5810250" y="38862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r>
              <a:rPr lang="en-US" altLang="zh-CN" sz="2400" b="1">
                <a:solidFill>
                  <a:srgbClr val="000000"/>
                </a:solidFill>
                <a:ea typeface="宋体" panose="02010600030101010101" pitchFamily="2" charset="-122"/>
              </a:rPr>
              <a:t>(t test)</a:t>
            </a:r>
          </a:p>
        </p:txBody>
      </p:sp>
      <p:sp>
        <p:nvSpPr>
          <p:cNvPr id="53295" name="Text Box 57">
            <a:extLst>
              <a:ext uri="{FF2B5EF4-FFF2-40B4-BE49-F238E27FC236}">
                <a16:creationId xmlns:a16="http://schemas.microsoft.com/office/drawing/2014/main" id="{13D3E6DA-D915-D246-E9FF-55E972178F78}"/>
              </a:ext>
            </a:extLst>
          </p:cNvPr>
          <p:cNvSpPr txBox="1">
            <a:spLocks noChangeArrowheads="1"/>
          </p:cNvSpPr>
          <p:nvPr/>
        </p:nvSpPr>
        <p:spPr bwMode="auto">
          <a:xfrm>
            <a:off x="4572000" y="15240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1400">
                <a:solidFill>
                  <a:srgbClr val="000000"/>
                </a:solidFill>
                <a:ea typeface="宋体" panose="02010600030101010101" pitchFamily="2" charset="-122"/>
              </a:rPr>
              <a:t> </a:t>
            </a:r>
            <a:r>
              <a:rPr lang="en-US" altLang="zh-CN">
                <a:solidFill>
                  <a:srgbClr val="000000"/>
                </a:solidFill>
                <a:ea typeface="宋体" panose="02010600030101010101" pitchFamily="2" charset="-122"/>
              </a:rPr>
              <a:t>X</a:t>
            </a:r>
          </a:p>
        </p:txBody>
      </p:sp>
      <p:sp>
        <p:nvSpPr>
          <p:cNvPr id="53296" name="Line 58">
            <a:extLst>
              <a:ext uri="{FF2B5EF4-FFF2-40B4-BE49-F238E27FC236}">
                <a16:creationId xmlns:a16="http://schemas.microsoft.com/office/drawing/2014/main" id="{4BC06E98-5FDD-4618-EE9F-EABFC102F621}"/>
              </a:ext>
            </a:extLst>
          </p:cNvPr>
          <p:cNvSpPr>
            <a:spLocks noChangeShapeType="1"/>
          </p:cNvSpPr>
          <p:nvPr/>
        </p:nvSpPr>
        <p:spPr bwMode="auto">
          <a:xfrm>
            <a:off x="4724400" y="1600200"/>
            <a:ext cx="228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3297" name="Group 80">
            <a:extLst>
              <a:ext uri="{FF2B5EF4-FFF2-40B4-BE49-F238E27FC236}">
                <a16:creationId xmlns:a16="http://schemas.microsoft.com/office/drawing/2014/main" id="{5DDBF71A-FC40-61F3-EBDF-8F233C47890E}"/>
              </a:ext>
            </a:extLst>
          </p:cNvPr>
          <p:cNvGrpSpPr>
            <a:grpSpLocks/>
          </p:cNvGrpSpPr>
          <p:nvPr/>
        </p:nvGrpSpPr>
        <p:grpSpPr bwMode="auto">
          <a:xfrm>
            <a:off x="2133600" y="2133600"/>
            <a:ext cx="6705600" cy="4495800"/>
            <a:chOff x="1344" y="1344"/>
            <a:chExt cx="4224" cy="2832"/>
          </a:xfrm>
        </p:grpSpPr>
        <p:sp>
          <p:nvSpPr>
            <p:cNvPr id="53298" name="Text Box 59">
              <a:extLst>
                <a:ext uri="{FF2B5EF4-FFF2-40B4-BE49-F238E27FC236}">
                  <a16:creationId xmlns:a16="http://schemas.microsoft.com/office/drawing/2014/main" id="{FCBB89DA-448D-29EF-D791-E64C09E21B3A}"/>
                </a:ext>
              </a:extLst>
            </p:cNvPr>
            <p:cNvSpPr txBox="1">
              <a:spLocks noChangeArrowheads="1"/>
            </p:cNvSpPr>
            <p:nvPr/>
          </p:nvSpPr>
          <p:spPr bwMode="auto">
            <a:xfrm>
              <a:off x="3024" y="2736"/>
              <a:ext cx="20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50000"/>
                </a:spcBef>
                <a:buClrTx/>
                <a:buSzTx/>
                <a:buFontTx/>
                <a:buNone/>
              </a:pPr>
              <a:r>
                <a:rPr lang="en-US" altLang="zh-CN" sz="2400" dirty="0">
                  <a:solidFill>
                    <a:srgbClr val="000000"/>
                  </a:solidFill>
                  <a:ea typeface="宋体" panose="02010600030101010101" pitchFamily="2" charset="-122"/>
                </a:rPr>
                <a:t>The test statistic is:</a:t>
              </a:r>
            </a:p>
          </p:txBody>
        </p:sp>
        <p:graphicFrame>
          <p:nvGraphicFramePr>
            <p:cNvPr id="53299" name="Object 60">
              <a:hlinkClick r:id="" action="ppaction://ole?verb=0"/>
              <a:extLst>
                <a:ext uri="{FF2B5EF4-FFF2-40B4-BE49-F238E27FC236}">
                  <a16:creationId xmlns:a16="http://schemas.microsoft.com/office/drawing/2014/main" id="{963AFB48-A014-A162-3FBA-86A1485FE8BD}"/>
                </a:ext>
              </a:extLst>
            </p:cNvPr>
            <p:cNvGraphicFramePr>
              <a:graphicFrameLocks/>
            </p:cNvGraphicFramePr>
            <p:nvPr/>
          </p:nvGraphicFramePr>
          <p:xfrm>
            <a:off x="3410" y="3137"/>
            <a:ext cx="1533" cy="914"/>
          </p:xfrm>
          <a:graphic>
            <a:graphicData uri="http://schemas.openxmlformats.org/presentationml/2006/ole">
              <mc:AlternateContent xmlns:mc="http://schemas.openxmlformats.org/markup-compatibility/2006">
                <mc:Choice xmlns:v="urn:schemas-microsoft-com:vml" Requires="v">
                  <p:oleObj name="Equation" r:id="rId6" imgW="1073184" imgH="584381" progId="Equation.3">
                    <p:embed/>
                  </p:oleObj>
                </mc:Choice>
                <mc:Fallback>
                  <p:oleObj name="Equation" r:id="rId6" imgW="1073184" imgH="584381" progId="Equation.3">
                    <p:embed/>
                    <p:pic>
                      <p:nvPicPr>
                        <p:cNvPr id="53299" name="Object 60">
                          <a:hlinkClick r:id="" action="ppaction://ole?verb=0"/>
                          <a:extLst>
                            <a:ext uri="{FF2B5EF4-FFF2-40B4-BE49-F238E27FC236}">
                              <a16:creationId xmlns:a16="http://schemas.microsoft.com/office/drawing/2014/main" id="{963AFB48-A014-A162-3FBA-86A1485FE8BD}"/>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0" y="3137"/>
                          <a:ext cx="1533" cy="914"/>
                        </a:xfrm>
                        <a:prstGeom prst="rect">
                          <a:avLst/>
                        </a:prstGeom>
                        <a:solidFill>
                          <a:srgbClr val="FDE0BD"/>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300" name="Freeform 61">
              <a:extLst>
                <a:ext uri="{FF2B5EF4-FFF2-40B4-BE49-F238E27FC236}">
                  <a16:creationId xmlns:a16="http://schemas.microsoft.com/office/drawing/2014/main" id="{B2F98635-FA89-0094-8C7B-718A31501D59}"/>
                </a:ext>
              </a:extLst>
            </p:cNvPr>
            <p:cNvSpPr>
              <a:spLocks/>
            </p:cNvSpPr>
            <p:nvPr/>
          </p:nvSpPr>
          <p:spPr bwMode="auto">
            <a:xfrm>
              <a:off x="2928" y="2064"/>
              <a:ext cx="2640" cy="2112"/>
            </a:xfrm>
            <a:custGeom>
              <a:avLst/>
              <a:gdLst>
                <a:gd name="T0" fmla="*/ 2025 w 2784"/>
                <a:gd name="T1" fmla="*/ 0 h 2208"/>
                <a:gd name="T2" fmla="*/ 2025 w 2784"/>
                <a:gd name="T3" fmla="*/ 1691 h 2208"/>
                <a:gd name="T4" fmla="*/ 0 w 2784"/>
                <a:gd name="T5" fmla="*/ 1691 h 2208"/>
                <a:gd name="T6" fmla="*/ 0 w 2784"/>
                <a:gd name="T7" fmla="*/ 0 h 2208"/>
                <a:gd name="T8" fmla="*/ 2025 w 2784"/>
                <a:gd name="T9" fmla="*/ 0 h 2208"/>
                <a:gd name="T10" fmla="*/ 0 60000 65536"/>
                <a:gd name="T11" fmla="*/ 0 60000 65536"/>
                <a:gd name="T12" fmla="*/ 0 60000 65536"/>
                <a:gd name="T13" fmla="*/ 0 60000 65536"/>
                <a:gd name="T14" fmla="*/ 0 60000 65536"/>
                <a:gd name="T15" fmla="*/ 0 w 2784"/>
                <a:gd name="T16" fmla="*/ 0 h 2208"/>
                <a:gd name="T17" fmla="*/ 2784 w 2784"/>
                <a:gd name="T18" fmla="*/ 2208 h 2208"/>
              </a:gdLst>
              <a:ahLst/>
              <a:cxnLst>
                <a:cxn ang="T10">
                  <a:pos x="T0" y="T1"/>
                </a:cxn>
                <a:cxn ang="T11">
                  <a:pos x="T2" y="T3"/>
                </a:cxn>
                <a:cxn ang="T12">
                  <a:pos x="T4" y="T5"/>
                </a:cxn>
                <a:cxn ang="T13">
                  <a:pos x="T6" y="T7"/>
                </a:cxn>
                <a:cxn ang="T14">
                  <a:pos x="T8" y="T9"/>
                </a:cxn>
              </a:cxnLst>
              <a:rect l="T15" t="T16" r="T17" b="T18"/>
              <a:pathLst>
                <a:path w="2784" h="2208">
                  <a:moveTo>
                    <a:pt x="2784" y="0"/>
                  </a:moveTo>
                  <a:lnTo>
                    <a:pt x="2784" y="2208"/>
                  </a:lnTo>
                  <a:lnTo>
                    <a:pt x="0" y="2208"/>
                  </a:lnTo>
                  <a:lnTo>
                    <a:pt x="0" y="0"/>
                  </a:lnTo>
                  <a:lnTo>
                    <a:pt x="2784" y="0"/>
                  </a:ln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301" name="Line 62">
              <a:extLst>
                <a:ext uri="{FF2B5EF4-FFF2-40B4-BE49-F238E27FC236}">
                  <a16:creationId xmlns:a16="http://schemas.microsoft.com/office/drawing/2014/main" id="{BE049298-BE3F-CB34-9136-540F6DAFA243}"/>
                </a:ext>
              </a:extLst>
            </p:cNvPr>
            <p:cNvSpPr>
              <a:spLocks noChangeShapeType="1"/>
            </p:cNvSpPr>
            <p:nvPr/>
          </p:nvSpPr>
          <p:spPr bwMode="auto">
            <a:xfrm>
              <a:off x="3024" y="1872"/>
              <a:ext cx="1" cy="144"/>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302" name="Freeform 63">
              <a:extLst>
                <a:ext uri="{FF2B5EF4-FFF2-40B4-BE49-F238E27FC236}">
                  <a16:creationId xmlns:a16="http://schemas.microsoft.com/office/drawing/2014/main" id="{A87B2511-23EA-9045-54EE-6A0AF79A0B46}"/>
                </a:ext>
              </a:extLst>
            </p:cNvPr>
            <p:cNvSpPr>
              <a:spLocks/>
            </p:cNvSpPr>
            <p:nvPr/>
          </p:nvSpPr>
          <p:spPr bwMode="auto">
            <a:xfrm>
              <a:off x="2352" y="1344"/>
              <a:ext cx="1248" cy="576"/>
            </a:xfrm>
            <a:custGeom>
              <a:avLst/>
              <a:gdLst>
                <a:gd name="T0" fmla="*/ 0 w 1115"/>
                <a:gd name="T1" fmla="*/ 1016 h 514"/>
                <a:gd name="T2" fmla="*/ 2192 w 1115"/>
                <a:gd name="T3" fmla="*/ 1016 h 514"/>
                <a:gd name="T4" fmla="*/ 2192 w 1115"/>
                <a:gd name="T5" fmla="*/ 0 h 514"/>
                <a:gd name="T6" fmla="*/ 0 w 1115"/>
                <a:gd name="T7" fmla="*/ 0 h 514"/>
                <a:gd name="T8" fmla="*/ 0 w 1115"/>
                <a:gd name="T9" fmla="*/ 1016 h 514"/>
                <a:gd name="T10" fmla="*/ 0 60000 65536"/>
                <a:gd name="T11" fmla="*/ 0 60000 65536"/>
                <a:gd name="T12" fmla="*/ 0 60000 65536"/>
                <a:gd name="T13" fmla="*/ 0 60000 65536"/>
                <a:gd name="T14" fmla="*/ 0 60000 65536"/>
                <a:gd name="T15" fmla="*/ 0 w 1115"/>
                <a:gd name="T16" fmla="*/ 0 h 514"/>
                <a:gd name="T17" fmla="*/ 1115 w 1115"/>
                <a:gd name="T18" fmla="*/ 514 h 514"/>
              </a:gdLst>
              <a:ahLst/>
              <a:cxnLst>
                <a:cxn ang="T10">
                  <a:pos x="T0" y="T1"/>
                </a:cxn>
                <a:cxn ang="T11">
                  <a:pos x="T2" y="T3"/>
                </a:cxn>
                <a:cxn ang="T12">
                  <a:pos x="T4" y="T5"/>
                </a:cxn>
                <a:cxn ang="T13">
                  <a:pos x="T6" y="T7"/>
                </a:cxn>
                <a:cxn ang="T14">
                  <a:pos x="T8" y="T9"/>
                </a:cxn>
              </a:cxnLst>
              <a:rect l="T15" t="T16" r="T17" b="T18"/>
              <a:pathLst>
                <a:path w="1115" h="514">
                  <a:moveTo>
                    <a:pt x="0" y="513"/>
                  </a:moveTo>
                  <a:lnTo>
                    <a:pt x="1114" y="513"/>
                  </a:lnTo>
                  <a:lnTo>
                    <a:pt x="1114" y="0"/>
                  </a:lnTo>
                  <a:lnTo>
                    <a:pt x="0" y="0"/>
                  </a:lnTo>
                  <a:lnTo>
                    <a:pt x="0" y="513"/>
                  </a:lnTo>
                </a:path>
              </a:pathLst>
            </a:custGeom>
            <a:solidFill>
              <a:srgbClr val="C7DAF7"/>
            </a:solidFill>
            <a:ln w="25400" cap="rnd">
              <a:solidFill>
                <a:srgbClr val="1A1A1A"/>
              </a:solidFill>
              <a:round/>
              <a:headEnd/>
              <a:tailEnd/>
            </a:ln>
          </p:spPr>
          <p:txBody>
            <a:bodyPr/>
            <a:lstStyle/>
            <a:p>
              <a:endParaRPr lang="zh-CN" altLang="en-US"/>
            </a:p>
          </p:txBody>
        </p:sp>
        <p:sp>
          <p:nvSpPr>
            <p:cNvPr id="53303" name="Line 64">
              <a:extLst>
                <a:ext uri="{FF2B5EF4-FFF2-40B4-BE49-F238E27FC236}">
                  <a16:creationId xmlns:a16="http://schemas.microsoft.com/office/drawing/2014/main" id="{F5156D0F-B9B4-E8DC-CE70-90A64C7B485B}"/>
                </a:ext>
              </a:extLst>
            </p:cNvPr>
            <p:cNvSpPr>
              <a:spLocks noChangeShapeType="1"/>
            </p:cNvSpPr>
            <p:nvPr/>
          </p:nvSpPr>
          <p:spPr bwMode="auto">
            <a:xfrm>
              <a:off x="1968" y="2016"/>
              <a:ext cx="21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304" name="Line 65">
              <a:extLst>
                <a:ext uri="{FF2B5EF4-FFF2-40B4-BE49-F238E27FC236}">
                  <a16:creationId xmlns:a16="http://schemas.microsoft.com/office/drawing/2014/main" id="{84158F8D-AA06-65EB-7A15-BE7222893063}"/>
                </a:ext>
              </a:extLst>
            </p:cNvPr>
            <p:cNvSpPr>
              <a:spLocks noChangeShapeType="1"/>
            </p:cNvSpPr>
            <p:nvPr/>
          </p:nvSpPr>
          <p:spPr bwMode="auto">
            <a:xfrm>
              <a:off x="1968" y="2016"/>
              <a:ext cx="1" cy="144"/>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305" name="Line 66">
              <a:extLst>
                <a:ext uri="{FF2B5EF4-FFF2-40B4-BE49-F238E27FC236}">
                  <a16:creationId xmlns:a16="http://schemas.microsoft.com/office/drawing/2014/main" id="{79930A8C-6A15-B03A-7293-1993A7693715}"/>
                </a:ext>
              </a:extLst>
            </p:cNvPr>
            <p:cNvSpPr>
              <a:spLocks noChangeShapeType="1"/>
            </p:cNvSpPr>
            <p:nvPr/>
          </p:nvSpPr>
          <p:spPr bwMode="auto">
            <a:xfrm>
              <a:off x="4128" y="2016"/>
              <a:ext cx="1" cy="144"/>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306" name="Rectangle 67">
              <a:extLst>
                <a:ext uri="{FF2B5EF4-FFF2-40B4-BE49-F238E27FC236}">
                  <a16:creationId xmlns:a16="http://schemas.microsoft.com/office/drawing/2014/main" id="{82C7D7F3-D4C4-6C2E-C2CE-957CA12D895E}"/>
                </a:ext>
              </a:extLst>
            </p:cNvPr>
            <p:cNvSpPr>
              <a:spLocks noChangeArrowheads="1"/>
            </p:cNvSpPr>
            <p:nvPr/>
          </p:nvSpPr>
          <p:spPr bwMode="auto">
            <a:xfrm>
              <a:off x="2064" y="1344"/>
              <a:ext cx="1728"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a:spcBef>
                  <a:spcPct val="0"/>
                </a:spcBef>
                <a:buClrTx/>
                <a:buSzTx/>
                <a:buFontTx/>
                <a:buNone/>
              </a:pPr>
              <a:r>
                <a:rPr lang="en-US" altLang="zh-CN" sz="2400" b="1">
                  <a:solidFill>
                    <a:srgbClr val="000000"/>
                  </a:solidFill>
                  <a:ea typeface="宋体" panose="02010600030101010101" pitchFamily="2" charset="-122"/>
                  <a:sym typeface="Symbol" panose="05050102010706020507" pitchFamily="18" charset="2"/>
                </a:rPr>
                <a:t>Hypothesis </a:t>
              </a:r>
            </a:p>
            <a:p>
              <a:pPr algn="ctr">
                <a:spcBef>
                  <a:spcPct val="0"/>
                </a:spcBef>
                <a:buClrTx/>
                <a:buSzTx/>
                <a:buFontTx/>
                <a:buNone/>
              </a:pPr>
              <a:r>
                <a:rPr lang="en-US" altLang="zh-CN" sz="2400" b="1">
                  <a:solidFill>
                    <a:srgbClr val="000000"/>
                  </a:solidFill>
                  <a:ea typeface="宋体" panose="02010600030101010101" pitchFamily="2" charset="-122"/>
                  <a:sym typeface="Symbol" panose="05050102010706020507" pitchFamily="18" charset="2"/>
                </a:rPr>
                <a:t>Tests for </a:t>
              </a:r>
            </a:p>
          </p:txBody>
        </p:sp>
        <p:sp>
          <p:nvSpPr>
            <p:cNvPr id="53307" name="Rectangle 68">
              <a:extLst>
                <a:ext uri="{FF2B5EF4-FFF2-40B4-BE49-F238E27FC236}">
                  <a16:creationId xmlns:a16="http://schemas.microsoft.com/office/drawing/2014/main" id="{DCC04A74-B1EC-8E7F-919F-21830233A5E7}"/>
                </a:ext>
              </a:extLst>
            </p:cNvPr>
            <p:cNvSpPr>
              <a:spLocks noChangeArrowheads="1"/>
            </p:cNvSpPr>
            <p:nvPr/>
          </p:nvSpPr>
          <p:spPr bwMode="auto">
            <a:xfrm>
              <a:off x="1488" y="2208"/>
              <a:ext cx="93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0"/>
                </a:spcBef>
                <a:buClrTx/>
                <a:buSzTx/>
                <a:buFontTx/>
                <a:buNone/>
              </a:pPr>
              <a:r>
                <a:rPr lang="el-GR" altLang="zh-CN" sz="2400" b="1">
                  <a:solidFill>
                    <a:srgbClr val="000000"/>
                  </a:solidFill>
                  <a:cs typeface="Arial" panose="020B0604020202020204" pitchFamily="34" charset="0"/>
                  <a:sym typeface="Symbol" panose="05050102010706020507" pitchFamily="18" charset="2"/>
                </a:rPr>
                <a:t>σ</a:t>
              </a:r>
              <a:r>
                <a:rPr lang="en-US" altLang="zh-CN" sz="2400" b="1">
                  <a:solidFill>
                    <a:srgbClr val="000000"/>
                  </a:solidFill>
                  <a:ea typeface="宋体" panose="02010600030101010101" pitchFamily="2" charset="-122"/>
                  <a:sym typeface="Symbol" panose="05050102010706020507" pitchFamily="18" charset="2"/>
                </a:rPr>
                <a:t> Known</a:t>
              </a:r>
            </a:p>
          </p:txBody>
        </p:sp>
        <p:sp>
          <p:nvSpPr>
            <p:cNvPr id="53308" name="Line 69">
              <a:extLst>
                <a:ext uri="{FF2B5EF4-FFF2-40B4-BE49-F238E27FC236}">
                  <a16:creationId xmlns:a16="http://schemas.microsoft.com/office/drawing/2014/main" id="{AEC27ECE-AB5E-4A0B-7121-A7A6BFDC9C43}"/>
                </a:ext>
              </a:extLst>
            </p:cNvPr>
            <p:cNvSpPr>
              <a:spLocks noChangeShapeType="1"/>
            </p:cNvSpPr>
            <p:nvPr/>
          </p:nvSpPr>
          <p:spPr bwMode="auto">
            <a:xfrm>
              <a:off x="1968" y="2016"/>
              <a:ext cx="21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309" name="Line 70">
              <a:extLst>
                <a:ext uri="{FF2B5EF4-FFF2-40B4-BE49-F238E27FC236}">
                  <a16:creationId xmlns:a16="http://schemas.microsoft.com/office/drawing/2014/main" id="{12B30092-9348-B727-2156-8BE0DA291D3C}"/>
                </a:ext>
              </a:extLst>
            </p:cNvPr>
            <p:cNvSpPr>
              <a:spLocks noChangeShapeType="1"/>
            </p:cNvSpPr>
            <p:nvPr/>
          </p:nvSpPr>
          <p:spPr bwMode="auto">
            <a:xfrm>
              <a:off x="1968" y="2016"/>
              <a:ext cx="1" cy="144"/>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310" name="Line 71">
              <a:extLst>
                <a:ext uri="{FF2B5EF4-FFF2-40B4-BE49-F238E27FC236}">
                  <a16:creationId xmlns:a16="http://schemas.microsoft.com/office/drawing/2014/main" id="{B753E7B6-0F29-5273-00F2-36519631AF32}"/>
                </a:ext>
              </a:extLst>
            </p:cNvPr>
            <p:cNvSpPr>
              <a:spLocks noChangeShapeType="1"/>
            </p:cNvSpPr>
            <p:nvPr/>
          </p:nvSpPr>
          <p:spPr bwMode="auto">
            <a:xfrm>
              <a:off x="4128" y="2016"/>
              <a:ext cx="1" cy="144"/>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311" name="Rectangle 72">
              <a:extLst>
                <a:ext uri="{FF2B5EF4-FFF2-40B4-BE49-F238E27FC236}">
                  <a16:creationId xmlns:a16="http://schemas.microsoft.com/office/drawing/2014/main" id="{30E3C10E-EF0D-1615-6E80-46067E417266}"/>
                </a:ext>
              </a:extLst>
            </p:cNvPr>
            <p:cNvSpPr>
              <a:spLocks noChangeArrowheads="1"/>
            </p:cNvSpPr>
            <p:nvPr/>
          </p:nvSpPr>
          <p:spPr bwMode="auto">
            <a:xfrm>
              <a:off x="3552" y="2208"/>
              <a:ext cx="116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0"/>
                </a:spcBef>
                <a:buClrTx/>
                <a:buSzTx/>
                <a:buFontTx/>
                <a:buNone/>
              </a:pPr>
              <a:r>
                <a:rPr lang="el-GR" altLang="zh-CN" sz="2400" b="1">
                  <a:solidFill>
                    <a:srgbClr val="000000"/>
                  </a:solidFill>
                  <a:sym typeface="Symbol" panose="05050102010706020507" pitchFamily="18" charset="2"/>
                </a:rPr>
                <a:t>σ</a:t>
              </a:r>
              <a:r>
                <a:rPr lang="en-US" altLang="zh-CN" sz="2400" b="1">
                  <a:solidFill>
                    <a:srgbClr val="000000"/>
                  </a:solidFill>
                  <a:ea typeface="宋体" panose="02010600030101010101" pitchFamily="2" charset="-122"/>
                  <a:sym typeface="Symbol" panose="05050102010706020507" pitchFamily="18" charset="2"/>
                </a:rPr>
                <a:t> Unknown</a:t>
              </a:r>
            </a:p>
          </p:txBody>
        </p:sp>
        <p:sp>
          <p:nvSpPr>
            <p:cNvPr id="53312" name="Freeform 73">
              <a:extLst>
                <a:ext uri="{FF2B5EF4-FFF2-40B4-BE49-F238E27FC236}">
                  <a16:creationId xmlns:a16="http://schemas.microsoft.com/office/drawing/2014/main" id="{44D1192A-41D5-B9E6-E515-4E16DEBB8D7B}"/>
                </a:ext>
              </a:extLst>
            </p:cNvPr>
            <p:cNvSpPr>
              <a:spLocks/>
            </p:cNvSpPr>
            <p:nvPr/>
          </p:nvSpPr>
          <p:spPr bwMode="auto">
            <a:xfrm>
              <a:off x="1344" y="2160"/>
              <a:ext cx="1146" cy="576"/>
            </a:xfrm>
            <a:custGeom>
              <a:avLst/>
              <a:gdLst>
                <a:gd name="T0" fmla="*/ 0 w 1068"/>
                <a:gd name="T1" fmla="*/ 2509 h 429"/>
                <a:gd name="T2" fmla="*/ 1629 w 1068"/>
                <a:gd name="T3" fmla="*/ 2509 h 429"/>
                <a:gd name="T4" fmla="*/ 1629 w 1068"/>
                <a:gd name="T5" fmla="*/ 0 h 429"/>
                <a:gd name="T6" fmla="*/ 0 w 1068"/>
                <a:gd name="T7" fmla="*/ 0 h 429"/>
                <a:gd name="T8" fmla="*/ 0 w 1068"/>
                <a:gd name="T9" fmla="*/ 2509 h 429"/>
                <a:gd name="T10" fmla="*/ 0 60000 65536"/>
                <a:gd name="T11" fmla="*/ 0 60000 65536"/>
                <a:gd name="T12" fmla="*/ 0 60000 65536"/>
                <a:gd name="T13" fmla="*/ 0 60000 65536"/>
                <a:gd name="T14" fmla="*/ 0 60000 65536"/>
                <a:gd name="T15" fmla="*/ 0 w 1068"/>
                <a:gd name="T16" fmla="*/ 0 h 429"/>
                <a:gd name="T17" fmla="*/ 1068 w 1068"/>
                <a:gd name="T18" fmla="*/ 429 h 429"/>
              </a:gdLst>
              <a:ahLst/>
              <a:cxnLst>
                <a:cxn ang="T10">
                  <a:pos x="T0" y="T1"/>
                </a:cxn>
                <a:cxn ang="T11">
                  <a:pos x="T2" y="T3"/>
                </a:cxn>
                <a:cxn ang="T12">
                  <a:pos x="T4" y="T5"/>
                </a:cxn>
                <a:cxn ang="T13">
                  <a:pos x="T6" y="T7"/>
                </a:cxn>
                <a:cxn ang="T14">
                  <a:pos x="T8" y="T9"/>
                </a:cxn>
              </a:cxnLst>
              <a:rect l="T15" t="T16" r="T17" b="T18"/>
              <a:pathLst>
                <a:path w="1068" h="429">
                  <a:moveTo>
                    <a:pt x="0" y="428"/>
                  </a:moveTo>
                  <a:lnTo>
                    <a:pt x="1067" y="428"/>
                  </a:lnTo>
                  <a:lnTo>
                    <a:pt x="1067" y="0"/>
                  </a:lnTo>
                  <a:lnTo>
                    <a:pt x="0" y="0"/>
                  </a:lnTo>
                  <a:lnTo>
                    <a:pt x="0" y="428"/>
                  </a:lnTo>
                </a:path>
              </a:pathLst>
            </a:custGeom>
            <a:solidFill>
              <a:srgbClr val="C7DAF7"/>
            </a:solidFill>
            <a:ln w="25400" cap="rnd">
              <a:solidFill>
                <a:srgbClr val="1A1A1A"/>
              </a:solidFill>
              <a:round/>
              <a:headEnd/>
              <a:tailEnd/>
            </a:ln>
          </p:spPr>
          <p:txBody>
            <a:bodyPr/>
            <a:lstStyle/>
            <a:p>
              <a:endParaRPr lang="zh-CN" altLang="en-US"/>
            </a:p>
          </p:txBody>
        </p:sp>
        <p:sp>
          <p:nvSpPr>
            <p:cNvPr id="53313" name="Rectangle 74">
              <a:extLst>
                <a:ext uri="{FF2B5EF4-FFF2-40B4-BE49-F238E27FC236}">
                  <a16:creationId xmlns:a16="http://schemas.microsoft.com/office/drawing/2014/main" id="{E5F7FDD4-5512-95BB-2B4C-A32900D8A151}"/>
                </a:ext>
              </a:extLst>
            </p:cNvPr>
            <p:cNvSpPr>
              <a:spLocks noChangeArrowheads="1"/>
            </p:cNvSpPr>
            <p:nvPr/>
          </p:nvSpPr>
          <p:spPr bwMode="auto">
            <a:xfrm>
              <a:off x="1440" y="2208"/>
              <a:ext cx="92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0"/>
                </a:spcBef>
                <a:buClrTx/>
                <a:buSzTx/>
                <a:buFontTx/>
                <a:buNone/>
              </a:pPr>
              <a:r>
                <a:rPr lang="en-US" altLang="zh-CN" sz="2400" b="1">
                  <a:solidFill>
                    <a:srgbClr val="000000"/>
                  </a:solidFill>
                  <a:ea typeface="宋体" panose="02010600030101010101" pitchFamily="2" charset="-122"/>
                  <a:sym typeface="Symbol" panose="05050102010706020507" pitchFamily="18" charset="2"/>
                </a:rPr>
                <a:t> Known</a:t>
              </a:r>
            </a:p>
          </p:txBody>
        </p:sp>
        <p:sp>
          <p:nvSpPr>
            <p:cNvPr id="53314" name="Freeform 75">
              <a:extLst>
                <a:ext uri="{FF2B5EF4-FFF2-40B4-BE49-F238E27FC236}">
                  <a16:creationId xmlns:a16="http://schemas.microsoft.com/office/drawing/2014/main" id="{0E0F65FA-EDEB-1812-90BF-3FC691158654}"/>
                </a:ext>
              </a:extLst>
            </p:cNvPr>
            <p:cNvSpPr>
              <a:spLocks/>
            </p:cNvSpPr>
            <p:nvPr/>
          </p:nvSpPr>
          <p:spPr bwMode="auto">
            <a:xfrm>
              <a:off x="3408" y="2160"/>
              <a:ext cx="1296" cy="576"/>
            </a:xfrm>
            <a:custGeom>
              <a:avLst/>
              <a:gdLst>
                <a:gd name="T0" fmla="*/ 0 w 1241"/>
                <a:gd name="T1" fmla="*/ 2315 h 436"/>
                <a:gd name="T2" fmla="*/ 1608 w 1241"/>
                <a:gd name="T3" fmla="*/ 2315 h 436"/>
                <a:gd name="T4" fmla="*/ 1608 w 1241"/>
                <a:gd name="T5" fmla="*/ 0 h 436"/>
                <a:gd name="T6" fmla="*/ 0 w 1241"/>
                <a:gd name="T7" fmla="*/ 0 h 436"/>
                <a:gd name="T8" fmla="*/ 0 w 1241"/>
                <a:gd name="T9" fmla="*/ 2315 h 436"/>
                <a:gd name="T10" fmla="*/ 0 60000 65536"/>
                <a:gd name="T11" fmla="*/ 0 60000 65536"/>
                <a:gd name="T12" fmla="*/ 0 60000 65536"/>
                <a:gd name="T13" fmla="*/ 0 60000 65536"/>
                <a:gd name="T14" fmla="*/ 0 60000 65536"/>
                <a:gd name="T15" fmla="*/ 0 w 1241"/>
                <a:gd name="T16" fmla="*/ 0 h 436"/>
                <a:gd name="T17" fmla="*/ 1241 w 1241"/>
                <a:gd name="T18" fmla="*/ 436 h 436"/>
              </a:gdLst>
              <a:ahLst/>
              <a:cxnLst>
                <a:cxn ang="T10">
                  <a:pos x="T0" y="T1"/>
                </a:cxn>
                <a:cxn ang="T11">
                  <a:pos x="T2" y="T3"/>
                </a:cxn>
                <a:cxn ang="T12">
                  <a:pos x="T4" y="T5"/>
                </a:cxn>
                <a:cxn ang="T13">
                  <a:pos x="T6" y="T7"/>
                </a:cxn>
                <a:cxn ang="T14">
                  <a:pos x="T8" y="T9"/>
                </a:cxn>
              </a:cxnLst>
              <a:rect l="T15" t="T16" r="T17" b="T18"/>
              <a:pathLst>
                <a:path w="1241" h="436">
                  <a:moveTo>
                    <a:pt x="0" y="435"/>
                  </a:moveTo>
                  <a:lnTo>
                    <a:pt x="1240" y="435"/>
                  </a:lnTo>
                  <a:lnTo>
                    <a:pt x="1240" y="0"/>
                  </a:lnTo>
                  <a:lnTo>
                    <a:pt x="0" y="0"/>
                  </a:lnTo>
                  <a:lnTo>
                    <a:pt x="0" y="435"/>
                  </a:lnTo>
                </a:path>
              </a:pathLst>
            </a:custGeom>
            <a:solidFill>
              <a:srgbClr val="FDE0BD"/>
            </a:solidFill>
            <a:ln w="25400" cap="rnd">
              <a:solidFill>
                <a:srgbClr val="1A1A1A"/>
              </a:solidFill>
              <a:round/>
              <a:headEnd/>
              <a:tailEnd/>
            </a:ln>
          </p:spPr>
          <p:txBody>
            <a:bodyPr/>
            <a:lstStyle/>
            <a:p>
              <a:endParaRPr lang="zh-CN" altLang="en-US"/>
            </a:p>
          </p:txBody>
        </p:sp>
        <p:sp>
          <p:nvSpPr>
            <p:cNvPr id="53315" name="Rectangle 76">
              <a:extLst>
                <a:ext uri="{FF2B5EF4-FFF2-40B4-BE49-F238E27FC236}">
                  <a16:creationId xmlns:a16="http://schemas.microsoft.com/office/drawing/2014/main" id="{EA5449BE-27AD-5F4B-FF6E-AFB55AFDEE68}"/>
                </a:ext>
              </a:extLst>
            </p:cNvPr>
            <p:cNvSpPr>
              <a:spLocks noChangeArrowheads="1"/>
            </p:cNvSpPr>
            <p:nvPr/>
          </p:nvSpPr>
          <p:spPr bwMode="auto">
            <a:xfrm>
              <a:off x="3504" y="2208"/>
              <a:ext cx="114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0"/>
                </a:spcBef>
                <a:buClrTx/>
                <a:buSzTx/>
                <a:buFontTx/>
                <a:buNone/>
              </a:pPr>
              <a:r>
                <a:rPr lang="en-US" altLang="zh-CN" sz="2400" b="1">
                  <a:solidFill>
                    <a:srgbClr val="000000"/>
                  </a:solidFill>
                  <a:ea typeface="宋体" panose="02010600030101010101" pitchFamily="2" charset="-122"/>
                  <a:sym typeface="Symbol" panose="05050102010706020507" pitchFamily="18" charset="2"/>
                </a:rPr>
                <a:t> Unknown</a:t>
              </a:r>
            </a:p>
          </p:txBody>
        </p:sp>
        <p:sp>
          <p:nvSpPr>
            <p:cNvPr id="53316" name="Text Box 77">
              <a:extLst>
                <a:ext uri="{FF2B5EF4-FFF2-40B4-BE49-F238E27FC236}">
                  <a16:creationId xmlns:a16="http://schemas.microsoft.com/office/drawing/2014/main" id="{CEF505BC-7649-94BF-9946-A1B189D9DB4A}"/>
                </a:ext>
              </a:extLst>
            </p:cNvPr>
            <p:cNvSpPr txBox="1">
              <a:spLocks noChangeArrowheads="1"/>
            </p:cNvSpPr>
            <p:nvPr/>
          </p:nvSpPr>
          <p:spPr bwMode="auto">
            <a:xfrm>
              <a:off x="1488" y="2432"/>
              <a:ext cx="7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r>
                <a:rPr lang="en-US" altLang="zh-CN" sz="2400" b="1">
                  <a:solidFill>
                    <a:srgbClr val="000000"/>
                  </a:solidFill>
                  <a:ea typeface="宋体" panose="02010600030101010101" pitchFamily="2" charset="-122"/>
                </a:rPr>
                <a:t>(Z test)</a:t>
              </a:r>
            </a:p>
          </p:txBody>
        </p:sp>
        <p:sp>
          <p:nvSpPr>
            <p:cNvPr id="53317" name="Text Box 78">
              <a:extLst>
                <a:ext uri="{FF2B5EF4-FFF2-40B4-BE49-F238E27FC236}">
                  <a16:creationId xmlns:a16="http://schemas.microsoft.com/office/drawing/2014/main" id="{F938B271-B4AC-1D8E-31A0-0BB26E5FFA77}"/>
                </a:ext>
              </a:extLst>
            </p:cNvPr>
            <p:cNvSpPr txBox="1">
              <a:spLocks noChangeArrowheads="1"/>
            </p:cNvSpPr>
            <p:nvPr/>
          </p:nvSpPr>
          <p:spPr bwMode="auto">
            <a:xfrm>
              <a:off x="3660" y="2448"/>
              <a:ext cx="7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r>
                <a:rPr lang="en-US" altLang="zh-CN" sz="2400" b="1">
                  <a:solidFill>
                    <a:srgbClr val="000000"/>
                  </a:solidFill>
                  <a:ea typeface="宋体" panose="02010600030101010101" pitchFamily="2" charset="-122"/>
                </a:rPr>
                <a:t>(t test)</a:t>
              </a: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a:extLst>
              <a:ext uri="{FF2B5EF4-FFF2-40B4-BE49-F238E27FC236}">
                <a16:creationId xmlns:a16="http://schemas.microsoft.com/office/drawing/2014/main" id="{DDE4B82A-C813-40FD-B5DE-5BABC4496875}"/>
              </a:ext>
            </a:extLst>
          </p:cNvPr>
          <p:cNvSpPr>
            <a:spLocks noGrp="1" noChangeArrowheads="1"/>
          </p:cNvSpPr>
          <p:nvPr>
            <p:ph type="title" idx="4294967295"/>
          </p:nvPr>
        </p:nvSpPr>
        <p:spPr>
          <a:xfrm>
            <a:off x="990600" y="304800"/>
            <a:ext cx="7793038" cy="990600"/>
          </a:xfrm>
        </p:spPr>
        <p:txBody>
          <a:bodyPr/>
          <a:lstStyle/>
          <a:p>
            <a:pPr eaLnBrk="1" hangingPunct="1">
              <a:lnSpc>
                <a:spcPct val="80000"/>
              </a:lnSpc>
            </a:pPr>
            <a:r>
              <a:rPr lang="en-US" altLang="zh-CN">
                <a:ea typeface="宋体" panose="02010600030101010101" pitchFamily="2" charset="-122"/>
              </a:rPr>
              <a:t>Example: Two-Tail Test</a:t>
            </a:r>
            <a:br>
              <a:rPr lang="en-US" altLang="zh-CN">
                <a:ea typeface="宋体" panose="02010600030101010101" pitchFamily="2" charset="-122"/>
              </a:rPr>
            </a:br>
            <a:r>
              <a:rPr lang="en-US" altLang="zh-CN">
                <a:ea typeface="宋体" panose="02010600030101010101" pitchFamily="2" charset="-122"/>
              </a:rPr>
              <a:t>(</a:t>
            </a:r>
            <a:r>
              <a:rPr lang="en-US" altLang="zh-CN">
                <a:ea typeface="宋体" panose="02010600030101010101" pitchFamily="2" charset="-122"/>
                <a:sym typeface="Symbol" panose="05050102010706020507" pitchFamily="18" charset="2"/>
              </a:rPr>
              <a:t> Unknown)</a:t>
            </a:r>
            <a:endParaRPr lang="en-US" altLang="zh-CN" i="1">
              <a:ea typeface="宋体" panose="02010600030101010101" pitchFamily="2" charset="-122"/>
              <a:sym typeface="Symbol" panose="05050102010706020507" pitchFamily="18" charset="2"/>
            </a:endParaRPr>
          </a:p>
        </p:txBody>
      </p:sp>
      <p:sp>
        <p:nvSpPr>
          <p:cNvPr id="54277" name="Rectangle 3">
            <a:extLst>
              <a:ext uri="{FF2B5EF4-FFF2-40B4-BE49-F238E27FC236}">
                <a16:creationId xmlns:a16="http://schemas.microsoft.com/office/drawing/2014/main" id="{C3E3BCA4-0987-3A09-5D8C-C0BDB48BE6D3}"/>
              </a:ext>
            </a:extLst>
          </p:cNvPr>
          <p:cNvSpPr>
            <a:spLocks noGrp="1" noChangeArrowheads="1"/>
          </p:cNvSpPr>
          <p:nvPr>
            <p:ph type="body" sz="half" idx="4294967295"/>
          </p:nvPr>
        </p:nvSpPr>
        <p:spPr>
          <a:xfrm>
            <a:off x="228600" y="1676400"/>
            <a:ext cx="5029200" cy="4648200"/>
          </a:xfrm>
          <a:solidFill>
            <a:srgbClr val="FDE0BD"/>
          </a:solidFill>
          <a:ln w="19050">
            <a:solidFill>
              <a:schemeClr val="tx1"/>
            </a:solidFill>
            <a:miter lim="800000"/>
            <a:headEnd/>
            <a:tailEnd/>
          </a:ln>
        </p:spPr>
        <p:txBody>
          <a:bodyPr lIns="90488" tIns="44450" rIns="90488" bIns="44450"/>
          <a:lstStyle/>
          <a:p>
            <a:pPr eaLnBrk="1" hangingPunct="1">
              <a:buFont typeface="Wingdings" panose="05000000000000000000" pitchFamily="2" charset="2"/>
              <a:buNone/>
            </a:pPr>
            <a:r>
              <a:rPr lang="en-US" altLang="zh-CN" sz="2100" dirty="0">
                <a:ea typeface="宋体" panose="02010600030101010101" pitchFamily="2" charset="-122"/>
              </a:rPr>
              <a:t>   </a:t>
            </a:r>
            <a:r>
              <a:rPr lang="en-US" altLang="zh-CN" dirty="0">
                <a:ea typeface="宋体" panose="02010600030101010101" pitchFamily="2" charset="-122"/>
              </a:rPr>
              <a:t>The average cost of a hotel room in New York is said to be $295 per night.  To determine if this is true, a random sample of 25 hotels is taken and resulted in an X  of $297.48  and an S of $11.27. Test the appropriate hypotheses at </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 = 0.05.</a:t>
            </a:r>
          </a:p>
          <a:p>
            <a:pPr eaLnBrk="1" hangingPunct="1">
              <a:buFont typeface="Wingdings" panose="05000000000000000000" pitchFamily="2" charset="2"/>
              <a:buNone/>
            </a:pPr>
            <a:endParaRPr lang="en-US" altLang="zh-CN" sz="1400" dirty="0">
              <a:ea typeface="宋体" panose="02010600030101010101" pitchFamily="2" charset="-122"/>
            </a:endParaRPr>
          </a:p>
          <a:p>
            <a:pPr eaLnBrk="1" hangingPunct="1">
              <a:buFont typeface="Wingdings" panose="05000000000000000000" pitchFamily="2" charset="2"/>
              <a:buNone/>
            </a:pPr>
            <a:r>
              <a:rPr lang="en-US" altLang="zh-CN" sz="1300" dirty="0">
                <a:ea typeface="宋体" panose="02010600030101010101" pitchFamily="2" charset="-122"/>
              </a:rPr>
              <a:t>	</a:t>
            </a:r>
            <a:r>
              <a:rPr lang="en-US" altLang="zh-CN" sz="1400" dirty="0">
                <a:ea typeface="宋体" panose="02010600030101010101" pitchFamily="2" charset="-122"/>
              </a:rPr>
              <a:t>(Assume the population distribution is normal)</a:t>
            </a:r>
          </a:p>
        </p:txBody>
      </p:sp>
      <p:sp>
        <p:nvSpPr>
          <p:cNvPr id="54278" name="Rectangle 4">
            <a:extLst>
              <a:ext uri="{FF2B5EF4-FFF2-40B4-BE49-F238E27FC236}">
                <a16:creationId xmlns:a16="http://schemas.microsoft.com/office/drawing/2014/main" id="{C386A6C7-7BAA-73EB-3084-2F56DE12C1A1}"/>
              </a:ext>
            </a:extLst>
          </p:cNvPr>
          <p:cNvSpPr>
            <a:spLocks noChangeArrowheads="1"/>
          </p:cNvSpPr>
          <p:nvPr/>
        </p:nvSpPr>
        <p:spPr bwMode="auto">
          <a:xfrm>
            <a:off x="6096000" y="4267200"/>
            <a:ext cx="2057400" cy="10001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nSpc>
                <a:spcPct val="110000"/>
              </a:lnSpc>
              <a:spcBef>
                <a:spcPct val="50000"/>
              </a:spcBef>
              <a:buClrTx/>
              <a:buSzTx/>
              <a:buFontTx/>
              <a:buNone/>
            </a:pPr>
            <a:r>
              <a:rPr lang="en-US" altLang="zh-CN" b="1">
                <a:solidFill>
                  <a:srgbClr val="000000"/>
                </a:solidFill>
                <a:ea typeface="宋体" panose="02010600030101010101" pitchFamily="2" charset="-122"/>
              </a:rPr>
              <a:t>H</a:t>
            </a:r>
            <a:r>
              <a:rPr lang="en-US" altLang="zh-CN" b="1" baseline="-25000">
                <a:solidFill>
                  <a:srgbClr val="000000"/>
                </a:solidFill>
                <a:ea typeface="宋体" panose="02010600030101010101" pitchFamily="2" charset="-122"/>
              </a:rPr>
              <a:t>0</a:t>
            </a:r>
            <a:r>
              <a:rPr lang="en-US" altLang="zh-CN" b="1">
                <a:solidFill>
                  <a:srgbClr val="000000"/>
                </a:solidFill>
                <a:ea typeface="宋体" panose="02010600030101010101" pitchFamily="2" charset="-122"/>
              </a:rPr>
              <a:t>: </a:t>
            </a:r>
            <a:r>
              <a:rPr lang="el-GR" altLang="zh-CN" b="1">
                <a:solidFill>
                  <a:srgbClr val="000000"/>
                </a:solidFill>
                <a:cs typeface="Arial" panose="020B0604020202020204" pitchFamily="34" charset="0"/>
              </a:rPr>
              <a:t>μ</a:t>
            </a:r>
            <a:r>
              <a:rPr lang="en-US" altLang="zh-CN" b="1">
                <a:solidFill>
                  <a:srgbClr val="000000"/>
                </a:solidFill>
                <a:latin typeface="Symbol" panose="05050102010706020507" pitchFamily="18" charset="2"/>
                <a:ea typeface="宋体" panose="02010600030101010101" pitchFamily="2" charset="-122"/>
              </a:rPr>
              <a:t> </a:t>
            </a:r>
            <a:r>
              <a:rPr lang="en-US" altLang="zh-CN" b="1">
                <a:solidFill>
                  <a:srgbClr val="000000"/>
                </a:solidFill>
                <a:ea typeface="宋体" panose="02010600030101010101" pitchFamily="2" charset="-122"/>
              </a:rPr>
              <a:t>= 295   H</a:t>
            </a:r>
            <a:r>
              <a:rPr lang="en-US" altLang="zh-CN" b="1" baseline="-25000">
                <a:solidFill>
                  <a:srgbClr val="000000"/>
                </a:solidFill>
                <a:ea typeface="宋体" panose="02010600030101010101" pitchFamily="2" charset="-122"/>
              </a:rPr>
              <a:t>1</a:t>
            </a:r>
            <a:r>
              <a:rPr lang="en-US" altLang="zh-CN" b="1">
                <a:solidFill>
                  <a:srgbClr val="000000"/>
                </a:solidFill>
                <a:ea typeface="宋体" panose="02010600030101010101" pitchFamily="2" charset="-122"/>
              </a:rPr>
              <a:t>: </a:t>
            </a:r>
            <a:r>
              <a:rPr lang="el-GR" altLang="zh-CN" b="1">
                <a:solidFill>
                  <a:srgbClr val="000000"/>
                </a:solidFill>
                <a:cs typeface="Arial" panose="020B0604020202020204" pitchFamily="34" charset="0"/>
              </a:rPr>
              <a:t>μ</a:t>
            </a:r>
            <a:r>
              <a:rPr lang="en-US" altLang="zh-CN" b="1">
                <a:solidFill>
                  <a:srgbClr val="000000"/>
                </a:solidFill>
                <a:latin typeface="Symbol" panose="05050102010706020507" pitchFamily="18" charset="2"/>
                <a:ea typeface="宋体" panose="02010600030101010101" pitchFamily="2" charset="-122"/>
              </a:rPr>
              <a:t> ¹</a:t>
            </a:r>
            <a:r>
              <a:rPr lang="en-US" altLang="zh-CN" b="1">
                <a:solidFill>
                  <a:srgbClr val="000000"/>
                </a:solidFill>
                <a:ea typeface="宋体" panose="02010600030101010101" pitchFamily="2" charset="-122"/>
              </a:rPr>
              <a:t> 295</a:t>
            </a:r>
          </a:p>
        </p:txBody>
      </p:sp>
      <p:pic>
        <p:nvPicPr>
          <p:cNvPr id="54279" name="Picture 5" descr="j0212013">
            <a:extLst>
              <a:ext uri="{FF2B5EF4-FFF2-40B4-BE49-F238E27FC236}">
                <a16:creationId xmlns:a16="http://schemas.microsoft.com/office/drawing/2014/main" id="{3A33626C-7113-37A5-DD26-443570D477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676400"/>
            <a:ext cx="2566988"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0" name="Line 6">
            <a:extLst>
              <a:ext uri="{FF2B5EF4-FFF2-40B4-BE49-F238E27FC236}">
                <a16:creationId xmlns:a16="http://schemas.microsoft.com/office/drawing/2014/main" id="{A0A10456-5FA2-EF68-1C80-E31CC2347537}"/>
              </a:ext>
            </a:extLst>
          </p:cNvPr>
          <p:cNvSpPr>
            <a:spLocks noChangeShapeType="1"/>
          </p:cNvSpPr>
          <p:nvPr/>
        </p:nvSpPr>
        <p:spPr bwMode="auto">
          <a:xfrm>
            <a:off x="4876800" y="38862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150A5DE7-42C7-07AA-07AD-49234DFA2B43}"/>
              </a:ext>
            </a:extLst>
          </p:cNvPr>
          <p:cNvSpPr>
            <a:spLocks noChangeArrowheads="1"/>
          </p:cNvSpPr>
          <p:nvPr/>
        </p:nvSpPr>
        <p:spPr bwMode="auto">
          <a:xfrm>
            <a:off x="457200" y="6400080"/>
            <a:ext cx="2667000" cy="457200"/>
          </a:xfrm>
          <a:prstGeom prst="rect">
            <a:avLst/>
          </a:prstGeom>
          <a:solidFill>
            <a:srgbClr val="CCECFF"/>
          </a:solidFill>
          <a:ln>
            <a:noFill/>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a:solidFill>
                <a:srgbClr val="000000"/>
              </a:solidFill>
              <a:ea typeface="宋体" panose="02010600030101010101" pitchFamily="2" charset="-122"/>
            </a:endParaRPr>
          </a:p>
        </p:txBody>
      </p:sp>
      <p:sp>
        <p:nvSpPr>
          <p:cNvPr id="55304" name="Rectangle 6">
            <a:extLst>
              <a:ext uri="{FF2B5EF4-FFF2-40B4-BE49-F238E27FC236}">
                <a16:creationId xmlns:a16="http://schemas.microsoft.com/office/drawing/2014/main" id="{57B963CC-D70A-5BCD-924B-6592F9A55DBA}"/>
              </a:ext>
            </a:extLst>
          </p:cNvPr>
          <p:cNvSpPr>
            <a:spLocks noChangeArrowheads="1"/>
          </p:cNvSpPr>
          <p:nvPr/>
        </p:nvSpPr>
        <p:spPr bwMode="auto">
          <a:xfrm>
            <a:off x="457200" y="5319713"/>
            <a:ext cx="2667000" cy="457200"/>
          </a:xfrm>
          <a:prstGeom prst="rect">
            <a:avLst/>
          </a:prstGeom>
          <a:solidFill>
            <a:srgbClr val="FDDBE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a:solidFill>
                <a:srgbClr val="000000"/>
              </a:solidFill>
              <a:ea typeface="宋体" panose="02010600030101010101" pitchFamily="2" charset="-122"/>
            </a:endParaRPr>
          </a:p>
        </p:txBody>
      </p:sp>
      <p:sp>
        <p:nvSpPr>
          <p:cNvPr id="55303" name="Rectangle 5">
            <a:extLst>
              <a:ext uri="{FF2B5EF4-FFF2-40B4-BE49-F238E27FC236}">
                <a16:creationId xmlns:a16="http://schemas.microsoft.com/office/drawing/2014/main" id="{8D532A03-6DCF-6E67-35AA-7BEA07E2E9ED}"/>
              </a:ext>
            </a:extLst>
          </p:cNvPr>
          <p:cNvSpPr>
            <a:spLocks noChangeArrowheads="1"/>
          </p:cNvSpPr>
          <p:nvPr/>
        </p:nvSpPr>
        <p:spPr bwMode="auto">
          <a:xfrm>
            <a:off x="533400" y="4038600"/>
            <a:ext cx="2667000" cy="762000"/>
          </a:xfrm>
          <a:prstGeom prst="rect">
            <a:avLst/>
          </a:prstGeom>
          <a:solidFill>
            <a:srgbClr val="C7DAF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a:solidFill>
                <a:srgbClr val="000000"/>
              </a:solidFill>
              <a:ea typeface="宋体" panose="02010600030101010101" pitchFamily="2" charset="-122"/>
            </a:endParaRPr>
          </a:p>
        </p:txBody>
      </p:sp>
      <p:sp>
        <p:nvSpPr>
          <p:cNvPr id="55305" name="Rectangle 7">
            <a:extLst>
              <a:ext uri="{FF2B5EF4-FFF2-40B4-BE49-F238E27FC236}">
                <a16:creationId xmlns:a16="http://schemas.microsoft.com/office/drawing/2014/main" id="{765BE4DE-4D28-5AAA-4B5B-56F51568EDBE}"/>
              </a:ext>
            </a:extLst>
          </p:cNvPr>
          <p:cNvSpPr>
            <a:spLocks noGrp="1" noChangeArrowheads="1"/>
          </p:cNvSpPr>
          <p:nvPr>
            <p:ph type="body" sz="half" idx="4294967295"/>
          </p:nvPr>
        </p:nvSpPr>
        <p:spPr>
          <a:xfrm>
            <a:off x="185098" y="2890044"/>
            <a:ext cx="3276600" cy="3886200"/>
          </a:xfrm>
          <a:noFill/>
        </p:spPr>
        <p:txBody>
          <a:bodyPr lIns="90488" tIns="44450" rIns="90488" bIns="44450"/>
          <a:lstStyle/>
          <a:p>
            <a:pPr eaLnBrk="1" hangingPunct="1">
              <a:lnSpc>
                <a:spcPct val="120000"/>
              </a:lnSpc>
              <a:spcBef>
                <a:spcPct val="40000"/>
              </a:spcBef>
              <a:buSzPct val="100000"/>
            </a:pPr>
            <a:r>
              <a:rPr lang="en-US" altLang="zh-CN" sz="2400" b="1" dirty="0">
                <a:latin typeface="Symbol" panose="05050102010706020507" pitchFamily="18" charset="2"/>
                <a:ea typeface="宋体" panose="02010600030101010101" pitchFamily="2" charset="-122"/>
              </a:rPr>
              <a:t>a </a:t>
            </a:r>
            <a:r>
              <a:rPr lang="en-US" altLang="zh-CN" sz="2300" dirty="0">
                <a:ea typeface="宋体" panose="02010600030101010101" pitchFamily="2" charset="-122"/>
              </a:rPr>
              <a:t>= </a:t>
            </a:r>
            <a:r>
              <a:rPr lang="en-US" altLang="zh-CN" sz="2300" b="1" dirty="0">
                <a:ea typeface="宋体" panose="02010600030101010101" pitchFamily="2" charset="-122"/>
              </a:rPr>
              <a:t>0.05</a:t>
            </a:r>
          </a:p>
          <a:p>
            <a:pPr eaLnBrk="1" hangingPunct="1">
              <a:spcBef>
                <a:spcPct val="40000"/>
              </a:spcBef>
              <a:buSzPct val="100000"/>
            </a:pPr>
            <a:r>
              <a:rPr lang="en-US" altLang="zh-CN" sz="2300" b="1" dirty="0">
                <a:ea typeface="宋体" panose="02010600030101010101" pitchFamily="2" charset="-122"/>
              </a:rPr>
              <a:t>n</a:t>
            </a:r>
            <a:r>
              <a:rPr lang="en-US" altLang="zh-CN" sz="2300" b="1" i="1" dirty="0">
                <a:ea typeface="宋体" panose="02010600030101010101" pitchFamily="2" charset="-122"/>
              </a:rPr>
              <a:t> </a:t>
            </a:r>
            <a:r>
              <a:rPr lang="en-US" altLang="zh-CN" sz="2300" b="1" dirty="0">
                <a:ea typeface="宋体" panose="02010600030101010101" pitchFamily="2" charset="-122"/>
              </a:rPr>
              <a:t>= 50, </a:t>
            </a:r>
            <a:r>
              <a:rPr lang="en-US" altLang="zh-CN" sz="2300" b="1" dirty="0" err="1">
                <a:ea typeface="宋体" panose="02010600030101010101" pitchFamily="2" charset="-122"/>
              </a:rPr>
              <a:t>df</a:t>
            </a:r>
            <a:r>
              <a:rPr lang="en-US" altLang="zh-CN" sz="2300" b="1" dirty="0">
                <a:ea typeface="宋体" panose="02010600030101010101" pitchFamily="2" charset="-122"/>
              </a:rPr>
              <a:t> = 50-1=49</a:t>
            </a:r>
          </a:p>
          <a:p>
            <a:pPr eaLnBrk="1" hangingPunct="1">
              <a:spcBef>
                <a:spcPct val="40000"/>
              </a:spcBef>
              <a:buSzPct val="100000"/>
            </a:pPr>
            <a:r>
              <a:rPr lang="en-US" altLang="zh-CN" sz="2300" b="1" dirty="0">
                <a:ea typeface="宋体" panose="02010600030101010101" pitchFamily="2" charset="-122"/>
                <a:sym typeface="Symbol" panose="05050102010706020507" pitchFamily="18" charset="2"/>
              </a:rPr>
              <a:t> is unknown, so </a:t>
            </a:r>
          </a:p>
          <a:p>
            <a:pPr eaLnBrk="1" hangingPunct="1">
              <a:lnSpc>
                <a:spcPct val="70000"/>
              </a:lnSpc>
              <a:spcBef>
                <a:spcPct val="40000"/>
              </a:spcBef>
              <a:buSzPct val="100000"/>
              <a:buFont typeface="Wingdings" panose="05000000000000000000" pitchFamily="2" charset="2"/>
              <a:buNone/>
            </a:pPr>
            <a:r>
              <a:rPr lang="en-US" altLang="zh-CN" sz="2300" b="1" dirty="0">
                <a:ea typeface="宋体" panose="02010600030101010101" pitchFamily="2" charset="-122"/>
                <a:sym typeface="Symbol" panose="05050102010706020507" pitchFamily="18" charset="2"/>
              </a:rPr>
              <a:t>    use a </a:t>
            </a:r>
            <a:r>
              <a:rPr lang="en-US" altLang="zh-CN" sz="2300" b="1" dirty="0">
                <a:solidFill>
                  <a:schemeClr val="hlink"/>
                </a:solidFill>
                <a:ea typeface="宋体" panose="02010600030101010101" pitchFamily="2" charset="-122"/>
                <a:sym typeface="Symbol" panose="05050102010706020507" pitchFamily="18" charset="2"/>
              </a:rPr>
              <a:t>t statistic</a:t>
            </a:r>
          </a:p>
          <a:p>
            <a:pPr eaLnBrk="1" hangingPunct="1">
              <a:spcBef>
                <a:spcPct val="40000"/>
              </a:spcBef>
              <a:buSzPct val="100000"/>
            </a:pPr>
            <a:r>
              <a:rPr lang="en-US" altLang="zh-CN" sz="2300" b="1" dirty="0">
                <a:ea typeface="宋体" panose="02010600030101010101" pitchFamily="2" charset="-122"/>
              </a:rPr>
              <a:t>Critical Value: </a:t>
            </a:r>
          </a:p>
          <a:p>
            <a:pPr eaLnBrk="1" hangingPunct="1">
              <a:lnSpc>
                <a:spcPct val="120000"/>
              </a:lnSpc>
              <a:spcBef>
                <a:spcPct val="40000"/>
              </a:spcBef>
              <a:buFont typeface="Wingdings" panose="05000000000000000000" pitchFamily="2" charset="2"/>
              <a:buNone/>
            </a:pPr>
            <a:r>
              <a:rPr lang="en-US" altLang="zh-CN" sz="2300" b="1" dirty="0">
                <a:ea typeface="宋体" panose="02010600030101010101" pitchFamily="2" charset="-122"/>
              </a:rPr>
              <a:t>  </a:t>
            </a:r>
            <a:r>
              <a:rPr lang="en-US" altLang="zh-CN" sz="2200" b="1" dirty="0">
                <a:ea typeface="宋体" panose="02010600030101010101" pitchFamily="2" charset="-122"/>
              </a:rPr>
              <a:t>±t</a:t>
            </a:r>
            <a:r>
              <a:rPr lang="en-US" altLang="zh-CN" sz="2200" b="1" baseline="-25000" dirty="0">
                <a:ea typeface="宋体" panose="02010600030101010101" pitchFamily="2" charset="-122"/>
              </a:rPr>
              <a:t>49,0.025 </a:t>
            </a:r>
            <a:r>
              <a:rPr lang="en-US" altLang="zh-CN" sz="2200" b="1" dirty="0">
                <a:ea typeface="宋体" panose="02010600030101010101" pitchFamily="2" charset="-122"/>
              </a:rPr>
              <a:t>= ± 2.0096</a:t>
            </a:r>
          </a:p>
          <a:p>
            <a:pPr marL="320675" marR="0" lvl="0" indent="-320675" algn="l" defTabSz="852488" rtl="0" eaLnBrk="1" fontAlgn="base" latinLnBrk="0" hangingPunct="1">
              <a:lnSpc>
                <a:spcPct val="100000"/>
              </a:lnSpc>
              <a:spcBef>
                <a:spcPct val="40000"/>
              </a:spcBef>
              <a:spcAft>
                <a:spcPct val="0"/>
              </a:spcAft>
              <a:buClr>
                <a:srgbClr val="3333CC"/>
              </a:buClr>
              <a:buSzPct val="100000"/>
              <a:buFont typeface="Wingdings" panose="05000000000000000000" pitchFamily="2" charset="2"/>
              <a:buChar char="n"/>
              <a:tabLst/>
              <a:defRPr/>
            </a:pPr>
            <a:r>
              <a:rPr kumimoji="0" lang="en-US" altLang="zh-CN" sz="2300" b="1" i="0" u="none" strike="noStrike" kern="0" cap="none" spc="0" normalizeH="0" baseline="0" noProof="0" dirty="0">
                <a:ln>
                  <a:noFill/>
                </a:ln>
                <a:solidFill>
                  <a:srgbClr val="000000"/>
                </a:solidFill>
                <a:effectLst/>
                <a:uLnTx/>
                <a:uFillTx/>
                <a:latin typeface="Arial"/>
                <a:ea typeface="宋体" panose="02010600030101010101" pitchFamily="2" charset="-122"/>
                <a:cs typeface="+mn-cs"/>
              </a:rPr>
              <a:t>P-Value: </a:t>
            </a:r>
          </a:p>
          <a:p>
            <a:pPr marL="0" marR="0" lvl="0" indent="0" algn="ctr" defTabSz="852488" rtl="0" eaLnBrk="1" fontAlgn="base" latinLnBrk="0" hangingPunct="1">
              <a:lnSpc>
                <a:spcPct val="100000"/>
              </a:lnSpc>
              <a:spcBef>
                <a:spcPct val="40000"/>
              </a:spcBef>
              <a:spcAft>
                <a:spcPct val="0"/>
              </a:spcAft>
              <a:buClr>
                <a:srgbClr val="3333CC"/>
              </a:buClr>
              <a:buSzPct val="100000"/>
              <a:buNone/>
              <a:tabLst/>
              <a:defRPr/>
            </a:pPr>
            <a:r>
              <a:rPr kumimoji="0" lang="en-US" altLang="zh-CN" sz="2300" b="1" i="0" u="none" strike="noStrike" kern="0" cap="none" spc="0" normalizeH="0" baseline="0" noProof="0" dirty="0">
                <a:ln>
                  <a:noFill/>
                </a:ln>
                <a:solidFill>
                  <a:srgbClr val="000000"/>
                </a:solidFill>
                <a:effectLst/>
                <a:uLnTx/>
                <a:uFillTx/>
                <a:latin typeface="Arial"/>
                <a:ea typeface="宋体" panose="02010600030101010101" pitchFamily="2" charset="-122"/>
                <a:cs typeface="+mn-cs"/>
              </a:rPr>
              <a:t>p-value=0.11</a:t>
            </a:r>
          </a:p>
          <a:p>
            <a:pPr eaLnBrk="1" hangingPunct="1">
              <a:lnSpc>
                <a:spcPct val="120000"/>
              </a:lnSpc>
              <a:spcBef>
                <a:spcPct val="40000"/>
              </a:spcBef>
              <a:buFont typeface="Wingdings" panose="05000000000000000000" pitchFamily="2" charset="2"/>
              <a:buNone/>
            </a:pPr>
            <a:endParaRPr lang="en-US" altLang="zh-CN" sz="2200" dirty="0">
              <a:ea typeface="宋体" panose="02010600030101010101" pitchFamily="2" charset="-122"/>
            </a:endParaRPr>
          </a:p>
        </p:txBody>
      </p:sp>
      <p:sp>
        <p:nvSpPr>
          <p:cNvPr id="55300" name="Rectangle 2">
            <a:extLst>
              <a:ext uri="{FF2B5EF4-FFF2-40B4-BE49-F238E27FC236}">
                <a16:creationId xmlns:a16="http://schemas.microsoft.com/office/drawing/2014/main" id="{4742CCFF-6793-A254-D283-B790201A9348}"/>
              </a:ext>
            </a:extLst>
          </p:cNvPr>
          <p:cNvSpPr>
            <a:spLocks noChangeArrowheads="1"/>
          </p:cNvSpPr>
          <p:nvPr/>
        </p:nvSpPr>
        <p:spPr bwMode="auto">
          <a:xfrm>
            <a:off x="6629400" y="4521200"/>
            <a:ext cx="1066800" cy="466725"/>
          </a:xfrm>
          <a:prstGeom prst="rect">
            <a:avLst/>
          </a:prstGeom>
          <a:solidFill>
            <a:srgbClr val="B5D7F9"/>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a:solidFill>
                <a:srgbClr val="000000"/>
              </a:solidFill>
              <a:ea typeface="宋体" panose="02010600030101010101" pitchFamily="2" charset="-122"/>
            </a:endParaRPr>
          </a:p>
        </p:txBody>
      </p:sp>
      <p:sp>
        <p:nvSpPr>
          <p:cNvPr id="55301" name="Rectangle 3">
            <a:extLst>
              <a:ext uri="{FF2B5EF4-FFF2-40B4-BE49-F238E27FC236}">
                <a16:creationId xmlns:a16="http://schemas.microsoft.com/office/drawing/2014/main" id="{6BBA6D1B-BE3D-BECA-76AC-9FF09B529B80}"/>
              </a:ext>
            </a:extLst>
          </p:cNvPr>
          <p:cNvSpPr>
            <a:spLocks noChangeArrowheads="1"/>
          </p:cNvSpPr>
          <p:nvPr/>
        </p:nvSpPr>
        <p:spPr bwMode="auto">
          <a:xfrm>
            <a:off x="7467600" y="3810000"/>
            <a:ext cx="990600" cy="228600"/>
          </a:xfrm>
          <a:prstGeom prst="rect">
            <a:avLst/>
          </a:prstGeom>
          <a:solidFill>
            <a:srgbClr val="FDDBE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a:solidFill>
                <a:srgbClr val="000000"/>
              </a:solidFill>
              <a:ea typeface="宋体" panose="02010600030101010101" pitchFamily="2" charset="-122"/>
            </a:endParaRPr>
          </a:p>
        </p:txBody>
      </p:sp>
      <p:sp>
        <p:nvSpPr>
          <p:cNvPr id="55302" name="Rectangle 4">
            <a:extLst>
              <a:ext uri="{FF2B5EF4-FFF2-40B4-BE49-F238E27FC236}">
                <a16:creationId xmlns:a16="http://schemas.microsoft.com/office/drawing/2014/main" id="{56359601-2415-1AA9-D9D6-28C448EA19D4}"/>
              </a:ext>
            </a:extLst>
          </p:cNvPr>
          <p:cNvSpPr>
            <a:spLocks noChangeArrowheads="1"/>
          </p:cNvSpPr>
          <p:nvPr/>
        </p:nvSpPr>
        <p:spPr bwMode="auto">
          <a:xfrm>
            <a:off x="4343400" y="3886200"/>
            <a:ext cx="1066800" cy="228600"/>
          </a:xfrm>
          <a:prstGeom prst="rect">
            <a:avLst/>
          </a:prstGeom>
          <a:solidFill>
            <a:srgbClr val="FDDBE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a:solidFill>
                <a:srgbClr val="000000"/>
              </a:solidFill>
              <a:ea typeface="宋体" panose="02010600030101010101" pitchFamily="2" charset="-122"/>
            </a:endParaRPr>
          </a:p>
        </p:txBody>
      </p:sp>
      <p:sp>
        <p:nvSpPr>
          <p:cNvPr id="55306" name="Rectangle 8">
            <a:extLst>
              <a:ext uri="{FF2B5EF4-FFF2-40B4-BE49-F238E27FC236}">
                <a16:creationId xmlns:a16="http://schemas.microsoft.com/office/drawing/2014/main" id="{8165DB27-B2B1-8FF4-8B7B-E014329D1684}"/>
              </a:ext>
            </a:extLst>
          </p:cNvPr>
          <p:cNvSpPr>
            <a:spLocks noGrp="1" noChangeArrowheads="1"/>
          </p:cNvSpPr>
          <p:nvPr>
            <p:ph type="title" idx="4294967295"/>
          </p:nvPr>
        </p:nvSpPr>
        <p:spPr>
          <a:xfrm>
            <a:off x="1150938" y="381000"/>
            <a:ext cx="7383462" cy="990600"/>
          </a:xfrm>
        </p:spPr>
        <p:txBody>
          <a:bodyPr/>
          <a:lstStyle/>
          <a:p>
            <a:pPr eaLnBrk="1" hangingPunct="1">
              <a:lnSpc>
                <a:spcPct val="80000"/>
              </a:lnSpc>
            </a:pPr>
            <a:r>
              <a:rPr lang="en-US" altLang="zh-CN">
                <a:ea typeface="宋体" panose="02010600030101010101" pitchFamily="2" charset="-122"/>
              </a:rPr>
              <a:t>Example Solution: </a:t>
            </a:r>
            <a:br>
              <a:rPr lang="en-US" altLang="zh-CN">
                <a:ea typeface="宋体" panose="02010600030101010101" pitchFamily="2" charset="-122"/>
              </a:rPr>
            </a:br>
            <a:r>
              <a:rPr lang="en-US" altLang="zh-CN">
                <a:ea typeface="宋体" panose="02010600030101010101" pitchFamily="2" charset="-122"/>
              </a:rPr>
              <a:t>Two-Tail t Test</a:t>
            </a:r>
          </a:p>
        </p:txBody>
      </p:sp>
      <p:sp>
        <p:nvSpPr>
          <p:cNvPr id="55307" name="Rectangle 9">
            <a:extLst>
              <a:ext uri="{FF2B5EF4-FFF2-40B4-BE49-F238E27FC236}">
                <a16:creationId xmlns:a16="http://schemas.microsoft.com/office/drawing/2014/main" id="{393FE156-07CF-F11C-E081-0FE1A2B9503D}"/>
              </a:ext>
            </a:extLst>
          </p:cNvPr>
          <p:cNvSpPr>
            <a:spLocks noChangeArrowheads="1"/>
          </p:cNvSpPr>
          <p:nvPr/>
        </p:nvSpPr>
        <p:spPr bwMode="auto">
          <a:xfrm>
            <a:off x="3276600" y="5638800"/>
            <a:ext cx="5562600" cy="708025"/>
          </a:xfrm>
          <a:prstGeom prst="rect">
            <a:avLst/>
          </a:prstGeom>
          <a:solidFill>
            <a:srgbClr val="FDE0BD"/>
          </a:solidFill>
          <a:ln w="9525">
            <a:solidFill>
              <a:schemeClr val="tx1"/>
            </a:solidFill>
            <a:miter lim="800000"/>
            <a:headEnd/>
            <a:tailEnd/>
          </a:ln>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a:spcBef>
                <a:spcPct val="50000"/>
              </a:spcBef>
              <a:buClrTx/>
              <a:buSzTx/>
              <a:buFontTx/>
              <a:buNone/>
            </a:pPr>
            <a:r>
              <a:rPr lang="en-US" altLang="zh-CN" sz="2000" b="1">
                <a:solidFill>
                  <a:srgbClr val="000000"/>
                </a:solidFill>
                <a:ea typeface="宋体" panose="02010600030101010101" pitchFamily="2" charset="-122"/>
              </a:rPr>
              <a:t>Do not reject H</a:t>
            </a:r>
            <a:r>
              <a:rPr lang="en-US" altLang="zh-CN" sz="2000" b="1" baseline="-20000">
                <a:solidFill>
                  <a:srgbClr val="000000"/>
                </a:solidFill>
                <a:ea typeface="宋体" panose="02010600030101010101" pitchFamily="2" charset="-122"/>
              </a:rPr>
              <a:t>0</a:t>
            </a:r>
            <a:r>
              <a:rPr lang="en-US" altLang="zh-CN" sz="2000" b="1">
                <a:solidFill>
                  <a:srgbClr val="000000"/>
                </a:solidFill>
                <a:ea typeface="宋体" panose="02010600030101010101" pitchFamily="2" charset="-122"/>
              </a:rPr>
              <a:t>:</a:t>
            </a:r>
            <a:r>
              <a:rPr lang="en-US" altLang="zh-CN" sz="2000">
                <a:solidFill>
                  <a:srgbClr val="000000"/>
                </a:solidFill>
                <a:ea typeface="宋体" panose="02010600030101010101" pitchFamily="2" charset="-122"/>
              </a:rPr>
              <a:t> insufficient evidence that true mean cost is different than $295</a:t>
            </a:r>
          </a:p>
        </p:txBody>
      </p:sp>
      <p:sp>
        <p:nvSpPr>
          <p:cNvPr id="55308" name="Text Box 10">
            <a:extLst>
              <a:ext uri="{FF2B5EF4-FFF2-40B4-BE49-F238E27FC236}">
                <a16:creationId xmlns:a16="http://schemas.microsoft.com/office/drawing/2014/main" id="{FD29EAD9-1DE9-9235-EAD6-97D1D1D0F858}"/>
              </a:ext>
            </a:extLst>
          </p:cNvPr>
          <p:cNvSpPr txBox="1">
            <a:spLocks noChangeArrowheads="1"/>
          </p:cNvSpPr>
          <p:nvPr/>
        </p:nvSpPr>
        <p:spPr bwMode="auto">
          <a:xfrm>
            <a:off x="7924800" y="3276600"/>
            <a:ext cx="990600" cy="304800"/>
          </a:xfrm>
          <a:prstGeom prst="rect">
            <a:avLst/>
          </a:prstGeom>
          <a:solidFill>
            <a:srgbClr val="FAFEB4"/>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1400">
                <a:solidFill>
                  <a:srgbClr val="000000"/>
                </a:solidFill>
                <a:ea typeface="宋体" panose="02010600030101010101" pitchFamily="2" charset="-122"/>
              </a:rPr>
              <a:t>Reject H</a:t>
            </a:r>
            <a:r>
              <a:rPr lang="en-US" altLang="zh-CN" sz="1400" baseline="-25000">
                <a:solidFill>
                  <a:srgbClr val="000000"/>
                </a:solidFill>
                <a:ea typeface="宋体" panose="02010600030101010101" pitchFamily="2" charset="-122"/>
              </a:rPr>
              <a:t>0</a:t>
            </a:r>
          </a:p>
        </p:txBody>
      </p:sp>
      <p:sp>
        <p:nvSpPr>
          <p:cNvPr id="55309" name="Text Box 11">
            <a:extLst>
              <a:ext uri="{FF2B5EF4-FFF2-40B4-BE49-F238E27FC236}">
                <a16:creationId xmlns:a16="http://schemas.microsoft.com/office/drawing/2014/main" id="{29DCFB4D-30C1-0607-8BE4-861476854BBA}"/>
              </a:ext>
            </a:extLst>
          </p:cNvPr>
          <p:cNvSpPr txBox="1">
            <a:spLocks noChangeArrowheads="1"/>
          </p:cNvSpPr>
          <p:nvPr/>
        </p:nvSpPr>
        <p:spPr bwMode="auto">
          <a:xfrm>
            <a:off x="3733800" y="3276600"/>
            <a:ext cx="990600" cy="304800"/>
          </a:xfrm>
          <a:prstGeom prst="rect">
            <a:avLst/>
          </a:prstGeom>
          <a:solidFill>
            <a:srgbClr val="FAFEB4"/>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1400">
                <a:solidFill>
                  <a:srgbClr val="000000"/>
                </a:solidFill>
                <a:ea typeface="宋体" panose="02010600030101010101" pitchFamily="2" charset="-122"/>
              </a:rPr>
              <a:t>Reject H</a:t>
            </a:r>
            <a:r>
              <a:rPr lang="en-US" altLang="zh-CN" sz="1400" baseline="-25000">
                <a:solidFill>
                  <a:srgbClr val="000000"/>
                </a:solidFill>
                <a:ea typeface="宋体" panose="02010600030101010101" pitchFamily="2" charset="-122"/>
              </a:rPr>
              <a:t>0</a:t>
            </a:r>
          </a:p>
        </p:txBody>
      </p:sp>
      <p:sp>
        <p:nvSpPr>
          <p:cNvPr id="55310" name="Freeform 12">
            <a:extLst>
              <a:ext uri="{FF2B5EF4-FFF2-40B4-BE49-F238E27FC236}">
                <a16:creationId xmlns:a16="http://schemas.microsoft.com/office/drawing/2014/main" id="{7B29AA6B-A121-F4FC-8241-90EA39A35BB3}"/>
              </a:ext>
            </a:extLst>
          </p:cNvPr>
          <p:cNvSpPr>
            <a:spLocks/>
          </p:cNvSpPr>
          <p:nvPr/>
        </p:nvSpPr>
        <p:spPr bwMode="auto">
          <a:xfrm flipH="1">
            <a:off x="7848600" y="2819400"/>
            <a:ext cx="842963" cy="228600"/>
          </a:xfrm>
          <a:custGeom>
            <a:avLst/>
            <a:gdLst>
              <a:gd name="T0" fmla="*/ 2147483646 w 582"/>
              <a:gd name="T1" fmla="*/ 2147483646 h 183"/>
              <a:gd name="T2" fmla="*/ 0 w 582"/>
              <a:gd name="T3" fmla="*/ 2147483646 h 183"/>
              <a:gd name="T4" fmla="*/ 2147483646 w 582"/>
              <a:gd name="T5" fmla="*/ 2147483646 h 183"/>
              <a:gd name="T6" fmla="*/ 2147483646 w 582"/>
              <a:gd name="T7" fmla="*/ 2147483646 h 183"/>
              <a:gd name="T8" fmla="*/ 2147483646 w 582"/>
              <a:gd name="T9" fmla="*/ 2147483646 h 183"/>
              <a:gd name="T10" fmla="*/ 2147483646 w 582"/>
              <a:gd name="T11" fmla="*/ 0 h 183"/>
              <a:gd name="T12" fmla="*/ 2147483646 w 582"/>
              <a:gd name="T13" fmla="*/ 2147483646 h 183"/>
              <a:gd name="T14" fmla="*/ 2147483646 w 582"/>
              <a:gd name="T15" fmla="*/ 2147483646 h 183"/>
              <a:gd name="T16" fmla="*/ 2147483646 w 582"/>
              <a:gd name="T17" fmla="*/ 2147483646 h 1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2"/>
              <a:gd name="T28" fmla="*/ 0 h 183"/>
              <a:gd name="T29" fmla="*/ 582 w 582"/>
              <a:gd name="T30" fmla="*/ 183 h 1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2" h="183">
                <a:moveTo>
                  <a:pt x="9" y="177"/>
                </a:moveTo>
                <a:lnTo>
                  <a:pt x="0" y="132"/>
                </a:lnTo>
                <a:lnTo>
                  <a:pt x="258" y="114"/>
                </a:lnTo>
                <a:lnTo>
                  <a:pt x="423" y="66"/>
                </a:lnTo>
                <a:lnTo>
                  <a:pt x="504" y="48"/>
                </a:lnTo>
                <a:lnTo>
                  <a:pt x="582" y="0"/>
                </a:lnTo>
                <a:lnTo>
                  <a:pt x="582" y="183"/>
                </a:lnTo>
                <a:lnTo>
                  <a:pt x="9" y="182"/>
                </a:lnTo>
                <a:lnTo>
                  <a:pt x="9" y="177"/>
                </a:lnTo>
              </a:path>
            </a:pathLst>
          </a:custGeom>
          <a:solidFill>
            <a:srgbClr val="C3DBFF"/>
          </a:solidFill>
          <a:ln>
            <a:noFill/>
          </a:ln>
          <a:extLst>
            <a:ext uri="{91240B29-F687-4F45-9708-019B960494DF}">
              <a14:hiddenLine xmlns:a14="http://schemas.microsoft.com/office/drawing/2010/main" w="12700" cap="rnd">
                <a:solidFill>
                  <a:srgbClr val="000000"/>
                </a:solidFill>
                <a:round/>
                <a:headEnd type="none" w="sm" len="sm"/>
                <a:tailEnd type="none" w="sm" len="sm"/>
              </a14:hiddenLine>
            </a:ext>
          </a:extLst>
        </p:spPr>
        <p:txBody>
          <a:bodyPr/>
          <a:lstStyle/>
          <a:p>
            <a:endParaRPr lang="zh-CN" altLang="en-US"/>
          </a:p>
        </p:txBody>
      </p:sp>
      <p:sp>
        <p:nvSpPr>
          <p:cNvPr id="55311" name="Freeform 13">
            <a:extLst>
              <a:ext uri="{FF2B5EF4-FFF2-40B4-BE49-F238E27FC236}">
                <a16:creationId xmlns:a16="http://schemas.microsoft.com/office/drawing/2014/main" id="{C51FECF4-1496-B0A9-68FC-23128B76FC70}"/>
              </a:ext>
            </a:extLst>
          </p:cNvPr>
          <p:cNvSpPr>
            <a:spLocks/>
          </p:cNvSpPr>
          <p:nvPr/>
        </p:nvSpPr>
        <p:spPr bwMode="auto">
          <a:xfrm>
            <a:off x="3962400" y="2819400"/>
            <a:ext cx="833438" cy="228600"/>
          </a:xfrm>
          <a:custGeom>
            <a:avLst/>
            <a:gdLst>
              <a:gd name="T0" fmla="*/ 2147483646 w 582"/>
              <a:gd name="T1" fmla="*/ 2147483646 h 183"/>
              <a:gd name="T2" fmla="*/ 0 w 582"/>
              <a:gd name="T3" fmla="*/ 2147483646 h 183"/>
              <a:gd name="T4" fmla="*/ 2147483646 w 582"/>
              <a:gd name="T5" fmla="*/ 2147483646 h 183"/>
              <a:gd name="T6" fmla="*/ 2147483646 w 582"/>
              <a:gd name="T7" fmla="*/ 2147483646 h 183"/>
              <a:gd name="T8" fmla="*/ 2147483646 w 582"/>
              <a:gd name="T9" fmla="*/ 2147483646 h 183"/>
              <a:gd name="T10" fmla="*/ 2147483646 w 582"/>
              <a:gd name="T11" fmla="*/ 0 h 183"/>
              <a:gd name="T12" fmla="*/ 2147483646 w 582"/>
              <a:gd name="T13" fmla="*/ 2147483646 h 183"/>
              <a:gd name="T14" fmla="*/ 2147483646 w 582"/>
              <a:gd name="T15" fmla="*/ 2147483646 h 183"/>
              <a:gd name="T16" fmla="*/ 2147483646 w 582"/>
              <a:gd name="T17" fmla="*/ 2147483646 h 1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2"/>
              <a:gd name="T28" fmla="*/ 0 h 183"/>
              <a:gd name="T29" fmla="*/ 582 w 582"/>
              <a:gd name="T30" fmla="*/ 183 h 1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2" h="183">
                <a:moveTo>
                  <a:pt x="9" y="177"/>
                </a:moveTo>
                <a:lnTo>
                  <a:pt x="0" y="132"/>
                </a:lnTo>
                <a:lnTo>
                  <a:pt x="258" y="114"/>
                </a:lnTo>
                <a:lnTo>
                  <a:pt x="423" y="66"/>
                </a:lnTo>
                <a:lnTo>
                  <a:pt x="504" y="48"/>
                </a:lnTo>
                <a:lnTo>
                  <a:pt x="582" y="0"/>
                </a:lnTo>
                <a:lnTo>
                  <a:pt x="582" y="183"/>
                </a:lnTo>
                <a:lnTo>
                  <a:pt x="9" y="182"/>
                </a:lnTo>
                <a:lnTo>
                  <a:pt x="9" y="177"/>
                </a:lnTo>
              </a:path>
            </a:pathLst>
          </a:custGeom>
          <a:solidFill>
            <a:srgbClr val="C3DBFF"/>
          </a:solidFill>
          <a:ln>
            <a:noFill/>
          </a:ln>
          <a:extLst>
            <a:ext uri="{91240B29-F687-4F45-9708-019B960494DF}">
              <a14:hiddenLine xmlns:a14="http://schemas.microsoft.com/office/drawing/2010/main" w="12700" cap="rnd">
                <a:solidFill>
                  <a:srgbClr val="000000"/>
                </a:solidFill>
                <a:round/>
                <a:headEnd type="none" w="sm" len="sm"/>
                <a:tailEnd type="none" w="sm" len="sm"/>
              </a14:hiddenLine>
            </a:ext>
          </a:extLst>
        </p:spPr>
        <p:txBody>
          <a:bodyPr/>
          <a:lstStyle/>
          <a:p>
            <a:endParaRPr lang="zh-CN" altLang="en-US"/>
          </a:p>
        </p:txBody>
      </p:sp>
      <p:sp>
        <p:nvSpPr>
          <p:cNvPr id="55312" name="Freeform 14">
            <a:extLst>
              <a:ext uri="{FF2B5EF4-FFF2-40B4-BE49-F238E27FC236}">
                <a16:creationId xmlns:a16="http://schemas.microsoft.com/office/drawing/2014/main" id="{C1C98F6F-1289-7B8F-3615-B29130614967}"/>
              </a:ext>
            </a:extLst>
          </p:cNvPr>
          <p:cNvSpPr>
            <a:spLocks/>
          </p:cNvSpPr>
          <p:nvPr/>
        </p:nvSpPr>
        <p:spPr bwMode="auto">
          <a:xfrm>
            <a:off x="4038600" y="1676400"/>
            <a:ext cx="2362200" cy="1295400"/>
          </a:xfrm>
          <a:custGeom>
            <a:avLst/>
            <a:gdLst>
              <a:gd name="T0" fmla="*/ 0 w 600"/>
              <a:gd name="T1" fmla="*/ 2147483646 h 576"/>
              <a:gd name="T2" fmla="*/ 2147483646 w 600"/>
              <a:gd name="T3" fmla="*/ 2147483646 h 576"/>
              <a:gd name="T4" fmla="*/ 2147483646 w 600"/>
              <a:gd name="T5" fmla="*/ 2147483646 h 576"/>
              <a:gd name="T6" fmla="*/ 2147483646 w 600"/>
              <a:gd name="T7" fmla="*/ 2147483646 h 576"/>
              <a:gd name="T8" fmla="*/ 2147483646 w 600"/>
              <a:gd name="T9" fmla="*/ 2147483646 h 576"/>
              <a:gd name="T10" fmla="*/ 2147483646 w 600"/>
              <a:gd name="T11" fmla="*/ 2147483646 h 576"/>
              <a:gd name="T12" fmla="*/ 2147483646 w 600"/>
              <a:gd name="T13" fmla="*/ 2147483646 h 576"/>
              <a:gd name="T14" fmla="*/ 2147483646 w 600"/>
              <a:gd name="T15" fmla="*/ 2147483646 h 576"/>
              <a:gd name="T16" fmla="*/ 2147483646 w 600"/>
              <a:gd name="T17" fmla="*/ 2147483646 h 576"/>
              <a:gd name="T18" fmla="*/ 2147483646 w 600"/>
              <a:gd name="T19" fmla="*/ 2147483646 h 576"/>
              <a:gd name="T20" fmla="*/ 2147483646 w 600"/>
              <a:gd name="T21" fmla="*/ 2147483646 h 576"/>
              <a:gd name="T22" fmla="*/ 2147483646 w 600"/>
              <a:gd name="T23" fmla="*/ 2147483646 h 576"/>
              <a:gd name="T24" fmla="*/ 2147483646 w 600"/>
              <a:gd name="T25" fmla="*/ 2147483646 h 576"/>
              <a:gd name="T26" fmla="*/ 2147483646 w 600"/>
              <a:gd name="T27" fmla="*/ 2147483646 h 576"/>
              <a:gd name="T28" fmla="*/ 2147483646 w 600"/>
              <a:gd name="T29" fmla="*/ 2147483646 h 576"/>
              <a:gd name="T30" fmla="*/ 2147483646 w 600"/>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0"/>
              <a:gd name="T49" fmla="*/ 0 h 576"/>
              <a:gd name="T50" fmla="*/ 600 w 600"/>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13" name="Freeform 15">
            <a:extLst>
              <a:ext uri="{FF2B5EF4-FFF2-40B4-BE49-F238E27FC236}">
                <a16:creationId xmlns:a16="http://schemas.microsoft.com/office/drawing/2014/main" id="{5D9DD024-0436-3924-1A83-EC88F4DD7D62}"/>
              </a:ext>
            </a:extLst>
          </p:cNvPr>
          <p:cNvSpPr>
            <a:spLocks/>
          </p:cNvSpPr>
          <p:nvPr/>
        </p:nvSpPr>
        <p:spPr bwMode="auto">
          <a:xfrm>
            <a:off x="6400800" y="1676400"/>
            <a:ext cx="2209800" cy="1295400"/>
          </a:xfrm>
          <a:custGeom>
            <a:avLst/>
            <a:gdLst>
              <a:gd name="T0" fmla="*/ 2147483646 w 576"/>
              <a:gd name="T1" fmla="*/ 2147483646 h 576"/>
              <a:gd name="T2" fmla="*/ 2147483646 w 576"/>
              <a:gd name="T3" fmla="*/ 2147483646 h 576"/>
              <a:gd name="T4" fmla="*/ 2147483646 w 576"/>
              <a:gd name="T5" fmla="*/ 2147483646 h 576"/>
              <a:gd name="T6" fmla="*/ 2147483646 w 576"/>
              <a:gd name="T7" fmla="*/ 2147483646 h 576"/>
              <a:gd name="T8" fmla="*/ 2147483646 w 576"/>
              <a:gd name="T9" fmla="*/ 2147483646 h 576"/>
              <a:gd name="T10" fmla="*/ 2147483646 w 576"/>
              <a:gd name="T11" fmla="*/ 2147483646 h 576"/>
              <a:gd name="T12" fmla="*/ 2147483646 w 576"/>
              <a:gd name="T13" fmla="*/ 2147483646 h 576"/>
              <a:gd name="T14" fmla="*/ 2147483646 w 576"/>
              <a:gd name="T15" fmla="*/ 2147483646 h 576"/>
              <a:gd name="T16" fmla="*/ 2147483646 w 576"/>
              <a:gd name="T17" fmla="*/ 2147483646 h 576"/>
              <a:gd name="T18" fmla="*/ 2147483646 w 576"/>
              <a:gd name="T19" fmla="*/ 2147483646 h 576"/>
              <a:gd name="T20" fmla="*/ 2147483646 w 576"/>
              <a:gd name="T21" fmla="*/ 2147483646 h 576"/>
              <a:gd name="T22" fmla="*/ 2147483646 w 576"/>
              <a:gd name="T23" fmla="*/ 2147483646 h 576"/>
              <a:gd name="T24" fmla="*/ 2147483646 w 576"/>
              <a:gd name="T25" fmla="*/ 2147483646 h 576"/>
              <a:gd name="T26" fmla="*/ 2147483646 w 576"/>
              <a:gd name="T27" fmla="*/ 2147483646 h 576"/>
              <a:gd name="T28" fmla="*/ 2147483646 w 576"/>
              <a:gd name="T29" fmla="*/ 2147483646 h 576"/>
              <a:gd name="T30" fmla="*/ 0 w 576"/>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6"/>
              <a:gd name="T49" fmla="*/ 0 h 576"/>
              <a:gd name="T50" fmla="*/ 576 w 576"/>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14" name="Line 16">
            <a:extLst>
              <a:ext uri="{FF2B5EF4-FFF2-40B4-BE49-F238E27FC236}">
                <a16:creationId xmlns:a16="http://schemas.microsoft.com/office/drawing/2014/main" id="{EE2E87FE-986D-CA0E-3596-BB80269A80E2}"/>
              </a:ext>
            </a:extLst>
          </p:cNvPr>
          <p:cNvSpPr>
            <a:spLocks noChangeShapeType="1"/>
          </p:cNvSpPr>
          <p:nvPr/>
        </p:nvSpPr>
        <p:spPr bwMode="auto">
          <a:xfrm>
            <a:off x="3810000" y="3048000"/>
            <a:ext cx="51054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5" name="Line 17">
            <a:extLst>
              <a:ext uri="{FF2B5EF4-FFF2-40B4-BE49-F238E27FC236}">
                <a16:creationId xmlns:a16="http://schemas.microsoft.com/office/drawing/2014/main" id="{B88A138B-1C0B-9762-3CD7-02619E978676}"/>
              </a:ext>
            </a:extLst>
          </p:cNvPr>
          <p:cNvSpPr>
            <a:spLocks noChangeShapeType="1"/>
          </p:cNvSpPr>
          <p:nvPr/>
        </p:nvSpPr>
        <p:spPr bwMode="auto">
          <a:xfrm>
            <a:off x="4038600" y="2514600"/>
            <a:ext cx="4572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6" name="Rectangle 18">
            <a:extLst>
              <a:ext uri="{FF2B5EF4-FFF2-40B4-BE49-F238E27FC236}">
                <a16:creationId xmlns:a16="http://schemas.microsoft.com/office/drawing/2014/main" id="{9550E31C-4908-D3A6-CB84-55611C55A2FE}"/>
              </a:ext>
            </a:extLst>
          </p:cNvPr>
          <p:cNvSpPr>
            <a:spLocks noChangeArrowheads="1"/>
          </p:cNvSpPr>
          <p:nvPr/>
        </p:nvSpPr>
        <p:spPr bwMode="auto">
          <a:xfrm flipH="1">
            <a:off x="3352800" y="2133600"/>
            <a:ext cx="12192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50000"/>
              </a:spcBef>
              <a:buClrTx/>
              <a:buSzTx/>
              <a:buFontTx/>
              <a:buNone/>
            </a:pPr>
            <a:r>
              <a:rPr lang="en-US" altLang="zh-CN" sz="2000">
                <a:solidFill>
                  <a:srgbClr val="000000"/>
                </a:solidFill>
                <a:latin typeface="Symbol" panose="05050102010706020507" pitchFamily="18" charset="2"/>
                <a:ea typeface="宋体" panose="02010600030101010101" pitchFamily="2" charset="-122"/>
              </a:rPr>
              <a:t>a</a:t>
            </a:r>
            <a:r>
              <a:rPr lang="en-US" altLang="zh-CN" sz="2000">
                <a:solidFill>
                  <a:srgbClr val="000000"/>
                </a:solidFill>
                <a:ea typeface="宋体" panose="02010600030101010101" pitchFamily="2" charset="-122"/>
              </a:rPr>
              <a:t>/2=.025</a:t>
            </a:r>
          </a:p>
        </p:txBody>
      </p:sp>
      <p:sp>
        <p:nvSpPr>
          <p:cNvPr id="55317" name="Line 19">
            <a:extLst>
              <a:ext uri="{FF2B5EF4-FFF2-40B4-BE49-F238E27FC236}">
                <a16:creationId xmlns:a16="http://schemas.microsoft.com/office/drawing/2014/main" id="{AA2A5D59-81F8-28A3-8E6A-21BD8B9E0FB7}"/>
              </a:ext>
            </a:extLst>
          </p:cNvPr>
          <p:cNvSpPr>
            <a:spLocks noChangeShapeType="1"/>
          </p:cNvSpPr>
          <p:nvPr/>
        </p:nvSpPr>
        <p:spPr bwMode="auto">
          <a:xfrm>
            <a:off x="6400800" y="1676400"/>
            <a:ext cx="0" cy="1371600"/>
          </a:xfrm>
          <a:prstGeom prst="line">
            <a:avLst/>
          </a:prstGeom>
          <a:noFill/>
          <a:ln w="9525" cap="rnd">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5318" name="Line 20">
            <a:extLst>
              <a:ext uri="{FF2B5EF4-FFF2-40B4-BE49-F238E27FC236}">
                <a16:creationId xmlns:a16="http://schemas.microsoft.com/office/drawing/2014/main" id="{1145D733-57C3-1D95-F369-808FA48280CC}"/>
              </a:ext>
            </a:extLst>
          </p:cNvPr>
          <p:cNvSpPr>
            <a:spLocks noChangeShapeType="1"/>
          </p:cNvSpPr>
          <p:nvPr/>
        </p:nvSpPr>
        <p:spPr bwMode="auto">
          <a:xfrm>
            <a:off x="4800600" y="3124200"/>
            <a:ext cx="0" cy="304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9" name="Text Box 21">
            <a:extLst>
              <a:ext uri="{FF2B5EF4-FFF2-40B4-BE49-F238E27FC236}">
                <a16:creationId xmlns:a16="http://schemas.microsoft.com/office/drawing/2014/main" id="{3A47C334-A102-E6A2-F638-8D9ABB18441E}"/>
              </a:ext>
            </a:extLst>
          </p:cNvPr>
          <p:cNvSpPr txBox="1">
            <a:spLocks noChangeArrowheads="1"/>
          </p:cNvSpPr>
          <p:nvPr/>
        </p:nvSpPr>
        <p:spPr bwMode="auto">
          <a:xfrm>
            <a:off x="4419600" y="34290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2000">
                <a:solidFill>
                  <a:srgbClr val="000000"/>
                </a:solidFill>
                <a:ea typeface="宋体" panose="02010600030101010101" pitchFamily="2" charset="-122"/>
              </a:rPr>
              <a:t>-t</a:t>
            </a:r>
            <a:r>
              <a:rPr lang="en-US" altLang="zh-CN" sz="2000" baseline="-25000">
                <a:solidFill>
                  <a:srgbClr val="000000"/>
                </a:solidFill>
                <a:ea typeface="宋体" panose="02010600030101010101" pitchFamily="2" charset="-122"/>
              </a:rPr>
              <a:t> 24,0.025</a:t>
            </a:r>
            <a:endParaRPr lang="el-GR" altLang="zh-CN" sz="2000" baseline="-25000">
              <a:solidFill>
                <a:srgbClr val="000000"/>
              </a:solidFill>
              <a:cs typeface="Arial" panose="020B0604020202020204" pitchFamily="34" charset="0"/>
            </a:endParaRPr>
          </a:p>
        </p:txBody>
      </p:sp>
      <p:sp>
        <p:nvSpPr>
          <p:cNvPr id="55320" name="Line 22">
            <a:extLst>
              <a:ext uri="{FF2B5EF4-FFF2-40B4-BE49-F238E27FC236}">
                <a16:creationId xmlns:a16="http://schemas.microsoft.com/office/drawing/2014/main" id="{40A3ACF8-50AD-6BD0-9313-F18F6E0D7319}"/>
              </a:ext>
            </a:extLst>
          </p:cNvPr>
          <p:cNvSpPr>
            <a:spLocks noChangeShapeType="1"/>
          </p:cNvSpPr>
          <p:nvPr/>
        </p:nvSpPr>
        <p:spPr bwMode="auto">
          <a:xfrm>
            <a:off x="4800600" y="3276600"/>
            <a:ext cx="3048000"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1" name="Text Box 23">
            <a:extLst>
              <a:ext uri="{FF2B5EF4-FFF2-40B4-BE49-F238E27FC236}">
                <a16:creationId xmlns:a16="http://schemas.microsoft.com/office/drawing/2014/main" id="{ADAA65BB-BC06-BA93-888A-D554F03C0E50}"/>
              </a:ext>
            </a:extLst>
          </p:cNvPr>
          <p:cNvSpPr txBox="1">
            <a:spLocks noChangeArrowheads="1"/>
          </p:cNvSpPr>
          <p:nvPr/>
        </p:nvSpPr>
        <p:spPr bwMode="auto">
          <a:xfrm>
            <a:off x="5562600" y="3276600"/>
            <a:ext cx="1524000" cy="304800"/>
          </a:xfrm>
          <a:prstGeom prst="rect">
            <a:avLst/>
          </a:prstGeom>
          <a:solidFill>
            <a:srgbClr val="FAFEB4"/>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1400">
                <a:solidFill>
                  <a:srgbClr val="000000"/>
                </a:solidFill>
                <a:ea typeface="宋体" panose="02010600030101010101" pitchFamily="2" charset="-122"/>
              </a:rPr>
              <a:t>Do not reject H</a:t>
            </a:r>
            <a:r>
              <a:rPr lang="en-US" altLang="zh-CN" sz="1400" baseline="-25000">
                <a:solidFill>
                  <a:srgbClr val="000000"/>
                </a:solidFill>
                <a:ea typeface="宋体" panose="02010600030101010101" pitchFamily="2" charset="-122"/>
              </a:rPr>
              <a:t>0</a:t>
            </a:r>
          </a:p>
        </p:txBody>
      </p:sp>
      <p:sp>
        <p:nvSpPr>
          <p:cNvPr id="55322" name="Line 24">
            <a:extLst>
              <a:ext uri="{FF2B5EF4-FFF2-40B4-BE49-F238E27FC236}">
                <a16:creationId xmlns:a16="http://schemas.microsoft.com/office/drawing/2014/main" id="{456BAFE6-D0B4-1D66-6D32-F583312BABB5}"/>
              </a:ext>
            </a:extLst>
          </p:cNvPr>
          <p:cNvSpPr>
            <a:spLocks noChangeShapeType="1"/>
          </p:cNvSpPr>
          <p:nvPr/>
        </p:nvSpPr>
        <p:spPr bwMode="auto">
          <a:xfrm>
            <a:off x="3657600" y="3276600"/>
            <a:ext cx="1143000"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3" name="Text Box 25">
            <a:extLst>
              <a:ext uri="{FF2B5EF4-FFF2-40B4-BE49-F238E27FC236}">
                <a16:creationId xmlns:a16="http://schemas.microsoft.com/office/drawing/2014/main" id="{53AE3D7E-354D-A9AC-BE8B-D34BF0F45DB1}"/>
              </a:ext>
            </a:extLst>
          </p:cNvPr>
          <p:cNvSpPr txBox="1">
            <a:spLocks noChangeArrowheads="1"/>
          </p:cNvSpPr>
          <p:nvPr/>
        </p:nvSpPr>
        <p:spPr bwMode="auto">
          <a:xfrm>
            <a:off x="6172200" y="3505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1800">
                <a:solidFill>
                  <a:srgbClr val="000000"/>
                </a:solidFill>
                <a:ea typeface="宋体" panose="02010600030101010101" pitchFamily="2" charset="-122"/>
              </a:rPr>
              <a:t>0</a:t>
            </a:r>
            <a:endParaRPr lang="el-GR" altLang="zh-CN" sz="1800" baseline="-25000">
              <a:solidFill>
                <a:srgbClr val="000000"/>
              </a:solidFill>
              <a:cs typeface="Arial" panose="020B0604020202020204" pitchFamily="34" charset="0"/>
            </a:endParaRPr>
          </a:p>
        </p:txBody>
      </p:sp>
      <p:sp>
        <p:nvSpPr>
          <p:cNvPr id="55324" name="Line 27">
            <a:extLst>
              <a:ext uri="{FF2B5EF4-FFF2-40B4-BE49-F238E27FC236}">
                <a16:creationId xmlns:a16="http://schemas.microsoft.com/office/drawing/2014/main" id="{EE2B321C-75C3-9A8B-4203-3F55861F1A2E}"/>
              </a:ext>
            </a:extLst>
          </p:cNvPr>
          <p:cNvSpPr>
            <a:spLocks noChangeShapeType="1"/>
          </p:cNvSpPr>
          <p:nvPr/>
        </p:nvSpPr>
        <p:spPr bwMode="auto">
          <a:xfrm>
            <a:off x="7848600" y="3124200"/>
            <a:ext cx="0" cy="304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5" name="Line 28">
            <a:extLst>
              <a:ext uri="{FF2B5EF4-FFF2-40B4-BE49-F238E27FC236}">
                <a16:creationId xmlns:a16="http://schemas.microsoft.com/office/drawing/2014/main" id="{E2DADD2F-4ECE-FB3B-C81D-25F0A2B39A0C}"/>
              </a:ext>
            </a:extLst>
          </p:cNvPr>
          <p:cNvSpPr>
            <a:spLocks noChangeShapeType="1"/>
          </p:cNvSpPr>
          <p:nvPr/>
        </p:nvSpPr>
        <p:spPr bwMode="auto">
          <a:xfrm>
            <a:off x="7848600" y="3276600"/>
            <a:ext cx="1143000"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6" name="Line 29">
            <a:extLst>
              <a:ext uri="{FF2B5EF4-FFF2-40B4-BE49-F238E27FC236}">
                <a16:creationId xmlns:a16="http://schemas.microsoft.com/office/drawing/2014/main" id="{59260B46-213B-BDF0-A646-2B15F6BC031A}"/>
              </a:ext>
            </a:extLst>
          </p:cNvPr>
          <p:cNvSpPr>
            <a:spLocks noChangeShapeType="1"/>
          </p:cNvSpPr>
          <p:nvPr/>
        </p:nvSpPr>
        <p:spPr bwMode="auto">
          <a:xfrm flipH="1">
            <a:off x="8001000" y="25146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7" name="Rectangle 30">
            <a:extLst>
              <a:ext uri="{FF2B5EF4-FFF2-40B4-BE49-F238E27FC236}">
                <a16:creationId xmlns:a16="http://schemas.microsoft.com/office/drawing/2014/main" id="{98C37B5D-9BE7-A65D-B104-3F7E787143EB}"/>
              </a:ext>
            </a:extLst>
          </p:cNvPr>
          <p:cNvSpPr>
            <a:spLocks noChangeArrowheads="1"/>
          </p:cNvSpPr>
          <p:nvPr/>
        </p:nvSpPr>
        <p:spPr bwMode="auto">
          <a:xfrm flipH="1">
            <a:off x="7696200" y="2133600"/>
            <a:ext cx="12192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50000"/>
              </a:spcBef>
              <a:buClrTx/>
              <a:buSzTx/>
              <a:buFontTx/>
              <a:buNone/>
            </a:pPr>
            <a:r>
              <a:rPr lang="en-US" altLang="zh-CN" sz="2000">
                <a:solidFill>
                  <a:srgbClr val="000000"/>
                </a:solidFill>
                <a:latin typeface="Symbol" panose="05050102010706020507" pitchFamily="18" charset="2"/>
                <a:ea typeface="宋体" panose="02010600030101010101" pitchFamily="2" charset="-122"/>
              </a:rPr>
              <a:t>a</a:t>
            </a:r>
            <a:r>
              <a:rPr lang="en-US" altLang="zh-CN" sz="2000">
                <a:solidFill>
                  <a:srgbClr val="000000"/>
                </a:solidFill>
                <a:ea typeface="宋体" panose="02010600030101010101" pitchFamily="2" charset="-122"/>
              </a:rPr>
              <a:t>/2=.025</a:t>
            </a:r>
          </a:p>
        </p:txBody>
      </p:sp>
      <p:sp>
        <p:nvSpPr>
          <p:cNvPr id="55328" name="Rectangle 31">
            <a:extLst>
              <a:ext uri="{FF2B5EF4-FFF2-40B4-BE49-F238E27FC236}">
                <a16:creationId xmlns:a16="http://schemas.microsoft.com/office/drawing/2014/main" id="{531E1249-282A-46DF-B524-64272717F5A1}"/>
              </a:ext>
            </a:extLst>
          </p:cNvPr>
          <p:cNvSpPr>
            <a:spLocks noChangeArrowheads="1"/>
          </p:cNvSpPr>
          <p:nvPr/>
        </p:nvSpPr>
        <p:spPr bwMode="auto">
          <a:xfrm flipH="1">
            <a:off x="4343400" y="3810000"/>
            <a:ext cx="12192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50000"/>
              </a:spcBef>
              <a:buClrTx/>
              <a:buSzTx/>
              <a:buFontTx/>
              <a:buNone/>
            </a:pPr>
            <a:r>
              <a:rPr lang="en-US" altLang="zh-CN" sz="2000" b="1">
                <a:solidFill>
                  <a:srgbClr val="000000"/>
                </a:solidFill>
                <a:ea typeface="宋体" panose="02010600030101010101" pitchFamily="2" charset="-122"/>
              </a:rPr>
              <a:t>-2.0096</a:t>
            </a:r>
          </a:p>
        </p:txBody>
      </p:sp>
      <p:sp>
        <p:nvSpPr>
          <p:cNvPr id="55329" name="Rectangle 32">
            <a:extLst>
              <a:ext uri="{FF2B5EF4-FFF2-40B4-BE49-F238E27FC236}">
                <a16:creationId xmlns:a16="http://schemas.microsoft.com/office/drawing/2014/main" id="{26EFE12A-02F2-72A9-BA40-29729345F35C}"/>
              </a:ext>
            </a:extLst>
          </p:cNvPr>
          <p:cNvSpPr>
            <a:spLocks noChangeArrowheads="1"/>
          </p:cNvSpPr>
          <p:nvPr/>
        </p:nvSpPr>
        <p:spPr bwMode="auto">
          <a:xfrm flipH="1">
            <a:off x="7467600" y="3733800"/>
            <a:ext cx="12192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50000"/>
              </a:spcBef>
              <a:buClrTx/>
              <a:buSzTx/>
              <a:buFontTx/>
              <a:buNone/>
            </a:pPr>
            <a:r>
              <a:rPr lang="en-US" altLang="zh-CN" sz="2000" b="1">
                <a:solidFill>
                  <a:srgbClr val="000000"/>
                </a:solidFill>
                <a:ea typeface="宋体" panose="02010600030101010101" pitchFamily="2" charset="-122"/>
              </a:rPr>
              <a:t>2.0096</a:t>
            </a:r>
          </a:p>
        </p:txBody>
      </p:sp>
      <p:sp>
        <p:nvSpPr>
          <p:cNvPr id="55330" name="Rectangle 34">
            <a:extLst>
              <a:ext uri="{FF2B5EF4-FFF2-40B4-BE49-F238E27FC236}">
                <a16:creationId xmlns:a16="http://schemas.microsoft.com/office/drawing/2014/main" id="{574AC49A-C226-C424-CD44-D815F4C5759C}"/>
              </a:ext>
            </a:extLst>
          </p:cNvPr>
          <p:cNvSpPr>
            <a:spLocks noChangeArrowheads="1"/>
          </p:cNvSpPr>
          <p:nvPr/>
        </p:nvSpPr>
        <p:spPr bwMode="auto">
          <a:xfrm flipH="1">
            <a:off x="6858000" y="3886200"/>
            <a:ext cx="762000"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spcBef>
                <a:spcPct val="50000"/>
              </a:spcBef>
              <a:buClrTx/>
              <a:buSzTx/>
              <a:buFontTx/>
              <a:buNone/>
            </a:pPr>
            <a:r>
              <a:rPr lang="en-US" altLang="zh-CN" sz="2000" b="1" dirty="0">
                <a:solidFill>
                  <a:srgbClr val="3333CC"/>
                </a:solidFill>
                <a:ea typeface="宋体" panose="02010600030101010101" pitchFamily="2" charset="-122"/>
              </a:rPr>
              <a:t>1.53</a:t>
            </a:r>
          </a:p>
        </p:txBody>
      </p:sp>
      <p:sp>
        <p:nvSpPr>
          <p:cNvPr id="55331" name="Line 35">
            <a:extLst>
              <a:ext uri="{FF2B5EF4-FFF2-40B4-BE49-F238E27FC236}">
                <a16:creationId xmlns:a16="http://schemas.microsoft.com/office/drawing/2014/main" id="{EBD29A0B-0AD3-D0FB-C03A-7BD642D02D7B}"/>
              </a:ext>
            </a:extLst>
          </p:cNvPr>
          <p:cNvSpPr>
            <a:spLocks noChangeShapeType="1"/>
          </p:cNvSpPr>
          <p:nvPr/>
        </p:nvSpPr>
        <p:spPr bwMode="auto">
          <a:xfrm flipV="1">
            <a:off x="7239000" y="3276600"/>
            <a:ext cx="0" cy="609600"/>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32" name="Line 36">
            <a:extLst>
              <a:ext uri="{FF2B5EF4-FFF2-40B4-BE49-F238E27FC236}">
                <a16:creationId xmlns:a16="http://schemas.microsoft.com/office/drawing/2014/main" id="{BB7E1AD5-5B50-2DAD-81B2-F875AB0F98F9}"/>
              </a:ext>
            </a:extLst>
          </p:cNvPr>
          <p:cNvSpPr>
            <a:spLocks noChangeShapeType="1"/>
          </p:cNvSpPr>
          <p:nvPr/>
        </p:nvSpPr>
        <p:spPr bwMode="auto">
          <a:xfrm>
            <a:off x="3200400" y="4724400"/>
            <a:ext cx="304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33" name="Rectangle 37">
            <a:extLst>
              <a:ext uri="{FF2B5EF4-FFF2-40B4-BE49-F238E27FC236}">
                <a16:creationId xmlns:a16="http://schemas.microsoft.com/office/drawing/2014/main" id="{520376FE-6F72-DFC5-E197-44C39BD439F5}"/>
              </a:ext>
            </a:extLst>
          </p:cNvPr>
          <p:cNvSpPr>
            <a:spLocks noChangeArrowheads="1"/>
          </p:cNvSpPr>
          <p:nvPr/>
        </p:nvSpPr>
        <p:spPr bwMode="auto">
          <a:xfrm>
            <a:off x="533401" y="1633537"/>
            <a:ext cx="2057400" cy="10001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nSpc>
                <a:spcPct val="110000"/>
              </a:lnSpc>
              <a:spcBef>
                <a:spcPct val="50000"/>
              </a:spcBef>
              <a:buClrTx/>
              <a:buSzTx/>
              <a:buFontTx/>
              <a:buNone/>
            </a:pPr>
            <a:r>
              <a:rPr lang="en-US" altLang="zh-CN" b="1" dirty="0">
                <a:solidFill>
                  <a:srgbClr val="000000"/>
                </a:solidFill>
                <a:ea typeface="宋体" panose="02010600030101010101" pitchFamily="2" charset="-122"/>
              </a:rPr>
              <a:t>H</a:t>
            </a:r>
            <a:r>
              <a:rPr lang="en-US" altLang="zh-CN" b="1" baseline="-25000" dirty="0">
                <a:solidFill>
                  <a:srgbClr val="000000"/>
                </a:solidFill>
                <a:ea typeface="宋体" panose="02010600030101010101" pitchFamily="2" charset="-122"/>
              </a:rPr>
              <a:t>0</a:t>
            </a:r>
            <a:r>
              <a:rPr lang="en-US" altLang="zh-CN" b="1" dirty="0">
                <a:solidFill>
                  <a:srgbClr val="000000"/>
                </a:solidFill>
                <a:ea typeface="宋体" panose="02010600030101010101" pitchFamily="2" charset="-122"/>
              </a:rPr>
              <a:t>: </a:t>
            </a:r>
            <a:r>
              <a:rPr lang="el-GR" altLang="zh-CN" b="1" dirty="0">
                <a:solidFill>
                  <a:srgbClr val="000000"/>
                </a:solidFill>
                <a:cs typeface="Arial" panose="020B0604020202020204" pitchFamily="34" charset="0"/>
              </a:rPr>
              <a:t>μ</a:t>
            </a:r>
            <a:r>
              <a:rPr lang="en-US" altLang="zh-CN" b="1" dirty="0">
                <a:solidFill>
                  <a:srgbClr val="000000"/>
                </a:solidFill>
                <a:latin typeface="Symbol" panose="05050102010706020507" pitchFamily="18" charset="2"/>
                <a:ea typeface="宋体" panose="02010600030101010101" pitchFamily="2" charset="-122"/>
              </a:rPr>
              <a:t> </a:t>
            </a:r>
            <a:r>
              <a:rPr lang="en-US" altLang="zh-CN" b="1" dirty="0">
                <a:solidFill>
                  <a:srgbClr val="000000"/>
                </a:solidFill>
                <a:ea typeface="宋体" panose="02010600030101010101" pitchFamily="2" charset="-122"/>
              </a:rPr>
              <a:t>= 295   H</a:t>
            </a:r>
            <a:r>
              <a:rPr lang="en-US" altLang="zh-CN" b="1" baseline="-25000" dirty="0">
                <a:solidFill>
                  <a:srgbClr val="000000"/>
                </a:solidFill>
                <a:ea typeface="宋体" panose="02010600030101010101" pitchFamily="2" charset="-122"/>
              </a:rPr>
              <a:t>1</a:t>
            </a:r>
            <a:r>
              <a:rPr lang="en-US" altLang="zh-CN" b="1" dirty="0">
                <a:solidFill>
                  <a:srgbClr val="000000"/>
                </a:solidFill>
                <a:ea typeface="宋体" panose="02010600030101010101" pitchFamily="2" charset="-122"/>
              </a:rPr>
              <a:t>: </a:t>
            </a:r>
            <a:r>
              <a:rPr lang="el-GR" altLang="zh-CN" b="1" dirty="0">
                <a:solidFill>
                  <a:srgbClr val="000000"/>
                </a:solidFill>
                <a:cs typeface="Arial" panose="020B0604020202020204" pitchFamily="34" charset="0"/>
              </a:rPr>
              <a:t>μ</a:t>
            </a:r>
            <a:r>
              <a:rPr lang="en-US" altLang="zh-CN" b="1" dirty="0">
                <a:solidFill>
                  <a:srgbClr val="000000"/>
                </a:solidFill>
                <a:latin typeface="Symbol" panose="05050102010706020507" pitchFamily="18" charset="2"/>
                <a:ea typeface="宋体" panose="02010600030101010101" pitchFamily="2" charset="-122"/>
              </a:rPr>
              <a:t> ¹</a:t>
            </a:r>
            <a:r>
              <a:rPr lang="en-US" altLang="zh-CN" b="1" dirty="0">
                <a:solidFill>
                  <a:srgbClr val="000000"/>
                </a:solidFill>
                <a:ea typeface="宋体" panose="02010600030101010101" pitchFamily="2" charset="-122"/>
              </a:rPr>
              <a:t> 295</a:t>
            </a:r>
          </a:p>
        </p:txBody>
      </p:sp>
      <p:sp>
        <p:nvSpPr>
          <p:cNvPr id="55334" name="Text Box 38">
            <a:extLst>
              <a:ext uri="{FF2B5EF4-FFF2-40B4-BE49-F238E27FC236}">
                <a16:creationId xmlns:a16="http://schemas.microsoft.com/office/drawing/2014/main" id="{F0300484-8854-1024-238A-086661404803}"/>
              </a:ext>
            </a:extLst>
          </p:cNvPr>
          <p:cNvSpPr txBox="1">
            <a:spLocks noChangeArrowheads="1"/>
          </p:cNvSpPr>
          <p:nvPr/>
        </p:nvSpPr>
        <p:spPr bwMode="auto">
          <a:xfrm>
            <a:off x="7467600" y="33528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2000">
                <a:solidFill>
                  <a:srgbClr val="000000"/>
                </a:solidFill>
                <a:ea typeface="宋体" panose="02010600030101010101" pitchFamily="2" charset="-122"/>
              </a:rPr>
              <a:t>t</a:t>
            </a:r>
            <a:r>
              <a:rPr lang="en-US" altLang="zh-CN" sz="2000" baseline="-25000">
                <a:solidFill>
                  <a:srgbClr val="000000"/>
                </a:solidFill>
                <a:ea typeface="宋体" panose="02010600030101010101" pitchFamily="2" charset="-122"/>
              </a:rPr>
              <a:t> 24,0.025</a:t>
            </a:r>
            <a:endParaRPr lang="el-GR" altLang="zh-CN" sz="2000" baseline="-25000">
              <a:solidFill>
                <a:srgbClr val="000000"/>
              </a:solidFill>
              <a:cs typeface="Arial" panose="020B0604020202020204" pitchFamily="34" charset="0"/>
            </a:endParaRPr>
          </a:p>
        </p:txBody>
      </p:sp>
      <p:sp>
        <p:nvSpPr>
          <p:cNvPr id="2" name="文本框 1">
            <a:extLst>
              <a:ext uri="{FF2B5EF4-FFF2-40B4-BE49-F238E27FC236}">
                <a16:creationId xmlns:a16="http://schemas.microsoft.com/office/drawing/2014/main" id="{E39A05D5-873A-BEFC-E823-5E7703473B4C}"/>
              </a:ext>
            </a:extLst>
          </p:cNvPr>
          <p:cNvSpPr txBox="1">
            <a:spLocks noRot="1" noChangeAspect="1" noMove="1" noResize="1" noEditPoints="1" noAdjustHandles="1" noChangeArrowheads="1" noChangeShapeType="1" noTextEdit="1"/>
          </p:cNvSpPr>
          <p:nvPr/>
        </p:nvSpPr>
        <p:spPr>
          <a:xfrm>
            <a:off x="6678693" y="4546577"/>
            <a:ext cx="968214" cy="430887"/>
          </a:xfrm>
          <a:prstGeom prst="rect">
            <a:avLst/>
          </a:prstGeom>
          <a:blipFill>
            <a:blip r:embed="rId2"/>
            <a:stretch>
              <a:fillRect t="-25352" r="-20253" b="-47887"/>
            </a:stretch>
          </a:blipFill>
        </p:spPr>
        <p:txBody>
          <a:bodyPr/>
          <a:lstStyle/>
          <a:p>
            <a:pPr>
              <a:defRPr/>
            </a:pPr>
            <a:r>
              <a:rPr lang="zh-CN" altLang="en-US">
                <a:noFill/>
              </a:rPr>
              <a:t> </a:t>
            </a:r>
          </a:p>
        </p:txBody>
      </p:sp>
      <p:pic>
        <p:nvPicPr>
          <p:cNvPr id="55336" name="图片 3">
            <a:extLst>
              <a:ext uri="{FF2B5EF4-FFF2-40B4-BE49-F238E27FC236}">
                <a16:creationId xmlns:a16="http://schemas.microsoft.com/office/drawing/2014/main" id="{19656CC9-6B10-D010-AC7F-31E9703757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2312"/>
          <a:stretch>
            <a:fillRect/>
          </a:stretch>
        </p:blipFill>
        <p:spPr bwMode="auto">
          <a:xfrm>
            <a:off x="4267200" y="4375149"/>
            <a:ext cx="215265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Line 3">
            <a:extLst>
              <a:ext uri="{FF2B5EF4-FFF2-40B4-BE49-F238E27FC236}">
                <a16:creationId xmlns:a16="http://schemas.microsoft.com/office/drawing/2014/main" id="{1F703605-FB35-98CB-1FB7-9B9786068A4B}"/>
              </a:ext>
            </a:extLst>
          </p:cNvPr>
          <p:cNvSpPr>
            <a:spLocks noChangeShapeType="1"/>
          </p:cNvSpPr>
          <p:nvPr/>
        </p:nvSpPr>
        <p:spPr bwMode="auto">
          <a:xfrm>
            <a:off x="4724400" y="2590800"/>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797" name="Rectangle 4">
            <a:extLst>
              <a:ext uri="{FF2B5EF4-FFF2-40B4-BE49-F238E27FC236}">
                <a16:creationId xmlns:a16="http://schemas.microsoft.com/office/drawing/2014/main" id="{F530D1C1-0E11-E2DA-C96C-DCF99E9A1924}"/>
              </a:ext>
            </a:extLst>
          </p:cNvPr>
          <p:cNvSpPr>
            <a:spLocks noGrp="1" noChangeArrowheads="1"/>
          </p:cNvSpPr>
          <p:nvPr>
            <p:ph type="title" idx="4294967295"/>
          </p:nvPr>
        </p:nvSpPr>
        <p:spPr>
          <a:xfrm>
            <a:off x="990600" y="457200"/>
            <a:ext cx="7793038" cy="685800"/>
          </a:xfrm>
        </p:spPr>
        <p:txBody>
          <a:bodyPr/>
          <a:lstStyle/>
          <a:p>
            <a:pPr eaLnBrk="1" hangingPunct="1">
              <a:lnSpc>
                <a:spcPct val="80000"/>
              </a:lnSpc>
            </a:pPr>
            <a:r>
              <a:rPr lang="en-US" altLang="zh-CN">
                <a:ea typeface="宋体" panose="02010600030101010101" pitchFamily="2" charset="-122"/>
              </a:rPr>
              <a:t>Hypothesis Tests for the Mean</a:t>
            </a:r>
            <a:endParaRPr lang="el-GR" altLang="zh-CN">
              <a:cs typeface="Arial" panose="020B0604020202020204" pitchFamily="34" charset="0"/>
            </a:endParaRPr>
          </a:p>
        </p:txBody>
      </p:sp>
      <p:sp>
        <p:nvSpPr>
          <p:cNvPr id="33798" name="Freeform 8">
            <a:extLst>
              <a:ext uri="{FF2B5EF4-FFF2-40B4-BE49-F238E27FC236}">
                <a16:creationId xmlns:a16="http://schemas.microsoft.com/office/drawing/2014/main" id="{BB706573-A2F8-324D-C513-2BCFB26BD6FC}"/>
              </a:ext>
            </a:extLst>
          </p:cNvPr>
          <p:cNvSpPr>
            <a:spLocks/>
          </p:cNvSpPr>
          <p:nvPr/>
        </p:nvSpPr>
        <p:spPr bwMode="auto">
          <a:xfrm>
            <a:off x="2133600" y="3048000"/>
            <a:ext cx="1819275" cy="1066800"/>
          </a:xfrm>
          <a:custGeom>
            <a:avLst/>
            <a:gdLst>
              <a:gd name="T0" fmla="*/ 0 w 1068"/>
              <a:gd name="T1" fmla="*/ 2147483646 h 429"/>
              <a:gd name="T2" fmla="*/ 2147483646 w 1068"/>
              <a:gd name="T3" fmla="*/ 2147483646 h 429"/>
              <a:gd name="T4" fmla="*/ 2147483646 w 1068"/>
              <a:gd name="T5" fmla="*/ 0 h 429"/>
              <a:gd name="T6" fmla="*/ 0 w 1068"/>
              <a:gd name="T7" fmla="*/ 0 h 429"/>
              <a:gd name="T8" fmla="*/ 0 w 1068"/>
              <a:gd name="T9" fmla="*/ 2147483646 h 429"/>
              <a:gd name="T10" fmla="*/ 0 60000 65536"/>
              <a:gd name="T11" fmla="*/ 0 60000 65536"/>
              <a:gd name="T12" fmla="*/ 0 60000 65536"/>
              <a:gd name="T13" fmla="*/ 0 60000 65536"/>
              <a:gd name="T14" fmla="*/ 0 60000 65536"/>
              <a:gd name="T15" fmla="*/ 0 w 1068"/>
              <a:gd name="T16" fmla="*/ 0 h 429"/>
              <a:gd name="T17" fmla="*/ 1068 w 1068"/>
              <a:gd name="T18" fmla="*/ 429 h 429"/>
            </a:gdLst>
            <a:ahLst/>
            <a:cxnLst>
              <a:cxn ang="T10">
                <a:pos x="T0" y="T1"/>
              </a:cxn>
              <a:cxn ang="T11">
                <a:pos x="T2" y="T3"/>
              </a:cxn>
              <a:cxn ang="T12">
                <a:pos x="T4" y="T5"/>
              </a:cxn>
              <a:cxn ang="T13">
                <a:pos x="T6" y="T7"/>
              </a:cxn>
              <a:cxn ang="T14">
                <a:pos x="T8" y="T9"/>
              </a:cxn>
            </a:cxnLst>
            <a:rect l="T15" t="T16" r="T17" b="T18"/>
            <a:pathLst>
              <a:path w="1068" h="429">
                <a:moveTo>
                  <a:pt x="0" y="428"/>
                </a:moveTo>
                <a:lnTo>
                  <a:pt x="1067" y="428"/>
                </a:lnTo>
                <a:lnTo>
                  <a:pt x="1067" y="0"/>
                </a:lnTo>
                <a:lnTo>
                  <a:pt x="0" y="0"/>
                </a:lnTo>
                <a:lnTo>
                  <a:pt x="0" y="428"/>
                </a:lnTo>
              </a:path>
            </a:pathLst>
          </a:custGeom>
          <a:solidFill>
            <a:srgbClr val="C7DAF7"/>
          </a:solidFill>
          <a:ln w="25400" cap="rnd">
            <a:solidFill>
              <a:srgbClr val="1A1A1A"/>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799" name="Freeform 10">
            <a:extLst>
              <a:ext uri="{FF2B5EF4-FFF2-40B4-BE49-F238E27FC236}">
                <a16:creationId xmlns:a16="http://schemas.microsoft.com/office/drawing/2014/main" id="{8B2A5863-5AC3-F00E-E52E-70C1F3CEA4D6}"/>
              </a:ext>
            </a:extLst>
          </p:cNvPr>
          <p:cNvSpPr>
            <a:spLocks/>
          </p:cNvSpPr>
          <p:nvPr/>
        </p:nvSpPr>
        <p:spPr bwMode="auto">
          <a:xfrm>
            <a:off x="3657600" y="1752600"/>
            <a:ext cx="1981200" cy="914400"/>
          </a:xfrm>
          <a:custGeom>
            <a:avLst/>
            <a:gdLst>
              <a:gd name="T0" fmla="*/ 0 w 1115"/>
              <a:gd name="T1" fmla="*/ 2147483646 h 514"/>
              <a:gd name="T2" fmla="*/ 2147483646 w 1115"/>
              <a:gd name="T3" fmla="*/ 2147483646 h 514"/>
              <a:gd name="T4" fmla="*/ 2147483646 w 1115"/>
              <a:gd name="T5" fmla="*/ 0 h 514"/>
              <a:gd name="T6" fmla="*/ 0 w 1115"/>
              <a:gd name="T7" fmla="*/ 0 h 514"/>
              <a:gd name="T8" fmla="*/ 0 w 1115"/>
              <a:gd name="T9" fmla="*/ 2147483646 h 514"/>
              <a:gd name="T10" fmla="*/ 0 60000 65536"/>
              <a:gd name="T11" fmla="*/ 0 60000 65536"/>
              <a:gd name="T12" fmla="*/ 0 60000 65536"/>
              <a:gd name="T13" fmla="*/ 0 60000 65536"/>
              <a:gd name="T14" fmla="*/ 0 60000 65536"/>
              <a:gd name="T15" fmla="*/ 0 w 1115"/>
              <a:gd name="T16" fmla="*/ 0 h 514"/>
              <a:gd name="T17" fmla="*/ 1115 w 1115"/>
              <a:gd name="T18" fmla="*/ 514 h 514"/>
            </a:gdLst>
            <a:ahLst/>
            <a:cxnLst>
              <a:cxn ang="T10">
                <a:pos x="T0" y="T1"/>
              </a:cxn>
              <a:cxn ang="T11">
                <a:pos x="T2" y="T3"/>
              </a:cxn>
              <a:cxn ang="T12">
                <a:pos x="T4" y="T5"/>
              </a:cxn>
              <a:cxn ang="T13">
                <a:pos x="T6" y="T7"/>
              </a:cxn>
              <a:cxn ang="T14">
                <a:pos x="T8" y="T9"/>
              </a:cxn>
            </a:cxnLst>
            <a:rect l="T15" t="T16" r="T17" b="T18"/>
            <a:pathLst>
              <a:path w="1115" h="514">
                <a:moveTo>
                  <a:pt x="0" y="513"/>
                </a:moveTo>
                <a:lnTo>
                  <a:pt x="1114" y="513"/>
                </a:lnTo>
                <a:lnTo>
                  <a:pt x="1114" y="0"/>
                </a:lnTo>
                <a:lnTo>
                  <a:pt x="0" y="0"/>
                </a:lnTo>
                <a:lnTo>
                  <a:pt x="0" y="513"/>
                </a:lnTo>
              </a:path>
            </a:pathLst>
          </a:custGeom>
          <a:solidFill>
            <a:srgbClr val="C7DAF7"/>
          </a:solidFill>
          <a:ln w="25400" cap="rnd">
            <a:solidFill>
              <a:srgbClr val="1A1A1A"/>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800" name="Rectangle 11">
            <a:extLst>
              <a:ext uri="{FF2B5EF4-FFF2-40B4-BE49-F238E27FC236}">
                <a16:creationId xmlns:a16="http://schemas.microsoft.com/office/drawing/2014/main" id="{1929DB72-60B2-1648-6EA1-5533498C550A}"/>
              </a:ext>
            </a:extLst>
          </p:cNvPr>
          <p:cNvSpPr>
            <a:spLocks noChangeArrowheads="1"/>
          </p:cNvSpPr>
          <p:nvPr/>
        </p:nvSpPr>
        <p:spPr bwMode="auto">
          <a:xfrm>
            <a:off x="2286000" y="3124200"/>
            <a:ext cx="14636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Symbol" panose="05050102010706020507" pitchFamily="18" charset="2"/>
              </a:rPr>
              <a:t> Known</a:t>
            </a:r>
          </a:p>
        </p:txBody>
      </p:sp>
      <p:sp>
        <p:nvSpPr>
          <p:cNvPr id="33801" name="Freeform 12">
            <a:extLst>
              <a:ext uri="{FF2B5EF4-FFF2-40B4-BE49-F238E27FC236}">
                <a16:creationId xmlns:a16="http://schemas.microsoft.com/office/drawing/2014/main" id="{9C782928-ED3A-9927-515B-E08FED40086D}"/>
              </a:ext>
            </a:extLst>
          </p:cNvPr>
          <p:cNvSpPr>
            <a:spLocks/>
          </p:cNvSpPr>
          <p:nvPr/>
        </p:nvSpPr>
        <p:spPr bwMode="auto">
          <a:xfrm>
            <a:off x="5410200" y="3048000"/>
            <a:ext cx="2057400" cy="1066800"/>
          </a:xfrm>
          <a:custGeom>
            <a:avLst/>
            <a:gdLst>
              <a:gd name="T0" fmla="*/ 0 w 1241"/>
              <a:gd name="T1" fmla="*/ 2147483646 h 436"/>
              <a:gd name="T2" fmla="*/ 2147483646 w 1241"/>
              <a:gd name="T3" fmla="*/ 2147483646 h 436"/>
              <a:gd name="T4" fmla="*/ 2147483646 w 1241"/>
              <a:gd name="T5" fmla="*/ 0 h 436"/>
              <a:gd name="T6" fmla="*/ 0 w 1241"/>
              <a:gd name="T7" fmla="*/ 0 h 436"/>
              <a:gd name="T8" fmla="*/ 0 w 1241"/>
              <a:gd name="T9" fmla="*/ 2147483646 h 436"/>
              <a:gd name="T10" fmla="*/ 0 60000 65536"/>
              <a:gd name="T11" fmla="*/ 0 60000 65536"/>
              <a:gd name="T12" fmla="*/ 0 60000 65536"/>
              <a:gd name="T13" fmla="*/ 0 60000 65536"/>
              <a:gd name="T14" fmla="*/ 0 60000 65536"/>
              <a:gd name="T15" fmla="*/ 0 w 1241"/>
              <a:gd name="T16" fmla="*/ 0 h 436"/>
              <a:gd name="T17" fmla="*/ 1241 w 1241"/>
              <a:gd name="T18" fmla="*/ 436 h 436"/>
            </a:gdLst>
            <a:ahLst/>
            <a:cxnLst>
              <a:cxn ang="T10">
                <a:pos x="T0" y="T1"/>
              </a:cxn>
              <a:cxn ang="T11">
                <a:pos x="T2" y="T3"/>
              </a:cxn>
              <a:cxn ang="T12">
                <a:pos x="T4" y="T5"/>
              </a:cxn>
              <a:cxn ang="T13">
                <a:pos x="T6" y="T7"/>
              </a:cxn>
              <a:cxn ang="T14">
                <a:pos x="T8" y="T9"/>
              </a:cxn>
            </a:cxnLst>
            <a:rect l="T15" t="T16" r="T17" b="T18"/>
            <a:pathLst>
              <a:path w="1241" h="436">
                <a:moveTo>
                  <a:pt x="0" y="435"/>
                </a:moveTo>
                <a:lnTo>
                  <a:pt x="1240" y="435"/>
                </a:lnTo>
                <a:lnTo>
                  <a:pt x="1240" y="0"/>
                </a:lnTo>
                <a:lnTo>
                  <a:pt x="0" y="0"/>
                </a:lnTo>
                <a:lnTo>
                  <a:pt x="0" y="435"/>
                </a:lnTo>
              </a:path>
            </a:pathLst>
          </a:custGeom>
          <a:solidFill>
            <a:srgbClr val="C7DAF7"/>
          </a:solidFill>
          <a:ln w="25400" cap="rnd">
            <a:solidFill>
              <a:srgbClr val="1A1A1A"/>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802" name="Line 15">
            <a:extLst>
              <a:ext uri="{FF2B5EF4-FFF2-40B4-BE49-F238E27FC236}">
                <a16:creationId xmlns:a16="http://schemas.microsoft.com/office/drawing/2014/main" id="{4E0D762E-BFAF-B008-831C-6B3D42A6D1B5}"/>
              </a:ext>
            </a:extLst>
          </p:cNvPr>
          <p:cNvSpPr>
            <a:spLocks noChangeShapeType="1"/>
          </p:cNvSpPr>
          <p:nvPr/>
        </p:nvSpPr>
        <p:spPr bwMode="auto">
          <a:xfrm>
            <a:off x="3048000" y="2819400"/>
            <a:ext cx="3429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803" name="Line 16">
            <a:extLst>
              <a:ext uri="{FF2B5EF4-FFF2-40B4-BE49-F238E27FC236}">
                <a16:creationId xmlns:a16="http://schemas.microsoft.com/office/drawing/2014/main" id="{8B91BB7F-A131-87E9-1EFA-E4431554E460}"/>
              </a:ext>
            </a:extLst>
          </p:cNvPr>
          <p:cNvSpPr>
            <a:spLocks noChangeShapeType="1"/>
          </p:cNvSpPr>
          <p:nvPr/>
        </p:nvSpPr>
        <p:spPr bwMode="auto">
          <a:xfrm>
            <a:off x="3048000" y="2819400"/>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804" name="Line 17">
            <a:extLst>
              <a:ext uri="{FF2B5EF4-FFF2-40B4-BE49-F238E27FC236}">
                <a16:creationId xmlns:a16="http://schemas.microsoft.com/office/drawing/2014/main" id="{1686E94C-E827-2B5E-6A2D-DD73183BE2A9}"/>
              </a:ext>
            </a:extLst>
          </p:cNvPr>
          <p:cNvSpPr>
            <a:spLocks noChangeShapeType="1"/>
          </p:cNvSpPr>
          <p:nvPr/>
        </p:nvSpPr>
        <p:spPr bwMode="auto">
          <a:xfrm>
            <a:off x="6477000" y="2819400"/>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805" name="Rectangle 22">
            <a:extLst>
              <a:ext uri="{FF2B5EF4-FFF2-40B4-BE49-F238E27FC236}">
                <a16:creationId xmlns:a16="http://schemas.microsoft.com/office/drawing/2014/main" id="{3FB76E98-E490-0AE7-9231-01F574BDA265}"/>
              </a:ext>
            </a:extLst>
          </p:cNvPr>
          <p:cNvSpPr>
            <a:spLocks noChangeArrowheads="1"/>
          </p:cNvSpPr>
          <p:nvPr/>
        </p:nvSpPr>
        <p:spPr bwMode="auto">
          <a:xfrm>
            <a:off x="5562600" y="3124200"/>
            <a:ext cx="18192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Symbol" panose="05050102010706020507" pitchFamily="18" charset="2"/>
              </a:rPr>
              <a:t> Unknown</a:t>
            </a:r>
          </a:p>
        </p:txBody>
      </p:sp>
      <p:sp>
        <p:nvSpPr>
          <p:cNvPr id="33806" name="Rectangle 23">
            <a:extLst>
              <a:ext uri="{FF2B5EF4-FFF2-40B4-BE49-F238E27FC236}">
                <a16:creationId xmlns:a16="http://schemas.microsoft.com/office/drawing/2014/main" id="{4CAC1B71-E9D3-B8F0-4A36-EDEC7C8B14ED}"/>
              </a:ext>
            </a:extLst>
          </p:cNvPr>
          <p:cNvSpPr>
            <a:spLocks noChangeArrowheads="1"/>
          </p:cNvSpPr>
          <p:nvPr/>
        </p:nvSpPr>
        <p:spPr bwMode="auto">
          <a:xfrm>
            <a:off x="3200400" y="1752600"/>
            <a:ext cx="27432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Symbol" panose="05050102010706020507" pitchFamily="18" charset="2"/>
              </a:rPr>
              <a:t>Hypothesis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Symbol" panose="05050102010706020507" pitchFamily="18" charset="2"/>
              </a:rPr>
              <a:t>Tests for </a:t>
            </a:r>
          </a:p>
        </p:txBody>
      </p:sp>
      <p:sp>
        <p:nvSpPr>
          <p:cNvPr id="33807" name="Text Box 25">
            <a:extLst>
              <a:ext uri="{FF2B5EF4-FFF2-40B4-BE49-F238E27FC236}">
                <a16:creationId xmlns:a16="http://schemas.microsoft.com/office/drawing/2014/main" id="{2B09DC3E-3251-134F-FC40-0ED1EF2BFEFE}"/>
              </a:ext>
            </a:extLst>
          </p:cNvPr>
          <p:cNvSpPr txBox="1">
            <a:spLocks noChangeArrowheads="1"/>
          </p:cNvSpPr>
          <p:nvPr/>
        </p:nvSpPr>
        <p:spPr bwMode="auto">
          <a:xfrm>
            <a:off x="2362200" y="3556000"/>
            <a:ext cx="120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(Z test)</a:t>
            </a:r>
          </a:p>
        </p:txBody>
      </p:sp>
      <p:sp>
        <p:nvSpPr>
          <p:cNvPr id="33808" name="Text Box 26">
            <a:extLst>
              <a:ext uri="{FF2B5EF4-FFF2-40B4-BE49-F238E27FC236}">
                <a16:creationId xmlns:a16="http://schemas.microsoft.com/office/drawing/2014/main" id="{014B6B20-0862-0665-B2AC-E42295087189}"/>
              </a:ext>
            </a:extLst>
          </p:cNvPr>
          <p:cNvSpPr txBox="1">
            <a:spLocks noChangeArrowheads="1"/>
          </p:cNvSpPr>
          <p:nvPr/>
        </p:nvSpPr>
        <p:spPr bwMode="auto">
          <a:xfrm>
            <a:off x="5810250" y="35814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 test)</a:t>
            </a:r>
          </a:p>
        </p:txBody>
      </p:sp>
      <p:sp>
        <p:nvSpPr>
          <p:cNvPr id="2" name="Text Box 29">
            <a:extLst>
              <a:ext uri="{FF2B5EF4-FFF2-40B4-BE49-F238E27FC236}">
                <a16:creationId xmlns:a16="http://schemas.microsoft.com/office/drawing/2014/main" id="{C805E3B0-E05B-06AD-090B-374415A1A617}"/>
              </a:ext>
            </a:extLst>
          </p:cNvPr>
          <p:cNvSpPr txBox="1">
            <a:spLocks noChangeArrowheads="1"/>
          </p:cNvSpPr>
          <p:nvPr/>
        </p:nvSpPr>
        <p:spPr bwMode="auto">
          <a:xfrm>
            <a:off x="338138" y="4038601"/>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50000"/>
              </a:spcBef>
              <a:buClrTx/>
              <a:buSzTx/>
              <a:buFontTx/>
              <a:buNone/>
            </a:pPr>
            <a:r>
              <a:rPr lang="en-US" altLang="zh-CN" sz="2400" dirty="0">
                <a:solidFill>
                  <a:srgbClr val="000000"/>
                </a:solidFill>
                <a:ea typeface="宋体" panose="02010600030101010101" pitchFamily="2" charset="-122"/>
              </a:rPr>
              <a:t>The test statistic is:</a:t>
            </a:r>
          </a:p>
        </p:txBody>
      </p:sp>
      <p:graphicFrame>
        <p:nvGraphicFramePr>
          <p:cNvPr id="3" name="Object 30">
            <a:hlinkClick r:id="" action="ppaction://ole?verb=0"/>
            <a:extLst>
              <a:ext uri="{FF2B5EF4-FFF2-40B4-BE49-F238E27FC236}">
                <a16:creationId xmlns:a16="http://schemas.microsoft.com/office/drawing/2014/main" id="{E8CDEF4E-6CBB-51E2-8EF3-085ACBB26C59}"/>
              </a:ext>
            </a:extLst>
          </p:cNvPr>
          <p:cNvGraphicFramePr>
            <a:graphicFrameLocks/>
          </p:cNvGraphicFramePr>
          <p:nvPr>
            <p:extLst>
              <p:ext uri="{D42A27DB-BD31-4B8C-83A1-F6EECF244321}">
                <p14:modId xmlns:p14="http://schemas.microsoft.com/office/powerpoint/2010/main" val="1144472823"/>
              </p:ext>
            </p:extLst>
          </p:nvPr>
        </p:nvGraphicFramePr>
        <p:xfrm>
          <a:off x="414338" y="4495801"/>
          <a:ext cx="3551238" cy="1733550"/>
        </p:xfrm>
        <a:graphic>
          <a:graphicData uri="http://schemas.openxmlformats.org/presentationml/2006/ole">
            <mc:AlternateContent xmlns:mc="http://schemas.openxmlformats.org/markup-compatibility/2006">
              <mc:Choice xmlns:v="urn:schemas-microsoft-com:vml" Requires="v">
                <p:oleObj name="Equation" r:id="rId2" imgW="1111181" imgH="584381" progId="Equation.3">
                  <p:embed/>
                </p:oleObj>
              </mc:Choice>
              <mc:Fallback>
                <p:oleObj name="Equation" r:id="rId2" imgW="1111181" imgH="584381" progId="Equation.3">
                  <p:embed/>
                  <p:pic>
                    <p:nvPicPr>
                      <p:cNvPr id="34825" name="Object 30">
                        <a:hlinkClick r:id="" action="ppaction://ole?verb=0"/>
                        <a:extLst>
                          <a:ext uri="{FF2B5EF4-FFF2-40B4-BE49-F238E27FC236}">
                            <a16:creationId xmlns:a16="http://schemas.microsoft.com/office/drawing/2014/main" id="{A20DB08F-1D16-6DAC-4740-11E1A6E351F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8" y="4495801"/>
                        <a:ext cx="3551238" cy="1733550"/>
                      </a:xfrm>
                      <a:prstGeom prst="rect">
                        <a:avLst/>
                      </a:prstGeom>
                      <a:solidFill>
                        <a:srgbClr val="FDE0BD"/>
                      </a:solidFill>
                      <a:ln>
                        <a:noFill/>
                      </a:ln>
                      <a:effectLst/>
                    </p:spPr>
                  </p:pic>
                </p:oleObj>
              </mc:Fallback>
            </mc:AlternateContent>
          </a:graphicData>
        </a:graphic>
      </p:graphicFrame>
      <p:sp>
        <p:nvSpPr>
          <p:cNvPr id="4" name="Freeform 31">
            <a:extLst>
              <a:ext uri="{FF2B5EF4-FFF2-40B4-BE49-F238E27FC236}">
                <a16:creationId xmlns:a16="http://schemas.microsoft.com/office/drawing/2014/main" id="{EA830018-69DE-472A-6DBD-8F2840D7715E}"/>
              </a:ext>
            </a:extLst>
          </p:cNvPr>
          <p:cNvSpPr>
            <a:spLocks/>
          </p:cNvSpPr>
          <p:nvPr/>
        </p:nvSpPr>
        <p:spPr bwMode="auto">
          <a:xfrm>
            <a:off x="185738" y="2971801"/>
            <a:ext cx="3962400" cy="3352800"/>
          </a:xfrm>
          <a:custGeom>
            <a:avLst/>
            <a:gdLst>
              <a:gd name="T0" fmla="*/ 2147483646 w 2784"/>
              <a:gd name="T1" fmla="*/ 0 h 2208"/>
              <a:gd name="T2" fmla="*/ 2147483646 w 2784"/>
              <a:gd name="T3" fmla="*/ 2147483646 h 2208"/>
              <a:gd name="T4" fmla="*/ 0 w 2784"/>
              <a:gd name="T5" fmla="*/ 2147483646 h 2208"/>
              <a:gd name="T6" fmla="*/ 0 w 2784"/>
              <a:gd name="T7" fmla="*/ 0 h 2208"/>
              <a:gd name="T8" fmla="*/ 2147483646 w 2784"/>
              <a:gd name="T9" fmla="*/ 0 h 2208"/>
              <a:gd name="T10" fmla="*/ 0 60000 65536"/>
              <a:gd name="T11" fmla="*/ 0 60000 65536"/>
              <a:gd name="T12" fmla="*/ 0 60000 65536"/>
              <a:gd name="T13" fmla="*/ 0 60000 65536"/>
              <a:gd name="T14" fmla="*/ 0 60000 65536"/>
              <a:gd name="T15" fmla="*/ 0 w 2784"/>
              <a:gd name="T16" fmla="*/ 0 h 2208"/>
              <a:gd name="T17" fmla="*/ 2784 w 2784"/>
              <a:gd name="T18" fmla="*/ 2208 h 2208"/>
            </a:gdLst>
            <a:ahLst/>
            <a:cxnLst>
              <a:cxn ang="T10">
                <a:pos x="T0" y="T1"/>
              </a:cxn>
              <a:cxn ang="T11">
                <a:pos x="T2" y="T3"/>
              </a:cxn>
              <a:cxn ang="T12">
                <a:pos x="T4" y="T5"/>
              </a:cxn>
              <a:cxn ang="T13">
                <a:pos x="T6" y="T7"/>
              </a:cxn>
              <a:cxn ang="T14">
                <a:pos x="T8" y="T9"/>
              </a:cxn>
            </a:cxnLst>
            <a:rect l="T15" t="T16" r="T17" b="T18"/>
            <a:pathLst>
              <a:path w="2784" h="2208">
                <a:moveTo>
                  <a:pt x="2784" y="0"/>
                </a:moveTo>
                <a:lnTo>
                  <a:pt x="2784" y="2208"/>
                </a:lnTo>
                <a:lnTo>
                  <a:pt x="0" y="2208"/>
                </a:lnTo>
                <a:lnTo>
                  <a:pt x="0" y="0"/>
                </a:lnTo>
                <a:lnTo>
                  <a:pt x="2784" y="0"/>
                </a:ln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 name="Text Box 59">
            <a:extLst>
              <a:ext uri="{FF2B5EF4-FFF2-40B4-BE49-F238E27FC236}">
                <a16:creationId xmlns:a16="http://schemas.microsoft.com/office/drawing/2014/main" id="{58962052-3BF4-CB1A-9744-47221C02ECE6}"/>
              </a:ext>
            </a:extLst>
          </p:cNvPr>
          <p:cNvSpPr txBox="1">
            <a:spLocks noChangeArrowheads="1"/>
          </p:cNvSpPr>
          <p:nvPr/>
        </p:nvSpPr>
        <p:spPr bwMode="auto">
          <a:xfrm>
            <a:off x="4845452" y="4038601"/>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50000"/>
              </a:spcBef>
              <a:buClrTx/>
              <a:buSzTx/>
              <a:buFontTx/>
              <a:buNone/>
            </a:pPr>
            <a:r>
              <a:rPr lang="en-US" altLang="zh-CN" sz="2400" dirty="0">
                <a:solidFill>
                  <a:srgbClr val="000000"/>
                </a:solidFill>
                <a:ea typeface="宋体" panose="02010600030101010101" pitchFamily="2" charset="-122"/>
              </a:rPr>
              <a:t>The test statistic is:</a:t>
            </a:r>
          </a:p>
        </p:txBody>
      </p:sp>
      <p:graphicFrame>
        <p:nvGraphicFramePr>
          <p:cNvPr id="6" name="Object 60">
            <a:hlinkClick r:id="" action="ppaction://ole?verb=0"/>
            <a:extLst>
              <a:ext uri="{FF2B5EF4-FFF2-40B4-BE49-F238E27FC236}">
                <a16:creationId xmlns:a16="http://schemas.microsoft.com/office/drawing/2014/main" id="{BE27D450-43AA-BC57-65B3-EBA86E629953}"/>
              </a:ext>
            </a:extLst>
          </p:cNvPr>
          <p:cNvGraphicFramePr>
            <a:graphicFrameLocks/>
          </p:cNvGraphicFramePr>
          <p:nvPr>
            <p:extLst>
              <p:ext uri="{D42A27DB-BD31-4B8C-83A1-F6EECF244321}">
                <p14:modId xmlns:p14="http://schemas.microsoft.com/office/powerpoint/2010/main" val="1433550758"/>
              </p:ext>
            </p:extLst>
          </p:nvPr>
        </p:nvGraphicFramePr>
        <p:xfrm>
          <a:off x="5458227" y="4675189"/>
          <a:ext cx="2433638" cy="1450975"/>
        </p:xfrm>
        <a:graphic>
          <a:graphicData uri="http://schemas.openxmlformats.org/presentationml/2006/ole">
            <mc:AlternateContent xmlns:mc="http://schemas.openxmlformats.org/markup-compatibility/2006">
              <mc:Choice xmlns:v="urn:schemas-microsoft-com:vml" Requires="v">
                <p:oleObj name="Equation" r:id="rId4" imgW="1073184" imgH="584381" progId="Equation.3">
                  <p:embed/>
                </p:oleObj>
              </mc:Choice>
              <mc:Fallback>
                <p:oleObj name="Equation" r:id="rId4" imgW="1073184" imgH="584381" progId="Equation.3">
                  <p:embed/>
                  <p:pic>
                    <p:nvPicPr>
                      <p:cNvPr id="53299" name="Object 60">
                        <a:hlinkClick r:id="" action="ppaction://ole?verb=0"/>
                        <a:extLst>
                          <a:ext uri="{FF2B5EF4-FFF2-40B4-BE49-F238E27FC236}">
                            <a16:creationId xmlns:a16="http://schemas.microsoft.com/office/drawing/2014/main" id="{963AFB48-A014-A162-3FBA-86A1485FE8BD}"/>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8227" y="4675189"/>
                        <a:ext cx="2433638" cy="1450975"/>
                      </a:xfrm>
                      <a:prstGeom prst="rect">
                        <a:avLst/>
                      </a:prstGeom>
                      <a:solidFill>
                        <a:srgbClr val="FDE0BD"/>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Freeform 61">
            <a:extLst>
              <a:ext uri="{FF2B5EF4-FFF2-40B4-BE49-F238E27FC236}">
                <a16:creationId xmlns:a16="http://schemas.microsoft.com/office/drawing/2014/main" id="{69B4266D-6CFD-109F-3545-5DBCD418B2DC}"/>
              </a:ext>
            </a:extLst>
          </p:cNvPr>
          <p:cNvSpPr>
            <a:spLocks/>
          </p:cNvSpPr>
          <p:nvPr/>
        </p:nvSpPr>
        <p:spPr bwMode="auto">
          <a:xfrm>
            <a:off x="4693052" y="2971801"/>
            <a:ext cx="4191000" cy="3352800"/>
          </a:xfrm>
          <a:custGeom>
            <a:avLst/>
            <a:gdLst>
              <a:gd name="T0" fmla="*/ 2025 w 2784"/>
              <a:gd name="T1" fmla="*/ 0 h 2208"/>
              <a:gd name="T2" fmla="*/ 2025 w 2784"/>
              <a:gd name="T3" fmla="*/ 1691 h 2208"/>
              <a:gd name="T4" fmla="*/ 0 w 2784"/>
              <a:gd name="T5" fmla="*/ 1691 h 2208"/>
              <a:gd name="T6" fmla="*/ 0 w 2784"/>
              <a:gd name="T7" fmla="*/ 0 h 2208"/>
              <a:gd name="T8" fmla="*/ 2025 w 2784"/>
              <a:gd name="T9" fmla="*/ 0 h 2208"/>
              <a:gd name="T10" fmla="*/ 0 60000 65536"/>
              <a:gd name="T11" fmla="*/ 0 60000 65536"/>
              <a:gd name="T12" fmla="*/ 0 60000 65536"/>
              <a:gd name="T13" fmla="*/ 0 60000 65536"/>
              <a:gd name="T14" fmla="*/ 0 60000 65536"/>
              <a:gd name="T15" fmla="*/ 0 w 2784"/>
              <a:gd name="T16" fmla="*/ 0 h 2208"/>
              <a:gd name="T17" fmla="*/ 2784 w 2784"/>
              <a:gd name="T18" fmla="*/ 2208 h 2208"/>
            </a:gdLst>
            <a:ahLst/>
            <a:cxnLst>
              <a:cxn ang="T10">
                <a:pos x="T0" y="T1"/>
              </a:cxn>
              <a:cxn ang="T11">
                <a:pos x="T2" y="T3"/>
              </a:cxn>
              <a:cxn ang="T12">
                <a:pos x="T4" y="T5"/>
              </a:cxn>
              <a:cxn ang="T13">
                <a:pos x="T6" y="T7"/>
              </a:cxn>
              <a:cxn ang="T14">
                <a:pos x="T8" y="T9"/>
              </a:cxn>
            </a:cxnLst>
            <a:rect l="T15" t="T16" r="T17" b="T18"/>
            <a:pathLst>
              <a:path w="2784" h="2208">
                <a:moveTo>
                  <a:pt x="2784" y="0"/>
                </a:moveTo>
                <a:lnTo>
                  <a:pt x="2784" y="2208"/>
                </a:lnTo>
                <a:lnTo>
                  <a:pt x="0" y="2208"/>
                </a:lnTo>
                <a:lnTo>
                  <a:pt x="0" y="0"/>
                </a:lnTo>
                <a:lnTo>
                  <a:pt x="2784" y="0"/>
                </a:ln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extLst>
      <p:ext uri="{BB962C8B-B14F-4D97-AF65-F5344CB8AC3E}">
        <p14:creationId xmlns:p14="http://schemas.microsoft.com/office/powerpoint/2010/main" val="2554150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a:extLst>
              <a:ext uri="{FF2B5EF4-FFF2-40B4-BE49-F238E27FC236}">
                <a16:creationId xmlns:a16="http://schemas.microsoft.com/office/drawing/2014/main" id="{516840FF-C329-36B2-BAF4-FA200E2E0600}"/>
              </a:ext>
            </a:extLst>
          </p:cNvPr>
          <p:cNvSpPr>
            <a:spLocks noGrp="1" noChangeArrowheads="1"/>
          </p:cNvSpPr>
          <p:nvPr>
            <p:ph type="title"/>
          </p:nvPr>
        </p:nvSpPr>
        <p:spPr/>
        <p:txBody>
          <a:bodyPr/>
          <a:lstStyle/>
          <a:p>
            <a:pPr eaLnBrk="1" hangingPunct="1"/>
            <a:r>
              <a:rPr lang="en-US" altLang="zh-CN" dirty="0">
                <a:ea typeface="宋体" panose="02010600030101010101" pitchFamily="2" charset="-122"/>
              </a:rPr>
              <a:t>Measures of Central Tendency:</a:t>
            </a:r>
          </a:p>
        </p:txBody>
      </p:sp>
      <p:sp>
        <p:nvSpPr>
          <p:cNvPr id="39941" name="Line 3">
            <a:extLst>
              <a:ext uri="{FF2B5EF4-FFF2-40B4-BE49-F238E27FC236}">
                <a16:creationId xmlns:a16="http://schemas.microsoft.com/office/drawing/2014/main" id="{1BFFD54B-9F03-46F4-DE89-AE0C9817777D}"/>
              </a:ext>
            </a:extLst>
          </p:cNvPr>
          <p:cNvSpPr>
            <a:spLocks noChangeShapeType="1"/>
          </p:cNvSpPr>
          <p:nvPr/>
        </p:nvSpPr>
        <p:spPr bwMode="auto">
          <a:xfrm>
            <a:off x="4522788" y="2405063"/>
            <a:ext cx="0" cy="5556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2" name="Rectangle 5">
            <a:extLst>
              <a:ext uri="{FF2B5EF4-FFF2-40B4-BE49-F238E27FC236}">
                <a16:creationId xmlns:a16="http://schemas.microsoft.com/office/drawing/2014/main" id="{C0109D4C-1C72-5643-E745-154A3DB9794B}"/>
              </a:ext>
            </a:extLst>
          </p:cNvPr>
          <p:cNvSpPr>
            <a:spLocks noChangeArrowheads="1"/>
          </p:cNvSpPr>
          <p:nvPr/>
        </p:nvSpPr>
        <p:spPr bwMode="auto">
          <a:xfrm>
            <a:off x="3152775" y="2057400"/>
            <a:ext cx="2876550" cy="466725"/>
          </a:xfrm>
          <a:prstGeom prst="rect">
            <a:avLst/>
          </a:prstGeom>
          <a:solidFill>
            <a:schemeClr val="accent1"/>
          </a:solidFill>
          <a:ln w="12700">
            <a:solidFill>
              <a:schemeClr val="tx1"/>
            </a:solidFill>
            <a:miter lim="800000"/>
            <a:headEnd/>
            <a:tailEnd/>
          </a:ln>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a:spcBef>
                <a:spcPct val="50000"/>
              </a:spcBef>
              <a:buClrTx/>
              <a:buSzTx/>
              <a:buFontTx/>
              <a:buNone/>
            </a:pPr>
            <a:r>
              <a:rPr lang="en-US" altLang="zh-CN" sz="2400" b="1">
                <a:latin typeface="Times New Roman" panose="02020603050405020304" pitchFamily="18" charset="0"/>
                <a:ea typeface="宋体" panose="02010600030101010101" pitchFamily="2" charset="-122"/>
              </a:rPr>
              <a:t>Central Tendency</a:t>
            </a:r>
          </a:p>
        </p:txBody>
      </p:sp>
      <p:sp>
        <p:nvSpPr>
          <p:cNvPr id="39943" name="Line 6">
            <a:extLst>
              <a:ext uri="{FF2B5EF4-FFF2-40B4-BE49-F238E27FC236}">
                <a16:creationId xmlns:a16="http://schemas.microsoft.com/office/drawing/2014/main" id="{6122D1CE-7EB7-CBBD-B0D5-1F0AFB1A146B}"/>
              </a:ext>
            </a:extLst>
          </p:cNvPr>
          <p:cNvSpPr>
            <a:spLocks noChangeShapeType="1"/>
          </p:cNvSpPr>
          <p:nvPr/>
        </p:nvSpPr>
        <p:spPr bwMode="auto">
          <a:xfrm>
            <a:off x="1712913" y="2960688"/>
            <a:ext cx="57626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 name="Rectangle 7">
            <a:extLst>
              <a:ext uri="{FF2B5EF4-FFF2-40B4-BE49-F238E27FC236}">
                <a16:creationId xmlns:a16="http://schemas.microsoft.com/office/drawing/2014/main" id="{26709D34-D35E-612C-00A8-5DB870F7939E}"/>
              </a:ext>
            </a:extLst>
          </p:cNvPr>
          <p:cNvSpPr>
            <a:spLocks noChangeArrowheads="1"/>
          </p:cNvSpPr>
          <p:nvPr/>
        </p:nvSpPr>
        <p:spPr bwMode="auto">
          <a:xfrm>
            <a:off x="685800" y="3378200"/>
            <a:ext cx="1987550" cy="711200"/>
          </a:xfrm>
          <a:prstGeom prst="rect">
            <a:avLst/>
          </a:prstGeom>
          <a:solidFill>
            <a:schemeClr val="accent1"/>
          </a:solidFill>
          <a:ln w="12700">
            <a:solidFill>
              <a:schemeClr val="tx1"/>
            </a:solidFill>
            <a:miter lim="800000"/>
            <a:headEnd/>
            <a:tailEnd/>
          </a:ln>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a:spcBef>
                <a:spcPct val="50000"/>
              </a:spcBef>
              <a:buClrTx/>
              <a:buSzTx/>
              <a:buFontTx/>
              <a:buNone/>
            </a:pPr>
            <a:r>
              <a:rPr lang="en-US" altLang="zh-CN" sz="2000" b="1">
                <a:latin typeface="Times New Roman" panose="02020603050405020304" pitchFamily="18" charset="0"/>
                <a:ea typeface="宋体" panose="02010600030101010101" pitchFamily="2" charset="-122"/>
              </a:rPr>
              <a:t>Arithmetic Mean</a:t>
            </a:r>
          </a:p>
        </p:txBody>
      </p:sp>
      <p:sp>
        <p:nvSpPr>
          <p:cNvPr id="39945" name="Rectangle 8">
            <a:extLst>
              <a:ext uri="{FF2B5EF4-FFF2-40B4-BE49-F238E27FC236}">
                <a16:creationId xmlns:a16="http://schemas.microsoft.com/office/drawing/2014/main" id="{1FB3E0C1-E104-C5CD-9CB4-57036095BC9D}"/>
              </a:ext>
            </a:extLst>
          </p:cNvPr>
          <p:cNvSpPr>
            <a:spLocks noChangeArrowheads="1"/>
          </p:cNvSpPr>
          <p:nvPr/>
        </p:nvSpPr>
        <p:spPr bwMode="auto">
          <a:xfrm>
            <a:off x="3895725" y="3352800"/>
            <a:ext cx="1162050" cy="406400"/>
          </a:xfrm>
          <a:prstGeom prst="rect">
            <a:avLst/>
          </a:prstGeom>
          <a:solidFill>
            <a:schemeClr val="accent1"/>
          </a:solidFill>
          <a:ln w="12700">
            <a:solidFill>
              <a:schemeClr val="tx1"/>
            </a:solidFill>
            <a:miter lim="800000"/>
            <a:headEnd/>
            <a:tailEnd/>
          </a:ln>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a:spcBef>
                <a:spcPct val="50000"/>
              </a:spcBef>
              <a:buClrTx/>
              <a:buSzTx/>
              <a:buFontTx/>
              <a:buNone/>
            </a:pPr>
            <a:r>
              <a:rPr lang="en-US" altLang="zh-CN" sz="2000" b="1">
                <a:latin typeface="Times New Roman" panose="02020603050405020304" pitchFamily="18" charset="0"/>
                <a:ea typeface="宋体" panose="02010600030101010101" pitchFamily="2" charset="-122"/>
              </a:rPr>
              <a:t>Median</a:t>
            </a:r>
          </a:p>
        </p:txBody>
      </p:sp>
      <p:sp>
        <p:nvSpPr>
          <p:cNvPr id="39946" name="Rectangle 9">
            <a:extLst>
              <a:ext uri="{FF2B5EF4-FFF2-40B4-BE49-F238E27FC236}">
                <a16:creationId xmlns:a16="http://schemas.microsoft.com/office/drawing/2014/main" id="{4F06A17D-EEA8-9F9B-6DB0-932B62D45783}"/>
              </a:ext>
            </a:extLst>
          </p:cNvPr>
          <p:cNvSpPr>
            <a:spLocks noChangeArrowheads="1"/>
          </p:cNvSpPr>
          <p:nvPr/>
        </p:nvSpPr>
        <p:spPr bwMode="auto">
          <a:xfrm>
            <a:off x="6934200" y="3352800"/>
            <a:ext cx="1093788" cy="406400"/>
          </a:xfrm>
          <a:prstGeom prst="rect">
            <a:avLst/>
          </a:prstGeom>
          <a:solidFill>
            <a:schemeClr val="accent1"/>
          </a:solidFill>
          <a:ln w="12700">
            <a:solidFill>
              <a:schemeClr val="tx1"/>
            </a:solidFill>
            <a:miter lim="800000"/>
            <a:headEnd/>
            <a:tailEnd/>
          </a:ln>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a:spcBef>
                <a:spcPct val="50000"/>
              </a:spcBef>
              <a:buClrTx/>
              <a:buSzTx/>
              <a:buFontTx/>
              <a:buNone/>
            </a:pPr>
            <a:r>
              <a:rPr lang="en-US" altLang="zh-CN" sz="2000" b="1">
                <a:latin typeface="Times New Roman" panose="02020603050405020304" pitchFamily="18" charset="0"/>
                <a:ea typeface="宋体" panose="02010600030101010101" pitchFamily="2" charset="-122"/>
              </a:rPr>
              <a:t>Mode</a:t>
            </a:r>
          </a:p>
        </p:txBody>
      </p:sp>
      <p:sp>
        <p:nvSpPr>
          <p:cNvPr id="39947" name="Line 11">
            <a:extLst>
              <a:ext uri="{FF2B5EF4-FFF2-40B4-BE49-F238E27FC236}">
                <a16:creationId xmlns:a16="http://schemas.microsoft.com/office/drawing/2014/main" id="{FD28050D-5774-0DD9-C379-A7967B86DC15}"/>
              </a:ext>
            </a:extLst>
          </p:cNvPr>
          <p:cNvSpPr>
            <a:spLocks noChangeShapeType="1"/>
          </p:cNvSpPr>
          <p:nvPr/>
        </p:nvSpPr>
        <p:spPr bwMode="auto">
          <a:xfrm>
            <a:off x="7467600" y="2962275"/>
            <a:ext cx="0" cy="415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8" name="Line 12">
            <a:extLst>
              <a:ext uri="{FF2B5EF4-FFF2-40B4-BE49-F238E27FC236}">
                <a16:creationId xmlns:a16="http://schemas.microsoft.com/office/drawing/2014/main" id="{E8EEDD7A-28B4-1ACD-C749-1292EFC49504}"/>
              </a:ext>
            </a:extLst>
          </p:cNvPr>
          <p:cNvSpPr>
            <a:spLocks noChangeShapeType="1"/>
          </p:cNvSpPr>
          <p:nvPr/>
        </p:nvSpPr>
        <p:spPr bwMode="auto">
          <a:xfrm>
            <a:off x="1709738" y="2960688"/>
            <a:ext cx="0" cy="415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 name="Line 13">
            <a:extLst>
              <a:ext uri="{FF2B5EF4-FFF2-40B4-BE49-F238E27FC236}">
                <a16:creationId xmlns:a16="http://schemas.microsoft.com/office/drawing/2014/main" id="{F6A84FEB-71AA-4B73-0FFD-9064B24AC082}"/>
              </a:ext>
            </a:extLst>
          </p:cNvPr>
          <p:cNvSpPr>
            <a:spLocks noChangeShapeType="1"/>
          </p:cNvSpPr>
          <p:nvPr/>
        </p:nvSpPr>
        <p:spPr bwMode="auto">
          <a:xfrm>
            <a:off x="4518025" y="2935288"/>
            <a:ext cx="0" cy="415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 name="Line 14">
            <a:extLst>
              <a:ext uri="{FF2B5EF4-FFF2-40B4-BE49-F238E27FC236}">
                <a16:creationId xmlns:a16="http://schemas.microsoft.com/office/drawing/2014/main" id="{8492B290-E9CC-1D3E-E4B4-3A10FFEE203A}"/>
              </a:ext>
            </a:extLst>
          </p:cNvPr>
          <p:cNvSpPr>
            <a:spLocks noChangeShapeType="1"/>
          </p:cNvSpPr>
          <p:nvPr/>
        </p:nvSpPr>
        <p:spPr bwMode="auto">
          <a:xfrm>
            <a:off x="4054475" y="4405313"/>
            <a:ext cx="1538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 name="Oval 15">
            <a:extLst>
              <a:ext uri="{FF2B5EF4-FFF2-40B4-BE49-F238E27FC236}">
                <a16:creationId xmlns:a16="http://schemas.microsoft.com/office/drawing/2014/main" id="{E754126C-497B-5190-886C-609674E10773}"/>
              </a:ext>
            </a:extLst>
          </p:cNvPr>
          <p:cNvSpPr>
            <a:spLocks noChangeArrowheads="1"/>
          </p:cNvSpPr>
          <p:nvPr/>
        </p:nvSpPr>
        <p:spPr bwMode="auto">
          <a:xfrm>
            <a:off x="4084638" y="4267200"/>
            <a:ext cx="138112" cy="138113"/>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ea typeface="宋体" panose="02010600030101010101" pitchFamily="2" charset="-122"/>
            </a:endParaRPr>
          </a:p>
        </p:txBody>
      </p:sp>
      <p:sp>
        <p:nvSpPr>
          <p:cNvPr id="39952" name="Oval 16">
            <a:extLst>
              <a:ext uri="{FF2B5EF4-FFF2-40B4-BE49-F238E27FC236}">
                <a16:creationId xmlns:a16="http://schemas.microsoft.com/office/drawing/2014/main" id="{B08E17E2-726C-B366-E576-C5DF3C8C335C}"/>
              </a:ext>
            </a:extLst>
          </p:cNvPr>
          <p:cNvSpPr>
            <a:spLocks noChangeArrowheads="1"/>
          </p:cNvSpPr>
          <p:nvPr/>
        </p:nvSpPr>
        <p:spPr bwMode="auto">
          <a:xfrm>
            <a:off x="4770438" y="4267200"/>
            <a:ext cx="136525" cy="138113"/>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ea typeface="宋体" panose="02010600030101010101" pitchFamily="2" charset="-122"/>
            </a:endParaRPr>
          </a:p>
        </p:txBody>
      </p:sp>
      <p:sp>
        <p:nvSpPr>
          <p:cNvPr id="39953" name="Oval 17">
            <a:extLst>
              <a:ext uri="{FF2B5EF4-FFF2-40B4-BE49-F238E27FC236}">
                <a16:creationId xmlns:a16="http://schemas.microsoft.com/office/drawing/2014/main" id="{FD95056A-2B94-2AB4-FCB3-9B8C912FC82D}"/>
              </a:ext>
            </a:extLst>
          </p:cNvPr>
          <p:cNvSpPr>
            <a:spLocks noChangeArrowheads="1"/>
          </p:cNvSpPr>
          <p:nvPr/>
        </p:nvSpPr>
        <p:spPr bwMode="auto">
          <a:xfrm>
            <a:off x="4975225" y="4267200"/>
            <a:ext cx="138113" cy="138113"/>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ea typeface="宋体" panose="02010600030101010101" pitchFamily="2" charset="-122"/>
            </a:endParaRPr>
          </a:p>
        </p:txBody>
      </p:sp>
      <p:sp>
        <p:nvSpPr>
          <p:cNvPr id="39954" name="Oval 18">
            <a:extLst>
              <a:ext uri="{FF2B5EF4-FFF2-40B4-BE49-F238E27FC236}">
                <a16:creationId xmlns:a16="http://schemas.microsoft.com/office/drawing/2014/main" id="{81EABAB7-1025-6CF8-5B56-0AD0973590DD}"/>
              </a:ext>
            </a:extLst>
          </p:cNvPr>
          <p:cNvSpPr>
            <a:spLocks noChangeArrowheads="1"/>
          </p:cNvSpPr>
          <p:nvPr/>
        </p:nvSpPr>
        <p:spPr bwMode="auto">
          <a:xfrm>
            <a:off x="4267200" y="4267200"/>
            <a:ext cx="136525" cy="138113"/>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ea typeface="宋体" panose="02010600030101010101" pitchFamily="2" charset="-122"/>
            </a:endParaRPr>
          </a:p>
        </p:txBody>
      </p:sp>
      <p:sp>
        <p:nvSpPr>
          <p:cNvPr id="39955" name="Oval 19">
            <a:extLst>
              <a:ext uri="{FF2B5EF4-FFF2-40B4-BE49-F238E27FC236}">
                <a16:creationId xmlns:a16="http://schemas.microsoft.com/office/drawing/2014/main" id="{0827B7B5-239E-471E-C29E-4A85CB5CF879}"/>
              </a:ext>
            </a:extLst>
          </p:cNvPr>
          <p:cNvSpPr>
            <a:spLocks noChangeArrowheads="1"/>
          </p:cNvSpPr>
          <p:nvPr/>
        </p:nvSpPr>
        <p:spPr bwMode="auto">
          <a:xfrm>
            <a:off x="5113338" y="4267200"/>
            <a:ext cx="136525" cy="138113"/>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ea typeface="宋体" panose="02010600030101010101" pitchFamily="2" charset="-122"/>
            </a:endParaRPr>
          </a:p>
        </p:txBody>
      </p:sp>
      <p:sp>
        <p:nvSpPr>
          <p:cNvPr id="39956" name="Oval 20">
            <a:extLst>
              <a:ext uri="{FF2B5EF4-FFF2-40B4-BE49-F238E27FC236}">
                <a16:creationId xmlns:a16="http://schemas.microsoft.com/office/drawing/2014/main" id="{338D993A-1EE9-D7AA-9A77-4992C63CC6F3}"/>
              </a:ext>
            </a:extLst>
          </p:cNvPr>
          <p:cNvSpPr>
            <a:spLocks noChangeArrowheads="1"/>
          </p:cNvSpPr>
          <p:nvPr/>
        </p:nvSpPr>
        <p:spPr bwMode="auto">
          <a:xfrm>
            <a:off x="4565650" y="4267200"/>
            <a:ext cx="136525" cy="138113"/>
          </a:xfrm>
          <a:prstGeom prst="ellipse">
            <a:avLst/>
          </a:prstGeom>
          <a:solidFill>
            <a:schemeClr val="accent2"/>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ea typeface="宋体" panose="02010600030101010101" pitchFamily="2" charset="-122"/>
            </a:endParaRPr>
          </a:p>
        </p:txBody>
      </p:sp>
      <p:sp>
        <p:nvSpPr>
          <p:cNvPr id="39957" name="AutoShape 21">
            <a:extLst>
              <a:ext uri="{FF2B5EF4-FFF2-40B4-BE49-F238E27FC236}">
                <a16:creationId xmlns:a16="http://schemas.microsoft.com/office/drawing/2014/main" id="{E605187F-7F5B-B172-305F-026FDF34890C}"/>
              </a:ext>
            </a:extLst>
          </p:cNvPr>
          <p:cNvSpPr>
            <a:spLocks noChangeArrowheads="1"/>
          </p:cNvSpPr>
          <p:nvPr/>
        </p:nvSpPr>
        <p:spPr bwMode="auto">
          <a:xfrm rot="-5400000">
            <a:off x="4529932" y="4510881"/>
            <a:ext cx="207962" cy="136525"/>
          </a:xfrm>
          <a:prstGeom prst="rightArrow">
            <a:avLst>
              <a:gd name="adj1" fmla="val 50000"/>
              <a:gd name="adj2" fmla="val 38363"/>
            </a:avLst>
          </a:prstGeom>
          <a:solidFill>
            <a:schemeClr val="tx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ea typeface="宋体" panose="02010600030101010101" pitchFamily="2" charset="-122"/>
            </a:endParaRPr>
          </a:p>
        </p:txBody>
      </p:sp>
      <p:sp>
        <p:nvSpPr>
          <p:cNvPr id="39958" name="Oval 22">
            <a:extLst>
              <a:ext uri="{FF2B5EF4-FFF2-40B4-BE49-F238E27FC236}">
                <a16:creationId xmlns:a16="http://schemas.microsoft.com/office/drawing/2014/main" id="{DE4BEADC-86B2-6DE7-E763-F420FF01ADC9}"/>
              </a:ext>
            </a:extLst>
          </p:cNvPr>
          <p:cNvSpPr>
            <a:spLocks noChangeArrowheads="1"/>
          </p:cNvSpPr>
          <p:nvPr/>
        </p:nvSpPr>
        <p:spPr bwMode="auto">
          <a:xfrm>
            <a:off x="5362575" y="4267200"/>
            <a:ext cx="136525" cy="138113"/>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ea typeface="宋体" panose="02010600030101010101" pitchFamily="2" charset="-122"/>
            </a:endParaRPr>
          </a:p>
        </p:txBody>
      </p:sp>
      <p:sp>
        <p:nvSpPr>
          <p:cNvPr id="39959" name="Oval 23">
            <a:extLst>
              <a:ext uri="{FF2B5EF4-FFF2-40B4-BE49-F238E27FC236}">
                <a16:creationId xmlns:a16="http://schemas.microsoft.com/office/drawing/2014/main" id="{3F5B1BD3-8590-966A-67F7-630817D2519F}"/>
              </a:ext>
            </a:extLst>
          </p:cNvPr>
          <p:cNvSpPr>
            <a:spLocks noChangeArrowheads="1"/>
          </p:cNvSpPr>
          <p:nvPr/>
        </p:nvSpPr>
        <p:spPr bwMode="auto">
          <a:xfrm>
            <a:off x="4267200" y="3989388"/>
            <a:ext cx="136525" cy="138112"/>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ea typeface="宋体" panose="02010600030101010101" pitchFamily="2" charset="-122"/>
            </a:endParaRPr>
          </a:p>
        </p:txBody>
      </p:sp>
      <p:sp>
        <p:nvSpPr>
          <p:cNvPr id="39960" name="Oval 24">
            <a:extLst>
              <a:ext uri="{FF2B5EF4-FFF2-40B4-BE49-F238E27FC236}">
                <a16:creationId xmlns:a16="http://schemas.microsoft.com/office/drawing/2014/main" id="{FD920A9E-F8FF-2C00-EFEF-9BEDE9D8FE39}"/>
              </a:ext>
            </a:extLst>
          </p:cNvPr>
          <p:cNvSpPr>
            <a:spLocks noChangeArrowheads="1"/>
          </p:cNvSpPr>
          <p:nvPr/>
        </p:nvSpPr>
        <p:spPr bwMode="auto">
          <a:xfrm>
            <a:off x="4267200" y="4127500"/>
            <a:ext cx="136525" cy="139700"/>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ea typeface="宋体" panose="02010600030101010101" pitchFamily="2" charset="-122"/>
            </a:endParaRPr>
          </a:p>
        </p:txBody>
      </p:sp>
      <p:sp>
        <p:nvSpPr>
          <p:cNvPr id="39961" name="Line 25">
            <a:extLst>
              <a:ext uri="{FF2B5EF4-FFF2-40B4-BE49-F238E27FC236}">
                <a16:creationId xmlns:a16="http://schemas.microsoft.com/office/drawing/2014/main" id="{2FBCEC7E-0896-7D17-6C35-6A737EA76AD2}"/>
              </a:ext>
            </a:extLst>
          </p:cNvPr>
          <p:cNvSpPr>
            <a:spLocks noChangeShapeType="1"/>
          </p:cNvSpPr>
          <p:nvPr/>
        </p:nvSpPr>
        <p:spPr bwMode="auto">
          <a:xfrm>
            <a:off x="6797675" y="4329113"/>
            <a:ext cx="1538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2" name="Oval 26">
            <a:extLst>
              <a:ext uri="{FF2B5EF4-FFF2-40B4-BE49-F238E27FC236}">
                <a16:creationId xmlns:a16="http://schemas.microsoft.com/office/drawing/2014/main" id="{1E4A9F56-A41A-EABE-EC7B-DBAC26F2C426}"/>
              </a:ext>
            </a:extLst>
          </p:cNvPr>
          <p:cNvSpPr>
            <a:spLocks noChangeArrowheads="1"/>
          </p:cNvSpPr>
          <p:nvPr/>
        </p:nvSpPr>
        <p:spPr bwMode="auto">
          <a:xfrm>
            <a:off x="6829425" y="4191000"/>
            <a:ext cx="136525" cy="138113"/>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ea typeface="宋体" panose="02010600030101010101" pitchFamily="2" charset="-122"/>
            </a:endParaRPr>
          </a:p>
        </p:txBody>
      </p:sp>
      <p:sp>
        <p:nvSpPr>
          <p:cNvPr id="39963" name="Oval 27">
            <a:extLst>
              <a:ext uri="{FF2B5EF4-FFF2-40B4-BE49-F238E27FC236}">
                <a16:creationId xmlns:a16="http://schemas.microsoft.com/office/drawing/2014/main" id="{24FCDBA0-C4F1-3E56-F449-ABE4B141D672}"/>
              </a:ext>
            </a:extLst>
          </p:cNvPr>
          <p:cNvSpPr>
            <a:spLocks noChangeArrowheads="1"/>
          </p:cNvSpPr>
          <p:nvPr/>
        </p:nvSpPr>
        <p:spPr bwMode="auto">
          <a:xfrm>
            <a:off x="7513638" y="4191000"/>
            <a:ext cx="138112" cy="138113"/>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ea typeface="宋体" panose="02010600030101010101" pitchFamily="2" charset="-122"/>
            </a:endParaRPr>
          </a:p>
        </p:txBody>
      </p:sp>
      <p:sp>
        <p:nvSpPr>
          <p:cNvPr id="39964" name="Oval 28">
            <a:extLst>
              <a:ext uri="{FF2B5EF4-FFF2-40B4-BE49-F238E27FC236}">
                <a16:creationId xmlns:a16="http://schemas.microsoft.com/office/drawing/2014/main" id="{C18337B4-C9EA-9DC6-98F8-86618A7001FC}"/>
              </a:ext>
            </a:extLst>
          </p:cNvPr>
          <p:cNvSpPr>
            <a:spLocks noChangeArrowheads="1"/>
          </p:cNvSpPr>
          <p:nvPr/>
        </p:nvSpPr>
        <p:spPr bwMode="auto">
          <a:xfrm>
            <a:off x="7720013" y="4191000"/>
            <a:ext cx="136525" cy="138113"/>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ea typeface="宋体" panose="02010600030101010101" pitchFamily="2" charset="-122"/>
            </a:endParaRPr>
          </a:p>
        </p:txBody>
      </p:sp>
      <p:sp>
        <p:nvSpPr>
          <p:cNvPr id="39965" name="Oval 29">
            <a:extLst>
              <a:ext uri="{FF2B5EF4-FFF2-40B4-BE49-F238E27FC236}">
                <a16:creationId xmlns:a16="http://schemas.microsoft.com/office/drawing/2014/main" id="{93EA1646-FBAE-2B2E-C89E-89C70681D997}"/>
              </a:ext>
            </a:extLst>
          </p:cNvPr>
          <p:cNvSpPr>
            <a:spLocks noChangeArrowheads="1"/>
          </p:cNvSpPr>
          <p:nvPr/>
        </p:nvSpPr>
        <p:spPr bwMode="auto">
          <a:xfrm>
            <a:off x="7010400" y="4191000"/>
            <a:ext cx="136525" cy="138113"/>
          </a:xfrm>
          <a:prstGeom prst="ellipse">
            <a:avLst/>
          </a:prstGeom>
          <a:solidFill>
            <a:schemeClr val="accent2"/>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ea typeface="宋体" panose="02010600030101010101" pitchFamily="2" charset="-122"/>
            </a:endParaRPr>
          </a:p>
        </p:txBody>
      </p:sp>
      <p:sp>
        <p:nvSpPr>
          <p:cNvPr id="39966" name="Oval 30">
            <a:extLst>
              <a:ext uri="{FF2B5EF4-FFF2-40B4-BE49-F238E27FC236}">
                <a16:creationId xmlns:a16="http://schemas.microsoft.com/office/drawing/2014/main" id="{F25A7525-9D94-91BA-D93E-27D10B23EFD9}"/>
              </a:ext>
            </a:extLst>
          </p:cNvPr>
          <p:cNvSpPr>
            <a:spLocks noChangeArrowheads="1"/>
          </p:cNvSpPr>
          <p:nvPr/>
        </p:nvSpPr>
        <p:spPr bwMode="auto">
          <a:xfrm>
            <a:off x="7856538" y="4191000"/>
            <a:ext cx="136525" cy="138113"/>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ea typeface="宋体" panose="02010600030101010101" pitchFamily="2" charset="-122"/>
            </a:endParaRPr>
          </a:p>
        </p:txBody>
      </p:sp>
      <p:sp>
        <p:nvSpPr>
          <p:cNvPr id="39967" name="Oval 31">
            <a:extLst>
              <a:ext uri="{FF2B5EF4-FFF2-40B4-BE49-F238E27FC236}">
                <a16:creationId xmlns:a16="http://schemas.microsoft.com/office/drawing/2014/main" id="{ED12B3BB-8315-5168-EAC2-E1411ABE8C85}"/>
              </a:ext>
            </a:extLst>
          </p:cNvPr>
          <p:cNvSpPr>
            <a:spLocks noChangeArrowheads="1"/>
          </p:cNvSpPr>
          <p:nvPr/>
        </p:nvSpPr>
        <p:spPr bwMode="auto">
          <a:xfrm>
            <a:off x="7308850" y="4191000"/>
            <a:ext cx="136525" cy="138113"/>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ea typeface="宋体" panose="02010600030101010101" pitchFamily="2" charset="-122"/>
            </a:endParaRPr>
          </a:p>
        </p:txBody>
      </p:sp>
      <p:sp>
        <p:nvSpPr>
          <p:cNvPr id="39968" name="AutoShape 32">
            <a:extLst>
              <a:ext uri="{FF2B5EF4-FFF2-40B4-BE49-F238E27FC236}">
                <a16:creationId xmlns:a16="http://schemas.microsoft.com/office/drawing/2014/main" id="{D71F2030-F8F7-8BBD-EBB6-778D51A7751B}"/>
              </a:ext>
            </a:extLst>
          </p:cNvPr>
          <p:cNvSpPr>
            <a:spLocks noChangeArrowheads="1"/>
          </p:cNvSpPr>
          <p:nvPr/>
        </p:nvSpPr>
        <p:spPr bwMode="auto">
          <a:xfrm rot="-5400000">
            <a:off x="6998495" y="4434681"/>
            <a:ext cx="207962" cy="136525"/>
          </a:xfrm>
          <a:prstGeom prst="rightArrow">
            <a:avLst>
              <a:gd name="adj1" fmla="val 50000"/>
              <a:gd name="adj2" fmla="val 38363"/>
            </a:avLst>
          </a:prstGeom>
          <a:solidFill>
            <a:schemeClr val="tx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ea typeface="宋体" panose="02010600030101010101" pitchFamily="2" charset="-122"/>
            </a:endParaRPr>
          </a:p>
        </p:txBody>
      </p:sp>
      <p:sp>
        <p:nvSpPr>
          <p:cNvPr id="39969" name="Oval 33">
            <a:extLst>
              <a:ext uri="{FF2B5EF4-FFF2-40B4-BE49-F238E27FC236}">
                <a16:creationId xmlns:a16="http://schemas.microsoft.com/office/drawing/2014/main" id="{B739B8F3-5E8F-035D-0D55-576D6BE4F0EC}"/>
              </a:ext>
            </a:extLst>
          </p:cNvPr>
          <p:cNvSpPr>
            <a:spLocks noChangeArrowheads="1"/>
          </p:cNvSpPr>
          <p:nvPr/>
        </p:nvSpPr>
        <p:spPr bwMode="auto">
          <a:xfrm>
            <a:off x="8105775" y="4191000"/>
            <a:ext cx="138113" cy="138113"/>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ea typeface="宋体" panose="02010600030101010101" pitchFamily="2" charset="-122"/>
            </a:endParaRPr>
          </a:p>
        </p:txBody>
      </p:sp>
      <p:sp>
        <p:nvSpPr>
          <p:cNvPr id="39970" name="Oval 34">
            <a:extLst>
              <a:ext uri="{FF2B5EF4-FFF2-40B4-BE49-F238E27FC236}">
                <a16:creationId xmlns:a16="http://schemas.microsoft.com/office/drawing/2014/main" id="{43D06B1B-3637-8B8E-9B9E-5563DBD9516D}"/>
              </a:ext>
            </a:extLst>
          </p:cNvPr>
          <p:cNvSpPr>
            <a:spLocks noChangeArrowheads="1"/>
          </p:cNvSpPr>
          <p:nvPr/>
        </p:nvSpPr>
        <p:spPr bwMode="auto">
          <a:xfrm>
            <a:off x="7010400" y="3913188"/>
            <a:ext cx="136525" cy="138112"/>
          </a:xfrm>
          <a:prstGeom prst="ellipse">
            <a:avLst/>
          </a:prstGeom>
          <a:solidFill>
            <a:schemeClr val="accent2"/>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ea typeface="宋体" panose="02010600030101010101" pitchFamily="2" charset="-122"/>
            </a:endParaRPr>
          </a:p>
        </p:txBody>
      </p:sp>
      <p:sp>
        <p:nvSpPr>
          <p:cNvPr id="39971" name="Oval 35">
            <a:extLst>
              <a:ext uri="{FF2B5EF4-FFF2-40B4-BE49-F238E27FC236}">
                <a16:creationId xmlns:a16="http://schemas.microsoft.com/office/drawing/2014/main" id="{EE827917-A268-304A-F1A2-AC24F086EDF0}"/>
              </a:ext>
            </a:extLst>
          </p:cNvPr>
          <p:cNvSpPr>
            <a:spLocks noChangeArrowheads="1"/>
          </p:cNvSpPr>
          <p:nvPr/>
        </p:nvSpPr>
        <p:spPr bwMode="auto">
          <a:xfrm>
            <a:off x="7010400" y="4051300"/>
            <a:ext cx="136525" cy="139700"/>
          </a:xfrm>
          <a:prstGeom prst="ellipse">
            <a:avLst/>
          </a:prstGeom>
          <a:solidFill>
            <a:schemeClr val="accent2"/>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ea typeface="宋体" panose="02010600030101010101" pitchFamily="2" charset="-122"/>
            </a:endParaRPr>
          </a:p>
        </p:txBody>
      </p:sp>
      <p:graphicFrame>
        <p:nvGraphicFramePr>
          <p:cNvPr id="39972" name="Object 36">
            <a:extLst>
              <a:ext uri="{FF2B5EF4-FFF2-40B4-BE49-F238E27FC236}">
                <a16:creationId xmlns:a16="http://schemas.microsoft.com/office/drawing/2014/main" id="{9DA3149C-321E-9DF0-AF8F-9BDF5818F383}"/>
              </a:ext>
            </a:extLst>
          </p:cNvPr>
          <p:cNvGraphicFramePr>
            <a:graphicFrameLocks noChangeAspect="1"/>
          </p:cNvGraphicFramePr>
          <p:nvPr/>
        </p:nvGraphicFramePr>
        <p:xfrm>
          <a:off x="960438" y="4140200"/>
          <a:ext cx="1163637" cy="1069975"/>
        </p:xfrm>
        <a:graphic>
          <a:graphicData uri="http://schemas.openxmlformats.org/presentationml/2006/ole">
            <mc:AlternateContent xmlns:mc="http://schemas.openxmlformats.org/markup-compatibility/2006">
              <mc:Choice xmlns:v="urn:schemas-microsoft-com:vml" Requires="v">
                <p:oleObj name="Equation" r:id="rId2" imgW="672808" imgH="609336" progId="Equation.3">
                  <p:embed/>
                </p:oleObj>
              </mc:Choice>
              <mc:Fallback>
                <p:oleObj name="Equation" r:id="rId2" imgW="672808" imgH="609336" progId="Equation.3">
                  <p:embed/>
                  <p:pic>
                    <p:nvPicPr>
                      <p:cNvPr id="39972" name="Object 36">
                        <a:extLst>
                          <a:ext uri="{FF2B5EF4-FFF2-40B4-BE49-F238E27FC236}">
                            <a16:creationId xmlns:a16="http://schemas.microsoft.com/office/drawing/2014/main" id="{9DA3149C-321E-9DF0-AF8F-9BDF5818F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438" y="4140200"/>
                        <a:ext cx="1163637"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73" name="Text Box 38">
            <a:extLst>
              <a:ext uri="{FF2B5EF4-FFF2-40B4-BE49-F238E27FC236}">
                <a16:creationId xmlns:a16="http://schemas.microsoft.com/office/drawing/2014/main" id="{706E6E94-1E12-8798-5FCA-75DE0B6E8D0B}"/>
              </a:ext>
            </a:extLst>
          </p:cNvPr>
          <p:cNvSpPr txBox="1">
            <a:spLocks noChangeArrowheads="1"/>
          </p:cNvSpPr>
          <p:nvPr/>
        </p:nvSpPr>
        <p:spPr bwMode="auto">
          <a:xfrm>
            <a:off x="3743325" y="4889500"/>
            <a:ext cx="18256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50000"/>
              </a:spcBef>
              <a:buClrTx/>
              <a:buSzTx/>
              <a:buFontTx/>
              <a:buNone/>
            </a:pPr>
            <a:r>
              <a:rPr lang="en-US" altLang="zh-CN" sz="2000">
                <a:ea typeface="宋体" panose="02010600030101010101" pitchFamily="2" charset="-122"/>
              </a:rPr>
              <a:t>Middle value in the ordered array</a:t>
            </a:r>
          </a:p>
        </p:txBody>
      </p:sp>
      <p:sp>
        <p:nvSpPr>
          <p:cNvPr id="39974" name="Text Box 39">
            <a:extLst>
              <a:ext uri="{FF2B5EF4-FFF2-40B4-BE49-F238E27FC236}">
                <a16:creationId xmlns:a16="http://schemas.microsoft.com/office/drawing/2014/main" id="{C6A85BE7-D9DB-AC69-C495-F540570AEC38}"/>
              </a:ext>
            </a:extLst>
          </p:cNvPr>
          <p:cNvSpPr txBox="1">
            <a:spLocks noChangeArrowheads="1"/>
          </p:cNvSpPr>
          <p:nvPr/>
        </p:nvSpPr>
        <p:spPr bwMode="auto">
          <a:xfrm>
            <a:off x="6759575" y="4813300"/>
            <a:ext cx="1508125"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eaLnBrk="1" hangingPunct="1">
              <a:spcBef>
                <a:spcPct val="50000"/>
              </a:spcBef>
              <a:buClrTx/>
              <a:buSzTx/>
              <a:buFontTx/>
              <a:buNone/>
            </a:pPr>
            <a:r>
              <a:rPr lang="en-US" altLang="zh-CN" sz="2000">
                <a:ea typeface="宋体" panose="02010600030101010101" pitchFamily="2" charset="-122"/>
              </a:rPr>
              <a:t>Most frequently observed value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770" name="组合 30">
            <a:extLst>
              <a:ext uri="{FF2B5EF4-FFF2-40B4-BE49-F238E27FC236}">
                <a16:creationId xmlns:a16="http://schemas.microsoft.com/office/drawing/2014/main" id="{B19473BE-359D-2E3A-6562-574C8C08CB0B}"/>
              </a:ext>
            </a:extLst>
          </p:cNvPr>
          <p:cNvGrpSpPr>
            <a:grpSpLocks/>
          </p:cNvGrpSpPr>
          <p:nvPr/>
        </p:nvGrpSpPr>
        <p:grpSpPr bwMode="auto">
          <a:xfrm>
            <a:off x="990600" y="1600200"/>
            <a:ext cx="6307138" cy="4411663"/>
            <a:chOff x="360321" y="1524000"/>
            <a:chExt cx="6307479" cy="4411801"/>
          </a:xfrm>
        </p:grpSpPr>
        <p:sp>
          <p:nvSpPr>
            <p:cNvPr id="3" name="矩形 2">
              <a:extLst>
                <a:ext uri="{FF2B5EF4-FFF2-40B4-BE49-F238E27FC236}">
                  <a16:creationId xmlns:a16="http://schemas.microsoft.com/office/drawing/2014/main" id="{4CAAE8D7-ABED-FE67-235D-E5A735C38602}"/>
                </a:ext>
              </a:extLst>
            </p:cNvPr>
            <p:cNvSpPr/>
            <p:nvPr/>
          </p:nvSpPr>
          <p:spPr bwMode="auto">
            <a:xfrm>
              <a:off x="3429125" y="1524000"/>
              <a:ext cx="1676491" cy="609619"/>
            </a:xfrm>
            <a:prstGeom prst="rect">
              <a:avLst/>
            </a:prstGeom>
            <a:solidFill>
              <a:schemeClr val="tx2">
                <a:lumMod val="20000"/>
                <a:lumOff val="80000"/>
              </a:schemeClr>
            </a:solidFill>
            <a:ln w="9525" cap="flat" cmpd="sng" algn="ctr">
              <a:solidFill>
                <a:schemeClr val="tx1"/>
              </a:solidFill>
              <a:prstDash val="solid"/>
              <a:miter lim="800000"/>
              <a:headEnd type="none" w="med" len="med"/>
              <a:tailEnd type="none" w="med" len="med"/>
            </a:ln>
            <a:effectLst/>
          </p:spPr>
          <p:txBody>
            <a:bodyPr wrap="none"/>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One-sample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procedure</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160773" name="直接连接符 4">
              <a:extLst>
                <a:ext uri="{FF2B5EF4-FFF2-40B4-BE49-F238E27FC236}">
                  <a16:creationId xmlns:a16="http://schemas.microsoft.com/office/drawing/2014/main" id="{46C91BAF-5FA7-A2B5-A74A-03DAAC43D237}"/>
                </a:ext>
              </a:extLst>
            </p:cNvPr>
            <p:cNvCxnSpPr>
              <a:cxnSpLocks noChangeShapeType="1"/>
              <a:stCxn id="3" idx="2"/>
            </p:cNvCxnSpPr>
            <p:nvPr/>
          </p:nvCxnSpPr>
          <p:spPr bwMode="auto">
            <a:xfrm>
              <a:off x="4267200" y="2133600"/>
              <a:ext cx="0" cy="381000"/>
            </a:xfrm>
            <a:prstGeom prst="line">
              <a:avLst/>
            </a:prstGeom>
            <a:noFill/>
            <a:ln w="38100" algn="ctr">
              <a:solidFill>
                <a:srgbClr val="E0D398"/>
              </a:solidFill>
              <a:miter lim="800000"/>
              <a:headEnd/>
              <a:tailEnd/>
            </a:ln>
            <a:extLst>
              <a:ext uri="{909E8E84-426E-40DD-AFC4-6F175D3DCCD1}">
                <a14:hiddenFill xmlns:a14="http://schemas.microsoft.com/office/drawing/2010/main">
                  <a:noFill/>
                </a14:hiddenFill>
              </a:ext>
            </a:extLst>
          </p:spPr>
        </p:cxnSp>
        <p:sp>
          <p:nvSpPr>
            <p:cNvPr id="160774" name="流程图: 决策 5">
              <a:extLst>
                <a:ext uri="{FF2B5EF4-FFF2-40B4-BE49-F238E27FC236}">
                  <a16:creationId xmlns:a16="http://schemas.microsoft.com/office/drawing/2014/main" id="{F706E994-E98E-5743-ECBF-921FAEF2F871}"/>
                </a:ext>
              </a:extLst>
            </p:cNvPr>
            <p:cNvSpPr>
              <a:spLocks noChangeArrowheads="1"/>
            </p:cNvSpPr>
            <p:nvPr/>
          </p:nvSpPr>
          <p:spPr bwMode="auto">
            <a:xfrm>
              <a:off x="3467100" y="2514600"/>
              <a:ext cx="1600200" cy="1371600"/>
            </a:xfrm>
            <a:prstGeom prst="flowChartDecision">
              <a:avLst/>
            </a:prstGeom>
            <a:solidFill>
              <a:srgbClr val="DBA5AD"/>
            </a:solidFill>
            <a:ln w="9525" algn="ctr">
              <a:solidFill>
                <a:schemeClr val="tx1"/>
              </a:solidFill>
              <a:miter lim="800000"/>
              <a:headEnd/>
              <a:tailEnd/>
            </a:ln>
          </p:spPr>
          <p:txBody>
            <a:bodyPr wrap="none"/>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Type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of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Data</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160775" name="连接符: 肘形 9">
              <a:extLst>
                <a:ext uri="{FF2B5EF4-FFF2-40B4-BE49-F238E27FC236}">
                  <a16:creationId xmlns:a16="http://schemas.microsoft.com/office/drawing/2014/main" id="{C9904478-46AB-15BD-148A-CAF452A8485F}"/>
                </a:ext>
              </a:extLst>
            </p:cNvPr>
            <p:cNvCxnSpPr>
              <a:cxnSpLocks/>
            </p:cNvCxnSpPr>
            <p:nvPr/>
          </p:nvCxnSpPr>
          <p:spPr bwMode="auto">
            <a:xfrm>
              <a:off x="5105400" y="3200400"/>
              <a:ext cx="648000" cy="720000"/>
            </a:xfrm>
            <a:prstGeom prst="bentConnector2">
              <a:avLst/>
            </a:prstGeom>
            <a:noFill/>
            <a:ln w="38100" algn="ctr">
              <a:solidFill>
                <a:srgbClr val="E0D398"/>
              </a:solidFill>
              <a:miter lim="800000"/>
              <a:headEnd/>
              <a:tailEnd type="triangle" w="med" len="med"/>
            </a:ln>
            <a:extLst>
              <a:ext uri="{909E8E84-426E-40DD-AFC4-6F175D3DCCD1}">
                <a14:hiddenFill xmlns:a14="http://schemas.microsoft.com/office/drawing/2010/main">
                  <a:noFill/>
                </a14:hiddenFill>
              </a:ext>
            </a:extLst>
          </p:spPr>
        </p:cxnSp>
        <p:cxnSp>
          <p:nvCxnSpPr>
            <p:cNvPr id="160776" name="连接符: 肘形 12">
              <a:extLst>
                <a:ext uri="{FF2B5EF4-FFF2-40B4-BE49-F238E27FC236}">
                  <a16:creationId xmlns:a16="http://schemas.microsoft.com/office/drawing/2014/main" id="{A6F18349-9F79-31B9-B52E-CF77BF41AAC8}"/>
                </a:ext>
              </a:extLst>
            </p:cNvPr>
            <p:cNvCxnSpPr>
              <a:cxnSpLocks/>
            </p:cNvCxnSpPr>
            <p:nvPr/>
          </p:nvCxnSpPr>
          <p:spPr bwMode="auto">
            <a:xfrm rot="10800000" flipV="1">
              <a:off x="2819400" y="3166200"/>
              <a:ext cx="647700" cy="720000"/>
            </a:xfrm>
            <a:prstGeom prst="bentConnector2">
              <a:avLst/>
            </a:prstGeom>
            <a:noFill/>
            <a:ln w="38100" algn="ctr">
              <a:solidFill>
                <a:srgbClr val="E0D398"/>
              </a:solidFill>
              <a:miter lim="800000"/>
              <a:headEnd/>
              <a:tailEnd type="triangle" w="med" len="med"/>
            </a:ln>
            <a:extLst>
              <a:ext uri="{909E8E84-426E-40DD-AFC4-6F175D3DCCD1}">
                <a14:hiddenFill xmlns:a14="http://schemas.microsoft.com/office/drawing/2010/main">
                  <a:noFill/>
                </a14:hiddenFill>
              </a:ext>
            </a:extLst>
          </p:spPr>
        </p:cxnSp>
        <p:sp>
          <p:nvSpPr>
            <p:cNvPr id="14" name="矩形 13">
              <a:extLst>
                <a:ext uri="{FF2B5EF4-FFF2-40B4-BE49-F238E27FC236}">
                  <a16:creationId xmlns:a16="http://schemas.microsoft.com/office/drawing/2014/main" id="{39947950-6071-A266-A8AD-2A37B6AF5B57}"/>
                </a:ext>
              </a:extLst>
            </p:cNvPr>
            <p:cNvSpPr/>
            <p:nvPr/>
          </p:nvSpPr>
          <p:spPr bwMode="auto">
            <a:xfrm>
              <a:off x="360321" y="5291256"/>
              <a:ext cx="1981307" cy="609619"/>
            </a:xfrm>
            <a:prstGeom prst="rect">
              <a:avLst/>
            </a:prstGeom>
            <a:solidFill>
              <a:schemeClr val="tx2">
                <a:lumMod val="20000"/>
                <a:lumOff val="80000"/>
              </a:schemeClr>
            </a:solidFill>
            <a:ln w="9525" cap="flat" cmpd="sng" algn="ctr">
              <a:solidFill>
                <a:schemeClr val="tx1"/>
              </a:solidFill>
              <a:prstDash val="solid"/>
              <a:miter lim="800000"/>
              <a:headEnd type="none" w="med" len="med"/>
              <a:tailEnd type="none" w="med" len="med"/>
            </a:ln>
            <a:effectLst/>
          </p:spPr>
          <p:txBody>
            <a:bodyPr wrap="none"/>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Z test of hypothesis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for the mean</a:t>
              </a: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 name="流程图: 决策 15">
              <a:extLst>
                <a:ext uri="{FF2B5EF4-FFF2-40B4-BE49-F238E27FC236}">
                  <a16:creationId xmlns:a16="http://schemas.microsoft.com/office/drawing/2014/main" id="{8B5966CE-5A7F-3FA8-33F4-454CED9707F0}"/>
                </a:ext>
              </a:extLst>
            </p:cNvPr>
            <p:cNvSpPr>
              <a:spLocks noRot="1" noChangeAspect="1" noMove="1" noResize="1" noEditPoints="1" noAdjustHandles="1" noChangeArrowheads="1" noChangeShapeType="1" noTextEdit="1"/>
            </p:cNvSpPr>
            <p:nvPr/>
          </p:nvSpPr>
          <p:spPr bwMode="auto">
            <a:xfrm>
              <a:off x="2019299" y="3886201"/>
              <a:ext cx="1600200" cy="1371600"/>
            </a:xfrm>
            <a:prstGeom prst="flowChartDecision">
              <a:avLst/>
            </a:prstGeom>
            <a:blipFill>
              <a:blip r:embed="rId2"/>
              <a:stretch>
                <a:fillRect/>
              </a:stretch>
            </a:blipFill>
            <a:ln w="9525" cap="flat" cmpd="sng" algn="ctr">
              <a:solidFill>
                <a:schemeClr val="tx1"/>
              </a:solidFill>
              <a:prstDash val="solid"/>
              <a:miter lim="800000"/>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a:ln>
                    <a:noFill/>
                  </a:ln>
                  <a:noFill/>
                  <a:effectLst/>
                  <a:uLnTx/>
                  <a:uFillTx/>
                  <a:latin typeface="Arial" panose="020B0604020202020204" pitchFamily="34" charset="0"/>
                  <a:ea typeface="+mn-ea"/>
                  <a:cs typeface="+mn-cs"/>
                </a:rPr>
                <a:t> </a:t>
              </a:r>
            </a:p>
          </p:txBody>
        </p:sp>
        <p:sp>
          <p:nvSpPr>
            <p:cNvPr id="19" name="矩形 18">
              <a:extLst>
                <a:ext uri="{FF2B5EF4-FFF2-40B4-BE49-F238E27FC236}">
                  <a16:creationId xmlns:a16="http://schemas.microsoft.com/office/drawing/2014/main" id="{74286F2F-FA34-1FC3-56B1-25DF54EBDE34}"/>
                </a:ext>
              </a:extLst>
            </p:cNvPr>
            <p:cNvSpPr/>
            <p:nvPr/>
          </p:nvSpPr>
          <p:spPr bwMode="auto">
            <a:xfrm>
              <a:off x="3276717" y="5326182"/>
              <a:ext cx="1828899" cy="609619"/>
            </a:xfrm>
            <a:prstGeom prst="rect">
              <a:avLst/>
            </a:prstGeom>
            <a:solidFill>
              <a:schemeClr val="tx2">
                <a:lumMod val="20000"/>
                <a:lumOff val="80000"/>
              </a:schemeClr>
            </a:solidFill>
            <a:ln w="9525" cap="flat" cmpd="sng" algn="ctr">
              <a:solidFill>
                <a:schemeClr val="tx1"/>
              </a:solidFill>
              <a:prstDash val="solid"/>
              <a:miter lim="800000"/>
              <a:headEnd type="none" w="med" len="med"/>
              <a:tailEnd type="none" w="med" len="med"/>
            </a:ln>
            <a:effectLst/>
          </p:spPr>
          <p:txBody>
            <a:bodyPr wrap="none"/>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 test of hypothesis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for the mean</a:t>
              </a: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160780" name="连接符: 肘形 19">
              <a:extLst>
                <a:ext uri="{FF2B5EF4-FFF2-40B4-BE49-F238E27FC236}">
                  <a16:creationId xmlns:a16="http://schemas.microsoft.com/office/drawing/2014/main" id="{42FDD798-7913-222E-006D-755620A0917C}"/>
                </a:ext>
              </a:extLst>
            </p:cNvPr>
            <p:cNvCxnSpPr>
              <a:cxnSpLocks/>
            </p:cNvCxnSpPr>
            <p:nvPr/>
          </p:nvCxnSpPr>
          <p:spPr bwMode="auto">
            <a:xfrm>
              <a:off x="3636921" y="4606201"/>
              <a:ext cx="648000" cy="720000"/>
            </a:xfrm>
            <a:prstGeom prst="bentConnector2">
              <a:avLst/>
            </a:prstGeom>
            <a:noFill/>
            <a:ln w="38100" algn="ctr">
              <a:solidFill>
                <a:srgbClr val="E0D398"/>
              </a:solidFill>
              <a:miter lim="800000"/>
              <a:headEnd/>
              <a:tailEnd type="triangle" w="med" len="med"/>
            </a:ln>
            <a:extLst>
              <a:ext uri="{909E8E84-426E-40DD-AFC4-6F175D3DCCD1}">
                <a14:hiddenFill xmlns:a14="http://schemas.microsoft.com/office/drawing/2010/main">
                  <a:noFill/>
                </a14:hiddenFill>
              </a:ext>
            </a:extLst>
          </p:spPr>
        </p:cxnSp>
        <p:cxnSp>
          <p:nvCxnSpPr>
            <p:cNvPr id="160781" name="连接符: 肘形 20">
              <a:extLst>
                <a:ext uri="{FF2B5EF4-FFF2-40B4-BE49-F238E27FC236}">
                  <a16:creationId xmlns:a16="http://schemas.microsoft.com/office/drawing/2014/main" id="{2F83FAC5-3E67-9D79-721B-0B2E4240ADBB}"/>
                </a:ext>
              </a:extLst>
            </p:cNvPr>
            <p:cNvCxnSpPr>
              <a:cxnSpLocks/>
            </p:cNvCxnSpPr>
            <p:nvPr/>
          </p:nvCxnSpPr>
          <p:spPr bwMode="auto">
            <a:xfrm rot="10800000" flipV="1">
              <a:off x="1350921" y="4572001"/>
              <a:ext cx="647700" cy="720000"/>
            </a:xfrm>
            <a:prstGeom prst="bentConnector2">
              <a:avLst/>
            </a:prstGeom>
            <a:noFill/>
            <a:ln w="38100" algn="ctr">
              <a:solidFill>
                <a:srgbClr val="E0D398"/>
              </a:solidFill>
              <a:miter lim="800000"/>
              <a:headEnd/>
              <a:tailEnd type="triangle" w="med" len="med"/>
            </a:ln>
            <a:extLst>
              <a:ext uri="{909E8E84-426E-40DD-AFC4-6F175D3DCCD1}">
                <a14:hiddenFill xmlns:a14="http://schemas.microsoft.com/office/drawing/2010/main">
                  <a:noFill/>
                </a14:hiddenFill>
              </a:ext>
            </a:extLst>
          </p:spPr>
        </p:cxnSp>
        <p:sp>
          <p:nvSpPr>
            <p:cNvPr id="22" name="矩形 21">
              <a:extLst>
                <a:ext uri="{FF2B5EF4-FFF2-40B4-BE49-F238E27FC236}">
                  <a16:creationId xmlns:a16="http://schemas.microsoft.com/office/drawing/2014/main" id="{ADAEEB1E-2A87-0F51-1931-36851C47D1D4}"/>
                </a:ext>
              </a:extLst>
            </p:cNvPr>
            <p:cNvSpPr/>
            <p:nvPr/>
          </p:nvSpPr>
          <p:spPr bwMode="auto">
            <a:xfrm>
              <a:off x="4838901" y="3948189"/>
              <a:ext cx="1828899" cy="609619"/>
            </a:xfrm>
            <a:prstGeom prst="rect">
              <a:avLst/>
            </a:prstGeom>
            <a:solidFill>
              <a:schemeClr val="tx2">
                <a:lumMod val="20000"/>
                <a:lumOff val="80000"/>
              </a:schemeClr>
            </a:solidFill>
            <a:ln w="9525" cap="flat" cmpd="sng" algn="ctr">
              <a:solidFill>
                <a:schemeClr val="tx1"/>
              </a:solidFill>
              <a:prstDash val="solid"/>
              <a:miter lim="800000"/>
              <a:headEnd type="none" w="med" len="med"/>
              <a:tailEnd type="none" w="med" len="med"/>
            </a:ln>
            <a:effectLst/>
          </p:spPr>
          <p:txBody>
            <a:bodyPr wrap="none"/>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Z test of hypothesis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for the proportion </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0783" name="文本框 24">
              <a:extLst>
                <a:ext uri="{FF2B5EF4-FFF2-40B4-BE49-F238E27FC236}">
                  <a16:creationId xmlns:a16="http://schemas.microsoft.com/office/drawing/2014/main" id="{E06A8B9A-D8A0-ABC4-E2A9-4F593DA88E3E}"/>
                </a:ext>
              </a:extLst>
            </p:cNvPr>
            <p:cNvSpPr txBox="1">
              <a:spLocks noChangeArrowheads="1"/>
            </p:cNvSpPr>
            <p:nvPr/>
          </p:nvSpPr>
          <p:spPr bwMode="auto">
            <a:xfrm>
              <a:off x="2548784" y="2892623"/>
              <a:ext cx="11889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Numerical</a:t>
              </a:r>
              <a:endParaRPr kumimoji="0" lang="zh-CN"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0784" name="文本框 26">
              <a:extLst>
                <a:ext uri="{FF2B5EF4-FFF2-40B4-BE49-F238E27FC236}">
                  <a16:creationId xmlns:a16="http://schemas.microsoft.com/office/drawing/2014/main" id="{3178CE41-9C9E-0000-08C5-E957570CA9EE}"/>
                </a:ext>
              </a:extLst>
            </p:cNvPr>
            <p:cNvSpPr txBox="1">
              <a:spLocks noChangeArrowheads="1"/>
            </p:cNvSpPr>
            <p:nvPr/>
          </p:nvSpPr>
          <p:spPr bwMode="auto">
            <a:xfrm>
              <a:off x="5029200" y="2858423"/>
              <a:ext cx="11889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Categorical</a:t>
              </a:r>
              <a:endParaRPr kumimoji="0" lang="zh-CN"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0785" name="文本框 28">
              <a:extLst>
                <a:ext uri="{FF2B5EF4-FFF2-40B4-BE49-F238E27FC236}">
                  <a16:creationId xmlns:a16="http://schemas.microsoft.com/office/drawing/2014/main" id="{489E0217-7555-C4B6-B96C-E028A5404956}"/>
                </a:ext>
              </a:extLst>
            </p:cNvPr>
            <p:cNvSpPr txBox="1">
              <a:spLocks noChangeArrowheads="1"/>
            </p:cNvSpPr>
            <p:nvPr/>
          </p:nvSpPr>
          <p:spPr bwMode="auto">
            <a:xfrm>
              <a:off x="1217571" y="4290520"/>
              <a:ext cx="914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Yes</a:t>
              </a:r>
              <a:endParaRPr kumimoji="0" lang="zh-CN"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0786" name="文本框 29">
              <a:extLst>
                <a:ext uri="{FF2B5EF4-FFF2-40B4-BE49-F238E27FC236}">
                  <a16:creationId xmlns:a16="http://schemas.microsoft.com/office/drawing/2014/main" id="{98F72605-E536-0704-1D2B-0AB90F4544B1}"/>
                </a:ext>
              </a:extLst>
            </p:cNvPr>
            <p:cNvSpPr txBox="1">
              <a:spLocks noChangeArrowheads="1"/>
            </p:cNvSpPr>
            <p:nvPr/>
          </p:nvSpPr>
          <p:spPr bwMode="auto">
            <a:xfrm>
              <a:off x="4038600" y="4320502"/>
              <a:ext cx="914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No</a:t>
              </a:r>
              <a:endParaRPr kumimoji="0" lang="zh-CN"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32" name="Rectangle 2">
            <a:extLst>
              <a:ext uri="{FF2B5EF4-FFF2-40B4-BE49-F238E27FC236}">
                <a16:creationId xmlns:a16="http://schemas.microsoft.com/office/drawing/2014/main" id="{8D2FB431-E744-29E8-E34C-004728DCFCB8}"/>
              </a:ext>
            </a:extLst>
          </p:cNvPr>
          <p:cNvSpPr txBox="1">
            <a:spLocks noChangeArrowheads="1"/>
          </p:cNvSpPr>
          <p:nvPr/>
        </p:nvSpPr>
        <p:spPr bwMode="auto">
          <a:xfrm>
            <a:off x="851274" y="462916"/>
            <a:ext cx="7939927" cy="990600"/>
          </a:xfrm>
          <a:prstGeom prst="rect">
            <a:avLst/>
          </a:prstGeom>
          <a:noFill/>
          <a:ln>
            <a:noFill/>
          </a:ln>
        </p:spPr>
        <p:txBody>
          <a:bodyPr lIns="85342" tIns="42672" rIns="85342" bIns="42672" anchor="b"/>
          <a:lstStyle>
            <a:lvl1pPr algn="ctr" defTabSz="852488" rtl="0" eaLnBrk="0" fontAlgn="base" hangingPunct="0">
              <a:spcBef>
                <a:spcPct val="0"/>
              </a:spcBef>
              <a:spcAft>
                <a:spcPct val="0"/>
              </a:spcAft>
              <a:defRPr sz="4000">
                <a:solidFill>
                  <a:schemeClr val="tx2"/>
                </a:solidFill>
                <a:latin typeface="+mj-lt"/>
                <a:ea typeface="+mj-ea"/>
                <a:cs typeface="+mj-cs"/>
              </a:defRPr>
            </a:lvl1pPr>
            <a:lvl2pPr algn="ctr" defTabSz="852488" rtl="0" eaLnBrk="0" fontAlgn="base" hangingPunct="0">
              <a:spcBef>
                <a:spcPct val="0"/>
              </a:spcBef>
              <a:spcAft>
                <a:spcPct val="0"/>
              </a:spcAft>
              <a:defRPr sz="4000">
                <a:solidFill>
                  <a:schemeClr val="tx2"/>
                </a:solidFill>
                <a:latin typeface="Arial" charset="0"/>
              </a:defRPr>
            </a:lvl2pPr>
            <a:lvl3pPr algn="ctr" defTabSz="852488" rtl="0" eaLnBrk="0" fontAlgn="base" hangingPunct="0">
              <a:spcBef>
                <a:spcPct val="0"/>
              </a:spcBef>
              <a:spcAft>
                <a:spcPct val="0"/>
              </a:spcAft>
              <a:defRPr sz="4000">
                <a:solidFill>
                  <a:schemeClr val="tx2"/>
                </a:solidFill>
                <a:latin typeface="Arial" charset="0"/>
              </a:defRPr>
            </a:lvl3pPr>
            <a:lvl4pPr algn="ctr" defTabSz="852488" rtl="0" eaLnBrk="0" fontAlgn="base" hangingPunct="0">
              <a:spcBef>
                <a:spcPct val="0"/>
              </a:spcBef>
              <a:spcAft>
                <a:spcPct val="0"/>
              </a:spcAft>
              <a:defRPr sz="4000">
                <a:solidFill>
                  <a:schemeClr val="tx2"/>
                </a:solidFill>
                <a:latin typeface="Arial" charset="0"/>
              </a:defRPr>
            </a:lvl4pPr>
            <a:lvl5pPr algn="ctr" defTabSz="852488" rtl="0" eaLnBrk="0" fontAlgn="base" hangingPunct="0">
              <a:spcBef>
                <a:spcPct val="0"/>
              </a:spcBef>
              <a:spcAft>
                <a:spcPct val="0"/>
              </a:spcAft>
              <a:defRPr sz="4000">
                <a:solidFill>
                  <a:schemeClr val="tx2"/>
                </a:solidFill>
                <a:latin typeface="Arial" charset="0"/>
              </a:defRPr>
            </a:lvl5pPr>
            <a:lvl6pPr marL="457200" algn="ctr" defTabSz="852488" rtl="0" fontAlgn="base">
              <a:spcBef>
                <a:spcPct val="0"/>
              </a:spcBef>
              <a:spcAft>
                <a:spcPct val="0"/>
              </a:spcAft>
              <a:defRPr sz="4000">
                <a:solidFill>
                  <a:schemeClr val="tx2"/>
                </a:solidFill>
                <a:latin typeface="Arial" charset="0"/>
              </a:defRPr>
            </a:lvl6pPr>
            <a:lvl7pPr marL="914400" algn="ctr" defTabSz="852488" rtl="0" fontAlgn="base">
              <a:spcBef>
                <a:spcPct val="0"/>
              </a:spcBef>
              <a:spcAft>
                <a:spcPct val="0"/>
              </a:spcAft>
              <a:defRPr sz="4000">
                <a:solidFill>
                  <a:schemeClr val="tx2"/>
                </a:solidFill>
                <a:latin typeface="Arial" charset="0"/>
              </a:defRPr>
            </a:lvl7pPr>
            <a:lvl8pPr marL="1371600" algn="ctr" defTabSz="852488" rtl="0" fontAlgn="base">
              <a:spcBef>
                <a:spcPct val="0"/>
              </a:spcBef>
              <a:spcAft>
                <a:spcPct val="0"/>
              </a:spcAft>
              <a:defRPr sz="4000">
                <a:solidFill>
                  <a:schemeClr val="tx2"/>
                </a:solidFill>
                <a:latin typeface="Arial" charset="0"/>
              </a:defRPr>
            </a:lvl8pPr>
            <a:lvl9pPr marL="1828800" algn="ctr" defTabSz="852488" rtl="0" fontAlgn="base">
              <a:spcBef>
                <a:spcPct val="0"/>
              </a:spcBef>
              <a:spcAft>
                <a:spcPct val="0"/>
              </a:spcAft>
              <a:defRPr sz="4000">
                <a:solidFill>
                  <a:schemeClr val="tx2"/>
                </a:solidFill>
                <a:latin typeface="Arial" charset="0"/>
              </a:defRPr>
            </a:lvl9pPr>
          </a:lstStyle>
          <a:p>
            <a:pPr marL="0" marR="0" lvl="0" indent="0" algn="ctr" defTabSz="852488" rtl="0" eaLnBrk="0" fontAlgn="base" latinLnBrk="0" hangingPunct="0">
              <a:lnSpc>
                <a:spcPct val="80000"/>
              </a:lnSpc>
              <a:spcBef>
                <a:spcPct val="0"/>
              </a:spcBef>
              <a:spcAft>
                <a:spcPct val="0"/>
              </a:spcAft>
              <a:buClrTx/>
              <a:buSzTx/>
              <a:buFontTx/>
              <a:buNone/>
              <a:tabLst/>
              <a:defRPr/>
            </a:pPr>
            <a:r>
              <a:rPr kumimoji="0" lang="en-US" altLang="zh-CN" sz="4000" b="0" i="0" u="none" strike="noStrike" kern="0" cap="none" spc="0" normalizeH="0" baseline="0" noProof="0" dirty="0">
                <a:ln>
                  <a:noFill/>
                </a:ln>
                <a:solidFill>
                  <a:srgbClr val="333399"/>
                </a:solidFill>
                <a:effectLst/>
                <a:uLnTx/>
                <a:uFillTx/>
                <a:latin typeface="Arial"/>
                <a:ea typeface="宋体" panose="02010600030101010101" pitchFamily="2" charset="-122"/>
                <a:cs typeface="+mj-cs"/>
              </a:rPr>
              <a:t>Parametric Statistical Hypothesis Tests</a:t>
            </a:r>
          </a:p>
        </p:txBody>
      </p:sp>
    </p:spTree>
    <p:extLst>
      <p:ext uri="{BB962C8B-B14F-4D97-AF65-F5344CB8AC3E}">
        <p14:creationId xmlns:p14="http://schemas.microsoft.com/office/powerpoint/2010/main" val="27650566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4" name="图片 3">
            <a:extLst>
              <a:ext uri="{FF2B5EF4-FFF2-40B4-BE49-F238E27FC236}">
                <a16:creationId xmlns:a16="http://schemas.microsoft.com/office/drawing/2014/main" id="{3E3599E4-0DE8-3F66-E92F-DB6BE19945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934" r="1971"/>
          <a:stretch>
            <a:fillRect/>
          </a:stretch>
        </p:blipFill>
        <p:spPr bwMode="auto">
          <a:xfrm>
            <a:off x="1219200" y="0"/>
            <a:ext cx="7924800" cy="6832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96547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818" name="组合 3">
            <a:extLst>
              <a:ext uri="{FF2B5EF4-FFF2-40B4-BE49-F238E27FC236}">
                <a16:creationId xmlns:a16="http://schemas.microsoft.com/office/drawing/2014/main" id="{37CAB160-C4DF-065A-86D5-67D924B74C03}"/>
              </a:ext>
            </a:extLst>
          </p:cNvPr>
          <p:cNvGrpSpPr>
            <a:grpSpLocks/>
          </p:cNvGrpSpPr>
          <p:nvPr/>
        </p:nvGrpSpPr>
        <p:grpSpPr bwMode="auto">
          <a:xfrm>
            <a:off x="7257" y="132443"/>
            <a:ext cx="9129486" cy="6593114"/>
            <a:chOff x="152400" y="304800"/>
            <a:chExt cx="8836094" cy="6400800"/>
          </a:xfrm>
        </p:grpSpPr>
        <p:pic>
          <p:nvPicPr>
            <p:cNvPr id="162819" name="图片 1">
              <a:extLst>
                <a:ext uri="{FF2B5EF4-FFF2-40B4-BE49-F238E27FC236}">
                  <a16:creationId xmlns:a16="http://schemas.microsoft.com/office/drawing/2014/main" id="{33BBA4D9-548E-9FF2-C910-09D921A71A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34" t="4445" r="1634" b="2222"/>
            <a:stretch>
              <a:fillRect/>
            </a:stretch>
          </p:blipFill>
          <p:spPr bwMode="auto">
            <a:xfrm>
              <a:off x="155506" y="304800"/>
              <a:ext cx="8832988"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20" name="矩形 2">
              <a:extLst>
                <a:ext uri="{FF2B5EF4-FFF2-40B4-BE49-F238E27FC236}">
                  <a16:creationId xmlns:a16="http://schemas.microsoft.com/office/drawing/2014/main" id="{2144FE2B-AB6C-7AFA-9D25-6FAB45E85A81}"/>
                </a:ext>
              </a:extLst>
            </p:cNvPr>
            <p:cNvSpPr>
              <a:spLocks noChangeArrowheads="1"/>
            </p:cNvSpPr>
            <p:nvPr/>
          </p:nvSpPr>
          <p:spPr bwMode="auto">
            <a:xfrm>
              <a:off x="152400" y="304800"/>
              <a:ext cx="1143000" cy="83820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 name="矩形 1">
            <a:extLst>
              <a:ext uri="{FF2B5EF4-FFF2-40B4-BE49-F238E27FC236}">
                <a16:creationId xmlns:a16="http://schemas.microsoft.com/office/drawing/2014/main" id="{BDCC83A2-0F81-BC46-F37C-E05FB7CFD93F}"/>
              </a:ext>
            </a:extLst>
          </p:cNvPr>
          <p:cNvSpPr/>
          <p:nvPr/>
        </p:nvSpPr>
        <p:spPr bwMode="auto">
          <a:xfrm>
            <a:off x="3886200" y="5029200"/>
            <a:ext cx="1447800" cy="152400"/>
          </a:xfrm>
          <a:prstGeom prst="rect">
            <a:avLst/>
          </a:prstGeom>
          <a:solidFill>
            <a:srgbClr val="C6C6E3"/>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ndParaRPr>
          </a:p>
        </p:txBody>
      </p:sp>
      <p:sp>
        <p:nvSpPr>
          <p:cNvPr id="3" name="矩形 2">
            <a:extLst>
              <a:ext uri="{FF2B5EF4-FFF2-40B4-BE49-F238E27FC236}">
                <a16:creationId xmlns:a16="http://schemas.microsoft.com/office/drawing/2014/main" id="{5B1CCDE5-B9D2-F322-27CA-D225647262A0}"/>
              </a:ext>
            </a:extLst>
          </p:cNvPr>
          <p:cNvSpPr/>
          <p:nvPr/>
        </p:nvSpPr>
        <p:spPr bwMode="auto">
          <a:xfrm>
            <a:off x="4916400" y="6225000"/>
            <a:ext cx="1296000" cy="252000"/>
          </a:xfrm>
          <a:prstGeom prst="rect">
            <a:avLst/>
          </a:prstGeom>
          <a:solidFill>
            <a:srgbClr val="C6C6E3"/>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7882022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075C786-1747-8160-C4CD-7D7157E8C374}"/>
              </a:ext>
            </a:extLst>
          </p:cNvPr>
          <p:cNvSpPr txBox="1">
            <a:spLocks noChangeArrowheads="1"/>
          </p:cNvSpPr>
          <p:nvPr/>
        </p:nvSpPr>
        <p:spPr bwMode="auto">
          <a:xfrm>
            <a:off x="851274" y="462916"/>
            <a:ext cx="7939927" cy="990600"/>
          </a:xfrm>
          <a:prstGeom prst="rect">
            <a:avLst/>
          </a:prstGeom>
          <a:noFill/>
          <a:ln>
            <a:noFill/>
          </a:ln>
        </p:spPr>
        <p:txBody>
          <a:bodyPr lIns="85342" tIns="42672" rIns="85342" bIns="42672" anchor="b"/>
          <a:lstStyle>
            <a:lvl1pPr algn="ctr" defTabSz="852488" rtl="0" eaLnBrk="0" fontAlgn="base" hangingPunct="0">
              <a:spcBef>
                <a:spcPct val="0"/>
              </a:spcBef>
              <a:spcAft>
                <a:spcPct val="0"/>
              </a:spcAft>
              <a:defRPr sz="4000">
                <a:solidFill>
                  <a:schemeClr val="tx2"/>
                </a:solidFill>
                <a:latin typeface="+mj-lt"/>
                <a:ea typeface="+mj-ea"/>
                <a:cs typeface="+mj-cs"/>
              </a:defRPr>
            </a:lvl1pPr>
            <a:lvl2pPr algn="ctr" defTabSz="852488" rtl="0" eaLnBrk="0" fontAlgn="base" hangingPunct="0">
              <a:spcBef>
                <a:spcPct val="0"/>
              </a:spcBef>
              <a:spcAft>
                <a:spcPct val="0"/>
              </a:spcAft>
              <a:defRPr sz="4000">
                <a:solidFill>
                  <a:schemeClr val="tx2"/>
                </a:solidFill>
                <a:latin typeface="Arial" charset="0"/>
              </a:defRPr>
            </a:lvl2pPr>
            <a:lvl3pPr algn="ctr" defTabSz="852488" rtl="0" eaLnBrk="0" fontAlgn="base" hangingPunct="0">
              <a:spcBef>
                <a:spcPct val="0"/>
              </a:spcBef>
              <a:spcAft>
                <a:spcPct val="0"/>
              </a:spcAft>
              <a:defRPr sz="4000">
                <a:solidFill>
                  <a:schemeClr val="tx2"/>
                </a:solidFill>
                <a:latin typeface="Arial" charset="0"/>
              </a:defRPr>
            </a:lvl3pPr>
            <a:lvl4pPr algn="ctr" defTabSz="852488" rtl="0" eaLnBrk="0" fontAlgn="base" hangingPunct="0">
              <a:spcBef>
                <a:spcPct val="0"/>
              </a:spcBef>
              <a:spcAft>
                <a:spcPct val="0"/>
              </a:spcAft>
              <a:defRPr sz="4000">
                <a:solidFill>
                  <a:schemeClr val="tx2"/>
                </a:solidFill>
                <a:latin typeface="Arial" charset="0"/>
              </a:defRPr>
            </a:lvl4pPr>
            <a:lvl5pPr algn="ctr" defTabSz="852488" rtl="0" eaLnBrk="0" fontAlgn="base" hangingPunct="0">
              <a:spcBef>
                <a:spcPct val="0"/>
              </a:spcBef>
              <a:spcAft>
                <a:spcPct val="0"/>
              </a:spcAft>
              <a:defRPr sz="4000">
                <a:solidFill>
                  <a:schemeClr val="tx2"/>
                </a:solidFill>
                <a:latin typeface="Arial" charset="0"/>
              </a:defRPr>
            </a:lvl5pPr>
            <a:lvl6pPr marL="457200" algn="ctr" defTabSz="852488" rtl="0" fontAlgn="base">
              <a:spcBef>
                <a:spcPct val="0"/>
              </a:spcBef>
              <a:spcAft>
                <a:spcPct val="0"/>
              </a:spcAft>
              <a:defRPr sz="4000">
                <a:solidFill>
                  <a:schemeClr val="tx2"/>
                </a:solidFill>
                <a:latin typeface="Arial" charset="0"/>
              </a:defRPr>
            </a:lvl6pPr>
            <a:lvl7pPr marL="914400" algn="ctr" defTabSz="852488" rtl="0" fontAlgn="base">
              <a:spcBef>
                <a:spcPct val="0"/>
              </a:spcBef>
              <a:spcAft>
                <a:spcPct val="0"/>
              </a:spcAft>
              <a:defRPr sz="4000">
                <a:solidFill>
                  <a:schemeClr val="tx2"/>
                </a:solidFill>
                <a:latin typeface="Arial" charset="0"/>
              </a:defRPr>
            </a:lvl7pPr>
            <a:lvl8pPr marL="1371600" algn="ctr" defTabSz="852488" rtl="0" fontAlgn="base">
              <a:spcBef>
                <a:spcPct val="0"/>
              </a:spcBef>
              <a:spcAft>
                <a:spcPct val="0"/>
              </a:spcAft>
              <a:defRPr sz="4000">
                <a:solidFill>
                  <a:schemeClr val="tx2"/>
                </a:solidFill>
                <a:latin typeface="Arial" charset="0"/>
              </a:defRPr>
            </a:lvl8pPr>
            <a:lvl9pPr marL="1828800" algn="ctr" defTabSz="852488" rtl="0" fontAlgn="base">
              <a:spcBef>
                <a:spcPct val="0"/>
              </a:spcBef>
              <a:spcAft>
                <a:spcPct val="0"/>
              </a:spcAft>
              <a:defRPr sz="4000">
                <a:solidFill>
                  <a:schemeClr val="tx2"/>
                </a:solidFill>
                <a:latin typeface="Arial" charset="0"/>
              </a:defRPr>
            </a:lvl9pPr>
          </a:lstStyle>
          <a:p>
            <a:pPr marL="0" marR="0" lvl="0" indent="0" algn="l" defTabSz="852488" rtl="0" eaLnBrk="0" fontAlgn="base" latinLnBrk="0" hangingPunct="0">
              <a:lnSpc>
                <a:spcPct val="80000"/>
              </a:lnSpc>
              <a:spcBef>
                <a:spcPct val="0"/>
              </a:spcBef>
              <a:spcAft>
                <a:spcPct val="0"/>
              </a:spcAft>
              <a:buClrTx/>
              <a:buSzTx/>
              <a:buFontTx/>
              <a:buNone/>
              <a:tabLst/>
              <a:defRPr/>
            </a:pPr>
            <a:r>
              <a:rPr kumimoji="0" lang="en-US" altLang="zh-CN" sz="4000" b="0" i="0" u="none" strike="noStrike" kern="0" cap="none" spc="0" normalizeH="0" baseline="0" noProof="0" dirty="0">
                <a:ln>
                  <a:noFill/>
                </a:ln>
                <a:solidFill>
                  <a:srgbClr val="333399"/>
                </a:solidFill>
                <a:effectLst/>
                <a:uLnTx/>
                <a:uFillTx/>
                <a:latin typeface="Arial"/>
                <a:ea typeface="宋体" panose="02010600030101010101" pitchFamily="2" charset="-122"/>
                <a:cs typeface="+mj-cs"/>
              </a:rPr>
              <a:t>Normality Tests</a:t>
            </a:r>
          </a:p>
        </p:txBody>
      </p:sp>
      <p:sp>
        <p:nvSpPr>
          <p:cNvPr id="8" name="文本框 7">
            <a:extLst>
              <a:ext uri="{FF2B5EF4-FFF2-40B4-BE49-F238E27FC236}">
                <a16:creationId xmlns:a16="http://schemas.microsoft.com/office/drawing/2014/main" id="{39966018-92B9-33F3-593D-717EA7A87B13}"/>
              </a:ext>
            </a:extLst>
          </p:cNvPr>
          <p:cNvSpPr txBox="1"/>
          <p:nvPr/>
        </p:nvSpPr>
        <p:spPr>
          <a:xfrm>
            <a:off x="602036" y="1752600"/>
            <a:ext cx="7939927" cy="3539430"/>
          </a:xfrm>
          <a:prstGeom prst="rect">
            <a:avLst/>
          </a:prstGeom>
          <a:noFill/>
        </p:spPr>
        <p:txBody>
          <a:bodyPr wrap="square">
            <a:spAutoFit/>
          </a:bodyPr>
          <a:lstStyle/>
          <a:p>
            <a:r>
              <a:rPr lang="en-US" altLang="zh-CN" dirty="0"/>
              <a:t>If methods are used that assume a Gaussian distribution, and your data was drawn from a different distribution, the findings may be misleading or plain wrong.</a:t>
            </a:r>
          </a:p>
          <a:p>
            <a:endParaRPr lang="en-US" altLang="zh-CN" dirty="0"/>
          </a:p>
          <a:p>
            <a:r>
              <a:rPr lang="en-US" altLang="zh-CN" dirty="0"/>
              <a:t>There are a range of techniques that you can use to check if your data sample deviates from a Gaussian distribution, called normality tests.</a:t>
            </a:r>
            <a:endParaRPr lang="zh-CN" altLang="en-US" dirty="0"/>
          </a:p>
        </p:txBody>
      </p:sp>
    </p:spTree>
    <p:extLst>
      <p:ext uri="{BB962C8B-B14F-4D97-AF65-F5344CB8AC3E}">
        <p14:creationId xmlns:p14="http://schemas.microsoft.com/office/powerpoint/2010/main" val="4709320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075C786-1747-8160-C4CD-7D7157E8C374}"/>
              </a:ext>
            </a:extLst>
          </p:cNvPr>
          <p:cNvSpPr txBox="1">
            <a:spLocks noChangeArrowheads="1"/>
          </p:cNvSpPr>
          <p:nvPr/>
        </p:nvSpPr>
        <p:spPr bwMode="auto">
          <a:xfrm>
            <a:off x="851274" y="462916"/>
            <a:ext cx="7939927" cy="990600"/>
          </a:xfrm>
          <a:prstGeom prst="rect">
            <a:avLst/>
          </a:prstGeom>
          <a:noFill/>
          <a:ln>
            <a:noFill/>
          </a:ln>
        </p:spPr>
        <p:txBody>
          <a:bodyPr lIns="85342" tIns="42672" rIns="85342" bIns="42672" anchor="b"/>
          <a:lstStyle>
            <a:lvl1pPr algn="ctr" defTabSz="852488" rtl="0" eaLnBrk="0" fontAlgn="base" hangingPunct="0">
              <a:spcBef>
                <a:spcPct val="0"/>
              </a:spcBef>
              <a:spcAft>
                <a:spcPct val="0"/>
              </a:spcAft>
              <a:defRPr sz="4000">
                <a:solidFill>
                  <a:schemeClr val="tx2"/>
                </a:solidFill>
                <a:latin typeface="+mj-lt"/>
                <a:ea typeface="+mj-ea"/>
                <a:cs typeface="+mj-cs"/>
              </a:defRPr>
            </a:lvl1pPr>
            <a:lvl2pPr algn="ctr" defTabSz="852488" rtl="0" eaLnBrk="0" fontAlgn="base" hangingPunct="0">
              <a:spcBef>
                <a:spcPct val="0"/>
              </a:spcBef>
              <a:spcAft>
                <a:spcPct val="0"/>
              </a:spcAft>
              <a:defRPr sz="4000">
                <a:solidFill>
                  <a:schemeClr val="tx2"/>
                </a:solidFill>
                <a:latin typeface="Arial" charset="0"/>
              </a:defRPr>
            </a:lvl2pPr>
            <a:lvl3pPr algn="ctr" defTabSz="852488" rtl="0" eaLnBrk="0" fontAlgn="base" hangingPunct="0">
              <a:spcBef>
                <a:spcPct val="0"/>
              </a:spcBef>
              <a:spcAft>
                <a:spcPct val="0"/>
              </a:spcAft>
              <a:defRPr sz="4000">
                <a:solidFill>
                  <a:schemeClr val="tx2"/>
                </a:solidFill>
                <a:latin typeface="Arial" charset="0"/>
              </a:defRPr>
            </a:lvl3pPr>
            <a:lvl4pPr algn="ctr" defTabSz="852488" rtl="0" eaLnBrk="0" fontAlgn="base" hangingPunct="0">
              <a:spcBef>
                <a:spcPct val="0"/>
              </a:spcBef>
              <a:spcAft>
                <a:spcPct val="0"/>
              </a:spcAft>
              <a:defRPr sz="4000">
                <a:solidFill>
                  <a:schemeClr val="tx2"/>
                </a:solidFill>
                <a:latin typeface="Arial" charset="0"/>
              </a:defRPr>
            </a:lvl4pPr>
            <a:lvl5pPr algn="ctr" defTabSz="852488" rtl="0" eaLnBrk="0" fontAlgn="base" hangingPunct="0">
              <a:spcBef>
                <a:spcPct val="0"/>
              </a:spcBef>
              <a:spcAft>
                <a:spcPct val="0"/>
              </a:spcAft>
              <a:defRPr sz="4000">
                <a:solidFill>
                  <a:schemeClr val="tx2"/>
                </a:solidFill>
                <a:latin typeface="Arial" charset="0"/>
              </a:defRPr>
            </a:lvl5pPr>
            <a:lvl6pPr marL="457200" algn="ctr" defTabSz="852488" rtl="0" fontAlgn="base">
              <a:spcBef>
                <a:spcPct val="0"/>
              </a:spcBef>
              <a:spcAft>
                <a:spcPct val="0"/>
              </a:spcAft>
              <a:defRPr sz="4000">
                <a:solidFill>
                  <a:schemeClr val="tx2"/>
                </a:solidFill>
                <a:latin typeface="Arial" charset="0"/>
              </a:defRPr>
            </a:lvl6pPr>
            <a:lvl7pPr marL="914400" algn="ctr" defTabSz="852488" rtl="0" fontAlgn="base">
              <a:spcBef>
                <a:spcPct val="0"/>
              </a:spcBef>
              <a:spcAft>
                <a:spcPct val="0"/>
              </a:spcAft>
              <a:defRPr sz="4000">
                <a:solidFill>
                  <a:schemeClr val="tx2"/>
                </a:solidFill>
                <a:latin typeface="Arial" charset="0"/>
              </a:defRPr>
            </a:lvl7pPr>
            <a:lvl8pPr marL="1371600" algn="ctr" defTabSz="852488" rtl="0" fontAlgn="base">
              <a:spcBef>
                <a:spcPct val="0"/>
              </a:spcBef>
              <a:spcAft>
                <a:spcPct val="0"/>
              </a:spcAft>
              <a:defRPr sz="4000">
                <a:solidFill>
                  <a:schemeClr val="tx2"/>
                </a:solidFill>
                <a:latin typeface="Arial" charset="0"/>
              </a:defRPr>
            </a:lvl8pPr>
            <a:lvl9pPr marL="1828800" algn="ctr" defTabSz="852488" rtl="0" fontAlgn="base">
              <a:spcBef>
                <a:spcPct val="0"/>
              </a:spcBef>
              <a:spcAft>
                <a:spcPct val="0"/>
              </a:spcAft>
              <a:defRPr sz="4000">
                <a:solidFill>
                  <a:schemeClr val="tx2"/>
                </a:solidFill>
                <a:latin typeface="Arial" charset="0"/>
              </a:defRPr>
            </a:lvl9pPr>
          </a:lstStyle>
          <a:p>
            <a:pPr marL="0" marR="0" lvl="0" indent="0" algn="l" defTabSz="852488" rtl="0" eaLnBrk="0" fontAlgn="base" latinLnBrk="0" hangingPunct="0">
              <a:lnSpc>
                <a:spcPct val="80000"/>
              </a:lnSpc>
              <a:spcBef>
                <a:spcPct val="0"/>
              </a:spcBef>
              <a:spcAft>
                <a:spcPct val="0"/>
              </a:spcAft>
              <a:buClrTx/>
              <a:buSzTx/>
              <a:buFontTx/>
              <a:buNone/>
              <a:tabLst/>
              <a:defRPr/>
            </a:pPr>
            <a:r>
              <a:rPr kumimoji="0" lang="en-US" altLang="zh-CN" sz="4000" b="0" i="0" u="none" strike="noStrike" kern="0" cap="none" spc="0" normalizeH="0" baseline="0" noProof="0" dirty="0">
                <a:ln>
                  <a:noFill/>
                </a:ln>
                <a:solidFill>
                  <a:srgbClr val="333399"/>
                </a:solidFill>
                <a:effectLst/>
                <a:uLnTx/>
                <a:uFillTx/>
                <a:latin typeface="Arial"/>
                <a:ea typeface="宋体" panose="02010600030101010101" pitchFamily="2" charset="-122"/>
                <a:cs typeface="+mj-cs"/>
              </a:rPr>
              <a:t>Normality Tests</a:t>
            </a:r>
          </a:p>
        </p:txBody>
      </p:sp>
      <p:sp>
        <p:nvSpPr>
          <p:cNvPr id="5" name="Line 5">
            <a:extLst>
              <a:ext uri="{FF2B5EF4-FFF2-40B4-BE49-F238E27FC236}">
                <a16:creationId xmlns:a16="http://schemas.microsoft.com/office/drawing/2014/main" id="{7832E9BF-68EF-5273-C6FC-7A63C5A11720}"/>
              </a:ext>
            </a:extLst>
          </p:cNvPr>
          <p:cNvSpPr>
            <a:spLocks noChangeShapeType="1"/>
          </p:cNvSpPr>
          <p:nvPr/>
        </p:nvSpPr>
        <p:spPr bwMode="auto">
          <a:xfrm>
            <a:off x="4648200" y="2438400"/>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 name="Freeform 6">
            <a:extLst>
              <a:ext uri="{FF2B5EF4-FFF2-40B4-BE49-F238E27FC236}">
                <a16:creationId xmlns:a16="http://schemas.microsoft.com/office/drawing/2014/main" id="{1E64F0B5-865C-DF65-ADBE-2B8A47023536}"/>
              </a:ext>
            </a:extLst>
          </p:cNvPr>
          <p:cNvSpPr>
            <a:spLocks/>
          </p:cNvSpPr>
          <p:nvPr/>
        </p:nvSpPr>
        <p:spPr bwMode="auto">
          <a:xfrm>
            <a:off x="1215572" y="2895600"/>
            <a:ext cx="1819275" cy="907144"/>
          </a:xfrm>
          <a:custGeom>
            <a:avLst/>
            <a:gdLst>
              <a:gd name="T0" fmla="*/ 0 w 1068"/>
              <a:gd name="T1" fmla="*/ 2147483646 h 429"/>
              <a:gd name="T2" fmla="*/ 2147483646 w 1068"/>
              <a:gd name="T3" fmla="*/ 2147483646 h 429"/>
              <a:gd name="T4" fmla="*/ 2147483646 w 1068"/>
              <a:gd name="T5" fmla="*/ 0 h 429"/>
              <a:gd name="T6" fmla="*/ 0 w 1068"/>
              <a:gd name="T7" fmla="*/ 0 h 429"/>
              <a:gd name="T8" fmla="*/ 0 w 1068"/>
              <a:gd name="T9" fmla="*/ 2147483646 h 429"/>
              <a:gd name="T10" fmla="*/ 0 60000 65536"/>
              <a:gd name="T11" fmla="*/ 0 60000 65536"/>
              <a:gd name="T12" fmla="*/ 0 60000 65536"/>
              <a:gd name="T13" fmla="*/ 0 60000 65536"/>
              <a:gd name="T14" fmla="*/ 0 60000 65536"/>
              <a:gd name="T15" fmla="*/ 0 w 1068"/>
              <a:gd name="T16" fmla="*/ 0 h 429"/>
              <a:gd name="T17" fmla="*/ 1068 w 1068"/>
              <a:gd name="T18" fmla="*/ 429 h 429"/>
            </a:gdLst>
            <a:ahLst/>
            <a:cxnLst>
              <a:cxn ang="T10">
                <a:pos x="T0" y="T1"/>
              </a:cxn>
              <a:cxn ang="T11">
                <a:pos x="T2" y="T3"/>
              </a:cxn>
              <a:cxn ang="T12">
                <a:pos x="T4" y="T5"/>
              </a:cxn>
              <a:cxn ang="T13">
                <a:pos x="T6" y="T7"/>
              </a:cxn>
              <a:cxn ang="T14">
                <a:pos x="T8" y="T9"/>
              </a:cxn>
            </a:cxnLst>
            <a:rect l="T15" t="T16" r="T17" b="T18"/>
            <a:pathLst>
              <a:path w="1068" h="429">
                <a:moveTo>
                  <a:pt x="0" y="428"/>
                </a:moveTo>
                <a:lnTo>
                  <a:pt x="1067" y="428"/>
                </a:lnTo>
                <a:lnTo>
                  <a:pt x="1067" y="0"/>
                </a:lnTo>
                <a:lnTo>
                  <a:pt x="0" y="0"/>
                </a:lnTo>
                <a:lnTo>
                  <a:pt x="0" y="428"/>
                </a:lnTo>
              </a:path>
            </a:pathLst>
          </a:custGeom>
          <a:solidFill>
            <a:srgbClr val="FDE0BD"/>
          </a:solidFill>
          <a:ln w="25400" cap="rnd">
            <a:solidFill>
              <a:srgbClr val="1A1A1A"/>
            </a:solidFill>
            <a:round/>
            <a:headEnd/>
            <a:tailEnd/>
          </a:ln>
        </p:spPr>
        <p:txBody>
          <a:bodyPr/>
          <a:lstStyle/>
          <a:p>
            <a:pPr algn="ctr"/>
            <a:r>
              <a:rPr lang="en-US" altLang="zh-CN" sz="2400" b="1" dirty="0">
                <a:solidFill>
                  <a:srgbClr val="000066"/>
                </a:solidFill>
                <a:ea typeface="宋体" panose="02010600030101010101" pitchFamily="2" charset="-122"/>
              </a:rPr>
              <a:t>Graphical Methods</a:t>
            </a:r>
            <a:endParaRPr lang="zh-CN" altLang="en-US" sz="2400" b="1" dirty="0">
              <a:solidFill>
                <a:srgbClr val="000066"/>
              </a:solidFill>
              <a:ea typeface="宋体" panose="02010600030101010101" pitchFamily="2" charset="-122"/>
            </a:endParaRPr>
          </a:p>
        </p:txBody>
      </p:sp>
      <p:sp>
        <p:nvSpPr>
          <p:cNvPr id="10" name="Freeform 9">
            <a:extLst>
              <a:ext uri="{FF2B5EF4-FFF2-40B4-BE49-F238E27FC236}">
                <a16:creationId xmlns:a16="http://schemas.microsoft.com/office/drawing/2014/main" id="{0DC7573A-4C55-A939-7864-5155E4AD6C33}"/>
              </a:ext>
            </a:extLst>
          </p:cNvPr>
          <p:cNvSpPr>
            <a:spLocks/>
          </p:cNvSpPr>
          <p:nvPr/>
        </p:nvSpPr>
        <p:spPr bwMode="auto">
          <a:xfrm>
            <a:off x="5644922" y="2909784"/>
            <a:ext cx="2787423" cy="907143"/>
          </a:xfrm>
          <a:custGeom>
            <a:avLst/>
            <a:gdLst>
              <a:gd name="T0" fmla="*/ 0 w 1241"/>
              <a:gd name="T1" fmla="*/ 2147483646 h 436"/>
              <a:gd name="T2" fmla="*/ 2147483646 w 1241"/>
              <a:gd name="T3" fmla="*/ 2147483646 h 436"/>
              <a:gd name="T4" fmla="*/ 2147483646 w 1241"/>
              <a:gd name="T5" fmla="*/ 0 h 436"/>
              <a:gd name="T6" fmla="*/ 0 w 1241"/>
              <a:gd name="T7" fmla="*/ 0 h 436"/>
              <a:gd name="T8" fmla="*/ 0 w 1241"/>
              <a:gd name="T9" fmla="*/ 2147483646 h 436"/>
              <a:gd name="T10" fmla="*/ 0 60000 65536"/>
              <a:gd name="T11" fmla="*/ 0 60000 65536"/>
              <a:gd name="T12" fmla="*/ 0 60000 65536"/>
              <a:gd name="T13" fmla="*/ 0 60000 65536"/>
              <a:gd name="T14" fmla="*/ 0 60000 65536"/>
              <a:gd name="T15" fmla="*/ 0 w 1241"/>
              <a:gd name="T16" fmla="*/ 0 h 436"/>
              <a:gd name="T17" fmla="*/ 1241 w 1241"/>
              <a:gd name="T18" fmla="*/ 436 h 436"/>
            </a:gdLst>
            <a:ahLst/>
            <a:cxnLst>
              <a:cxn ang="T10">
                <a:pos x="T0" y="T1"/>
              </a:cxn>
              <a:cxn ang="T11">
                <a:pos x="T2" y="T3"/>
              </a:cxn>
              <a:cxn ang="T12">
                <a:pos x="T4" y="T5"/>
              </a:cxn>
              <a:cxn ang="T13">
                <a:pos x="T6" y="T7"/>
              </a:cxn>
              <a:cxn ang="T14">
                <a:pos x="T8" y="T9"/>
              </a:cxn>
            </a:cxnLst>
            <a:rect l="T15" t="T16" r="T17" b="T18"/>
            <a:pathLst>
              <a:path w="1241" h="436">
                <a:moveTo>
                  <a:pt x="0" y="435"/>
                </a:moveTo>
                <a:lnTo>
                  <a:pt x="1240" y="435"/>
                </a:lnTo>
                <a:lnTo>
                  <a:pt x="1240" y="0"/>
                </a:lnTo>
                <a:lnTo>
                  <a:pt x="0" y="0"/>
                </a:lnTo>
                <a:lnTo>
                  <a:pt x="0" y="435"/>
                </a:lnTo>
              </a:path>
            </a:pathLst>
          </a:custGeom>
          <a:solidFill>
            <a:srgbClr val="C7DAF7"/>
          </a:solidFill>
          <a:ln w="25400" cap="rnd">
            <a:solidFill>
              <a:srgbClr val="1A1A1A"/>
            </a:solidFill>
            <a:round/>
            <a:headEnd/>
            <a:tailEnd/>
          </a:ln>
        </p:spPr>
        <p:txBody>
          <a:bodyPr/>
          <a:lstStyle/>
          <a:p>
            <a:pPr algn="ctr"/>
            <a:r>
              <a:rPr lang="en-US" altLang="zh-CN" sz="2400" b="1" dirty="0">
                <a:solidFill>
                  <a:srgbClr val="000066"/>
                </a:solidFill>
                <a:ea typeface="宋体" panose="02010600030101010101" pitchFamily="2" charset="-122"/>
              </a:rPr>
              <a:t>Statistical Normality Tests</a:t>
            </a:r>
            <a:endParaRPr lang="zh-CN" altLang="en-US" sz="2400" b="1" dirty="0">
              <a:solidFill>
                <a:srgbClr val="000066"/>
              </a:solidFill>
              <a:ea typeface="宋体" panose="02010600030101010101" pitchFamily="2" charset="-122"/>
            </a:endParaRPr>
          </a:p>
        </p:txBody>
      </p:sp>
      <p:sp>
        <p:nvSpPr>
          <p:cNvPr id="12" name="Line 11">
            <a:extLst>
              <a:ext uri="{FF2B5EF4-FFF2-40B4-BE49-F238E27FC236}">
                <a16:creationId xmlns:a16="http://schemas.microsoft.com/office/drawing/2014/main" id="{C13ADAEA-FFE4-8E13-91B7-1A1024E8B40A}"/>
              </a:ext>
            </a:extLst>
          </p:cNvPr>
          <p:cNvSpPr>
            <a:spLocks noChangeShapeType="1"/>
          </p:cNvSpPr>
          <p:nvPr/>
        </p:nvSpPr>
        <p:spPr bwMode="auto">
          <a:xfrm>
            <a:off x="2125209" y="2670628"/>
            <a:ext cx="4785816" cy="32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12">
            <a:extLst>
              <a:ext uri="{FF2B5EF4-FFF2-40B4-BE49-F238E27FC236}">
                <a16:creationId xmlns:a16="http://schemas.microsoft.com/office/drawing/2014/main" id="{1F05EA90-E7FF-5149-2348-C4CD7C07E931}"/>
              </a:ext>
            </a:extLst>
          </p:cNvPr>
          <p:cNvSpPr>
            <a:spLocks noChangeShapeType="1"/>
          </p:cNvSpPr>
          <p:nvPr/>
        </p:nvSpPr>
        <p:spPr bwMode="auto">
          <a:xfrm>
            <a:off x="2133600" y="2667000"/>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 name="Line 13">
            <a:extLst>
              <a:ext uri="{FF2B5EF4-FFF2-40B4-BE49-F238E27FC236}">
                <a16:creationId xmlns:a16="http://schemas.microsoft.com/office/drawing/2014/main" id="{F39BD0EE-71FD-F63B-782C-84E16CB0F7C1}"/>
              </a:ext>
            </a:extLst>
          </p:cNvPr>
          <p:cNvSpPr>
            <a:spLocks noChangeShapeType="1"/>
          </p:cNvSpPr>
          <p:nvPr/>
        </p:nvSpPr>
        <p:spPr bwMode="auto">
          <a:xfrm>
            <a:off x="6911024" y="2688276"/>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0" name="组合 19">
            <a:extLst>
              <a:ext uri="{FF2B5EF4-FFF2-40B4-BE49-F238E27FC236}">
                <a16:creationId xmlns:a16="http://schemas.microsoft.com/office/drawing/2014/main" id="{B9568A10-9BC4-8182-A9E5-EB643CC8D2BB}"/>
              </a:ext>
            </a:extLst>
          </p:cNvPr>
          <p:cNvGrpSpPr/>
          <p:nvPr/>
        </p:nvGrpSpPr>
        <p:grpSpPr>
          <a:xfrm>
            <a:off x="2858294" y="1603058"/>
            <a:ext cx="3427412" cy="914400"/>
            <a:chOff x="2618582" y="1600199"/>
            <a:chExt cx="3427412" cy="914400"/>
          </a:xfrm>
        </p:grpSpPr>
        <p:sp>
          <p:nvSpPr>
            <p:cNvPr id="7" name="Freeform 7">
              <a:extLst>
                <a:ext uri="{FF2B5EF4-FFF2-40B4-BE49-F238E27FC236}">
                  <a16:creationId xmlns:a16="http://schemas.microsoft.com/office/drawing/2014/main" id="{847C2D5E-8A51-EB29-0B42-6FBF9ECAB4DC}"/>
                </a:ext>
              </a:extLst>
            </p:cNvPr>
            <p:cNvSpPr>
              <a:spLocks/>
            </p:cNvSpPr>
            <p:nvPr/>
          </p:nvSpPr>
          <p:spPr bwMode="auto">
            <a:xfrm>
              <a:off x="2618582" y="1600199"/>
              <a:ext cx="3427412" cy="914400"/>
            </a:xfrm>
            <a:custGeom>
              <a:avLst/>
              <a:gdLst>
                <a:gd name="T0" fmla="*/ 0 w 1115"/>
                <a:gd name="T1" fmla="*/ 2147483646 h 514"/>
                <a:gd name="T2" fmla="*/ 2147483646 w 1115"/>
                <a:gd name="T3" fmla="*/ 2147483646 h 514"/>
                <a:gd name="T4" fmla="*/ 2147483646 w 1115"/>
                <a:gd name="T5" fmla="*/ 0 h 514"/>
                <a:gd name="T6" fmla="*/ 0 w 1115"/>
                <a:gd name="T7" fmla="*/ 0 h 514"/>
                <a:gd name="T8" fmla="*/ 0 w 1115"/>
                <a:gd name="T9" fmla="*/ 2147483646 h 514"/>
                <a:gd name="T10" fmla="*/ 0 60000 65536"/>
                <a:gd name="T11" fmla="*/ 0 60000 65536"/>
                <a:gd name="T12" fmla="*/ 0 60000 65536"/>
                <a:gd name="T13" fmla="*/ 0 60000 65536"/>
                <a:gd name="T14" fmla="*/ 0 60000 65536"/>
                <a:gd name="T15" fmla="*/ 0 w 1115"/>
                <a:gd name="T16" fmla="*/ 0 h 514"/>
                <a:gd name="T17" fmla="*/ 1115 w 1115"/>
                <a:gd name="T18" fmla="*/ 514 h 514"/>
              </a:gdLst>
              <a:ahLst/>
              <a:cxnLst>
                <a:cxn ang="T10">
                  <a:pos x="T0" y="T1"/>
                </a:cxn>
                <a:cxn ang="T11">
                  <a:pos x="T2" y="T3"/>
                </a:cxn>
                <a:cxn ang="T12">
                  <a:pos x="T4" y="T5"/>
                </a:cxn>
                <a:cxn ang="T13">
                  <a:pos x="T6" y="T7"/>
                </a:cxn>
                <a:cxn ang="T14">
                  <a:pos x="T8" y="T9"/>
                </a:cxn>
              </a:cxnLst>
              <a:rect l="T15" t="T16" r="T17" b="T18"/>
              <a:pathLst>
                <a:path w="1115" h="514">
                  <a:moveTo>
                    <a:pt x="0" y="513"/>
                  </a:moveTo>
                  <a:lnTo>
                    <a:pt x="1114" y="513"/>
                  </a:lnTo>
                  <a:lnTo>
                    <a:pt x="1114" y="0"/>
                  </a:lnTo>
                  <a:lnTo>
                    <a:pt x="0" y="0"/>
                  </a:lnTo>
                  <a:lnTo>
                    <a:pt x="0" y="513"/>
                  </a:lnTo>
                </a:path>
              </a:pathLst>
            </a:custGeom>
            <a:solidFill>
              <a:srgbClr val="C7DAF7"/>
            </a:solidFill>
            <a:ln w="25400" cap="rnd">
              <a:solidFill>
                <a:srgbClr val="1A1A1A"/>
              </a:solidFill>
              <a:round/>
              <a:headEnd/>
              <a:tailEnd/>
            </a:ln>
          </p:spPr>
          <p:txBody>
            <a:bodyPr/>
            <a:lstStyle/>
            <a:p>
              <a:endParaRPr lang="zh-CN" altLang="en-US"/>
            </a:p>
          </p:txBody>
        </p:sp>
        <p:sp>
          <p:nvSpPr>
            <p:cNvPr id="15" name="Rectangle 14">
              <a:extLst>
                <a:ext uri="{FF2B5EF4-FFF2-40B4-BE49-F238E27FC236}">
                  <a16:creationId xmlns:a16="http://schemas.microsoft.com/office/drawing/2014/main" id="{A8E428DD-8E51-342C-ECB3-7DE524170EBC}"/>
                </a:ext>
              </a:extLst>
            </p:cNvPr>
            <p:cNvSpPr>
              <a:spLocks noChangeArrowheads="1"/>
            </p:cNvSpPr>
            <p:nvPr/>
          </p:nvSpPr>
          <p:spPr bwMode="auto">
            <a:xfrm>
              <a:off x="2636611" y="1600199"/>
              <a:ext cx="3352800"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a:spcBef>
                  <a:spcPct val="0"/>
                </a:spcBef>
                <a:buClrTx/>
                <a:buSzTx/>
                <a:buFontTx/>
                <a:buNone/>
              </a:pPr>
              <a:r>
                <a:rPr lang="en-US" altLang="zh-CN" sz="2400" b="1" dirty="0">
                  <a:solidFill>
                    <a:srgbClr val="000066"/>
                  </a:solidFill>
                  <a:ea typeface="宋体" panose="02010600030101010101" pitchFamily="2" charset="-122"/>
                  <a:sym typeface="Symbol" panose="05050102010706020507" pitchFamily="18" charset="2"/>
                </a:rPr>
                <a:t>Hypothesis </a:t>
              </a:r>
            </a:p>
            <a:p>
              <a:pPr algn="ctr">
                <a:spcBef>
                  <a:spcPct val="0"/>
                </a:spcBef>
                <a:buClrTx/>
                <a:buSzTx/>
                <a:buFontTx/>
                <a:buNone/>
              </a:pPr>
              <a:r>
                <a:rPr lang="en-US" altLang="zh-CN" sz="2400" b="1" dirty="0">
                  <a:solidFill>
                    <a:srgbClr val="000066"/>
                  </a:solidFill>
                  <a:ea typeface="宋体" panose="02010600030101010101" pitchFamily="2" charset="-122"/>
                  <a:sym typeface="Symbol" panose="05050102010706020507" pitchFamily="18" charset="2"/>
                </a:rPr>
                <a:t>Tests for  Normality</a:t>
              </a:r>
            </a:p>
          </p:txBody>
        </p:sp>
      </p:grpSp>
      <p:sp>
        <p:nvSpPr>
          <p:cNvPr id="27" name="Line 5">
            <a:extLst>
              <a:ext uri="{FF2B5EF4-FFF2-40B4-BE49-F238E27FC236}">
                <a16:creationId xmlns:a16="http://schemas.microsoft.com/office/drawing/2014/main" id="{C91EED29-FE00-6F65-53C8-BE5971FBED7E}"/>
              </a:ext>
            </a:extLst>
          </p:cNvPr>
          <p:cNvSpPr>
            <a:spLocks noChangeShapeType="1"/>
          </p:cNvSpPr>
          <p:nvPr/>
        </p:nvSpPr>
        <p:spPr bwMode="auto">
          <a:xfrm>
            <a:off x="2089378" y="3802744"/>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 name="Freeform 6">
            <a:extLst>
              <a:ext uri="{FF2B5EF4-FFF2-40B4-BE49-F238E27FC236}">
                <a16:creationId xmlns:a16="http://schemas.microsoft.com/office/drawing/2014/main" id="{40A98338-E567-4826-4ACD-5F5953556E10}"/>
              </a:ext>
            </a:extLst>
          </p:cNvPr>
          <p:cNvSpPr>
            <a:spLocks/>
          </p:cNvSpPr>
          <p:nvPr/>
        </p:nvSpPr>
        <p:spPr bwMode="auto">
          <a:xfrm>
            <a:off x="108178" y="4259944"/>
            <a:ext cx="1819275" cy="845454"/>
          </a:xfrm>
          <a:custGeom>
            <a:avLst/>
            <a:gdLst>
              <a:gd name="T0" fmla="*/ 0 w 1068"/>
              <a:gd name="T1" fmla="*/ 2147483646 h 429"/>
              <a:gd name="T2" fmla="*/ 2147483646 w 1068"/>
              <a:gd name="T3" fmla="*/ 2147483646 h 429"/>
              <a:gd name="T4" fmla="*/ 2147483646 w 1068"/>
              <a:gd name="T5" fmla="*/ 0 h 429"/>
              <a:gd name="T6" fmla="*/ 0 w 1068"/>
              <a:gd name="T7" fmla="*/ 0 h 429"/>
              <a:gd name="T8" fmla="*/ 0 w 1068"/>
              <a:gd name="T9" fmla="*/ 2147483646 h 429"/>
              <a:gd name="T10" fmla="*/ 0 60000 65536"/>
              <a:gd name="T11" fmla="*/ 0 60000 65536"/>
              <a:gd name="T12" fmla="*/ 0 60000 65536"/>
              <a:gd name="T13" fmla="*/ 0 60000 65536"/>
              <a:gd name="T14" fmla="*/ 0 60000 65536"/>
              <a:gd name="T15" fmla="*/ 0 w 1068"/>
              <a:gd name="T16" fmla="*/ 0 h 429"/>
              <a:gd name="T17" fmla="*/ 1068 w 1068"/>
              <a:gd name="T18" fmla="*/ 429 h 429"/>
            </a:gdLst>
            <a:ahLst/>
            <a:cxnLst>
              <a:cxn ang="T10">
                <a:pos x="T0" y="T1"/>
              </a:cxn>
              <a:cxn ang="T11">
                <a:pos x="T2" y="T3"/>
              </a:cxn>
              <a:cxn ang="T12">
                <a:pos x="T4" y="T5"/>
              </a:cxn>
              <a:cxn ang="T13">
                <a:pos x="T6" y="T7"/>
              </a:cxn>
              <a:cxn ang="T14">
                <a:pos x="T8" y="T9"/>
              </a:cxn>
            </a:cxnLst>
            <a:rect l="T15" t="T16" r="T17" b="T18"/>
            <a:pathLst>
              <a:path w="1068" h="429">
                <a:moveTo>
                  <a:pt x="0" y="428"/>
                </a:moveTo>
                <a:lnTo>
                  <a:pt x="1067" y="428"/>
                </a:lnTo>
                <a:lnTo>
                  <a:pt x="1067" y="0"/>
                </a:lnTo>
                <a:lnTo>
                  <a:pt x="0" y="0"/>
                </a:lnTo>
                <a:lnTo>
                  <a:pt x="0" y="428"/>
                </a:lnTo>
              </a:path>
            </a:pathLst>
          </a:custGeom>
          <a:solidFill>
            <a:srgbClr val="FDE0BD"/>
          </a:solidFill>
          <a:ln w="25400" cap="rnd">
            <a:solidFill>
              <a:srgbClr val="1A1A1A"/>
            </a:solidFill>
            <a:round/>
            <a:headEnd/>
            <a:tailEnd/>
          </a:ln>
        </p:spPr>
        <p:txBody>
          <a:bodyPr/>
          <a:lstStyle/>
          <a:p>
            <a:pPr algn="ctr"/>
            <a:r>
              <a:rPr lang="en-US" altLang="zh-CN" sz="2000" dirty="0"/>
              <a:t>Histogram Plot</a:t>
            </a:r>
            <a:endParaRPr lang="zh-CN" altLang="en-US" sz="2000" dirty="0"/>
          </a:p>
        </p:txBody>
      </p:sp>
      <p:sp>
        <p:nvSpPr>
          <p:cNvPr id="29" name="Freeform 9">
            <a:extLst>
              <a:ext uri="{FF2B5EF4-FFF2-40B4-BE49-F238E27FC236}">
                <a16:creationId xmlns:a16="http://schemas.microsoft.com/office/drawing/2014/main" id="{00CAFDCB-F8E6-477D-ABC4-61CEBD9B81D1}"/>
              </a:ext>
            </a:extLst>
          </p:cNvPr>
          <p:cNvSpPr>
            <a:spLocks/>
          </p:cNvSpPr>
          <p:nvPr/>
        </p:nvSpPr>
        <p:spPr bwMode="auto">
          <a:xfrm>
            <a:off x="2470378" y="4259944"/>
            <a:ext cx="1828800" cy="835342"/>
          </a:xfrm>
          <a:custGeom>
            <a:avLst/>
            <a:gdLst>
              <a:gd name="T0" fmla="*/ 0 w 1241"/>
              <a:gd name="T1" fmla="*/ 2147483646 h 436"/>
              <a:gd name="T2" fmla="*/ 2147483646 w 1241"/>
              <a:gd name="T3" fmla="*/ 2147483646 h 436"/>
              <a:gd name="T4" fmla="*/ 2147483646 w 1241"/>
              <a:gd name="T5" fmla="*/ 0 h 436"/>
              <a:gd name="T6" fmla="*/ 0 w 1241"/>
              <a:gd name="T7" fmla="*/ 0 h 436"/>
              <a:gd name="T8" fmla="*/ 0 w 1241"/>
              <a:gd name="T9" fmla="*/ 2147483646 h 436"/>
              <a:gd name="T10" fmla="*/ 0 60000 65536"/>
              <a:gd name="T11" fmla="*/ 0 60000 65536"/>
              <a:gd name="T12" fmla="*/ 0 60000 65536"/>
              <a:gd name="T13" fmla="*/ 0 60000 65536"/>
              <a:gd name="T14" fmla="*/ 0 60000 65536"/>
              <a:gd name="T15" fmla="*/ 0 w 1241"/>
              <a:gd name="T16" fmla="*/ 0 h 436"/>
              <a:gd name="T17" fmla="*/ 1241 w 1241"/>
              <a:gd name="T18" fmla="*/ 436 h 436"/>
            </a:gdLst>
            <a:ahLst/>
            <a:cxnLst>
              <a:cxn ang="T10">
                <a:pos x="T0" y="T1"/>
              </a:cxn>
              <a:cxn ang="T11">
                <a:pos x="T2" y="T3"/>
              </a:cxn>
              <a:cxn ang="T12">
                <a:pos x="T4" y="T5"/>
              </a:cxn>
              <a:cxn ang="T13">
                <a:pos x="T6" y="T7"/>
              </a:cxn>
              <a:cxn ang="T14">
                <a:pos x="T8" y="T9"/>
              </a:cxn>
            </a:cxnLst>
            <a:rect l="T15" t="T16" r="T17" b="T18"/>
            <a:pathLst>
              <a:path w="1241" h="436">
                <a:moveTo>
                  <a:pt x="0" y="435"/>
                </a:moveTo>
                <a:lnTo>
                  <a:pt x="1240" y="435"/>
                </a:lnTo>
                <a:lnTo>
                  <a:pt x="1240" y="0"/>
                </a:lnTo>
                <a:lnTo>
                  <a:pt x="0" y="0"/>
                </a:lnTo>
                <a:lnTo>
                  <a:pt x="0" y="435"/>
                </a:lnTo>
              </a:path>
            </a:pathLst>
          </a:custGeom>
          <a:solidFill>
            <a:srgbClr val="FDE0BD"/>
          </a:solidFill>
          <a:ln w="25400" cap="rnd">
            <a:solidFill>
              <a:srgbClr val="1A1A1A"/>
            </a:solidFill>
            <a:round/>
            <a:headEnd/>
            <a:tailEnd/>
          </a:ln>
        </p:spPr>
        <p:txBody>
          <a:bodyPr/>
          <a:lstStyle/>
          <a:p>
            <a:pPr algn="ctr">
              <a:lnSpc>
                <a:spcPct val="200000"/>
              </a:lnSpc>
            </a:pPr>
            <a:r>
              <a:rPr lang="en-US" altLang="zh-CN" sz="2000" dirty="0"/>
              <a:t>Q-Q Plot</a:t>
            </a:r>
            <a:endParaRPr lang="zh-CN" altLang="en-US" sz="2000" dirty="0"/>
          </a:p>
        </p:txBody>
      </p:sp>
      <p:sp>
        <p:nvSpPr>
          <p:cNvPr id="30" name="Line 11">
            <a:extLst>
              <a:ext uri="{FF2B5EF4-FFF2-40B4-BE49-F238E27FC236}">
                <a16:creationId xmlns:a16="http://schemas.microsoft.com/office/drawing/2014/main" id="{4C68109F-1C64-E94C-5D15-1A8C6EE2FB84}"/>
              </a:ext>
            </a:extLst>
          </p:cNvPr>
          <p:cNvSpPr>
            <a:spLocks noChangeShapeType="1"/>
          </p:cNvSpPr>
          <p:nvPr/>
        </p:nvSpPr>
        <p:spPr bwMode="auto">
          <a:xfrm>
            <a:off x="793978" y="4031344"/>
            <a:ext cx="2590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 name="Line 12">
            <a:extLst>
              <a:ext uri="{FF2B5EF4-FFF2-40B4-BE49-F238E27FC236}">
                <a16:creationId xmlns:a16="http://schemas.microsoft.com/office/drawing/2014/main" id="{3AE4EA3F-AD48-FCE7-071B-A5970221B2A4}"/>
              </a:ext>
            </a:extLst>
          </p:cNvPr>
          <p:cNvSpPr>
            <a:spLocks noChangeShapeType="1"/>
          </p:cNvSpPr>
          <p:nvPr/>
        </p:nvSpPr>
        <p:spPr bwMode="auto">
          <a:xfrm>
            <a:off x="793978" y="4031344"/>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13">
            <a:extLst>
              <a:ext uri="{FF2B5EF4-FFF2-40B4-BE49-F238E27FC236}">
                <a16:creationId xmlns:a16="http://schemas.microsoft.com/office/drawing/2014/main" id="{0F74A042-6695-FD2C-286A-4C97796C0ED5}"/>
              </a:ext>
            </a:extLst>
          </p:cNvPr>
          <p:cNvSpPr>
            <a:spLocks noChangeShapeType="1"/>
          </p:cNvSpPr>
          <p:nvPr/>
        </p:nvSpPr>
        <p:spPr bwMode="auto">
          <a:xfrm>
            <a:off x="3384778" y="4031344"/>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 name="Line 5">
            <a:extLst>
              <a:ext uri="{FF2B5EF4-FFF2-40B4-BE49-F238E27FC236}">
                <a16:creationId xmlns:a16="http://schemas.microsoft.com/office/drawing/2014/main" id="{E4F85617-8FC1-0704-2D9F-C9B581111158}"/>
              </a:ext>
            </a:extLst>
          </p:cNvPr>
          <p:cNvSpPr>
            <a:spLocks noChangeShapeType="1"/>
          </p:cNvSpPr>
          <p:nvPr/>
        </p:nvSpPr>
        <p:spPr bwMode="auto">
          <a:xfrm>
            <a:off x="6940322" y="3802743"/>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mc:AlternateContent xmlns:mc="http://schemas.openxmlformats.org/markup-compatibility/2006" xmlns:a14="http://schemas.microsoft.com/office/drawing/2010/main">
        <mc:Choice Requires="a14">
          <p:sp>
            <p:nvSpPr>
              <p:cNvPr id="37" name="Freeform 6">
                <a:extLst>
                  <a:ext uri="{FF2B5EF4-FFF2-40B4-BE49-F238E27FC236}">
                    <a16:creationId xmlns:a16="http://schemas.microsoft.com/office/drawing/2014/main" id="{2105FF4D-9A44-7B4A-4E33-1EC4397D8D62}"/>
                  </a:ext>
                </a:extLst>
              </p:cNvPr>
              <p:cNvSpPr>
                <a:spLocks/>
              </p:cNvSpPr>
              <p:nvPr/>
            </p:nvSpPr>
            <p:spPr bwMode="auto">
              <a:xfrm>
                <a:off x="4959122" y="4259943"/>
                <a:ext cx="1819275" cy="842177"/>
              </a:xfrm>
              <a:custGeom>
                <a:avLst/>
                <a:gdLst>
                  <a:gd name="T0" fmla="*/ 0 w 1068"/>
                  <a:gd name="T1" fmla="*/ 2147483646 h 429"/>
                  <a:gd name="T2" fmla="*/ 2147483646 w 1068"/>
                  <a:gd name="T3" fmla="*/ 2147483646 h 429"/>
                  <a:gd name="T4" fmla="*/ 2147483646 w 1068"/>
                  <a:gd name="T5" fmla="*/ 0 h 429"/>
                  <a:gd name="T6" fmla="*/ 0 w 1068"/>
                  <a:gd name="T7" fmla="*/ 0 h 429"/>
                  <a:gd name="T8" fmla="*/ 0 w 1068"/>
                  <a:gd name="T9" fmla="*/ 2147483646 h 429"/>
                  <a:gd name="T10" fmla="*/ 0 60000 65536"/>
                  <a:gd name="T11" fmla="*/ 0 60000 65536"/>
                  <a:gd name="T12" fmla="*/ 0 60000 65536"/>
                  <a:gd name="T13" fmla="*/ 0 60000 65536"/>
                  <a:gd name="T14" fmla="*/ 0 60000 65536"/>
                  <a:gd name="T15" fmla="*/ 0 w 1068"/>
                  <a:gd name="T16" fmla="*/ 0 h 429"/>
                  <a:gd name="T17" fmla="*/ 1068 w 1068"/>
                  <a:gd name="T18" fmla="*/ 429 h 429"/>
                </a:gdLst>
                <a:ahLst/>
                <a:cxnLst>
                  <a:cxn ang="T10">
                    <a:pos x="T0" y="T1"/>
                  </a:cxn>
                  <a:cxn ang="T11">
                    <a:pos x="T2" y="T3"/>
                  </a:cxn>
                  <a:cxn ang="T12">
                    <a:pos x="T4" y="T5"/>
                  </a:cxn>
                  <a:cxn ang="T13">
                    <a:pos x="T6" y="T7"/>
                  </a:cxn>
                  <a:cxn ang="T14">
                    <a:pos x="T8" y="T9"/>
                  </a:cxn>
                </a:cxnLst>
                <a:rect l="T15" t="T16" r="T17" b="T18"/>
                <a:pathLst>
                  <a:path w="1068" h="429">
                    <a:moveTo>
                      <a:pt x="0" y="428"/>
                    </a:moveTo>
                    <a:lnTo>
                      <a:pt x="1067" y="428"/>
                    </a:lnTo>
                    <a:lnTo>
                      <a:pt x="1067" y="0"/>
                    </a:lnTo>
                    <a:lnTo>
                      <a:pt x="0" y="0"/>
                    </a:lnTo>
                    <a:lnTo>
                      <a:pt x="0" y="428"/>
                    </a:lnTo>
                  </a:path>
                </a:pathLst>
              </a:custGeom>
              <a:solidFill>
                <a:srgbClr val="FDE0BD"/>
              </a:solidFill>
              <a:ln w="25400" cap="rnd">
                <a:solidFill>
                  <a:srgbClr val="1A1A1A"/>
                </a:solidFill>
                <a:round/>
                <a:headEnd/>
                <a:tailEnd/>
              </a:ln>
            </p:spPr>
            <p:txBody>
              <a:bodyPr/>
              <a:lstStyle/>
              <a:p>
                <a:pPr algn="ctr"/>
                <a:r>
                  <a:rPr lang="en-US" altLang="zh-CN" sz="2000" dirty="0"/>
                  <a:t>D'Agostino's  </a:t>
                </a:r>
                <a14:m>
                  <m:oMath xmlns:m="http://schemas.openxmlformats.org/officeDocument/2006/math">
                    <m:sSup>
                      <m:sSupPr>
                        <m:ctrlPr>
                          <a:rPr lang="en-US" altLang="zh-CN" sz="2000" i="1" dirty="0" smtClean="0">
                            <a:latin typeface="Cambria Math" panose="02040503050406030204" pitchFamily="18" charset="0"/>
                          </a:rPr>
                        </m:ctrlPr>
                      </m:sSupPr>
                      <m:e>
                        <m:r>
                          <a:rPr lang="zh-CN" altLang="en-US" sz="2000" i="1" dirty="0" smtClean="0">
                            <a:latin typeface="Cambria Math" panose="02040503050406030204" pitchFamily="18" charset="0"/>
                          </a:rPr>
                          <m:t>𝐾</m:t>
                        </m:r>
                      </m:e>
                      <m:sup>
                        <m:r>
                          <a:rPr lang="en-US" altLang="zh-CN" sz="2000" i="1" dirty="0" smtClean="0">
                            <a:latin typeface="Cambria Math" panose="02040503050406030204" pitchFamily="18" charset="0"/>
                          </a:rPr>
                          <m:t>2</m:t>
                        </m:r>
                      </m:sup>
                    </m:sSup>
                    <m:r>
                      <a:rPr lang="en-US" altLang="zh-CN" sz="2000" i="1" dirty="0" smtClean="0">
                        <a:latin typeface="Cambria Math" panose="02040503050406030204" pitchFamily="18" charset="0"/>
                      </a:rPr>
                      <m:t> </m:t>
                    </m:r>
                  </m:oMath>
                </a14:m>
                <a:r>
                  <a:rPr lang="en-US" altLang="zh-CN" sz="2000" dirty="0"/>
                  <a:t>test</a:t>
                </a:r>
                <a:endParaRPr lang="zh-CN" altLang="en-US" sz="2000" dirty="0"/>
              </a:p>
            </p:txBody>
          </p:sp>
        </mc:Choice>
        <mc:Fallback xmlns="">
          <p:sp>
            <p:nvSpPr>
              <p:cNvPr id="37" name="Freeform 6">
                <a:extLst>
                  <a:ext uri="{FF2B5EF4-FFF2-40B4-BE49-F238E27FC236}">
                    <a16:creationId xmlns:a16="http://schemas.microsoft.com/office/drawing/2014/main" id="{2105FF4D-9A44-7B4A-4E33-1EC4397D8D62}"/>
                  </a:ext>
                </a:extLst>
              </p:cNvPr>
              <p:cNvSpPr>
                <a:spLocks noRot="1" noChangeAspect="1" noMove="1" noResize="1" noEditPoints="1" noAdjustHandles="1" noChangeArrowheads="1" noChangeShapeType="1" noTextEdit="1"/>
              </p:cNvSpPr>
              <p:nvPr/>
            </p:nvSpPr>
            <p:spPr bwMode="auto">
              <a:xfrm>
                <a:off x="4959122" y="4259943"/>
                <a:ext cx="1819275" cy="842177"/>
              </a:xfrm>
              <a:custGeom>
                <a:avLst/>
                <a:gdLst>
                  <a:gd name="T0" fmla="*/ 0 w 1068"/>
                  <a:gd name="T1" fmla="*/ 2147483646 h 429"/>
                  <a:gd name="T2" fmla="*/ 2147483646 w 1068"/>
                  <a:gd name="T3" fmla="*/ 2147483646 h 429"/>
                  <a:gd name="T4" fmla="*/ 2147483646 w 1068"/>
                  <a:gd name="T5" fmla="*/ 0 h 429"/>
                  <a:gd name="T6" fmla="*/ 0 w 1068"/>
                  <a:gd name="T7" fmla="*/ 0 h 429"/>
                  <a:gd name="T8" fmla="*/ 0 w 1068"/>
                  <a:gd name="T9" fmla="*/ 2147483646 h 429"/>
                  <a:gd name="T10" fmla="*/ 0 60000 65536"/>
                  <a:gd name="T11" fmla="*/ 0 60000 65536"/>
                  <a:gd name="T12" fmla="*/ 0 60000 65536"/>
                  <a:gd name="T13" fmla="*/ 0 60000 65536"/>
                  <a:gd name="T14" fmla="*/ 0 60000 65536"/>
                  <a:gd name="T15" fmla="*/ 0 w 1068"/>
                  <a:gd name="T16" fmla="*/ 0 h 429"/>
                  <a:gd name="T17" fmla="*/ 1068 w 1068"/>
                  <a:gd name="T18" fmla="*/ 429 h 429"/>
                </a:gdLst>
                <a:ahLst/>
                <a:cxnLst>
                  <a:cxn ang="T10">
                    <a:pos x="T0" y="T1"/>
                  </a:cxn>
                  <a:cxn ang="T11">
                    <a:pos x="T2" y="T3"/>
                  </a:cxn>
                  <a:cxn ang="T12">
                    <a:pos x="T4" y="T5"/>
                  </a:cxn>
                  <a:cxn ang="T13">
                    <a:pos x="T6" y="T7"/>
                  </a:cxn>
                  <a:cxn ang="T14">
                    <a:pos x="T8" y="T9"/>
                  </a:cxn>
                </a:cxnLst>
                <a:rect l="T15" t="T16" r="T17" b="T18"/>
                <a:pathLst>
                  <a:path w="1068" h="429">
                    <a:moveTo>
                      <a:pt x="0" y="428"/>
                    </a:moveTo>
                    <a:lnTo>
                      <a:pt x="1067" y="428"/>
                    </a:lnTo>
                    <a:lnTo>
                      <a:pt x="1067" y="0"/>
                    </a:lnTo>
                    <a:lnTo>
                      <a:pt x="0" y="0"/>
                    </a:lnTo>
                    <a:lnTo>
                      <a:pt x="0" y="428"/>
                    </a:lnTo>
                  </a:path>
                </a:pathLst>
              </a:custGeom>
              <a:blipFill>
                <a:blip r:embed="rId2"/>
                <a:stretch>
                  <a:fillRect t="-2113" r="-3974"/>
                </a:stretch>
              </a:blipFill>
              <a:ln w="25400" cap="rnd">
                <a:solidFill>
                  <a:srgbClr val="1A1A1A"/>
                </a:solidFill>
                <a:round/>
                <a:headEnd/>
                <a:tailEnd/>
              </a:ln>
            </p:spPr>
            <p:txBody>
              <a:bodyPr/>
              <a:lstStyle/>
              <a:p>
                <a:r>
                  <a:rPr lang="zh-CN" altLang="en-US">
                    <a:noFill/>
                  </a:rPr>
                  <a:t> </a:t>
                </a:r>
              </a:p>
            </p:txBody>
          </p:sp>
        </mc:Fallback>
      </mc:AlternateContent>
      <p:sp>
        <p:nvSpPr>
          <p:cNvPr id="38" name="Freeform 9">
            <a:extLst>
              <a:ext uri="{FF2B5EF4-FFF2-40B4-BE49-F238E27FC236}">
                <a16:creationId xmlns:a16="http://schemas.microsoft.com/office/drawing/2014/main" id="{BD7E0E82-E1A2-491F-795A-488BBFE35434}"/>
              </a:ext>
            </a:extLst>
          </p:cNvPr>
          <p:cNvSpPr>
            <a:spLocks/>
          </p:cNvSpPr>
          <p:nvPr/>
        </p:nvSpPr>
        <p:spPr bwMode="auto">
          <a:xfrm>
            <a:off x="7321322" y="4259943"/>
            <a:ext cx="1828800" cy="842177"/>
          </a:xfrm>
          <a:custGeom>
            <a:avLst/>
            <a:gdLst>
              <a:gd name="T0" fmla="*/ 0 w 1241"/>
              <a:gd name="T1" fmla="*/ 2147483646 h 436"/>
              <a:gd name="T2" fmla="*/ 2147483646 w 1241"/>
              <a:gd name="T3" fmla="*/ 2147483646 h 436"/>
              <a:gd name="T4" fmla="*/ 2147483646 w 1241"/>
              <a:gd name="T5" fmla="*/ 0 h 436"/>
              <a:gd name="T6" fmla="*/ 0 w 1241"/>
              <a:gd name="T7" fmla="*/ 0 h 436"/>
              <a:gd name="T8" fmla="*/ 0 w 1241"/>
              <a:gd name="T9" fmla="*/ 2147483646 h 436"/>
              <a:gd name="T10" fmla="*/ 0 60000 65536"/>
              <a:gd name="T11" fmla="*/ 0 60000 65536"/>
              <a:gd name="T12" fmla="*/ 0 60000 65536"/>
              <a:gd name="T13" fmla="*/ 0 60000 65536"/>
              <a:gd name="T14" fmla="*/ 0 60000 65536"/>
              <a:gd name="T15" fmla="*/ 0 w 1241"/>
              <a:gd name="T16" fmla="*/ 0 h 436"/>
              <a:gd name="T17" fmla="*/ 1241 w 1241"/>
              <a:gd name="T18" fmla="*/ 436 h 436"/>
            </a:gdLst>
            <a:ahLst/>
            <a:cxnLst>
              <a:cxn ang="T10">
                <a:pos x="T0" y="T1"/>
              </a:cxn>
              <a:cxn ang="T11">
                <a:pos x="T2" y="T3"/>
              </a:cxn>
              <a:cxn ang="T12">
                <a:pos x="T4" y="T5"/>
              </a:cxn>
              <a:cxn ang="T13">
                <a:pos x="T6" y="T7"/>
              </a:cxn>
              <a:cxn ang="T14">
                <a:pos x="T8" y="T9"/>
              </a:cxn>
            </a:cxnLst>
            <a:rect l="T15" t="T16" r="T17" b="T18"/>
            <a:pathLst>
              <a:path w="1241" h="436">
                <a:moveTo>
                  <a:pt x="0" y="435"/>
                </a:moveTo>
                <a:lnTo>
                  <a:pt x="1240" y="435"/>
                </a:lnTo>
                <a:lnTo>
                  <a:pt x="1240" y="0"/>
                </a:lnTo>
                <a:lnTo>
                  <a:pt x="0" y="0"/>
                </a:lnTo>
                <a:lnTo>
                  <a:pt x="0" y="435"/>
                </a:lnTo>
              </a:path>
            </a:pathLst>
          </a:custGeom>
          <a:solidFill>
            <a:srgbClr val="FDE0BD"/>
          </a:solidFill>
          <a:ln w="25400" cap="rnd">
            <a:solidFill>
              <a:srgbClr val="1A1A1A"/>
            </a:solidFill>
            <a:round/>
            <a:headEnd/>
            <a:tailEnd/>
          </a:ln>
        </p:spPr>
        <p:txBody>
          <a:bodyPr/>
          <a:lstStyle/>
          <a:p>
            <a:pPr algn="ctr"/>
            <a:r>
              <a:rPr lang="en-US" altLang="zh-CN" sz="2000" dirty="0"/>
              <a:t>Shapiro-Wilk Test</a:t>
            </a:r>
            <a:endParaRPr lang="zh-CN" altLang="en-US" sz="2000" dirty="0"/>
          </a:p>
        </p:txBody>
      </p:sp>
      <p:sp>
        <p:nvSpPr>
          <p:cNvPr id="39" name="Line 11">
            <a:extLst>
              <a:ext uri="{FF2B5EF4-FFF2-40B4-BE49-F238E27FC236}">
                <a16:creationId xmlns:a16="http://schemas.microsoft.com/office/drawing/2014/main" id="{B439DBD1-5435-FB0E-5323-95B227BB490E}"/>
              </a:ext>
            </a:extLst>
          </p:cNvPr>
          <p:cNvSpPr>
            <a:spLocks noChangeShapeType="1"/>
          </p:cNvSpPr>
          <p:nvPr/>
        </p:nvSpPr>
        <p:spPr bwMode="auto">
          <a:xfrm>
            <a:off x="5644922" y="4031343"/>
            <a:ext cx="2590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 name="Line 12">
            <a:extLst>
              <a:ext uri="{FF2B5EF4-FFF2-40B4-BE49-F238E27FC236}">
                <a16:creationId xmlns:a16="http://schemas.microsoft.com/office/drawing/2014/main" id="{92F1718F-624C-8BD2-2915-6DAB2C7EEB9C}"/>
              </a:ext>
            </a:extLst>
          </p:cNvPr>
          <p:cNvSpPr>
            <a:spLocks noChangeShapeType="1"/>
          </p:cNvSpPr>
          <p:nvPr/>
        </p:nvSpPr>
        <p:spPr bwMode="auto">
          <a:xfrm>
            <a:off x="5644922" y="4031343"/>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 name="Line 13">
            <a:extLst>
              <a:ext uri="{FF2B5EF4-FFF2-40B4-BE49-F238E27FC236}">
                <a16:creationId xmlns:a16="http://schemas.microsoft.com/office/drawing/2014/main" id="{7093F1D4-7FFC-60D8-C083-42600B0EE2B4}"/>
              </a:ext>
            </a:extLst>
          </p:cNvPr>
          <p:cNvSpPr>
            <a:spLocks noChangeShapeType="1"/>
          </p:cNvSpPr>
          <p:nvPr/>
        </p:nvSpPr>
        <p:spPr bwMode="auto">
          <a:xfrm>
            <a:off x="8235722" y="4031343"/>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15939461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075C786-1747-8160-C4CD-7D7157E8C374}"/>
              </a:ext>
            </a:extLst>
          </p:cNvPr>
          <p:cNvSpPr txBox="1">
            <a:spLocks noChangeArrowheads="1"/>
          </p:cNvSpPr>
          <p:nvPr/>
        </p:nvSpPr>
        <p:spPr bwMode="auto">
          <a:xfrm>
            <a:off x="851274" y="462916"/>
            <a:ext cx="7939927" cy="990600"/>
          </a:xfrm>
          <a:prstGeom prst="rect">
            <a:avLst/>
          </a:prstGeom>
          <a:noFill/>
          <a:ln>
            <a:noFill/>
          </a:ln>
        </p:spPr>
        <p:txBody>
          <a:bodyPr lIns="85342" tIns="42672" rIns="85342" bIns="42672" anchor="b"/>
          <a:lstStyle>
            <a:lvl1pPr algn="ctr" defTabSz="852488" rtl="0" eaLnBrk="0" fontAlgn="base" hangingPunct="0">
              <a:spcBef>
                <a:spcPct val="0"/>
              </a:spcBef>
              <a:spcAft>
                <a:spcPct val="0"/>
              </a:spcAft>
              <a:defRPr sz="4000">
                <a:solidFill>
                  <a:schemeClr val="tx2"/>
                </a:solidFill>
                <a:latin typeface="+mj-lt"/>
                <a:ea typeface="+mj-ea"/>
                <a:cs typeface="+mj-cs"/>
              </a:defRPr>
            </a:lvl1pPr>
            <a:lvl2pPr algn="ctr" defTabSz="852488" rtl="0" eaLnBrk="0" fontAlgn="base" hangingPunct="0">
              <a:spcBef>
                <a:spcPct val="0"/>
              </a:spcBef>
              <a:spcAft>
                <a:spcPct val="0"/>
              </a:spcAft>
              <a:defRPr sz="4000">
                <a:solidFill>
                  <a:schemeClr val="tx2"/>
                </a:solidFill>
                <a:latin typeface="Arial" charset="0"/>
              </a:defRPr>
            </a:lvl2pPr>
            <a:lvl3pPr algn="ctr" defTabSz="852488" rtl="0" eaLnBrk="0" fontAlgn="base" hangingPunct="0">
              <a:spcBef>
                <a:spcPct val="0"/>
              </a:spcBef>
              <a:spcAft>
                <a:spcPct val="0"/>
              </a:spcAft>
              <a:defRPr sz="4000">
                <a:solidFill>
                  <a:schemeClr val="tx2"/>
                </a:solidFill>
                <a:latin typeface="Arial" charset="0"/>
              </a:defRPr>
            </a:lvl3pPr>
            <a:lvl4pPr algn="ctr" defTabSz="852488" rtl="0" eaLnBrk="0" fontAlgn="base" hangingPunct="0">
              <a:spcBef>
                <a:spcPct val="0"/>
              </a:spcBef>
              <a:spcAft>
                <a:spcPct val="0"/>
              </a:spcAft>
              <a:defRPr sz="4000">
                <a:solidFill>
                  <a:schemeClr val="tx2"/>
                </a:solidFill>
                <a:latin typeface="Arial" charset="0"/>
              </a:defRPr>
            </a:lvl4pPr>
            <a:lvl5pPr algn="ctr" defTabSz="852488" rtl="0" eaLnBrk="0" fontAlgn="base" hangingPunct="0">
              <a:spcBef>
                <a:spcPct val="0"/>
              </a:spcBef>
              <a:spcAft>
                <a:spcPct val="0"/>
              </a:spcAft>
              <a:defRPr sz="4000">
                <a:solidFill>
                  <a:schemeClr val="tx2"/>
                </a:solidFill>
                <a:latin typeface="Arial" charset="0"/>
              </a:defRPr>
            </a:lvl5pPr>
            <a:lvl6pPr marL="457200" algn="ctr" defTabSz="852488" rtl="0" fontAlgn="base">
              <a:spcBef>
                <a:spcPct val="0"/>
              </a:spcBef>
              <a:spcAft>
                <a:spcPct val="0"/>
              </a:spcAft>
              <a:defRPr sz="4000">
                <a:solidFill>
                  <a:schemeClr val="tx2"/>
                </a:solidFill>
                <a:latin typeface="Arial" charset="0"/>
              </a:defRPr>
            </a:lvl6pPr>
            <a:lvl7pPr marL="914400" algn="ctr" defTabSz="852488" rtl="0" fontAlgn="base">
              <a:spcBef>
                <a:spcPct val="0"/>
              </a:spcBef>
              <a:spcAft>
                <a:spcPct val="0"/>
              </a:spcAft>
              <a:defRPr sz="4000">
                <a:solidFill>
                  <a:schemeClr val="tx2"/>
                </a:solidFill>
                <a:latin typeface="Arial" charset="0"/>
              </a:defRPr>
            </a:lvl7pPr>
            <a:lvl8pPr marL="1371600" algn="ctr" defTabSz="852488" rtl="0" fontAlgn="base">
              <a:spcBef>
                <a:spcPct val="0"/>
              </a:spcBef>
              <a:spcAft>
                <a:spcPct val="0"/>
              </a:spcAft>
              <a:defRPr sz="4000">
                <a:solidFill>
                  <a:schemeClr val="tx2"/>
                </a:solidFill>
                <a:latin typeface="Arial" charset="0"/>
              </a:defRPr>
            </a:lvl8pPr>
            <a:lvl9pPr marL="1828800" algn="ctr" defTabSz="852488" rtl="0" fontAlgn="base">
              <a:spcBef>
                <a:spcPct val="0"/>
              </a:spcBef>
              <a:spcAft>
                <a:spcPct val="0"/>
              </a:spcAft>
              <a:defRPr sz="4000">
                <a:solidFill>
                  <a:schemeClr val="tx2"/>
                </a:solidFill>
                <a:latin typeface="Arial" charset="0"/>
              </a:defRPr>
            </a:lvl9pPr>
          </a:lstStyle>
          <a:p>
            <a:pPr marL="0" marR="0" lvl="0" indent="0" algn="l" defTabSz="852488" rtl="0" eaLnBrk="0" fontAlgn="base" latinLnBrk="0" hangingPunct="0">
              <a:lnSpc>
                <a:spcPct val="80000"/>
              </a:lnSpc>
              <a:spcBef>
                <a:spcPct val="0"/>
              </a:spcBef>
              <a:spcAft>
                <a:spcPct val="0"/>
              </a:spcAft>
              <a:buClrTx/>
              <a:buSzTx/>
              <a:buFontTx/>
              <a:buNone/>
              <a:tabLst/>
              <a:defRPr/>
            </a:pPr>
            <a:r>
              <a:rPr kumimoji="0" lang="en-US" altLang="zh-CN" sz="4000" b="0" i="0" u="none" strike="noStrike" kern="0" cap="none" spc="0" normalizeH="0" baseline="0" noProof="0" dirty="0">
                <a:ln>
                  <a:noFill/>
                </a:ln>
                <a:solidFill>
                  <a:srgbClr val="333399"/>
                </a:solidFill>
                <a:effectLst/>
                <a:uLnTx/>
                <a:uFillTx/>
                <a:latin typeface="Arial"/>
                <a:ea typeface="宋体" panose="02010600030101010101" pitchFamily="2" charset="-122"/>
                <a:cs typeface="+mj-cs"/>
              </a:rPr>
              <a:t>Normality Tests</a:t>
            </a:r>
          </a:p>
        </p:txBody>
      </p:sp>
      <p:sp>
        <p:nvSpPr>
          <p:cNvPr id="5" name="Line 5">
            <a:extLst>
              <a:ext uri="{FF2B5EF4-FFF2-40B4-BE49-F238E27FC236}">
                <a16:creationId xmlns:a16="http://schemas.microsoft.com/office/drawing/2014/main" id="{7832E9BF-68EF-5273-C6FC-7A63C5A11720}"/>
              </a:ext>
            </a:extLst>
          </p:cNvPr>
          <p:cNvSpPr>
            <a:spLocks noChangeShapeType="1"/>
          </p:cNvSpPr>
          <p:nvPr/>
        </p:nvSpPr>
        <p:spPr bwMode="auto">
          <a:xfrm>
            <a:off x="4648200" y="2438400"/>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 name="Freeform 6">
            <a:extLst>
              <a:ext uri="{FF2B5EF4-FFF2-40B4-BE49-F238E27FC236}">
                <a16:creationId xmlns:a16="http://schemas.microsoft.com/office/drawing/2014/main" id="{1E64F0B5-865C-DF65-ADBE-2B8A47023536}"/>
              </a:ext>
            </a:extLst>
          </p:cNvPr>
          <p:cNvSpPr>
            <a:spLocks/>
          </p:cNvSpPr>
          <p:nvPr/>
        </p:nvSpPr>
        <p:spPr bwMode="auto">
          <a:xfrm>
            <a:off x="1215572" y="2895600"/>
            <a:ext cx="1819275" cy="907144"/>
          </a:xfrm>
          <a:custGeom>
            <a:avLst/>
            <a:gdLst>
              <a:gd name="T0" fmla="*/ 0 w 1068"/>
              <a:gd name="T1" fmla="*/ 2147483646 h 429"/>
              <a:gd name="T2" fmla="*/ 2147483646 w 1068"/>
              <a:gd name="T3" fmla="*/ 2147483646 h 429"/>
              <a:gd name="T4" fmla="*/ 2147483646 w 1068"/>
              <a:gd name="T5" fmla="*/ 0 h 429"/>
              <a:gd name="T6" fmla="*/ 0 w 1068"/>
              <a:gd name="T7" fmla="*/ 0 h 429"/>
              <a:gd name="T8" fmla="*/ 0 w 1068"/>
              <a:gd name="T9" fmla="*/ 2147483646 h 429"/>
              <a:gd name="T10" fmla="*/ 0 60000 65536"/>
              <a:gd name="T11" fmla="*/ 0 60000 65536"/>
              <a:gd name="T12" fmla="*/ 0 60000 65536"/>
              <a:gd name="T13" fmla="*/ 0 60000 65536"/>
              <a:gd name="T14" fmla="*/ 0 60000 65536"/>
              <a:gd name="T15" fmla="*/ 0 w 1068"/>
              <a:gd name="T16" fmla="*/ 0 h 429"/>
              <a:gd name="T17" fmla="*/ 1068 w 1068"/>
              <a:gd name="T18" fmla="*/ 429 h 429"/>
            </a:gdLst>
            <a:ahLst/>
            <a:cxnLst>
              <a:cxn ang="T10">
                <a:pos x="T0" y="T1"/>
              </a:cxn>
              <a:cxn ang="T11">
                <a:pos x="T2" y="T3"/>
              </a:cxn>
              <a:cxn ang="T12">
                <a:pos x="T4" y="T5"/>
              </a:cxn>
              <a:cxn ang="T13">
                <a:pos x="T6" y="T7"/>
              </a:cxn>
              <a:cxn ang="T14">
                <a:pos x="T8" y="T9"/>
              </a:cxn>
            </a:cxnLst>
            <a:rect l="T15" t="T16" r="T17" b="T18"/>
            <a:pathLst>
              <a:path w="1068" h="429">
                <a:moveTo>
                  <a:pt x="0" y="428"/>
                </a:moveTo>
                <a:lnTo>
                  <a:pt x="1067" y="428"/>
                </a:lnTo>
                <a:lnTo>
                  <a:pt x="1067" y="0"/>
                </a:lnTo>
                <a:lnTo>
                  <a:pt x="0" y="0"/>
                </a:lnTo>
                <a:lnTo>
                  <a:pt x="0" y="428"/>
                </a:lnTo>
              </a:path>
            </a:pathLst>
          </a:custGeom>
          <a:solidFill>
            <a:srgbClr val="FDE0BD"/>
          </a:solidFill>
          <a:ln w="25400" cap="rnd">
            <a:solidFill>
              <a:srgbClr val="1A1A1A"/>
            </a:solidFill>
            <a:round/>
            <a:headEnd/>
            <a:tailEnd/>
          </a:ln>
        </p:spPr>
        <p:txBody>
          <a:bodyPr/>
          <a:lstStyle/>
          <a:p>
            <a:pPr algn="ctr"/>
            <a:r>
              <a:rPr lang="en-US" altLang="zh-CN" sz="2400" b="1" dirty="0">
                <a:solidFill>
                  <a:srgbClr val="000066"/>
                </a:solidFill>
                <a:ea typeface="宋体" panose="02010600030101010101" pitchFamily="2" charset="-122"/>
              </a:rPr>
              <a:t>Graphical Methods</a:t>
            </a:r>
            <a:endParaRPr lang="zh-CN" altLang="en-US" sz="2400" b="1" dirty="0">
              <a:solidFill>
                <a:srgbClr val="000066"/>
              </a:solidFill>
              <a:ea typeface="宋体" panose="02010600030101010101" pitchFamily="2" charset="-122"/>
            </a:endParaRPr>
          </a:p>
        </p:txBody>
      </p:sp>
      <p:sp>
        <p:nvSpPr>
          <p:cNvPr id="12" name="Line 11">
            <a:extLst>
              <a:ext uri="{FF2B5EF4-FFF2-40B4-BE49-F238E27FC236}">
                <a16:creationId xmlns:a16="http://schemas.microsoft.com/office/drawing/2014/main" id="{C13ADAEA-FFE4-8E13-91B7-1A1024E8B40A}"/>
              </a:ext>
            </a:extLst>
          </p:cNvPr>
          <p:cNvSpPr>
            <a:spLocks noChangeShapeType="1"/>
          </p:cNvSpPr>
          <p:nvPr/>
        </p:nvSpPr>
        <p:spPr bwMode="auto">
          <a:xfrm>
            <a:off x="2125209" y="2670628"/>
            <a:ext cx="4785816" cy="32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12">
            <a:extLst>
              <a:ext uri="{FF2B5EF4-FFF2-40B4-BE49-F238E27FC236}">
                <a16:creationId xmlns:a16="http://schemas.microsoft.com/office/drawing/2014/main" id="{1F05EA90-E7FF-5149-2348-C4CD7C07E931}"/>
              </a:ext>
            </a:extLst>
          </p:cNvPr>
          <p:cNvSpPr>
            <a:spLocks noChangeShapeType="1"/>
          </p:cNvSpPr>
          <p:nvPr/>
        </p:nvSpPr>
        <p:spPr bwMode="auto">
          <a:xfrm>
            <a:off x="2133600" y="2667000"/>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0" name="组合 19">
            <a:extLst>
              <a:ext uri="{FF2B5EF4-FFF2-40B4-BE49-F238E27FC236}">
                <a16:creationId xmlns:a16="http://schemas.microsoft.com/office/drawing/2014/main" id="{B9568A10-9BC4-8182-A9E5-EB643CC8D2BB}"/>
              </a:ext>
            </a:extLst>
          </p:cNvPr>
          <p:cNvGrpSpPr/>
          <p:nvPr/>
        </p:nvGrpSpPr>
        <p:grpSpPr>
          <a:xfrm>
            <a:off x="2858294" y="1603058"/>
            <a:ext cx="3427412" cy="914400"/>
            <a:chOff x="2618582" y="1600199"/>
            <a:chExt cx="3427412" cy="914400"/>
          </a:xfrm>
        </p:grpSpPr>
        <p:sp>
          <p:nvSpPr>
            <p:cNvPr id="7" name="Freeform 7">
              <a:extLst>
                <a:ext uri="{FF2B5EF4-FFF2-40B4-BE49-F238E27FC236}">
                  <a16:creationId xmlns:a16="http://schemas.microsoft.com/office/drawing/2014/main" id="{847C2D5E-8A51-EB29-0B42-6FBF9ECAB4DC}"/>
                </a:ext>
              </a:extLst>
            </p:cNvPr>
            <p:cNvSpPr>
              <a:spLocks/>
            </p:cNvSpPr>
            <p:nvPr/>
          </p:nvSpPr>
          <p:spPr bwMode="auto">
            <a:xfrm>
              <a:off x="2618582" y="1600199"/>
              <a:ext cx="3427412" cy="914400"/>
            </a:xfrm>
            <a:custGeom>
              <a:avLst/>
              <a:gdLst>
                <a:gd name="T0" fmla="*/ 0 w 1115"/>
                <a:gd name="T1" fmla="*/ 2147483646 h 514"/>
                <a:gd name="T2" fmla="*/ 2147483646 w 1115"/>
                <a:gd name="T3" fmla="*/ 2147483646 h 514"/>
                <a:gd name="T4" fmla="*/ 2147483646 w 1115"/>
                <a:gd name="T5" fmla="*/ 0 h 514"/>
                <a:gd name="T6" fmla="*/ 0 w 1115"/>
                <a:gd name="T7" fmla="*/ 0 h 514"/>
                <a:gd name="T8" fmla="*/ 0 w 1115"/>
                <a:gd name="T9" fmla="*/ 2147483646 h 514"/>
                <a:gd name="T10" fmla="*/ 0 60000 65536"/>
                <a:gd name="T11" fmla="*/ 0 60000 65536"/>
                <a:gd name="T12" fmla="*/ 0 60000 65536"/>
                <a:gd name="T13" fmla="*/ 0 60000 65536"/>
                <a:gd name="T14" fmla="*/ 0 60000 65536"/>
                <a:gd name="T15" fmla="*/ 0 w 1115"/>
                <a:gd name="T16" fmla="*/ 0 h 514"/>
                <a:gd name="T17" fmla="*/ 1115 w 1115"/>
                <a:gd name="T18" fmla="*/ 514 h 514"/>
              </a:gdLst>
              <a:ahLst/>
              <a:cxnLst>
                <a:cxn ang="T10">
                  <a:pos x="T0" y="T1"/>
                </a:cxn>
                <a:cxn ang="T11">
                  <a:pos x="T2" y="T3"/>
                </a:cxn>
                <a:cxn ang="T12">
                  <a:pos x="T4" y="T5"/>
                </a:cxn>
                <a:cxn ang="T13">
                  <a:pos x="T6" y="T7"/>
                </a:cxn>
                <a:cxn ang="T14">
                  <a:pos x="T8" y="T9"/>
                </a:cxn>
              </a:cxnLst>
              <a:rect l="T15" t="T16" r="T17" b="T18"/>
              <a:pathLst>
                <a:path w="1115" h="514">
                  <a:moveTo>
                    <a:pt x="0" y="513"/>
                  </a:moveTo>
                  <a:lnTo>
                    <a:pt x="1114" y="513"/>
                  </a:lnTo>
                  <a:lnTo>
                    <a:pt x="1114" y="0"/>
                  </a:lnTo>
                  <a:lnTo>
                    <a:pt x="0" y="0"/>
                  </a:lnTo>
                  <a:lnTo>
                    <a:pt x="0" y="513"/>
                  </a:lnTo>
                </a:path>
              </a:pathLst>
            </a:custGeom>
            <a:solidFill>
              <a:srgbClr val="C7DAF7"/>
            </a:solidFill>
            <a:ln w="25400" cap="rnd">
              <a:solidFill>
                <a:srgbClr val="1A1A1A"/>
              </a:solidFill>
              <a:round/>
              <a:headEnd/>
              <a:tailEnd/>
            </a:ln>
          </p:spPr>
          <p:txBody>
            <a:bodyPr/>
            <a:lstStyle/>
            <a:p>
              <a:endParaRPr lang="zh-CN" altLang="en-US"/>
            </a:p>
          </p:txBody>
        </p:sp>
        <p:sp>
          <p:nvSpPr>
            <p:cNvPr id="15" name="Rectangle 14">
              <a:extLst>
                <a:ext uri="{FF2B5EF4-FFF2-40B4-BE49-F238E27FC236}">
                  <a16:creationId xmlns:a16="http://schemas.microsoft.com/office/drawing/2014/main" id="{A8E428DD-8E51-342C-ECB3-7DE524170EBC}"/>
                </a:ext>
              </a:extLst>
            </p:cNvPr>
            <p:cNvSpPr>
              <a:spLocks noChangeArrowheads="1"/>
            </p:cNvSpPr>
            <p:nvPr/>
          </p:nvSpPr>
          <p:spPr bwMode="auto">
            <a:xfrm>
              <a:off x="2636611" y="1600199"/>
              <a:ext cx="3352800"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a:spcBef>
                  <a:spcPct val="0"/>
                </a:spcBef>
                <a:buClrTx/>
                <a:buSzTx/>
                <a:buFontTx/>
                <a:buNone/>
              </a:pPr>
              <a:r>
                <a:rPr lang="en-US" altLang="zh-CN" sz="2400" b="1" dirty="0">
                  <a:solidFill>
                    <a:srgbClr val="000066"/>
                  </a:solidFill>
                  <a:ea typeface="宋体" panose="02010600030101010101" pitchFamily="2" charset="-122"/>
                  <a:sym typeface="Symbol" panose="05050102010706020507" pitchFamily="18" charset="2"/>
                </a:rPr>
                <a:t>Hypothesis </a:t>
              </a:r>
            </a:p>
            <a:p>
              <a:pPr algn="ctr">
                <a:spcBef>
                  <a:spcPct val="0"/>
                </a:spcBef>
                <a:buClrTx/>
                <a:buSzTx/>
                <a:buFontTx/>
                <a:buNone/>
              </a:pPr>
              <a:r>
                <a:rPr lang="en-US" altLang="zh-CN" sz="2400" b="1" dirty="0">
                  <a:solidFill>
                    <a:srgbClr val="000066"/>
                  </a:solidFill>
                  <a:ea typeface="宋体" panose="02010600030101010101" pitchFamily="2" charset="-122"/>
                  <a:sym typeface="Symbol" panose="05050102010706020507" pitchFamily="18" charset="2"/>
                </a:rPr>
                <a:t>Tests for  Normality</a:t>
              </a:r>
            </a:p>
          </p:txBody>
        </p:sp>
      </p:grpSp>
      <p:sp>
        <p:nvSpPr>
          <p:cNvPr id="27" name="Line 5">
            <a:extLst>
              <a:ext uri="{FF2B5EF4-FFF2-40B4-BE49-F238E27FC236}">
                <a16:creationId xmlns:a16="http://schemas.microsoft.com/office/drawing/2014/main" id="{C91EED29-FE00-6F65-53C8-BE5971FBED7E}"/>
              </a:ext>
            </a:extLst>
          </p:cNvPr>
          <p:cNvSpPr>
            <a:spLocks noChangeShapeType="1"/>
          </p:cNvSpPr>
          <p:nvPr/>
        </p:nvSpPr>
        <p:spPr bwMode="auto">
          <a:xfrm>
            <a:off x="2089378" y="3802744"/>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 name="Freeform 6">
            <a:extLst>
              <a:ext uri="{FF2B5EF4-FFF2-40B4-BE49-F238E27FC236}">
                <a16:creationId xmlns:a16="http://schemas.microsoft.com/office/drawing/2014/main" id="{40A98338-E567-4826-4ACD-5F5953556E10}"/>
              </a:ext>
            </a:extLst>
          </p:cNvPr>
          <p:cNvSpPr>
            <a:spLocks/>
          </p:cNvSpPr>
          <p:nvPr/>
        </p:nvSpPr>
        <p:spPr bwMode="auto">
          <a:xfrm>
            <a:off x="108178" y="4259944"/>
            <a:ext cx="1819275" cy="845454"/>
          </a:xfrm>
          <a:custGeom>
            <a:avLst/>
            <a:gdLst>
              <a:gd name="T0" fmla="*/ 0 w 1068"/>
              <a:gd name="T1" fmla="*/ 2147483646 h 429"/>
              <a:gd name="T2" fmla="*/ 2147483646 w 1068"/>
              <a:gd name="T3" fmla="*/ 2147483646 h 429"/>
              <a:gd name="T4" fmla="*/ 2147483646 w 1068"/>
              <a:gd name="T5" fmla="*/ 0 h 429"/>
              <a:gd name="T6" fmla="*/ 0 w 1068"/>
              <a:gd name="T7" fmla="*/ 0 h 429"/>
              <a:gd name="T8" fmla="*/ 0 w 1068"/>
              <a:gd name="T9" fmla="*/ 2147483646 h 429"/>
              <a:gd name="T10" fmla="*/ 0 60000 65536"/>
              <a:gd name="T11" fmla="*/ 0 60000 65536"/>
              <a:gd name="T12" fmla="*/ 0 60000 65536"/>
              <a:gd name="T13" fmla="*/ 0 60000 65536"/>
              <a:gd name="T14" fmla="*/ 0 60000 65536"/>
              <a:gd name="T15" fmla="*/ 0 w 1068"/>
              <a:gd name="T16" fmla="*/ 0 h 429"/>
              <a:gd name="T17" fmla="*/ 1068 w 1068"/>
              <a:gd name="T18" fmla="*/ 429 h 429"/>
            </a:gdLst>
            <a:ahLst/>
            <a:cxnLst>
              <a:cxn ang="T10">
                <a:pos x="T0" y="T1"/>
              </a:cxn>
              <a:cxn ang="T11">
                <a:pos x="T2" y="T3"/>
              </a:cxn>
              <a:cxn ang="T12">
                <a:pos x="T4" y="T5"/>
              </a:cxn>
              <a:cxn ang="T13">
                <a:pos x="T6" y="T7"/>
              </a:cxn>
              <a:cxn ang="T14">
                <a:pos x="T8" y="T9"/>
              </a:cxn>
            </a:cxnLst>
            <a:rect l="T15" t="T16" r="T17" b="T18"/>
            <a:pathLst>
              <a:path w="1068" h="429">
                <a:moveTo>
                  <a:pt x="0" y="428"/>
                </a:moveTo>
                <a:lnTo>
                  <a:pt x="1067" y="428"/>
                </a:lnTo>
                <a:lnTo>
                  <a:pt x="1067" y="0"/>
                </a:lnTo>
                <a:lnTo>
                  <a:pt x="0" y="0"/>
                </a:lnTo>
                <a:lnTo>
                  <a:pt x="0" y="428"/>
                </a:lnTo>
              </a:path>
            </a:pathLst>
          </a:custGeom>
          <a:solidFill>
            <a:srgbClr val="FDE0BD"/>
          </a:solidFill>
          <a:ln w="25400" cap="rnd">
            <a:solidFill>
              <a:srgbClr val="1A1A1A"/>
            </a:solidFill>
            <a:round/>
            <a:headEnd/>
            <a:tailEnd/>
          </a:ln>
        </p:spPr>
        <p:txBody>
          <a:bodyPr/>
          <a:lstStyle/>
          <a:p>
            <a:pPr algn="ctr"/>
            <a:r>
              <a:rPr lang="en-US" altLang="zh-CN" sz="2000" dirty="0"/>
              <a:t>Histogram Plot</a:t>
            </a:r>
            <a:endParaRPr lang="zh-CN" altLang="en-US" sz="2000" dirty="0"/>
          </a:p>
        </p:txBody>
      </p:sp>
      <p:sp>
        <p:nvSpPr>
          <p:cNvPr id="29" name="Freeform 9">
            <a:extLst>
              <a:ext uri="{FF2B5EF4-FFF2-40B4-BE49-F238E27FC236}">
                <a16:creationId xmlns:a16="http://schemas.microsoft.com/office/drawing/2014/main" id="{00CAFDCB-F8E6-477D-ABC4-61CEBD9B81D1}"/>
              </a:ext>
            </a:extLst>
          </p:cNvPr>
          <p:cNvSpPr>
            <a:spLocks/>
          </p:cNvSpPr>
          <p:nvPr/>
        </p:nvSpPr>
        <p:spPr bwMode="auto">
          <a:xfrm>
            <a:off x="2470378" y="4259944"/>
            <a:ext cx="1828800" cy="835342"/>
          </a:xfrm>
          <a:custGeom>
            <a:avLst/>
            <a:gdLst>
              <a:gd name="T0" fmla="*/ 0 w 1241"/>
              <a:gd name="T1" fmla="*/ 2147483646 h 436"/>
              <a:gd name="T2" fmla="*/ 2147483646 w 1241"/>
              <a:gd name="T3" fmla="*/ 2147483646 h 436"/>
              <a:gd name="T4" fmla="*/ 2147483646 w 1241"/>
              <a:gd name="T5" fmla="*/ 0 h 436"/>
              <a:gd name="T6" fmla="*/ 0 w 1241"/>
              <a:gd name="T7" fmla="*/ 0 h 436"/>
              <a:gd name="T8" fmla="*/ 0 w 1241"/>
              <a:gd name="T9" fmla="*/ 2147483646 h 436"/>
              <a:gd name="T10" fmla="*/ 0 60000 65536"/>
              <a:gd name="T11" fmla="*/ 0 60000 65536"/>
              <a:gd name="T12" fmla="*/ 0 60000 65536"/>
              <a:gd name="T13" fmla="*/ 0 60000 65536"/>
              <a:gd name="T14" fmla="*/ 0 60000 65536"/>
              <a:gd name="T15" fmla="*/ 0 w 1241"/>
              <a:gd name="T16" fmla="*/ 0 h 436"/>
              <a:gd name="T17" fmla="*/ 1241 w 1241"/>
              <a:gd name="T18" fmla="*/ 436 h 436"/>
            </a:gdLst>
            <a:ahLst/>
            <a:cxnLst>
              <a:cxn ang="T10">
                <a:pos x="T0" y="T1"/>
              </a:cxn>
              <a:cxn ang="T11">
                <a:pos x="T2" y="T3"/>
              </a:cxn>
              <a:cxn ang="T12">
                <a:pos x="T4" y="T5"/>
              </a:cxn>
              <a:cxn ang="T13">
                <a:pos x="T6" y="T7"/>
              </a:cxn>
              <a:cxn ang="T14">
                <a:pos x="T8" y="T9"/>
              </a:cxn>
            </a:cxnLst>
            <a:rect l="T15" t="T16" r="T17" b="T18"/>
            <a:pathLst>
              <a:path w="1241" h="436">
                <a:moveTo>
                  <a:pt x="0" y="435"/>
                </a:moveTo>
                <a:lnTo>
                  <a:pt x="1240" y="435"/>
                </a:lnTo>
                <a:lnTo>
                  <a:pt x="1240" y="0"/>
                </a:lnTo>
                <a:lnTo>
                  <a:pt x="0" y="0"/>
                </a:lnTo>
                <a:lnTo>
                  <a:pt x="0" y="435"/>
                </a:lnTo>
              </a:path>
            </a:pathLst>
          </a:custGeom>
          <a:solidFill>
            <a:srgbClr val="FDE0BD"/>
          </a:solidFill>
          <a:ln w="25400" cap="rnd">
            <a:solidFill>
              <a:srgbClr val="1A1A1A"/>
            </a:solidFill>
            <a:round/>
            <a:headEnd/>
            <a:tailEnd/>
          </a:ln>
        </p:spPr>
        <p:txBody>
          <a:bodyPr/>
          <a:lstStyle/>
          <a:p>
            <a:pPr algn="ctr">
              <a:lnSpc>
                <a:spcPct val="200000"/>
              </a:lnSpc>
            </a:pPr>
            <a:r>
              <a:rPr lang="en-US" altLang="zh-CN" sz="2000" dirty="0"/>
              <a:t>Q-Q Plot</a:t>
            </a:r>
            <a:endParaRPr lang="zh-CN" altLang="en-US" sz="2000" dirty="0"/>
          </a:p>
        </p:txBody>
      </p:sp>
      <p:sp>
        <p:nvSpPr>
          <p:cNvPr id="30" name="Line 11">
            <a:extLst>
              <a:ext uri="{FF2B5EF4-FFF2-40B4-BE49-F238E27FC236}">
                <a16:creationId xmlns:a16="http://schemas.microsoft.com/office/drawing/2014/main" id="{4C68109F-1C64-E94C-5D15-1A8C6EE2FB84}"/>
              </a:ext>
            </a:extLst>
          </p:cNvPr>
          <p:cNvSpPr>
            <a:spLocks noChangeShapeType="1"/>
          </p:cNvSpPr>
          <p:nvPr/>
        </p:nvSpPr>
        <p:spPr bwMode="auto">
          <a:xfrm>
            <a:off x="793978" y="4031344"/>
            <a:ext cx="2590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 name="Line 12">
            <a:extLst>
              <a:ext uri="{FF2B5EF4-FFF2-40B4-BE49-F238E27FC236}">
                <a16:creationId xmlns:a16="http://schemas.microsoft.com/office/drawing/2014/main" id="{3AE4EA3F-AD48-FCE7-071B-A5970221B2A4}"/>
              </a:ext>
            </a:extLst>
          </p:cNvPr>
          <p:cNvSpPr>
            <a:spLocks noChangeShapeType="1"/>
          </p:cNvSpPr>
          <p:nvPr/>
        </p:nvSpPr>
        <p:spPr bwMode="auto">
          <a:xfrm>
            <a:off x="793978" y="4031344"/>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13">
            <a:extLst>
              <a:ext uri="{FF2B5EF4-FFF2-40B4-BE49-F238E27FC236}">
                <a16:creationId xmlns:a16="http://schemas.microsoft.com/office/drawing/2014/main" id="{0F74A042-6695-FD2C-286A-4C97796C0ED5}"/>
              </a:ext>
            </a:extLst>
          </p:cNvPr>
          <p:cNvSpPr>
            <a:spLocks noChangeShapeType="1"/>
          </p:cNvSpPr>
          <p:nvPr/>
        </p:nvSpPr>
        <p:spPr bwMode="auto">
          <a:xfrm>
            <a:off x="3384778" y="4031344"/>
            <a:ext cx="1588" cy="228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pic>
        <p:nvPicPr>
          <p:cNvPr id="49" name="图片 48">
            <a:extLst>
              <a:ext uri="{FF2B5EF4-FFF2-40B4-BE49-F238E27FC236}">
                <a16:creationId xmlns:a16="http://schemas.microsoft.com/office/drawing/2014/main" id="{184D0AEB-E70A-20D4-DFC3-ACAD140011B8}"/>
              </a:ext>
            </a:extLst>
          </p:cNvPr>
          <p:cNvPicPr>
            <a:picLocks noChangeAspect="1"/>
          </p:cNvPicPr>
          <p:nvPr/>
        </p:nvPicPr>
        <p:blipFill>
          <a:blip r:embed="rId2"/>
          <a:stretch>
            <a:fillRect/>
          </a:stretch>
        </p:blipFill>
        <p:spPr>
          <a:xfrm>
            <a:off x="4453098" y="3050858"/>
            <a:ext cx="4554262" cy="3118064"/>
          </a:xfrm>
          <a:prstGeom prst="rect">
            <a:avLst/>
          </a:prstGeom>
        </p:spPr>
      </p:pic>
      <p:pic>
        <p:nvPicPr>
          <p:cNvPr id="50" name="图片 49">
            <a:extLst>
              <a:ext uri="{FF2B5EF4-FFF2-40B4-BE49-F238E27FC236}">
                <a16:creationId xmlns:a16="http://schemas.microsoft.com/office/drawing/2014/main" id="{4B11AD37-BDCB-5F45-3E21-1120112619DD}"/>
              </a:ext>
            </a:extLst>
          </p:cNvPr>
          <p:cNvPicPr>
            <a:picLocks noChangeAspect="1"/>
          </p:cNvPicPr>
          <p:nvPr/>
        </p:nvPicPr>
        <p:blipFill>
          <a:blip r:embed="rId3"/>
          <a:stretch>
            <a:fillRect/>
          </a:stretch>
        </p:blipFill>
        <p:spPr>
          <a:xfrm>
            <a:off x="4516666" y="3090596"/>
            <a:ext cx="4456620" cy="3090883"/>
          </a:xfrm>
          <a:prstGeom prst="rect">
            <a:avLst/>
          </a:prstGeom>
        </p:spPr>
      </p:pic>
    </p:spTree>
    <p:extLst>
      <p:ext uri="{BB962C8B-B14F-4D97-AF65-F5344CB8AC3E}">
        <p14:creationId xmlns:p14="http://schemas.microsoft.com/office/powerpoint/2010/main" val="420921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075C786-1747-8160-C4CD-7D7157E8C374}"/>
              </a:ext>
            </a:extLst>
          </p:cNvPr>
          <p:cNvSpPr txBox="1">
            <a:spLocks noChangeArrowheads="1"/>
          </p:cNvSpPr>
          <p:nvPr/>
        </p:nvSpPr>
        <p:spPr bwMode="auto">
          <a:xfrm>
            <a:off x="851274" y="462916"/>
            <a:ext cx="7939927" cy="990600"/>
          </a:xfrm>
          <a:prstGeom prst="rect">
            <a:avLst/>
          </a:prstGeom>
          <a:noFill/>
          <a:ln>
            <a:noFill/>
          </a:ln>
        </p:spPr>
        <p:txBody>
          <a:bodyPr lIns="85342" tIns="42672" rIns="85342" bIns="42672" anchor="b"/>
          <a:lstStyle>
            <a:lvl1pPr algn="ctr" defTabSz="852488" rtl="0" eaLnBrk="0" fontAlgn="base" hangingPunct="0">
              <a:spcBef>
                <a:spcPct val="0"/>
              </a:spcBef>
              <a:spcAft>
                <a:spcPct val="0"/>
              </a:spcAft>
              <a:defRPr sz="4000">
                <a:solidFill>
                  <a:schemeClr val="tx2"/>
                </a:solidFill>
                <a:latin typeface="+mj-lt"/>
                <a:ea typeface="+mj-ea"/>
                <a:cs typeface="+mj-cs"/>
              </a:defRPr>
            </a:lvl1pPr>
            <a:lvl2pPr algn="ctr" defTabSz="852488" rtl="0" eaLnBrk="0" fontAlgn="base" hangingPunct="0">
              <a:spcBef>
                <a:spcPct val="0"/>
              </a:spcBef>
              <a:spcAft>
                <a:spcPct val="0"/>
              </a:spcAft>
              <a:defRPr sz="4000">
                <a:solidFill>
                  <a:schemeClr val="tx2"/>
                </a:solidFill>
                <a:latin typeface="Arial" charset="0"/>
              </a:defRPr>
            </a:lvl2pPr>
            <a:lvl3pPr algn="ctr" defTabSz="852488" rtl="0" eaLnBrk="0" fontAlgn="base" hangingPunct="0">
              <a:spcBef>
                <a:spcPct val="0"/>
              </a:spcBef>
              <a:spcAft>
                <a:spcPct val="0"/>
              </a:spcAft>
              <a:defRPr sz="4000">
                <a:solidFill>
                  <a:schemeClr val="tx2"/>
                </a:solidFill>
                <a:latin typeface="Arial" charset="0"/>
              </a:defRPr>
            </a:lvl3pPr>
            <a:lvl4pPr algn="ctr" defTabSz="852488" rtl="0" eaLnBrk="0" fontAlgn="base" hangingPunct="0">
              <a:spcBef>
                <a:spcPct val="0"/>
              </a:spcBef>
              <a:spcAft>
                <a:spcPct val="0"/>
              </a:spcAft>
              <a:defRPr sz="4000">
                <a:solidFill>
                  <a:schemeClr val="tx2"/>
                </a:solidFill>
                <a:latin typeface="Arial" charset="0"/>
              </a:defRPr>
            </a:lvl4pPr>
            <a:lvl5pPr algn="ctr" defTabSz="852488" rtl="0" eaLnBrk="0" fontAlgn="base" hangingPunct="0">
              <a:spcBef>
                <a:spcPct val="0"/>
              </a:spcBef>
              <a:spcAft>
                <a:spcPct val="0"/>
              </a:spcAft>
              <a:defRPr sz="4000">
                <a:solidFill>
                  <a:schemeClr val="tx2"/>
                </a:solidFill>
                <a:latin typeface="Arial" charset="0"/>
              </a:defRPr>
            </a:lvl5pPr>
            <a:lvl6pPr marL="457200" algn="ctr" defTabSz="852488" rtl="0" fontAlgn="base">
              <a:spcBef>
                <a:spcPct val="0"/>
              </a:spcBef>
              <a:spcAft>
                <a:spcPct val="0"/>
              </a:spcAft>
              <a:defRPr sz="4000">
                <a:solidFill>
                  <a:schemeClr val="tx2"/>
                </a:solidFill>
                <a:latin typeface="Arial" charset="0"/>
              </a:defRPr>
            </a:lvl6pPr>
            <a:lvl7pPr marL="914400" algn="ctr" defTabSz="852488" rtl="0" fontAlgn="base">
              <a:spcBef>
                <a:spcPct val="0"/>
              </a:spcBef>
              <a:spcAft>
                <a:spcPct val="0"/>
              </a:spcAft>
              <a:defRPr sz="4000">
                <a:solidFill>
                  <a:schemeClr val="tx2"/>
                </a:solidFill>
                <a:latin typeface="Arial" charset="0"/>
              </a:defRPr>
            </a:lvl7pPr>
            <a:lvl8pPr marL="1371600" algn="ctr" defTabSz="852488" rtl="0" fontAlgn="base">
              <a:spcBef>
                <a:spcPct val="0"/>
              </a:spcBef>
              <a:spcAft>
                <a:spcPct val="0"/>
              </a:spcAft>
              <a:defRPr sz="4000">
                <a:solidFill>
                  <a:schemeClr val="tx2"/>
                </a:solidFill>
                <a:latin typeface="Arial" charset="0"/>
              </a:defRPr>
            </a:lvl8pPr>
            <a:lvl9pPr marL="1828800" algn="ctr" defTabSz="852488" rtl="0" fontAlgn="base">
              <a:spcBef>
                <a:spcPct val="0"/>
              </a:spcBef>
              <a:spcAft>
                <a:spcPct val="0"/>
              </a:spcAft>
              <a:defRPr sz="4000">
                <a:solidFill>
                  <a:schemeClr val="tx2"/>
                </a:solidFill>
                <a:latin typeface="Arial" charset="0"/>
              </a:defRPr>
            </a:lvl9pPr>
          </a:lstStyle>
          <a:p>
            <a:pPr marL="0" marR="0" lvl="0" indent="0" algn="l" defTabSz="852488" rtl="0" eaLnBrk="0" fontAlgn="base" latinLnBrk="0" hangingPunct="0">
              <a:lnSpc>
                <a:spcPct val="80000"/>
              </a:lnSpc>
              <a:spcBef>
                <a:spcPct val="0"/>
              </a:spcBef>
              <a:spcAft>
                <a:spcPct val="0"/>
              </a:spcAft>
              <a:buClrTx/>
              <a:buSzTx/>
              <a:buFontTx/>
              <a:buNone/>
              <a:tabLst/>
              <a:defRPr/>
            </a:pPr>
            <a:r>
              <a:rPr kumimoji="0" lang="en-US" altLang="zh-CN" sz="4000" b="0" i="0" u="none" strike="noStrike" kern="0" cap="none" spc="0" normalizeH="0" baseline="0" noProof="0" dirty="0">
                <a:ln>
                  <a:noFill/>
                </a:ln>
                <a:solidFill>
                  <a:srgbClr val="333399"/>
                </a:solidFill>
                <a:effectLst/>
                <a:uLnTx/>
                <a:uFillTx/>
                <a:latin typeface="Arial"/>
                <a:ea typeface="宋体" panose="02010600030101010101" pitchFamily="2" charset="-122"/>
                <a:cs typeface="+mj-cs"/>
              </a:rPr>
              <a:t>Normality Tests</a:t>
            </a:r>
          </a:p>
        </p:txBody>
      </p:sp>
      <p:pic>
        <p:nvPicPr>
          <p:cNvPr id="7" name="图片 6">
            <a:extLst>
              <a:ext uri="{FF2B5EF4-FFF2-40B4-BE49-F238E27FC236}">
                <a16:creationId xmlns:a16="http://schemas.microsoft.com/office/drawing/2014/main" id="{4AE8EFE3-0DBE-1E97-FDC3-6E029CD672C1}"/>
              </a:ext>
            </a:extLst>
          </p:cNvPr>
          <p:cNvPicPr>
            <a:picLocks noChangeAspect="1"/>
          </p:cNvPicPr>
          <p:nvPr/>
        </p:nvPicPr>
        <p:blipFill>
          <a:blip r:embed="rId2"/>
          <a:stretch>
            <a:fillRect/>
          </a:stretch>
        </p:blipFill>
        <p:spPr>
          <a:xfrm>
            <a:off x="304800" y="2209376"/>
            <a:ext cx="8303472" cy="1749704"/>
          </a:xfrm>
          <a:prstGeom prst="rect">
            <a:avLst/>
          </a:prstGeom>
        </p:spPr>
      </p:pic>
      <p:sp>
        <p:nvSpPr>
          <p:cNvPr id="9" name="矩形 8">
            <a:extLst>
              <a:ext uri="{FF2B5EF4-FFF2-40B4-BE49-F238E27FC236}">
                <a16:creationId xmlns:a16="http://schemas.microsoft.com/office/drawing/2014/main" id="{D0291323-6C3C-0BA3-1B39-FC7D89A0C6C1}"/>
              </a:ext>
            </a:extLst>
          </p:cNvPr>
          <p:cNvSpPr/>
          <p:nvPr/>
        </p:nvSpPr>
        <p:spPr bwMode="auto">
          <a:xfrm>
            <a:off x="990600" y="4645741"/>
            <a:ext cx="3276600" cy="457200"/>
          </a:xfrm>
          <a:prstGeom prst="rect">
            <a:avLst/>
          </a:prstGeom>
          <a:solidFill>
            <a:srgbClr val="00878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bg1"/>
                </a:solidFill>
                <a:effectLst/>
                <a:latin typeface="Arial" charset="0"/>
              </a:rPr>
              <a:t>P-value smaller than 0.05</a:t>
            </a:r>
            <a:endParaRPr kumimoji="0" lang="zh-CN" altLang="en-US" sz="2000" b="0" i="0" u="none" strike="noStrike" cap="none" normalizeH="0" baseline="0" dirty="0">
              <a:ln>
                <a:noFill/>
              </a:ln>
              <a:solidFill>
                <a:schemeClr val="bg1"/>
              </a:solidFill>
              <a:effectLst/>
              <a:latin typeface="Arial" charset="0"/>
            </a:endParaRPr>
          </a:p>
        </p:txBody>
      </p:sp>
      <p:sp>
        <p:nvSpPr>
          <p:cNvPr id="10" name="箭头: 右 9">
            <a:extLst>
              <a:ext uri="{FF2B5EF4-FFF2-40B4-BE49-F238E27FC236}">
                <a16:creationId xmlns:a16="http://schemas.microsoft.com/office/drawing/2014/main" id="{C19131AC-CE31-B040-5811-3CE16783317A}"/>
              </a:ext>
            </a:extLst>
          </p:cNvPr>
          <p:cNvSpPr/>
          <p:nvPr/>
        </p:nvSpPr>
        <p:spPr bwMode="auto">
          <a:xfrm rot="19800000">
            <a:off x="4607559" y="4319541"/>
            <a:ext cx="740595" cy="577798"/>
          </a:xfrm>
          <a:prstGeom prst="rightArrow">
            <a:avLst/>
          </a:prstGeom>
          <a:solidFill>
            <a:srgbClr val="00878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bg1"/>
                </a:solidFill>
                <a:effectLst/>
                <a:latin typeface="Arial" charset="0"/>
              </a:rPr>
              <a:t>No</a:t>
            </a:r>
            <a:endParaRPr kumimoji="0" lang="zh-CN" altLang="en-US" sz="1800" b="0" i="0" u="none" strike="noStrike" cap="none" normalizeH="0" baseline="0" dirty="0">
              <a:ln>
                <a:noFill/>
              </a:ln>
              <a:solidFill>
                <a:schemeClr val="bg1"/>
              </a:solidFill>
              <a:effectLst/>
              <a:latin typeface="Arial" charset="0"/>
            </a:endParaRPr>
          </a:p>
        </p:txBody>
      </p:sp>
      <p:sp>
        <p:nvSpPr>
          <p:cNvPr id="11" name="箭头: 右 10">
            <a:extLst>
              <a:ext uri="{FF2B5EF4-FFF2-40B4-BE49-F238E27FC236}">
                <a16:creationId xmlns:a16="http://schemas.microsoft.com/office/drawing/2014/main" id="{A69255FC-51EF-2337-B053-7213D86254C7}"/>
              </a:ext>
            </a:extLst>
          </p:cNvPr>
          <p:cNvSpPr/>
          <p:nvPr/>
        </p:nvSpPr>
        <p:spPr bwMode="auto">
          <a:xfrm rot="1800000">
            <a:off x="4589197" y="5092691"/>
            <a:ext cx="740595" cy="577798"/>
          </a:xfrm>
          <a:prstGeom prst="rightArrow">
            <a:avLst/>
          </a:prstGeom>
          <a:solidFill>
            <a:srgbClr val="00878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800" dirty="0">
                <a:solidFill>
                  <a:schemeClr val="bg1"/>
                </a:solidFill>
                <a:latin typeface="Arial" charset="0"/>
              </a:rPr>
              <a:t>Yes</a:t>
            </a:r>
            <a:endParaRPr kumimoji="0" lang="zh-CN" altLang="en-US" sz="1800" b="0" i="0" u="none" strike="noStrike" cap="none" normalizeH="0" baseline="0" dirty="0">
              <a:ln>
                <a:noFill/>
              </a:ln>
              <a:solidFill>
                <a:schemeClr val="bg1"/>
              </a:solidFill>
              <a:effectLst/>
              <a:latin typeface="Arial" charset="0"/>
            </a:endParaRPr>
          </a:p>
        </p:txBody>
      </p:sp>
      <p:sp>
        <p:nvSpPr>
          <p:cNvPr id="12" name="矩形 11">
            <a:extLst>
              <a:ext uri="{FF2B5EF4-FFF2-40B4-BE49-F238E27FC236}">
                <a16:creationId xmlns:a16="http://schemas.microsoft.com/office/drawing/2014/main" id="{DE51311B-9B3F-174B-1A3A-8DE3AAD6333D}"/>
              </a:ext>
            </a:extLst>
          </p:cNvPr>
          <p:cNvSpPr/>
          <p:nvPr/>
        </p:nvSpPr>
        <p:spPr bwMode="auto">
          <a:xfrm>
            <a:off x="5424647" y="4188540"/>
            <a:ext cx="2402171" cy="692115"/>
          </a:xfrm>
          <a:prstGeom prst="rect">
            <a:avLst/>
          </a:prstGeom>
          <a:solidFill>
            <a:srgbClr val="00878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bg1"/>
                </a:solidFill>
                <a:effectLst/>
                <a:latin typeface="Arial" charset="0"/>
              </a:rPr>
              <a:t>Normal distribution</a:t>
            </a: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bg1"/>
                </a:solidFill>
                <a:effectLst/>
                <a:latin typeface="Arial" charset="0"/>
              </a:rPr>
              <a:t>is </a:t>
            </a:r>
            <a:r>
              <a:rPr lang="en-US" altLang="zh-CN" sz="2000" dirty="0">
                <a:solidFill>
                  <a:schemeClr val="bg1"/>
                </a:solidFill>
                <a:latin typeface="Arial" charset="0"/>
              </a:rPr>
              <a:t>assumed</a:t>
            </a:r>
            <a:endParaRPr kumimoji="0" lang="zh-CN" altLang="en-US" sz="2000" b="0" i="0" u="none" strike="noStrike" cap="none" normalizeH="0" baseline="0" dirty="0">
              <a:ln>
                <a:noFill/>
              </a:ln>
              <a:solidFill>
                <a:schemeClr val="bg1"/>
              </a:solidFill>
              <a:effectLst/>
              <a:latin typeface="Arial" charset="0"/>
            </a:endParaRPr>
          </a:p>
        </p:txBody>
      </p:sp>
      <p:sp>
        <p:nvSpPr>
          <p:cNvPr id="13" name="矩形 12">
            <a:extLst>
              <a:ext uri="{FF2B5EF4-FFF2-40B4-BE49-F238E27FC236}">
                <a16:creationId xmlns:a16="http://schemas.microsoft.com/office/drawing/2014/main" id="{252B772C-60D2-38CA-9332-6FC1EE8165A0}"/>
              </a:ext>
            </a:extLst>
          </p:cNvPr>
          <p:cNvSpPr/>
          <p:nvPr/>
        </p:nvSpPr>
        <p:spPr bwMode="auto">
          <a:xfrm>
            <a:off x="5410777" y="5257800"/>
            <a:ext cx="2402171" cy="692115"/>
          </a:xfrm>
          <a:prstGeom prst="rect">
            <a:avLst/>
          </a:prstGeom>
          <a:solidFill>
            <a:srgbClr val="00878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bg1"/>
                </a:solidFill>
                <a:effectLst/>
                <a:latin typeface="Arial" charset="0"/>
              </a:rPr>
              <a:t>Normal distribution</a:t>
            </a: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bg1"/>
                </a:solidFill>
                <a:effectLst/>
                <a:latin typeface="Arial" charset="0"/>
              </a:rPr>
              <a:t>is not </a:t>
            </a:r>
            <a:r>
              <a:rPr lang="en-US" altLang="zh-CN" sz="2000" dirty="0">
                <a:solidFill>
                  <a:schemeClr val="bg1"/>
                </a:solidFill>
                <a:latin typeface="Arial" charset="0"/>
              </a:rPr>
              <a:t>assumed</a:t>
            </a:r>
            <a:endParaRPr kumimoji="0" lang="zh-CN" altLang="en-US" sz="2000" b="0" i="0" u="none" strike="noStrike" cap="none" normalizeH="0" baseline="0" dirty="0">
              <a:ln>
                <a:noFill/>
              </a:ln>
              <a:solidFill>
                <a:schemeClr val="bg1"/>
              </a:solidFill>
              <a:effectLst/>
              <a:latin typeface="Arial" charset="0"/>
            </a:endParaRPr>
          </a:p>
        </p:txBody>
      </p:sp>
      <p:sp>
        <p:nvSpPr>
          <p:cNvPr id="14" name="Freeform 9">
            <a:extLst>
              <a:ext uri="{FF2B5EF4-FFF2-40B4-BE49-F238E27FC236}">
                <a16:creationId xmlns:a16="http://schemas.microsoft.com/office/drawing/2014/main" id="{7D7FB77D-AD34-2240-3D70-B0744B3E52DB}"/>
              </a:ext>
            </a:extLst>
          </p:cNvPr>
          <p:cNvSpPr>
            <a:spLocks/>
          </p:cNvSpPr>
          <p:nvPr/>
        </p:nvSpPr>
        <p:spPr bwMode="auto">
          <a:xfrm>
            <a:off x="4821237" y="1164748"/>
            <a:ext cx="2787423" cy="907143"/>
          </a:xfrm>
          <a:custGeom>
            <a:avLst/>
            <a:gdLst>
              <a:gd name="T0" fmla="*/ 0 w 1241"/>
              <a:gd name="T1" fmla="*/ 2147483646 h 436"/>
              <a:gd name="T2" fmla="*/ 2147483646 w 1241"/>
              <a:gd name="T3" fmla="*/ 2147483646 h 436"/>
              <a:gd name="T4" fmla="*/ 2147483646 w 1241"/>
              <a:gd name="T5" fmla="*/ 0 h 436"/>
              <a:gd name="T6" fmla="*/ 0 w 1241"/>
              <a:gd name="T7" fmla="*/ 0 h 436"/>
              <a:gd name="T8" fmla="*/ 0 w 1241"/>
              <a:gd name="T9" fmla="*/ 2147483646 h 436"/>
              <a:gd name="T10" fmla="*/ 0 60000 65536"/>
              <a:gd name="T11" fmla="*/ 0 60000 65536"/>
              <a:gd name="T12" fmla="*/ 0 60000 65536"/>
              <a:gd name="T13" fmla="*/ 0 60000 65536"/>
              <a:gd name="T14" fmla="*/ 0 60000 65536"/>
              <a:gd name="T15" fmla="*/ 0 w 1241"/>
              <a:gd name="T16" fmla="*/ 0 h 436"/>
              <a:gd name="T17" fmla="*/ 1241 w 1241"/>
              <a:gd name="T18" fmla="*/ 436 h 436"/>
            </a:gdLst>
            <a:ahLst/>
            <a:cxnLst>
              <a:cxn ang="T10">
                <a:pos x="T0" y="T1"/>
              </a:cxn>
              <a:cxn ang="T11">
                <a:pos x="T2" y="T3"/>
              </a:cxn>
              <a:cxn ang="T12">
                <a:pos x="T4" y="T5"/>
              </a:cxn>
              <a:cxn ang="T13">
                <a:pos x="T6" y="T7"/>
              </a:cxn>
              <a:cxn ang="T14">
                <a:pos x="T8" y="T9"/>
              </a:cxn>
            </a:cxnLst>
            <a:rect l="T15" t="T16" r="T17" b="T18"/>
            <a:pathLst>
              <a:path w="1241" h="436">
                <a:moveTo>
                  <a:pt x="0" y="435"/>
                </a:moveTo>
                <a:lnTo>
                  <a:pt x="1240" y="435"/>
                </a:lnTo>
                <a:lnTo>
                  <a:pt x="1240" y="0"/>
                </a:lnTo>
                <a:lnTo>
                  <a:pt x="0" y="0"/>
                </a:lnTo>
                <a:lnTo>
                  <a:pt x="0" y="435"/>
                </a:lnTo>
              </a:path>
            </a:pathLst>
          </a:custGeom>
          <a:solidFill>
            <a:srgbClr val="C7DAF7"/>
          </a:solidFill>
          <a:ln w="25400" cap="rnd">
            <a:solidFill>
              <a:srgbClr val="1A1A1A"/>
            </a:solidFill>
            <a:round/>
            <a:headEnd/>
            <a:tailEnd/>
          </a:ln>
        </p:spPr>
        <p:txBody>
          <a:bodyPr/>
          <a:lstStyle/>
          <a:p>
            <a:pPr algn="ctr"/>
            <a:r>
              <a:rPr lang="en-US" altLang="zh-CN" sz="2400" b="1" dirty="0">
                <a:solidFill>
                  <a:srgbClr val="000066"/>
                </a:solidFill>
                <a:ea typeface="宋体" panose="02010600030101010101" pitchFamily="2" charset="-122"/>
              </a:rPr>
              <a:t>Statistical Normality Tests</a:t>
            </a:r>
            <a:endParaRPr lang="zh-CN" altLang="en-US" sz="2400" b="1" dirty="0">
              <a:solidFill>
                <a:srgbClr val="000066"/>
              </a:solidFill>
              <a:ea typeface="宋体" panose="02010600030101010101" pitchFamily="2" charset="-122"/>
            </a:endParaRPr>
          </a:p>
        </p:txBody>
      </p:sp>
    </p:spTree>
    <p:extLst>
      <p:ext uri="{BB962C8B-B14F-4D97-AF65-F5344CB8AC3E}">
        <p14:creationId xmlns:p14="http://schemas.microsoft.com/office/powerpoint/2010/main" val="244469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075C786-1747-8160-C4CD-7D7157E8C374}"/>
              </a:ext>
            </a:extLst>
          </p:cNvPr>
          <p:cNvSpPr txBox="1">
            <a:spLocks noChangeArrowheads="1"/>
          </p:cNvSpPr>
          <p:nvPr/>
        </p:nvSpPr>
        <p:spPr bwMode="auto">
          <a:xfrm>
            <a:off x="851274" y="462916"/>
            <a:ext cx="7939927" cy="990600"/>
          </a:xfrm>
          <a:prstGeom prst="rect">
            <a:avLst/>
          </a:prstGeom>
          <a:noFill/>
          <a:ln>
            <a:noFill/>
          </a:ln>
        </p:spPr>
        <p:txBody>
          <a:bodyPr lIns="85342" tIns="42672" rIns="85342" bIns="42672" anchor="b"/>
          <a:lstStyle>
            <a:lvl1pPr algn="ctr" defTabSz="852488" rtl="0" eaLnBrk="0" fontAlgn="base" hangingPunct="0">
              <a:spcBef>
                <a:spcPct val="0"/>
              </a:spcBef>
              <a:spcAft>
                <a:spcPct val="0"/>
              </a:spcAft>
              <a:defRPr sz="4000">
                <a:solidFill>
                  <a:schemeClr val="tx2"/>
                </a:solidFill>
                <a:latin typeface="+mj-lt"/>
                <a:ea typeface="+mj-ea"/>
                <a:cs typeface="+mj-cs"/>
              </a:defRPr>
            </a:lvl1pPr>
            <a:lvl2pPr algn="ctr" defTabSz="852488" rtl="0" eaLnBrk="0" fontAlgn="base" hangingPunct="0">
              <a:spcBef>
                <a:spcPct val="0"/>
              </a:spcBef>
              <a:spcAft>
                <a:spcPct val="0"/>
              </a:spcAft>
              <a:defRPr sz="4000">
                <a:solidFill>
                  <a:schemeClr val="tx2"/>
                </a:solidFill>
                <a:latin typeface="Arial" charset="0"/>
              </a:defRPr>
            </a:lvl2pPr>
            <a:lvl3pPr algn="ctr" defTabSz="852488" rtl="0" eaLnBrk="0" fontAlgn="base" hangingPunct="0">
              <a:spcBef>
                <a:spcPct val="0"/>
              </a:spcBef>
              <a:spcAft>
                <a:spcPct val="0"/>
              </a:spcAft>
              <a:defRPr sz="4000">
                <a:solidFill>
                  <a:schemeClr val="tx2"/>
                </a:solidFill>
                <a:latin typeface="Arial" charset="0"/>
              </a:defRPr>
            </a:lvl3pPr>
            <a:lvl4pPr algn="ctr" defTabSz="852488" rtl="0" eaLnBrk="0" fontAlgn="base" hangingPunct="0">
              <a:spcBef>
                <a:spcPct val="0"/>
              </a:spcBef>
              <a:spcAft>
                <a:spcPct val="0"/>
              </a:spcAft>
              <a:defRPr sz="4000">
                <a:solidFill>
                  <a:schemeClr val="tx2"/>
                </a:solidFill>
                <a:latin typeface="Arial" charset="0"/>
              </a:defRPr>
            </a:lvl4pPr>
            <a:lvl5pPr algn="ctr" defTabSz="852488" rtl="0" eaLnBrk="0" fontAlgn="base" hangingPunct="0">
              <a:spcBef>
                <a:spcPct val="0"/>
              </a:spcBef>
              <a:spcAft>
                <a:spcPct val="0"/>
              </a:spcAft>
              <a:defRPr sz="4000">
                <a:solidFill>
                  <a:schemeClr val="tx2"/>
                </a:solidFill>
                <a:latin typeface="Arial" charset="0"/>
              </a:defRPr>
            </a:lvl5pPr>
            <a:lvl6pPr marL="457200" algn="ctr" defTabSz="852488" rtl="0" fontAlgn="base">
              <a:spcBef>
                <a:spcPct val="0"/>
              </a:spcBef>
              <a:spcAft>
                <a:spcPct val="0"/>
              </a:spcAft>
              <a:defRPr sz="4000">
                <a:solidFill>
                  <a:schemeClr val="tx2"/>
                </a:solidFill>
                <a:latin typeface="Arial" charset="0"/>
              </a:defRPr>
            </a:lvl6pPr>
            <a:lvl7pPr marL="914400" algn="ctr" defTabSz="852488" rtl="0" fontAlgn="base">
              <a:spcBef>
                <a:spcPct val="0"/>
              </a:spcBef>
              <a:spcAft>
                <a:spcPct val="0"/>
              </a:spcAft>
              <a:defRPr sz="4000">
                <a:solidFill>
                  <a:schemeClr val="tx2"/>
                </a:solidFill>
                <a:latin typeface="Arial" charset="0"/>
              </a:defRPr>
            </a:lvl7pPr>
            <a:lvl8pPr marL="1371600" algn="ctr" defTabSz="852488" rtl="0" fontAlgn="base">
              <a:spcBef>
                <a:spcPct val="0"/>
              </a:spcBef>
              <a:spcAft>
                <a:spcPct val="0"/>
              </a:spcAft>
              <a:defRPr sz="4000">
                <a:solidFill>
                  <a:schemeClr val="tx2"/>
                </a:solidFill>
                <a:latin typeface="Arial" charset="0"/>
              </a:defRPr>
            </a:lvl8pPr>
            <a:lvl9pPr marL="1828800" algn="ctr" defTabSz="852488" rtl="0" fontAlgn="base">
              <a:spcBef>
                <a:spcPct val="0"/>
              </a:spcBef>
              <a:spcAft>
                <a:spcPct val="0"/>
              </a:spcAft>
              <a:defRPr sz="4000">
                <a:solidFill>
                  <a:schemeClr val="tx2"/>
                </a:solidFill>
                <a:latin typeface="Arial" charset="0"/>
              </a:defRPr>
            </a:lvl9pPr>
          </a:lstStyle>
          <a:p>
            <a:pPr marL="0" marR="0" lvl="0" indent="0" defTabSz="852488" rtl="0" eaLnBrk="0" fontAlgn="base" latinLnBrk="0" hangingPunct="0">
              <a:lnSpc>
                <a:spcPct val="80000"/>
              </a:lnSpc>
              <a:spcBef>
                <a:spcPct val="0"/>
              </a:spcBef>
              <a:spcAft>
                <a:spcPct val="0"/>
              </a:spcAft>
              <a:buClrTx/>
              <a:buSzTx/>
              <a:buFontTx/>
              <a:buNone/>
              <a:tabLst/>
              <a:defRPr/>
            </a:pPr>
            <a:r>
              <a:rPr kumimoji="0" lang="en-US" altLang="zh-CN" sz="4000" b="0" i="0" u="none" strike="noStrike" kern="0" cap="none" spc="0" normalizeH="0" baseline="0" noProof="0" dirty="0">
                <a:ln>
                  <a:noFill/>
                </a:ln>
                <a:solidFill>
                  <a:srgbClr val="333399"/>
                </a:solidFill>
                <a:effectLst/>
                <a:uLnTx/>
                <a:uFillTx/>
                <a:latin typeface="Arial"/>
                <a:ea typeface="宋体" panose="02010600030101010101" pitchFamily="2" charset="-122"/>
                <a:cs typeface="+mj-cs"/>
              </a:rPr>
              <a:t>Nonparametric Statistical Hypothesis Tests</a:t>
            </a:r>
          </a:p>
        </p:txBody>
      </p:sp>
      <p:pic>
        <p:nvPicPr>
          <p:cNvPr id="3" name="图片 2">
            <a:extLst>
              <a:ext uri="{FF2B5EF4-FFF2-40B4-BE49-F238E27FC236}">
                <a16:creationId xmlns:a16="http://schemas.microsoft.com/office/drawing/2014/main" id="{105FB86B-0DCF-CA08-FDE8-3517E29FC820}"/>
              </a:ext>
            </a:extLst>
          </p:cNvPr>
          <p:cNvPicPr>
            <a:picLocks noChangeAspect="1"/>
          </p:cNvPicPr>
          <p:nvPr/>
        </p:nvPicPr>
        <p:blipFill>
          <a:blip r:embed="rId2"/>
          <a:stretch>
            <a:fillRect/>
          </a:stretch>
        </p:blipFill>
        <p:spPr>
          <a:xfrm>
            <a:off x="64798" y="1524000"/>
            <a:ext cx="9054517" cy="4945439"/>
          </a:xfrm>
          <a:prstGeom prst="rect">
            <a:avLst/>
          </a:prstGeom>
        </p:spPr>
      </p:pic>
    </p:spTree>
    <p:extLst>
      <p:ext uri="{BB962C8B-B14F-4D97-AF65-F5344CB8AC3E}">
        <p14:creationId xmlns:p14="http://schemas.microsoft.com/office/powerpoint/2010/main" val="25881476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075C786-1747-8160-C4CD-7D7157E8C374}"/>
              </a:ext>
            </a:extLst>
          </p:cNvPr>
          <p:cNvSpPr txBox="1">
            <a:spLocks noChangeArrowheads="1"/>
          </p:cNvSpPr>
          <p:nvPr/>
        </p:nvSpPr>
        <p:spPr bwMode="auto">
          <a:xfrm>
            <a:off x="851274" y="462916"/>
            <a:ext cx="7939927" cy="990600"/>
          </a:xfrm>
          <a:prstGeom prst="rect">
            <a:avLst/>
          </a:prstGeom>
          <a:noFill/>
          <a:ln>
            <a:noFill/>
          </a:ln>
        </p:spPr>
        <p:txBody>
          <a:bodyPr lIns="85342" tIns="42672" rIns="85342" bIns="42672" anchor="b"/>
          <a:lstStyle>
            <a:lvl1pPr algn="ctr" defTabSz="852488" rtl="0" eaLnBrk="0" fontAlgn="base" hangingPunct="0">
              <a:spcBef>
                <a:spcPct val="0"/>
              </a:spcBef>
              <a:spcAft>
                <a:spcPct val="0"/>
              </a:spcAft>
              <a:defRPr sz="4000">
                <a:solidFill>
                  <a:schemeClr val="tx2"/>
                </a:solidFill>
                <a:latin typeface="+mj-lt"/>
                <a:ea typeface="+mj-ea"/>
                <a:cs typeface="+mj-cs"/>
              </a:defRPr>
            </a:lvl1pPr>
            <a:lvl2pPr algn="ctr" defTabSz="852488" rtl="0" eaLnBrk="0" fontAlgn="base" hangingPunct="0">
              <a:spcBef>
                <a:spcPct val="0"/>
              </a:spcBef>
              <a:spcAft>
                <a:spcPct val="0"/>
              </a:spcAft>
              <a:defRPr sz="4000">
                <a:solidFill>
                  <a:schemeClr val="tx2"/>
                </a:solidFill>
                <a:latin typeface="Arial" charset="0"/>
              </a:defRPr>
            </a:lvl2pPr>
            <a:lvl3pPr algn="ctr" defTabSz="852488" rtl="0" eaLnBrk="0" fontAlgn="base" hangingPunct="0">
              <a:spcBef>
                <a:spcPct val="0"/>
              </a:spcBef>
              <a:spcAft>
                <a:spcPct val="0"/>
              </a:spcAft>
              <a:defRPr sz="4000">
                <a:solidFill>
                  <a:schemeClr val="tx2"/>
                </a:solidFill>
                <a:latin typeface="Arial" charset="0"/>
              </a:defRPr>
            </a:lvl3pPr>
            <a:lvl4pPr algn="ctr" defTabSz="852488" rtl="0" eaLnBrk="0" fontAlgn="base" hangingPunct="0">
              <a:spcBef>
                <a:spcPct val="0"/>
              </a:spcBef>
              <a:spcAft>
                <a:spcPct val="0"/>
              </a:spcAft>
              <a:defRPr sz="4000">
                <a:solidFill>
                  <a:schemeClr val="tx2"/>
                </a:solidFill>
                <a:latin typeface="Arial" charset="0"/>
              </a:defRPr>
            </a:lvl4pPr>
            <a:lvl5pPr algn="ctr" defTabSz="852488" rtl="0" eaLnBrk="0" fontAlgn="base" hangingPunct="0">
              <a:spcBef>
                <a:spcPct val="0"/>
              </a:spcBef>
              <a:spcAft>
                <a:spcPct val="0"/>
              </a:spcAft>
              <a:defRPr sz="4000">
                <a:solidFill>
                  <a:schemeClr val="tx2"/>
                </a:solidFill>
                <a:latin typeface="Arial" charset="0"/>
              </a:defRPr>
            </a:lvl5pPr>
            <a:lvl6pPr marL="457200" algn="ctr" defTabSz="852488" rtl="0" fontAlgn="base">
              <a:spcBef>
                <a:spcPct val="0"/>
              </a:spcBef>
              <a:spcAft>
                <a:spcPct val="0"/>
              </a:spcAft>
              <a:defRPr sz="4000">
                <a:solidFill>
                  <a:schemeClr val="tx2"/>
                </a:solidFill>
                <a:latin typeface="Arial" charset="0"/>
              </a:defRPr>
            </a:lvl6pPr>
            <a:lvl7pPr marL="914400" algn="ctr" defTabSz="852488" rtl="0" fontAlgn="base">
              <a:spcBef>
                <a:spcPct val="0"/>
              </a:spcBef>
              <a:spcAft>
                <a:spcPct val="0"/>
              </a:spcAft>
              <a:defRPr sz="4000">
                <a:solidFill>
                  <a:schemeClr val="tx2"/>
                </a:solidFill>
                <a:latin typeface="Arial" charset="0"/>
              </a:defRPr>
            </a:lvl7pPr>
            <a:lvl8pPr marL="1371600" algn="ctr" defTabSz="852488" rtl="0" fontAlgn="base">
              <a:spcBef>
                <a:spcPct val="0"/>
              </a:spcBef>
              <a:spcAft>
                <a:spcPct val="0"/>
              </a:spcAft>
              <a:defRPr sz="4000">
                <a:solidFill>
                  <a:schemeClr val="tx2"/>
                </a:solidFill>
                <a:latin typeface="Arial" charset="0"/>
              </a:defRPr>
            </a:lvl8pPr>
            <a:lvl9pPr marL="1828800" algn="ctr" defTabSz="852488" rtl="0" fontAlgn="base">
              <a:spcBef>
                <a:spcPct val="0"/>
              </a:spcBef>
              <a:spcAft>
                <a:spcPct val="0"/>
              </a:spcAft>
              <a:defRPr sz="4000">
                <a:solidFill>
                  <a:schemeClr val="tx2"/>
                </a:solidFill>
                <a:latin typeface="Arial" charset="0"/>
              </a:defRPr>
            </a:lvl9pPr>
          </a:lstStyle>
          <a:p>
            <a:pPr marL="0" marR="0" lvl="0" indent="0" defTabSz="852488" rtl="0" eaLnBrk="0" fontAlgn="base" latinLnBrk="0" hangingPunct="0">
              <a:lnSpc>
                <a:spcPct val="80000"/>
              </a:lnSpc>
              <a:spcBef>
                <a:spcPct val="0"/>
              </a:spcBef>
              <a:spcAft>
                <a:spcPct val="0"/>
              </a:spcAft>
              <a:buClrTx/>
              <a:buSzTx/>
              <a:buFontTx/>
              <a:buNone/>
              <a:tabLst/>
              <a:defRPr/>
            </a:pPr>
            <a:r>
              <a:rPr kumimoji="0" lang="en-US" altLang="zh-CN" sz="4000" b="0" i="0" u="none" strike="noStrike" kern="0" cap="none" spc="0" normalizeH="0" baseline="0" noProof="0" dirty="0">
                <a:ln>
                  <a:noFill/>
                </a:ln>
                <a:solidFill>
                  <a:srgbClr val="333399"/>
                </a:solidFill>
                <a:effectLst/>
                <a:uLnTx/>
                <a:uFillTx/>
                <a:latin typeface="Arial"/>
                <a:ea typeface="宋体" panose="02010600030101010101" pitchFamily="2" charset="-122"/>
                <a:cs typeface="+mj-cs"/>
              </a:rPr>
              <a:t>Nonparametric Statistical Hypothesis Tests</a:t>
            </a:r>
          </a:p>
        </p:txBody>
      </p:sp>
      <p:pic>
        <p:nvPicPr>
          <p:cNvPr id="4" name="图片 3">
            <a:extLst>
              <a:ext uri="{FF2B5EF4-FFF2-40B4-BE49-F238E27FC236}">
                <a16:creationId xmlns:a16="http://schemas.microsoft.com/office/drawing/2014/main" id="{7C68BD42-7063-85AB-7558-6A4E9B61DCEE}"/>
              </a:ext>
            </a:extLst>
          </p:cNvPr>
          <p:cNvPicPr>
            <a:picLocks noChangeAspect="1"/>
          </p:cNvPicPr>
          <p:nvPr/>
        </p:nvPicPr>
        <p:blipFill>
          <a:blip r:embed="rId2"/>
          <a:stretch>
            <a:fillRect/>
          </a:stretch>
        </p:blipFill>
        <p:spPr>
          <a:xfrm>
            <a:off x="609600" y="1600200"/>
            <a:ext cx="8079996" cy="5192028"/>
          </a:xfrm>
          <a:prstGeom prst="rect">
            <a:avLst/>
          </a:prstGeom>
        </p:spPr>
      </p:pic>
    </p:spTree>
    <p:extLst>
      <p:ext uri="{BB962C8B-B14F-4D97-AF65-F5344CB8AC3E}">
        <p14:creationId xmlns:p14="http://schemas.microsoft.com/office/powerpoint/2010/main" val="26067749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a:extLst>
              <a:ext uri="{FF2B5EF4-FFF2-40B4-BE49-F238E27FC236}">
                <a16:creationId xmlns:a16="http://schemas.microsoft.com/office/drawing/2014/main" id="{39A3E4DA-CE8C-FC34-21D3-9E04A6D93861}"/>
              </a:ext>
            </a:extLst>
          </p:cNvPr>
          <p:cNvSpPr txBox="1">
            <a:spLocks noChangeArrowheads="1"/>
          </p:cNvSpPr>
          <p:nvPr/>
        </p:nvSpPr>
        <p:spPr bwMode="auto">
          <a:xfrm>
            <a:off x="851274" y="462916"/>
            <a:ext cx="7939927" cy="990600"/>
          </a:xfrm>
          <a:prstGeom prst="rect">
            <a:avLst/>
          </a:prstGeom>
          <a:noFill/>
          <a:ln>
            <a:noFill/>
          </a:ln>
        </p:spPr>
        <p:txBody>
          <a:bodyPr lIns="85342" tIns="42672" rIns="85342" bIns="42672" anchor="b"/>
          <a:lstStyle>
            <a:lvl1pPr algn="ctr" defTabSz="852488" rtl="0" eaLnBrk="0" fontAlgn="base" hangingPunct="0">
              <a:spcBef>
                <a:spcPct val="0"/>
              </a:spcBef>
              <a:spcAft>
                <a:spcPct val="0"/>
              </a:spcAft>
              <a:defRPr sz="4000">
                <a:solidFill>
                  <a:schemeClr val="tx2"/>
                </a:solidFill>
                <a:latin typeface="+mj-lt"/>
                <a:ea typeface="+mj-ea"/>
                <a:cs typeface="+mj-cs"/>
              </a:defRPr>
            </a:lvl1pPr>
            <a:lvl2pPr algn="ctr" defTabSz="852488" rtl="0" eaLnBrk="0" fontAlgn="base" hangingPunct="0">
              <a:spcBef>
                <a:spcPct val="0"/>
              </a:spcBef>
              <a:spcAft>
                <a:spcPct val="0"/>
              </a:spcAft>
              <a:defRPr sz="4000">
                <a:solidFill>
                  <a:schemeClr val="tx2"/>
                </a:solidFill>
                <a:latin typeface="Arial" charset="0"/>
              </a:defRPr>
            </a:lvl2pPr>
            <a:lvl3pPr algn="ctr" defTabSz="852488" rtl="0" eaLnBrk="0" fontAlgn="base" hangingPunct="0">
              <a:spcBef>
                <a:spcPct val="0"/>
              </a:spcBef>
              <a:spcAft>
                <a:spcPct val="0"/>
              </a:spcAft>
              <a:defRPr sz="4000">
                <a:solidFill>
                  <a:schemeClr val="tx2"/>
                </a:solidFill>
                <a:latin typeface="Arial" charset="0"/>
              </a:defRPr>
            </a:lvl3pPr>
            <a:lvl4pPr algn="ctr" defTabSz="852488" rtl="0" eaLnBrk="0" fontAlgn="base" hangingPunct="0">
              <a:spcBef>
                <a:spcPct val="0"/>
              </a:spcBef>
              <a:spcAft>
                <a:spcPct val="0"/>
              </a:spcAft>
              <a:defRPr sz="4000">
                <a:solidFill>
                  <a:schemeClr val="tx2"/>
                </a:solidFill>
                <a:latin typeface="Arial" charset="0"/>
              </a:defRPr>
            </a:lvl4pPr>
            <a:lvl5pPr algn="ctr" defTabSz="852488" rtl="0" eaLnBrk="0" fontAlgn="base" hangingPunct="0">
              <a:spcBef>
                <a:spcPct val="0"/>
              </a:spcBef>
              <a:spcAft>
                <a:spcPct val="0"/>
              </a:spcAft>
              <a:defRPr sz="4000">
                <a:solidFill>
                  <a:schemeClr val="tx2"/>
                </a:solidFill>
                <a:latin typeface="Arial" charset="0"/>
              </a:defRPr>
            </a:lvl5pPr>
            <a:lvl6pPr marL="457200" algn="ctr" defTabSz="852488" rtl="0" fontAlgn="base">
              <a:spcBef>
                <a:spcPct val="0"/>
              </a:spcBef>
              <a:spcAft>
                <a:spcPct val="0"/>
              </a:spcAft>
              <a:defRPr sz="4000">
                <a:solidFill>
                  <a:schemeClr val="tx2"/>
                </a:solidFill>
                <a:latin typeface="Arial" charset="0"/>
              </a:defRPr>
            </a:lvl6pPr>
            <a:lvl7pPr marL="914400" algn="ctr" defTabSz="852488" rtl="0" fontAlgn="base">
              <a:spcBef>
                <a:spcPct val="0"/>
              </a:spcBef>
              <a:spcAft>
                <a:spcPct val="0"/>
              </a:spcAft>
              <a:defRPr sz="4000">
                <a:solidFill>
                  <a:schemeClr val="tx2"/>
                </a:solidFill>
                <a:latin typeface="Arial" charset="0"/>
              </a:defRPr>
            </a:lvl7pPr>
            <a:lvl8pPr marL="1371600" algn="ctr" defTabSz="852488" rtl="0" fontAlgn="base">
              <a:spcBef>
                <a:spcPct val="0"/>
              </a:spcBef>
              <a:spcAft>
                <a:spcPct val="0"/>
              </a:spcAft>
              <a:defRPr sz="4000">
                <a:solidFill>
                  <a:schemeClr val="tx2"/>
                </a:solidFill>
                <a:latin typeface="Arial" charset="0"/>
              </a:defRPr>
            </a:lvl8pPr>
            <a:lvl9pPr marL="1828800" algn="ctr" defTabSz="852488" rtl="0" fontAlgn="base">
              <a:spcBef>
                <a:spcPct val="0"/>
              </a:spcBef>
              <a:spcAft>
                <a:spcPct val="0"/>
              </a:spcAft>
              <a:defRPr sz="4000">
                <a:solidFill>
                  <a:schemeClr val="tx2"/>
                </a:solidFill>
                <a:latin typeface="Arial" charset="0"/>
              </a:defRPr>
            </a:lvl9pPr>
          </a:lstStyle>
          <a:p>
            <a:pPr marL="0" marR="0" lvl="0" indent="0" defTabSz="852488" rtl="0" eaLnBrk="0" fontAlgn="base" latinLnBrk="0" hangingPunct="0">
              <a:lnSpc>
                <a:spcPct val="80000"/>
              </a:lnSpc>
              <a:spcBef>
                <a:spcPct val="0"/>
              </a:spcBef>
              <a:spcAft>
                <a:spcPct val="0"/>
              </a:spcAft>
              <a:buClrTx/>
              <a:buSzTx/>
              <a:buFontTx/>
              <a:buNone/>
              <a:tabLst/>
              <a:defRPr/>
            </a:pPr>
            <a:r>
              <a:rPr kumimoji="0" lang="en-US" altLang="zh-CN" sz="4000" b="0" i="0" u="none" strike="noStrike" kern="0" cap="none" spc="0" normalizeH="0" baseline="0" noProof="0" dirty="0">
                <a:ln>
                  <a:noFill/>
                </a:ln>
                <a:solidFill>
                  <a:srgbClr val="333399"/>
                </a:solidFill>
                <a:effectLst/>
                <a:uLnTx/>
                <a:uFillTx/>
                <a:latin typeface="Arial"/>
                <a:ea typeface="宋体" panose="02010600030101010101" pitchFamily="2" charset="-122"/>
                <a:cs typeface="+mj-cs"/>
              </a:rPr>
              <a:t>Correlation Hypothesis</a:t>
            </a:r>
          </a:p>
        </p:txBody>
      </p:sp>
      <p:sp>
        <p:nvSpPr>
          <p:cNvPr id="28" name="矩形 27">
            <a:extLst>
              <a:ext uri="{FF2B5EF4-FFF2-40B4-BE49-F238E27FC236}">
                <a16:creationId xmlns:a16="http://schemas.microsoft.com/office/drawing/2014/main" id="{C06B7AA4-9FF3-4DAF-28B8-4FC0D6F0BBAA}"/>
              </a:ext>
            </a:extLst>
          </p:cNvPr>
          <p:cNvSpPr/>
          <p:nvPr/>
        </p:nvSpPr>
        <p:spPr bwMode="auto">
          <a:xfrm>
            <a:off x="990600" y="5181600"/>
            <a:ext cx="3276600" cy="457200"/>
          </a:xfrm>
          <a:prstGeom prst="rect">
            <a:avLst/>
          </a:prstGeom>
          <a:solidFill>
            <a:srgbClr val="00878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bg1"/>
                </a:solidFill>
                <a:effectLst/>
                <a:latin typeface="Arial" charset="0"/>
              </a:rPr>
              <a:t>P-value smaller than 0.05</a:t>
            </a:r>
            <a:endParaRPr kumimoji="0" lang="zh-CN" altLang="en-US" sz="2000" b="0" i="0" u="none" strike="noStrike" cap="none" normalizeH="0" baseline="0" dirty="0">
              <a:ln>
                <a:noFill/>
              </a:ln>
              <a:solidFill>
                <a:schemeClr val="bg1"/>
              </a:solidFill>
              <a:effectLst/>
              <a:latin typeface="Arial" charset="0"/>
            </a:endParaRPr>
          </a:p>
        </p:txBody>
      </p:sp>
      <p:sp>
        <p:nvSpPr>
          <p:cNvPr id="29" name="箭头: 右 28">
            <a:extLst>
              <a:ext uri="{FF2B5EF4-FFF2-40B4-BE49-F238E27FC236}">
                <a16:creationId xmlns:a16="http://schemas.microsoft.com/office/drawing/2014/main" id="{822D964F-54FE-B2CC-A3DB-9715E7C2908F}"/>
              </a:ext>
            </a:extLst>
          </p:cNvPr>
          <p:cNvSpPr/>
          <p:nvPr/>
        </p:nvSpPr>
        <p:spPr bwMode="auto">
          <a:xfrm rot="19800000">
            <a:off x="4607559" y="4855400"/>
            <a:ext cx="740595" cy="577798"/>
          </a:xfrm>
          <a:prstGeom prst="rightArrow">
            <a:avLst/>
          </a:prstGeom>
          <a:solidFill>
            <a:srgbClr val="00878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bg1"/>
                </a:solidFill>
                <a:effectLst/>
                <a:latin typeface="Arial" charset="0"/>
              </a:rPr>
              <a:t>No</a:t>
            </a:r>
            <a:endParaRPr kumimoji="0" lang="zh-CN" altLang="en-US" sz="1800" b="0" i="0" u="none" strike="noStrike" cap="none" normalizeH="0" baseline="0" dirty="0">
              <a:ln>
                <a:noFill/>
              </a:ln>
              <a:solidFill>
                <a:schemeClr val="bg1"/>
              </a:solidFill>
              <a:effectLst/>
              <a:latin typeface="Arial" charset="0"/>
            </a:endParaRPr>
          </a:p>
        </p:txBody>
      </p:sp>
      <p:sp>
        <p:nvSpPr>
          <p:cNvPr id="30" name="箭头: 右 29">
            <a:extLst>
              <a:ext uri="{FF2B5EF4-FFF2-40B4-BE49-F238E27FC236}">
                <a16:creationId xmlns:a16="http://schemas.microsoft.com/office/drawing/2014/main" id="{E5083419-EB32-AE4B-44DD-4A1C24E17E9F}"/>
              </a:ext>
            </a:extLst>
          </p:cNvPr>
          <p:cNvSpPr/>
          <p:nvPr/>
        </p:nvSpPr>
        <p:spPr bwMode="auto">
          <a:xfrm rot="1800000">
            <a:off x="4589197" y="5628550"/>
            <a:ext cx="740595" cy="577798"/>
          </a:xfrm>
          <a:prstGeom prst="rightArrow">
            <a:avLst/>
          </a:prstGeom>
          <a:solidFill>
            <a:srgbClr val="00878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800" dirty="0">
                <a:solidFill>
                  <a:schemeClr val="bg1"/>
                </a:solidFill>
                <a:latin typeface="Arial" charset="0"/>
              </a:rPr>
              <a:t>Yes</a:t>
            </a:r>
            <a:endParaRPr kumimoji="0" lang="zh-CN" altLang="en-US" sz="1800" b="0" i="0" u="none" strike="noStrike" cap="none" normalizeH="0" baseline="0" dirty="0">
              <a:ln>
                <a:noFill/>
              </a:ln>
              <a:solidFill>
                <a:schemeClr val="bg1"/>
              </a:solidFill>
              <a:effectLst/>
              <a:latin typeface="Arial" charset="0"/>
            </a:endParaRPr>
          </a:p>
        </p:txBody>
      </p:sp>
      <p:sp>
        <p:nvSpPr>
          <p:cNvPr id="31" name="矩形 30">
            <a:extLst>
              <a:ext uri="{FF2B5EF4-FFF2-40B4-BE49-F238E27FC236}">
                <a16:creationId xmlns:a16="http://schemas.microsoft.com/office/drawing/2014/main" id="{483BBDDD-8083-802A-6007-B1A9B2F4AA1E}"/>
              </a:ext>
            </a:extLst>
          </p:cNvPr>
          <p:cNvSpPr/>
          <p:nvPr/>
        </p:nvSpPr>
        <p:spPr bwMode="auto">
          <a:xfrm>
            <a:off x="5424647" y="4724399"/>
            <a:ext cx="2402171" cy="692115"/>
          </a:xfrm>
          <a:prstGeom prst="rect">
            <a:avLst/>
          </a:prstGeom>
          <a:solidFill>
            <a:srgbClr val="00878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en-US" altLang="zh-CN" sz="2000" dirty="0">
                <a:solidFill>
                  <a:schemeClr val="bg1"/>
                </a:solidFill>
                <a:latin typeface="Arial" charset="0"/>
              </a:rPr>
              <a:t>X and Y are </a:t>
            </a:r>
          </a:p>
          <a:p>
            <a:pPr algn="ctr" eaLnBrk="1" hangingPunct="1"/>
            <a:r>
              <a:rPr lang="en-US" altLang="zh-CN" sz="2000" dirty="0">
                <a:solidFill>
                  <a:schemeClr val="bg1"/>
                </a:solidFill>
                <a:latin typeface="Arial" charset="0"/>
              </a:rPr>
              <a:t>independent</a:t>
            </a:r>
            <a:endParaRPr kumimoji="0" lang="zh-CN" altLang="en-US" sz="2000" b="0" i="0" u="none" strike="noStrike" cap="none" normalizeH="0" baseline="0" dirty="0">
              <a:ln>
                <a:noFill/>
              </a:ln>
              <a:solidFill>
                <a:schemeClr val="bg1"/>
              </a:solidFill>
              <a:effectLst/>
              <a:latin typeface="Arial" charset="0"/>
            </a:endParaRPr>
          </a:p>
        </p:txBody>
      </p:sp>
      <p:sp>
        <p:nvSpPr>
          <p:cNvPr id="32" name="矩形 31">
            <a:extLst>
              <a:ext uri="{FF2B5EF4-FFF2-40B4-BE49-F238E27FC236}">
                <a16:creationId xmlns:a16="http://schemas.microsoft.com/office/drawing/2014/main" id="{C391E60E-8622-B4A1-12C2-4CB95D7BB95A}"/>
              </a:ext>
            </a:extLst>
          </p:cNvPr>
          <p:cNvSpPr/>
          <p:nvPr/>
        </p:nvSpPr>
        <p:spPr bwMode="auto">
          <a:xfrm>
            <a:off x="5410777" y="5793659"/>
            <a:ext cx="2402171" cy="692115"/>
          </a:xfrm>
          <a:prstGeom prst="rect">
            <a:avLst/>
          </a:prstGeom>
          <a:solidFill>
            <a:srgbClr val="00878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en-US" altLang="zh-CN" sz="2000" dirty="0">
                <a:solidFill>
                  <a:schemeClr val="bg1"/>
                </a:solidFill>
                <a:latin typeface="Arial" charset="0"/>
              </a:rPr>
              <a:t>X and Y are </a:t>
            </a:r>
          </a:p>
          <a:p>
            <a:pPr algn="ctr" eaLnBrk="1" hangingPunct="1"/>
            <a:r>
              <a:rPr lang="en-US" altLang="zh-CN" sz="2000" dirty="0">
                <a:solidFill>
                  <a:schemeClr val="bg1"/>
                </a:solidFill>
                <a:latin typeface="Arial" charset="0"/>
              </a:rPr>
              <a:t>dependent</a:t>
            </a:r>
            <a:endParaRPr kumimoji="0" lang="zh-CN" altLang="en-US" sz="2000" b="0" i="0" u="none" strike="noStrike" cap="none" normalizeH="0" baseline="0" dirty="0">
              <a:ln>
                <a:noFill/>
              </a:ln>
              <a:solidFill>
                <a:schemeClr val="bg1"/>
              </a:solidFill>
              <a:effectLst/>
              <a:latin typeface="Arial" charset="0"/>
            </a:endParaRPr>
          </a:p>
        </p:txBody>
      </p:sp>
      <p:sp>
        <p:nvSpPr>
          <p:cNvPr id="36" name="文本框 35">
            <a:extLst>
              <a:ext uri="{FF2B5EF4-FFF2-40B4-BE49-F238E27FC236}">
                <a16:creationId xmlns:a16="http://schemas.microsoft.com/office/drawing/2014/main" id="{76D3A0E4-44B4-BDFA-5522-99F10FACC243}"/>
              </a:ext>
            </a:extLst>
          </p:cNvPr>
          <p:cNvSpPr txBox="1"/>
          <p:nvPr/>
        </p:nvSpPr>
        <p:spPr>
          <a:xfrm>
            <a:off x="152400" y="1468848"/>
            <a:ext cx="8991600" cy="1261884"/>
          </a:xfrm>
          <a:prstGeom prst="rect">
            <a:avLst/>
          </a:prstGeom>
          <a:noFill/>
        </p:spPr>
        <p:txBody>
          <a:bodyPr wrap="square">
            <a:spAutoFit/>
          </a:bodyPr>
          <a:lstStyle/>
          <a:p>
            <a:r>
              <a:rPr lang="en-US" altLang="zh-CN" dirty="0"/>
              <a:t> Hypotheses </a:t>
            </a:r>
          </a:p>
          <a:p>
            <a:pPr lvl="1"/>
            <a:r>
              <a:rPr lang="en-US" altLang="zh-CN" sz="2400" dirty="0"/>
              <a:t>If there is no linear relationship in the population, then the population correlation would be equal to zero.</a:t>
            </a:r>
          </a:p>
        </p:txBody>
      </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5DCBC4E2-E044-A0C8-F03E-F5985269E817}"/>
                  </a:ext>
                </a:extLst>
              </p:cNvPr>
              <p:cNvSpPr txBox="1"/>
              <p:nvPr/>
            </p:nvSpPr>
            <p:spPr>
              <a:xfrm>
                <a:off x="682947" y="2961619"/>
                <a:ext cx="7659543" cy="1384995"/>
              </a:xfrm>
              <a:prstGeom prst="rect">
                <a:avLst/>
              </a:prstGeom>
              <a:noFill/>
              <a:ln>
                <a:solidFill>
                  <a:schemeClr val="tx1"/>
                </a:solidFill>
              </a:ln>
            </p:spPr>
            <p:txBody>
              <a:bodyPr wrap="square">
                <a:spAutoFit/>
              </a:bodyPr>
              <a:lstStyle/>
              <a:p>
                <a14:m>
                  <m:oMath xmlns:m="http://schemas.openxmlformats.org/officeDocument/2006/math">
                    <m:sSub>
                      <m:sSubPr>
                        <m:ctrlPr>
                          <a:rPr lang="en-US" altLang="zh-CN" sz="2800" b="1" i="1" dirty="0" smtClean="0">
                            <a:solidFill>
                              <a:srgbClr val="008786"/>
                            </a:solidFill>
                            <a:latin typeface="Cambria Math" panose="02040503050406030204" pitchFamily="18" charset="0"/>
                          </a:rPr>
                        </m:ctrlPr>
                      </m:sSubPr>
                      <m:e>
                        <m:r>
                          <a:rPr lang="en-US" altLang="zh-CN" sz="2800" b="1" i="0" dirty="0" smtClean="0">
                            <a:solidFill>
                              <a:srgbClr val="008786"/>
                            </a:solidFill>
                            <a:latin typeface="Cambria Math" panose="02040503050406030204" pitchFamily="18" charset="0"/>
                          </a:rPr>
                          <m:t>𝐇</m:t>
                        </m:r>
                      </m:e>
                      <m:sub>
                        <m:r>
                          <a:rPr lang="en-US" altLang="zh-CN" sz="2800" b="1" i="0" dirty="0" smtClean="0">
                            <a:solidFill>
                              <a:srgbClr val="008786"/>
                            </a:solidFill>
                            <a:latin typeface="Cambria Math" panose="02040503050406030204" pitchFamily="18" charset="0"/>
                          </a:rPr>
                          <m:t>𝟎</m:t>
                        </m:r>
                      </m:sub>
                    </m:sSub>
                  </m:oMath>
                </a14:m>
                <a:r>
                  <a:rPr lang="en-US" altLang="zh-CN" sz="2800" b="1" dirty="0">
                    <a:solidFill>
                      <a:srgbClr val="008786"/>
                    </a:solidFill>
                  </a:rPr>
                  <a:t>: X and Y are independent, or X and Y have no relationship</a:t>
                </a:r>
              </a:p>
              <a:p>
                <a14:m>
                  <m:oMath xmlns:m="http://schemas.openxmlformats.org/officeDocument/2006/math">
                    <m:r>
                      <a:rPr lang="en-US" altLang="zh-CN" sz="2800" b="1" i="1" dirty="0" smtClean="0">
                        <a:solidFill>
                          <a:srgbClr val="008786"/>
                        </a:solidFill>
                        <a:latin typeface="Cambria Math" panose="02040503050406030204" pitchFamily="18" charset="0"/>
                      </a:rPr>
                      <m:t> </m:t>
                    </m:r>
                    <m:sSub>
                      <m:sSubPr>
                        <m:ctrlPr>
                          <a:rPr lang="en-US" altLang="zh-CN" sz="2800" b="1" i="1" dirty="0" smtClean="0">
                            <a:solidFill>
                              <a:srgbClr val="008786"/>
                            </a:solidFill>
                            <a:latin typeface="Cambria Math" panose="02040503050406030204" pitchFamily="18" charset="0"/>
                          </a:rPr>
                        </m:ctrlPr>
                      </m:sSubPr>
                      <m:e>
                        <m:r>
                          <a:rPr lang="en-US" altLang="zh-CN" sz="2800" b="1" i="0" dirty="0" smtClean="0">
                            <a:solidFill>
                              <a:srgbClr val="008786"/>
                            </a:solidFill>
                            <a:latin typeface="Cambria Math" panose="02040503050406030204" pitchFamily="18" charset="0"/>
                          </a:rPr>
                          <m:t>𝐇</m:t>
                        </m:r>
                      </m:e>
                      <m:sub>
                        <m:r>
                          <a:rPr lang="en-US" altLang="zh-CN" sz="2800" b="1" i="0" dirty="0" smtClean="0">
                            <a:solidFill>
                              <a:srgbClr val="008786"/>
                            </a:solidFill>
                            <a:latin typeface="Cambria Math" panose="02040503050406030204" pitchFamily="18" charset="0"/>
                          </a:rPr>
                          <m:t>𝟏</m:t>
                        </m:r>
                      </m:sub>
                    </m:sSub>
                  </m:oMath>
                </a14:m>
                <a:r>
                  <a:rPr lang="en-US" altLang="zh-CN" sz="2800" b="1" dirty="0">
                    <a:solidFill>
                      <a:srgbClr val="008786"/>
                    </a:solidFill>
                  </a:rPr>
                  <a:t>: X and Y are dependent</a:t>
                </a:r>
              </a:p>
            </p:txBody>
          </p:sp>
        </mc:Choice>
        <mc:Fallback xmlns="">
          <p:sp>
            <p:nvSpPr>
              <p:cNvPr id="38" name="文本框 37">
                <a:extLst>
                  <a:ext uri="{FF2B5EF4-FFF2-40B4-BE49-F238E27FC236}">
                    <a16:creationId xmlns:a16="http://schemas.microsoft.com/office/drawing/2014/main" id="{5DCBC4E2-E044-A0C8-F03E-F5985269E817}"/>
                  </a:ext>
                </a:extLst>
              </p:cNvPr>
              <p:cNvSpPr txBox="1">
                <a:spLocks noRot="1" noChangeAspect="1" noMove="1" noResize="1" noEditPoints="1" noAdjustHandles="1" noChangeArrowheads="1" noChangeShapeType="1" noTextEdit="1"/>
              </p:cNvSpPr>
              <p:nvPr/>
            </p:nvSpPr>
            <p:spPr>
              <a:xfrm>
                <a:off x="682947" y="2961619"/>
                <a:ext cx="7659543" cy="1384995"/>
              </a:xfrm>
              <a:prstGeom prst="rect">
                <a:avLst/>
              </a:prstGeom>
              <a:blipFill>
                <a:blip r:embed="rId2"/>
                <a:stretch>
                  <a:fillRect l="-1509" t="-4367" b="-10917"/>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41754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4" name="Picture 2" descr="normalcurves">
            <a:extLst>
              <a:ext uri="{FF2B5EF4-FFF2-40B4-BE49-F238E27FC236}">
                <a16:creationId xmlns:a16="http://schemas.microsoft.com/office/drawing/2014/main" id="{EAA9A85A-05E9-CFB2-6BF8-19233E00B7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200400"/>
            <a:ext cx="441960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3">
            <a:extLst>
              <a:ext uri="{FF2B5EF4-FFF2-40B4-BE49-F238E27FC236}">
                <a16:creationId xmlns:a16="http://schemas.microsoft.com/office/drawing/2014/main" id="{41E67B9F-7A6C-3EB0-7E9D-C48E370C58D7}"/>
              </a:ext>
            </a:extLst>
          </p:cNvPr>
          <p:cNvSpPr txBox="1">
            <a:spLocks noChangeArrowheads="1"/>
          </p:cNvSpPr>
          <p:nvPr/>
        </p:nvSpPr>
        <p:spPr bwMode="auto">
          <a:xfrm>
            <a:off x="5181600" y="5943600"/>
            <a:ext cx="2362200" cy="711200"/>
          </a:xfrm>
          <a:prstGeom prst="rect">
            <a:avLst/>
          </a:prstGeom>
          <a:solidFill>
            <a:srgbClr val="FDE0BD"/>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zh-CN" sz="2000" b="1" i="0" u="none" strike="noStrike" kern="1200" cap="none" spc="0" normalizeH="0" baseline="0" noProof="0">
                <a:ln>
                  <a:noFill/>
                </a:ln>
                <a:solidFill>
                  <a:srgbClr val="1C1C1C"/>
                </a:solidFill>
                <a:effectLst/>
                <a:uLnTx/>
                <a:uFillTx/>
                <a:latin typeface="Arial" panose="020B0604020202020204" pitchFamily="34" charset="0"/>
                <a:ea typeface="宋体" panose="02010600030101010101" pitchFamily="2" charset="-122"/>
                <a:cs typeface="+mn-cs"/>
              </a:rPr>
              <a:t>Same center, </a:t>
            </a:r>
          </a:p>
          <a:p>
            <a:pPr marL="0" marR="0" lvl="0" indent="0" algn="ctr" defTabSz="914400" rtl="0" eaLnBrk="0" fontAlgn="base" latinLnBrk="0" hangingPunct="0">
              <a:lnSpc>
                <a:spcPct val="50000"/>
              </a:lnSpc>
              <a:spcBef>
                <a:spcPct val="50000"/>
              </a:spcBef>
              <a:spcAft>
                <a:spcPct val="0"/>
              </a:spcAft>
              <a:buClrTx/>
              <a:buSzTx/>
              <a:buFontTx/>
              <a:buNone/>
              <a:tabLst/>
              <a:defRPr/>
            </a:pPr>
            <a:r>
              <a:rPr kumimoji="0" lang="en-US" altLang="zh-CN" sz="2000" b="1" i="0" u="none" strike="noStrike" kern="1200" cap="none" spc="0" normalizeH="0" baseline="0" noProof="0">
                <a:ln>
                  <a:noFill/>
                </a:ln>
                <a:solidFill>
                  <a:srgbClr val="1C1C1C"/>
                </a:solidFill>
                <a:effectLst/>
                <a:uLnTx/>
                <a:uFillTx/>
                <a:latin typeface="Arial" panose="020B0604020202020204" pitchFamily="34" charset="0"/>
                <a:ea typeface="宋体" panose="02010600030101010101" pitchFamily="2" charset="-122"/>
                <a:cs typeface="+mn-cs"/>
              </a:rPr>
              <a:t>different variation</a:t>
            </a:r>
            <a:endParaRPr kumimoji="0" lang="en-US" altLang="zh-CN" sz="2000" b="0" i="0" u="none" strike="noStrike" kern="1200" cap="none" spc="0" normalizeH="0" baseline="0" noProof="0">
              <a:ln>
                <a:noFill/>
              </a:ln>
              <a:solidFill>
                <a:srgbClr val="1C1C1C"/>
              </a:solidFill>
              <a:effectLst/>
              <a:uLnTx/>
              <a:uFillTx/>
              <a:latin typeface="Arial" panose="020B0604020202020204" pitchFamily="34" charset="0"/>
              <a:ea typeface="宋体" panose="02010600030101010101" pitchFamily="2" charset="-122"/>
              <a:cs typeface="+mn-cs"/>
            </a:endParaRPr>
          </a:p>
        </p:txBody>
      </p:sp>
      <p:sp>
        <p:nvSpPr>
          <p:cNvPr id="40966" name="Rectangle 5">
            <a:extLst>
              <a:ext uri="{FF2B5EF4-FFF2-40B4-BE49-F238E27FC236}">
                <a16:creationId xmlns:a16="http://schemas.microsoft.com/office/drawing/2014/main" id="{A5092C9D-8A1F-AAF3-B53A-28DB4F687E53}"/>
              </a:ext>
            </a:extLst>
          </p:cNvPr>
          <p:cNvSpPr>
            <a:spLocks noGrp="1" noChangeArrowheads="1"/>
          </p:cNvSpPr>
          <p:nvPr>
            <p:ph type="title"/>
          </p:nvPr>
        </p:nvSpPr>
        <p:spPr/>
        <p:txBody>
          <a:bodyPr/>
          <a:lstStyle/>
          <a:p>
            <a:pPr eaLnBrk="1" hangingPunct="1"/>
            <a:r>
              <a:rPr lang="en-US" altLang="zh-CN" dirty="0">
                <a:ea typeface="宋体" panose="02010600030101010101" pitchFamily="2" charset="-122"/>
              </a:rPr>
              <a:t>Measures of Variation</a:t>
            </a:r>
          </a:p>
        </p:txBody>
      </p:sp>
      <p:sp>
        <p:nvSpPr>
          <p:cNvPr id="40967" name="Rectangle 17">
            <a:extLst>
              <a:ext uri="{FF2B5EF4-FFF2-40B4-BE49-F238E27FC236}">
                <a16:creationId xmlns:a16="http://schemas.microsoft.com/office/drawing/2014/main" id="{977AD2EA-588C-6A3F-835A-879F1D0A8BBB}"/>
              </a:ext>
            </a:extLst>
          </p:cNvPr>
          <p:cNvSpPr>
            <a:spLocks noChangeArrowheads="1"/>
          </p:cNvSpPr>
          <p:nvPr/>
        </p:nvSpPr>
        <p:spPr bwMode="auto">
          <a:xfrm>
            <a:off x="152400" y="4495800"/>
            <a:ext cx="4114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Measures of variation give information on the </a:t>
            </a:r>
            <a:r>
              <a:rPr kumimoji="0" lang="en-US" altLang="zh-CN" sz="2400" b="1" i="0" u="none" strike="noStrike" kern="1200" cap="none" spc="0" normalizeH="0" baseline="0" noProof="0" dirty="0">
                <a:ln>
                  <a:noFill/>
                </a:ln>
                <a:solidFill>
                  <a:srgbClr val="3333CC"/>
                </a:solidFill>
                <a:effectLst/>
                <a:uLnTx/>
                <a:uFillTx/>
                <a:latin typeface="Arial" panose="020B0604020202020204" pitchFamily="34" charset="0"/>
                <a:ea typeface="宋体" panose="02010600030101010101" pitchFamily="2" charset="-122"/>
                <a:cs typeface="+mn-cs"/>
              </a:rPr>
              <a:t>spread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or</a:t>
            </a:r>
            <a:r>
              <a:rPr kumimoji="0" lang="en-US" altLang="zh-CN" sz="2400" b="1" i="0" u="none" strike="noStrike" kern="1200" cap="none" spc="0" normalizeH="0" baseline="0" noProof="0" dirty="0">
                <a:ln>
                  <a:noFill/>
                </a:ln>
                <a:solidFill>
                  <a:srgbClr val="3333CC"/>
                </a:solidFill>
                <a:effectLst/>
                <a:uLnTx/>
                <a:uFillTx/>
                <a:latin typeface="Arial" panose="020B0604020202020204" pitchFamily="34" charset="0"/>
                <a:ea typeface="宋体" panose="02010600030101010101" pitchFamily="2" charset="-122"/>
                <a:cs typeface="+mn-cs"/>
              </a:rPr>
              <a:t> variability</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or </a:t>
            </a:r>
            <a:r>
              <a:rPr kumimoji="0" lang="en-US" altLang="zh-CN" sz="2400" b="1" i="0" u="none" strike="noStrike" kern="1200" cap="none" spc="0" normalizeH="0" baseline="0" noProof="0" dirty="0">
                <a:ln>
                  <a:noFill/>
                </a:ln>
                <a:solidFill>
                  <a:srgbClr val="3333CC"/>
                </a:solidFill>
                <a:effectLst/>
                <a:uLnTx/>
                <a:uFillTx/>
                <a:latin typeface="Arial" panose="020B0604020202020204" pitchFamily="34" charset="0"/>
                <a:ea typeface="宋体" panose="02010600030101010101" pitchFamily="2" charset="-122"/>
                <a:cs typeface="+mn-cs"/>
              </a:rPr>
              <a:t>dispersion</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of the data values.</a:t>
            </a:r>
            <a:b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b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0968" name="Group 23">
            <a:extLst>
              <a:ext uri="{FF2B5EF4-FFF2-40B4-BE49-F238E27FC236}">
                <a16:creationId xmlns:a16="http://schemas.microsoft.com/office/drawing/2014/main" id="{D2E0155C-A689-EF20-5A23-FE8DF6ED5A81}"/>
              </a:ext>
            </a:extLst>
          </p:cNvPr>
          <p:cNvGrpSpPr>
            <a:grpSpLocks/>
          </p:cNvGrpSpPr>
          <p:nvPr/>
        </p:nvGrpSpPr>
        <p:grpSpPr bwMode="auto">
          <a:xfrm>
            <a:off x="381000" y="1676400"/>
            <a:ext cx="8380413" cy="1701800"/>
            <a:chOff x="144" y="1056"/>
            <a:chExt cx="5279" cy="1072"/>
          </a:xfrm>
        </p:grpSpPr>
        <p:sp>
          <p:nvSpPr>
            <p:cNvPr id="40969" name="Line 6">
              <a:extLst>
                <a:ext uri="{FF2B5EF4-FFF2-40B4-BE49-F238E27FC236}">
                  <a16:creationId xmlns:a16="http://schemas.microsoft.com/office/drawing/2014/main" id="{248E7351-E577-1593-1E76-76AF0B65A3F0}"/>
                </a:ext>
              </a:extLst>
            </p:cNvPr>
            <p:cNvSpPr>
              <a:spLocks noChangeShapeType="1"/>
            </p:cNvSpPr>
            <p:nvPr/>
          </p:nvSpPr>
          <p:spPr bwMode="auto">
            <a:xfrm>
              <a:off x="432" y="1488"/>
              <a:ext cx="4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970" name="Line 8">
              <a:extLst>
                <a:ext uri="{FF2B5EF4-FFF2-40B4-BE49-F238E27FC236}">
                  <a16:creationId xmlns:a16="http://schemas.microsoft.com/office/drawing/2014/main" id="{C7E3BB8B-4AFE-FDFE-C2B4-74BCD22F0ED1}"/>
                </a:ext>
              </a:extLst>
            </p:cNvPr>
            <p:cNvSpPr>
              <a:spLocks noChangeShapeType="1"/>
            </p:cNvSpPr>
            <p:nvPr/>
          </p:nvSpPr>
          <p:spPr bwMode="auto">
            <a:xfrm>
              <a:off x="2832" y="1344"/>
              <a:ext cx="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971" name="Rectangle 10">
              <a:extLst>
                <a:ext uri="{FF2B5EF4-FFF2-40B4-BE49-F238E27FC236}">
                  <a16:creationId xmlns:a16="http://schemas.microsoft.com/office/drawing/2014/main" id="{0C6ACDE3-6240-68D2-3DBE-4A4C0EAA5CFE}"/>
                </a:ext>
              </a:extLst>
            </p:cNvPr>
            <p:cNvSpPr>
              <a:spLocks noChangeArrowheads="1"/>
            </p:cNvSpPr>
            <p:nvPr/>
          </p:nvSpPr>
          <p:spPr bwMode="auto">
            <a:xfrm>
              <a:off x="2256" y="1056"/>
              <a:ext cx="1152" cy="294"/>
            </a:xfrm>
            <a:prstGeom prst="rect">
              <a:avLst/>
            </a:prstGeom>
            <a:solidFill>
              <a:srgbClr val="CCECFF"/>
            </a:solidFill>
            <a:ln w="12700">
              <a:solidFill>
                <a:schemeClr val="tx1"/>
              </a:solidFill>
              <a:miter lim="800000"/>
              <a:headEnd/>
              <a:tailEnd/>
            </a:ln>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Variation</a:t>
              </a:r>
            </a:p>
          </p:txBody>
        </p:sp>
        <p:grpSp>
          <p:nvGrpSpPr>
            <p:cNvPr id="40972" name="Group 21">
              <a:extLst>
                <a:ext uri="{FF2B5EF4-FFF2-40B4-BE49-F238E27FC236}">
                  <a16:creationId xmlns:a16="http://schemas.microsoft.com/office/drawing/2014/main" id="{8F078705-4027-D4D4-D63A-4BF220BCB9D4}"/>
                </a:ext>
              </a:extLst>
            </p:cNvPr>
            <p:cNvGrpSpPr>
              <a:grpSpLocks/>
            </p:cNvGrpSpPr>
            <p:nvPr/>
          </p:nvGrpSpPr>
          <p:grpSpPr bwMode="auto">
            <a:xfrm>
              <a:off x="2992" y="1488"/>
              <a:ext cx="960" cy="640"/>
              <a:chOff x="3168" y="1488"/>
              <a:chExt cx="960" cy="640"/>
            </a:xfrm>
          </p:grpSpPr>
          <p:sp>
            <p:nvSpPr>
              <p:cNvPr id="40981" name="Line 4">
                <a:extLst>
                  <a:ext uri="{FF2B5EF4-FFF2-40B4-BE49-F238E27FC236}">
                    <a16:creationId xmlns:a16="http://schemas.microsoft.com/office/drawing/2014/main" id="{05B08B25-8B26-B1BD-25D0-7D5978D4FD35}"/>
                  </a:ext>
                </a:extLst>
              </p:cNvPr>
              <p:cNvSpPr>
                <a:spLocks noChangeShapeType="1"/>
              </p:cNvSpPr>
              <p:nvPr/>
            </p:nvSpPr>
            <p:spPr bwMode="auto">
              <a:xfrm>
                <a:off x="3600" y="1488"/>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982" name="Rectangle 12">
                <a:extLst>
                  <a:ext uri="{FF2B5EF4-FFF2-40B4-BE49-F238E27FC236}">
                    <a16:creationId xmlns:a16="http://schemas.microsoft.com/office/drawing/2014/main" id="{34C298DD-23DB-8791-0918-28B48117A231}"/>
                  </a:ext>
                </a:extLst>
              </p:cNvPr>
              <p:cNvSpPr>
                <a:spLocks noChangeArrowheads="1"/>
              </p:cNvSpPr>
              <p:nvPr/>
            </p:nvSpPr>
            <p:spPr bwMode="auto">
              <a:xfrm>
                <a:off x="3168" y="1680"/>
                <a:ext cx="960" cy="448"/>
              </a:xfrm>
              <a:prstGeom prst="rect">
                <a:avLst/>
              </a:prstGeom>
              <a:solidFill>
                <a:srgbClr val="CCECFF"/>
              </a:solidFill>
              <a:ln w="12700">
                <a:solidFill>
                  <a:schemeClr val="tx1"/>
                </a:solidFill>
                <a:miter lim="800000"/>
                <a:headEnd/>
                <a:tailEnd/>
              </a:ln>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Standard Deviation</a:t>
                </a:r>
              </a:p>
            </p:txBody>
          </p:sp>
        </p:grpSp>
        <p:sp>
          <p:nvSpPr>
            <p:cNvPr id="40973" name="Line 9">
              <a:extLst>
                <a:ext uri="{FF2B5EF4-FFF2-40B4-BE49-F238E27FC236}">
                  <a16:creationId xmlns:a16="http://schemas.microsoft.com/office/drawing/2014/main" id="{47A498D5-A3F6-0B8D-6372-9B829EC96511}"/>
                </a:ext>
              </a:extLst>
            </p:cNvPr>
            <p:cNvSpPr>
              <a:spLocks noChangeShapeType="1"/>
            </p:cNvSpPr>
            <p:nvPr/>
          </p:nvSpPr>
          <p:spPr bwMode="auto">
            <a:xfrm>
              <a:off x="4703" y="1487"/>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974" name="Rectangle 13">
              <a:extLst>
                <a:ext uri="{FF2B5EF4-FFF2-40B4-BE49-F238E27FC236}">
                  <a16:creationId xmlns:a16="http://schemas.microsoft.com/office/drawing/2014/main" id="{AE29FFC9-7448-6817-4287-55A47BF3B74A}"/>
                </a:ext>
              </a:extLst>
            </p:cNvPr>
            <p:cNvSpPr>
              <a:spLocks noChangeArrowheads="1"/>
            </p:cNvSpPr>
            <p:nvPr/>
          </p:nvSpPr>
          <p:spPr bwMode="auto">
            <a:xfrm>
              <a:off x="4368" y="1680"/>
              <a:ext cx="1055" cy="448"/>
            </a:xfrm>
            <a:prstGeom prst="rect">
              <a:avLst/>
            </a:prstGeom>
            <a:solidFill>
              <a:srgbClr val="CCECFF"/>
            </a:solidFill>
            <a:ln w="12700">
              <a:solidFill>
                <a:schemeClr val="tx1"/>
              </a:solidFill>
              <a:miter lim="800000"/>
              <a:headEnd/>
              <a:tailEnd/>
            </a:ln>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Coefficient of Variation</a:t>
              </a:r>
            </a:p>
          </p:txBody>
        </p:sp>
        <p:grpSp>
          <p:nvGrpSpPr>
            <p:cNvPr id="40975" name="Group 19">
              <a:extLst>
                <a:ext uri="{FF2B5EF4-FFF2-40B4-BE49-F238E27FC236}">
                  <a16:creationId xmlns:a16="http://schemas.microsoft.com/office/drawing/2014/main" id="{6F267B0E-C480-8C35-3D71-5164E32F2C26}"/>
                </a:ext>
              </a:extLst>
            </p:cNvPr>
            <p:cNvGrpSpPr>
              <a:grpSpLocks/>
            </p:cNvGrpSpPr>
            <p:nvPr/>
          </p:nvGrpSpPr>
          <p:grpSpPr bwMode="auto">
            <a:xfrm>
              <a:off x="144" y="1488"/>
              <a:ext cx="766" cy="448"/>
              <a:chOff x="144" y="1488"/>
              <a:chExt cx="766" cy="448"/>
            </a:xfrm>
          </p:grpSpPr>
          <p:sp>
            <p:nvSpPr>
              <p:cNvPr id="40979" name="Line 14">
                <a:extLst>
                  <a:ext uri="{FF2B5EF4-FFF2-40B4-BE49-F238E27FC236}">
                    <a16:creationId xmlns:a16="http://schemas.microsoft.com/office/drawing/2014/main" id="{60CD87A9-0CF0-F85D-47EB-478656F56ABB}"/>
                  </a:ext>
                </a:extLst>
              </p:cNvPr>
              <p:cNvSpPr>
                <a:spLocks noChangeShapeType="1"/>
              </p:cNvSpPr>
              <p:nvPr/>
            </p:nvSpPr>
            <p:spPr bwMode="auto">
              <a:xfrm>
                <a:off x="432" y="1488"/>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980" name="Rectangle 15">
                <a:extLst>
                  <a:ext uri="{FF2B5EF4-FFF2-40B4-BE49-F238E27FC236}">
                    <a16:creationId xmlns:a16="http://schemas.microsoft.com/office/drawing/2014/main" id="{BB15B438-3436-2B2C-4FC6-18F1C62B9460}"/>
                  </a:ext>
                </a:extLst>
              </p:cNvPr>
              <p:cNvSpPr>
                <a:spLocks noChangeArrowheads="1"/>
              </p:cNvSpPr>
              <p:nvPr/>
            </p:nvSpPr>
            <p:spPr bwMode="auto">
              <a:xfrm>
                <a:off x="144" y="1680"/>
                <a:ext cx="766" cy="256"/>
              </a:xfrm>
              <a:prstGeom prst="rect">
                <a:avLst/>
              </a:prstGeom>
              <a:solidFill>
                <a:srgbClr val="CCECFF"/>
              </a:solidFill>
              <a:ln w="12700">
                <a:solidFill>
                  <a:schemeClr val="tx1"/>
                </a:solidFill>
                <a:miter lim="800000"/>
                <a:headEnd/>
                <a:tailEnd/>
              </a:ln>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Range</a:t>
                </a:r>
              </a:p>
            </p:txBody>
          </p:sp>
        </p:grpSp>
        <p:grpSp>
          <p:nvGrpSpPr>
            <p:cNvPr id="40976" name="Group 20">
              <a:extLst>
                <a:ext uri="{FF2B5EF4-FFF2-40B4-BE49-F238E27FC236}">
                  <a16:creationId xmlns:a16="http://schemas.microsoft.com/office/drawing/2014/main" id="{52D4B1AD-DBDE-B462-D67A-515464AAAA85}"/>
                </a:ext>
              </a:extLst>
            </p:cNvPr>
            <p:cNvGrpSpPr>
              <a:grpSpLocks/>
            </p:cNvGrpSpPr>
            <p:nvPr/>
          </p:nvGrpSpPr>
          <p:grpSpPr bwMode="auto">
            <a:xfrm>
              <a:off x="1519" y="1488"/>
              <a:ext cx="864" cy="448"/>
              <a:chOff x="1632" y="1488"/>
              <a:chExt cx="864" cy="448"/>
            </a:xfrm>
          </p:grpSpPr>
          <p:sp>
            <p:nvSpPr>
              <p:cNvPr id="40977" name="Rectangle 11">
                <a:extLst>
                  <a:ext uri="{FF2B5EF4-FFF2-40B4-BE49-F238E27FC236}">
                    <a16:creationId xmlns:a16="http://schemas.microsoft.com/office/drawing/2014/main" id="{FCF03836-186A-6B55-E3E9-109F9848B8E9}"/>
                  </a:ext>
                </a:extLst>
              </p:cNvPr>
              <p:cNvSpPr>
                <a:spLocks noChangeArrowheads="1"/>
              </p:cNvSpPr>
              <p:nvPr/>
            </p:nvSpPr>
            <p:spPr bwMode="auto">
              <a:xfrm>
                <a:off x="1632" y="1680"/>
                <a:ext cx="864" cy="256"/>
              </a:xfrm>
              <a:prstGeom prst="rect">
                <a:avLst/>
              </a:prstGeom>
              <a:solidFill>
                <a:srgbClr val="CCECFF"/>
              </a:solidFill>
              <a:ln w="12700">
                <a:solidFill>
                  <a:schemeClr val="tx1"/>
                </a:solidFill>
                <a:miter lim="800000"/>
                <a:headEnd/>
                <a:tailEnd/>
              </a:ln>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Variance</a:t>
                </a:r>
              </a:p>
            </p:txBody>
          </p:sp>
          <p:sp>
            <p:nvSpPr>
              <p:cNvPr id="40978" name="Line 18">
                <a:extLst>
                  <a:ext uri="{FF2B5EF4-FFF2-40B4-BE49-F238E27FC236}">
                    <a16:creationId xmlns:a16="http://schemas.microsoft.com/office/drawing/2014/main" id="{4CF79E2F-6C95-F9F5-4C15-CFEB484EECFE}"/>
                  </a:ext>
                </a:extLst>
              </p:cNvPr>
              <p:cNvSpPr>
                <a:spLocks noChangeShapeType="1"/>
              </p:cNvSpPr>
              <p:nvPr/>
            </p:nvSpPr>
            <p:spPr bwMode="auto">
              <a:xfrm flipV="1">
                <a:off x="2064" y="148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sp>
        <p:nvSpPr>
          <p:cNvPr id="2" name="Rectangle 4">
            <a:extLst>
              <a:ext uri="{FF2B5EF4-FFF2-40B4-BE49-F238E27FC236}">
                <a16:creationId xmlns:a16="http://schemas.microsoft.com/office/drawing/2014/main" id="{D526F4AF-C958-1D1E-3D52-B7CDE33DD1E3}"/>
              </a:ext>
            </a:extLst>
          </p:cNvPr>
          <p:cNvSpPr>
            <a:spLocks noChangeArrowheads="1"/>
          </p:cNvSpPr>
          <p:nvPr/>
        </p:nvSpPr>
        <p:spPr bwMode="auto">
          <a:xfrm>
            <a:off x="152400" y="3163975"/>
            <a:ext cx="1883528" cy="736099"/>
          </a:xfrm>
          <a:prstGeom prst="rect">
            <a:avLst/>
          </a:prstGeom>
          <a:solidFill>
            <a:srgbClr val="CCECFF"/>
          </a:solidFill>
          <a:ln>
            <a:solidFill>
              <a:schemeClr val="tx1"/>
            </a:solidFill>
          </a:ln>
        </p:spPr>
        <p:txBody>
          <a:bodyPr wrap="squar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algn="ctr">
              <a:lnSpc>
                <a:spcPct val="140000"/>
              </a:lnSpc>
              <a:spcBef>
                <a:spcPct val="50000"/>
              </a:spcBef>
              <a:buClrTx/>
              <a:buSzTx/>
              <a:buFontTx/>
              <a:buNone/>
            </a:pPr>
            <a:r>
              <a:rPr lang="en-US" altLang="zh-CN" sz="2000" dirty="0" err="1">
                <a:latin typeface="Times New Roman" panose="02020603050405020304" pitchFamily="18" charset="0"/>
                <a:ea typeface="宋体" panose="02010600030101010101" pitchFamily="2" charset="-122"/>
              </a:rPr>
              <a:t>X</a:t>
            </a:r>
            <a:r>
              <a:rPr lang="en-US" altLang="zh-CN" sz="2000" baseline="-25000" dirty="0" err="1">
                <a:latin typeface="Times New Roman" panose="02020603050405020304" pitchFamily="18" charset="0"/>
                <a:ea typeface="宋体" panose="02010600030101010101" pitchFamily="2" charset="-122"/>
              </a:rPr>
              <a:t>largest</a:t>
            </a:r>
            <a:r>
              <a:rPr lang="en-US" altLang="zh-CN" sz="2000" dirty="0">
                <a:latin typeface="Times New Roman" panose="02020603050405020304" pitchFamily="18" charset="0"/>
                <a:ea typeface="宋体" panose="02010600030101010101" pitchFamily="2" charset="-122"/>
              </a:rPr>
              <a:t> –  </a:t>
            </a:r>
            <a:r>
              <a:rPr lang="en-US" altLang="zh-CN" sz="2000" dirty="0" err="1">
                <a:latin typeface="Times New Roman" panose="02020603050405020304" pitchFamily="18" charset="0"/>
                <a:ea typeface="宋体" panose="02010600030101010101" pitchFamily="2" charset="-122"/>
              </a:rPr>
              <a:t>X</a:t>
            </a:r>
            <a:r>
              <a:rPr lang="en-US" altLang="zh-CN" sz="2000" baseline="-25000" dirty="0" err="1">
                <a:latin typeface="Times New Roman" panose="02020603050405020304" pitchFamily="18" charset="0"/>
                <a:ea typeface="宋体" panose="02010600030101010101" pitchFamily="2" charset="-122"/>
              </a:rPr>
              <a:t>smallest</a:t>
            </a:r>
            <a:endParaRPr lang="en-US" altLang="zh-CN" sz="2000" baseline="-25000" dirty="0">
              <a:latin typeface="Times New Roman" panose="02020603050405020304" pitchFamily="18" charset="0"/>
              <a:ea typeface="宋体" panose="02010600030101010101" pitchFamily="2" charset="-122"/>
            </a:endParaRPr>
          </a:p>
          <a:p>
            <a:pPr algn="ctr">
              <a:spcBef>
                <a:spcPct val="50000"/>
              </a:spcBef>
              <a:buClrTx/>
              <a:buSzTx/>
              <a:buFontTx/>
              <a:buNone/>
            </a:pPr>
            <a:endParaRPr lang="en-US" altLang="zh-CN" sz="1400" baseline="-25000" dirty="0">
              <a:latin typeface="Times New Roman" panose="02020603050405020304" pitchFamily="18" charset="0"/>
              <a:ea typeface="宋体" panose="02010600030101010101" pitchFamily="2" charset="-122"/>
            </a:endParaRPr>
          </a:p>
        </p:txBody>
      </p:sp>
      <p:graphicFrame>
        <p:nvGraphicFramePr>
          <p:cNvPr id="3" name="Object 4">
            <a:extLst>
              <a:ext uri="{FF2B5EF4-FFF2-40B4-BE49-F238E27FC236}">
                <a16:creationId xmlns:a16="http://schemas.microsoft.com/office/drawing/2014/main" id="{818DC183-8466-6EB8-B188-BDC74C1E843B}"/>
              </a:ext>
            </a:extLst>
          </p:cNvPr>
          <p:cNvGraphicFramePr>
            <a:graphicFrameLocks noChangeAspect="1"/>
          </p:cNvGraphicFramePr>
          <p:nvPr>
            <p:extLst>
              <p:ext uri="{D42A27DB-BD31-4B8C-83A1-F6EECF244321}">
                <p14:modId xmlns:p14="http://schemas.microsoft.com/office/powerpoint/2010/main" val="2374044565"/>
              </p:ext>
            </p:extLst>
          </p:nvPr>
        </p:nvGraphicFramePr>
        <p:xfrm>
          <a:off x="2531228" y="3189287"/>
          <a:ext cx="1659946" cy="885825"/>
        </p:xfrm>
        <a:graphic>
          <a:graphicData uri="http://schemas.openxmlformats.org/presentationml/2006/ole">
            <mc:AlternateContent xmlns:mc="http://schemas.openxmlformats.org/markup-compatibility/2006">
              <mc:Choice xmlns:v="urn:schemas-microsoft-com:vml" Requires="v">
                <p:oleObj name="Equation" r:id="rId3" imgW="1143000" imgH="609600" progId="Equation.3">
                  <p:embed/>
                </p:oleObj>
              </mc:Choice>
              <mc:Fallback>
                <p:oleObj name="Equation" r:id="rId3" imgW="1143000" imgH="609600" progId="Equation.3">
                  <p:embed/>
                  <p:pic>
                    <p:nvPicPr>
                      <p:cNvPr id="45062" name="Object 4">
                        <a:extLst>
                          <a:ext uri="{FF2B5EF4-FFF2-40B4-BE49-F238E27FC236}">
                            <a16:creationId xmlns:a16="http://schemas.microsoft.com/office/drawing/2014/main" id="{ECB9C7FB-FCE9-387A-9E38-AC098C2881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1228" y="3189287"/>
                        <a:ext cx="1659946" cy="885825"/>
                      </a:xfrm>
                      <a:prstGeom prst="rect">
                        <a:avLst/>
                      </a:prstGeom>
                      <a:solidFill>
                        <a:srgbClr val="CCECFF"/>
                      </a:solidFill>
                      <a:ln w="9525">
                        <a:solidFill>
                          <a:schemeClr val="tx1"/>
                        </a:solidFill>
                        <a:miter lim="800000"/>
                        <a:headEnd/>
                        <a:tailEnd/>
                      </a:ln>
                      <a:effectLst/>
                    </p:spPr>
                  </p:pic>
                </p:oleObj>
              </mc:Fallback>
            </mc:AlternateContent>
          </a:graphicData>
        </a:graphic>
      </p:graphicFrame>
      <p:graphicFrame>
        <p:nvGraphicFramePr>
          <p:cNvPr id="5" name="Object 4">
            <a:hlinkClick r:id="" action="ppaction://ole?verb=0"/>
            <a:extLst>
              <a:ext uri="{FF2B5EF4-FFF2-40B4-BE49-F238E27FC236}">
                <a16:creationId xmlns:a16="http://schemas.microsoft.com/office/drawing/2014/main" id="{CC680F65-F43D-B55B-1D36-0B80638F9EC2}"/>
              </a:ext>
            </a:extLst>
          </p:cNvPr>
          <p:cNvGraphicFramePr>
            <a:graphicFrameLocks/>
          </p:cNvGraphicFramePr>
          <p:nvPr>
            <p:extLst>
              <p:ext uri="{D42A27DB-BD31-4B8C-83A1-F6EECF244321}">
                <p14:modId xmlns:p14="http://schemas.microsoft.com/office/powerpoint/2010/main" val="3303885915"/>
              </p:ext>
            </p:extLst>
          </p:nvPr>
        </p:nvGraphicFramePr>
        <p:xfrm>
          <a:off x="7113495" y="3544474"/>
          <a:ext cx="1674812" cy="734251"/>
        </p:xfrm>
        <a:graphic>
          <a:graphicData uri="http://schemas.openxmlformats.org/presentationml/2006/ole">
            <mc:AlternateContent xmlns:mc="http://schemas.openxmlformats.org/markup-compatibility/2006">
              <mc:Choice xmlns:v="urn:schemas-microsoft-com:vml" Requires="v">
                <p:oleObj name="Equation" r:id="rId5" imgW="1149178" imgH="476231" progId="Equation.3">
                  <p:embed/>
                </p:oleObj>
              </mc:Choice>
              <mc:Fallback>
                <p:oleObj name="Equation" r:id="rId5" imgW="1149178" imgH="476231" progId="Equation.3">
                  <p:embed/>
                  <p:pic>
                    <p:nvPicPr>
                      <p:cNvPr id="56326" name="Object 4">
                        <a:hlinkClick r:id="" action="ppaction://ole?verb=0"/>
                        <a:extLst>
                          <a:ext uri="{FF2B5EF4-FFF2-40B4-BE49-F238E27FC236}">
                            <a16:creationId xmlns:a16="http://schemas.microsoft.com/office/drawing/2014/main" id="{9D9A059D-D696-DC05-524F-DE86484E66D1}"/>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3495" y="3544474"/>
                        <a:ext cx="1674812" cy="734251"/>
                      </a:xfrm>
                      <a:prstGeom prst="rect">
                        <a:avLst/>
                      </a:prstGeom>
                      <a:solidFill>
                        <a:srgbClr val="CCECFF"/>
                      </a:solidFill>
                      <a:ln w="12700">
                        <a:solidFill>
                          <a:schemeClr val="tx1"/>
                        </a:solidFill>
                        <a:miter lim="800000"/>
                        <a:headEnd/>
                        <a:tailEnd/>
                      </a:ln>
                      <a:effectLst/>
                    </p:spPr>
                  </p:pic>
                </p:oleObj>
              </mc:Fallback>
            </mc:AlternateContent>
          </a:graphicData>
        </a:graphic>
      </p:graphicFrame>
      <p:graphicFrame>
        <p:nvGraphicFramePr>
          <p:cNvPr id="6" name="Object 4">
            <a:extLst>
              <a:ext uri="{FF2B5EF4-FFF2-40B4-BE49-F238E27FC236}">
                <a16:creationId xmlns:a16="http://schemas.microsoft.com/office/drawing/2014/main" id="{23EF7A53-A60D-EEFF-20D6-CFD5AE92077D}"/>
              </a:ext>
            </a:extLst>
          </p:cNvPr>
          <p:cNvGraphicFramePr>
            <a:graphicFrameLocks noChangeAspect="1"/>
          </p:cNvGraphicFramePr>
          <p:nvPr>
            <p:extLst>
              <p:ext uri="{D42A27DB-BD31-4B8C-83A1-F6EECF244321}">
                <p14:modId xmlns:p14="http://schemas.microsoft.com/office/powerpoint/2010/main" val="2716925811"/>
              </p:ext>
            </p:extLst>
          </p:nvPr>
        </p:nvGraphicFramePr>
        <p:xfrm>
          <a:off x="4876802" y="3412138"/>
          <a:ext cx="1673006" cy="935392"/>
        </p:xfrm>
        <a:graphic>
          <a:graphicData uri="http://schemas.openxmlformats.org/presentationml/2006/ole">
            <mc:AlternateContent xmlns:mc="http://schemas.openxmlformats.org/markup-compatibility/2006">
              <mc:Choice xmlns:v="urn:schemas-microsoft-com:vml" Requires="v">
                <p:oleObj name="Equation" r:id="rId7" imgW="1180588" imgH="660113" progId="Equation.3">
                  <p:embed/>
                </p:oleObj>
              </mc:Choice>
              <mc:Fallback>
                <p:oleObj name="Equation" r:id="rId7" imgW="1180588" imgH="660113" progId="Equation.3">
                  <p:embed/>
                  <p:pic>
                    <p:nvPicPr>
                      <p:cNvPr id="47110" name="Object 4">
                        <a:extLst>
                          <a:ext uri="{FF2B5EF4-FFF2-40B4-BE49-F238E27FC236}">
                            <a16:creationId xmlns:a16="http://schemas.microsoft.com/office/drawing/2014/main" id="{8ED4F83E-5CCF-6F0A-830B-33FCFC20AB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2" y="3412138"/>
                        <a:ext cx="1673006" cy="935392"/>
                      </a:xfrm>
                      <a:prstGeom prst="rect">
                        <a:avLst/>
                      </a:prstGeom>
                      <a:solidFill>
                        <a:srgbClr val="CCECFF"/>
                      </a:solidFill>
                      <a:ln w="9525">
                        <a:solidFill>
                          <a:schemeClr val="tx1"/>
                        </a:solidFill>
                        <a:miter lim="800000"/>
                        <a:headEnd/>
                        <a:tailEnd/>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决策 8">
            <a:extLst>
              <a:ext uri="{FF2B5EF4-FFF2-40B4-BE49-F238E27FC236}">
                <a16:creationId xmlns:a16="http://schemas.microsoft.com/office/drawing/2014/main" id="{64F29D7B-3D4B-0F70-07F4-BDF4E64B3598}"/>
              </a:ext>
            </a:extLst>
          </p:cNvPr>
          <p:cNvSpPr>
            <a:spLocks noRot="1" noChangeAspect="1" noMove="1" noResize="1" noEditPoints="1" noAdjustHandles="1" noChangeArrowheads="1" noChangeShapeType="1" noTextEdit="1"/>
          </p:cNvSpPr>
          <p:nvPr/>
        </p:nvSpPr>
        <p:spPr bwMode="auto">
          <a:xfrm>
            <a:off x="2649488" y="3962327"/>
            <a:ext cx="1600113" cy="1371557"/>
          </a:xfrm>
          <a:prstGeom prst="flowChartDecision">
            <a:avLst/>
          </a:prstGeom>
          <a:blipFill>
            <a:blip r:embed="rId2"/>
            <a:stretch>
              <a:fillRect/>
            </a:stretch>
          </a:blipFill>
          <a:ln w="9525" cap="flat" cmpd="sng" algn="ctr">
            <a:solidFill>
              <a:schemeClr val="tx1"/>
            </a:solidFill>
            <a:prstDash val="solid"/>
            <a:miter lim="800000"/>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noFill/>
                <a:effectLst/>
                <a:uLnTx/>
                <a:uFillTx/>
                <a:latin typeface="Arial" panose="020B0604020202020204" pitchFamily="34" charset="0"/>
                <a:ea typeface="+mn-ea"/>
                <a:cs typeface="+mn-cs"/>
              </a:rPr>
              <a:t> </a:t>
            </a:r>
          </a:p>
        </p:txBody>
      </p:sp>
      <p:sp>
        <p:nvSpPr>
          <p:cNvPr id="3" name="矩形 2">
            <a:extLst>
              <a:ext uri="{FF2B5EF4-FFF2-40B4-BE49-F238E27FC236}">
                <a16:creationId xmlns:a16="http://schemas.microsoft.com/office/drawing/2014/main" id="{737E76A1-FAE7-AC2B-4603-2DC2683CA811}"/>
              </a:ext>
            </a:extLst>
          </p:cNvPr>
          <p:cNvSpPr/>
          <p:nvPr/>
        </p:nvSpPr>
        <p:spPr bwMode="auto">
          <a:xfrm>
            <a:off x="4059238" y="1600200"/>
            <a:ext cx="1676400" cy="609600"/>
          </a:xfrm>
          <a:prstGeom prst="rect">
            <a:avLst/>
          </a:prstGeom>
          <a:solidFill>
            <a:schemeClr val="tx2">
              <a:lumMod val="20000"/>
              <a:lumOff val="80000"/>
            </a:schemeClr>
          </a:solidFill>
          <a:ln w="9525" cap="flat" cmpd="sng" algn="ctr">
            <a:solidFill>
              <a:schemeClr val="tx1"/>
            </a:solidFill>
            <a:prstDash val="solid"/>
            <a:miter lim="800000"/>
            <a:headEnd type="none" w="med" len="med"/>
            <a:tailEnd type="none" w="med" len="med"/>
          </a:ln>
          <a:effectLst/>
        </p:spPr>
        <p:txBody>
          <a:bodyPr wrap="none"/>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One-sample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procedure</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4" name="直接连接符 4">
            <a:extLst>
              <a:ext uri="{FF2B5EF4-FFF2-40B4-BE49-F238E27FC236}">
                <a16:creationId xmlns:a16="http://schemas.microsoft.com/office/drawing/2014/main" id="{F077AD90-07C4-8672-6B5B-C9C1519F8B81}"/>
              </a:ext>
            </a:extLst>
          </p:cNvPr>
          <p:cNvCxnSpPr>
            <a:cxnSpLocks noChangeShapeType="1"/>
            <a:stCxn id="3" idx="2"/>
          </p:cNvCxnSpPr>
          <p:nvPr/>
        </p:nvCxnSpPr>
        <p:spPr bwMode="auto">
          <a:xfrm>
            <a:off x="4897268" y="2209781"/>
            <a:ext cx="0" cy="380988"/>
          </a:xfrm>
          <a:prstGeom prst="line">
            <a:avLst/>
          </a:prstGeom>
          <a:noFill/>
          <a:ln w="38100" algn="ctr">
            <a:solidFill>
              <a:srgbClr val="E0D398"/>
            </a:solidFill>
            <a:miter lim="800000"/>
            <a:headEnd/>
            <a:tailEnd/>
          </a:ln>
          <a:extLst>
            <a:ext uri="{909E8E84-426E-40DD-AFC4-6F175D3DCCD1}">
              <a14:hiddenFill xmlns:a14="http://schemas.microsoft.com/office/drawing/2010/main">
                <a:noFill/>
              </a14:hiddenFill>
            </a:ext>
          </a:extLst>
        </p:spPr>
      </p:cxnSp>
      <p:sp>
        <p:nvSpPr>
          <p:cNvPr id="5" name="流程图: 决策 5">
            <a:extLst>
              <a:ext uri="{FF2B5EF4-FFF2-40B4-BE49-F238E27FC236}">
                <a16:creationId xmlns:a16="http://schemas.microsoft.com/office/drawing/2014/main" id="{F3C6AF58-B5DB-6525-A4B7-06774BFE4601}"/>
              </a:ext>
            </a:extLst>
          </p:cNvPr>
          <p:cNvSpPr>
            <a:spLocks noChangeArrowheads="1"/>
          </p:cNvSpPr>
          <p:nvPr/>
        </p:nvSpPr>
        <p:spPr bwMode="auto">
          <a:xfrm>
            <a:off x="4097211" y="2590769"/>
            <a:ext cx="1600113" cy="1371557"/>
          </a:xfrm>
          <a:prstGeom prst="flowChartDecision">
            <a:avLst/>
          </a:prstGeom>
          <a:solidFill>
            <a:srgbClr val="DBA5AD"/>
          </a:solidFill>
          <a:ln w="9525" algn="ctr">
            <a:solidFill>
              <a:schemeClr val="tx1"/>
            </a:solidFill>
            <a:miter lim="800000"/>
            <a:headEnd/>
            <a:tailEnd/>
          </a:ln>
        </p:spPr>
        <p:txBody>
          <a:bodyPr wrap="none"/>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Type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of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Data</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6" name="连接符: 肘形 9">
            <a:extLst>
              <a:ext uri="{FF2B5EF4-FFF2-40B4-BE49-F238E27FC236}">
                <a16:creationId xmlns:a16="http://schemas.microsoft.com/office/drawing/2014/main" id="{0FEB13A9-1340-6C91-F58F-991B5B24086D}"/>
              </a:ext>
            </a:extLst>
          </p:cNvPr>
          <p:cNvCxnSpPr>
            <a:cxnSpLocks/>
          </p:cNvCxnSpPr>
          <p:nvPr/>
        </p:nvCxnSpPr>
        <p:spPr bwMode="auto">
          <a:xfrm>
            <a:off x="5735422" y="3276548"/>
            <a:ext cx="647965" cy="719977"/>
          </a:xfrm>
          <a:prstGeom prst="bentConnector2">
            <a:avLst/>
          </a:prstGeom>
          <a:noFill/>
          <a:ln w="38100" algn="ctr">
            <a:solidFill>
              <a:srgbClr val="E0D398"/>
            </a:solidFill>
            <a:miter lim="800000"/>
            <a:headEnd/>
            <a:tailEnd type="triangle" w="med" len="med"/>
          </a:ln>
          <a:extLst>
            <a:ext uri="{909E8E84-426E-40DD-AFC4-6F175D3DCCD1}">
              <a14:hiddenFill xmlns:a14="http://schemas.microsoft.com/office/drawing/2010/main">
                <a:noFill/>
              </a14:hiddenFill>
            </a:ext>
          </a:extLst>
        </p:spPr>
      </p:cxnSp>
      <p:cxnSp>
        <p:nvCxnSpPr>
          <p:cNvPr id="7" name="连接符: 肘形 12">
            <a:extLst>
              <a:ext uri="{FF2B5EF4-FFF2-40B4-BE49-F238E27FC236}">
                <a16:creationId xmlns:a16="http://schemas.microsoft.com/office/drawing/2014/main" id="{FC5A9CBD-2B67-7C45-4866-72B647480E16}"/>
              </a:ext>
            </a:extLst>
          </p:cNvPr>
          <p:cNvCxnSpPr>
            <a:cxnSpLocks/>
          </p:cNvCxnSpPr>
          <p:nvPr/>
        </p:nvCxnSpPr>
        <p:spPr bwMode="auto">
          <a:xfrm rot="10800000" flipV="1">
            <a:off x="3449546" y="3242349"/>
            <a:ext cx="647665" cy="719977"/>
          </a:xfrm>
          <a:prstGeom prst="bentConnector2">
            <a:avLst/>
          </a:prstGeom>
          <a:noFill/>
          <a:ln w="38100" algn="ctr">
            <a:solidFill>
              <a:srgbClr val="E0D398"/>
            </a:solidFill>
            <a:miter lim="800000"/>
            <a:headEnd/>
            <a:tailEnd type="triangle" w="med" len="med"/>
          </a:ln>
          <a:extLst>
            <a:ext uri="{909E8E84-426E-40DD-AFC4-6F175D3DCCD1}">
              <a14:hiddenFill xmlns:a14="http://schemas.microsoft.com/office/drawing/2010/main">
                <a:noFill/>
              </a14:hiddenFill>
            </a:ext>
          </a:extLst>
        </p:spPr>
      </p:cxnSp>
      <p:sp>
        <p:nvSpPr>
          <p:cNvPr id="8" name="矩形 7">
            <a:extLst>
              <a:ext uri="{FF2B5EF4-FFF2-40B4-BE49-F238E27FC236}">
                <a16:creationId xmlns:a16="http://schemas.microsoft.com/office/drawing/2014/main" id="{01F3FAB6-6EDE-F1A0-0729-D99E7797E417}"/>
              </a:ext>
            </a:extLst>
          </p:cNvPr>
          <p:cNvSpPr/>
          <p:nvPr/>
        </p:nvSpPr>
        <p:spPr bwMode="auto">
          <a:xfrm>
            <a:off x="990600" y="5367338"/>
            <a:ext cx="1981200" cy="609600"/>
          </a:xfrm>
          <a:prstGeom prst="rect">
            <a:avLst/>
          </a:prstGeom>
          <a:solidFill>
            <a:schemeClr val="tx2">
              <a:lumMod val="20000"/>
              <a:lumOff val="80000"/>
            </a:schemeClr>
          </a:solidFill>
          <a:ln w="9525" cap="flat" cmpd="sng" algn="ctr">
            <a:solidFill>
              <a:schemeClr val="tx1"/>
            </a:solidFill>
            <a:prstDash val="solid"/>
            <a:miter lim="800000"/>
            <a:headEnd type="none" w="med" len="med"/>
            <a:tailEnd type="none" w="med" len="med"/>
          </a:ln>
          <a:effectLst/>
        </p:spPr>
        <p:txBody>
          <a:bodyPr wrap="none"/>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Pearson’s Correlation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Coefficient</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 name="矩形 9">
            <a:extLst>
              <a:ext uri="{FF2B5EF4-FFF2-40B4-BE49-F238E27FC236}">
                <a16:creationId xmlns:a16="http://schemas.microsoft.com/office/drawing/2014/main" id="{52FD9D3D-C648-510E-A0B7-3D7025CD28BA}"/>
              </a:ext>
            </a:extLst>
          </p:cNvPr>
          <p:cNvSpPr/>
          <p:nvPr/>
        </p:nvSpPr>
        <p:spPr bwMode="auto">
          <a:xfrm>
            <a:off x="3906838" y="5402263"/>
            <a:ext cx="1828800" cy="609600"/>
          </a:xfrm>
          <a:prstGeom prst="rect">
            <a:avLst/>
          </a:prstGeom>
          <a:solidFill>
            <a:schemeClr val="tx2">
              <a:lumMod val="20000"/>
              <a:lumOff val="80000"/>
            </a:schemeClr>
          </a:solidFill>
          <a:ln w="9525" cap="flat" cmpd="sng" algn="ctr">
            <a:solidFill>
              <a:schemeClr val="tx1"/>
            </a:solidFill>
            <a:prstDash val="solid"/>
            <a:miter lim="800000"/>
            <a:headEnd type="none" w="med" len="med"/>
            <a:tailEnd type="none" w="med" len="med"/>
          </a:ln>
          <a:effectLst/>
        </p:spPr>
        <p:txBody>
          <a:bodyPr wrap="none"/>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Spearman’s Rank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Correlation</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11" name="连接符: 肘形 19">
            <a:extLst>
              <a:ext uri="{FF2B5EF4-FFF2-40B4-BE49-F238E27FC236}">
                <a16:creationId xmlns:a16="http://schemas.microsoft.com/office/drawing/2014/main" id="{4B26FD44-4B7E-B61B-D707-DD693E0EFF91}"/>
              </a:ext>
            </a:extLst>
          </p:cNvPr>
          <p:cNvCxnSpPr>
            <a:cxnSpLocks/>
          </p:cNvCxnSpPr>
          <p:nvPr/>
        </p:nvCxnSpPr>
        <p:spPr bwMode="auto">
          <a:xfrm>
            <a:off x="4267023" y="4682305"/>
            <a:ext cx="647965" cy="719977"/>
          </a:xfrm>
          <a:prstGeom prst="bentConnector2">
            <a:avLst/>
          </a:prstGeom>
          <a:noFill/>
          <a:ln w="38100" algn="ctr">
            <a:solidFill>
              <a:srgbClr val="E0D398"/>
            </a:solidFill>
            <a:miter lim="800000"/>
            <a:headEnd/>
            <a:tailEnd type="triangle" w="med" len="med"/>
          </a:ln>
          <a:extLst>
            <a:ext uri="{909E8E84-426E-40DD-AFC4-6F175D3DCCD1}">
              <a14:hiddenFill xmlns:a14="http://schemas.microsoft.com/office/drawing/2010/main">
                <a:noFill/>
              </a14:hiddenFill>
            </a:ext>
          </a:extLst>
        </p:spPr>
      </p:cxnSp>
      <p:cxnSp>
        <p:nvCxnSpPr>
          <p:cNvPr id="12" name="连接符: 肘形 20">
            <a:extLst>
              <a:ext uri="{FF2B5EF4-FFF2-40B4-BE49-F238E27FC236}">
                <a16:creationId xmlns:a16="http://schemas.microsoft.com/office/drawing/2014/main" id="{355B65BF-29E1-65D9-55A2-A4C8E2FEDEF6}"/>
              </a:ext>
            </a:extLst>
          </p:cNvPr>
          <p:cNvCxnSpPr>
            <a:cxnSpLocks/>
          </p:cNvCxnSpPr>
          <p:nvPr/>
        </p:nvCxnSpPr>
        <p:spPr bwMode="auto">
          <a:xfrm rot="10800000" flipV="1">
            <a:off x="1981146" y="4648106"/>
            <a:ext cx="647665" cy="719977"/>
          </a:xfrm>
          <a:prstGeom prst="bentConnector2">
            <a:avLst/>
          </a:prstGeom>
          <a:noFill/>
          <a:ln w="38100" algn="ctr">
            <a:solidFill>
              <a:srgbClr val="E0D398"/>
            </a:solidFill>
            <a:miter lim="800000"/>
            <a:headEnd/>
            <a:tailEnd type="triangle" w="med" len="me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4EB8DA5D-04A1-F036-7EC8-7C2491D6DD1A}"/>
                  </a:ext>
                </a:extLst>
              </p:cNvPr>
              <p:cNvSpPr/>
              <p:nvPr/>
            </p:nvSpPr>
            <p:spPr bwMode="auto">
              <a:xfrm>
                <a:off x="5468938" y="4024313"/>
                <a:ext cx="1828800" cy="609600"/>
              </a:xfrm>
              <a:prstGeom prst="rect">
                <a:avLst/>
              </a:prstGeom>
              <a:solidFill>
                <a:schemeClr val="tx2">
                  <a:lumMod val="20000"/>
                  <a:lumOff val="80000"/>
                </a:schemeClr>
              </a:solidFill>
              <a:ln w="9525" cap="flat" cmpd="sng" algn="ctr">
                <a:solidFill>
                  <a:schemeClr val="tx1"/>
                </a:solidFill>
                <a:prstDash val="solid"/>
                <a:miter lim="800000"/>
                <a:headEnd type="none" w="med" len="med"/>
                <a:tailEnd type="none" w="med" len="med"/>
              </a:ln>
              <a:effectLst/>
            </p:spPr>
            <p:txBody>
              <a:bodyPr wrap="none"/>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sSup>
                      <m:sSupPr>
                        <m:ctrlPr>
                          <a:rPr kumimoji="0" lang="en-US" altLang="zh-CN" sz="1600" b="0" i="1" u="none" strike="noStrike" kern="1200" cap="none" spc="0" normalizeH="0" baseline="0" noProof="0" dirty="0" smtClean="0">
                            <a:ln>
                              <a:noFill/>
                            </a:ln>
                            <a:solidFill>
                              <a:srgbClr val="000000"/>
                            </a:solidFill>
                            <a:effectLst/>
                            <a:uLnTx/>
                            <a:uFillTx/>
                            <a:latin typeface="Cambria Math" panose="02040503050406030204" pitchFamily="18" charset="0"/>
                            <a:ea typeface="宋体" panose="02010600030101010101" pitchFamily="2" charset="-122"/>
                          </a:rPr>
                        </m:ctrlPr>
                      </m:sSupPr>
                      <m:e>
                        <m:r>
                          <a:rPr kumimoji="0" lang="zh-CN" altLang="en-US" sz="1600" b="0" i="1" u="none" strike="noStrike" kern="1200" cap="none" spc="0" normalizeH="0" baseline="0" noProof="0" dirty="0" smtClean="0">
                            <a:ln>
                              <a:noFill/>
                            </a:ln>
                            <a:solidFill>
                              <a:srgbClr val="000000"/>
                            </a:solidFill>
                            <a:effectLst/>
                            <a:uLnTx/>
                            <a:uFillTx/>
                            <a:latin typeface="Cambria Math" panose="02040503050406030204" pitchFamily="18" charset="0"/>
                            <a:ea typeface="宋体" panose="02010600030101010101" pitchFamily="2" charset="-122"/>
                          </a:rPr>
                          <m:t>𝜒</m:t>
                        </m:r>
                      </m:e>
                      <m:sup>
                        <m:r>
                          <a:rPr kumimoji="0" lang="en-US" altLang="zh-CN" sz="1600" b="0" i="1" u="none" strike="noStrike" kern="1200" cap="none" spc="0" normalizeH="0" baseline="0" noProof="0" dirty="0" smtClean="0">
                            <a:ln>
                              <a:noFill/>
                            </a:ln>
                            <a:solidFill>
                              <a:srgbClr val="000000"/>
                            </a:solidFill>
                            <a:effectLst/>
                            <a:uLnTx/>
                            <a:uFillTx/>
                            <a:latin typeface="Cambria Math" panose="02040503050406030204" pitchFamily="18" charset="0"/>
                            <a:ea typeface="宋体" panose="02010600030101010101" pitchFamily="2" charset="-122"/>
                          </a:rPr>
                          <m:t>2</m:t>
                        </m:r>
                      </m:sup>
                    </m:sSup>
                  </m:oMath>
                </a14:m>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test of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independence</a:t>
                </a:r>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mc:Choice>
        <mc:Fallback xmlns="">
          <p:sp>
            <p:nvSpPr>
              <p:cNvPr id="13" name="矩形 12">
                <a:extLst>
                  <a:ext uri="{FF2B5EF4-FFF2-40B4-BE49-F238E27FC236}">
                    <a16:creationId xmlns:a16="http://schemas.microsoft.com/office/drawing/2014/main" id="{4EB8DA5D-04A1-F036-7EC8-7C2491D6DD1A}"/>
                  </a:ext>
                </a:extLst>
              </p:cNvPr>
              <p:cNvSpPr>
                <a:spLocks noRot="1" noChangeAspect="1" noMove="1" noResize="1" noEditPoints="1" noAdjustHandles="1" noChangeArrowheads="1" noChangeShapeType="1" noTextEdit="1"/>
              </p:cNvSpPr>
              <p:nvPr/>
            </p:nvSpPr>
            <p:spPr bwMode="auto">
              <a:xfrm>
                <a:off x="5468938" y="4024313"/>
                <a:ext cx="1828800" cy="609600"/>
              </a:xfrm>
              <a:prstGeom prst="rect">
                <a:avLst/>
              </a:prstGeom>
              <a:blipFill>
                <a:blip r:embed="rId3"/>
                <a:stretch>
                  <a:fillRect t="-1961" b="-6863"/>
                </a:stretch>
              </a:blipFill>
              <a:ln w="9525" cap="flat" cmpd="sng" algn="ctr">
                <a:solidFill>
                  <a:schemeClr val="tx1"/>
                </a:solidFill>
                <a:prstDash val="solid"/>
                <a:miter lim="800000"/>
                <a:headEnd type="none" w="med" len="med"/>
                <a:tailEnd type="none" w="med" len="med"/>
              </a:ln>
              <a:effectLst/>
            </p:spPr>
            <p:txBody>
              <a:bodyPr/>
              <a:lstStyle/>
              <a:p>
                <a:r>
                  <a:rPr lang="zh-CN" altLang="en-US">
                    <a:noFill/>
                  </a:rPr>
                  <a:t> </a:t>
                </a:r>
              </a:p>
            </p:txBody>
          </p:sp>
        </mc:Fallback>
      </mc:AlternateContent>
      <p:sp>
        <p:nvSpPr>
          <p:cNvPr id="14" name="文本框 24">
            <a:extLst>
              <a:ext uri="{FF2B5EF4-FFF2-40B4-BE49-F238E27FC236}">
                <a16:creationId xmlns:a16="http://schemas.microsoft.com/office/drawing/2014/main" id="{82D5778F-E0D6-099A-168A-22D796752F48}"/>
              </a:ext>
            </a:extLst>
          </p:cNvPr>
          <p:cNvSpPr txBox="1">
            <a:spLocks noChangeArrowheads="1"/>
          </p:cNvSpPr>
          <p:nvPr/>
        </p:nvSpPr>
        <p:spPr bwMode="auto">
          <a:xfrm>
            <a:off x="3178945" y="2968780"/>
            <a:ext cx="1188867" cy="307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Numerical</a:t>
            </a:r>
            <a:endParaRPr kumimoji="0" lang="zh-CN"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文本框 26">
            <a:extLst>
              <a:ext uri="{FF2B5EF4-FFF2-40B4-BE49-F238E27FC236}">
                <a16:creationId xmlns:a16="http://schemas.microsoft.com/office/drawing/2014/main" id="{3E391D61-FD0A-78BD-F726-6FE46FF83EBE}"/>
              </a:ext>
            </a:extLst>
          </p:cNvPr>
          <p:cNvSpPr txBox="1">
            <a:spLocks noChangeArrowheads="1"/>
          </p:cNvSpPr>
          <p:nvPr/>
        </p:nvSpPr>
        <p:spPr bwMode="auto">
          <a:xfrm>
            <a:off x="5659227" y="2934581"/>
            <a:ext cx="1188868" cy="307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Categorical</a:t>
            </a:r>
            <a:endParaRPr kumimoji="0" lang="zh-CN"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 name="文本框 28">
            <a:extLst>
              <a:ext uri="{FF2B5EF4-FFF2-40B4-BE49-F238E27FC236}">
                <a16:creationId xmlns:a16="http://schemas.microsoft.com/office/drawing/2014/main" id="{D0D8DF54-C12E-C8BE-CC98-C3D0230CAAE6}"/>
              </a:ext>
            </a:extLst>
          </p:cNvPr>
          <p:cNvSpPr txBox="1">
            <a:spLocks noChangeArrowheads="1"/>
          </p:cNvSpPr>
          <p:nvPr/>
        </p:nvSpPr>
        <p:spPr bwMode="auto">
          <a:xfrm>
            <a:off x="1847804" y="4366633"/>
            <a:ext cx="914351" cy="307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Yes</a:t>
            </a:r>
            <a:endParaRPr kumimoji="0" lang="zh-CN"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7" name="文本框 29">
            <a:extLst>
              <a:ext uri="{FF2B5EF4-FFF2-40B4-BE49-F238E27FC236}">
                <a16:creationId xmlns:a16="http://schemas.microsoft.com/office/drawing/2014/main" id="{2C6B32DA-E454-36A3-BBDB-FA98B21E9B4E}"/>
              </a:ext>
            </a:extLst>
          </p:cNvPr>
          <p:cNvSpPr txBox="1">
            <a:spLocks noChangeArrowheads="1"/>
          </p:cNvSpPr>
          <p:nvPr/>
        </p:nvSpPr>
        <p:spPr bwMode="auto">
          <a:xfrm>
            <a:off x="4668680" y="4396615"/>
            <a:ext cx="914351" cy="307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No</a:t>
            </a:r>
            <a:endParaRPr kumimoji="0" lang="zh-CN"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Rectangle 2">
            <a:extLst>
              <a:ext uri="{FF2B5EF4-FFF2-40B4-BE49-F238E27FC236}">
                <a16:creationId xmlns:a16="http://schemas.microsoft.com/office/drawing/2014/main" id="{39A3E4DA-CE8C-FC34-21D3-9E04A6D93861}"/>
              </a:ext>
            </a:extLst>
          </p:cNvPr>
          <p:cNvSpPr txBox="1">
            <a:spLocks noChangeArrowheads="1"/>
          </p:cNvSpPr>
          <p:nvPr/>
        </p:nvSpPr>
        <p:spPr bwMode="auto">
          <a:xfrm>
            <a:off x="851274" y="462916"/>
            <a:ext cx="7939927" cy="990600"/>
          </a:xfrm>
          <a:prstGeom prst="rect">
            <a:avLst/>
          </a:prstGeom>
          <a:noFill/>
          <a:ln>
            <a:noFill/>
          </a:ln>
        </p:spPr>
        <p:txBody>
          <a:bodyPr lIns="85342" tIns="42672" rIns="85342" bIns="42672" anchor="b"/>
          <a:lstStyle>
            <a:lvl1pPr algn="ctr" defTabSz="852488" rtl="0" eaLnBrk="0" fontAlgn="base" hangingPunct="0">
              <a:spcBef>
                <a:spcPct val="0"/>
              </a:spcBef>
              <a:spcAft>
                <a:spcPct val="0"/>
              </a:spcAft>
              <a:defRPr sz="4000">
                <a:solidFill>
                  <a:schemeClr val="tx2"/>
                </a:solidFill>
                <a:latin typeface="+mj-lt"/>
                <a:ea typeface="+mj-ea"/>
                <a:cs typeface="+mj-cs"/>
              </a:defRPr>
            </a:lvl1pPr>
            <a:lvl2pPr algn="ctr" defTabSz="852488" rtl="0" eaLnBrk="0" fontAlgn="base" hangingPunct="0">
              <a:spcBef>
                <a:spcPct val="0"/>
              </a:spcBef>
              <a:spcAft>
                <a:spcPct val="0"/>
              </a:spcAft>
              <a:defRPr sz="4000">
                <a:solidFill>
                  <a:schemeClr val="tx2"/>
                </a:solidFill>
                <a:latin typeface="Arial" charset="0"/>
              </a:defRPr>
            </a:lvl2pPr>
            <a:lvl3pPr algn="ctr" defTabSz="852488" rtl="0" eaLnBrk="0" fontAlgn="base" hangingPunct="0">
              <a:spcBef>
                <a:spcPct val="0"/>
              </a:spcBef>
              <a:spcAft>
                <a:spcPct val="0"/>
              </a:spcAft>
              <a:defRPr sz="4000">
                <a:solidFill>
                  <a:schemeClr val="tx2"/>
                </a:solidFill>
                <a:latin typeface="Arial" charset="0"/>
              </a:defRPr>
            </a:lvl3pPr>
            <a:lvl4pPr algn="ctr" defTabSz="852488" rtl="0" eaLnBrk="0" fontAlgn="base" hangingPunct="0">
              <a:spcBef>
                <a:spcPct val="0"/>
              </a:spcBef>
              <a:spcAft>
                <a:spcPct val="0"/>
              </a:spcAft>
              <a:defRPr sz="4000">
                <a:solidFill>
                  <a:schemeClr val="tx2"/>
                </a:solidFill>
                <a:latin typeface="Arial" charset="0"/>
              </a:defRPr>
            </a:lvl4pPr>
            <a:lvl5pPr algn="ctr" defTabSz="852488" rtl="0" eaLnBrk="0" fontAlgn="base" hangingPunct="0">
              <a:spcBef>
                <a:spcPct val="0"/>
              </a:spcBef>
              <a:spcAft>
                <a:spcPct val="0"/>
              </a:spcAft>
              <a:defRPr sz="4000">
                <a:solidFill>
                  <a:schemeClr val="tx2"/>
                </a:solidFill>
                <a:latin typeface="Arial" charset="0"/>
              </a:defRPr>
            </a:lvl5pPr>
            <a:lvl6pPr marL="457200" algn="ctr" defTabSz="852488" rtl="0" fontAlgn="base">
              <a:spcBef>
                <a:spcPct val="0"/>
              </a:spcBef>
              <a:spcAft>
                <a:spcPct val="0"/>
              </a:spcAft>
              <a:defRPr sz="4000">
                <a:solidFill>
                  <a:schemeClr val="tx2"/>
                </a:solidFill>
                <a:latin typeface="Arial" charset="0"/>
              </a:defRPr>
            </a:lvl6pPr>
            <a:lvl7pPr marL="914400" algn="ctr" defTabSz="852488" rtl="0" fontAlgn="base">
              <a:spcBef>
                <a:spcPct val="0"/>
              </a:spcBef>
              <a:spcAft>
                <a:spcPct val="0"/>
              </a:spcAft>
              <a:defRPr sz="4000">
                <a:solidFill>
                  <a:schemeClr val="tx2"/>
                </a:solidFill>
                <a:latin typeface="Arial" charset="0"/>
              </a:defRPr>
            </a:lvl7pPr>
            <a:lvl8pPr marL="1371600" algn="ctr" defTabSz="852488" rtl="0" fontAlgn="base">
              <a:spcBef>
                <a:spcPct val="0"/>
              </a:spcBef>
              <a:spcAft>
                <a:spcPct val="0"/>
              </a:spcAft>
              <a:defRPr sz="4000">
                <a:solidFill>
                  <a:schemeClr val="tx2"/>
                </a:solidFill>
                <a:latin typeface="Arial" charset="0"/>
              </a:defRPr>
            </a:lvl8pPr>
            <a:lvl9pPr marL="1828800" algn="ctr" defTabSz="852488" rtl="0" fontAlgn="base">
              <a:spcBef>
                <a:spcPct val="0"/>
              </a:spcBef>
              <a:spcAft>
                <a:spcPct val="0"/>
              </a:spcAft>
              <a:defRPr sz="4000">
                <a:solidFill>
                  <a:schemeClr val="tx2"/>
                </a:solidFill>
                <a:latin typeface="Arial" charset="0"/>
              </a:defRPr>
            </a:lvl9pPr>
          </a:lstStyle>
          <a:p>
            <a:pPr marL="0" marR="0" lvl="0" indent="0" defTabSz="852488" rtl="0" eaLnBrk="0" fontAlgn="base" latinLnBrk="0" hangingPunct="0">
              <a:lnSpc>
                <a:spcPct val="80000"/>
              </a:lnSpc>
              <a:spcBef>
                <a:spcPct val="0"/>
              </a:spcBef>
              <a:spcAft>
                <a:spcPct val="0"/>
              </a:spcAft>
              <a:buClrTx/>
              <a:buSzTx/>
              <a:buFontTx/>
              <a:buNone/>
              <a:tabLst/>
              <a:defRPr/>
            </a:pPr>
            <a:r>
              <a:rPr kumimoji="0" lang="en-US" altLang="zh-CN" sz="4000" b="0" i="0" u="none" strike="noStrike" kern="0" cap="none" spc="0" normalizeH="0" baseline="0" noProof="0" dirty="0">
                <a:ln>
                  <a:noFill/>
                </a:ln>
                <a:solidFill>
                  <a:srgbClr val="333399"/>
                </a:solidFill>
                <a:effectLst/>
                <a:uLnTx/>
                <a:uFillTx/>
                <a:latin typeface="Arial"/>
                <a:ea typeface="宋体" panose="02010600030101010101" pitchFamily="2" charset="-122"/>
                <a:cs typeface="+mj-cs"/>
              </a:rPr>
              <a:t>Correlation Hypothesis</a:t>
            </a:r>
          </a:p>
        </p:txBody>
      </p:sp>
      <p:sp>
        <p:nvSpPr>
          <p:cNvPr id="19" name="文本框 18">
            <a:extLst>
              <a:ext uri="{FF2B5EF4-FFF2-40B4-BE49-F238E27FC236}">
                <a16:creationId xmlns:a16="http://schemas.microsoft.com/office/drawing/2014/main" id="{ED61C057-9F89-72F0-8981-AA72AC4B0757}"/>
              </a:ext>
            </a:extLst>
          </p:cNvPr>
          <p:cNvSpPr txBox="1"/>
          <p:nvPr/>
        </p:nvSpPr>
        <p:spPr>
          <a:xfrm>
            <a:off x="3027249" y="4368225"/>
            <a:ext cx="858951" cy="584775"/>
          </a:xfrm>
          <a:prstGeom prst="rect">
            <a:avLst/>
          </a:prstGeom>
          <a:solidFill>
            <a:srgbClr val="DBA5AD"/>
          </a:solidFill>
        </p:spPr>
        <p:txBody>
          <a:bodyPr wrap="square" rtlCol="0">
            <a:spAutoFit/>
          </a:bodyPr>
          <a:lstStyle/>
          <a:p>
            <a:pPr algn="ctr"/>
            <a:r>
              <a:rPr lang="en-US" altLang="zh-CN" sz="1600" dirty="0"/>
              <a:t>Normal</a:t>
            </a:r>
            <a:r>
              <a:rPr lang="zh-CN" altLang="en-US" sz="1600" dirty="0"/>
              <a:t>？</a:t>
            </a: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0C6D82E8-8732-6743-A4B1-8F1F68908D47}"/>
                  </a:ext>
                </a:extLst>
              </p:cNvPr>
              <p:cNvSpPr txBox="1"/>
              <p:nvPr/>
            </p:nvSpPr>
            <p:spPr>
              <a:xfrm>
                <a:off x="1002274" y="6061021"/>
                <a:ext cx="1957742" cy="673518"/>
              </a:xfrm>
              <a:prstGeom prst="rect">
                <a:avLst/>
              </a:prstGeom>
              <a:solidFill>
                <a:srgbClr val="D1D1F0"/>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zh-CN" altLang="en-US" sz="16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zh-CN" altLang="en-US" sz="1600" b="0" i="1" u="none" strike="noStrike" kern="1200" cap="none" spc="0" normalizeH="0" baseline="0" noProof="0">
                              <a:ln>
                                <a:noFill/>
                              </a:ln>
                              <a:solidFill>
                                <a:prstClr val="black"/>
                              </a:solidFill>
                              <a:effectLst/>
                              <a:uLnTx/>
                              <a:uFillTx/>
                              <a:latin typeface="Cambria Math" panose="02040503050406030204" pitchFamily="18" charset="0"/>
                            </a:rPr>
                            <m:t>𝜌</m:t>
                          </m:r>
                        </m:e>
                        <m:sub>
                          <m:r>
                            <a:rPr kumimoji="0" lang="zh-CN" altLang="en-US" sz="1600" b="0" i="1" u="none" strike="noStrike" kern="1200" cap="none" spc="0" normalizeH="0" baseline="0" noProof="0">
                              <a:ln>
                                <a:noFill/>
                              </a:ln>
                              <a:solidFill>
                                <a:prstClr val="black"/>
                              </a:solidFill>
                              <a:effectLst/>
                              <a:uLnTx/>
                              <a:uFillTx/>
                              <a:latin typeface="Cambria Math" panose="02040503050406030204" pitchFamily="18" charset="0"/>
                            </a:rPr>
                            <m:t>𝑥𝑦</m:t>
                          </m:r>
                        </m:sub>
                      </m:sSub>
                      <m:r>
                        <a:rPr kumimoji="0" lang="zh-CN" altLang="en-US" sz="1600" b="0" i="0" u="none" strike="noStrike" kern="1200" cap="none" spc="0" normalizeH="0" baseline="0" noProof="0">
                          <a:ln>
                            <a:noFill/>
                          </a:ln>
                          <a:solidFill>
                            <a:prstClr val="black"/>
                          </a:solidFill>
                          <a:effectLst/>
                          <a:uLnTx/>
                          <a:uFillTx/>
                          <a:latin typeface="Cambria Math" panose="02040503050406030204" pitchFamily="18" charset="0"/>
                        </a:rPr>
                        <m:t>=</m:t>
                      </m:r>
                      <m:f>
                        <m:fPr>
                          <m:ctrlPr>
                            <a:rPr kumimoji="0" lang="zh-CN" altLang="en-US" sz="1600" b="0" i="1" u="none" strike="noStrike" kern="1200" cap="none" spc="0" normalizeH="0" baseline="0" noProof="0">
                              <a:ln>
                                <a:noFill/>
                              </a:ln>
                              <a:solidFill>
                                <a:prstClr val="black"/>
                              </a:solidFill>
                              <a:effectLst/>
                              <a:uLnTx/>
                              <a:uFillTx/>
                              <a:latin typeface="Cambria Math" panose="02040503050406030204" pitchFamily="18" charset="0"/>
                            </a:rPr>
                          </m:ctrlPr>
                        </m:fPr>
                        <m:num>
                          <m:d>
                            <m:dPr>
                              <m:begChr m:val=""/>
                              <m:ctrlPr>
                                <a:rPr kumimoji="0" lang="zh-CN" altLang="en-US" sz="1600" b="0" i="1" u="none" strike="noStrike" kern="1200" cap="none" spc="0" normalizeH="0" baseline="0" noProof="0">
                                  <a:ln>
                                    <a:noFill/>
                                  </a:ln>
                                  <a:solidFill>
                                    <a:prstClr val="black"/>
                                  </a:solidFill>
                                  <a:effectLst/>
                                  <a:uLnTx/>
                                  <a:uFillTx/>
                                  <a:latin typeface="Cambria Math" panose="02040503050406030204" pitchFamily="18" charset="0"/>
                                </a:rPr>
                              </m:ctrlPr>
                            </m:dPr>
                            <m:e>
                              <m:r>
                                <a:rPr kumimoji="0" lang="zh-CN" altLang="en-US" sz="1600" b="0" i="1" u="none" strike="noStrike" kern="1200" cap="none" spc="0" normalizeH="0" baseline="0" noProof="0">
                                  <a:ln>
                                    <a:noFill/>
                                  </a:ln>
                                  <a:solidFill>
                                    <a:prstClr val="black"/>
                                  </a:solidFill>
                                  <a:effectLst/>
                                  <a:uLnTx/>
                                  <a:uFillTx/>
                                  <a:latin typeface="Cambria Math" panose="02040503050406030204" pitchFamily="18" charset="0"/>
                                </a:rPr>
                                <m:t>𝑐𝑜𝑣</m:t>
                              </m:r>
                              <m:r>
                                <a:rPr kumimoji="0" lang="zh-CN" altLang="en-US" sz="1600" b="0" i="0" u="none" strike="noStrike" kern="1200" cap="none" spc="0" normalizeH="0" baseline="0" noProof="0">
                                  <a:ln>
                                    <a:noFill/>
                                  </a:ln>
                                  <a:solidFill>
                                    <a:prstClr val="black"/>
                                  </a:solidFill>
                                  <a:effectLst/>
                                  <a:uLnTx/>
                                  <a:uFillTx/>
                                  <a:latin typeface="Cambria Math" panose="02040503050406030204" pitchFamily="18" charset="0"/>
                                </a:rPr>
                                <m:t>(</m:t>
                              </m:r>
                              <m:r>
                                <a:rPr kumimoji="0" lang="zh-CN" altLang="en-US" sz="1600" b="0" i="1" u="none" strike="noStrike" kern="1200" cap="none" spc="0" normalizeH="0" baseline="0" noProof="0">
                                  <a:ln>
                                    <a:noFill/>
                                  </a:ln>
                                  <a:solidFill>
                                    <a:prstClr val="black"/>
                                  </a:solidFill>
                                  <a:effectLst/>
                                  <a:uLnTx/>
                                  <a:uFillTx/>
                                  <a:latin typeface="Cambria Math" panose="02040503050406030204" pitchFamily="18" charset="0"/>
                                </a:rPr>
                                <m:t>𝑋</m:t>
                              </m:r>
                              <m:r>
                                <a:rPr kumimoji="0" lang="zh-CN" altLang="en-US" sz="1600" b="0" i="0" u="none" strike="noStrike" kern="1200" cap="none" spc="0" normalizeH="0" baseline="0" noProof="0">
                                  <a:ln>
                                    <a:noFill/>
                                  </a:ln>
                                  <a:solidFill>
                                    <a:prstClr val="black"/>
                                  </a:solidFill>
                                  <a:effectLst/>
                                  <a:uLnTx/>
                                  <a:uFillTx/>
                                  <a:latin typeface="Cambria Math" panose="02040503050406030204" pitchFamily="18" charset="0"/>
                                </a:rPr>
                                <m:t>,</m:t>
                              </m:r>
                              <m:r>
                                <a:rPr kumimoji="0" lang="zh-CN" altLang="en-US" sz="1600" b="0" i="1" u="none" strike="noStrike" kern="1200" cap="none" spc="0" normalizeH="0" baseline="0" noProof="0">
                                  <a:ln>
                                    <a:noFill/>
                                  </a:ln>
                                  <a:solidFill>
                                    <a:prstClr val="black"/>
                                  </a:solidFill>
                                  <a:effectLst/>
                                  <a:uLnTx/>
                                  <a:uFillTx/>
                                  <a:latin typeface="Cambria Math" panose="02040503050406030204" pitchFamily="18" charset="0"/>
                                </a:rPr>
                                <m:t>𝑌</m:t>
                              </m:r>
                            </m:e>
                          </m:d>
                        </m:num>
                        <m:den>
                          <m:rad>
                            <m:radPr>
                              <m:degHide m:val="on"/>
                              <m:ctrlPr>
                                <a:rPr kumimoji="0" lang="zh-CN" altLang="en-US" sz="1600" b="0" i="1" u="none" strike="noStrike" kern="1200" cap="none" spc="0" normalizeH="0" baseline="0" noProof="0">
                                  <a:ln>
                                    <a:noFill/>
                                  </a:ln>
                                  <a:solidFill>
                                    <a:prstClr val="black"/>
                                  </a:solidFill>
                                  <a:effectLst/>
                                  <a:uLnTx/>
                                  <a:uFillTx/>
                                  <a:latin typeface="Cambria Math" panose="02040503050406030204" pitchFamily="18" charset="0"/>
                                </a:rPr>
                              </m:ctrlPr>
                            </m:radPr>
                            <m:deg/>
                            <m:e>
                              <m:d>
                                <m:dPr>
                                  <m:begChr m:val=""/>
                                  <m:ctrlPr>
                                    <a:rPr kumimoji="0" lang="zh-CN" altLang="en-US" sz="1600" b="0" i="1" u="none" strike="noStrike" kern="1200" cap="none" spc="0" normalizeH="0" baseline="0" noProof="0">
                                      <a:ln>
                                        <a:noFill/>
                                      </a:ln>
                                      <a:solidFill>
                                        <a:prstClr val="black"/>
                                      </a:solidFill>
                                      <a:effectLst/>
                                      <a:uLnTx/>
                                      <a:uFillTx/>
                                      <a:latin typeface="Cambria Math" panose="02040503050406030204" pitchFamily="18" charset="0"/>
                                    </a:rPr>
                                  </m:ctrlPr>
                                </m:dPr>
                                <m:e>
                                  <m:r>
                                    <a:rPr kumimoji="0" lang="zh-CN" altLang="en-US" sz="1600" b="0" i="1" u="none" strike="noStrike" kern="1200" cap="none" spc="0" normalizeH="0" baseline="0" noProof="0">
                                      <a:ln>
                                        <a:noFill/>
                                      </a:ln>
                                      <a:solidFill>
                                        <a:prstClr val="black"/>
                                      </a:solidFill>
                                      <a:effectLst/>
                                      <a:uLnTx/>
                                      <a:uFillTx/>
                                      <a:latin typeface="Cambria Math" panose="02040503050406030204" pitchFamily="18" charset="0"/>
                                    </a:rPr>
                                    <m:t>𝐷</m:t>
                                  </m:r>
                                  <m:r>
                                    <a:rPr kumimoji="0" lang="zh-CN" altLang="en-US" sz="1600" b="0" i="0" u="none" strike="noStrike" kern="1200" cap="none" spc="0" normalizeH="0" baseline="0" noProof="0">
                                      <a:ln>
                                        <a:noFill/>
                                      </a:ln>
                                      <a:solidFill>
                                        <a:prstClr val="black"/>
                                      </a:solidFill>
                                      <a:effectLst/>
                                      <a:uLnTx/>
                                      <a:uFillTx/>
                                      <a:latin typeface="Cambria Math" panose="02040503050406030204" pitchFamily="18" charset="0"/>
                                    </a:rPr>
                                    <m:t>(</m:t>
                                  </m:r>
                                  <m:r>
                                    <a:rPr kumimoji="0" lang="zh-CN" altLang="en-US" sz="1600" b="0" i="1" u="none" strike="noStrike" kern="1200" cap="none" spc="0" normalizeH="0" baseline="0" noProof="0">
                                      <a:ln>
                                        <a:noFill/>
                                      </a:ln>
                                      <a:solidFill>
                                        <a:prstClr val="black"/>
                                      </a:solidFill>
                                      <a:effectLst/>
                                      <a:uLnTx/>
                                      <a:uFillTx/>
                                      <a:latin typeface="Cambria Math" panose="02040503050406030204" pitchFamily="18" charset="0"/>
                                    </a:rPr>
                                    <m:t>𝑋</m:t>
                                  </m:r>
                                </m:e>
                              </m:d>
                            </m:e>
                          </m:rad>
                          <m:rad>
                            <m:radPr>
                              <m:degHide m:val="on"/>
                              <m:ctrlPr>
                                <a:rPr kumimoji="0" lang="zh-CN" altLang="en-US" sz="1600" b="0" i="1" u="none" strike="noStrike" kern="1200" cap="none" spc="0" normalizeH="0" baseline="0" noProof="0">
                                  <a:ln>
                                    <a:noFill/>
                                  </a:ln>
                                  <a:solidFill>
                                    <a:prstClr val="black"/>
                                  </a:solidFill>
                                  <a:effectLst/>
                                  <a:uLnTx/>
                                  <a:uFillTx/>
                                  <a:latin typeface="Cambria Math" panose="02040503050406030204" pitchFamily="18" charset="0"/>
                                </a:rPr>
                              </m:ctrlPr>
                            </m:radPr>
                            <m:deg/>
                            <m:e>
                              <m:d>
                                <m:dPr>
                                  <m:begChr m:val=""/>
                                  <m:ctrlPr>
                                    <a:rPr kumimoji="0" lang="zh-CN" altLang="en-US" sz="1600" b="0" i="1" u="none" strike="noStrike" kern="1200" cap="none" spc="0" normalizeH="0" baseline="0" noProof="0">
                                      <a:ln>
                                        <a:noFill/>
                                      </a:ln>
                                      <a:solidFill>
                                        <a:prstClr val="black"/>
                                      </a:solidFill>
                                      <a:effectLst/>
                                      <a:uLnTx/>
                                      <a:uFillTx/>
                                      <a:latin typeface="Cambria Math" panose="02040503050406030204" pitchFamily="18" charset="0"/>
                                    </a:rPr>
                                  </m:ctrlPr>
                                </m:dPr>
                                <m:e>
                                  <m:r>
                                    <a:rPr kumimoji="0" lang="zh-CN" altLang="en-US" sz="1600" b="0" i="1" u="none" strike="noStrike" kern="1200" cap="none" spc="0" normalizeH="0" baseline="0" noProof="0">
                                      <a:ln>
                                        <a:noFill/>
                                      </a:ln>
                                      <a:solidFill>
                                        <a:prstClr val="black"/>
                                      </a:solidFill>
                                      <a:effectLst/>
                                      <a:uLnTx/>
                                      <a:uFillTx/>
                                      <a:latin typeface="Cambria Math" panose="02040503050406030204" pitchFamily="18" charset="0"/>
                                    </a:rPr>
                                    <m:t>𝐷</m:t>
                                  </m:r>
                                  <m:r>
                                    <a:rPr kumimoji="0" lang="zh-CN" altLang="en-US" sz="1600" b="0" i="0" u="none" strike="noStrike" kern="1200" cap="none" spc="0" normalizeH="0" baseline="0" noProof="0">
                                      <a:ln>
                                        <a:noFill/>
                                      </a:ln>
                                      <a:solidFill>
                                        <a:prstClr val="black"/>
                                      </a:solidFill>
                                      <a:effectLst/>
                                      <a:uLnTx/>
                                      <a:uFillTx/>
                                      <a:latin typeface="Cambria Math" panose="02040503050406030204" pitchFamily="18" charset="0"/>
                                    </a:rPr>
                                    <m:t>(</m:t>
                                  </m:r>
                                  <m:r>
                                    <a:rPr kumimoji="0" lang="zh-CN" altLang="en-US" sz="1600" b="0" i="1" u="none" strike="noStrike" kern="1200" cap="none" spc="0" normalizeH="0" baseline="0" noProof="0">
                                      <a:ln>
                                        <a:noFill/>
                                      </a:ln>
                                      <a:solidFill>
                                        <a:prstClr val="black"/>
                                      </a:solidFill>
                                      <a:effectLst/>
                                      <a:uLnTx/>
                                      <a:uFillTx/>
                                      <a:latin typeface="Cambria Math" panose="02040503050406030204" pitchFamily="18" charset="0"/>
                                    </a:rPr>
                                    <m:t>𝑌</m:t>
                                  </m:r>
                                </m:e>
                              </m:d>
                            </m:e>
                          </m:rad>
                        </m:den>
                      </m:f>
                    </m:oMath>
                  </m:oMathPara>
                </a14:m>
                <a:endParaRPr lang="zh-CN" altLang="en-US" sz="1600" dirty="0"/>
              </a:p>
            </p:txBody>
          </p:sp>
        </mc:Choice>
        <mc:Fallback xmlns="">
          <p:sp>
            <p:nvSpPr>
              <p:cNvPr id="22" name="文本框 21">
                <a:extLst>
                  <a:ext uri="{FF2B5EF4-FFF2-40B4-BE49-F238E27FC236}">
                    <a16:creationId xmlns:a16="http://schemas.microsoft.com/office/drawing/2014/main" id="{0C6D82E8-8732-6743-A4B1-8F1F68908D47}"/>
                  </a:ext>
                </a:extLst>
              </p:cNvPr>
              <p:cNvSpPr txBox="1">
                <a:spLocks noRot="1" noChangeAspect="1" noMove="1" noResize="1" noEditPoints="1" noAdjustHandles="1" noChangeArrowheads="1" noChangeShapeType="1" noTextEdit="1"/>
              </p:cNvSpPr>
              <p:nvPr/>
            </p:nvSpPr>
            <p:spPr>
              <a:xfrm>
                <a:off x="1002274" y="6061021"/>
                <a:ext cx="1957742" cy="67351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6AA9E1A3-47D4-CA43-58AC-3AEB2ABA6810}"/>
                  </a:ext>
                </a:extLst>
              </p:cNvPr>
              <p:cNvSpPr txBox="1"/>
              <p:nvPr/>
            </p:nvSpPr>
            <p:spPr>
              <a:xfrm>
                <a:off x="3830422" y="6144353"/>
                <a:ext cx="1905000" cy="629468"/>
              </a:xfrm>
              <a:prstGeom prst="rect">
                <a:avLst/>
              </a:prstGeom>
              <a:solidFill>
                <a:srgbClr val="D1D1F0"/>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zh-CN" altLang="en-US"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e>
                        <m:sub>
                          <m: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𝑠</m:t>
                          </m:r>
                        </m:sub>
                      </m:sSub>
                      <m:r>
                        <a:rPr kumimoji="0" lang="zh-CN" altLang="en-US" sz="1600" b="0" i="0"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f>
                        <m:fPr>
                          <m:ctrlPr>
                            <a:rPr kumimoji="0" lang="zh-CN" altLang="en-US" sz="16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6</m:t>
                          </m:r>
                          <m:nary>
                            <m:naryPr>
                              <m:chr m:val="∑"/>
                              <m:ctrlP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23"/>
                                </m:rP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up>
                              <m: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sup>
                            <m:e>
                              <m:sSubSup>
                                <m:sSubSupPr>
                                  <m:ctrlP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𝑑</m:t>
                                  </m:r>
                                </m:e>
                                <m:sub>
                                  <m: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up>
                                  <m: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p>
                              </m:sSubSup>
                            </m:e>
                          </m:nary>
                        </m:num>
                        <m:den>
                          <m: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d>
                            <m:dPr>
                              <m:ctrlP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p>
                                <m:sSupPr>
                                  <m:ctrlP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sup>
                                  <m: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p>
                              </m:sSup>
                              <m:r>
                                <a:rPr kumimoji="0" lang="en-US" altLang="zh-CN" sz="16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e>
                          </m:d>
                        </m:den>
                      </m:f>
                    </m:oMath>
                  </m:oMathPara>
                </a14:m>
                <a:endParaRPr lang="zh-CN" altLang="en-US" dirty="0"/>
              </a:p>
            </p:txBody>
          </p:sp>
        </mc:Choice>
        <mc:Fallback xmlns="">
          <p:sp>
            <p:nvSpPr>
              <p:cNvPr id="26" name="文本框 25">
                <a:extLst>
                  <a:ext uri="{FF2B5EF4-FFF2-40B4-BE49-F238E27FC236}">
                    <a16:creationId xmlns:a16="http://schemas.microsoft.com/office/drawing/2014/main" id="{6AA9E1A3-47D4-CA43-58AC-3AEB2ABA6810}"/>
                  </a:ext>
                </a:extLst>
              </p:cNvPr>
              <p:cNvSpPr txBox="1">
                <a:spLocks noRot="1" noChangeAspect="1" noMove="1" noResize="1" noEditPoints="1" noAdjustHandles="1" noChangeArrowheads="1" noChangeShapeType="1" noTextEdit="1"/>
              </p:cNvSpPr>
              <p:nvPr/>
            </p:nvSpPr>
            <p:spPr>
              <a:xfrm>
                <a:off x="3830422" y="6144353"/>
                <a:ext cx="1905000" cy="629468"/>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135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075C786-1747-8160-C4CD-7D7157E8C374}"/>
              </a:ext>
            </a:extLst>
          </p:cNvPr>
          <p:cNvSpPr txBox="1">
            <a:spLocks noChangeArrowheads="1"/>
          </p:cNvSpPr>
          <p:nvPr/>
        </p:nvSpPr>
        <p:spPr bwMode="auto">
          <a:xfrm>
            <a:off x="851274" y="462916"/>
            <a:ext cx="7939927" cy="990600"/>
          </a:xfrm>
          <a:prstGeom prst="rect">
            <a:avLst/>
          </a:prstGeom>
          <a:noFill/>
          <a:ln>
            <a:noFill/>
          </a:ln>
        </p:spPr>
        <p:txBody>
          <a:bodyPr lIns="85342" tIns="42672" rIns="85342" bIns="42672" anchor="b"/>
          <a:lstStyle>
            <a:lvl1pPr algn="ctr" defTabSz="852488" rtl="0" eaLnBrk="0" fontAlgn="base" hangingPunct="0">
              <a:spcBef>
                <a:spcPct val="0"/>
              </a:spcBef>
              <a:spcAft>
                <a:spcPct val="0"/>
              </a:spcAft>
              <a:defRPr sz="4000">
                <a:solidFill>
                  <a:schemeClr val="tx2"/>
                </a:solidFill>
                <a:latin typeface="+mj-lt"/>
                <a:ea typeface="+mj-ea"/>
                <a:cs typeface="+mj-cs"/>
              </a:defRPr>
            </a:lvl1pPr>
            <a:lvl2pPr algn="ctr" defTabSz="852488" rtl="0" eaLnBrk="0" fontAlgn="base" hangingPunct="0">
              <a:spcBef>
                <a:spcPct val="0"/>
              </a:spcBef>
              <a:spcAft>
                <a:spcPct val="0"/>
              </a:spcAft>
              <a:defRPr sz="4000">
                <a:solidFill>
                  <a:schemeClr val="tx2"/>
                </a:solidFill>
                <a:latin typeface="Arial" charset="0"/>
              </a:defRPr>
            </a:lvl2pPr>
            <a:lvl3pPr algn="ctr" defTabSz="852488" rtl="0" eaLnBrk="0" fontAlgn="base" hangingPunct="0">
              <a:spcBef>
                <a:spcPct val="0"/>
              </a:spcBef>
              <a:spcAft>
                <a:spcPct val="0"/>
              </a:spcAft>
              <a:defRPr sz="4000">
                <a:solidFill>
                  <a:schemeClr val="tx2"/>
                </a:solidFill>
                <a:latin typeface="Arial" charset="0"/>
              </a:defRPr>
            </a:lvl3pPr>
            <a:lvl4pPr algn="ctr" defTabSz="852488" rtl="0" eaLnBrk="0" fontAlgn="base" hangingPunct="0">
              <a:spcBef>
                <a:spcPct val="0"/>
              </a:spcBef>
              <a:spcAft>
                <a:spcPct val="0"/>
              </a:spcAft>
              <a:defRPr sz="4000">
                <a:solidFill>
                  <a:schemeClr val="tx2"/>
                </a:solidFill>
                <a:latin typeface="Arial" charset="0"/>
              </a:defRPr>
            </a:lvl4pPr>
            <a:lvl5pPr algn="ctr" defTabSz="852488" rtl="0" eaLnBrk="0" fontAlgn="base" hangingPunct="0">
              <a:spcBef>
                <a:spcPct val="0"/>
              </a:spcBef>
              <a:spcAft>
                <a:spcPct val="0"/>
              </a:spcAft>
              <a:defRPr sz="4000">
                <a:solidFill>
                  <a:schemeClr val="tx2"/>
                </a:solidFill>
                <a:latin typeface="Arial" charset="0"/>
              </a:defRPr>
            </a:lvl5pPr>
            <a:lvl6pPr marL="457200" algn="ctr" defTabSz="852488" rtl="0" fontAlgn="base">
              <a:spcBef>
                <a:spcPct val="0"/>
              </a:spcBef>
              <a:spcAft>
                <a:spcPct val="0"/>
              </a:spcAft>
              <a:defRPr sz="4000">
                <a:solidFill>
                  <a:schemeClr val="tx2"/>
                </a:solidFill>
                <a:latin typeface="Arial" charset="0"/>
              </a:defRPr>
            </a:lvl6pPr>
            <a:lvl7pPr marL="914400" algn="ctr" defTabSz="852488" rtl="0" fontAlgn="base">
              <a:spcBef>
                <a:spcPct val="0"/>
              </a:spcBef>
              <a:spcAft>
                <a:spcPct val="0"/>
              </a:spcAft>
              <a:defRPr sz="4000">
                <a:solidFill>
                  <a:schemeClr val="tx2"/>
                </a:solidFill>
                <a:latin typeface="Arial" charset="0"/>
              </a:defRPr>
            </a:lvl7pPr>
            <a:lvl8pPr marL="1371600" algn="ctr" defTabSz="852488" rtl="0" fontAlgn="base">
              <a:spcBef>
                <a:spcPct val="0"/>
              </a:spcBef>
              <a:spcAft>
                <a:spcPct val="0"/>
              </a:spcAft>
              <a:defRPr sz="4000">
                <a:solidFill>
                  <a:schemeClr val="tx2"/>
                </a:solidFill>
                <a:latin typeface="Arial" charset="0"/>
              </a:defRPr>
            </a:lvl8pPr>
            <a:lvl9pPr marL="1828800" algn="ctr" defTabSz="852488" rtl="0" fontAlgn="base">
              <a:spcBef>
                <a:spcPct val="0"/>
              </a:spcBef>
              <a:spcAft>
                <a:spcPct val="0"/>
              </a:spcAft>
              <a:defRPr sz="4000">
                <a:solidFill>
                  <a:schemeClr val="tx2"/>
                </a:solidFill>
                <a:latin typeface="Arial" charset="0"/>
              </a:defRPr>
            </a:lvl9pPr>
          </a:lstStyle>
          <a:p>
            <a:pPr marL="0" marR="0" lvl="0" indent="0" defTabSz="852488" rtl="0" eaLnBrk="0" fontAlgn="base" latinLnBrk="0" hangingPunct="0">
              <a:lnSpc>
                <a:spcPct val="80000"/>
              </a:lnSpc>
              <a:spcBef>
                <a:spcPct val="0"/>
              </a:spcBef>
              <a:spcAft>
                <a:spcPct val="0"/>
              </a:spcAft>
              <a:buClrTx/>
              <a:buSzTx/>
              <a:buFontTx/>
              <a:buNone/>
              <a:tabLst/>
              <a:defRPr/>
            </a:pPr>
            <a:r>
              <a:rPr kumimoji="0" lang="en-US" altLang="zh-CN" sz="4000" b="0" i="0" u="none" strike="noStrike" kern="0" cap="none" spc="0" normalizeH="0" baseline="0" noProof="0" dirty="0">
                <a:ln>
                  <a:noFill/>
                </a:ln>
                <a:solidFill>
                  <a:srgbClr val="333399"/>
                </a:solidFill>
                <a:effectLst/>
                <a:uLnTx/>
                <a:uFillTx/>
                <a:latin typeface="Arial"/>
                <a:ea typeface="宋体" panose="02010600030101010101" pitchFamily="2" charset="-122"/>
                <a:cs typeface="+mj-cs"/>
              </a:rPr>
              <a:t>Correlation Hypothesis</a:t>
            </a:r>
          </a:p>
        </p:txBody>
      </p:sp>
      <p:pic>
        <p:nvPicPr>
          <p:cNvPr id="4" name="图片 3">
            <a:extLst>
              <a:ext uri="{FF2B5EF4-FFF2-40B4-BE49-F238E27FC236}">
                <a16:creationId xmlns:a16="http://schemas.microsoft.com/office/drawing/2014/main" id="{BF56F594-C7F0-F235-E266-522B60998CE5}"/>
              </a:ext>
            </a:extLst>
          </p:cNvPr>
          <p:cNvPicPr>
            <a:picLocks noChangeAspect="1"/>
          </p:cNvPicPr>
          <p:nvPr/>
        </p:nvPicPr>
        <p:blipFill>
          <a:blip r:embed="rId2"/>
          <a:stretch>
            <a:fillRect/>
          </a:stretch>
        </p:blipFill>
        <p:spPr>
          <a:xfrm>
            <a:off x="1019441" y="1692964"/>
            <a:ext cx="7105118" cy="4702120"/>
          </a:xfrm>
          <a:prstGeom prst="rect">
            <a:avLst/>
          </a:prstGeom>
        </p:spPr>
      </p:pic>
    </p:spTree>
    <p:extLst>
      <p:ext uri="{BB962C8B-B14F-4D97-AF65-F5344CB8AC3E}">
        <p14:creationId xmlns:p14="http://schemas.microsoft.com/office/powerpoint/2010/main" val="345400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a:extLst>
              <a:ext uri="{FF2B5EF4-FFF2-40B4-BE49-F238E27FC236}">
                <a16:creationId xmlns:a16="http://schemas.microsoft.com/office/drawing/2014/main" id="{516840FF-C329-36B2-BAF4-FA200E2E0600}"/>
              </a:ext>
            </a:extLst>
          </p:cNvPr>
          <p:cNvSpPr>
            <a:spLocks noGrp="1" noChangeArrowheads="1"/>
          </p:cNvSpPr>
          <p:nvPr>
            <p:ph type="title"/>
          </p:nvPr>
        </p:nvSpPr>
        <p:spPr/>
        <p:txBody>
          <a:bodyPr/>
          <a:lstStyle/>
          <a:p>
            <a:pPr eaLnBrk="1" hangingPunct="1"/>
            <a:r>
              <a:rPr lang="en-US" altLang="zh-CN" dirty="0">
                <a:ea typeface="宋体" panose="02010600030101010101" pitchFamily="2" charset="-122"/>
              </a:rPr>
              <a:t>Shape of a Distribution</a:t>
            </a:r>
          </a:p>
        </p:txBody>
      </p:sp>
      <p:sp>
        <p:nvSpPr>
          <p:cNvPr id="39941" name="Line 3">
            <a:extLst>
              <a:ext uri="{FF2B5EF4-FFF2-40B4-BE49-F238E27FC236}">
                <a16:creationId xmlns:a16="http://schemas.microsoft.com/office/drawing/2014/main" id="{1BFFD54B-9F03-46F4-DE89-AE0C9817777D}"/>
              </a:ext>
            </a:extLst>
          </p:cNvPr>
          <p:cNvSpPr>
            <a:spLocks noChangeShapeType="1"/>
          </p:cNvSpPr>
          <p:nvPr/>
        </p:nvSpPr>
        <p:spPr bwMode="auto">
          <a:xfrm>
            <a:off x="4575296" y="1882775"/>
            <a:ext cx="0" cy="5556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942" name="Rectangle 5">
            <a:extLst>
              <a:ext uri="{FF2B5EF4-FFF2-40B4-BE49-F238E27FC236}">
                <a16:creationId xmlns:a16="http://schemas.microsoft.com/office/drawing/2014/main" id="{C0109D4C-1C72-5643-E745-154A3DB9794B}"/>
              </a:ext>
            </a:extLst>
          </p:cNvPr>
          <p:cNvSpPr>
            <a:spLocks noChangeArrowheads="1"/>
          </p:cNvSpPr>
          <p:nvPr/>
        </p:nvSpPr>
        <p:spPr bwMode="auto">
          <a:xfrm>
            <a:off x="3205283" y="1535112"/>
            <a:ext cx="2876550" cy="466725"/>
          </a:xfrm>
          <a:prstGeom prst="rect">
            <a:avLst/>
          </a:prstGeom>
          <a:solidFill>
            <a:schemeClr val="tx2">
              <a:lumMod val="20000"/>
              <a:lumOff val="80000"/>
            </a:schemeClr>
          </a:solidFill>
          <a:ln w="12700">
            <a:solidFill>
              <a:schemeClr val="tx1"/>
            </a:solidFill>
            <a:miter lim="800000"/>
            <a:headEnd/>
            <a:tailEnd/>
          </a:ln>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Shape</a:t>
            </a:r>
          </a:p>
        </p:txBody>
      </p:sp>
      <p:sp>
        <p:nvSpPr>
          <p:cNvPr id="39943" name="Line 6">
            <a:extLst>
              <a:ext uri="{FF2B5EF4-FFF2-40B4-BE49-F238E27FC236}">
                <a16:creationId xmlns:a16="http://schemas.microsoft.com/office/drawing/2014/main" id="{6122D1CE-7EB7-CBBD-B0D5-1F0AFB1A146B}"/>
              </a:ext>
            </a:extLst>
          </p:cNvPr>
          <p:cNvSpPr>
            <a:spLocks noChangeShapeType="1"/>
          </p:cNvSpPr>
          <p:nvPr/>
        </p:nvSpPr>
        <p:spPr bwMode="auto">
          <a:xfrm>
            <a:off x="1765421" y="2438400"/>
            <a:ext cx="57626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944" name="Rectangle 7">
            <a:extLst>
              <a:ext uri="{FF2B5EF4-FFF2-40B4-BE49-F238E27FC236}">
                <a16:creationId xmlns:a16="http://schemas.microsoft.com/office/drawing/2014/main" id="{26709D34-D35E-612C-00A8-5DB870F7939E}"/>
              </a:ext>
            </a:extLst>
          </p:cNvPr>
          <p:cNvSpPr>
            <a:spLocks noChangeArrowheads="1"/>
          </p:cNvSpPr>
          <p:nvPr/>
        </p:nvSpPr>
        <p:spPr bwMode="auto">
          <a:xfrm>
            <a:off x="738308" y="2855912"/>
            <a:ext cx="1987550" cy="397545"/>
          </a:xfrm>
          <a:prstGeom prst="rect">
            <a:avLst/>
          </a:prstGeom>
          <a:solidFill>
            <a:schemeClr val="tx2">
              <a:lumMod val="20000"/>
              <a:lumOff val="80000"/>
            </a:schemeClr>
          </a:solidFill>
          <a:ln w="12700">
            <a:solidFill>
              <a:schemeClr val="tx1"/>
            </a:solidFill>
            <a:miter lim="800000"/>
            <a:headEnd/>
            <a:tailEnd/>
          </a:ln>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Skewness</a:t>
            </a:r>
          </a:p>
        </p:txBody>
      </p:sp>
      <p:sp>
        <p:nvSpPr>
          <p:cNvPr id="39945" name="Rectangle 8">
            <a:extLst>
              <a:ext uri="{FF2B5EF4-FFF2-40B4-BE49-F238E27FC236}">
                <a16:creationId xmlns:a16="http://schemas.microsoft.com/office/drawing/2014/main" id="{1FB3E0C1-E104-C5CD-9CB4-57036095BC9D}"/>
              </a:ext>
            </a:extLst>
          </p:cNvPr>
          <p:cNvSpPr>
            <a:spLocks noChangeArrowheads="1"/>
          </p:cNvSpPr>
          <p:nvPr/>
        </p:nvSpPr>
        <p:spPr bwMode="auto">
          <a:xfrm>
            <a:off x="3948233" y="2830512"/>
            <a:ext cx="1162050" cy="406400"/>
          </a:xfrm>
          <a:prstGeom prst="rect">
            <a:avLst/>
          </a:prstGeom>
          <a:solidFill>
            <a:schemeClr val="tx2">
              <a:lumMod val="20000"/>
              <a:lumOff val="80000"/>
            </a:schemeClr>
          </a:solidFill>
          <a:ln w="12700">
            <a:solidFill>
              <a:schemeClr val="tx1"/>
            </a:solidFill>
            <a:miter lim="800000"/>
            <a:headEnd/>
            <a:tailEnd/>
          </a:ln>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Kurtosis</a:t>
            </a:r>
          </a:p>
        </p:txBody>
      </p:sp>
      <p:sp>
        <p:nvSpPr>
          <p:cNvPr id="39946" name="Rectangle 9">
            <a:extLst>
              <a:ext uri="{FF2B5EF4-FFF2-40B4-BE49-F238E27FC236}">
                <a16:creationId xmlns:a16="http://schemas.microsoft.com/office/drawing/2014/main" id="{4F06A17D-EEA8-9F9B-6DB0-932B62D45783}"/>
              </a:ext>
            </a:extLst>
          </p:cNvPr>
          <p:cNvSpPr>
            <a:spLocks noChangeArrowheads="1"/>
          </p:cNvSpPr>
          <p:nvPr/>
        </p:nvSpPr>
        <p:spPr bwMode="auto">
          <a:xfrm>
            <a:off x="6986708" y="2830512"/>
            <a:ext cx="1093788" cy="406400"/>
          </a:xfrm>
          <a:prstGeom prst="rect">
            <a:avLst/>
          </a:prstGeom>
          <a:solidFill>
            <a:schemeClr val="tx2">
              <a:lumMod val="20000"/>
              <a:lumOff val="80000"/>
            </a:schemeClr>
          </a:solidFill>
          <a:ln w="12700">
            <a:solidFill>
              <a:schemeClr val="tx1"/>
            </a:solidFill>
            <a:miter lim="800000"/>
            <a:headEnd/>
            <a:tailEnd/>
          </a:ln>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Boxplot</a:t>
            </a:r>
          </a:p>
        </p:txBody>
      </p:sp>
      <p:sp>
        <p:nvSpPr>
          <p:cNvPr id="39947" name="Line 11">
            <a:extLst>
              <a:ext uri="{FF2B5EF4-FFF2-40B4-BE49-F238E27FC236}">
                <a16:creationId xmlns:a16="http://schemas.microsoft.com/office/drawing/2014/main" id="{FD28050D-5774-0DD9-C379-A7967B86DC15}"/>
              </a:ext>
            </a:extLst>
          </p:cNvPr>
          <p:cNvSpPr>
            <a:spLocks noChangeShapeType="1"/>
          </p:cNvSpPr>
          <p:nvPr/>
        </p:nvSpPr>
        <p:spPr bwMode="auto">
          <a:xfrm>
            <a:off x="7520108" y="2439987"/>
            <a:ext cx="0" cy="415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948" name="Line 12">
            <a:extLst>
              <a:ext uri="{FF2B5EF4-FFF2-40B4-BE49-F238E27FC236}">
                <a16:creationId xmlns:a16="http://schemas.microsoft.com/office/drawing/2014/main" id="{E8EEDD7A-28B4-1ACD-C749-1292EFC49504}"/>
              </a:ext>
            </a:extLst>
          </p:cNvPr>
          <p:cNvSpPr>
            <a:spLocks noChangeShapeType="1"/>
          </p:cNvSpPr>
          <p:nvPr/>
        </p:nvSpPr>
        <p:spPr bwMode="auto">
          <a:xfrm>
            <a:off x="1762246" y="2438400"/>
            <a:ext cx="0" cy="415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949" name="Line 13">
            <a:extLst>
              <a:ext uri="{FF2B5EF4-FFF2-40B4-BE49-F238E27FC236}">
                <a16:creationId xmlns:a16="http://schemas.microsoft.com/office/drawing/2014/main" id="{F6A84FEB-71AA-4B73-0FFD-9064B24AC082}"/>
              </a:ext>
            </a:extLst>
          </p:cNvPr>
          <p:cNvSpPr>
            <a:spLocks noChangeShapeType="1"/>
          </p:cNvSpPr>
          <p:nvPr/>
        </p:nvSpPr>
        <p:spPr bwMode="auto">
          <a:xfrm>
            <a:off x="4570533" y="2413000"/>
            <a:ext cx="0" cy="415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763F631-8F00-DC22-64FF-F3A5026BF2A2}"/>
                  </a:ext>
                </a:extLst>
              </p:cNvPr>
              <p:cNvSpPr txBox="1"/>
              <p:nvPr/>
            </p:nvSpPr>
            <p:spPr>
              <a:xfrm>
                <a:off x="357308" y="3377908"/>
                <a:ext cx="2847975" cy="956609"/>
              </a:xfrm>
              <a:prstGeom prst="rect">
                <a:avLst/>
              </a:prstGeom>
              <a:solidFill>
                <a:schemeClr val="tx2">
                  <a:lumMod val="20000"/>
                  <a:lumOff val="80000"/>
                </a:schemeClr>
              </a:solidFill>
              <a:ln>
                <a:solidFill>
                  <a:schemeClr val="tx1"/>
                </a:solidFill>
              </a:ln>
            </p:spPr>
            <p:txBody>
              <a:bodyPr wrap="square">
                <a:spAutoFit/>
              </a:bodyPr>
              <a:lstStyle/>
              <a:p>
                <a:pPr marL="0" marR="0" lvl="2"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𝑆𝑘𝑒𝑤</m:t>
                      </m:r>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𝑋</m:t>
                      </m:r>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𝐸</m:t>
                      </m:r>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f>
                            <m:fPr>
                              <m:ctrlP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𝑋</m:t>
                              </m:r>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CN" altLang="en-US"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𝜇</m:t>
                              </m:r>
                            </m:num>
                            <m:den>
                              <m:r>
                                <a:rPr kumimoji="0" lang="zh-CN" altLang="en-US"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𝜎</m:t>
                              </m:r>
                            </m:den>
                          </m:f>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e>
                        <m:sup>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mn-cs"/>
                            </a:rPr>
                            <m:t>3</m:t>
                          </m:r>
                        </m:sup>
                      </m:sSup>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m:oMathPara>
                </a14:m>
                <a:endParaRPr kumimoji="0" lang="en-US" altLang="zh-CN" sz="2000" b="1" i="0" u="none" strike="noStrike" kern="1200" cap="none" spc="0" normalizeH="0" baseline="0" noProof="0" dirty="0">
                  <a:ln>
                    <a:noFill/>
                  </a:ln>
                  <a:solidFill>
                    <a:srgbClr val="A63031"/>
                  </a:solidFill>
                  <a:effectLst/>
                  <a:uLnTx/>
                  <a:uFillTx/>
                  <a:latin typeface="宋体" panose="02010600030101010101" pitchFamily="2" charset="-122"/>
                  <a:ea typeface="宋体" panose="02010600030101010101" pitchFamily="2" charset="-122"/>
                  <a:cs typeface="+mn-cs"/>
                </a:endParaRPr>
              </a:p>
            </p:txBody>
          </p:sp>
        </mc:Choice>
        <mc:Fallback xmlns="">
          <p:sp>
            <p:nvSpPr>
              <p:cNvPr id="4" name="文本框 3">
                <a:extLst>
                  <a:ext uri="{FF2B5EF4-FFF2-40B4-BE49-F238E27FC236}">
                    <a16:creationId xmlns:a16="http://schemas.microsoft.com/office/drawing/2014/main" id="{C763F631-8F00-DC22-64FF-F3A5026BF2A2}"/>
                  </a:ext>
                </a:extLst>
              </p:cNvPr>
              <p:cNvSpPr txBox="1">
                <a:spLocks noRot="1" noChangeAspect="1" noMove="1" noResize="1" noEditPoints="1" noAdjustHandles="1" noChangeArrowheads="1" noChangeShapeType="1" noTextEdit="1"/>
              </p:cNvSpPr>
              <p:nvPr/>
            </p:nvSpPr>
            <p:spPr>
              <a:xfrm>
                <a:off x="357308" y="3377908"/>
                <a:ext cx="2847975" cy="956609"/>
              </a:xfrm>
              <a:prstGeom prst="rect">
                <a:avLst/>
              </a:prstGeom>
              <a:blipFill>
                <a:blip r:embed="rId2"/>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005C25A-5891-C913-7EA2-1E6D8AA5BE9B}"/>
                  </a:ext>
                </a:extLst>
              </p:cNvPr>
              <p:cNvSpPr txBox="1"/>
              <p:nvPr/>
            </p:nvSpPr>
            <p:spPr>
              <a:xfrm>
                <a:off x="3352800" y="3362006"/>
                <a:ext cx="3352800" cy="896720"/>
              </a:xfrm>
              <a:prstGeom prst="rect">
                <a:avLst/>
              </a:prstGeom>
              <a:solidFill>
                <a:schemeClr val="tx2">
                  <a:lumMod val="20000"/>
                  <a:lumOff val="80000"/>
                </a:schemeClr>
              </a:solidFill>
              <a:ln>
                <a:solidFill>
                  <a:schemeClr val="tx1"/>
                </a:solidFill>
              </a:ln>
            </p:spPr>
            <p:txBody>
              <a:bodyPr wrap="square">
                <a:spAutoFit/>
              </a:bodyPr>
              <a:lstStyle/>
              <a:p>
                <a:pPr marL="0" lvl="2" eaLnBrk="1" fontAlgn="auto" hangingPunct="1">
                  <a:spcBef>
                    <a:spcPts val="0"/>
                  </a:spcBef>
                  <a:spcAft>
                    <a:spcPts val="0"/>
                  </a:spcAft>
                  <a:defRPr/>
                </a:pPr>
                <a14:m>
                  <m:oMathPara xmlns:m="http://schemas.openxmlformats.org/officeDocument/2006/math">
                    <m:oMathParaPr>
                      <m:jc m:val="left"/>
                    </m:oMathParaPr>
                    <m:oMath xmlns:m="http://schemas.openxmlformats.org/officeDocument/2006/math">
                      <m:r>
                        <a:rPr lang="en-US" altLang="zh-CN" sz="2000" i="1">
                          <a:solidFill>
                            <a:prstClr val="black"/>
                          </a:solidFill>
                          <a:latin typeface="Cambria Math" panose="02040503050406030204" pitchFamily="18" charset="0"/>
                        </a:rPr>
                        <m:t>𝐾𝑢𝑟𝑡</m:t>
                      </m:r>
                      <m:d>
                        <m:dPr>
                          <m:ctrlPr>
                            <a:rPr lang="en-US" altLang="zh-CN" sz="2000" i="1">
                              <a:solidFill>
                                <a:prstClr val="black"/>
                              </a:solidFill>
                              <a:latin typeface="Cambria Math" panose="02040503050406030204" pitchFamily="18" charset="0"/>
                            </a:rPr>
                          </m:ctrlPr>
                        </m:dPr>
                        <m:e>
                          <m:r>
                            <a:rPr lang="en-US" altLang="zh-CN" sz="2000" i="1">
                              <a:solidFill>
                                <a:prstClr val="black"/>
                              </a:solidFill>
                              <a:latin typeface="Cambria Math" panose="02040503050406030204" pitchFamily="18" charset="0"/>
                            </a:rPr>
                            <m:t>𝑋</m:t>
                          </m:r>
                        </m:e>
                      </m:d>
                      <m:r>
                        <a:rPr lang="en-US" altLang="zh-CN" sz="2000" i="1">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𝐸</m:t>
                      </m:r>
                      <m:d>
                        <m:dPr>
                          <m:begChr m:val="["/>
                          <m:endChr m:val="]"/>
                          <m:ctrlPr>
                            <a:rPr lang="en-US" altLang="zh-CN" sz="2000" i="1">
                              <a:solidFill>
                                <a:prstClr val="black"/>
                              </a:solidFill>
                              <a:latin typeface="Cambria Math" panose="02040503050406030204" pitchFamily="18" charset="0"/>
                            </a:rPr>
                          </m:ctrlPr>
                        </m:dPr>
                        <m:e>
                          <m:sSup>
                            <m:sSupPr>
                              <m:ctrlPr>
                                <a:rPr lang="en-US" altLang="zh-CN" sz="2000" i="1">
                                  <a:solidFill>
                                    <a:prstClr val="black"/>
                                  </a:solidFill>
                                  <a:latin typeface="Cambria Math" panose="02040503050406030204" pitchFamily="18" charset="0"/>
                                </a:rPr>
                              </m:ctrlPr>
                            </m:sSupPr>
                            <m:e>
                              <m:d>
                                <m:dPr>
                                  <m:ctrlPr>
                                    <a:rPr lang="en-US" altLang="zh-CN" sz="2000" i="1">
                                      <a:solidFill>
                                        <a:prstClr val="black"/>
                                      </a:solidFill>
                                      <a:latin typeface="Cambria Math" panose="02040503050406030204" pitchFamily="18" charset="0"/>
                                    </a:rPr>
                                  </m:ctrlPr>
                                </m:dPr>
                                <m:e>
                                  <m:f>
                                    <m:fPr>
                                      <m:ctrlPr>
                                        <a:rPr lang="en-US" altLang="zh-CN" sz="2000" i="1">
                                          <a:solidFill>
                                            <a:prstClr val="black"/>
                                          </a:solidFill>
                                          <a:latin typeface="Cambria Math" panose="02040503050406030204" pitchFamily="18" charset="0"/>
                                        </a:rPr>
                                      </m:ctrlPr>
                                    </m:fPr>
                                    <m:num>
                                      <m:r>
                                        <a:rPr lang="en-US" altLang="zh-CN" sz="2000" i="1">
                                          <a:solidFill>
                                            <a:prstClr val="black"/>
                                          </a:solidFill>
                                          <a:latin typeface="Cambria Math" panose="02040503050406030204" pitchFamily="18" charset="0"/>
                                        </a:rPr>
                                        <m:t>𝑋</m:t>
                                      </m:r>
                                      <m:r>
                                        <a:rPr lang="en-US" altLang="zh-CN" sz="2000" i="1">
                                          <a:solidFill>
                                            <a:prstClr val="black"/>
                                          </a:solidFill>
                                          <a:latin typeface="Cambria Math" panose="02040503050406030204" pitchFamily="18" charset="0"/>
                                        </a:rPr>
                                        <m:t>−</m:t>
                                      </m:r>
                                      <m:r>
                                        <a:rPr lang="zh-CN" altLang="en-US" sz="2000" i="1">
                                          <a:solidFill>
                                            <a:prstClr val="black"/>
                                          </a:solidFill>
                                          <a:latin typeface="Cambria Math" panose="02040503050406030204" pitchFamily="18" charset="0"/>
                                        </a:rPr>
                                        <m:t>𝜇</m:t>
                                      </m:r>
                                    </m:num>
                                    <m:den>
                                      <m:r>
                                        <a:rPr lang="zh-CN" altLang="en-US" sz="2000" i="1">
                                          <a:solidFill>
                                            <a:prstClr val="black"/>
                                          </a:solidFill>
                                          <a:latin typeface="Cambria Math" panose="02040503050406030204" pitchFamily="18" charset="0"/>
                                        </a:rPr>
                                        <m:t>𝜎</m:t>
                                      </m:r>
                                    </m:den>
                                  </m:f>
                                </m:e>
                              </m:d>
                            </m:e>
                            <m:sup>
                              <m:r>
                                <a:rPr lang="en-US" altLang="zh-CN" sz="2000" i="1">
                                  <a:solidFill>
                                    <a:prstClr val="black"/>
                                  </a:solidFill>
                                  <a:latin typeface="Cambria Math" panose="02040503050406030204" pitchFamily="18" charset="0"/>
                                </a:rPr>
                                <m:t>4</m:t>
                              </m:r>
                            </m:sup>
                          </m:sSup>
                        </m:e>
                      </m:d>
                      <m:r>
                        <a:rPr lang="en-US" altLang="zh-CN" sz="2000" i="1">
                          <a:solidFill>
                            <a:prstClr val="black"/>
                          </a:solidFill>
                          <a:latin typeface="Cambria Math" panose="02040503050406030204" pitchFamily="18" charset="0"/>
                        </a:rPr>
                        <m:t>−3</m:t>
                      </m:r>
                    </m:oMath>
                  </m:oMathPara>
                </a14:m>
                <a:endParaRPr lang="en-US" altLang="zh-CN" sz="2000" i="1" dirty="0">
                  <a:solidFill>
                    <a:prstClr val="black"/>
                  </a:solidFill>
                  <a:latin typeface="Cambria Math" panose="02040503050406030204" pitchFamily="18" charset="0"/>
                </a:endParaRPr>
              </a:p>
            </p:txBody>
          </p:sp>
        </mc:Choice>
        <mc:Fallback xmlns="">
          <p:sp>
            <p:nvSpPr>
              <p:cNvPr id="6" name="文本框 5">
                <a:extLst>
                  <a:ext uri="{FF2B5EF4-FFF2-40B4-BE49-F238E27FC236}">
                    <a16:creationId xmlns:a16="http://schemas.microsoft.com/office/drawing/2014/main" id="{1005C25A-5891-C913-7EA2-1E6D8AA5BE9B}"/>
                  </a:ext>
                </a:extLst>
              </p:cNvPr>
              <p:cNvSpPr txBox="1">
                <a:spLocks noRot="1" noChangeAspect="1" noMove="1" noResize="1" noEditPoints="1" noAdjustHandles="1" noChangeArrowheads="1" noChangeShapeType="1" noTextEdit="1"/>
              </p:cNvSpPr>
              <p:nvPr/>
            </p:nvSpPr>
            <p:spPr>
              <a:xfrm>
                <a:off x="3352800" y="3362006"/>
                <a:ext cx="3352800" cy="896720"/>
              </a:xfrm>
              <a:prstGeom prst="rect">
                <a:avLst/>
              </a:prstGeom>
              <a:blipFill>
                <a:blip r:embed="rId3"/>
                <a:stretch>
                  <a:fillRect/>
                </a:stretch>
              </a:blipFill>
              <a:ln>
                <a:solidFill>
                  <a:schemeClr val="tx1"/>
                </a:solidFill>
              </a:ln>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A34EAD3F-93EA-8889-DCD0-296A342CA472}"/>
              </a:ext>
            </a:extLst>
          </p:cNvPr>
          <p:cNvPicPr>
            <a:picLocks noChangeAspect="1"/>
          </p:cNvPicPr>
          <p:nvPr/>
        </p:nvPicPr>
        <p:blipFill>
          <a:blip r:embed="rId4"/>
          <a:stretch>
            <a:fillRect/>
          </a:stretch>
        </p:blipFill>
        <p:spPr>
          <a:xfrm>
            <a:off x="5257800" y="4504516"/>
            <a:ext cx="3784686" cy="1057597"/>
          </a:xfrm>
          <a:prstGeom prst="rect">
            <a:avLst/>
          </a:prstGeom>
        </p:spPr>
      </p:pic>
    </p:spTree>
    <p:extLst>
      <p:ext uri="{BB962C8B-B14F-4D97-AF65-F5344CB8AC3E}">
        <p14:creationId xmlns:p14="http://schemas.microsoft.com/office/powerpoint/2010/main" val="2765682277"/>
      </p:ext>
    </p:extLst>
  </p:cSld>
  <p:clrMapOvr>
    <a:masterClrMapping/>
  </p:clrMapOvr>
</p:sld>
</file>

<file path=ppt/theme/theme1.xml><?xml version="1.0" encoding="utf-8"?>
<a:theme xmlns:a="http://schemas.openxmlformats.org/drawingml/2006/main" name="PrenHall1">
  <a:themeElements>
    <a:clrScheme name="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PrenHall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PrenHall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PrenHall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PrenHall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PrenHall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PrenHall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PrenHall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enHall1">
  <a:themeElements>
    <a:clrScheme name="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PrenHall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PrenHall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PrenHall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PrenHall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PrenHall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PrenHall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PrenHall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PrenHall1">
  <a:themeElements>
    <a:clrScheme name="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PrenHall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renHall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PrenHall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PrenHall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PrenHall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PrenHall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PrenHall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8798</TotalTime>
  <Pages>20</Pages>
  <Words>3602</Words>
  <Application>Microsoft Office PowerPoint</Application>
  <PresentationFormat>全屏显示(4:3)</PresentationFormat>
  <Paragraphs>577</Paragraphs>
  <Slides>81</Slides>
  <Notes>0</Notes>
  <HiddenSlides>0</HiddenSlides>
  <MMClips>0</MMClips>
  <ScaleCrop>false</ScaleCrop>
  <HeadingPairs>
    <vt:vector size="8" baseType="variant">
      <vt:variant>
        <vt:lpstr>已用的字体</vt:lpstr>
      </vt:variant>
      <vt:variant>
        <vt:i4>8</vt:i4>
      </vt:variant>
      <vt:variant>
        <vt:lpstr>主题</vt:lpstr>
      </vt:variant>
      <vt:variant>
        <vt:i4>3</vt:i4>
      </vt:variant>
      <vt:variant>
        <vt:lpstr>嵌入 OLE 服务器</vt:lpstr>
      </vt:variant>
      <vt:variant>
        <vt:i4>2</vt:i4>
      </vt:variant>
      <vt:variant>
        <vt:lpstr>幻灯片标题</vt:lpstr>
      </vt:variant>
      <vt:variant>
        <vt:i4>81</vt:i4>
      </vt:variant>
    </vt:vector>
  </HeadingPairs>
  <TitlesOfParts>
    <vt:vector size="94" baseType="lpstr">
      <vt:lpstr>Times New Roman</vt:lpstr>
      <vt:lpstr>Symbol</vt:lpstr>
      <vt:lpstr>Cambria Math</vt:lpstr>
      <vt:lpstr>宋体</vt:lpstr>
      <vt:lpstr>Gulim</vt:lpstr>
      <vt:lpstr>Arial</vt:lpstr>
      <vt:lpstr>Helvetica Neue</vt:lpstr>
      <vt:lpstr>Wingdings</vt:lpstr>
      <vt:lpstr>PrenHall1</vt:lpstr>
      <vt:lpstr>1_PrenHall1</vt:lpstr>
      <vt:lpstr>2_PrenHall1</vt:lpstr>
      <vt:lpstr>Equation</vt:lpstr>
      <vt:lpstr>Clip</vt:lpstr>
      <vt:lpstr>PowerPoint 演示文稿</vt:lpstr>
      <vt:lpstr>Background</vt:lpstr>
      <vt:lpstr>Background</vt:lpstr>
      <vt:lpstr>Background</vt:lpstr>
      <vt:lpstr>Sample statistics versus population parameters</vt:lpstr>
      <vt:lpstr>Background</vt:lpstr>
      <vt:lpstr>Measures of Central Tendency:</vt:lpstr>
      <vt:lpstr>Measures of Variation</vt:lpstr>
      <vt:lpstr>Shape of a Distribution</vt:lpstr>
      <vt:lpstr>Shape of a Distribution</vt:lpstr>
      <vt:lpstr>Shape of a Distribution</vt:lpstr>
      <vt:lpstr>Shape of a Distribution</vt:lpstr>
      <vt:lpstr>Shape of a Distribution</vt:lpstr>
      <vt:lpstr>PowerPoint 演示文稿</vt:lpstr>
      <vt:lpstr>PowerPoint 演示文稿</vt:lpstr>
      <vt:lpstr>PowerPoint 演示文稿</vt:lpstr>
      <vt:lpstr>PowerPoint 演示文稿</vt:lpstr>
      <vt:lpstr>What is a Hypothesis?</vt:lpstr>
      <vt:lpstr>Why do we use Hypothesis?</vt:lpstr>
      <vt:lpstr>Normal Distribution</vt:lpstr>
      <vt:lpstr>Normal Distribution</vt:lpstr>
      <vt:lpstr>Normal Distribution</vt:lpstr>
      <vt:lpstr>Central limit theorem</vt:lpstr>
      <vt:lpstr>Z-Distribution</vt:lpstr>
      <vt:lpstr>Chi-Square (χ^2) Distributions</vt:lpstr>
      <vt:lpstr>Chi-Square (χ^2) Distributions</vt:lpstr>
      <vt:lpstr>Chi-Square (χ^2) Distributions</vt:lpstr>
      <vt:lpstr>Student’s t-distribution</vt:lpstr>
      <vt:lpstr>Student’s t-distribution</vt:lpstr>
      <vt:lpstr>Student’s t-distribution</vt:lpstr>
      <vt:lpstr>F-Distribution</vt:lpstr>
      <vt:lpstr>F-Distribution</vt:lpstr>
      <vt:lpstr>F-Distribution</vt:lpstr>
      <vt:lpstr>Parametric and Nonparametric Statistical Hypothesis Tests</vt:lpstr>
      <vt:lpstr>Parametric Statistical Hypothesis Tests</vt:lpstr>
      <vt:lpstr>The Null Hypothesis, H0</vt:lpstr>
      <vt:lpstr>The Null Hypothesis, H0</vt:lpstr>
      <vt:lpstr>The Alternative Hypothesis, H1</vt:lpstr>
      <vt:lpstr>H0   vs.    H1</vt:lpstr>
      <vt:lpstr>The Hypothesis Testing Process</vt:lpstr>
      <vt:lpstr>The Hypothesis Testing Process</vt:lpstr>
      <vt:lpstr>The Hypothesis Testing Process</vt:lpstr>
      <vt:lpstr>The Test Statistic and  Critical Values</vt:lpstr>
      <vt:lpstr>The Test Statistic and  Critical Values</vt:lpstr>
      <vt:lpstr>Possible Errors in Hypothesis Test Decision Making</vt:lpstr>
      <vt:lpstr>Possible Errors in Hypothesis Test Decision Making</vt:lpstr>
      <vt:lpstr>Possible Results in Hypothesis Test Decision Making</vt:lpstr>
      <vt:lpstr>Type I &amp; II Error Relationship</vt:lpstr>
      <vt:lpstr>Type I &amp; II Error Relationship</vt:lpstr>
      <vt:lpstr>Factors Affecting Type II Error</vt:lpstr>
      <vt:lpstr>Level of Significance  and the Rejection Region</vt:lpstr>
      <vt:lpstr>One-Tail Tests</vt:lpstr>
      <vt:lpstr>Lower-Tail Tests</vt:lpstr>
      <vt:lpstr>Upper-Tail Tests</vt:lpstr>
      <vt:lpstr>p-Value Approach to Testing</vt:lpstr>
      <vt:lpstr>p-Value Approach to Testing: Interpreting the p-value</vt:lpstr>
      <vt:lpstr>Hypothesis Tests for the Mean</vt:lpstr>
      <vt:lpstr>Z Test of Hypothesis for the Mean (σ Known)</vt:lpstr>
      <vt:lpstr>The 5 Step p-value approach to Hypothesis Testing</vt:lpstr>
      <vt:lpstr>p-value Hypothesis Testing Example</vt:lpstr>
      <vt:lpstr>p-value Hypothesis Testing Example</vt:lpstr>
      <vt:lpstr>p-Value Hypothesis Testing Example: Calculating the p-value</vt:lpstr>
      <vt:lpstr>p-value Hypothesis Testing Example</vt:lpstr>
      <vt:lpstr>Do You Ever Truly Know σ?</vt:lpstr>
      <vt:lpstr>Hypothesis Testing:  σ Unknown</vt:lpstr>
      <vt:lpstr>t Test of Hypothesis for the Mean (σ Unknown)</vt:lpstr>
      <vt:lpstr>Example: Two-Tail Test ( Unknown)</vt:lpstr>
      <vt:lpstr>Example Solution:  Two-Tail t Test</vt:lpstr>
      <vt:lpstr>Hypothesis Tests for the Mean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University of San Diego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Business Statistics, 10/e</dc:title>
  <dc:subject>Chapter  9</dc:subject>
  <dc:creator>Dirk Yandell</dc:creator>
  <cp:keywords/>
  <dc:description/>
  <cp:lastModifiedBy>M Fan</cp:lastModifiedBy>
  <cp:revision>171</cp:revision>
  <cp:lastPrinted>1998-11-22T23:37:53Z</cp:lastPrinted>
  <dcterms:created xsi:type="dcterms:W3CDTF">2001-01-28T19:15:53Z</dcterms:created>
  <dcterms:modified xsi:type="dcterms:W3CDTF">2024-05-13T03:15:16Z</dcterms:modified>
</cp:coreProperties>
</file>