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60" r:id="rId5"/>
    <p:sldId id="261" r:id="rId6"/>
    <p:sldId id="258" r:id="rId7"/>
    <p:sldId id="262" r:id="rId8"/>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4" d="100"/>
          <a:sy n="94" d="100"/>
        </p:scale>
        <p:origin x="102"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9ED71A-6120-4A98-A950-69D2B2610BD4}"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6BFFED-F501-4386-B656-51BE7181C08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1"/>
          <p:cNvSpPr>
            <a:spLocks noChangeArrowheads="1"/>
          </p:cNvSpPr>
          <p:nvPr>
            <p:ph type="sldImg" idx="4294967295"/>
          </p:nvPr>
        </p:nvSpPr>
        <p:spPr>
          <a:ln>
            <a:miter lim="800000"/>
          </a:ln>
        </p:spPr>
      </p:sp>
      <p:sp>
        <p:nvSpPr>
          <p:cNvPr id="4098" name="文本占位符 2"/>
          <p:cNvSpPr>
            <a:spLocks noChangeArrowheads="1"/>
          </p:cNvSpPr>
          <p:nvPr>
            <p:ph type="body" idx="4294967295"/>
          </p:nvPr>
        </p:nvSpPr>
        <p:spPr/>
        <p:txBody>
          <a:bodyPr/>
          <a:lstStyle/>
          <a:p>
            <a:r>
              <a:rPr lang="zh-CN" altLang="en-US" smtClean="0"/>
              <a:t>Unsupervised learning is a method of machine learning, which can automatically classify or group the input data without giving the training examples.</a:t>
            </a:r>
            <a:endParaRPr lang="zh-CN" altLang="en-US" smtClean="0"/>
          </a:p>
          <a:p>
            <a:endParaRPr lang="zh-CN" altLang="en-US" smtClean="0"/>
          </a:p>
          <a:p>
            <a:r>
              <a:rPr lang="zh-CN" altLang="en-US" smtClean="0"/>
              <a:t>A method originated from signal processing is more popular in the field of data mining as a clustering analysis method. The purpose of K-means clustering is to divide n points into K clusters, so that each point belongs to the cluster corresponding to its nearest mean, and take it as the standard of clustering. </a:t>
            </a:r>
            <a:endParaRPr lang="zh-CN" altLang="en-US" smtClean="0"/>
          </a:p>
          <a:p>
            <a:endParaRPr lang="zh-CN" altLang="en-US" smtClean="0"/>
          </a:p>
          <a:p>
            <a:r>
              <a:rPr lang="zh-CN" altLang="en-US" smtClean="0"/>
              <a:t>It is a probability model used to represent the existence of the population.</a:t>
            </a:r>
            <a:endParaRPr lang="zh-CN" altLang="en-US" smtClean="0"/>
          </a:p>
          <a:p>
            <a:endParaRPr lang="zh-CN" altLang="en-US" smtClean="0"/>
          </a:p>
          <a:p>
            <a:r>
              <a:rPr lang="zh-CN" altLang="en-US" smtClean="0"/>
              <a:t>Compared with supervised learning:</a:t>
            </a:r>
            <a:endParaRPr lang="zh-CN" altLang="en-US" smtClean="0"/>
          </a:p>
          <a:p>
            <a:endParaRPr lang="zh-CN" altLang="en-US" smtClean="0"/>
          </a:p>
          <a:p>
            <a:r>
              <a:rPr lang="zh-CN" altLang="en-US" smtClean="0"/>
              <a:t>Training data for unsupervised machine learning is not labeled. The system will try to learn by itself. For example, if you have a website, you have a lot of data about your website visitors. You can use clustering algorithm to try to group similar visitors, and the algorithm will find the association between visitors. For example, it may find that 40% of the visitors are male. They like comics and usually read your articles at night. 20% of them are young science fiction fans and often visit your website on weekends.</a:t>
            </a:r>
            <a:endParaRPr lang="zh-CN" altLang="en-US" smtClean="0"/>
          </a:p>
          <a:p>
            <a:endParaRPr lang="zh-CN" altLang="en-US" smtClean="0"/>
          </a:p>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ChangeArrowheads="1"/>
          </p:cNvSpPr>
          <p:nvPr>
            <p:ph type="sldImg" idx="4294967295"/>
          </p:nvPr>
        </p:nvSpPr>
        <p:spPr>
          <a:ln>
            <a:miter lim="800000"/>
          </a:ln>
        </p:spPr>
      </p:sp>
      <p:sp>
        <p:nvSpPr>
          <p:cNvPr id="6146" name="文本占位符 2"/>
          <p:cNvSpPr>
            <a:spLocks noChangeArrowheads="1"/>
          </p:cNvSpPr>
          <p:nvPr>
            <p:ph type="body" idx="4294967295"/>
          </p:nvPr>
        </p:nvSpPr>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F36118-C2BA-48BB-9B58-6237E73EBFA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C8345-9659-4D02-8023-AA8B404B4F0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0F36118-C2BA-48BB-9B58-6237E73EBFA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C8345-9659-4D02-8023-AA8B404B4F0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0F36118-C2BA-48BB-9B58-6237E73EBFA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C8345-9659-4D02-8023-AA8B404B4F0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0F36118-C2BA-48BB-9B58-6237E73EBFA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C8345-9659-4D02-8023-AA8B404B4F0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80F36118-C2BA-48BB-9B58-6237E73EBFA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C8345-9659-4D02-8023-AA8B404B4F0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80F36118-C2BA-48BB-9B58-6237E73EBFA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C8345-9659-4D02-8023-AA8B404B4F0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80F36118-C2BA-48BB-9B58-6237E73EBFA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CC8345-9659-4D02-8023-AA8B404B4F0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F36118-C2BA-48BB-9B58-6237E73EBFA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CC8345-9659-4D02-8023-AA8B404B4F0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F36118-C2BA-48BB-9B58-6237E73EBFA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CC8345-9659-4D02-8023-AA8B404B4F0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0F36118-C2BA-48BB-9B58-6237E73EBFA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C8345-9659-4D02-8023-AA8B404B4F0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0F36118-C2BA-48BB-9B58-6237E73EBFA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C8345-9659-4D02-8023-AA8B404B4F0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F36118-C2BA-48BB-9B58-6237E73EBFA8}"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CC8345-9659-4D02-8023-AA8B404B4F0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Mini Project 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a:t>T</a:t>
            </a:r>
            <a:r>
              <a:rPr lang="en-US" dirty="0" smtClean="0"/>
              <a:t>opics discussed:</a:t>
            </a:r>
            <a:endParaRPr lang="en-US" dirty="0" smtClean="0"/>
          </a:p>
          <a:p>
            <a:pPr lvl="1"/>
            <a:r>
              <a:rPr lang="en-US" dirty="0" smtClean="0"/>
              <a:t>Deep learning for Siri’s voice</a:t>
            </a:r>
            <a:endParaRPr lang="en-US" dirty="0" smtClean="0"/>
          </a:p>
          <a:p>
            <a:pPr lvl="2"/>
            <a:r>
              <a:rPr lang="en-US" dirty="0" smtClean="0"/>
              <a:t>Speech synthesis</a:t>
            </a:r>
            <a:endParaRPr lang="en-US" dirty="0" smtClean="0"/>
          </a:p>
          <a:p>
            <a:pPr lvl="1"/>
            <a:r>
              <a:rPr lang="en-US" dirty="0" smtClean="0"/>
              <a:t>Unsupervised learning</a:t>
            </a:r>
            <a:endParaRPr lang="en-US" dirty="0" smtClean="0"/>
          </a:p>
          <a:p>
            <a:pPr lvl="2"/>
            <a:r>
              <a:rPr lang="en-US" dirty="0" smtClean="0"/>
              <a:t>Principal component</a:t>
            </a:r>
            <a:endParaRPr lang="en-US" dirty="0" smtClean="0"/>
          </a:p>
          <a:p>
            <a:pPr lvl="2"/>
            <a:r>
              <a:rPr lang="en-US" dirty="0" smtClean="0"/>
              <a:t>Cluster analysis</a:t>
            </a:r>
            <a:endParaRPr lang="en-US" dirty="0" smtClean="0"/>
          </a:p>
          <a:p>
            <a:pPr lvl="2"/>
            <a:r>
              <a:rPr lang="en-US" dirty="0" smtClean="0"/>
              <a:t>Association rule</a:t>
            </a:r>
            <a:endParaRPr lang="en-US" dirty="0" smtClean="0"/>
          </a:p>
          <a:p>
            <a:pPr lvl="2"/>
            <a:r>
              <a:rPr lang="en-US" dirty="0" smtClean="0"/>
              <a:t>Mixture models</a:t>
            </a:r>
            <a:endParaRPr lang="en-US" dirty="0" smtClean="0"/>
          </a:p>
          <a:p>
            <a:pPr lvl="2"/>
            <a:r>
              <a:rPr lang="en-US" dirty="0" smtClean="0"/>
              <a:t>Anomaly detection</a:t>
            </a:r>
            <a:endParaRPr lang="en-US" dirty="0" smtClean="0"/>
          </a:p>
          <a:p>
            <a:pPr lvl="2"/>
            <a:r>
              <a:rPr lang="en-US" dirty="0" smtClean="0"/>
              <a:t>Dimension reduction</a:t>
            </a:r>
            <a:endParaRPr lang="en-US" dirty="0" smtClean="0"/>
          </a:p>
          <a:p>
            <a:pPr lvl="1"/>
            <a:r>
              <a:rPr lang="en-US" dirty="0" smtClean="0"/>
              <a:t>Supervised learning</a:t>
            </a:r>
            <a:endParaRPr lang="en-US" dirty="0" smtClean="0"/>
          </a:p>
          <a:p>
            <a:pPr lvl="2"/>
            <a:r>
              <a:rPr lang="en-US" dirty="0" smtClean="0"/>
              <a:t>KNN</a:t>
            </a:r>
            <a:endParaRPr lang="en-US" dirty="0" smtClean="0"/>
          </a:p>
          <a:p>
            <a:pPr lvl="2"/>
            <a:endParaRPr lang="en-US" dirty="0" smtClean="0"/>
          </a:p>
          <a:p>
            <a:pPr lvl="2"/>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7529" y="306197"/>
            <a:ext cx="5386420" cy="584775"/>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Unsupervised ML</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808569" y="1092422"/>
            <a:ext cx="1762021" cy="369332"/>
          </a:xfrm>
          <a:prstGeom prst="rect">
            <a:avLst/>
          </a:prstGeom>
        </p:spPr>
        <p:txBody>
          <a:bodyPr wrap="none">
            <a:spAutoFit/>
          </a:bodyPr>
          <a:lstStyle/>
          <a:p>
            <a:r>
              <a:rPr lang="en-US" b="0" i="0" u="none" strike="noStrike" dirty="0">
                <a:solidFill>
                  <a:srgbClr val="222222"/>
                </a:solidFill>
                <a:effectLst/>
                <a:latin typeface="Arial" panose="020B0604020202020204" pitchFamily="34" charset="0"/>
              </a:rPr>
              <a:t>cluster analysis</a:t>
            </a:r>
            <a:endParaRPr lang="en-US" dirty="0"/>
          </a:p>
        </p:txBody>
      </p:sp>
      <p:sp>
        <p:nvSpPr>
          <p:cNvPr id="6" name="Rectangle 5"/>
          <p:cNvSpPr/>
          <p:nvPr/>
        </p:nvSpPr>
        <p:spPr>
          <a:xfrm>
            <a:off x="707352" y="2773548"/>
            <a:ext cx="1787669" cy="369332"/>
          </a:xfrm>
          <a:prstGeom prst="rect">
            <a:avLst/>
          </a:prstGeom>
        </p:spPr>
        <p:txBody>
          <a:bodyPr wrap="none">
            <a:spAutoFit/>
          </a:bodyPr>
          <a:lstStyle/>
          <a:p>
            <a:r>
              <a:rPr lang="en-US" b="0" i="0" u="none" strike="noStrike" dirty="0">
                <a:solidFill>
                  <a:srgbClr val="222222"/>
                </a:solidFill>
                <a:effectLst/>
                <a:latin typeface="Arial" panose="020B0604020202020204" pitchFamily="34" charset="0"/>
              </a:rPr>
              <a:t>association rule</a:t>
            </a:r>
            <a:endParaRPr lang="en-US" dirty="0"/>
          </a:p>
        </p:txBody>
      </p:sp>
      <p:sp>
        <p:nvSpPr>
          <p:cNvPr id="7" name="Rectangle 6"/>
          <p:cNvSpPr/>
          <p:nvPr/>
        </p:nvSpPr>
        <p:spPr>
          <a:xfrm>
            <a:off x="780741" y="4454674"/>
            <a:ext cx="671979" cy="369332"/>
          </a:xfrm>
          <a:prstGeom prst="rect">
            <a:avLst/>
          </a:prstGeom>
        </p:spPr>
        <p:txBody>
          <a:bodyPr wrap="none">
            <a:spAutoFit/>
          </a:bodyPr>
          <a:lstStyle/>
          <a:p>
            <a:r>
              <a:rPr lang="en-US" b="0" i="0" u="none" strike="noStrike" dirty="0">
                <a:solidFill>
                  <a:srgbClr val="222222"/>
                </a:solidFill>
                <a:effectLst/>
                <a:latin typeface="Arial" panose="020B0604020202020204" pitchFamily="34" charset="0"/>
              </a:rPr>
              <a:t>ANN</a:t>
            </a:r>
            <a:endParaRPr lang="en-US" dirty="0"/>
          </a:p>
        </p:txBody>
      </p:sp>
      <p:sp>
        <p:nvSpPr>
          <p:cNvPr id="8" name="Rectangle 7"/>
          <p:cNvSpPr/>
          <p:nvPr/>
        </p:nvSpPr>
        <p:spPr>
          <a:xfrm>
            <a:off x="10767771" y="1898870"/>
            <a:ext cx="962123" cy="523220"/>
          </a:xfrm>
          <a:prstGeom prst="rect">
            <a:avLst/>
          </a:prstGeom>
        </p:spPr>
        <p:txBody>
          <a:bodyPr wrap="none">
            <a:spAutoFit/>
          </a:bodyPr>
          <a:lstStyle/>
          <a:p>
            <a:r>
              <a:rPr lang="en-US" sz="2800" b="0" i="0" u="none" strike="noStrike" dirty="0">
                <a:solidFill>
                  <a:srgbClr val="222222"/>
                </a:solidFill>
                <a:effectLst/>
                <a:latin typeface="Arial" panose="020B0604020202020204" pitchFamily="34" charset="0"/>
              </a:rPr>
              <a:t>GAN</a:t>
            </a:r>
            <a:endParaRPr lang="en-US" sz="2800" dirty="0"/>
          </a:p>
        </p:txBody>
      </p:sp>
      <p:sp>
        <p:nvSpPr>
          <p:cNvPr id="9" name="Rectangle 8"/>
          <p:cNvSpPr/>
          <p:nvPr/>
        </p:nvSpPr>
        <p:spPr>
          <a:xfrm>
            <a:off x="6741597" y="1745207"/>
            <a:ext cx="1002197" cy="523220"/>
          </a:xfrm>
          <a:prstGeom prst="rect">
            <a:avLst/>
          </a:prstGeom>
        </p:spPr>
        <p:txBody>
          <a:bodyPr wrap="none">
            <a:spAutoFit/>
          </a:bodyPr>
          <a:lstStyle/>
          <a:p>
            <a:r>
              <a:rPr lang="en-US" sz="2800" b="0" i="0" u="none" strike="noStrike" dirty="0">
                <a:solidFill>
                  <a:srgbClr val="222222"/>
                </a:solidFill>
                <a:effectLst/>
                <a:latin typeface="Arial" panose="020B0604020202020204" pitchFamily="34" charset="0"/>
              </a:rPr>
              <a:t>SOM</a:t>
            </a:r>
            <a:endParaRPr lang="en-US" sz="2800" dirty="0"/>
          </a:p>
        </p:txBody>
      </p:sp>
      <p:sp>
        <p:nvSpPr>
          <p:cNvPr id="10" name="Rectangle 9"/>
          <p:cNvSpPr/>
          <p:nvPr/>
        </p:nvSpPr>
        <p:spPr>
          <a:xfrm>
            <a:off x="7337128" y="4775639"/>
            <a:ext cx="794641" cy="461665"/>
          </a:xfrm>
          <a:prstGeom prst="rect">
            <a:avLst/>
          </a:prstGeom>
        </p:spPr>
        <p:txBody>
          <a:bodyPr wrap="none">
            <a:spAutoFit/>
          </a:bodyPr>
          <a:lstStyle/>
          <a:p>
            <a:r>
              <a:rPr lang="en-US" sz="2400" b="0" i="0" u="none" strike="noStrike" dirty="0">
                <a:solidFill>
                  <a:srgbClr val="222222"/>
                </a:solidFill>
                <a:effectLst/>
                <a:latin typeface="Arial" panose="020B0604020202020204" pitchFamily="34" charset="0"/>
              </a:rPr>
              <a:t>ART</a:t>
            </a:r>
            <a:endParaRPr lang="en-US" sz="2400" dirty="0"/>
          </a:p>
        </p:txBody>
      </p:sp>
      <p:sp>
        <p:nvSpPr>
          <p:cNvPr id="11" name="Left Brace 10"/>
          <p:cNvSpPr/>
          <p:nvPr/>
        </p:nvSpPr>
        <p:spPr>
          <a:xfrm>
            <a:off x="441756" y="1277088"/>
            <a:ext cx="366813" cy="339615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p:cNvSpPr/>
          <p:nvPr/>
        </p:nvSpPr>
        <p:spPr>
          <a:xfrm>
            <a:off x="7056223" y="2087452"/>
            <a:ext cx="3877984" cy="2464654"/>
          </a:xfrm>
          <a:prstGeom prst="ellipse">
            <a:avLst/>
          </a:prstGeom>
          <a:solidFill>
            <a:schemeClr val="bg2">
              <a:lumMod val="2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734449" y="3337367"/>
            <a:ext cx="2646878" cy="369332"/>
          </a:xfrm>
          <a:prstGeom prst="rect">
            <a:avLst/>
          </a:prstGeom>
        </p:spPr>
        <p:txBody>
          <a:bodyPr wrap="none">
            <a:spAutoFit/>
          </a:bodyPr>
          <a:lstStyle/>
          <a:p>
            <a:r>
              <a:rPr lang="en-US" dirty="0">
                <a:solidFill>
                  <a:srgbClr val="222222"/>
                </a:solidFill>
                <a:latin typeface="Arial" panose="020B0604020202020204" pitchFamily="34" charset="0"/>
              </a:rPr>
              <a:t>Artificial Neural Network</a:t>
            </a:r>
            <a:endParaRPr lang="en-US" dirty="0"/>
          </a:p>
        </p:txBody>
      </p:sp>
      <p:sp>
        <p:nvSpPr>
          <p:cNvPr id="14" name="Rectangle 13"/>
          <p:cNvSpPr/>
          <p:nvPr/>
        </p:nvSpPr>
        <p:spPr>
          <a:xfrm>
            <a:off x="8523771" y="2881270"/>
            <a:ext cx="942887" cy="523220"/>
          </a:xfrm>
          <a:prstGeom prst="rect">
            <a:avLst/>
          </a:prstGeom>
        </p:spPr>
        <p:txBody>
          <a:bodyPr wrap="none">
            <a:spAutoFit/>
          </a:bodyPr>
          <a:lstStyle/>
          <a:p>
            <a:r>
              <a:rPr lang="en-US" sz="2800" dirty="0">
                <a:solidFill>
                  <a:srgbClr val="222222"/>
                </a:solidFill>
                <a:latin typeface="Arial" panose="020B0604020202020204" pitchFamily="34" charset="0"/>
              </a:rPr>
              <a:t>ANN</a:t>
            </a:r>
            <a:endParaRPr lang="en-US" dirty="0"/>
          </a:p>
        </p:txBody>
      </p:sp>
      <p:sp>
        <p:nvSpPr>
          <p:cNvPr id="15" name="Rectangle 14"/>
          <p:cNvSpPr/>
          <p:nvPr/>
        </p:nvSpPr>
        <p:spPr>
          <a:xfrm>
            <a:off x="3168238" y="1017269"/>
            <a:ext cx="2121093" cy="369332"/>
          </a:xfrm>
          <a:prstGeom prst="rect">
            <a:avLst/>
          </a:prstGeom>
        </p:spPr>
        <p:txBody>
          <a:bodyPr wrap="none">
            <a:spAutoFit/>
          </a:bodyPr>
          <a:lstStyle/>
          <a:p>
            <a:r>
              <a:rPr lang="en-US" b="0" i="1" u="none" strike="noStrike" dirty="0">
                <a:solidFill>
                  <a:srgbClr val="222222"/>
                </a:solidFill>
                <a:effectLst/>
                <a:latin typeface="Arial" panose="020B0604020202020204" pitchFamily="34" charset="0"/>
              </a:rPr>
              <a:t>k</a:t>
            </a:r>
            <a:r>
              <a:rPr lang="en-US" b="0" i="0" u="none" strike="noStrike" dirty="0">
                <a:solidFill>
                  <a:srgbClr val="222222"/>
                </a:solidFill>
                <a:effectLst/>
                <a:latin typeface="Arial" panose="020B0604020202020204" pitchFamily="34" charset="0"/>
              </a:rPr>
              <a:t>-means clustering</a:t>
            </a:r>
            <a:endParaRPr lang="en-US" dirty="0"/>
          </a:p>
        </p:txBody>
      </p:sp>
      <p:sp>
        <p:nvSpPr>
          <p:cNvPr id="16" name="Rectangle 15"/>
          <p:cNvSpPr/>
          <p:nvPr/>
        </p:nvSpPr>
        <p:spPr>
          <a:xfrm>
            <a:off x="2495021" y="1450795"/>
            <a:ext cx="2560124" cy="369332"/>
          </a:xfrm>
          <a:prstGeom prst="rect">
            <a:avLst/>
          </a:prstGeom>
        </p:spPr>
        <p:txBody>
          <a:bodyPr wrap="none">
            <a:spAutoFit/>
          </a:bodyPr>
          <a:lstStyle/>
          <a:p>
            <a:r>
              <a:rPr lang="en-US" b="0" i="0" u="none" strike="noStrike" dirty="0">
                <a:solidFill>
                  <a:srgbClr val="000000"/>
                </a:solidFill>
                <a:effectLst/>
                <a:latin typeface="Linux Libertine"/>
              </a:rPr>
              <a:t>Gaussian Mixture Model</a:t>
            </a:r>
            <a:endParaRPr lang="en-US" b="0" i="0" u="none" strike="noStrike" dirty="0">
              <a:solidFill>
                <a:srgbClr val="000000"/>
              </a:solidFill>
              <a:effectLst/>
              <a:latin typeface="Linux Libertine"/>
            </a:endParaRPr>
          </a:p>
        </p:txBody>
      </p:sp>
      <p:sp>
        <p:nvSpPr>
          <p:cNvPr id="17" name="Rectangle 16"/>
          <p:cNvSpPr/>
          <p:nvPr/>
        </p:nvSpPr>
        <p:spPr>
          <a:xfrm>
            <a:off x="2377116" y="2417753"/>
            <a:ext cx="2813591" cy="369332"/>
          </a:xfrm>
          <a:prstGeom prst="rect">
            <a:avLst/>
          </a:prstGeom>
        </p:spPr>
        <p:txBody>
          <a:bodyPr wrap="none">
            <a:spAutoFit/>
          </a:bodyPr>
          <a:lstStyle/>
          <a:p>
            <a:r>
              <a:rPr lang="en-US" b="0" i="0" u="none" strike="noStrike" dirty="0">
                <a:solidFill>
                  <a:srgbClr val="222222"/>
                </a:solidFill>
                <a:effectLst/>
                <a:latin typeface="Arial" panose="020B0604020202020204" pitchFamily="34" charset="0"/>
              </a:rPr>
              <a:t>Boolean association rules</a:t>
            </a:r>
            <a:endParaRPr lang="en-US" dirty="0"/>
          </a:p>
        </p:txBody>
      </p:sp>
      <p:sp>
        <p:nvSpPr>
          <p:cNvPr id="18" name="Rectangle 17"/>
          <p:cNvSpPr/>
          <p:nvPr/>
        </p:nvSpPr>
        <p:spPr>
          <a:xfrm>
            <a:off x="2651171" y="2756980"/>
            <a:ext cx="3877985" cy="369332"/>
          </a:xfrm>
          <a:prstGeom prst="rect">
            <a:avLst/>
          </a:prstGeom>
        </p:spPr>
        <p:txBody>
          <a:bodyPr wrap="square">
            <a:spAutoFit/>
          </a:bodyPr>
          <a:lstStyle/>
          <a:p>
            <a:r>
              <a:rPr lang="en-US" b="0" i="0" u="none" strike="noStrike" dirty="0">
                <a:solidFill>
                  <a:srgbClr val="222222"/>
                </a:solidFill>
                <a:effectLst/>
                <a:latin typeface="Arial" panose="020B0604020202020204" pitchFamily="34" charset="0"/>
              </a:rPr>
              <a:t>single-dimensional association rules</a:t>
            </a:r>
            <a:endParaRPr lang="en-US" dirty="0"/>
          </a:p>
        </p:txBody>
      </p:sp>
      <p:sp>
        <p:nvSpPr>
          <p:cNvPr id="19" name="Rectangle 18"/>
          <p:cNvSpPr/>
          <p:nvPr/>
        </p:nvSpPr>
        <p:spPr>
          <a:xfrm>
            <a:off x="2111813" y="3252609"/>
            <a:ext cx="3762568" cy="369332"/>
          </a:xfrm>
          <a:prstGeom prst="rect">
            <a:avLst/>
          </a:prstGeom>
        </p:spPr>
        <p:txBody>
          <a:bodyPr wrap="none">
            <a:spAutoFit/>
          </a:bodyPr>
          <a:lstStyle/>
          <a:p>
            <a:r>
              <a:rPr lang="en-US" b="0" i="0" u="none" strike="noStrike" dirty="0">
                <a:solidFill>
                  <a:srgbClr val="222222"/>
                </a:solidFill>
                <a:effectLst/>
                <a:latin typeface="Arial" panose="020B0604020202020204" pitchFamily="34" charset="0"/>
              </a:rPr>
              <a:t>multi-dimensional association rules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Deep learning for Siri’s voice</a:t>
            </a:r>
            <a:br>
              <a:rPr lang="en-US" altLang="zh-CN" dirty="0"/>
            </a:br>
            <a:r>
              <a:rPr lang="en-US" altLang="zh-CN" dirty="0"/>
              <a:t>                       </a:t>
            </a:r>
            <a:r>
              <a:rPr lang="en-US" altLang="zh-CN" sz="2400" dirty="0"/>
              <a:t>Dingjun Bian</a:t>
            </a:r>
            <a:endParaRPr lang="zh-CN" altLang="en-US" sz="2400" dirty="0"/>
          </a:p>
        </p:txBody>
      </p:sp>
      <p:sp>
        <p:nvSpPr>
          <p:cNvPr id="3" name="Content Placeholder 2"/>
          <p:cNvSpPr>
            <a:spLocks noGrp="1"/>
          </p:cNvSpPr>
          <p:nvPr>
            <p:ph idx="1"/>
          </p:nvPr>
        </p:nvSpPr>
        <p:spPr/>
        <p:txBody>
          <a:bodyPr>
            <a:normAutofit fontScale="92500" lnSpcReduction="20000"/>
          </a:bodyPr>
          <a:lstStyle/>
          <a:p>
            <a:r>
              <a:rPr lang="en-US" altLang="zh-CN" sz="2400" dirty="0"/>
              <a:t>Apple has their own apple deep learning journal</a:t>
            </a:r>
            <a:endParaRPr lang="en-US" altLang="zh-CN" sz="2400" dirty="0"/>
          </a:p>
          <a:p>
            <a:r>
              <a:rPr lang="en-US" altLang="zh-CN" sz="2400" dirty="0"/>
              <a:t>Text to Speech synthesis process:</a:t>
            </a:r>
            <a:endParaRPr lang="en-US" altLang="zh-CN" sz="2400" dirty="0"/>
          </a:p>
          <a:p>
            <a:endParaRPr lang="en-US" altLang="zh-CN" dirty="0"/>
          </a:p>
          <a:p>
            <a:endParaRPr lang="en-US" altLang="zh-CN" dirty="0"/>
          </a:p>
          <a:p>
            <a:endParaRPr lang="en-US" altLang="zh-CN" dirty="0"/>
          </a:p>
          <a:p>
            <a:endParaRPr lang="en-US" altLang="zh-CN" dirty="0"/>
          </a:p>
          <a:p>
            <a:r>
              <a:rPr lang="en-US" altLang="zh-CN" sz="2400" dirty="0"/>
              <a:t>Neural network model: deep mixture density network</a:t>
            </a:r>
            <a:endParaRPr lang="en-US" altLang="zh-CN" sz="2400" dirty="0"/>
          </a:p>
          <a:p>
            <a:r>
              <a:rPr lang="en-US" altLang="zh-CN" dirty="0"/>
              <a:t>     </a:t>
            </a:r>
            <a:r>
              <a:rPr lang="en-US" altLang="zh-CN" sz="2000" dirty="0"/>
              <a:t>a feed forward neural network model</a:t>
            </a:r>
            <a:endParaRPr lang="en-US" altLang="zh-CN" sz="2000" dirty="0"/>
          </a:p>
          <a:p>
            <a:r>
              <a:rPr lang="en-US" altLang="zh-CN" sz="2000" dirty="0"/>
              <a:t>       combine convolution neural network model and </a:t>
            </a:r>
            <a:r>
              <a:rPr lang="en-US" altLang="zh-CN" sz="2000" dirty="0" err="1"/>
              <a:t>Guassian</a:t>
            </a:r>
            <a:r>
              <a:rPr lang="en-US" altLang="zh-CN" sz="2000" dirty="0"/>
              <a:t> mixture models</a:t>
            </a:r>
            <a:endParaRPr lang="en-US" altLang="zh-CN" sz="2000" dirty="0"/>
          </a:p>
          <a:p>
            <a:r>
              <a:rPr lang="en-US" altLang="zh-CN" sz="2000" dirty="0"/>
              <a:t>       can model complex  and nonlinear relationship between input and output </a:t>
            </a:r>
            <a:endParaRPr lang="en-US" altLang="zh-CN" sz="2000" dirty="0"/>
          </a:p>
          <a:p>
            <a:r>
              <a:rPr lang="en-US" altLang="zh-CN" dirty="0"/>
              <a:t>     </a:t>
            </a:r>
            <a:r>
              <a:rPr lang="en-US" altLang="zh-CN" sz="2000" dirty="0"/>
              <a:t>can deal with transitions between voiced and unvoiced speech properly</a:t>
            </a:r>
            <a:endParaRPr lang="zh-CN" altLang="en-US" dirty="0"/>
          </a:p>
        </p:txBody>
      </p:sp>
      <p:pic>
        <p:nvPicPr>
          <p:cNvPr id="5" name="Picture 4" descr="A screenshot of a cell phon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98980" y="2576945"/>
            <a:ext cx="4949965" cy="162929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Defect Detection</a:t>
            </a:r>
            <a:endParaRPr lang="en-US" dirty="0"/>
          </a:p>
        </p:txBody>
      </p:sp>
      <p:sp>
        <p:nvSpPr>
          <p:cNvPr id="3" name="Content Placeholder 2"/>
          <p:cNvSpPr>
            <a:spLocks noGrp="1"/>
          </p:cNvSpPr>
          <p:nvPr>
            <p:ph idx="1"/>
          </p:nvPr>
        </p:nvSpPr>
        <p:spPr/>
        <p:txBody>
          <a:bodyPr/>
          <a:lstStyle/>
          <a:p>
            <a:r>
              <a:rPr lang="en-US" dirty="0" smtClean="0"/>
              <a:t>Analysis of machine learning methods that can be used to detect defects within steal products. </a:t>
            </a:r>
            <a:endParaRPr lang="en-US" dirty="0" smtClean="0"/>
          </a:p>
          <a:p>
            <a:pPr lvl="1"/>
            <a:r>
              <a:rPr lang="en-US" dirty="0" smtClean="0"/>
              <a:t>Algorithms considered:</a:t>
            </a:r>
            <a:endParaRPr lang="en-US" dirty="0" smtClean="0"/>
          </a:p>
          <a:p>
            <a:pPr lvl="2"/>
            <a:r>
              <a:rPr lang="en-US" dirty="0" smtClean="0"/>
              <a:t>Artificial neural networks – accurate, layers of interconnected inputs and outputs to learn how to classify it properly.</a:t>
            </a:r>
            <a:endParaRPr lang="en-US" dirty="0" smtClean="0"/>
          </a:p>
          <a:p>
            <a:pPr lvl="2"/>
            <a:r>
              <a:rPr lang="en-US" dirty="0" smtClean="0"/>
              <a:t>Support vector machine – good at binary classification problems, cons: training time is long.</a:t>
            </a:r>
            <a:endParaRPr lang="en-US" dirty="0" smtClean="0"/>
          </a:p>
          <a:p>
            <a:pPr lvl="2"/>
            <a:r>
              <a:rPr lang="en-US" dirty="0" smtClean="0"/>
              <a:t>K-nearest neighbors</a:t>
            </a:r>
            <a:endParaRPr lang="en-US" dirty="0"/>
          </a:p>
          <a:p>
            <a:pPr lvl="1"/>
            <a:r>
              <a:rPr lang="en-US" dirty="0" smtClean="0"/>
              <a:t>Recommendations:</a:t>
            </a:r>
            <a:endParaRPr lang="en-US" dirty="0" smtClean="0"/>
          </a:p>
          <a:p>
            <a:pPr lvl="2"/>
            <a:r>
              <a:rPr lang="en-US" dirty="0" smtClean="0"/>
              <a:t>Self organizing map -  a type of unsupervised classifier implemented as a neural network, very effective in identifying new data provided. </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3073"/>
          <p:cNvSpPr>
            <a:spLocks noGrp="1" noChangeArrowheads="1"/>
          </p:cNvSpPr>
          <p:nvPr>
            <p:ph type="ctrTitle"/>
          </p:nvPr>
        </p:nvSpPr>
        <p:spPr>
          <a:xfrm>
            <a:off x="2209800" y="454026"/>
            <a:ext cx="7772400" cy="1470025"/>
          </a:xfrm>
        </p:spPr>
        <p:txBody>
          <a:bodyPr anchor="ctr"/>
          <a:lstStyle/>
          <a:p>
            <a:pPr algn="ctr">
              <a:buClrTx/>
              <a:buSzTx/>
              <a:buFontTx/>
            </a:pPr>
            <a:r>
              <a:rPr lang="en-US" sz="4400" dirty="0" smtClean="0"/>
              <a:t>Unsupervised Learning</a:t>
            </a:r>
            <a:endParaRPr lang="en-US" sz="4400" dirty="0" smtClean="0"/>
          </a:p>
        </p:txBody>
      </p:sp>
      <p:sp>
        <p:nvSpPr>
          <p:cNvPr id="3075" name="副标题 3074"/>
          <p:cNvSpPr>
            <a:spLocks noGrp="1"/>
          </p:cNvSpPr>
          <p:nvPr>
            <p:ph type="subTitle" idx="1"/>
          </p:nvPr>
        </p:nvSpPr>
        <p:spPr>
          <a:xfrm>
            <a:off x="451485" y="1537335"/>
            <a:ext cx="11051540" cy="4494530"/>
          </a:xfrm>
        </p:spPr>
        <p:txBody>
          <a:bodyPr>
            <a:normAutofit lnSpcReduction="10000"/>
          </a:bodyPr>
          <a:lstStyle/>
          <a:p>
            <a:pPr lvl="2" algn="just">
              <a:buClrTx/>
              <a:buSzTx/>
            </a:pPr>
            <a:r>
              <a:rPr lang="en-US" altLang="zh-CN" sz="2400" dirty="0"/>
              <a:t>Main applications of unsupervised learning:</a:t>
            </a:r>
            <a:endParaRPr lang="en-US" sz="2000" dirty="0" smtClean="0"/>
          </a:p>
          <a:p>
            <a:pPr marL="1143000" lvl="2" indent="-228600" algn="just">
              <a:buClrTx/>
              <a:buSzTx/>
            </a:pPr>
            <a:r>
              <a:rPr lang="en-US" altLang="zh-CN" sz="2400" dirty="0"/>
              <a:t>Cluster Analysis</a:t>
            </a:r>
            <a:endParaRPr lang="en-US" altLang="zh-CN" sz="2400" dirty="0"/>
          </a:p>
          <a:p>
            <a:pPr marL="1143000" lvl="2" indent="-228600" algn="just">
              <a:buClrTx/>
              <a:buSzTx/>
            </a:pPr>
            <a:r>
              <a:rPr lang="en-US" altLang="zh-CN" sz="2400" dirty="0"/>
              <a:t>Association Rule </a:t>
            </a:r>
            <a:endParaRPr lang="en-US" altLang="zh-CN" sz="2400" dirty="0"/>
          </a:p>
          <a:p>
            <a:pPr marL="1143000" lvl="2" indent="-228600" algn="just">
              <a:buClrTx/>
              <a:buSzTx/>
            </a:pPr>
            <a:r>
              <a:rPr lang="en-US" altLang="zh-CN" sz="2400" dirty="0"/>
              <a:t>Dimension Reduction</a:t>
            </a:r>
            <a:endParaRPr lang="en-US" altLang="zh-CN" sz="2400" dirty="0"/>
          </a:p>
          <a:p>
            <a:pPr marL="1143000" lvl="2" indent="-228600" algn="just">
              <a:buClrTx/>
              <a:buSzTx/>
            </a:pPr>
            <a:endParaRPr lang="en-US" altLang="zh-CN" sz="2400" dirty="0">
              <a:sym typeface="+mn-ea"/>
            </a:endParaRPr>
          </a:p>
          <a:p>
            <a:pPr lvl="2" algn="just">
              <a:buClrTx/>
              <a:buSzTx/>
            </a:pPr>
            <a:r>
              <a:rPr lang="en-US" altLang="zh-CN" sz="2400" dirty="0">
                <a:sym typeface="+mn-ea"/>
              </a:rPr>
              <a:t>Method:</a:t>
            </a:r>
            <a:endParaRPr lang="en-US" altLang="zh-CN" sz="2400" dirty="0"/>
          </a:p>
          <a:p>
            <a:pPr marL="1143000" lvl="2" indent="-228600" algn="just">
              <a:buClrTx/>
              <a:buSzTx/>
            </a:pPr>
            <a:r>
              <a:rPr lang="en-US" altLang="zh-CN" sz="2400" dirty="0">
                <a:sym typeface="+mn-ea"/>
              </a:rPr>
              <a:t>K-means Clustering: A method originated from signal processing is more popular in the field of data mining as a clustering analysis method. </a:t>
            </a:r>
            <a:endParaRPr lang="en-US" altLang="zh-CN" sz="2400" dirty="0"/>
          </a:p>
          <a:p>
            <a:pPr marL="1143000" lvl="2" indent="-228600" algn="just">
              <a:buClrTx/>
              <a:buSzTx/>
            </a:pPr>
            <a:r>
              <a:rPr lang="en-US" altLang="zh-CN" sz="2400" dirty="0">
                <a:sym typeface="+mn-ea"/>
              </a:rPr>
              <a:t>Mixture Model: It is a probability model used to represent the existence of the population.</a:t>
            </a:r>
            <a:endParaRPr lang="en-US" altLang="zh-CN" sz="2400" dirty="0"/>
          </a:p>
          <a:p>
            <a:pPr marL="1143000" lvl="2" indent="-228600" algn="just">
              <a:buClrTx/>
              <a:buSzTx/>
            </a:pPr>
            <a:r>
              <a:rPr lang="en-US" altLang="zh-CN" sz="2400" dirty="0">
                <a:sym typeface="+mn-ea"/>
              </a:rPr>
              <a:t>Anomaly Detection: Identification of items, events, or observations that do not conform to the expected pattern or other items in the data set.</a:t>
            </a:r>
            <a:endParaRPr lang="en-US" altLang="zh-CN" sz="2400" dirty="0"/>
          </a:p>
          <a:p>
            <a:pPr algn="just"/>
            <a:endParaRPr lang="en-US" altLang="zh-CN"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12900" y="261303"/>
            <a:ext cx="8801100" cy="6062662"/>
          </a:xfrm>
        </p:spPr>
        <p:txBody>
          <a:bodyPr>
            <a:normAutofit/>
          </a:bodyPr>
          <a:lstStyle/>
          <a:p>
            <a:pPr marL="0" indent="0" algn="just">
              <a:buNone/>
            </a:pPr>
            <a:endParaRPr lang="zh-CN" altLang="en-US" sz="2400" dirty="0" smtClean="0">
              <a:latin typeface="Times New Roman" panose="02020603050405020304" pitchFamily="18" charset="0"/>
              <a:cs typeface="Times New Roman" panose="02020603050405020304" pitchFamily="18" charset="0"/>
              <a:sym typeface="宋体" panose="02010600030101010101" pitchFamily="2" charset="-122"/>
            </a:endParaRPr>
          </a:p>
          <a:p>
            <a:pPr marL="0" indent="0" algn="l">
              <a:buClrTx/>
              <a:buSzTx/>
              <a:buNone/>
            </a:pPr>
            <a:r>
              <a:rPr lang="en-US" altLang="zh-CN" sz="2400" dirty="0">
                <a:sym typeface="宋体" panose="02010600030101010101" pitchFamily="2" charset="-122"/>
              </a:rPr>
              <a:t>Compared with supervised learning:</a:t>
            </a:r>
            <a:endParaRPr lang="en-US" altLang="zh-CN" sz="2400" dirty="0">
              <a:sym typeface="宋体" panose="02010600030101010101" pitchFamily="2" charset="-122"/>
            </a:endParaRPr>
          </a:p>
          <a:p>
            <a:pPr algn="l">
              <a:buClrTx/>
              <a:buSzTx/>
            </a:pPr>
            <a:r>
              <a:rPr lang="en-US" altLang="zh-CN" sz="2400" dirty="0">
                <a:sym typeface="宋体" panose="02010600030101010101" pitchFamily="2" charset="-122"/>
              </a:rPr>
              <a:t>Supervised machine learning: eg. spam filter</a:t>
            </a:r>
            <a:endParaRPr lang="en-US" altLang="zh-CN" sz="2400" dirty="0"/>
          </a:p>
          <a:p>
            <a:pPr algn="l">
              <a:buClrTx/>
              <a:buSzTx/>
            </a:pPr>
            <a:r>
              <a:rPr lang="en-US" altLang="zh-CN" sz="2400" dirty="0">
                <a:sym typeface="宋体" panose="02010600030101010101" pitchFamily="2" charset="-122"/>
              </a:rPr>
              <a:t>Unsupervised machine learning: The system will try to learn   by itself. </a:t>
            </a:r>
            <a:endParaRPr lang="en-US" altLang="zh-CN" sz="2400" dirty="0">
              <a:sym typeface="宋体" panose="02010600030101010101" pitchFamily="2" charset="-122"/>
            </a:endParaRPr>
          </a:p>
          <a:p>
            <a:pPr algn="l">
              <a:buClrTx/>
              <a:buSzTx/>
            </a:pPr>
            <a:endParaRPr lang="en-US" altLang="zh-CN" sz="2400" dirty="0">
              <a:sym typeface="宋体" panose="02010600030101010101" pitchFamily="2" charset="-122"/>
            </a:endParaRPr>
          </a:p>
          <a:p>
            <a:pPr algn="l">
              <a:buClrTx/>
              <a:buSzTx/>
            </a:pPr>
            <a:endParaRPr lang="en-US" altLang="zh-CN" sz="2400" dirty="0">
              <a:sym typeface="宋体" panose="02010600030101010101" pitchFamily="2" charset="-122"/>
            </a:endParaRPr>
          </a:p>
          <a:p>
            <a:pPr algn="l">
              <a:buClrTx/>
              <a:buSzTx/>
            </a:pPr>
            <a:r>
              <a:rPr lang="en-US" altLang="zh-CN" sz="2400" dirty="0">
                <a:sym typeface="+mn-ea"/>
              </a:rPr>
              <a:t>Pro:</a:t>
            </a:r>
            <a:endParaRPr lang="en-US" altLang="zh-CN" sz="2400" dirty="0">
              <a:sym typeface="+mn-ea"/>
            </a:endParaRPr>
          </a:p>
          <a:p>
            <a:pPr algn="l">
              <a:buClrTx/>
              <a:buSzTx/>
            </a:pPr>
            <a:r>
              <a:rPr lang="en-US" altLang="zh-CN" sz="2400" dirty="0">
                <a:sym typeface="+mn-ea"/>
              </a:rPr>
              <a:t>Reduce dimension:Unsupervised learning need to extract features, or use layer/item clustering to reduce the dimension of data features.</a:t>
            </a:r>
            <a:endParaRPr lang="en-US" altLang="zh-CN" sz="2400" dirty="0"/>
          </a:p>
          <a:p>
            <a:pPr algn="l">
              <a:buClrTx/>
              <a:buSzTx/>
            </a:pPr>
            <a:r>
              <a:rPr lang="en-US" altLang="zh-CN" sz="2400" dirty="0">
                <a:sym typeface="+mn-ea"/>
              </a:rPr>
              <a:t>It is often easier to get unlabeled data — from a computer than labeled data, which need person intervention. This is also a key difference between supervised and unsupervised learning.</a:t>
            </a:r>
            <a:endParaRPr lang="zh-CN" altLang="en-US" sz="2400">
              <a:latin typeface="Times New Roman" panose="02020603050405020304" pitchFamily="18" charset="0"/>
              <a:cs typeface="Times New Roman" panose="02020603050405020304" pitchFamily="18" charset="0"/>
            </a:endParaRPr>
          </a:p>
          <a:p>
            <a:pPr marL="0" indent="0" algn="just"/>
            <a:endParaRPr lang="en-US" altLang="zh-CN" sz="2400" dirty="0" smtClean="0"/>
          </a:p>
          <a:p>
            <a:pPr marL="0" indent="0" algn="just">
              <a:buNone/>
            </a:pPr>
            <a:endParaRPr lang="en-US" altLang="zh-C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2407</Words>
  <Application>WPS 演示</Application>
  <PresentationFormat>Widescreen</PresentationFormat>
  <Paragraphs>95</Paragraphs>
  <Slides>7</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vt:i4>
      </vt:variant>
    </vt:vector>
  </HeadingPairs>
  <TitlesOfParts>
    <vt:vector size="19" baseType="lpstr">
      <vt:lpstr>Arial</vt:lpstr>
      <vt:lpstr>宋体</vt:lpstr>
      <vt:lpstr>Wingdings</vt:lpstr>
      <vt:lpstr>Linux Libertine</vt:lpstr>
      <vt:lpstr>Segoe Print</vt:lpstr>
      <vt:lpstr>Calibri Light</vt:lpstr>
      <vt:lpstr>微软雅黑</vt:lpstr>
      <vt:lpstr>Arial Unicode MS</vt:lpstr>
      <vt:lpstr>Calibri</vt:lpstr>
      <vt:lpstr>Linux Libertine</vt:lpstr>
      <vt:lpstr>Times New Roman</vt:lpstr>
      <vt:lpstr>Office Theme</vt:lpstr>
      <vt:lpstr>Mini Project 2</vt:lpstr>
      <vt:lpstr>Summary</vt:lpstr>
      <vt:lpstr>PowerPoint 演示文稿</vt:lpstr>
      <vt:lpstr>Deep learning for Siri’s voice                        Dingjun Bian</vt:lpstr>
      <vt:lpstr>Defect Detection</vt:lpstr>
      <vt:lpstr>Unsupervised Learning</vt:lpstr>
      <vt:lpstr>PowerPoint 演示文稿</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2</dc:title>
  <dc:creator>Justiniano-pagn, Amanda</dc:creator>
  <cp:keywords>CTPClassification=CTP_NT</cp:keywords>
  <cp:lastModifiedBy>脑内天堂</cp:lastModifiedBy>
  <cp:revision>16</cp:revision>
  <dcterms:created xsi:type="dcterms:W3CDTF">2019-10-21T14:03:00Z</dcterms:created>
  <dcterms:modified xsi:type="dcterms:W3CDTF">2019-10-23T16:55:30Z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6baea79c-8d03-424b-9688-d8ef176ac461</vt:lpwstr>
  </property>
  <property fmtid="{D5CDD505-2E9C-101B-9397-08002B2CF9AE}" pid="3" name="CTP_TimeStamp">
    <vt:lpwstr>2019-10-23 15:10:04Z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KSOProductBuildVer">
    <vt:lpwstr>2052-11.1.0.9098</vt:lpwstr>
  </property>
</Properties>
</file>