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30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7" r:id="rId19"/>
    <p:sldId id="302" r:id="rId20"/>
    <p:sldId id="272" r:id="rId21"/>
    <p:sldId id="273" r:id="rId22"/>
    <p:sldId id="288" r:id="rId23"/>
    <p:sldId id="299" r:id="rId24"/>
    <p:sldId id="274" r:id="rId25"/>
    <p:sldId id="275" r:id="rId26"/>
    <p:sldId id="301" r:id="rId27"/>
    <p:sldId id="281" r:id="rId28"/>
    <p:sldId id="282" r:id="rId29"/>
    <p:sldId id="283" r:id="rId30"/>
    <p:sldId id="286" r:id="rId31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2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7"/>
        <p:guide pos="28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6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|: 管道符，将前一个命令的输出作为后一个命令的输入。</a:t>
            </a:r>
            <a:endParaRPr lang="zh-CN" altLang="en-US"/>
          </a:p>
          <a:p>
            <a:r>
              <a:rPr lang="zh-CN" altLang="en-US"/>
              <a:t>tee /etc/apt/sources.list.d/docker.list: tee 命令将输入写入到指定文件（/etc/apt/sources.list.d/docker.list）并同时输出到标准输出。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FROM python:3.7：指定基础镜像为官方的Python 3.7镜像。</a:t>
            </a:r>
            <a:endParaRPr lang="zh-CN" altLang="en-US"/>
          </a:p>
          <a:p>
            <a:r>
              <a:rPr lang="zh-CN" altLang="en-US"/>
              <a:t>ARG PIP_INDEX_URL和ARG PIP_TRUSTED_HOST：定义构建参数，用于指定Python包的镜像源地址和信任主机。</a:t>
            </a:r>
            <a:endParaRPr lang="zh-CN" altLang="en-US"/>
          </a:p>
          <a:p>
            <a:r>
              <a:rPr lang="zh-CN" altLang="en-US"/>
              <a:t>COPY vmdas-requirements.txt /tmp/vmdas-requirements.txt：将当前目录下的vmdas-requirements.txt文件复制到镜像内的/tmp目录。</a:t>
            </a:r>
            <a:endParaRPr lang="zh-CN" altLang="en-US"/>
          </a:p>
          <a:p>
            <a:r>
              <a:rPr lang="zh-CN" altLang="en-US"/>
              <a:t>RUN set -eux; pip install --no-cache-dir -r /tmp/vmdas-requirements.txt --index-url ${PIP_INDEX_URL} --trusted-host ${PIP_TRUSTED_HOST}：使用清华大学的镜像源安装Python包依赖。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FROM python:3.7：指定基础镜像为官方的Python 3.7镜像。</a:t>
            </a:r>
            <a:endParaRPr lang="zh-CN" altLang="en-US"/>
          </a:p>
          <a:p>
            <a:r>
              <a:rPr lang="zh-CN" altLang="en-US"/>
              <a:t>ARG PIP_INDEX_URL和ARG PIP_TRUSTED_HOST：定义构建参数，用于指定Python包的镜像源地址和信任主机。</a:t>
            </a:r>
            <a:endParaRPr lang="zh-CN" altLang="en-US"/>
          </a:p>
          <a:p>
            <a:r>
              <a:rPr lang="zh-CN" altLang="en-US"/>
              <a:t>COPY vmdas-requirements.txt /tmp/vmdas-requirements.txt：将当前目录下的vmdas-requirements.txt文件复制到镜像内的/tmp目录。</a:t>
            </a:r>
            <a:endParaRPr lang="zh-CN" altLang="en-US"/>
          </a:p>
          <a:p>
            <a:r>
              <a:rPr lang="zh-CN" altLang="en-US"/>
              <a:t>RUN set -eux; pip install --no-cache-dir -r /tmp/vmdas-requirements.txt --index-url ${PIP_INDEX_URL} --trusted-host ${PIP_TRUSTED_HOST}：使用清华大学的镜像源安装Python包依赖。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image" Target="../media/image8.jpe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8.xml"/><Relationship Id="rId2" Type="http://schemas.openxmlformats.org/officeDocument/2006/relationships/image" Target="../media/image5.jpe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6.jpeg"/><Relationship Id="rId21" Type="http://schemas.openxmlformats.org/officeDocument/2006/relationships/notesSlide" Target="../notesSlides/notesSlide1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3841" y="1525651"/>
            <a:ext cx="5943600" cy="20859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54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Docker培训</a:t>
            </a:r>
            <a:endParaRPr lang="en-US" sz="54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2891" y="4885552"/>
            <a:ext cx="2800350" cy="50482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25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培训人</a:t>
            </a:r>
            <a:r>
              <a:rPr lang="en-US" sz="2025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025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李春晖</a:t>
            </a:r>
            <a:endParaRPr lang="zh-CN" altLang="en-US" sz="2025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2891" y="5416866"/>
            <a:ext cx="3371850" cy="50482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25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2024-06-27</a:t>
            </a:r>
            <a:endParaRPr lang="en-US" sz="2025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417" r="417"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>
            <p:custDataLst>
              <p:tags r:id="rId3"/>
            </p:custDataLst>
          </p:nvPr>
        </p:nvSpPr>
        <p:spPr>
          <a:xfrm>
            <a:off x="5562187" y="4881292"/>
            <a:ext cx="6000750" cy="711336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跨平台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4"/>
            </p:custDataLst>
          </p:nvPr>
        </p:nvSpPr>
        <p:spPr>
          <a:xfrm>
            <a:off x="5267801" y="5523753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Docker支持多种操作系统平台，可以在不同的平台上运行相同的Docker容器，提高了应用的可移植性。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>
            <p:custDataLst>
              <p:tags r:id="rId5"/>
            </p:custDataLst>
          </p:nvPr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5562187" y="1621998"/>
            <a:ext cx="6000750" cy="666079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轻量化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5267801" y="2234038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Docker采用通过来管理和创建Docker容器，实现了轻量级的虚拟化。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8"/>
            </p:custDataLst>
          </p:nvPr>
        </p:nvSpPr>
        <p:spPr>
          <a:xfrm>
            <a:off x="5562187" y="3262274"/>
            <a:ext cx="6000750" cy="69755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9"/>
            </p:custDataLst>
          </p:nvPr>
        </p:nvSpPr>
        <p:spPr>
          <a:xfrm>
            <a:off x="5267801" y="3896612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Docker将容器技术封装成多个模块，包括镜像管理、容器运行、网络管理等，便于扩展和维护。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整体架构设计思路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>
            <p:custDataLst>
              <p:tags r:id="rId10"/>
            </p:custDataLst>
          </p:nvPr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>
            <p:custDataLst>
              <p:tags r:id="rId11"/>
            </p:custDataLst>
          </p:nvPr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关键组件功能介绍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Group 3"/>
          <p:cNvGrpSpPr/>
          <p:nvPr>
            <p:custDataLst>
              <p:tags r:id="rId2"/>
            </p:custDataLst>
          </p:nvPr>
        </p:nvGrpSpPr>
        <p:grpSpPr>
          <a:xfrm rot="0">
            <a:off x="4058877" y="1949322"/>
            <a:ext cx="4074247" cy="4442100"/>
            <a:chOff x="4058877" y="1949322"/>
            <a:chExt cx="4074247" cy="4442100"/>
          </a:xfrm>
        </p:grpSpPr>
        <p:sp>
          <p:nvSpPr>
            <p:cNvPr id="4" name="Freeform 4"/>
            <p:cNvSpPr/>
            <p:nvPr>
              <p:custDataLst>
                <p:tags r:id="rId3"/>
              </p:custDataLst>
            </p:nvPr>
          </p:nvSpPr>
          <p:spPr>
            <a:xfrm>
              <a:off x="5529939" y="1949322"/>
              <a:ext cx="1132122" cy="1234337"/>
            </a:xfrm>
            <a:custGeom>
              <a:avLst/>
              <a:gdLst/>
              <a:ahLst/>
              <a:cxnLst/>
              <a:rect l="l" t="t" r="r" b="b"/>
              <a:pathLst>
                <a:path w="1774574" h="1097009">
                  <a:moveTo>
                    <a:pt x="887287" y="0"/>
                  </a:moveTo>
                  <a:lnTo>
                    <a:pt x="1774574" y="1097009"/>
                  </a:lnTo>
                  <a:lnTo>
                    <a:pt x="0" y="1097009"/>
                  </a:lnTo>
                  <a:lnTo>
                    <a:pt x="887287" y="0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</p:sp>
        <p:sp>
          <p:nvSpPr>
            <p:cNvPr id="5" name="Freeform 5"/>
            <p:cNvSpPr/>
            <p:nvPr>
              <p:custDataLst>
                <p:tags r:id="rId4"/>
              </p:custDataLst>
            </p:nvPr>
          </p:nvSpPr>
          <p:spPr>
            <a:xfrm>
              <a:off x="5060509" y="3336599"/>
              <a:ext cx="2070982" cy="870688"/>
            </a:xfrm>
            <a:custGeom>
              <a:avLst/>
              <a:gdLst/>
              <a:ahLst/>
              <a:cxnLst/>
              <a:rect l="l" t="t" r="r" b="b"/>
              <a:pathLst>
                <a:path w="3246216" h="773818">
                  <a:moveTo>
                    <a:pt x="625883" y="0"/>
                  </a:moveTo>
                  <a:lnTo>
                    <a:pt x="2620333" y="0"/>
                  </a:lnTo>
                  <a:lnTo>
                    <a:pt x="3246216" y="773818"/>
                  </a:lnTo>
                  <a:lnTo>
                    <a:pt x="0" y="773818"/>
                  </a:lnTo>
                  <a:lnTo>
                    <a:pt x="625883" y="0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</p:spPr>
        </p:sp>
        <p:sp>
          <p:nvSpPr>
            <p:cNvPr id="6" name="Freeform 6"/>
            <p:cNvSpPr/>
            <p:nvPr>
              <p:custDataLst>
                <p:tags r:id="rId5"/>
              </p:custDataLst>
            </p:nvPr>
          </p:nvSpPr>
          <p:spPr>
            <a:xfrm>
              <a:off x="4591079" y="4360226"/>
              <a:ext cx="3009842" cy="870686"/>
            </a:xfrm>
            <a:custGeom>
              <a:avLst/>
              <a:gdLst/>
              <a:ahLst/>
              <a:cxnLst/>
              <a:rect l="l" t="t" r="r" b="b"/>
              <a:pathLst>
                <a:path w="4717856" h="773817">
                  <a:moveTo>
                    <a:pt x="625882" y="0"/>
                  </a:moveTo>
                  <a:lnTo>
                    <a:pt x="4091974" y="0"/>
                  </a:lnTo>
                  <a:lnTo>
                    <a:pt x="4717856" y="773817"/>
                  </a:lnTo>
                  <a:lnTo>
                    <a:pt x="0" y="773817"/>
                  </a:lnTo>
                  <a:lnTo>
                    <a:pt x="625882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</p:spPr>
        </p:sp>
        <p:sp>
          <p:nvSpPr>
            <p:cNvPr id="7" name="Freeform 7"/>
            <p:cNvSpPr/>
            <p:nvPr>
              <p:custDataLst>
                <p:tags r:id="rId6"/>
              </p:custDataLst>
            </p:nvPr>
          </p:nvSpPr>
          <p:spPr>
            <a:xfrm>
              <a:off x="4058877" y="5383852"/>
              <a:ext cx="4074247" cy="1007570"/>
            </a:xfrm>
            <a:custGeom>
              <a:avLst/>
              <a:gdLst/>
              <a:ahLst/>
              <a:cxnLst/>
              <a:rect l="l" t="t" r="r" b="b"/>
              <a:pathLst>
                <a:path w="6386287" h="895470">
                  <a:moveTo>
                    <a:pt x="724278" y="0"/>
                  </a:moveTo>
                  <a:lnTo>
                    <a:pt x="5662010" y="0"/>
                  </a:lnTo>
                  <a:lnTo>
                    <a:pt x="6386287" y="895470"/>
                  </a:lnTo>
                  <a:lnTo>
                    <a:pt x="0" y="895470"/>
                  </a:lnTo>
                  <a:lnTo>
                    <a:pt x="724278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</p:spPr>
        </p:sp>
        <p:sp>
          <p:nvSpPr>
            <p:cNvPr id="8" name="AutoShape 8"/>
            <p:cNvSpPr/>
            <p:nvPr>
              <p:custDataLst>
                <p:tags r:id="rId7"/>
              </p:custDataLst>
            </p:nvPr>
          </p:nvSpPr>
          <p:spPr>
            <a:xfrm>
              <a:off x="5529939" y="2523642"/>
              <a:ext cx="1132122" cy="549447"/>
            </a:xfrm>
            <a:prstGeom prst="rect">
              <a:avLst/>
            </a:prstGeom>
            <a:noFill/>
          </p:spPr>
          <p:txBody>
            <a:bodyPr vert="horz" wrap="square" lIns="114300" tIns="57150" rIns="114300" bIns="5715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775" b="1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en-US" sz="1100"/>
            </a:p>
          </p:txBody>
        </p:sp>
        <p:sp>
          <p:nvSpPr>
            <p:cNvPr id="9" name="AutoShape 9"/>
            <p:cNvSpPr/>
            <p:nvPr>
              <p:custDataLst>
                <p:tags r:id="rId8"/>
              </p:custDataLst>
            </p:nvPr>
          </p:nvSpPr>
          <p:spPr>
            <a:xfrm>
              <a:off x="5281657" y="3501423"/>
              <a:ext cx="1628684" cy="549447"/>
            </a:xfrm>
            <a:prstGeom prst="rect">
              <a:avLst/>
            </a:prstGeom>
            <a:noFill/>
          </p:spPr>
          <p:txBody>
            <a:bodyPr vert="horz" wrap="square" lIns="114300" tIns="57150" rIns="114300" bIns="5715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775" b="1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en-US" sz="1100"/>
            </a:p>
          </p:txBody>
        </p:sp>
        <p:sp>
          <p:nvSpPr>
            <p:cNvPr id="10" name="AutoShape 10"/>
            <p:cNvSpPr/>
            <p:nvPr>
              <p:custDataLst>
                <p:tags r:id="rId9"/>
              </p:custDataLst>
            </p:nvPr>
          </p:nvSpPr>
          <p:spPr>
            <a:xfrm>
              <a:off x="5281657" y="4515653"/>
              <a:ext cx="1628684" cy="549447"/>
            </a:xfrm>
            <a:prstGeom prst="rect">
              <a:avLst/>
            </a:prstGeom>
            <a:noFill/>
          </p:spPr>
          <p:txBody>
            <a:bodyPr vert="horz" wrap="square" lIns="114300" tIns="57150" rIns="114300" bIns="5715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775" b="1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en-US" sz="1100"/>
            </a:p>
          </p:txBody>
        </p:sp>
        <p:sp>
          <p:nvSpPr>
            <p:cNvPr id="11" name="AutoShape 11"/>
            <p:cNvSpPr/>
            <p:nvPr>
              <p:custDataLst>
                <p:tags r:id="rId10"/>
              </p:custDataLst>
            </p:nvPr>
          </p:nvSpPr>
          <p:spPr>
            <a:xfrm>
              <a:off x="5281657" y="5607405"/>
              <a:ext cx="1628684" cy="549447"/>
            </a:xfrm>
            <a:prstGeom prst="rect">
              <a:avLst/>
            </a:prstGeom>
            <a:noFill/>
          </p:spPr>
          <p:txBody>
            <a:bodyPr vert="horz" wrap="square" lIns="114300" tIns="57150" rIns="114300" bIns="5715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775" b="1">
                  <a:solidFill>
                    <a:srgbClr val="FD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  <a:endParaRPr lang="en-US" sz="1100"/>
            </a:p>
          </p:txBody>
        </p:sp>
      </p:grpSp>
      <p:sp>
        <p:nvSpPr>
          <p:cNvPr id="12" name="AutoShape 12"/>
          <p:cNvSpPr/>
          <p:nvPr>
            <p:custDataLst>
              <p:tags r:id="rId11"/>
            </p:custDataLst>
          </p:nvPr>
        </p:nvSpPr>
        <p:spPr>
          <a:xfrm>
            <a:off x="8395621" y="1621438"/>
            <a:ext cx="2877312" cy="648216"/>
          </a:xfrm>
          <a:prstGeom prst="rect">
            <a:avLst/>
          </a:prstGeom>
          <a:noFill/>
        </p:spPr>
        <p:txBody>
          <a:bodyPr vert="horz" wrap="square" lIns="95250" tIns="95250" rIns="47625" bIns="95250" rtlCol="0" anchor="b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375"/>
              </a:spcBef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Docker镜像</a:t>
            </a:r>
            <a:endParaRPr lang="en-US" sz="1100"/>
          </a:p>
        </p:txBody>
      </p:sp>
      <p:sp>
        <p:nvSpPr>
          <p:cNvPr id="13" name="AutoShape 13"/>
          <p:cNvSpPr/>
          <p:nvPr>
            <p:custDataLst>
              <p:tags r:id="rId12"/>
            </p:custDataLst>
          </p:nvPr>
        </p:nvSpPr>
        <p:spPr>
          <a:xfrm>
            <a:off x="8395621" y="2223674"/>
            <a:ext cx="2877312" cy="1463040"/>
          </a:xfrm>
          <a:prstGeom prst="rect">
            <a:avLst/>
          </a:prstGeom>
          <a:noFill/>
        </p:spPr>
        <p:txBody>
          <a:bodyPr vert="horz" wrap="square" lIns="95250" tIns="95250" rIns="47625" bIns="9525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ts val="375"/>
              </a:spcBef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是一个轻量级、可执行的独立软件包，用于创建Docker容器，包含了容器运行所需的应用程序和依赖。</a:t>
            </a:r>
            <a:endParaRPr lang="en-US" sz="1100"/>
          </a:p>
        </p:txBody>
      </p:sp>
      <p:sp>
        <p:nvSpPr>
          <p:cNvPr id="14" name="AutoShape 14"/>
          <p:cNvSpPr/>
          <p:nvPr>
            <p:custDataLst>
              <p:tags r:id="rId13"/>
            </p:custDataLst>
          </p:nvPr>
        </p:nvSpPr>
        <p:spPr>
          <a:xfrm>
            <a:off x="8395621" y="4127254"/>
            <a:ext cx="2877312" cy="618268"/>
          </a:xfrm>
          <a:prstGeom prst="rect">
            <a:avLst/>
          </a:prstGeom>
          <a:noFill/>
        </p:spPr>
        <p:txBody>
          <a:bodyPr vert="horz" wrap="square" lIns="95250" tIns="95250" rIns="47625" bIns="95250" rtlCol="0" anchor="b" anchorCtr="0">
            <a:noAutofit/>
          </a:bodyPr>
          <a:lstStyle/>
          <a:p>
            <a:pPr algn="l">
              <a:lnSpc>
                <a:spcPct val="120000"/>
              </a:lnSpc>
              <a:spcBef>
                <a:spcPts val="375"/>
              </a:spcBef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Docker仓库</a:t>
            </a:r>
            <a:endParaRPr lang="en-US" sz="1100"/>
          </a:p>
        </p:txBody>
      </p:sp>
      <p:sp>
        <p:nvSpPr>
          <p:cNvPr id="15" name="AutoShape 15"/>
          <p:cNvSpPr/>
          <p:nvPr>
            <p:custDataLst>
              <p:tags r:id="rId14"/>
            </p:custDataLst>
          </p:nvPr>
        </p:nvSpPr>
        <p:spPr>
          <a:xfrm>
            <a:off x="8395621" y="4699541"/>
            <a:ext cx="2877312" cy="1463040"/>
          </a:xfrm>
          <a:prstGeom prst="rect">
            <a:avLst/>
          </a:prstGeom>
          <a:noFill/>
        </p:spPr>
        <p:txBody>
          <a:bodyPr vert="horz" wrap="square" lIns="95250" tIns="95250" rIns="47625" bIns="9525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ts val="375"/>
              </a:spcBef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用于存储和共享Docker镜像，包括公共仓库和私有仓库，便于镜像的分发和管理。</a:t>
            </a:r>
            <a:endParaRPr lang="en-US" sz="1100"/>
          </a:p>
        </p:txBody>
      </p:sp>
      <p:sp>
        <p:nvSpPr>
          <p:cNvPr id="16" name="AutoShape 16"/>
          <p:cNvSpPr/>
          <p:nvPr>
            <p:custDataLst>
              <p:tags r:id="rId15"/>
            </p:custDataLst>
          </p:nvPr>
        </p:nvSpPr>
        <p:spPr>
          <a:xfrm>
            <a:off x="795242" y="1621438"/>
            <a:ext cx="2877312" cy="648216"/>
          </a:xfrm>
          <a:prstGeom prst="rect">
            <a:avLst/>
          </a:prstGeom>
          <a:noFill/>
        </p:spPr>
        <p:txBody>
          <a:bodyPr vert="horz" wrap="square" lIns="95250" tIns="95250" rIns="47625" bIns="95250" rtlCol="0" anchor="b" anchorCtr="0">
            <a:noAutofit/>
          </a:bodyPr>
          <a:lstStyle/>
          <a:p>
            <a:pPr algn="r">
              <a:lnSpc>
                <a:spcPct val="120000"/>
              </a:lnSpc>
              <a:spcBef>
                <a:spcPts val="375"/>
              </a:spcBef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Docker引擎</a:t>
            </a:r>
            <a:endParaRPr lang="en-US" sz="1100"/>
          </a:p>
        </p:txBody>
      </p:sp>
      <p:sp>
        <p:nvSpPr>
          <p:cNvPr id="17" name="AutoShape 17"/>
          <p:cNvSpPr/>
          <p:nvPr>
            <p:custDataLst>
              <p:tags r:id="rId16"/>
            </p:custDataLst>
          </p:nvPr>
        </p:nvSpPr>
        <p:spPr>
          <a:xfrm>
            <a:off x="795242" y="2223674"/>
            <a:ext cx="2877312" cy="1463040"/>
          </a:xfrm>
          <a:prstGeom prst="rect">
            <a:avLst/>
          </a:prstGeom>
          <a:noFill/>
        </p:spPr>
        <p:txBody>
          <a:bodyPr vert="horz" wrap="square" lIns="95250" tIns="95250" rIns="47625" bIns="95250" rtlCol="0" anchor="t" anchorCtr="0">
            <a:noAutofit/>
          </a:bodyPr>
          <a:lstStyle/>
          <a:p>
            <a:pPr algn="r">
              <a:lnSpc>
                <a:spcPct val="140000"/>
              </a:lnSpc>
              <a:spcBef>
                <a:spcPts val="375"/>
              </a:spcBef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负责容器的创建、运行和管理，包括镜像的拉取、容器的启动、停止、删除等操作。</a:t>
            </a:r>
            <a:endParaRPr lang="en-US" sz="1100"/>
          </a:p>
        </p:txBody>
      </p:sp>
      <p:sp>
        <p:nvSpPr>
          <p:cNvPr id="18" name="AutoShape 18"/>
          <p:cNvSpPr/>
          <p:nvPr>
            <p:custDataLst>
              <p:tags r:id="rId17"/>
            </p:custDataLst>
          </p:nvPr>
        </p:nvSpPr>
        <p:spPr>
          <a:xfrm>
            <a:off x="795242" y="4127254"/>
            <a:ext cx="2877312" cy="618268"/>
          </a:xfrm>
          <a:prstGeom prst="rect">
            <a:avLst/>
          </a:prstGeom>
          <a:noFill/>
        </p:spPr>
        <p:txBody>
          <a:bodyPr vert="horz" wrap="square" lIns="95250" tIns="95250" rIns="47625" bIns="95250" rtlCol="0" anchor="b" anchorCtr="0">
            <a:noAutofit/>
          </a:bodyPr>
          <a:lstStyle/>
          <a:p>
            <a:pPr algn="r">
              <a:lnSpc>
                <a:spcPct val="120000"/>
              </a:lnSpc>
              <a:spcBef>
                <a:spcPts val="375"/>
              </a:spcBef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Docker容器</a:t>
            </a:r>
            <a:endParaRPr lang="en-US" sz="1100"/>
          </a:p>
        </p:txBody>
      </p:sp>
      <p:sp>
        <p:nvSpPr>
          <p:cNvPr id="19" name="AutoShape 19"/>
          <p:cNvSpPr/>
          <p:nvPr>
            <p:custDataLst>
              <p:tags r:id="rId18"/>
            </p:custDataLst>
          </p:nvPr>
        </p:nvSpPr>
        <p:spPr>
          <a:xfrm>
            <a:off x="795242" y="4699541"/>
            <a:ext cx="2877312" cy="1463040"/>
          </a:xfrm>
          <a:prstGeom prst="rect">
            <a:avLst/>
          </a:prstGeom>
          <a:noFill/>
        </p:spPr>
        <p:txBody>
          <a:bodyPr vert="horz" wrap="square" lIns="95250" tIns="95250" rIns="47625" bIns="95250" rtlCol="0" anchor="t" anchorCtr="0">
            <a:noAutofit/>
          </a:bodyPr>
          <a:lstStyle/>
          <a:p>
            <a:pPr algn="r">
              <a:lnSpc>
                <a:spcPct val="150000"/>
              </a:lnSpc>
              <a:spcBef>
                <a:spcPts val="375"/>
              </a:spcBef>
              <a:defRPr/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是Docker镜像的实例，可以看作是一个独立的运行环境，实现了应用与环境的隔离。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9593" y="1595455"/>
            <a:ext cx="6734175" cy="771853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网络模型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9593" y="2246047"/>
            <a:ext cx="6810375" cy="13239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采用桥接模式为容器创建独立网络栈，通过虚拟网络实现容器间的通信，同时也支持容器与宿主机之间的网络互通。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9593" y="4139505"/>
            <a:ext cx="6734175" cy="75900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数据持久化机制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9593" y="4798345"/>
            <a:ext cx="6810375" cy="13239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Docker提供数据卷（Volume）机制来实现数据的持久化存储，可以将容器内的数据映射到宿主机上，确保数据的可靠存储和共享。此外，Docker还支持通过挂载宿主机目录或命名卷（Named Volume）等方式来实现数据的持久化。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Connector 6"/>
          <p:cNvCxnSpPr/>
          <p:nvPr/>
        </p:nvCxnSpPr>
        <p:spPr>
          <a:xfrm>
            <a:off x="756268" y="6181746"/>
            <a:ext cx="7784538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100000"/>
          </a:blip>
          <a:srcRect l="12500" r="12500"/>
          <a:stretch>
            <a:fillRect/>
          </a:stretch>
        </p:blipFill>
        <p:spPr>
          <a:xfrm>
            <a:off x="7803289" y="1299241"/>
            <a:ext cx="3679824" cy="4906431"/>
          </a:xfrm>
          <a:prstGeom prst="rect">
            <a:avLst/>
          </a:prstGeom>
        </p:spPr>
      </p:pic>
      <p:cxnSp>
        <p:nvCxnSpPr>
          <p:cNvPr id="8" name="Connector 8"/>
          <p:cNvCxnSpPr/>
          <p:nvPr/>
        </p:nvCxnSpPr>
        <p:spPr>
          <a:xfrm>
            <a:off x="756268" y="3856089"/>
            <a:ext cx="7083417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网络模型及数据持久化机制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56704" y="2388266"/>
            <a:ext cx="5981700" cy="137160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3596" y="4258462"/>
            <a:ext cx="10484808" cy="179805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4050" b="1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lang="zh-CN" altLang="en-US" sz="4050" b="1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拉取镜像和</a:t>
            </a:r>
            <a:r>
              <a:rPr lang="en-US" sz="4050" b="1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镜像制作</a:t>
            </a:r>
            <a:endParaRPr lang="en-US" sz="4050" b="1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476023" y="26532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镜像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拉取及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" y="1143000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例子：拉取</a:t>
            </a:r>
            <a:r>
              <a:rPr lang="en-US" altLang="zh-CN"/>
              <a:t>Mysql</a:t>
            </a:r>
            <a:r>
              <a:rPr lang="zh-CN" altLang="en-US"/>
              <a:t>镜像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你可以使用 docker search 命令来搜索 Docker Hub 上的 MySQL 镜像</a:t>
            </a:r>
            <a:endParaRPr lang="zh-CN" altLang="en-US"/>
          </a:p>
          <a:p>
            <a:r>
              <a:rPr lang="zh-CN" altLang="en-US"/>
              <a:t>docker search mysql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2.docker pull mysql 这将默认拉取 MySQL 的最新版本。如果你需要特定版本的 MySQL，可以使用带标签的镜像名称</a:t>
            </a:r>
            <a:endParaRPr lang="en-US" altLang="zh-CN"/>
          </a:p>
          <a:p>
            <a:r>
              <a:rPr lang="en-US" altLang="zh-CN"/>
              <a:t>docker pull mysql:5.7 这将拉取 MySQL 5.7 版本的镜像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使用</a:t>
            </a:r>
            <a:r>
              <a:rPr lang="en-US" altLang="zh-CN"/>
              <a:t>docker images </a:t>
            </a:r>
            <a:r>
              <a:rPr lang="zh-CN" altLang="en-US"/>
              <a:t>可以看到拉取的</a:t>
            </a:r>
            <a:r>
              <a:rPr lang="zh-CN" altLang="en-US"/>
              <a:t>镜像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使用</a:t>
            </a:r>
            <a:r>
              <a:rPr lang="en-US" altLang="zh-CN"/>
              <a:t>docker rmi &lt;image_id&gt; </a:t>
            </a:r>
            <a:r>
              <a:rPr lang="zh-CN" altLang="en-US"/>
              <a:t>就可以删除指定的</a:t>
            </a:r>
            <a:r>
              <a:rPr lang="zh-CN" altLang="en-US"/>
              <a:t>镜像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590" b="4590"/>
          <a:stretch>
            <a:fillRect/>
          </a:stretch>
        </p:blipFill>
        <p:spPr>
          <a:xfrm>
            <a:off x="304800" y="2209800"/>
            <a:ext cx="2457450" cy="2457450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16538" y="1567945"/>
            <a:ext cx="6096000" cy="40005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Dockerfile语法详解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16538" y="2054291"/>
            <a:ext cx="6096000" cy="85231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Dockerfile是用于构建Docker镜像的脚本文件，包含了所有需要的命令来组装镜像。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Dockerfile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镜像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819400"/>
            <a:ext cx="8290560" cy="21202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5029200"/>
            <a:ext cx="8336280" cy="1805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16538" y="1567945"/>
            <a:ext cx="6096000" cy="40005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DockerFile</a:t>
            </a: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</a:t>
            </a: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镜像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编写Dockerfile技巧分享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967865"/>
            <a:ext cx="4805680" cy="48755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2760" y="2164080"/>
            <a:ext cx="59842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命令</a:t>
            </a:r>
            <a:r>
              <a:rPr lang="zh-CN" altLang="en-US"/>
              <a:t>解释：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docker build：命令用于构建镜像的</a:t>
            </a:r>
            <a:r>
              <a:rPr lang="zh-CN" altLang="en-US"/>
              <a:t>命令</a:t>
            </a:r>
            <a:endParaRPr lang="zh-CN" altLang="en-US"/>
          </a:p>
          <a:p>
            <a:r>
              <a:rPr lang="zh-CN" altLang="en-US"/>
              <a:t>-t ${IMAGE_NAME}:${IMAGE_TAG}：指定镜像名字和标签命令为上面定义的镜像名字和标签</a:t>
            </a:r>
            <a:r>
              <a:rPr lang="zh-CN" altLang="en-US"/>
              <a:t>名字。</a:t>
            </a:r>
            <a:endParaRPr lang="zh-CN" altLang="en-US"/>
          </a:p>
          <a:p>
            <a:r>
              <a:rPr lang="zh-CN" altLang="en-US"/>
              <a:t>.：表示Dockerfile所在的当前目录。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docker save: 这是 Docker 命令，用于将一个或多个镜像打包成一个归档文件。</a:t>
            </a:r>
            <a:endParaRPr lang="zh-CN" altLang="en-US"/>
          </a:p>
          <a:p>
            <a:r>
              <a:rPr lang="zh-CN" altLang="en-US"/>
              <a:t>-o ${IMAGE_NAME}.tar: -o 参数指定输出文件的路径和名称。在这里，${IMAGE_NAME}.tar 是输出的文件名，其中 ${IMAGE_NAME} 是你的镜像名称。</a:t>
            </a:r>
            <a:endParaRPr lang="zh-CN" altLang="en-US"/>
          </a:p>
          <a:p>
            <a:r>
              <a:rPr lang="zh-CN" altLang="en-US"/>
              <a:t>${IMAGE_NAME}:${IMAGE_TAG}: 这部分指定了要保存的具体镜像及其标签。${IMAGE_NAME} 是镜像名称，${IMAGE_TAG} 是镜像的标签。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Dockerfile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构建的镜像的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加载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" y="2438400"/>
            <a:ext cx="8043545" cy="1433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命令</a:t>
            </a:r>
            <a:r>
              <a:rPr lang="zh-CN" altLang="en-US"/>
              <a:t>解释：</a:t>
            </a:r>
            <a:endParaRPr lang="zh-CN" altLang="en-US"/>
          </a:p>
          <a:p>
            <a:r>
              <a:t>docker load -i &lt;path_to_tar_file&gt;</a:t>
            </a:r>
          </a:p>
          <a:p/>
          <a:p>
            <a:r>
              <a:t>docker load: Docker 命令，用于从一个 tar 文件中加载镜像。</a:t>
            </a:r>
          </a:p>
          <a:p>
            <a:r>
              <a:t>-i &lt;path_to_tar_file&gt;: 指定要加载的 tar 文件路径。</a:t>
            </a:r>
          </a:p>
          <a:p/>
          <a:p/>
          <a:p/>
        </p:txBody>
      </p:sp>
      <p:sp>
        <p:nvSpPr>
          <p:cNvPr id="2" name="文本框 1"/>
          <p:cNvSpPr txBox="1"/>
          <p:nvPr/>
        </p:nvSpPr>
        <p:spPr>
          <a:xfrm>
            <a:off x="533400" y="1371600"/>
            <a:ext cx="11319510" cy="996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docker load -i 命令用于从一个存档文件加载 Docker 镜像。这个存档文件通常是通过 docker save 命令创建的。这对在不同环境之间传输 Docker 镜像非常有用，比如从一个机器导出镜像，然后在另一台机器上加载镜像。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600" y="4267200"/>
            <a:ext cx="9168130" cy="1651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跨环境迁移：如果你需要在没有互联网连接的环境中运行 Docker 镜像（例如某些生产环境），你可以在有互联网连接的环境中下载镜像，使用 docker save 命令将其导出，然后将文件传输到目标环境并使用 docker load 命令加载。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56704" y="2388266"/>
            <a:ext cx="5981700" cy="137160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3596" y="4258462"/>
            <a:ext cx="10484808" cy="179805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4050" b="1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Docker容器运行与编排技术</a:t>
            </a:r>
            <a:endParaRPr lang="en-US" sz="4050" b="1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050898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3" name="TextBox 3"/>
          <p:cNvSpPr txBox="1"/>
          <p:nvPr/>
        </p:nvSpPr>
        <p:spPr>
          <a:xfrm>
            <a:off x="1008841" y="2806248"/>
            <a:ext cx="2990850" cy="6858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容器启动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08841" y="3502453"/>
            <a:ext cx="2990850" cy="2752725"/>
          </a:xfrm>
          <a:prstGeom prst="rect">
            <a:avLst/>
          </a:prstGeom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使用`docker run`命令启动容器，可以指定容器名称、使用的镜像、挂载的卷、环境变量等。通过设定合适的参数，可以实现容器的快速启动和初始化。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57799" y="2806248"/>
            <a:ext cx="2990850" cy="6858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容器停止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30237" y="3502453"/>
            <a:ext cx="2990850" cy="2752725"/>
          </a:xfrm>
          <a:prstGeom prst="rect">
            <a:avLst/>
          </a:prstGeom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使用`docker stop`命令停止正在运行的容器。该命令会向容器发送一个停止信号，并等待容器优雅地关闭。如果容器无法响应停止信号，则可以使用`docker kill`命令强制停止容器。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294808" y="2806248"/>
            <a:ext cx="2990850" cy="6858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容器删除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67246" y="3502453"/>
            <a:ext cx="2990850" cy="2752725"/>
          </a:xfrm>
          <a:prstGeom prst="rect">
            <a:avLst/>
          </a:prstGeom>
        </p:spPr>
        <p:txBody>
          <a:bodyPr vert="horz" wrap="square" lIns="123825" tIns="123825" rIns="57150" bIns="123825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使用`docker rm`命令删除已经停止的容器。如果要删除正在运行的容器，可以先使用`docker stop`命令停止容器，然后再执行删除操作。同时，可以使用`-f`选项强制删除正在运行的容器，但需注意此操作可能导致数据丢失。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容器启动、停止和删除操作指南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2279744" y="1900379"/>
            <a:ext cx="468095" cy="468095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1" name="AutoShape 11"/>
          <p:cNvSpPr/>
          <p:nvPr/>
        </p:nvSpPr>
        <p:spPr>
          <a:xfrm>
            <a:off x="5687481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AutoShape 12"/>
          <p:cNvSpPr/>
          <p:nvPr/>
        </p:nvSpPr>
        <p:spPr>
          <a:xfrm>
            <a:off x="9324065" y="1700108"/>
            <a:ext cx="906737" cy="906737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3" name="Freeform 13"/>
          <p:cNvSpPr/>
          <p:nvPr/>
        </p:nvSpPr>
        <p:spPr>
          <a:xfrm>
            <a:off x="5890183" y="1902809"/>
            <a:ext cx="501333" cy="5013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57299" y="240773"/>
                </a:moveTo>
                <a:lnTo>
                  <a:pt x="257299" y="258156"/>
                </a:lnTo>
                <a:lnTo>
                  <a:pt x="47501" y="258156"/>
                </a:lnTo>
                <a:lnTo>
                  <a:pt x="47501" y="240773"/>
                </a:lnTo>
                <a:cubicBezTo>
                  <a:pt x="47501" y="240773"/>
                  <a:pt x="43015" y="231162"/>
                  <a:pt x="67361" y="208112"/>
                </a:cubicBezTo>
                <a:cubicBezTo>
                  <a:pt x="91688" y="185071"/>
                  <a:pt x="88487" y="125511"/>
                  <a:pt x="88487" y="85173"/>
                </a:cubicBezTo>
                <a:cubicBezTo>
                  <a:pt x="88487" y="44834"/>
                  <a:pt x="145142" y="43977"/>
                  <a:pt x="145142" y="43977"/>
                </a:cubicBezTo>
                <a:lnTo>
                  <a:pt x="147085" y="43977"/>
                </a:lnTo>
                <a:cubicBezTo>
                  <a:pt x="147085" y="43996"/>
                  <a:pt x="147085" y="43701"/>
                  <a:pt x="147085" y="37424"/>
                </a:cubicBezTo>
                <a:cubicBezTo>
                  <a:pt x="147085" y="33395"/>
                  <a:pt x="133560" y="18802"/>
                  <a:pt x="133560" y="18802"/>
                </a:cubicBezTo>
                <a:lnTo>
                  <a:pt x="133360" y="9973"/>
                </a:lnTo>
                <a:lnTo>
                  <a:pt x="171555" y="9973"/>
                </a:lnTo>
                <a:lnTo>
                  <a:pt x="171298" y="19136"/>
                </a:lnTo>
                <a:cubicBezTo>
                  <a:pt x="171298" y="19136"/>
                  <a:pt x="156639" y="33719"/>
                  <a:pt x="156639" y="38014"/>
                </a:cubicBezTo>
                <a:cubicBezTo>
                  <a:pt x="156639" y="42167"/>
                  <a:pt x="156639" y="43558"/>
                  <a:pt x="156639" y="43967"/>
                </a:cubicBezTo>
                <a:lnTo>
                  <a:pt x="159658" y="43967"/>
                </a:lnTo>
                <a:cubicBezTo>
                  <a:pt x="159658" y="43967"/>
                  <a:pt x="216313" y="44825"/>
                  <a:pt x="216313" y="85163"/>
                </a:cubicBezTo>
                <a:cubicBezTo>
                  <a:pt x="216313" y="125501"/>
                  <a:pt x="213112" y="185071"/>
                  <a:pt x="237449" y="208121"/>
                </a:cubicBezTo>
                <a:cubicBezTo>
                  <a:pt x="261785" y="231172"/>
                  <a:pt x="257299" y="240773"/>
                  <a:pt x="257299" y="240773"/>
                </a:cubicBezTo>
                <a:close/>
                <a:moveTo>
                  <a:pt x="176327" y="267367"/>
                </a:moveTo>
                <a:cubicBezTo>
                  <a:pt x="176327" y="280559"/>
                  <a:pt x="165640" y="294827"/>
                  <a:pt x="152457" y="294827"/>
                </a:cubicBezTo>
                <a:cubicBezTo>
                  <a:pt x="139275" y="294827"/>
                  <a:pt x="128588" y="280559"/>
                  <a:pt x="128588" y="267367"/>
                </a:cubicBezTo>
                <a:cubicBezTo>
                  <a:pt x="128588" y="267662"/>
                  <a:pt x="176327" y="267062"/>
                  <a:pt x="176327" y="267367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4" name="Freeform 14"/>
          <p:cNvSpPr/>
          <p:nvPr/>
        </p:nvSpPr>
        <p:spPr>
          <a:xfrm>
            <a:off x="9531194" y="1907238"/>
            <a:ext cx="492477" cy="492477"/>
          </a:xfrm>
          <a:custGeom>
            <a:avLst/>
            <a:gdLst/>
            <a:ahLst/>
            <a:cxnLst/>
            <a:rect l="l" t="t" r="r" b="b"/>
            <a:pathLst>
              <a:path w="323850" h="304800">
                <a:moveTo>
                  <a:pt x="265490" y="266700"/>
                </a:moveTo>
                <a:cubicBezTo>
                  <a:pt x="265490" y="266700"/>
                  <a:pt x="318068" y="266757"/>
                  <a:pt x="325450" y="215313"/>
                </a:cubicBezTo>
                <a:cubicBezTo>
                  <a:pt x="328965" y="159058"/>
                  <a:pt x="274625" y="147971"/>
                  <a:pt x="274625" y="147971"/>
                </a:cubicBezTo>
                <a:cubicBezTo>
                  <a:pt x="274625" y="147971"/>
                  <a:pt x="280807" y="64694"/>
                  <a:pt x="204511" y="55197"/>
                </a:cubicBezTo>
                <a:cubicBezTo>
                  <a:pt x="139122" y="48520"/>
                  <a:pt x="119224" y="109290"/>
                  <a:pt x="119224" y="109290"/>
                </a:cubicBezTo>
                <a:cubicBezTo>
                  <a:pt x="119224" y="109290"/>
                  <a:pt x="99527" y="90354"/>
                  <a:pt x="72809" y="105823"/>
                </a:cubicBezTo>
                <a:cubicBezTo>
                  <a:pt x="48892" y="120587"/>
                  <a:pt x="53121" y="147618"/>
                  <a:pt x="53121" y="147618"/>
                </a:cubicBezTo>
                <a:cubicBezTo>
                  <a:pt x="53121" y="147618"/>
                  <a:pt x="0" y="157944"/>
                  <a:pt x="0" y="212084"/>
                </a:cubicBezTo>
                <a:cubicBezTo>
                  <a:pt x="1191" y="266157"/>
                  <a:pt x="57693" y="266700"/>
                  <a:pt x="57693" y="266700"/>
                </a:cubicBezTo>
              </a:path>
            </a:pathLst>
          </a:cu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9776770" y="663596"/>
            <a:ext cx="2197085" cy="766889"/>
          </a:xfrm>
          <a:prstGeom prst="rect">
            <a:avLst/>
          </a:prstGeom>
        </p:spPr>
        <p:txBody>
          <a:bodyPr vert="horz" wrap="square" lIns="114300" tIns="57150" rIns="114300" bIns="57150" rtlCol="0" anchor="b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200">
                <a:solidFill>
                  <a:srgbClr val="232323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CATALOGUE</a:t>
            </a:r>
            <a:endParaRPr lang="en-US" sz="1200">
              <a:solidFill>
                <a:srgbClr val="232323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2225" y="198162"/>
            <a:ext cx="4405428" cy="977265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sz="54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 录</a:t>
            </a:r>
            <a:endParaRPr lang="en-US" sz="54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29543" y="1484275"/>
            <a:ext cx="6612681" cy="496995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Docker简介与基本概念</a:t>
            </a:r>
            <a:endParaRPr lang="en-US" sz="2400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Docker架构与组件详解</a:t>
            </a:r>
            <a:endParaRPr lang="en-US" sz="2400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Docker镜像制作与管理实践</a:t>
            </a:r>
            <a:endParaRPr lang="en-US" sz="2400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Docker容器运行与编排技术</a:t>
            </a:r>
            <a:endParaRPr lang="en-US" sz="2400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0" lvl="0" indent="-203200" algn="l">
              <a:lnSpc>
                <a:spcPct val="150000"/>
              </a:lnSpc>
              <a:spcBef>
                <a:spcPts val="375"/>
              </a:spcBef>
              <a:buFont typeface="Arial" panose="020B0604020202020204"/>
              <a:buChar char="•"/>
            </a:pPr>
            <a:r>
              <a:rPr lang="en-US" sz="2400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lang="zh-CN" altLang="en-US" sz="2400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</a:t>
            </a:r>
            <a:r>
              <a:rPr lang="zh-CN" altLang="en-US" sz="2400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</a:t>
            </a:r>
            <a:endParaRPr lang="zh-CN" altLang="en-US" sz="2400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476023" y="15229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容器启动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990600"/>
            <a:ext cx="6591935" cy="5703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1.使用 docker run 命令运行 MySQL 容器，设置必要的环境变量，并指定容器名称和端口映射：</a:t>
            </a:r>
            <a:endParaRPr lang="en-US" altLang="zh-CN"/>
          </a:p>
          <a:p>
            <a:r>
              <a:rPr lang="en-US" altLang="zh-CN"/>
              <a:t>docker run --name my-mysql-container \</a:t>
            </a:r>
            <a:endParaRPr lang="en-US" altLang="zh-CN"/>
          </a:p>
          <a:p>
            <a:r>
              <a:rPr lang="en-US" altLang="zh-CN"/>
              <a:t>           -e MYSQL_ROOT_PASSWORD=supconit</a:t>
            </a:r>
            <a:r>
              <a:rPr lang="en-US" altLang="zh-CN"/>
              <a:t>\</a:t>
            </a:r>
            <a:endParaRPr lang="en-US" altLang="zh-CN"/>
          </a:p>
          <a:p>
            <a:r>
              <a:rPr lang="en-US" altLang="zh-CN"/>
              <a:t>           -e MYSQL_DATABASE=mydatabase \</a:t>
            </a:r>
            <a:endParaRPr lang="en-US" altLang="zh-CN"/>
          </a:p>
          <a:p>
            <a:r>
              <a:rPr lang="en-US" altLang="zh-CN"/>
              <a:t>           -e MYSQL_USER=sysadmin\</a:t>
            </a:r>
            <a:endParaRPr lang="en-US" altLang="zh-CN"/>
          </a:p>
          <a:p>
            <a:r>
              <a:rPr lang="en-US" altLang="zh-CN"/>
              <a:t>           -e MYSQL_PASSWORD=adminsys\</a:t>
            </a:r>
            <a:endParaRPr lang="en-US" altLang="zh-CN"/>
          </a:p>
          <a:p>
            <a:r>
              <a:rPr lang="en-US" altLang="zh-CN"/>
              <a:t>           -p 3307:3306 \</a:t>
            </a:r>
            <a:endParaRPr lang="en-US" altLang="zh-CN"/>
          </a:p>
          <a:p>
            <a:r>
              <a:rPr lang="en-US" altLang="zh-CN"/>
              <a:t>           -v /my/local/data:/var/lib/mysql \</a:t>
            </a:r>
            <a:endParaRPr lang="en-US" altLang="zh-CN"/>
          </a:p>
          <a:p>
            <a:r>
              <a:rPr lang="en-US" altLang="zh-CN"/>
              <a:t>           -d mysql:8.0.2</a:t>
            </a:r>
            <a:endParaRPr lang="en-US" altLang="zh-CN"/>
          </a:p>
          <a:p>
            <a:r>
              <a:rPr lang="zh-CN" altLang="en-US"/>
              <a:t>命令解释</a:t>
            </a:r>
            <a:endParaRPr lang="zh-CN" altLang="en-US"/>
          </a:p>
          <a:p>
            <a:r>
              <a:rPr lang="en-US" altLang="zh-CN"/>
              <a:t>docker run: 创建并启动一个新的容器。</a:t>
            </a:r>
            <a:endParaRPr lang="en-US" altLang="zh-CN"/>
          </a:p>
          <a:p>
            <a:r>
              <a:rPr lang="en-US" altLang="zh-CN"/>
              <a:t>--name my-mysql-container: 给容器命名为 my-mysql-container。</a:t>
            </a:r>
            <a:endParaRPr lang="en-US" altLang="zh-CN"/>
          </a:p>
          <a:p>
            <a:r>
              <a:rPr lang="en-US" altLang="zh-CN"/>
              <a:t>-e 设置环境变量</a:t>
            </a:r>
            <a:endParaRPr lang="en-US" altLang="zh-CN"/>
          </a:p>
          <a:p>
            <a:r>
              <a:rPr lang="en-US" altLang="zh-CN"/>
              <a:t>-p </a:t>
            </a:r>
            <a:r>
              <a:rPr lang="zh-CN" altLang="en-US"/>
              <a:t>设置端口</a:t>
            </a:r>
            <a:r>
              <a:rPr lang="zh-CN" altLang="en-US"/>
              <a:t>映射</a:t>
            </a:r>
            <a:endParaRPr lang="zh-CN" altLang="en-US"/>
          </a:p>
          <a:p>
            <a:r>
              <a:rPr lang="en-US" altLang="zh-CN"/>
              <a:t>-d </a:t>
            </a:r>
            <a:r>
              <a:rPr lang="zh-CN" altLang="en-US"/>
              <a:t>使该容器后台</a:t>
            </a:r>
            <a:r>
              <a:rPr lang="zh-CN" altLang="en-US"/>
              <a:t>运行</a:t>
            </a:r>
            <a:endParaRPr lang="zh-CN" altLang="en-US"/>
          </a:p>
          <a:p>
            <a:r>
              <a:rPr lang="en-US" altLang="zh-CN"/>
              <a:t>-v </a:t>
            </a:r>
            <a:r>
              <a:rPr lang="zh-CN" altLang="en-US"/>
              <a:t>设置容器卷挂载</a:t>
            </a:r>
            <a:r>
              <a:rPr lang="en-US" altLang="zh-CN"/>
              <a:t> 选项用于将主机的目录或文件挂载到容器的目录中，这样可以持久化容器中的数据或共享主机和容器之间的数据</a:t>
            </a:r>
            <a:endParaRPr lang="en-US" altLang="zh-CN"/>
          </a:p>
          <a:p>
            <a:r>
              <a:rPr lang="en-US" altLang="zh-CN"/>
              <a:t>/my/local/data:/var/lib/mysql: 将主机的 /my/local/data 目录挂载到容器的 /var/lib/mysql 目录，以持久化 MySQL 数据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476023" y="15229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3400" y="990600"/>
            <a:ext cx="6204585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使用 docker ps </a:t>
            </a:r>
            <a:r>
              <a:rPr lang="zh-CN" altLang="en-US"/>
              <a:t>可以展示正在运行的</a:t>
            </a: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5" y="1579880"/>
            <a:ext cx="11044555" cy="890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3405" y="2544445"/>
            <a:ext cx="6204585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使用 docker ps -a </a:t>
            </a:r>
            <a:r>
              <a:rPr lang="zh-CN" altLang="en-US"/>
              <a:t>展示</a:t>
            </a:r>
            <a:r>
              <a:rPr lang="zh-CN" altLang="en-US"/>
              <a:t>所用容器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3405" y="4038600"/>
            <a:ext cx="620458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使用 docker start </a:t>
            </a:r>
            <a:r>
              <a:rPr lang="zh-CN" altLang="en-US"/>
              <a:t>启动容器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docker restart </a:t>
            </a:r>
            <a:r>
              <a:rPr lang="zh-CN" altLang="en-US"/>
              <a:t>重</a:t>
            </a:r>
            <a:r>
              <a:rPr lang="zh-CN" altLang="en-US"/>
              <a:t>容器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docker exec -it &lt;containerId&gt; /bin/bash </a:t>
            </a:r>
            <a:r>
              <a:rPr lang="zh-CN" altLang="en-US"/>
              <a:t>进入容器</a:t>
            </a:r>
            <a:r>
              <a:rPr lang="zh-CN" altLang="en-US"/>
              <a:t>内部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docker  stop </a:t>
            </a:r>
            <a:r>
              <a:rPr lang="zh-CN" altLang="en-US"/>
              <a:t>停止</a:t>
            </a:r>
            <a:r>
              <a:rPr lang="zh-CN" altLang="en-US"/>
              <a:t>容器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docker rm </a:t>
            </a:r>
            <a:r>
              <a:rPr lang="zh-CN" altLang="en-US"/>
              <a:t>删除容器</a:t>
            </a:r>
            <a:r>
              <a:rPr lang="en-US" altLang="zh-CN"/>
              <a:t> </a:t>
            </a:r>
            <a:r>
              <a:rPr lang="zh-CN" altLang="en-US"/>
              <a:t>注意要先停止容器再删除</a:t>
            </a:r>
            <a:r>
              <a:rPr lang="zh-CN" altLang="en-US"/>
              <a:t>容器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" y="2983230"/>
            <a:ext cx="11044555" cy="890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5638800"/>
            <a:ext cx="9006205" cy="11385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33355" y="2120356"/>
            <a:ext cx="7382690" cy="153140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Docker允许用户为每个容器设置资源限制，包括CPU、内存、磁盘I/O等。通过设置合理的资源限制，可以防止某个容器占用过多资源，从而影响其他容器的正常运行。可以使用`docker run`命令的`--cpus`、`-m`等选项来设置容器的资源限制。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733355" y="1579345"/>
            <a:ext cx="7382690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资源限制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33355" y="4698953"/>
            <a:ext cx="7382690" cy="153140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Docker提供了丰富的监控和日志功能，帮助用户实时了解容器的运行状态和性能情况。可以使用`docker stats`命令查看容器的资源使用情况，包括CPU使用率、内存占用等；同时，通过配置日志驱动（如`json-file`），可以将容器的标准输出和错误输出重定向到指定的日志文件，便于后续分析和排查问题。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33355" y="4157942"/>
            <a:ext cx="7382690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监控日志查看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587997" y="4238210"/>
            <a:ext cx="939495" cy="93949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7" name="AutoShape 7"/>
          <p:cNvSpPr/>
          <p:nvPr/>
        </p:nvSpPr>
        <p:spPr>
          <a:xfrm>
            <a:off x="1587997" y="1592132"/>
            <a:ext cx="939495" cy="93949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8" name="Freeform 8"/>
          <p:cNvSpPr/>
          <p:nvPr/>
        </p:nvSpPr>
        <p:spPr>
          <a:xfrm>
            <a:off x="1794154" y="4444368"/>
            <a:ext cx="527181" cy="527181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71155"/>
                </a:moveTo>
                <a:lnTo>
                  <a:pt x="304800" y="133055"/>
                </a:lnTo>
                <a:lnTo>
                  <a:pt x="259261" y="114081"/>
                </a:lnTo>
                <a:cubicBezTo>
                  <a:pt x="257994" y="110509"/>
                  <a:pt x="256661" y="107051"/>
                  <a:pt x="255022" y="103661"/>
                </a:cubicBezTo>
                <a:lnTo>
                  <a:pt x="273406" y="57893"/>
                </a:lnTo>
                <a:lnTo>
                  <a:pt x="246459" y="30956"/>
                </a:lnTo>
                <a:lnTo>
                  <a:pt x="201101" y="49635"/>
                </a:lnTo>
                <a:cubicBezTo>
                  <a:pt x="197644" y="47958"/>
                  <a:pt x="194110" y="46549"/>
                  <a:pt x="190462" y="45244"/>
                </a:cubicBezTo>
                <a:lnTo>
                  <a:pt x="171155" y="0"/>
                </a:lnTo>
                <a:lnTo>
                  <a:pt x="133055" y="0"/>
                </a:lnTo>
                <a:lnTo>
                  <a:pt x="114224" y="45091"/>
                </a:lnTo>
                <a:cubicBezTo>
                  <a:pt x="110433" y="46434"/>
                  <a:pt x="106785" y="47844"/>
                  <a:pt x="103175" y="49559"/>
                </a:cubicBezTo>
                <a:lnTo>
                  <a:pt x="57893" y="31366"/>
                </a:lnTo>
                <a:lnTo>
                  <a:pt x="30956" y="58303"/>
                </a:lnTo>
                <a:lnTo>
                  <a:pt x="49416" y="103175"/>
                </a:lnTo>
                <a:cubicBezTo>
                  <a:pt x="47625" y="106861"/>
                  <a:pt x="46177" y="110614"/>
                  <a:pt x="44796" y="114491"/>
                </a:cubicBezTo>
                <a:lnTo>
                  <a:pt x="0" y="133645"/>
                </a:lnTo>
                <a:lnTo>
                  <a:pt x="0" y="171745"/>
                </a:lnTo>
                <a:lnTo>
                  <a:pt x="44834" y="190424"/>
                </a:lnTo>
                <a:cubicBezTo>
                  <a:pt x="46215" y="194291"/>
                  <a:pt x="47701" y="198053"/>
                  <a:pt x="49482" y="201740"/>
                </a:cubicBezTo>
                <a:lnTo>
                  <a:pt x="31366" y="246907"/>
                </a:lnTo>
                <a:lnTo>
                  <a:pt x="58303" y="273844"/>
                </a:lnTo>
                <a:lnTo>
                  <a:pt x="103289" y="255318"/>
                </a:lnTo>
                <a:cubicBezTo>
                  <a:pt x="106899" y="257032"/>
                  <a:pt x="110585" y="258404"/>
                  <a:pt x="114376" y="259709"/>
                </a:cubicBezTo>
                <a:lnTo>
                  <a:pt x="133645" y="304800"/>
                </a:lnTo>
                <a:lnTo>
                  <a:pt x="171745" y="304800"/>
                </a:lnTo>
                <a:lnTo>
                  <a:pt x="190605" y="259480"/>
                </a:lnTo>
                <a:cubicBezTo>
                  <a:pt x="194215" y="258137"/>
                  <a:pt x="197787" y="256727"/>
                  <a:pt x="201206" y="255089"/>
                </a:cubicBezTo>
                <a:lnTo>
                  <a:pt x="246898" y="273396"/>
                </a:lnTo>
                <a:lnTo>
                  <a:pt x="273834" y="246459"/>
                </a:lnTo>
                <a:lnTo>
                  <a:pt x="255079" y="200997"/>
                </a:lnTo>
                <a:cubicBezTo>
                  <a:pt x="256680" y="197577"/>
                  <a:pt x="257985" y="194110"/>
                  <a:pt x="259251" y="190576"/>
                </a:cubicBezTo>
                <a:lnTo>
                  <a:pt x="304800" y="171155"/>
                </a:lnTo>
                <a:close/>
                <a:moveTo>
                  <a:pt x="152105" y="209550"/>
                </a:moveTo>
                <a:cubicBezTo>
                  <a:pt x="120558" y="209550"/>
                  <a:pt x="94955" y="183947"/>
                  <a:pt x="94955" y="152400"/>
                </a:cubicBezTo>
                <a:cubicBezTo>
                  <a:pt x="94955" y="120853"/>
                  <a:pt x="120558" y="95250"/>
                  <a:pt x="152105" y="95250"/>
                </a:cubicBezTo>
                <a:cubicBezTo>
                  <a:pt x="183652" y="95250"/>
                  <a:pt x="209255" y="120853"/>
                  <a:pt x="209255" y="152400"/>
                </a:cubicBezTo>
                <a:cubicBezTo>
                  <a:pt x="209255" y="183947"/>
                  <a:pt x="183652" y="209550"/>
                  <a:pt x="152105" y="209550"/>
                </a:cubicBezTo>
                <a:close/>
              </a:path>
            </a:pathLst>
          </a:custGeom>
          <a:solidFill>
            <a:srgbClr val="FDFCFC">
              <a:alpha val="100000"/>
            </a:srgbClr>
          </a:solidFill>
        </p:spPr>
      </p:sp>
      <p:sp>
        <p:nvSpPr>
          <p:cNvPr id="9" name="Freeform 9"/>
          <p:cNvSpPr/>
          <p:nvPr/>
        </p:nvSpPr>
        <p:spPr>
          <a:xfrm>
            <a:off x="1853309" y="1857445"/>
            <a:ext cx="408870" cy="40887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DFCFC">
              <a:alpha val="100000"/>
            </a:srgbClr>
          </a:solidFill>
        </p:spPr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资源限制和监控日志查看方法论述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容器编排工具docker-</a:t>
            </a: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compose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Connector 4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cxnSp>
        <p:nvCxnSpPr>
          <p:cNvPr id="8" name="Connector 8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cxnSp>
        <p:nvCxnSpPr>
          <p:cNvPr id="12" name="Connector 12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pic>
        <p:nvPicPr>
          <p:cNvPr id="16" name="Picture 5"/>
          <p:cNvPicPr>
            <a:picLocks noChangeAspect="1"/>
          </p:cNvPicPr>
          <p:nvPr/>
        </p:nvPicPr>
        <p:blipFill>
          <a:blip r:embed="rId2">
            <a:alphaModFix amt="100000"/>
          </a:blip>
          <a:srcRect l="7546" r="7546"/>
          <a:stretch>
            <a:fillRect/>
          </a:stretch>
        </p:blipFill>
        <p:spPr>
          <a:xfrm>
            <a:off x="685907" y="1295555"/>
            <a:ext cx="3722789" cy="43844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029200" y="1511935"/>
            <a:ext cx="6565265" cy="3834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 Compose是一个用于定义和运行多容器Docker应用程序的工具。它使用YAML文件来配置应用程序的服务、网络和卷，然后通过简单的命令即可启动和停止整个应用程序。Docker Compose非常适合在开发环境中快速搭建和测试多容器应用程序</a:t>
            </a:r>
            <a:endParaRPr lang="en-US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 compose的作用就是批量搭建多容器的运行和对容器的管理，简化操作</a:t>
            </a:r>
            <a:r>
              <a:rPr lang="zh-CN" altLang="en-US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docker-compose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Connector 4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cxnSp>
        <p:nvCxnSpPr>
          <p:cNvPr id="8" name="Connector 8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cxnSp>
        <p:nvCxnSpPr>
          <p:cNvPr id="12" name="Connector 12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 w="9525">
            <a:solidFill>
              <a:srgbClr val="000000"/>
            </a:solidFill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2260"/>
            <a:ext cx="4558030" cy="29102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3400" y="1143000"/>
            <a:ext cx="9448800" cy="429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使用</a:t>
            </a:r>
            <a:r>
              <a:rPr lang="en-US" altLang="zh-CN"/>
              <a:t>docker-compose</a:t>
            </a:r>
            <a:r>
              <a:rPr lang="zh-CN" altLang="en-US"/>
              <a:t>需要编写一个</a:t>
            </a:r>
            <a:r>
              <a:rPr lang="en-US" altLang="zh-CN"/>
              <a:t>docker-compose.yml</a:t>
            </a:r>
            <a:r>
              <a:rPr lang="zh-CN" altLang="en-US"/>
              <a:t>文件，并且有固定的格式和</a:t>
            </a:r>
            <a:r>
              <a:rPr lang="zh-CN" altLang="en-US"/>
              <a:t>命令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91200" y="1600200"/>
            <a:ext cx="6377305" cy="4850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命令</a:t>
            </a:r>
            <a:r>
              <a:rPr lang="zh-CN" altLang="en-US"/>
              <a:t>解析</a:t>
            </a:r>
            <a:endParaRPr lang="zh-CN" altLang="en-US"/>
          </a:p>
          <a:p>
            <a:r>
              <a:rPr lang="zh-CN" altLang="en-US"/>
              <a:t>version: "3": 定义 Docker Compose 文件的版本。这里使用的是版本 3</a:t>
            </a:r>
            <a:endParaRPr lang="zh-CN" altLang="en-US"/>
          </a:p>
          <a:p>
            <a:r>
              <a:rPr lang="zh-CN" altLang="en-US"/>
              <a:t>services: 包含服务定义块。每个服务对应一个 Docker 容器。</a:t>
            </a:r>
            <a:endParaRPr lang="zh-CN" altLang="en-US"/>
          </a:p>
          <a:p>
            <a:r>
              <a:rPr lang="zh-CN" altLang="en-US"/>
              <a:t>mysql: 定义一个名为 mysql 的服务。</a:t>
            </a:r>
            <a:endParaRPr lang="zh-CN" altLang="en-US"/>
          </a:p>
          <a:p>
            <a:r>
              <a:rPr lang="zh-CN" altLang="en-US"/>
              <a:t>image: mysql:8.0.2: 指定使用 mysql 镜像的版本 8.0.2。这是容器的基础镜像。</a:t>
            </a:r>
            <a:endParaRPr lang="zh-CN" altLang="en-US"/>
          </a:p>
          <a:p>
            <a:r>
              <a:rPr lang="zh-CN" altLang="en-US"/>
              <a:t>ports: 将容器内部端口映射到主机端口，以便外部访问。</a:t>
            </a:r>
            <a:endParaRPr lang="zh-CN" altLang="en-US"/>
          </a:p>
          <a:p>
            <a:r>
              <a:rPr lang="zh-CN" altLang="en-US"/>
              <a:t>- 3306:3306: 将主机的 3306 端口映射到容器的 3306 端口。这意味着在主机上访问 localhost:3306 会被重定向到容器的 3306 端口。MySQL 默认监听 3306 端口。</a:t>
            </a:r>
            <a:endParaRPr lang="zh-CN" altLang="en-US"/>
          </a:p>
          <a:p>
            <a:r>
              <a:rPr lang="zh-CN" altLang="en-US"/>
              <a:t>environment: 设置容器的环境变量，用于配置 MySQL 数据库。</a:t>
            </a:r>
            <a:endParaRPr lang="zh-CN" altLang="en-US"/>
          </a:p>
          <a:p>
            <a:r>
              <a:rPr lang="zh-CN" altLang="en-US"/>
              <a:t>volumes: 挂载卷，用于持久化存储。即使容器删除，数据仍然保存在主机上。</a:t>
            </a:r>
            <a:endParaRPr lang="zh-CN" altLang="en-US"/>
          </a:p>
          <a:p>
            <a:r>
              <a:rPr lang="zh-CN" altLang="en-US"/>
              <a:t>- mysql-data:/var/lib/mysql: 将名为 mysql-data 的卷挂载到容器的 /var/lib/mysql 目录。这是 MySQL 数据库在容器内的默认数据存储路径。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6250" y="48006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docker compose up -d </a:t>
            </a:r>
            <a:r>
              <a:rPr lang="zh-CN" altLang="en-US"/>
              <a:t>启动</a:t>
            </a:r>
            <a:r>
              <a:rPr lang="zh-CN" altLang="en-US"/>
              <a:t>容器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docker compose down </a:t>
            </a:r>
            <a:r>
              <a:rPr lang="zh-CN" altLang="en-US"/>
              <a:t>停止并删除容器</a:t>
            </a:r>
            <a:r>
              <a:rPr lang="en-US" altLang="zh-CN"/>
              <a:t> </a:t>
            </a:r>
            <a:r>
              <a:rPr lang="zh-CN" altLang="en-US"/>
              <a:t>这个是删除</a:t>
            </a:r>
            <a:r>
              <a:rPr lang="zh-CN" altLang="en-US"/>
              <a:t>全部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docker compose rm &lt;</a:t>
            </a:r>
            <a:r>
              <a:rPr lang="zh-CN" altLang="en-US"/>
              <a:t>容器名</a:t>
            </a:r>
            <a:r>
              <a:rPr lang="en-US" altLang="zh-CN"/>
              <a:t>&gt;</a:t>
            </a:r>
            <a:r>
              <a:rPr lang="zh-CN" altLang="en-US"/>
              <a:t>删除指定</a:t>
            </a:r>
            <a:r>
              <a:rPr lang="zh-CN" altLang="en-US"/>
              <a:t>容器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56704" y="2388266"/>
            <a:ext cx="5981700" cy="133223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3596" y="4258462"/>
            <a:ext cx="10484808" cy="179805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50" b="1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项目中</a:t>
            </a:r>
            <a:r>
              <a:rPr lang="en-US" sz="4050" b="1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Docker应用案例分享</a:t>
            </a:r>
            <a:endParaRPr lang="en-US" sz="4050" b="1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76023" y="26532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构建算法所需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镜像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0550" y="1194435"/>
            <a:ext cx="52768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FROM python:3.7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ARG PIP_INDEX_URL=https://pypi.tuna.tsinghua.edu.cn/simple</a:t>
            </a:r>
            <a:endParaRPr lang="zh-CN" altLang="en-US"/>
          </a:p>
          <a:p>
            <a:r>
              <a:rPr lang="zh-CN" altLang="en-US"/>
              <a:t>ARG PIP_TRUSTED_HOST=pypi.tuna.tsinghua.edu.cn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COPY vmdas-requirements.txt /tmp/vmdas-requirements.txt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使用清华大学镜像源进行安装</a:t>
            </a:r>
            <a:endParaRPr lang="zh-CN" altLang="en-US"/>
          </a:p>
          <a:p>
            <a:r>
              <a:rPr lang="zh-CN" altLang="en-US"/>
              <a:t>RUN set -eux; \</a:t>
            </a:r>
            <a:endParaRPr lang="zh-CN" altLang="en-US"/>
          </a:p>
          <a:p>
            <a:r>
              <a:rPr lang="zh-CN" altLang="en-US"/>
              <a:t>    pip install --no-cache-dir -r /tmp/vmdas-requirements.txt --index-url ${PIP_INDEX_URL} --trusted-host ${PIP_TRUSTED_HOST}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476023" y="26532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编写算法服务</a:t>
            </a:r>
            <a:r>
              <a:rPr lang="en-US" altLang="zh-CN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docker-compose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8335" y="1146175"/>
            <a:ext cx="491426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version: "3"  #版本号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services:</a:t>
            </a:r>
            <a:endParaRPr lang="zh-CN" altLang="en-US"/>
          </a:p>
          <a:p>
            <a:r>
              <a:rPr lang="zh-CN" altLang="en-US"/>
              <a:t>  # 诊断服务</a:t>
            </a:r>
            <a:endParaRPr lang="zh-CN" altLang="en-US"/>
          </a:p>
          <a:p>
            <a:r>
              <a:rPr lang="zh-CN" altLang="en-US"/>
              <a:t>  diagnosis-service:  #服务名</a:t>
            </a:r>
            <a:endParaRPr lang="zh-CN" altLang="en-US"/>
          </a:p>
          <a:p>
            <a:r>
              <a:rPr lang="zh-CN" altLang="en-US"/>
              <a:t>    image: vmdas-predict-image:latest  # 镜像</a:t>
            </a:r>
            <a:endParaRPr lang="zh-CN" altLang="en-US"/>
          </a:p>
          <a:p>
            <a:r>
              <a:rPr lang="zh-CN" altLang="en-US"/>
              <a:t>    network_mode: host</a:t>
            </a:r>
            <a:endParaRPr lang="zh-CN" altLang="en-US"/>
          </a:p>
          <a:p>
            <a:r>
              <a:rPr lang="zh-CN" altLang="en-US"/>
              <a:t>    restart: always</a:t>
            </a:r>
            <a:endParaRPr lang="zh-CN" altLang="en-US"/>
          </a:p>
          <a:p>
            <a:r>
              <a:rPr lang="zh-CN" altLang="en-US"/>
              <a:t>    volumes:</a:t>
            </a:r>
            <a:endParaRPr lang="zh-CN" altLang="en-US"/>
          </a:p>
          <a:p>
            <a:r>
              <a:rPr lang="zh-CN" altLang="en-US"/>
              <a:t>      - ./:/usr/src/myapp  #映射到镜像的路径</a:t>
            </a:r>
            <a:endParaRPr lang="zh-CN" altLang="en-US"/>
          </a:p>
          <a:p>
            <a:r>
              <a:rPr lang="zh-CN" altLang="en-US"/>
              <a:t>    working_dir: /usr/src/myapp</a:t>
            </a:r>
            <a:endParaRPr lang="zh-CN" altLang="en-US"/>
          </a:p>
          <a:p>
            <a:r>
              <a:rPr lang="zh-CN" altLang="en-US"/>
              <a:t>    entrypoint: python diagnosis_v6.py</a:t>
            </a:r>
            <a:endParaRPr lang="zh-CN" altLang="en-US"/>
          </a:p>
          <a:p>
            <a:r>
              <a:rPr lang="zh-CN" altLang="en-US"/>
              <a:t>    stop_signal: SIGINT # 默认为 SIGTERM 发送 SIGINT 模拟 ctrl + c</a:t>
            </a:r>
            <a:endParaRPr lang="zh-CN" altLang="en-US"/>
          </a:p>
          <a:p>
            <a:r>
              <a:rPr lang="zh-CN" altLang="en-US"/>
              <a:t>    environment:     #时区</a:t>
            </a:r>
            <a:endParaRPr lang="zh-CN" altLang="en-US"/>
          </a:p>
          <a:p>
            <a:r>
              <a:rPr lang="zh-CN" altLang="en-US"/>
              <a:t>      - TZ=Asia/Shanghai</a:t>
            </a:r>
            <a:endParaRPr lang="zh-CN" altLang="en-US"/>
          </a:p>
          <a:p>
            <a:r>
              <a:rPr lang="zh-CN" altLang="en-US"/>
              <a:t>    logging:</a:t>
            </a:r>
            <a:endParaRPr lang="zh-CN" altLang="en-US"/>
          </a:p>
          <a:p>
            <a:r>
              <a:rPr lang="zh-CN" altLang="en-US"/>
              <a:t>      options:</a:t>
            </a:r>
            <a:endParaRPr lang="zh-CN" altLang="en-US"/>
          </a:p>
          <a:p>
            <a:r>
              <a:rPr lang="zh-CN" altLang="en-US"/>
              <a:t>        max-size: "50m"</a:t>
            </a:r>
            <a:endParaRPr lang="zh-CN" altLang="en-US"/>
          </a:p>
          <a:p>
            <a:r>
              <a:rPr lang="zh-CN" altLang="en-US"/>
              <a:t>        max-file: "3"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8539" y="1671764"/>
            <a:ext cx="7924800" cy="21621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725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sz="10725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8539" y="3724145"/>
            <a:ext cx="4943475" cy="6286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2700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感谢观看</a:t>
            </a:r>
            <a:endParaRPr lang="en-US" sz="2700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56704" y="2388266"/>
            <a:ext cx="5981700" cy="137160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3596" y="4258462"/>
            <a:ext cx="10484808" cy="179805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4050" b="1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Docker简介与基本概念</a:t>
            </a:r>
            <a:endParaRPr lang="en-US" sz="4050" b="1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60913" y="1312852"/>
            <a:ext cx="7804501" cy="7620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" name="Connector 3"/>
          <p:cNvCxnSpPr/>
          <p:nvPr/>
        </p:nvCxnSpPr>
        <p:spPr>
          <a:xfrm>
            <a:off x="1197254" y="5988003"/>
            <a:ext cx="10998321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4"/>
          <p:cNvSpPr txBox="1"/>
          <p:nvPr/>
        </p:nvSpPr>
        <p:spPr>
          <a:xfrm>
            <a:off x="3560913" y="1927072"/>
            <a:ext cx="7804501" cy="120396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Docker是一个开源的应用容器引擎，用于将应用程序及其依赖打包成可移植的镜像，并发布到任何流行的Linux或Windows操作系统上。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它可以让你通过容器技术来隔离应用环境，确保应用在任何环境中都能一致运行。</a:t>
            </a:r>
            <a:endParaRPr sz="1500">
              <a:sym typeface="+mn-ea"/>
            </a:endParaRPr>
          </a:p>
          <a:p>
            <a:pPr>
              <a:lnSpc>
                <a:spcPct val="140000"/>
              </a:lnSpc>
            </a:pP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3473" y="3943665"/>
            <a:ext cx="7806355" cy="76200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容器和虚拟机的区别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83473" y="4571667"/>
            <a:ext cx="7806355" cy="120396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虚拟机 (VM): 虚拟机通过虚拟化技术，模拟一整套硬件系统，并在其上运行操作系统和应用。每个虚拟机包含一个完整的操作系统实例。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容器: 容器共享主机操作系统的内核，通过隔离技术（如cgroups和namespaces）来提供轻量级的独立运行环境。每个容器包含应用及其所有依赖项，但不包含完整的操作系统实例。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Connector 7"/>
          <p:cNvCxnSpPr/>
          <p:nvPr/>
        </p:nvCxnSpPr>
        <p:spPr>
          <a:xfrm>
            <a:off x="3574694" y="3297546"/>
            <a:ext cx="8614217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Docker定义及发展历程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3141" r="13141"/>
          <a:stretch>
            <a:fillRect/>
          </a:stretch>
        </p:blipFill>
        <p:spPr>
          <a:xfrm>
            <a:off x="640619" y="1239230"/>
            <a:ext cx="3783578" cy="50447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核心技术原理简述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>
            <p:custDataLst>
              <p:tags r:id="rId3"/>
            </p:custDataLst>
          </p:nvPr>
        </p:nvSpPr>
        <p:spPr>
          <a:xfrm>
            <a:off x="4195024" y="478701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5" name="AutoShape 5"/>
          <p:cNvSpPr/>
          <p:nvPr>
            <p:custDataLst>
              <p:tags r:id="rId4"/>
            </p:custDataLst>
          </p:nvPr>
        </p:nvSpPr>
        <p:spPr>
          <a:xfrm>
            <a:off x="4195024" y="3018088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AutoShape 6"/>
          <p:cNvSpPr/>
          <p:nvPr>
            <p:custDataLst>
              <p:tags r:id="rId5"/>
            </p:custDataLst>
          </p:nvPr>
        </p:nvSpPr>
        <p:spPr>
          <a:xfrm>
            <a:off x="4195024" y="1237957"/>
            <a:ext cx="701468" cy="55010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7" name="TextBox 7"/>
          <p:cNvSpPr txBox="1"/>
          <p:nvPr>
            <p:custDataLst>
              <p:tags r:id="rId6"/>
            </p:custDataLst>
          </p:nvPr>
        </p:nvSpPr>
        <p:spPr>
          <a:xfrm>
            <a:off x="5259845" y="2945478"/>
            <a:ext cx="6286500" cy="695325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镜像技术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7"/>
            </p:custDataLst>
          </p:nvPr>
        </p:nvSpPr>
        <p:spPr>
          <a:xfrm>
            <a:off x="5259845" y="3472246"/>
            <a:ext cx="6124575" cy="12477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Docker镜像是一个轻量级、可执行的独立软件包，包含应用程序及其运行所需的所有依赖和配置，使得应用可以在任何Docker环境中一致地运行。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8"/>
            </p:custDataLst>
          </p:nvPr>
        </p:nvSpPr>
        <p:spPr>
          <a:xfrm>
            <a:off x="5272199" y="4714408"/>
            <a:ext cx="6286500" cy="695325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仓库管理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9"/>
            </p:custDataLst>
          </p:nvPr>
        </p:nvSpPr>
        <p:spPr>
          <a:xfrm>
            <a:off x="5272199" y="5252378"/>
            <a:ext cx="6124575" cy="12477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Docker通过仓库来存储和共享镜像，用户可以方便地拉取和使用他人创建的镜像，也可以将自己的镜像推送到仓库中共享。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>
            <p:custDataLst>
              <p:tags r:id="rId10"/>
            </p:custDataLst>
          </p:nvPr>
        </p:nvSpPr>
        <p:spPr>
          <a:xfrm>
            <a:off x="5272221" y="1165346"/>
            <a:ext cx="6286500" cy="695325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容器技术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1"/>
            </p:custDataLst>
          </p:nvPr>
        </p:nvSpPr>
        <p:spPr>
          <a:xfrm>
            <a:off x="5272221" y="1692114"/>
            <a:ext cx="6124575" cy="12477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Docker利用Linux内核的Cgroups和Namespace功能来创建独立的容器，实现进程、网络、文件系统的隔离。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12"/>
            </p:custDataLst>
          </p:nvPr>
        </p:nvSpPr>
        <p:spPr>
          <a:xfrm>
            <a:off x="4629608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4" name="AutoShape 14"/>
          <p:cNvSpPr/>
          <p:nvPr>
            <p:custDataLst>
              <p:tags r:id="rId13"/>
            </p:custDataLst>
          </p:nvPr>
        </p:nvSpPr>
        <p:spPr>
          <a:xfrm>
            <a:off x="3911804" y="478701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5" name="AutoShape 15"/>
          <p:cNvSpPr/>
          <p:nvPr>
            <p:custDataLst>
              <p:tags r:id="rId14"/>
            </p:custDataLst>
          </p:nvPr>
        </p:nvSpPr>
        <p:spPr>
          <a:xfrm>
            <a:off x="4629608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6" name="AutoShape 16"/>
          <p:cNvSpPr/>
          <p:nvPr>
            <p:custDataLst>
              <p:tags r:id="rId15"/>
            </p:custDataLst>
          </p:nvPr>
        </p:nvSpPr>
        <p:spPr>
          <a:xfrm>
            <a:off x="3911804" y="3018088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7" name="AutoShape 17"/>
          <p:cNvSpPr/>
          <p:nvPr>
            <p:custDataLst>
              <p:tags r:id="rId16"/>
            </p:custDataLst>
          </p:nvPr>
        </p:nvSpPr>
        <p:spPr>
          <a:xfrm>
            <a:off x="4629608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8" name="AutoShape 18"/>
          <p:cNvSpPr/>
          <p:nvPr>
            <p:custDataLst>
              <p:tags r:id="rId17"/>
            </p:custDataLst>
          </p:nvPr>
        </p:nvSpPr>
        <p:spPr>
          <a:xfrm>
            <a:off x="3911804" y="1237957"/>
            <a:ext cx="550104" cy="550104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9" name="TextBox 19"/>
          <p:cNvSpPr txBox="1"/>
          <p:nvPr>
            <p:custDataLst>
              <p:tags r:id="rId18"/>
            </p:custDataLst>
          </p:nvPr>
        </p:nvSpPr>
        <p:spPr>
          <a:xfrm>
            <a:off x="4162763" y="4825850"/>
            <a:ext cx="765990" cy="4724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3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TextBox 20"/>
          <p:cNvSpPr txBox="1"/>
          <p:nvPr>
            <p:custDataLst>
              <p:tags r:id="rId19"/>
            </p:custDataLst>
          </p:nvPr>
        </p:nvSpPr>
        <p:spPr>
          <a:xfrm>
            <a:off x="4162763" y="3056920"/>
            <a:ext cx="765990" cy="4724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3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Box 21"/>
          <p:cNvSpPr txBox="1"/>
          <p:nvPr>
            <p:custDataLst>
              <p:tags r:id="rId20"/>
            </p:custDataLst>
          </p:nvPr>
        </p:nvSpPr>
        <p:spPr>
          <a:xfrm>
            <a:off x="4162763" y="1276789"/>
            <a:ext cx="765990" cy="472440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3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3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6667" r="16667"/>
          <a:stretch>
            <a:fillRect/>
          </a:stretch>
        </p:blipFill>
        <p:spPr>
          <a:xfrm>
            <a:off x="4070039" y="1545914"/>
            <a:ext cx="3861422" cy="3861422"/>
          </a:xfrm>
          <a:prstGeom prst="diamond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容器与虚拟机对比分析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4"/>
            </p:custDataLst>
          </p:nvPr>
        </p:nvSpPr>
        <p:spPr>
          <a:xfrm>
            <a:off x="216800" y="2235958"/>
            <a:ext cx="3905833" cy="1129392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容器与宿主机共享操作系统内核，而虚拟机则包含独立的操作系统。这使得容器更加轻量级且启动速度更快。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>
            <p:custDataLst>
              <p:tags r:id="rId5"/>
            </p:custDataLst>
          </p:nvPr>
        </p:nvSpPr>
        <p:spPr>
          <a:xfrm>
            <a:off x="216800" y="1629875"/>
            <a:ext cx="3905833" cy="50279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架构差异</a:t>
            </a:r>
            <a:endParaRPr 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8027972" y="2207383"/>
            <a:ext cx="3905833" cy="1129392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容器仅包含应用及其依赖，无需额外的操作系统开销，因此资源占用更低。而虚拟机需要为每个实例分配独立的系统资源。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7988535" y="5255554"/>
            <a:ext cx="3905833" cy="114317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由于Docker镜像的跨平台特性，容器可以在不同的操作系统和硬件平台上一致地运行，而虚拟机则可能受到特定平台限制。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8"/>
            </p:custDataLst>
          </p:nvPr>
        </p:nvSpPr>
        <p:spPr>
          <a:xfrm>
            <a:off x="7988535" y="1629875"/>
            <a:ext cx="3905833" cy="50279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资源占用</a:t>
            </a:r>
            <a:endParaRPr 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9"/>
            </p:custDataLst>
          </p:nvPr>
        </p:nvSpPr>
        <p:spPr>
          <a:xfrm>
            <a:off x="156774" y="5284129"/>
            <a:ext cx="3905833" cy="114317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虽然容器在隔离性方面略逊于虚拟机，但其仍能提供足够的进程、网络和文件系统隔离，确保应用之间的安全性。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10"/>
            </p:custDataLst>
          </p:nvPr>
        </p:nvSpPr>
        <p:spPr>
          <a:xfrm>
            <a:off x="177362" y="4706621"/>
            <a:ext cx="3905833" cy="50279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隔离性</a:t>
            </a:r>
            <a:endParaRPr 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>
            <p:custDataLst>
              <p:tags r:id="rId11"/>
            </p:custDataLst>
          </p:nvPr>
        </p:nvSpPr>
        <p:spPr>
          <a:xfrm>
            <a:off x="4364358" y="1629875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TextBox 12"/>
          <p:cNvSpPr txBox="1"/>
          <p:nvPr>
            <p:custDataLst>
              <p:tags r:id="rId12"/>
            </p:custDataLst>
          </p:nvPr>
        </p:nvSpPr>
        <p:spPr>
          <a:xfrm>
            <a:off x="4170154" y="1730269"/>
            <a:ext cx="105918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13"/>
            </p:custDataLst>
          </p:nvPr>
        </p:nvSpPr>
        <p:spPr>
          <a:xfrm>
            <a:off x="7178908" y="1629875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TextBox 14"/>
          <p:cNvSpPr txBox="1"/>
          <p:nvPr>
            <p:custDataLst>
              <p:tags r:id="rId14"/>
            </p:custDataLst>
          </p:nvPr>
        </p:nvSpPr>
        <p:spPr>
          <a:xfrm>
            <a:off x="6984704" y="1730269"/>
            <a:ext cx="105918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AutoShape 15"/>
          <p:cNvSpPr/>
          <p:nvPr>
            <p:custDataLst>
              <p:tags r:id="rId15"/>
            </p:custDataLst>
          </p:nvPr>
        </p:nvSpPr>
        <p:spPr>
          <a:xfrm>
            <a:off x="7139471" y="4678046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6" name="TextBox 16"/>
          <p:cNvSpPr txBox="1"/>
          <p:nvPr>
            <p:custDataLst>
              <p:tags r:id="rId16"/>
            </p:custDataLst>
          </p:nvPr>
        </p:nvSpPr>
        <p:spPr>
          <a:xfrm>
            <a:off x="6945267" y="4778440"/>
            <a:ext cx="105918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AutoShape 17"/>
          <p:cNvSpPr/>
          <p:nvPr>
            <p:custDataLst>
              <p:tags r:id="rId17"/>
            </p:custDataLst>
          </p:nvPr>
        </p:nvSpPr>
        <p:spPr>
          <a:xfrm>
            <a:off x="4324921" y="4678046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8" name="TextBox 18"/>
          <p:cNvSpPr txBox="1"/>
          <p:nvPr>
            <p:custDataLst>
              <p:tags r:id="rId18"/>
            </p:custDataLst>
          </p:nvPr>
        </p:nvSpPr>
        <p:spPr>
          <a:xfrm>
            <a:off x="4130717" y="4778440"/>
            <a:ext cx="105918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TextBox 19"/>
          <p:cNvSpPr txBox="1"/>
          <p:nvPr>
            <p:custDataLst>
              <p:tags r:id="rId19"/>
            </p:custDataLst>
          </p:nvPr>
        </p:nvSpPr>
        <p:spPr>
          <a:xfrm>
            <a:off x="7988535" y="4801871"/>
            <a:ext cx="3905833" cy="50279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移植性</a:t>
            </a:r>
            <a:endParaRPr 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4716" r="14716"/>
          <a:stretch>
            <a:fillRect/>
          </a:stretch>
        </p:blipFill>
        <p:spPr>
          <a:xfrm>
            <a:off x="615557" y="1293101"/>
            <a:ext cx="3938036" cy="5250714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4232060" y="1718638"/>
            <a:ext cx="7211308" cy="4522346"/>
          </a:xfrm>
          <a:prstGeom prst="roundRect">
            <a:avLst>
              <a:gd name="adj" fmla="val 4504"/>
            </a:avLst>
          </a:prstGeom>
          <a:solidFill>
            <a:srgbClr val="FFFFFF">
              <a:alpha val="100000"/>
            </a:srgbClr>
          </a:solidFill>
          <a:effectLst>
            <a:outerShdw blurRad="381000">
              <a:srgbClr val="000000">
                <a:alpha val="7000"/>
              </a:srgbClr>
            </a:outerShdw>
          </a:effectLst>
        </p:spPr>
      </p:sp>
      <p:sp>
        <p:nvSpPr>
          <p:cNvPr id="4" name="TextBox 4"/>
          <p:cNvSpPr txBox="1"/>
          <p:nvPr/>
        </p:nvSpPr>
        <p:spPr>
          <a:xfrm>
            <a:off x="4599214" y="2711090"/>
            <a:ext cx="6477000" cy="125774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Docker适用于微服务架构、持续集成与持续部署（CI/CD）、云原生应用等场景，可以简化应用的部署、扩展和管理过程。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99214" y="2143575"/>
            <a:ext cx="6477000" cy="645267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应用场景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99214" y="4589063"/>
            <a:ext cx="6477000" cy="1271524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Docker具有以下优势：轻量级、快速部署、跨平台兼容性、易于管理和扩展、提高资源利用率以及强大的社区支持。这些优势使得Docker成为现代软件开发和运维领域不可或缺的工具之一。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99214" y="4153214"/>
            <a:ext cx="6477000" cy="645267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优势总结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应用场景与优势总结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476023" y="-102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不同系统的</a:t>
            </a:r>
            <a:r>
              <a:rPr lang="zh-CN" alt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</a:t>
            </a:r>
            <a:endParaRPr lang="zh-CN" alt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8480" y="838200"/>
            <a:ext cx="10988040" cy="5379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1.Centos</a:t>
            </a:r>
            <a:r>
              <a:rPr lang="zh-CN" altLang="en-US"/>
              <a:t>系统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sudo yum update -y</a:t>
            </a:r>
            <a:endParaRPr lang="zh-CN" altLang="en-US"/>
          </a:p>
          <a:p>
            <a:r>
              <a:rPr lang="zh-CN" altLang="en-US"/>
              <a:t>sudo yum install -y yum-utils</a:t>
            </a:r>
            <a:endParaRPr lang="zh-CN" altLang="en-US"/>
          </a:p>
          <a:p>
            <a:r>
              <a:rPr lang="zh-CN" altLang="en-US"/>
              <a:t>sudo yum-config-manager --add-repo https://download.docker.com/linux/centos/docker-ce.repo</a:t>
            </a:r>
            <a:endParaRPr lang="zh-CN" altLang="en-US"/>
          </a:p>
          <a:p>
            <a:r>
              <a:rPr lang="zh-CN" altLang="en-US"/>
              <a:t>yum</a:t>
            </a:r>
            <a:r>
              <a:rPr lang="en-US" altLang="zh-CN"/>
              <a:t> install </a:t>
            </a:r>
            <a:r>
              <a:rPr lang="zh-CN" altLang="en-US"/>
              <a:t>docker-ce docker-ce-cli containerd.io docker-compose-plugin</a:t>
            </a:r>
            <a:endParaRPr lang="zh-CN" altLang="en-US"/>
          </a:p>
          <a:p>
            <a:r>
              <a:rPr lang="zh-CN" altLang="en-US"/>
              <a:t>开机自启</a:t>
            </a:r>
            <a:endParaRPr lang="zh-CN" altLang="en-US"/>
          </a:p>
          <a:p>
            <a:r>
              <a:rPr lang="zh-CN" altLang="en-US"/>
              <a:t>sudo systemctl start docker</a:t>
            </a:r>
            <a:endParaRPr lang="zh-CN" altLang="en-US"/>
          </a:p>
          <a:p>
            <a:r>
              <a:rPr lang="zh-CN" altLang="en-US"/>
              <a:t>sudo systemctl enable docker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2.ubuntu</a:t>
            </a:r>
            <a:r>
              <a:rPr lang="zh-CN" altLang="en-US"/>
              <a:t>系统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sudo apt-get update</a:t>
            </a:r>
            <a:endParaRPr lang="zh-CN" altLang="en-US"/>
          </a:p>
          <a:p>
            <a:r>
              <a:rPr lang="zh-CN" altLang="en-US"/>
              <a:t>curl -fsSL https://download.docker.com/linux/ubuntu/gpg | sudo gpg --dearmor -o /usr/share/keyrings/docker-archive-keyring.gpg</a:t>
            </a:r>
            <a:endParaRPr lang="zh-CN" altLang="en-US"/>
          </a:p>
          <a:p>
            <a:r>
              <a:rPr lang="zh-CN" altLang="en-US"/>
              <a:t>echo "deb [arch=$(dpkg --print-architecture) signed-by=/usr/share/keyrings/docker-archive-keyring.gpg] https://download.docker.com/linux/ubuntu $(lsb_release -cs) stable" | sudo tee /etc/apt/sources.list.d/docker.list &gt; /dev/null</a:t>
            </a:r>
            <a:endParaRPr lang="zh-CN" altLang="en-US"/>
          </a:p>
          <a:p>
            <a:r>
              <a:rPr lang="zh-CN" altLang="en-US"/>
              <a:t>sudo apt-get update</a:t>
            </a:r>
            <a:endParaRPr lang="zh-CN" altLang="en-US"/>
          </a:p>
          <a:p>
            <a:r>
              <a:rPr lang="zh-CN" altLang="en-US"/>
              <a:t>apt-get download docker-ce docker-ce-cli containerd.io docker-compose-plugin</a:t>
            </a:r>
            <a:endParaRPr lang="zh-CN" altLang="en-US"/>
          </a:p>
          <a:p>
            <a:r>
              <a:rPr lang="zh-CN" altLang="en-US"/>
              <a:t>开机</a:t>
            </a:r>
            <a:r>
              <a:rPr lang="zh-CN" altLang="en-US"/>
              <a:t>自启</a:t>
            </a:r>
            <a:endParaRPr lang="zh-CN" altLang="en-US"/>
          </a:p>
          <a:p>
            <a:r>
              <a:rPr lang="zh-CN" altLang="en-US"/>
              <a:t>sudo systemctl start docker</a:t>
            </a:r>
            <a:endParaRPr lang="zh-CN" altLang="en-US"/>
          </a:p>
          <a:p>
            <a:r>
              <a:rPr lang="zh-CN" altLang="en-US"/>
              <a:t>sudo systemctl enable docker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56704" y="2388266"/>
            <a:ext cx="5981700" cy="137160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6600" b="1">
                <a:solidFill>
                  <a:srgbClr val="1338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6600" b="1">
              <a:solidFill>
                <a:srgbClr val="1338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3596" y="4258462"/>
            <a:ext cx="10484808" cy="179805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4050" b="1">
                <a:solidFill>
                  <a:srgbClr val="020A49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Docker架构与组件详解</a:t>
            </a:r>
            <a:endParaRPr lang="en-US" sz="4050" b="1">
              <a:solidFill>
                <a:srgbClr val="020A49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10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11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12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13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14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15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16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17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18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19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2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20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21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22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23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24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25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26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27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28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29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3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30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31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32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33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34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35.xml><?xml version="1.0" encoding="utf-8"?>
<p:tagLst xmlns:p="http://schemas.openxmlformats.org/presentationml/2006/main">
  <p:tag name="KSO_WM_DIAGRAM_VIRTUALLY_FRAME" val="{&quot;height&quot;:384.36125984251964,&quot;left&quot;:12.344409448818897,&quot;top&quot;:121.72551181102362,&quot;width&quot;:927.3252755905511}"/>
</p:tagLst>
</file>

<file path=ppt/tags/tag36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37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38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39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4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40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41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42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43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44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45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46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47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48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49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5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50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51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52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53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54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55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56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57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58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59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6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60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61.xml><?xml version="1.0" encoding="utf-8"?>
<p:tagLst xmlns:p="http://schemas.openxmlformats.org/presentationml/2006/main">
  <p:tag name="KSO_WM_DIAGRAM_VIRTUALLY_FRAME" val="{&quot;height&quot;:375.58929133858265,&quot;left&quot;:62.61748031496063,&quot;top&quot;:127.67228346456693,&quot;width&quot;:825.0150393700787}"/>
</p:tagLst>
</file>

<file path=ppt/tags/tag62.xml><?xml version="1.0" encoding="utf-8"?>
<p:tagLst xmlns:p="http://schemas.openxmlformats.org/presentationml/2006/main">
  <p:tag name="commondata" val="eyJoZGlkIjoiYTUxN2VlNGY0ZTk5OWY0ZmQxYWVjMjVlNzhkNDkxN2IifQ=="/>
</p:tagLst>
</file>

<file path=ppt/tags/tag7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8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ags/tag9.xml><?xml version="1.0" encoding="utf-8"?>
<p:tagLst xmlns:p="http://schemas.openxmlformats.org/presentationml/2006/main">
  <p:tag name="KSO_WM_DIAGRAM_VIRTUALLY_FRAME" val="{&quot;height&quot;:420.06354330708666,&quot;left&quot;:308.01606299212597,&quot;top&quot;:91.75952755905512,&quot;width&quot;:602.1194488188978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20A49"/>
      </a:dk1>
      <a:lt1>
        <a:srgbClr val="FBFEFF"/>
      </a:lt1>
      <a:dk2>
        <a:srgbClr val="020A49"/>
      </a:dk2>
      <a:lt2>
        <a:srgbClr val="CADDF0"/>
      </a:lt2>
      <a:accent1>
        <a:srgbClr val="1338FD"/>
      </a:accent1>
      <a:accent2>
        <a:srgbClr val="1338FD"/>
      </a:accent2>
      <a:accent3>
        <a:srgbClr val="1B96DB"/>
      </a:accent3>
      <a:accent4>
        <a:srgbClr val="32C5DA"/>
      </a:accent4>
      <a:accent5>
        <a:srgbClr val="1CCDF0"/>
      </a:accent5>
      <a:accent6>
        <a:srgbClr val="338DE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6604</Words>
  <Application>WPS 演示</Application>
  <PresentationFormat>On-screen Show (4:3)</PresentationFormat>
  <Paragraphs>345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Arial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空白格</cp:lastModifiedBy>
  <cp:revision>14</cp:revision>
  <dcterms:created xsi:type="dcterms:W3CDTF">2006-08-16T00:00:00Z</dcterms:created>
  <dcterms:modified xsi:type="dcterms:W3CDTF">2024-06-27T11:48:49Z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E33B06376F1146EFB68A43A393A161FA_12</vt:lpwstr>
  </property>
  <property fmtid="{D5CDD505-2E9C-101B-9397-08002B2CF9AE}" pid="3" name="KSOProductBuildVer">
    <vt:lpwstr>2052-12.1.0.16929</vt:lpwstr>
  </property>
</Properties>
</file>