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3"/>
  </p:notesMasterIdLst>
  <p:sldIdLst>
    <p:sldId id="264" r:id="rId3"/>
    <p:sldId id="257" r:id="rId4"/>
    <p:sldId id="258" r:id="rId5"/>
    <p:sldId id="266" r:id="rId6"/>
    <p:sldId id="259" r:id="rId7"/>
    <p:sldId id="269" r:id="rId8"/>
    <p:sldId id="270" r:id="rId9"/>
    <p:sldId id="271" r:id="rId10"/>
    <p:sldId id="260" r:id="rId11"/>
    <p:sldId id="273" r:id="rId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80C"/>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6357" autoAdjust="0"/>
  </p:normalViewPr>
  <p:slideViewPr>
    <p:cSldViewPr snapToGrid="0" snapToObjects="1">
      <p:cViewPr>
        <p:scale>
          <a:sx n="100" d="100"/>
          <a:sy n="100" d="100"/>
        </p:scale>
        <p:origin x="936" y="396"/>
      </p:cViewPr>
      <p:guideLst/>
    </p:cSldViewPr>
  </p:slideViewPr>
  <p:notesTextViewPr>
    <p:cViewPr>
      <p:scale>
        <a:sx n="1" d="1"/>
        <a:sy n="1" d="1"/>
      </p:scale>
      <p:origin x="0" y="0"/>
    </p:cViewPr>
  </p:notesTextViewPr>
  <p:sorterViewPr>
    <p:cViewPr>
      <p:scale>
        <a:sx n="100" d="100"/>
        <a:sy n="100" d="100"/>
      </p:scale>
      <p:origin x="0" y="-41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E915-B887-4F23-96B6-BB83E086C2A2}" type="datetimeFigureOut">
              <a:rPr lang="zh-CN" altLang="en-US" smtClean="0"/>
              <a:t>2018/5/7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E7A5D-FE5B-43A6-B51B-3796224389CD}" type="slidenum">
              <a:rPr lang="zh-CN" altLang="en-US" smtClean="0"/>
              <a:t>‹#›</a:t>
            </a:fld>
            <a:endParaRPr lang="zh-CN" altLang="en-US"/>
          </a:p>
        </p:txBody>
      </p:sp>
    </p:spTree>
    <p:extLst>
      <p:ext uri="{BB962C8B-B14F-4D97-AF65-F5344CB8AC3E}">
        <p14:creationId xmlns:p14="http://schemas.microsoft.com/office/powerpoint/2010/main" val="268495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E7A5D-FE5B-43A6-B51B-3796224389CD}" type="slidenum">
              <a:rPr lang="zh-CN" altLang="en-US" smtClean="0"/>
              <a:t>3</a:t>
            </a:fld>
            <a:endParaRPr lang="zh-CN" altLang="en-US"/>
          </a:p>
        </p:txBody>
      </p:sp>
    </p:spTree>
    <p:extLst>
      <p:ext uri="{BB962C8B-B14F-4D97-AF65-F5344CB8AC3E}">
        <p14:creationId xmlns:p14="http://schemas.microsoft.com/office/powerpoint/2010/main" val="191404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6"/>
          <p:cNvSpPr/>
          <p:nvPr userDrawn="1"/>
        </p:nvSpPr>
        <p:spPr>
          <a:xfrm>
            <a:off x="8195734" y="626064"/>
            <a:ext cx="2660426" cy="560587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93675">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3"/>
          <p:cNvSpPr>
            <a:spLocks noGrp="1"/>
          </p:cNvSpPr>
          <p:nvPr>
            <p:ph type="body" sz="quarter" idx="10" hasCustomPrompt="1"/>
          </p:nvPr>
        </p:nvSpPr>
        <p:spPr>
          <a:xfrm>
            <a:off x="2937933" y="2959364"/>
            <a:ext cx="7189147" cy="1223169"/>
          </a:xfrm>
          <a:prstGeom prst="rect">
            <a:avLst/>
          </a:prstGeom>
        </p:spPr>
        <p:txBody>
          <a:bodyPr/>
          <a:lstStyle>
            <a:lvl1pPr marL="0" indent="0" algn="r">
              <a:buNone/>
              <a:defRPr sz="8800"/>
            </a:lvl1pPr>
          </a:lstStyle>
          <a:p>
            <a:pPr lvl="0"/>
            <a:r>
              <a:rPr lang="zh-CN" altLang="en-US" b="1" dirty="0">
                <a:solidFill>
                  <a:schemeClr val="tx1">
                    <a:lumMod val="85000"/>
                    <a:lumOff val="15000"/>
                  </a:schemeClr>
                </a:solidFill>
                <a:cs typeface="+mn-ea"/>
                <a:sym typeface="+mn-lt"/>
              </a:rPr>
              <a:t>添加论文名称</a:t>
            </a:r>
            <a:endParaRPr lang="zh-CN" altLang="en-US" dirty="0"/>
          </a:p>
        </p:txBody>
      </p:sp>
      <p:sp>
        <p:nvSpPr>
          <p:cNvPr id="7"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文本占位符 3"/>
          <p:cNvSpPr>
            <a:spLocks noGrp="1"/>
          </p:cNvSpPr>
          <p:nvPr>
            <p:ph type="body" sz="quarter" idx="13" hasCustomPrompt="1"/>
          </p:nvPr>
        </p:nvSpPr>
        <p:spPr>
          <a:xfrm>
            <a:off x="685800" y="392709"/>
            <a:ext cx="3564466" cy="275759"/>
          </a:xfrm>
          <a:prstGeom prst="rect">
            <a:avLst/>
          </a:prstGeom>
        </p:spPr>
        <p:txBody>
          <a:bodyPr/>
          <a:lstStyle>
            <a:lvl1pPr marL="0" indent="0" algn="l">
              <a:buNone/>
              <a:defRPr sz="1800" b="0" i="0" u="none"/>
            </a:lvl1pPr>
          </a:lstStyle>
          <a:p>
            <a:r>
              <a:rPr lang="en-US" altLang="zh-CN" dirty="0">
                <a:latin typeface="+mn-lt"/>
                <a:cs typeface="+mn-ea"/>
                <a:sym typeface="+mn-lt"/>
              </a:rPr>
              <a:t>PRESENTED BY OfficePLUS</a:t>
            </a:r>
          </a:p>
        </p:txBody>
      </p:sp>
      <p:sp useBgFill="1">
        <p:nvSpPr>
          <p:cNvPr id="10" name="文本占位符 9"/>
          <p:cNvSpPr>
            <a:spLocks noGrp="1"/>
          </p:cNvSpPr>
          <p:nvPr>
            <p:ph type="body" sz="quarter" idx="14" hasCustomPrompt="1"/>
          </p:nvPr>
        </p:nvSpPr>
        <p:spPr>
          <a:xfrm>
            <a:off x="2937933" y="2443163"/>
            <a:ext cx="7188730" cy="515937"/>
          </a:xfrm>
          <a:prstGeom prst="rect">
            <a:avLst/>
          </a:prstGeom>
        </p:spPr>
        <p:txBody>
          <a:bodyPr/>
          <a:lstStyle>
            <a:lvl1pPr marL="0" indent="0" algn="r">
              <a:buNone/>
              <a:defRPr>
                <a:solidFill>
                  <a:schemeClr val="accent1"/>
                </a:solidFill>
              </a:defRPr>
            </a:lvl1pPr>
            <a:lvl2pPr algn="r">
              <a:defRPr/>
            </a:lvl2pPr>
            <a:lvl3pPr algn="r">
              <a:defRPr/>
            </a:lvl3pPr>
            <a:lvl4pPr algn="r">
              <a:defRPr/>
            </a:lvl4pPr>
            <a:lvl5pPr algn="r">
              <a:defRPr/>
            </a:lvl5pPr>
          </a:lstStyle>
          <a:p>
            <a:pPr lvl="0"/>
            <a:r>
              <a:rPr lang="en-US" altLang="zh-CN" dirty="0"/>
              <a:t>XXX</a:t>
            </a:r>
            <a:r>
              <a:rPr lang="zh-CN" altLang="en-US" dirty="0"/>
              <a:t>学部</a:t>
            </a:r>
            <a:r>
              <a:rPr lang="en-US" altLang="zh-CN" dirty="0"/>
              <a:t>XXX</a:t>
            </a:r>
            <a:r>
              <a:rPr lang="zh-CN" altLang="en-US" dirty="0"/>
              <a:t>大学</a:t>
            </a:r>
          </a:p>
        </p:txBody>
      </p:sp>
      <p:sp useBgFill="1">
        <p:nvSpPr>
          <p:cNvPr id="11" name="文本占位符 9"/>
          <p:cNvSpPr>
            <a:spLocks noGrp="1"/>
          </p:cNvSpPr>
          <p:nvPr>
            <p:ph type="body" sz="quarter" idx="15" hasCustomPrompt="1"/>
          </p:nvPr>
        </p:nvSpPr>
        <p:spPr>
          <a:xfrm>
            <a:off x="2937933" y="4182534"/>
            <a:ext cx="7188730" cy="381972"/>
          </a:xfrm>
          <a:prstGeom prst="rect">
            <a:avLst/>
          </a:prstGeom>
        </p:spPr>
        <p:txBody>
          <a:bodyPr/>
          <a:lstStyle>
            <a:lvl1pPr marL="0" indent="0" algn="r">
              <a:buNone/>
              <a:defRPr sz="1800">
                <a:solidFill>
                  <a:schemeClr val="tx1"/>
                </a:solidFill>
              </a:defRPr>
            </a:lvl1pPr>
            <a:lvl2pPr algn="r">
              <a:defRPr/>
            </a:lvl2pPr>
            <a:lvl3pPr algn="r">
              <a:defRPr/>
            </a:lvl3pPr>
            <a:lvl4pPr algn="r">
              <a:defRPr/>
            </a:lvl4pPr>
            <a:lvl5pPr algn="r">
              <a:defRPr/>
            </a:lvl5pPr>
          </a:lstStyle>
          <a:p>
            <a:pPr lvl="0"/>
            <a:r>
              <a:rPr lang="zh-CN" altLang="en-US" dirty="0"/>
              <a:t>点击此处添加文本内容，如关键词、部分简单介绍等。</a:t>
            </a:r>
          </a:p>
        </p:txBody>
      </p:sp>
    </p:spTree>
    <p:extLst>
      <p:ext uri="{BB962C8B-B14F-4D97-AF65-F5344CB8AC3E}">
        <p14:creationId xmlns:p14="http://schemas.microsoft.com/office/powerpoint/2010/main" val="7874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1"/>
        </a:solidFill>
        <a:effectLst/>
      </p:bgPr>
    </p:bg>
    <p:spTree>
      <p:nvGrpSpPr>
        <p:cNvPr id="1" name=""/>
        <p:cNvGrpSpPr/>
        <p:nvPr/>
      </p:nvGrpSpPr>
      <p:grpSpPr>
        <a:xfrm>
          <a:off x="0" y="0"/>
          <a:ext cx="0" cy="0"/>
          <a:chOff x="0" y="0"/>
          <a:chExt cx="0" cy="0"/>
        </a:xfrm>
      </p:grpSpPr>
      <p:sp>
        <p:nvSpPr>
          <p:cNvPr id="2"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bg2"/>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bg1"/>
                </a:solidFill>
              </a:defRPr>
            </a:lvl1pPr>
          </a:lstStyle>
          <a:p>
            <a:pPr lvl="0"/>
            <a:r>
              <a:rPr lang="en-US" altLang="zh-CN" dirty="0"/>
              <a:t>Part One </a:t>
            </a:r>
            <a:r>
              <a:rPr lang="zh-CN" altLang="en-US" dirty="0"/>
              <a:t>选题背景</a:t>
            </a:r>
          </a:p>
        </p:txBody>
      </p:sp>
      <p:sp>
        <p:nvSpPr>
          <p:cNvPr id="3" name="矩形 2"/>
          <p:cNvSpPr/>
          <p:nvPr userDrawn="1"/>
        </p:nvSpPr>
        <p:spPr>
          <a:xfrm>
            <a:off x="0" y="5799221"/>
            <a:ext cx="12192000" cy="45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04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73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57103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609600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6096001"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609600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6096001"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373568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5560687"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5560688"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306121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5560687"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5560688"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3" name="文本占位符 6"/>
          <p:cNvSpPr>
            <a:spLocks noGrp="1"/>
          </p:cNvSpPr>
          <p:nvPr>
            <p:ph type="body" sz="quarter" idx="21" hasCustomPrompt="1"/>
          </p:nvPr>
        </p:nvSpPr>
        <p:spPr>
          <a:xfrm>
            <a:off x="8779825"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4" name="文本占位符 6"/>
          <p:cNvSpPr>
            <a:spLocks noGrp="1"/>
          </p:cNvSpPr>
          <p:nvPr>
            <p:ph type="body" sz="quarter" idx="22" hasCustomPrompt="1"/>
          </p:nvPr>
        </p:nvSpPr>
        <p:spPr>
          <a:xfrm>
            <a:off x="8779825"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solidFill>
          <a:schemeClr val="accent1"/>
        </a:solidFill>
        <a:effectLst/>
      </p:bgPr>
    </p:bg>
    <p:spTree>
      <p:nvGrpSpPr>
        <p:cNvPr id="1" name=""/>
        <p:cNvGrpSpPr/>
        <p:nvPr/>
      </p:nvGrpSpPr>
      <p:grpSpPr>
        <a:xfrm>
          <a:off x="0" y="0"/>
          <a:ext cx="0" cy="0"/>
          <a:chOff x="0" y="0"/>
          <a:chExt cx="0" cy="0"/>
        </a:xfrm>
      </p:grpSpPr>
      <p:sp>
        <p:nvSpPr>
          <p:cNvPr id="27" name="矩形 6"/>
          <p:cNvSpPr/>
          <p:nvPr userDrawn="1"/>
        </p:nvSpPr>
        <p:spPr>
          <a:xfrm>
            <a:off x="571798"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
          <p:cNvSpPr/>
          <p:nvPr userDrawn="1"/>
        </p:nvSpPr>
        <p:spPr>
          <a:xfrm>
            <a:off x="3440126"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27000">
            <a:solidFill>
              <a:schemeClr val="bg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6"/>
          <p:cNvSpPr/>
          <p:nvPr userDrawn="1"/>
        </p:nvSpPr>
        <p:spPr>
          <a:xfrm>
            <a:off x="6308454"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
          <p:cNvSpPr/>
          <p:nvPr userDrawn="1"/>
        </p:nvSpPr>
        <p:spPr>
          <a:xfrm>
            <a:off x="9176782"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4" name="文本占位符 9"/>
          <p:cNvSpPr>
            <a:spLocks noGrp="1"/>
          </p:cNvSpPr>
          <p:nvPr>
            <p:ph type="body" sz="quarter" idx="14" hasCustomPrompt="1"/>
          </p:nvPr>
        </p:nvSpPr>
        <p:spPr>
          <a:xfrm>
            <a:off x="6308454" y="2460758"/>
            <a:ext cx="2464953" cy="5159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a:solidFill>
                  <a:schemeClr val="bg1"/>
                </a:solidFill>
              </a:defRPr>
            </a:lvl1pPr>
            <a:lvl2pPr algn="r">
              <a:defRPr/>
            </a:lvl2pPr>
            <a:lvl3pPr algn="r">
              <a:defRPr/>
            </a:lvl3pPr>
            <a:lvl4pPr algn="r">
              <a:defRPr/>
            </a:lvl4pPr>
            <a:lvl5pPr algn="r">
              <a:defRPr/>
            </a:lvl5pPr>
          </a:lstStyle>
          <a:p>
            <a:r>
              <a:rPr lang="en-US" altLang="zh-CN" dirty="0">
                <a:cs typeface="+mn-ea"/>
                <a:sym typeface="+mn-lt"/>
              </a:rPr>
              <a:t>Part 1</a:t>
            </a:r>
            <a:endParaRPr lang="zh-CN" altLang="en-US" dirty="0">
              <a:cs typeface="+mn-ea"/>
              <a:sym typeface="+mn-lt"/>
            </a:endParaRPr>
          </a:p>
        </p:txBody>
      </p:sp>
      <p:sp>
        <p:nvSpPr>
          <p:cNvPr id="41" name="文本占位符 40"/>
          <p:cNvSpPr>
            <a:spLocks noGrp="1"/>
          </p:cNvSpPr>
          <p:nvPr>
            <p:ph type="body" sz="quarter" idx="15" hasCustomPrompt="1"/>
          </p:nvPr>
        </p:nvSpPr>
        <p:spPr>
          <a:xfrm>
            <a:off x="6308725" y="2938529"/>
            <a:ext cx="5373573" cy="1238835"/>
          </a:xfrm>
          <a:prstGeom prst="rect">
            <a:avLst/>
          </a:prstGeom>
        </p:spPr>
        <p:txBody>
          <a:bodyPr/>
          <a:lstStyle>
            <a:lvl1pPr marL="0" indent="0">
              <a:buNone/>
              <a:defRPr sz="8800" b="1">
                <a:solidFill>
                  <a:schemeClr val="bg1"/>
                </a:solidFill>
              </a:defRPr>
            </a:lvl1pPr>
          </a:lstStyle>
          <a:p>
            <a:pPr lvl="0"/>
            <a:r>
              <a:rPr lang="zh-CN" altLang="en-US" dirty="0"/>
              <a:t>选题背景</a:t>
            </a:r>
          </a:p>
        </p:txBody>
      </p:sp>
    </p:spTree>
    <p:extLst>
      <p:ext uri="{BB962C8B-B14F-4D97-AF65-F5344CB8AC3E}">
        <p14:creationId xmlns:p14="http://schemas.microsoft.com/office/powerpoint/2010/main" val="167048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solidFill>
          <a:schemeClr val="accent1"/>
        </a:solidFill>
        <a:effectLst/>
      </p:bgPr>
    </p:bg>
    <p:spTree>
      <p:nvGrpSpPr>
        <p:cNvPr id="1" name=""/>
        <p:cNvGrpSpPr/>
        <p:nvPr/>
      </p:nvGrpSpPr>
      <p:grpSpPr>
        <a:xfrm>
          <a:off x="0" y="0"/>
          <a:ext cx="0" cy="0"/>
          <a:chOff x="0" y="0"/>
          <a:chExt cx="0" cy="0"/>
        </a:xfrm>
      </p:grpSpPr>
      <p:sp>
        <p:nvSpPr>
          <p:cNvPr id="27" name="矩形 6"/>
          <p:cNvSpPr/>
          <p:nvPr userDrawn="1"/>
        </p:nvSpPr>
        <p:spPr>
          <a:xfrm>
            <a:off x="571798"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
          <p:cNvSpPr/>
          <p:nvPr userDrawn="1"/>
        </p:nvSpPr>
        <p:spPr>
          <a:xfrm>
            <a:off x="3440126"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6"/>
          <p:cNvSpPr/>
          <p:nvPr userDrawn="1"/>
        </p:nvSpPr>
        <p:spPr>
          <a:xfrm>
            <a:off x="6308454"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27000">
            <a:solidFill>
              <a:schemeClr val="bg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
          <p:cNvSpPr/>
          <p:nvPr userDrawn="1"/>
        </p:nvSpPr>
        <p:spPr>
          <a:xfrm>
            <a:off x="9176782"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文本占位符 3"/>
          <p:cNvSpPr>
            <a:spLocks noGrp="1"/>
          </p:cNvSpPr>
          <p:nvPr>
            <p:ph type="body" sz="quarter" idx="10" hasCustomPrompt="1"/>
          </p:nvPr>
        </p:nvSpPr>
        <p:spPr>
          <a:xfrm>
            <a:off x="1588169" y="2957710"/>
            <a:ext cx="5834212" cy="1223169"/>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8800" b="1">
                <a:solidFill>
                  <a:schemeClr val="bg1"/>
                </a:solidFill>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cs typeface="+mn-ea"/>
                <a:sym typeface="+mn-lt"/>
              </a:rPr>
              <a:t>选题背景</a:t>
            </a:r>
          </a:p>
        </p:txBody>
      </p:sp>
      <p:sp useBgFill="1">
        <p:nvSpPr>
          <p:cNvPr id="7" name="文本占位符 9"/>
          <p:cNvSpPr>
            <a:spLocks noGrp="1"/>
          </p:cNvSpPr>
          <p:nvPr>
            <p:ph type="body" sz="quarter" idx="14" hasCustomPrompt="1"/>
          </p:nvPr>
        </p:nvSpPr>
        <p:spPr>
          <a:xfrm>
            <a:off x="4957427" y="2460758"/>
            <a:ext cx="2464953" cy="51593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a:solidFill>
                  <a:schemeClr val="bg1"/>
                </a:solidFill>
              </a:defRPr>
            </a:lvl1pPr>
            <a:lvl2pPr algn="r">
              <a:defRPr/>
            </a:lvl2pPr>
            <a:lvl3pPr algn="r">
              <a:defRPr/>
            </a:lvl3pPr>
            <a:lvl4pPr algn="r">
              <a:defRPr/>
            </a:lvl4pPr>
            <a:lvl5pPr algn="r">
              <a:defRPr/>
            </a:lvl5pPr>
          </a:lstStyle>
          <a:p>
            <a:r>
              <a:rPr lang="en-US" altLang="zh-CN" dirty="0">
                <a:cs typeface="+mn-ea"/>
                <a:sym typeface="+mn-lt"/>
              </a:rPr>
              <a:t>Part 1</a:t>
            </a:r>
            <a:endParaRPr lang="zh-CN" altLang="en-US" dirty="0">
              <a:cs typeface="+mn-ea"/>
              <a:sym typeface="+mn-lt"/>
            </a:endParaRPr>
          </a:p>
        </p:txBody>
      </p:sp>
    </p:spTree>
    <p:extLst>
      <p:ext uri="{BB962C8B-B14F-4D97-AF65-F5344CB8AC3E}">
        <p14:creationId xmlns:p14="http://schemas.microsoft.com/office/powerpoint/2010/main" val="338190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tx1"/>
                </a:solidFill>
              </a:defRPr>
            </a:lvl1pPr>
          </a:lstStyle>
          <a:p>
            <a:pPr lvl="0"/>
            <a:r>
              <a:rPr lang="en-US" altLang="zh-CN" dirty="0"/>
              <a:t>Part One </a:t>
            </a:r>
            <a:r>
              <a:rPr lang="zh-CN" altLang="en-US" dirty="0"/>
              <a:t>选题背景</a:t>
            </a:r>
          </a:p>
        </p:txBody>
      </p:sp>
    </p:spTree>
    <p:extLst>
      <p:ext uri="{BB962C8B-B14F-4D97-AF65-F5344CB8AC3E}">
        <p14:creationId xmlns:p14="http://schemas.microsoft.com/office/powerpoint/2010/main" val="338808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tx1"/>
                </a:solidFill>
              </a:defRPr>
            </a:lvl1pPr>
          </a:lstStyle>
          <a:p>
            <a:pPr lvl="0"/>
            <a:r>
              <a:rPr lang="en-US" altLang="zh-CN" dirty="0"/>
              <a:t>Part One </a:t>
            </a:r>
            <a:r>
              <a:rPr lang="zh-CN" altLang="en-US" dirty="0"/>
              <a:t>选题背景</a:t>
            </a:r>
          </a:p>
        </p:txBody>
      </p:sp>
      <p:pic>
        <p:nvPicPr>
          <p:cNvPr id="1028" name="Picture 4" descr="http://dc.office.msn.com.cn/t/55/C5C76DF4400E1ACCA58814E7A7473E0F.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076" b="39613"/>
          <a:stretch/>
        </p:blipFill>
        <p:spPr bwMode="auto">
          <a:xfrm>
            <a:off x="0" y="3429001"/>
            <a:ext cx="12192000" cy="35179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0" y="3176337"/>
            <a:ext cx="12192000" cy="702644"/>
          </a:xfrm>
          <a:prstGeom prst="rect">
            <a:avLst/>
          </a:prstGeom>
          <a:gradFill flip="none" rotWithShape="1">
            <a:gsLst>
              <a:gs pos="100000">
                <a:schemeClr val="accent3"/>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468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6" r:id="rId1"/>
    <p:sldLayoutId id="2147483694" r:id="rId2"/>
    <p:sldLayoutId id="2147483687" r:id="rId3"/>
    <p:sldLayoutId id="2147483693" r:id="rId4"/>
    <p:sldLayoutId id="2147483683" r:id="rId5"/>
    <p:sldLayoutId id="2147483684" r:id="rId6"/>
    <p:sldLayoutId id="2147483690" r:id="rId7"/>
    <p:sldLayoutId id="2147483689" r:id="rId8"/>
    <p:sldLayoutId id="2147483685" r:id="rId9"/>
    <p:sldLayoutId id="2147483688"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2008094" y="2959365"/>
            <a:ext cx="8118569" cy="850636"/>
          </a:xfrm>
        </p:spPr>
        <p:txBody>
          <a:bodyPr/>
          <a:lstStyle/>
          <a:p>
            <a:r>
              <a:rPr lang="zh-CN" altLang="en-US" sz="4400" b="1" dirty="0"/>
              <a:t>晨博依恋服饰网站的设计与实现</a:t>
            </a:r>
          </a:p>
        </p:txBody>
      </p:sp>
      <p:sp useBgFill="1">
        <p:nvSpPr>
          <p:cNvPr id="4" name="文本占位符 3"/>
          <p:cNvSpPr>
            <a:spLocks noGrp="1"/>
          </p:cNvSpPr>
          <p:nvPr>
            <p:ph type="body" sz="quarter" idx="14"/>
          </p:nvPr>
        </p:nvSpPr>
        <p:spPr>
          <a:xfrm>
            <a:off x="2937516" y="2443163"/>
            <a:ext cx="7188730" cy="515937"/>
          </a:xfrm>
        </p:spPr>
        <p:txBody>
          <a:bodyPr/>
          <a:lstStyle/>
          <a:p>
            <a:r>
              <a:rPr lang="zh-CN" altLang="en-US" dirty="0"/>
              <a:t>浙江树人大学信息学院</a:t>
            </a:r>
          </a:p>
        </p:txBody>
      </p:sp>
      <p:sp useBgFill="1">
        <p:nvSpPr>
          <p:cNvPr id="5" name="文本占位符 4"/>
          <p:cNvSpPr>
            <a:spLocks noGrp="1"/>
          </p:cNvSpPr>
          <p:nvPr>
            <p:ph type="body" sz="quarter" idx="15"/>
          </p:nvPr>
        </p:nvSpPr>
        <p:spPr>
          <a:xfrm>
            <a:off x="1942851" y="4182534"/>
            <a:ext cx="7188730" cy="381972"/>
          </a:xfrm>
        </p:spPr>
        <p:txBody>
          <a:bodyPr/>
          <a:lstStyle/>
          <a:p>
            <a:pPr lvl="0"/>
            <a:r>
              <a:rPr lang="zh-CN" altLang="en-US" dirty="0"/>
              <a:t>答辩人：宋益晨</a:t>
            </a:r>
          </a:p>
        </p:txBody>
      </p:sp>
      <p:sp>
        <p:nvSpPr>
          <p:cNvPr id="8" name="文本占位符 7">
            <a:extLst>
              <a:ext uri="{FF2B5EF4-FFF2-40B4-BE49-F238E27FC236}">
                <a16:creationId xmlns:a16="http://schemas.microsoft.com/office/drawing/2014/main" id="{6E5C421A-74FB-4D60-934F-E3B1065F146A}"/>
              </a:ext>
            </a:extLst>
          </p:cNvPr>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1276556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en-US" altLang="zh-CN" dirty="0"/>
              <a:t>Part</a:t>
            </a:r>
            <a:r>
              <a:rPr lang="zh-CN" altLang="en-US" dirty="0"/>
              <a:t> </a:t>
            </a:r>
            <a:r>
              <a:rPr lang="en-US" altLang="zh-CN" dirty="0"/>
              <a:t>4 </a:t>
            </a:r>
            <a:r>
              <a:rPr lang="zh-CN" altLang="en-US" dirty="0"/>
              <a:t>系统测试展示</a:t>
            </a:r>
            <a:endParaRPr lang="en-US" altLang="zh-CN" dirty="0"/>
          </a:p>
        </p:txBody>
      </p:sp>
      <p:sp>
        <p:nvSpPr>
          <p:cNvPr id="4" name="矩形 6"/>
          <p:cNvSpPr/>
          <p:nvPr/>
        </p:nvSpPr>
        <p:spPr>
          <a:xfrm>
            <a:off x="5527418" y="1103652"/>
            <a:ext cx="1805528" cy="4275100"/>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93675">
            <a:solidFill>
              <a:schemeClr val="bg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74713" y="1738163"/>
            <a:ext cx="2236510" cy="400110"/>
          </a:xfrm>
          <a:prstGeom prst="rect">
            <a:avLst/>
          </a:prstGeom>
        </p:spPr>
        <p:txBody>
          <a:bodyPr wrap="none">
            <a:spAutoFit/>
          </a:bodyPr>
          <a:lstStyle/>
          <a:p>
            <a:pPr defTabSz="609585"/>
            <a:r>
              <a:rPr lang="zh-CN" altLang="en-US" sz="2000" b="1" dirty="0">
                <a:solidFill>
                  <a:schemeClr val="bg1"/>
                </a:solidFill>
                <a:cs typeface="+mn-ea"/>
                <a:sym typeface="+mn-lt"/>
              </a:rPr>
              <a:t>用户登录功能测试</a:t>
            </a:r>
          </a:p>
        </p:txBody>
      </p:sp>
      <p:sp>
        <p:nvSpPr>
          <p:cNvPr id="23" name="矩形 22"/>
          <p:cNvSpPr/>
          <p:nvPr/>
        </p:nvSpPr>
        <p:spPr>
          <a:xfrm>
            <a:off x="874713" y="2377745"/>
            <a:ext cx="2236510" cy="400110"/>
          </a:xfrm>
          <a:prstGeom prst="rect">
            <a:avLst/>
          </a:prstGeom>
        </p:spPr>
        <p:txBody>
          <a:bodyPr wrap="none">
            <a:spAutoFit/>
          </a:bodyPr>
          <a:lstStyle/>
          <a:p>
            <a:pPr defTabSz="609585"/>
            <a:r>
              <a:rPr lang="zh-CN" altLang="en-US" sz="2000" b="1" dirty="0">
                <a:solidFill>
                  <a:schemeClr val="bg1"/>
                </a:solidFill>
                <a:cs typeface="+mn-ea"/>
                <a:sym typeface="+mn-lt"/>
              </a:rPr>
              <a:t>用户注册功能测试</a:t>
            </a:r>
          </a:p>
        </p:txBody>
      </p:sp>
      <p:sp>
        <p:nvSpPr>
          <p:cNvPr id="25" name="矩形 24"/>
          <p:cNvSpPr/>
          <p:nvPr/>
        </p:nvSpPr>
        <p:spPr>
          <a:xfrm>
            <a:off x="874713" y="3626131"/>
            <a:ext cx="2236510" cy="400110"/>
          </a:xfrm>
          <a:prstGeom prst="rect">
            <a:avLst/>
          </a:prstGeom>
        </p:spPr>
        <p:txBody>
          <a:bodyPr wrap="none">
            <a:spAutoFit/>
          </a:bodyPr>
          <a:lstStyle/>
          <a:p>
            <a:pPr defTabSz="609585"/>
            <a:r>
              <a:rPr lang="zh-CN" altLang="en-US" sz="2000" b="1" dirty="0">
                <a:solidFill>
                  <a:schemeClr val="bg1"/>
                </a:solidFill>
                <a:cs typeface="+mn-ea"/>
                <a:sym typeface="+mn-lt"/>
              </a:rPr>
              <a:t>商品信息界面测试</a:t>
            </a:r>
          </a:p>
        </p:txBody>
      </p:sp>
      <p:sp>
        <p:nvSpPr>
          <p:cNvPr id="27" name="矩形 26"/>
          <p:cNvSpPr/>
          <p:nvPr/>
        </p:nvSpPr>
        <p:spPr>
          <a:xfrm>
            <a:off x="884972" y="4265713"/>
            <a:ext cx="2492990" cy="400110"/>
          </a:xfrm>
          <a:prstGeom prst="rect">
            <a:avLst/>
          </a:prstGeom>
        </p:spPr>
        <p:txBody>
          <a:bodyPr wrap="none">
            <a:spAutoFit/>
          </a:bodyPr>
          <a:lstStyle/>
          <a:p>
            <a:pPr defTabSz="609585"/>
            <a:r>
              <a:rPr lang="zh-CN" altLang="en-US" sz="2000" b="1" dirty="0">
                <a:solidFill>
                  <a:schemeClr val="bg1"/>
                </a:solidFill>
                <a:cs typeface="+mn-ea"/>
                <a:sym typeface="+mn-lt"/>
              </a:rPr>
              <a:t>加入购物车功能测试</a:t>
            </a:r>
          </a:p>
        </p:txBody>
      </p:sp>
      <p:pic>
        <p:nvPicPr>
          <p:cNvPr id="5" name="图片 4">
            <a:extLst>
              <a:ext uri="{FF2B5EF4-FFF2-40B4-BE49-F238E27FC236}">
                <a16:creationId xmlns:a16="http://schemas.microsoft.com/office/drawing/2014/main" id="{75C8BA12-EFF9-46F8-B439-672570DBBE6D}"/>
              </a:ext>
            </a:extLst>
          </p:cNvPr>
          <p:cNvPicPr>
            <a:picLocks noChangeAspect="1"/>
          </p:cNvPicPr>
          <p:nvPr/>
        </p:nvPicPr>
        <p:blipFill>
          <a:blip r:embed="rId2"/>
          <a:stretch>
            <a:fillRect/>
          </a:stretch>
        </p:blipFill>
        <p:spPr>
          <a:xfrm>
            <a:off x="4163853" y="2117289"/>
            <a:ext cx="2866583" cy="2128431"/>
          </a:xfrm>
          <a:prstGeom prst="rect">
            <a:avLst/>
          </a:prstGeom>
        </p:spPr>
      </p:pic>
      <p:sp>
        <p:nvSpPr>
          <p:cNvPr id="18" name="矩形 17">
            <a:extLst>
              <a:ext uri="{FF2B5EF4-FFF2-40B4-BE49-F238E27FC236}">
                <a16:creationId xmlns:a16="http://schemas.microsoft.com/office/drawing/2014/main" id="{BAC4321E-12BF-4102-A130-FD0216337103}"/>
              </a:ext>
            </a:extLst>
          </p:cNvPr>
          <p:cNvSpPr/>
          <p:nvPr/>
        </p:nvSpPr>
        <p:spPr>
          <a:xfrm>
            <a:off x="8387229" y="1438709"/>
            <a:ext cx="3005951" cy="400110"/>
          </a:xfrm>
          <a:prstGeom prst="rect">
            <a:avLst/>
          </a:prstGeom>
        </p:spPr>
        <p:txBody>
          <a:bodyPr wrap="none">
            <a:spAutoFit/>
          </a:bodyPr>
          <a:lstStyle/>
          <a:p>
            <a:r>
              <a:rPr lang="zh-CN" altLang="en-US" sz="2000" b="1" dirty="0">
                <a:solidFill>
                  <a:schemeClr val="bg1"/>
                </a:solidFill>
                <a:cs typeface="+mn-ea"/>
              </a:rPr>
              <a:t>管理员修改</a:t>
            </a:r>
            <a:r>
              <a:rPr lang="zh-CN" altLang="zh-CN" sz="2000" b="1" dirty="0">
                <a:solidFill>
                  <a:schemeClr val="bg1"/>
                </a:solidFill>
                <a:cs typeface="+mn-ea"/>
              </a:rPr>
              <a:t>商品</a:t>
            </a:r>
            <a:r>
              <a:rPr lang="zh-CN" altLang="en-US" sz="2000" b="1" dirty="0">
                <a:solidFill>
                  <a:schemeClr val="bg1"/>
                </a:solidFill>
                <a:cs typeface="+mn-ea"/>
              </a:rPr>
              <a:t>功能测试</a:t>
            </a:r>
          </a:p>
        </p:txBody>
      </p:sp>
      <p:sp>
        <p:nvSpPr>
          <p:cNvPr id="21" name="矩形 20">
            <a:extLst>
              <a:ext uri="{FF2B5EF4-FFF2-40B4-BE49-F238E27FC236}">
                <a16:creationId xmlns:a16="http://schemas.microsoft.com/office/drawing/2014/main" id="{48E40B29-EEAC-44F8-B50E-4D13F081804C}"/>
              </a:ext>
            </a:extLst>
          </p:cNvPr>
          <p:cNvSpPr/>
          <p:nvPr/>
        </p:nvSpPr>
        <p:spPr>
          <a:xfrm>
            <a:off x="8387229" y="2373961"/>
            <a:ext cx="1980029" cy="400110"/>
          </a:xfrm>
          <a:prstGeom prst="rect">
            <a:avLst/>
          </a:prstGeom>
        </p:spPr>
        <p:txBody>
          <a:bodyPr wrap="none">
            <a:spAutoFit/>
          </a:bodyPr>
          <a:lstStyle/>
          <a:p>
            <a:r>
              <a:rPr lang="zh-CN" altLang="zh-CN" sz="2000" b="1" dirty="0">
                <a:solidFill>
                  <a:schemeClr val="bg1"/>
                </a:solidFill>
                <a:cs typeface="+mn-ea"/>
              </a:rPr>
              <a:t>管理员</a:t>
            </a:r>
            <a:r>
              <a:rPr lang="zh-CN" altLang="en-US" sz="2000" b="1" dirty="0">
                <a:solidFill>
                  <a:schemeClr val="bg1"/>
                </a:solidFill>
                <a:cs typeface="+mn-ea"/>
              </a:rPr>
              <a:t>订单处理</a:t>
            </a:r>
          </a:p>
        </p:txBody>
      </p:sp>
      <p:sp>
        <p:nvSpPr>
          <p:cNvPr id="22" name="矩形 21">
            <a:extLst>
              <a:ext uri="{FF2B5EF4-FFF2-40B4-BE49-F238E27FC236}">
                <a16:creationId xmlns:a16="http://schemas.microsoft.com/office/drawing/2014/main" id="{85D4629B-76D5-4D50-9E73-74C3841EEB34}"/>
              </a:ext>
            </a:extLst>
          </p:cNvPr>
          <p:cNvSpPr/>
          <p:nvPr/>
        </p:nvSpPr>
        <p:spPr>
          <a:xfrm>
            <a:off x="8410312" y="3305522"/>
            <a:ext cx="2492990" cy="400110"/>
          </a:xfrm>
          <a:prstGeom prst="rect">
            <a:avLst/>
          </a:prstGeom>
        </p:spPr>
        <p:txBody>
          <a:bodyPr wrap="none">
            <a:spAutoFit/>
          </a:bodyPr>
          <a:lstStyle/>
          <a:p>
            <a:r>
              <a:rPr lang="zh-CN" altLang="zh-CN" sz="2000" b="1" dirty="0">
                <a:solidFill>
                  <a:schemeClr val="bg1"/>
                </a:solidFill>
                <a:cs typeface="+mn-ea"/>
              </a:rPr>
              <a:t>管理员</a:t>
            </a:r>
            <a:r>
              <a:rPr lang="zh-CN" altLang="en-US" sz="2000" b="1" dirty="0">
                <a:solidFill>
                  <a:schemeClr val="bg1"/>
                </a:solidFill>
                <a:cs typeface="+mn-ea"/>
              </a:rPr>
              <a:t>回复会员信息</a:t>
            </a:r>
          </a:p>
        </p:txBody>
      </p:sp>
      <p:sp>
        <p:nvSpPr>
          <p:cNvPr id="29" name="矩形 28">
            <a:extLst>
              <a:ext uri="{FF2B5EF4-FFF2-40B4-BE49-F238E27FC236}">
                <a16:creationId xmlns:a16="http://schemas.microsoft.com/office/drawing/2014/main" id="{60D6C885-A275-4B5B-B587-6165A56989A3}"/>
              </a:ext>
            </a:extLst>
          </p:cNvPr>
          <p:cNvSpPr/>
          <p:nvPr/>
        </p:nvSpPr>
        <p:spPr>
          <a:xfrm>
            <a:off x="884972" y="3017327"/>
            <a:ext cx="1107996" cy="369332"/>
          </a:xfrm>
          <a:prstGeom prst="rect">
            <a:avLst/>
          </a:prstGeom>
        </p:spPr>
        <p:txBody>
          <a:bodyPr wrap="none">
            <a:spAutoFit/>
          </a:bodyPr>
          <a:lstStyle/>
          <a:p>
            <a:r>
              <a:rPr lang="zh-CN" altLang="en-US" b="1" dirty="0">
                <a:solidFill>
                  <a:schemeClr val="bg1"/>
                </a:solidFill>
                <a:cs typeface="+mn-ea"/>
                <a:sym typeface="+mn-lt"/>
              </a:rPr>
              <a:t>用户留言</a:t>
            </a:r>
            <a:endParaRPr lang="zh-CN" altLang="en-US" dirty="0"/>
          </a:p>
        </p:txBody>
      </p:sp>
    </p:spTree>
    <p:extLst>
      <p:ext uri="{BB962C8B-B14F-4D97-AF65-F5344CB8AC3E}">
        <p14:creationId xmlns:p14="http://schemas.microsoft.com/office/powerpoint/2010/main" val="51435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CONTENT </a:t>
            </a:r>
            <a:r>
              <a:rPr lang="zh-CN" altLang="en-US" dirty="0"/>
              <a:t>目录</a:t>
            </a:r>
          </a:p>
        </p:txBody>
      </p:sp>
      <p:sp>
        <p:nvSpPr>
          <p:cNvPr id="3" name="文本占位符 2"/>
          <p:cNvSpPr>
            <a:spLocks noGrp="1"/>
          </p:cNvSpPr>
          <p:nvPr>
            <p:ph type="body" sz="quarter" idx="11"/>
          </p:nvPr>
        </p:nvSpPr>
        <p:spPr/>
        <p:txBody>
          <a:bodyPr/>
          <a:lstStyle/>
          <a:p>
            <a:endParaRPr lang="en-US" altLang="zh-CN" dirty="0"/>
          </a:p>
          <a:p>
            <a:endParaRPr lang="zh-CN" altLang="en-US" dirty="0"/>
          </a:p>
        </p:txBody>
      </p:sp>
      <p:sp>
        <p:nvSpPr>
          <p:cNvPr id="5" name="文本占位符 4"/>
          <p:cNvSpPr>
            <a:spLocks noGrp="1"/>
          </p:cNvSpPr>
          <p:nvPr>
            <p:ph type="body" sz="quarter" idx="13"/>
          </p:nvPr>
        </p:nvSpPr>
        <p:spPr>
          <a:xfrm>
            <a:off x="5560687" y="2286000"/>
            <a:ext cx="1128673" cy="688339"/>
          </a:xfrm>
        </p:spPr>
        <p:txBody>
          <a:bodyPr/>
          <a:lstStyle/>
          <a:p>
            <a:r>
              <a:rPr lang="en-US" altLang="zh-CN" dirty="0"/>
              <a:t>01</a:t>
            </a:r>
            <a:endParaRPr lang="zh-CN" altLang="en-US" dirty="0"/>
          </a:p>
        </p:txBody>
      </p:sp>
      <p:sp>
        <p:nvSpPr>
          <p:cNvPr id="7" name="文本占位符 6"/>
          <p:cNvSpPr>
            <a:spLocks noGrp="1"/>
          </p:cNvSpPr>
          <p:nvPr>
            <p:ph type="body" sz="quarter" idx="15"/>
          </p:nvPr>
        </p:nvSpPr>
        <p:spPr>
          <a:xfrm>
            <a:off x="8779825" y="2286000"/>
            <a:ext cx="1128673" cy="688339"/>
          </a:xfrm>
        </p:spPr>
        <p:txBody>
          <a:bodyPr/>
          <a:lstStyle/>
          <a:p>
            <a:r>
              <a:rPr lang="en-US" altLang="zh-CN" dirty="0"/>
              <a:t>02</a:t>
            </a:r>
            <a:endParaRPr lang="zh-CN" altLang="en-US" dirty="0"/>
          </a:p>
        </p:txBody>
      </p:sp>
      <p:sp>
        <p:nvSpPr>
          <p:cNvPr id="8" name="文本占位符 7"/>
          <p:cNvSpPr>
            <a:spLocks noGrp="1"/>
          </p:cNvSpPr>
          <p:nvPr>
            <p:ph type="body" sz="quarter" idx="16"/>
          </p:nvPr>
        </p:nvSpPr>
        <p:spPr>
          <a:xfrm>
            <a:off x="8779825" y="2990539"/>
            <a:ext cx="1945637" cy="438462"/>
          </a:xfrm>
        </p:spPr>
        <p:txBody>
          <a:bodyPr/>
          <a:lstStyle/>
          <a:p>
            <a:r>
              <a:rPr lang="zh-CN" altLang="en-US" dirty="0"/>
              <a:t>系统设计</a:t>
            </a:r>
          </a:p>
          <a:p>
            <a:endParaRPr lang="zh-CN" altLang="en-US" dirty="0"/>
          </a:p>
        </p:txBody>
      </p:sp>
      <p:sp>
        <p:nvSpPr>
          <p:cNvPr id="9" name="文本占位符 8"/>
          <p:cNvSpPr>
            <a:spLocks noGrp="1"/>
          </p:cNvSpPr>
          <p:nvPr>
            <p:ph type="body" sz="quarter" idx="17"/>
          </p:nvPr>
        </p:nvSpPr>
        <p:spPr>
          <a:xfrm>
            <a:off x="2341550" y="3934918"/>
            <a:ext cx="1128673" cy="688339"/>
          </a:xfrm>
        </p:spPr>
        <p:txBody>
          <a:bodyPr/>
          <a:lstStyle/>
          <a:p>
            <a:r>
              <a:rPr lang="en-US" altLang="zh-CN" dirty="0"/>
              <a:t>03</a:t>
            </a:r>
            <a:endParaRPr lang="zh-CN" altLang="en-US" dirty="0"/>
          </a:p>
        </p:txBody>
      </p:sp>
      <p:sp>
        <p:nvSpPr>
          <p:cNvPr id="10" name="文本占位符 9"/>
          <p:cNvSpPr>
            <a:spLocks noGrp="1"/>
          </p:cNvSpPr>
          <p:nvPr>
            <p:ph type="body" sz="quarter" idx="18"/>
          </p:nvPr>
        </p:nvSpPr>
        <p:spPr>
          <a:xfrm>
            <a:off x="2341550" y="4639457"/>
            <a:ext cx="1945637" cy="438462"/>
          </a:xfrm>
        </p:spPr>
        <p:txBody>
          <a:bodyPr/>
          <a:lstStyle/>
          <a:p>
            <a:r>
              <a:rPr lang="zh-CN" altLang="en-US" dirty="0"/>
              <a:t>系统实现</a:t>
            </a:r>
          </a:p>
          <a:p>
            <a:endParaRPr lang="zh-CN" altLang="en-US" dirty="0"/>
          </a:p>
        </p:txBody>
      </p:sp>
      <p:sp>
        <p:nvSpPr>
          <p:cNvPr id="17" name="文本占位符 16">
            <a:extLst>
              <a:ext uri="{FF2B5EF4-FFF2-40B4-BE49-F238E27FC236}">
                <a16:creationId xmlns:a16="http://schemas.microsoft.com/office/drawing/2014/main" id="{7AA8A115-1644-4769-9268-B7ED8859BBD8}"/>
              </a:ext>
            </a:extLst>
          </p:cNvPr>
          <p:cNvSpPr>
            <a:spLocks noGrp="1"/>
          </p:cNvSpPr>
          <p:nvPr>
            <p:ph type="body" sz="quarter" idx="20"/>
          </p:nvPr>
        </p:nvSpPr>
        <p:spPr>
          <a:xfrm>
            <a:off x="5560688" y="4639457"/>
            <a:ext cx="2506987" cy="438462"/>
          </a:xfrm>
        </p:spPr>
        <p:txBody>
          <a:bodyPr/>
          <a:lstStyle/>
          <a:p>
            <a:r>
              <a:rPr lang="zh-CN" altLang="en-US" dirty="0"/>
              <a:t>系统测试展示</a:t>
            </a:r>
          </a:p>
          <a:p>
            <a:endParaRPr lang="zh-CN" altLang="en-US" dirty="0"/>
          </a:p>
        </p:txBody>
      </p:sp>
      <p:sp>
        <p:nvSpPr>
          <p:cNvPr id="19" name="文本占位符 18">
            <a:extLst>
              <a:ext uri="{FF2B5EF4-FFF2-40B4-BE49-F238E27FC236}">
                <a16:creationId xmlns:a16="http://schemas.microsoft.com/office/drawing/2014/main" id="{AD715EC1-3C68-4750-B9C9-285552B8E06A}"/>
              </a:ext>
            </a:extLst>
          </p:cNvPr>
          <p:cNvSpPr>
            <a:spLocks noGrp="1"/>
          </p:cNvSpPr>
          <p:nvPr>
            <p:ph type="body" sz="quarter" idx="19"/>
          </p:nvPr>
        </p:nvSpPr>
        <p:spPr/>
        <p:txBody>
          <a:bodyPr/>
          <a:lstStyle/>
          <a:p>
            <a:r>
              <a:rPr lang="en-US" altLang="zh-CN" dirty="0"/>
              <a:t>04</a:t>
            </a:r>
          </a:p>
        </p:txBody>
      </p:sp>
      <p:sp>
        <p:nvSpPr>
          <p:cNvPr id="12" name="文本占位符 11">
            <a:extLst>
              <a:ext uri="{FF2B5EF4-FFF2-40B4-BE49-F238E27FC236}">
                <a16:creationId xmlns:a16="http://schemas.microsoft.com/office/drawing/2014/main" id="{58FEF3F0-E74F-4710-832D-1D77AF0C4B5D}"/>
              </a:ext>
            </a:extLst>
          </p:cNvPr>
          <p:cNvSpPr>
            <a:spLocks noGrp="1"/>
          </p:cNvSpPr>
          <p:nvPr>
            <p:ph type="body" sz="quarter" idx="14"/>
          </p:nvPr>
        </p:nvSpPr>
        <p:spPr/>
        <p:txBody>
          <a:bodyPr/>
          <a:lstStyle/>
          <a:p>
            <a:r>
              <a:rPr lang="zh-CN" altLang="en-US" dirty="0">
                <a:cs typeface="+mn-ea"/>
                <a:sym typeface="+mn-lt"/>
              </a:rPr>
              <a:t>系统分析</a:t>
            </a:r>
            <a:endParaRPr lang="zh-CN" altLang="en-US" dirty="0"/>
          </a:p>
        </p:txBody>
      </p:sp>
    </p:spTree>
    <p:extLst>
      <p:ext uri="{BB962C8B-B14F-4D97-AF65-F5344CB8AC3E}">
        <p14:creationId xmlns:p14="http://schemas.microsoft.com/office/powerpoint/2010/main" val="1562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a:xfrm>
            <a:off x="6775179" y="2422592"/>
            <a:ext cx="1492521" cy="515937"/>
          </a:xfrm>
        </p:spPr>
        <p:txBody>
          <a:bodyPr/>
          <a:lstStyle/>
          <a:p>
            <a:r>
              <a:rPr lang="en-US" altLang="zh-CN" dirty="0"/>
              <a:t>Part1</a:t>
            </a:r>
            <a:endParaRPr lang="zh-CN" altLang="en-US" dirty="0"/>
          </a:p>
        </p:txBody>
      </p:sp>
      <p:sp useBgFill="1">
        <p:nvSpPr>
          <p:cNvPr id="3" name="文本占位符 2"/>
          <p:cNvSpPr>
            <a:spLocks noGrp="1"/>
          </p:cNvSpPr>
          <p:nvPr>
            <p:ph type="body" sz="quarter" idx="15"/>
          </p:nvPr>
        </p:nvSpPr>
        <p:spPr>
          <a:xfrm>
            <a:off x="6550774" y="2938529"/>
            <a:ext cx="4879226" cy="1238835"/>
          </a:xfrm>
        </p:spPr>
        <p:txBody>
          <a:bodyPr/>
          <a:lstStyle/>
          <a:p>
            <a:r>
              <a:rPr lang="zh-CN" altLang="en-US" dirty="0">
                <a:cs typeface="+mn-ea"/>
                <a:sym typeface="+mn-lt"/>
              </a:rPr>
              <a:t>系统分析</a:t>
            </a:r>
            <a:endParaRPr lang="zh-CN" altLang="en-US" dirty="0"/>
          </a:p>
        </p:txBody>
      </p:sp>
    </p:spTree>
    <p:extLst>
      <p:ext uri="{BB962C8B-B14F-4D97-AF65-F5344CB8AC3E}">
        <p14:creationId xmlns:p14="http://schemas.microsoft.com/office/powerpoint/2010/main" val="588901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a:extLst>
              <a:ext uri="{FF2B5EF4-FFF2-40B4-BE49-F238E27FC236}">
                <a16:creationId xmlns:a16="http://schemas.microsoft.com/office/drawing/2014/main" id="{F575269A-7EB4-43B2-8D70-E95BFE959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561" y="0"/>
            <a:ext cx="6555444" cy="412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 y="2505290"/>
            <a:ext cx="6427694" cy="3969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系统基于</a:t>
            </a:r>
            <a:r>
              <a:rPr lang="en-US" altLang="zh-CN"/>
              <a:t>MVC</a:t>
            </a:r>
            <a:r>
              <a:rPr lang="zh-CN" altLang="zh-CN"/>
              <a:t>框架开发，</a:t>
            </a:r>
            <a:endParaRPr lang="zh-CN" altLang="en-US" dirty="0"/>
          </a:p>
        </p:txBody>
      </p:sp>
      <p:sp useBgFill="1">
        <p:nvSpPr>
          <p:cNvPr id="2" name="文本占位符 1"/>
          <p:cNvSpPr>
            <a:spLocks noGrp="1"/>
          </p:cNvSpPr>
          <p:nvPr>
            <p:ph type="body" sz="quarter" idx="10"/>
          </p:nvPr>
        </p:nvSpPr>
        <p:spPr>
          <a:xfrm>
            <a:off x="723673" y="382967"/>
            <a:ext cx="1285917" cy="334105"/>
          </a:xfrm>
        </p:spPr>
        <p:txBody>
          <a:bodyPr/>
          <a:lstStyle/>
          <a:p>
            <a:r>
              <a:rPr lang="zh-CN" altLang="en-US" dirty="0"/>
              <a:t>系统分析</a:t>
            </a:r>
            <a:endParaRPr lang="en-US" altLang="zh-CN" dirty="0"/>
          </a:p>
        </p:txBody>
      </p:sp>
      <p:sp>
        <p:nvSpPr>
          <p:cNvPr id="6" name="矩形 5">
            <a:extLst>
              <a:ext uri="{FF2B5EF4-FFF2-40B4-BE49-F238E27FC236}">
                <a16:creationId xmlns:a16="http://schemas.microsoft.com/office/drawing/2014/main" id="{7B2FB8CB-927F-4F91-9AFE-C07675B60A37}"/>
              </a:ext>
            </a:extLst>
          </p:cNvPr>
          <p:cNvSpPr/>
          <p:nvPr/>
        </p:nvSpPr>
        <p:spPr>
          <a:xfrm>
            <a:off x="10612722" y="3059668"/>
            <a:ext cx="1579278" cy="369332"/>
          </a:xfrm>
          <a:prstGeom prst="rect">
            <a:avLst/>
          </a:prstGeom>
        </p:spPr>
        <p:txBody>
          <a:bodyPr wrap="none">
            <a:spAutoFit/>
          </a:bodyPr>
          <a:lstStyle/>
          <a:p>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数据流程分析</a:t>
            </a:r>
            <a:endParaRPr lang="zh-CN" altLang="en-US" dirty="0"/>
          </a:p>
        </p:txBody>
      </p:sp>
      <p:graphicFrame>
        <p:nvGraphicFramePr>
          <p:cNvPr id="8" name="表格 7">
            <a:extLst>
              <a:ext uri="{FF2B5EF4-FFF2-40B4-BE49-F238E27FC236}">
                <a16:creationId xmlns:a16="http://schemas.microsoft.com/office/drawing/2014/main" id="{FF26B64D-A9AB-41CE-8DF9-5A0C28CA88CC}"/>
              </a:ext>
            </a:extLst>
          </p:cNvPr>
          <p:cNvGraphicFramePr>
            <a:graphicFrameLocks noGrp="1"/>
          </p:cNvGraphicFramePr>
          <p:nvPr>
            <p:extLst>
              <p:ext uri="{D42A27DB-BD31-4B8C-83A1-F6EECF244321}">
                <p14:modId xmlns:p14="http://schemas.microsoft.com/office/powerpoint/2010/main" val="3318356209"/>
              </p:ext>
            </p:extLst>
          </p:nvPr>
        </p:nvGraphicFramePr>
        <p:xfrm>
          <a:off x="0" y="2922494"/>
          <a:ext cx="6427693" cy="3972868"/>
        </p:xfrm>
        <a:graphic>
          <a:graphicData uri="http://schemas.openxmlformats.org/drawingml/2006/table">
            <a:tbl>
              <a:tblPr firstRow="1" firstCol="1" bandRow="1">
                <a:tableStyleId>{5C22544A-7EE6-4342-B048-85BDC9FD1C3A}</a:tableStyleId>
              </a:tblPr>
              <a:tblGrid>
                <a:gridCol w="1595717">
                  <a:extLst>
                    <a:ext uri="{9D8B030D-6E8A-4147-A177-3AD203B41FA5}">
                      <a16:colId xmlns:a16="http://schemas.microsoft.com/office/drawing/2014/main" val="1117906225"/>
                    </a:ext>
                  </a:extLst>
                </a:gridCol>
                <a:gridCol w="2481333">
                  <a:extLst>
                    <a:ext uri="{9D8B030D-6E8A-4147-A177-3AD203B41FA5}">
                      <a16:colId xmlns:a16="http://schemas.microsoft.com/office/drawing/2014/main" val="4054645000"/>
                    </a:ext>
                  </a:extLst>
                </a:gridCol>
                <a:gridCol w="2350643">
                  <a:extLst>
                    <a:ext uri="{9D8B030D-6E8A-4147-A177-3AD203B41FA5}">
                      <a16:colId xmlns:a16="http://schemas.microsoft.com/office/drawing/2014/main" val="1389466393"/>
                    </a:ext>
                  </a:extLst>
                </a:gridCol>
              </a:tblGrid>
              <a:tr h="318688">
                <a:tc>
                  <a:txBody>
                    <a:bodyPr/>
                    <a:lstStyle/>
                    <a:p>
                      <a:pPr algn="just">
                        <a:spcAft>
                          <a:spcPts val="0"/>
                        </a:spcAft>
                      </a:pPr>
                      <a:r>
                        <a:rPr lang="zh-CN" sz="1800" kern="100" dirty="0">
                          <a:effectLst/>
                        </a:rPr>
                        <a:t>用例名称</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indent="266700" algn="ctr">
                        <a:spcAft>
                          <a:spcPts val="0"/>
                        </a:spcAft>
                      </a:pPr>
                      <a:r>
                        <a:rPr lang="zh-CN" sz="1600" kern="100" dirty="0">
                          <a:effectLst/>
                        </a:rPr>
                        <a:t>添加购买记录</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240991355"/>
                  </a:ext>
                </a:extLst>
              </a:tr>
              <a:tr h="324260">
                <a:tc>
                  <a:txBody>
                    <a:bodyPr/>
                    <a:lstStyle/>
                    <a:p>
                      <a:pPr algn="just">
                        <a:spcAft>
                          <a:spcPts val="0"/>
                        </a:spcAft>
                      </a:pPr>
                      <a:r>
                        <a:rPr lang="zh-CN" altLang="en-US" sz="1800" b="1" kern="100" dirty="0">
                          <a:solidFill>
                            <a:schemeClr val="lt1"/>
                          </a:solidFill>
                          <a:effectLst/>
                          <a:latin typeface="+mn-lt"/>
                          <a:ea typeface="+mn-ea"/>
                          <a:cs typeface="+mn-cs"/>
                        </a:rPr>
                        <a:t>参与者</a:t>
                      </a:r>
                    </a:p>
                  </a:txBody>
                  <a:tcPr marL="68580" marR="68580" marT="0" marB="0"/>
                </a:tc>
                <a:tc gridSpan="2">
                  <a:txBody>
                    <a:bodyPr/>
                    <a:lstStyle/>
                    <a:p>
                      <a:pPr indent="266700" algn="ctr">
                        <a:spcAft>
                          <a:spcPts val="0"/>
                        </a:spcAft>
                      </a:pPr>
                      <a:r>
                        <a:rPr lang="zh-CN" sz="1600" kern="100" dirty="0">
                          <a:effectLst/>
                        </a:rPr>
                        <a:t>用户</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00015648"/>
                  </a:ext>
                </a:extLst>
              </a:tr>
              <a:tr h="276703">
                <a:tc>
                  <a:txBody>
                    <a:bodyPr/>
                    <a:lstStyle/>
                    <a:p>
                      <a:pPr algn="just">
                        <a:spcAft>
                          <a:spcPts val="0"/>
                        </a:spcAft>
                      </a:pPr>
                      <a:r>
                        <a:rPr lang="zh-CN" altLang="en-US" sz="1800" b="1" kern="100" dirty="0">
                          <a:solidFill>
                            <a:schemeClr val="lt1"/>
                          </a:solidFill>
                          <a:effectLst/>
                          <a:latin typeface="+mn-lt"/>
                          <a:ea typeface="+mn-ea"/>
                          <a:cs typeface="+mn-cs"/>
                        </a:rPr>
                        <a:t>用例概述</a:t>
                      </a:r>
                    </a:p>
                  </a:txBody>
                  <a:tcPr marL="68580" marR="68580" marT="0" marB="0"/>
                </a:tc>
                <a:tc gridSpan="2">
                  <a:txBody>
                    <a:bodyPr/>
                    <a:lstStyle/>
                    <a:p>
                      <a:pPr indent="266700" algn="ctr">
                        <a:spcAft>
                          <a:spcPts val="0"/>
                        </a:spcAft>
                      </a:pPr>
                      <a:r>
                        <a:rPr lang="zh-CN" altLang="en-US" sz="1600" kern="100" dirty="0">
                          <a:solidFill>
                            <a:schemeClr val="dk1"/>
                          </a:solidFill>
                          <a:effectLst/>
                          <a:latin typeface="+mn-lt"/>
                          <a:ea typeface="+mn-ea"/>
                          <a:cs typeface="+mn-cs"/>
                        </a:rPr>
                        <a:t>本用例用于用户进行对商品购买操作</a:t>
                      </a:r>
                    </a:p>
                  </a:txBody>
                  <a:tcPr marL="68580" marR="68580" marT="0" marB="0"/>
                </a:tc>
                <a:tc hMerge="1">
                  <a:txBody>
                    <a:bodyPr/>
                    <a:lstStyle/>
                    <a:p>
                      <a:endParaRPr lang="zh-CN" altLang="en-US"/>
                    </a:p>
                  </a:txBody>
                  <a:tcPr/>
                </a:tc>
                <a:extLst>
                  <a:ext uri="{0D108BD9-81ED-4DB2-BD59-A6C34878D82A}">
                    <a16:rowId xmlns:a16="http://schemas.microsoft.com/office/drawing/2014/main" val="3187683612"/>
                  </a:ext>
                </a:extLst>
              </a:tr>
              <a:tr h="344312">
                <a:tc>
                  <a:txBody>
                    <a:bodyPr/>
                    <a:lstStyle/>
                    <a:p>
                      <a:pPr algn="just">
                        <a:spcAft>
                          <a:spcPts val="0"/>
                        </a:spcAft>
                      </a:pPr>
                      <a:r>
                        <a:rPr lang="zh-CN" altLang="en-US" sz="1800" b="1" kern="100" dirty="0">
                          <a:solidFill>
                            <a:schemeClr val="lt1"/>
                          </a:solidFill>
                          <a:effectLst/>
                          <a:latin typeface="+mn-lt"/>
                          <a:ea typeface="+mn-ea"/>
                          <a:cs typeface="+mn-cs"/>
                        </a:rPr>
                        <a:t>前置条件</a:t>
                      </a:r>
                    </a:p>
                  </a:txBody>
                  <a:tcPr marL="68580" marR="68580" marT="0" marB="0"/>
                </a:tc>
                <a:tc gridSpan="2">
                  <a:txBody>
                    <a:bodyPr/>
                    <a:lstStyle/>
                    <a:p>
                      <a:pPr indent="266700" algn="ctr">
                        <a:spcAft>
                          <a:spcPts val="0"/>
                        </a:spcAft>
                      </a:pPr>
                      <a:r>
                        <a:rPr lang="zh-CN" altLang="en-US" sz="1600" kern="100" dirty="0">
                          <a:solidFill>
                            <a:schemeClr val="dk1"/>
                          </a:solidFill>
                          <a:effectLst/>
                          <a:latin typeface="+mn-lt"/>
                          <a:ea typeface="+mn-ea"/>
                          <a:cs typeface="+mn-cs"/>
                        </a:rPr>
                        <a:t>用户已经登录系统</a:t>
                      </a:r>
                    </a:p>
                  </a:txBody>
                  <a:tcPr marL="68580" marR="68580" marT="0" marB="0"/>
                </a:tc>
                <a:tc hMerge="1">
                  <a:txBody>
                    <a:bodyPr/>
                    <a:lstStyle/>
                    <a:p>
                      <a:endParaRPr lang="zh-CN" altLang="en-US"/>
                    </a:p>
                  </a:txBody>
                  <a:tcPr/>
                </a:tc>
                <a:extLst>
                  <a:ext uri="{0D108BD9-81ED-4DB2-BD59-A6C34878D82A}">
                    <a16:rowId xmlns:a16="http://schemas.microsoft.com/office/drawing/2014/main" val="3037399282"/>
                  </a:ext>
                </a:extLst>
              </a:tr>
              <a:tr h="402818">
                <a:tc>
                  <a:txBody>
                    <a:bodyPr/>
                    <a:lstStyle/>
                    <a:p>
                      <a:pPr algn="just">
                        <a:spcAft>
                          <a:spcPts val="0"/>
                        </a:spcAft>
                      </a:pPr>
                      <a:r>
                        <a:rPr lang="zh-CN" altLang="en-US" sz="1800" b="1" kern="100" dirty="0">
                          <a:solidFill>
                            <a:schemeClr val="lt1"/>
                          </a:solidFill>
                          <a:effectLst/>
                          <a:latin typeface="+mn-lt"/>
                          <a:ea typeface="+mn-ea"/>
                          <a:cs typeface="+mn-cs"/>
                        </a:rPr>
                        <a:t>后置条件</a:t>
                      </a:r>
                    </a:p>
                  </a:txBody>
                  <a:tcPr marL="68580" marR="68580" marT="0" marB="0"/>
                </a:tc>
                <a:tc gridSpan="2">
                  <a:txBody>
                    <a:bodyPr/>
                    <a:lstStyle/>
                    <a:p>
                      <a:pPr indent="266700" algn="ctr">
                        <a:spcAft>
                          <a:spcPts val="0"/>
                        </a:spcAft>
                      </a:pPr>
                      <a:r>
                        <a:rPr lang="zh-CN" altLang="en-US" sz="1600" kern="100" dirty="0">
                          <a:solidFill>
                            <a:schemeClr val="dk1"/>
                          </a:solidFill>
                          <a:effectLst/>
                          <a:latin typeface="+mn-lt"/>
                          <a:ea typeface="+mn-ea"/>
                          <a:cs typeface="+mn-cs"/>
                        </a:rPr>
                        <a:t>系统中增加一条用户购买记录</a:t>
                      </a:r>
                    </a:p>
                  </a:txBody>
                  <a:tcPr marL="68580" marR="68580" marT="0" marB="0"/>
                </a:tc>
                <a:tc hMerge="1">
                  <a:txBody>
                    <a:bodyPr/>
                    <a:lstStyle/>
                    <a:p>
                      <a:endParaRPr lang="zh-CN" altLang="en-US"/>
                    </a:p>
                  </a:txBody>
                  <a:tcPr/>
                </a:tc>
                <a:extLst>
                  <a:ext uri="{0D108BD9-81ED-4DB2-BD59-A6C34878D82A}">
                    <a16:rowId xmlns:a16="http://schemas.microsoft.com/office/drawing/2014/main" val="3344434362"/>
                  </a:ext>
                </a:extLst>
              </a:tr>
              <a:tr h="271823">
                <a:tc rowSpan="2">
                  <a:txBody>
                    <a:bodyPr/>
                    <a:lstStyle/>
                    <a:p>
                      <a:pPr marL="0" algn="just" defTabSz="914400" rtl="0" eaLnBrk="1" latinLnBrk="0" hangingPunct="1">
                        <a:spcAft>
                          <a:spcPts val="0"/>
                        </a:spcAft>
                      </a:pPr>
                      <a:r>
                        <a:rPr lang="zh-CN" altLang="en-US" sz="1800" b="1" kern="100" dirty="0">
                          <a:solidFill>
                            <a:schemeClr val="lt1"/>
                          </a:solidFill>
                          <a:effectLst/>
                          <a:latin typeface="+mn-lt"/>
                          <a:ea typeface="+mn-ea"/>
                          <a:cs typeface="+mn-cs"/>
                        </a:rPr>
                        <a:t>基本事件流</a:t>
                      </a:r>
                    </a:p>
                  </a:txBody>
                  <a:tcPr marL="68580" marR="68580" marT="0" marB="0"/>
                </a:tc>
                <a:tc>
                  <a:txBody>
                    <a:bodyPr/>
                    <a:lstStyle/>
                    <a:p>
                      <a:pPr indent="266700" algn="ctr">
                        <a:spcAft>
                          <a:spcPts val="0"/>
                        </a:spcAft>
                      </a:pPr>
                      <a:r>
                        <a:rPr lang="zh-CN" altLang="en-US" sz="1600" kern="100" dirty="0">
                          <a:solidFill>
                            <a:schemeClr val="dk1"/>
                          </a:solidFill>
                          <a:effectLst/>
                          <a:latin typeface="+mn-lt"/>
                          <a:ea typeface="+mn-ea"/>
                          <a:cs typeface="+mn-cs"/>
                        </a:rPr>
                        <a:t>参与者动作</a:t>
                      </a:r>
                    </a:p>
                  </a:txBody>
                  <a:tcPr marL="68580" marR="68580" marT="0" marB="0"/>
                </a:tc>
                <a:tc>
                  <a:txBody>
                    <a:bodyPr/>
                    <a:lstStyle/>
                    <a:p>
                      <a:pPr indent="266700" algn="ctr">
                        <a:spcAft>
                          <a:spcPts val="0"/>
                        </a:spcAft>
                      </a:pPr>
                      <a:r>
                        <a:rPr lang="zh-CN" altLang="en-US" sz="1600" kern="100" dirty="0">
                          <a:solidFill>
                            <a:schemeClr val="dk1"/>
                          </a:solidFill>
                          <a:effectLst/>
                          <a:latin typeface="+mn-lt"/>
                          <a:ea typeface="+mn-ea"/>
                          <a:cs typeface="+mn-cs"/>
                        </a:rPr>
                        <a:t>系统响应</a:t>
                      </a:r>
                    </a:p>
                  </a:txBody>
                  <a:tcPr marL="68580" marR="68580" marT="0" marB="0"/>
                </a:tc>
                <a:extLst>
                  <a:ext uri="{0D108BD9-81ED-4DB2-BD59-A6C34878D82A}">
                    <a16:rowId xmlns:a16="http://schemas.microsoft.com/office/drawing/2014/main" val="2917440020"/>
                  </a:ext>
                </a:extLst>
              </a:tr>
              <a:tr h="1311412">
                <a:tc vMerge="1">
                  <a:txBody>
                    <a:bodyPr/>
                    <a:lstStyle/>
                    <a:p>
                      <a:endParaRPr lang="zh-CN" altLang="en-US"/>
                    </a:p>
                  </a:txBody>
                  <a:tcPr/>
                </a:tc>
                <a:tc>
                  <a:txBody>
                    <a:bodyPr/>
                    <a:lstStyle/>
                    <a:p>
                      <a:pPr algn="l">
                        <a:spcAft>
                          <a:spcPts val="0"/>
                        </a:spcAft>
                      </a:pPr>
                      <a:r>
                        <a:rPr lang="zh-CN" sz="1050" kern="100" dirty="0">
                          <a:effectLst/>
                        </a:rPr>
                        <a:t>用户在前台首页选择任意一个商品分类。</a:t>
                      </a:r>
                    </a:p>
                    <a:p>
                      <a:pPr algn="l">
                        <a:spcAft>
                          <a:spcPts val="0"/>
                        </a:spcAft>
                      </a:pPr>
                      <a:r>
                        <a:rPr lang="zh-CN" sz="1050" kern="100" dirty="0">
                          <a:effectLst/>
                        </a:rPr>
                        <a:t>管理员在用户列表中选择一件商品。</a:t>
                      </a:r>
                    </a:p>
                    <a:p>
                      <a:pPr algn="l">
                        <a:spcAft>
                          <a:spcPts val="0"/>
                        </a:spcAft>
                      </a:pPr>
                      <a:r>
                        <a:rPr lang="zh-CN" sz="1050" kern="100" dirty="0">
                          <a:effectLst/>
                        </a:rPr>
                        <a:t>用户填写购买订单，点击</a:t>
                      </a:r>
                      <a:r>
                        <a:rPr lang="en-US" sz="1050" kern="100" dirty="0">
                          <a:effectLst/>
                        </a:rPr>
                        <a:t>“</a:t>
                      </a:r>
                      <a:r>
                        <a:rPr lang="zh-CN" sz="1050" kern="100" dirty="0">
                          <a:effectLst/>
                        </a:rPr>
                        <a:t>购买</a:t>
                      </a:r>
                      <a:r>
                        <a:rPr lang="en-US" sz="1050" kern="100" dirty="0">
                          <a:effectLst/>
                        </a:rPr>
                        <a:t>”</a:t>
                      </a:r>
                      <a:r>
                        <a:rPr lang="zh-CN" sz="1050" kern="100" dirty="0">
                          <a:effectLst/>
                        </a:rPr>
                        <a:t>按钮。</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050" kern="100">
                          <a:effectLst/>
                        </a:rPr>
                        <a:t>系统从数据库中获取商品列表信息。</a:t>
                      </a:r>
                    </a:p>
                    <a:p>
                      <a:pPr algn="l">
                        <a:spcAft>
                          <a:spcPts val="0"/>
                        </a:spcAft>
                      </a:pPr>
                      <a:r>
                        <a:rPr lang="zh-CN" sz="1050" kern="100">
                          <a:effectLst/>
                        </a:rPr>
                        <a:t>系统打开商品列表界面。</a:t>
                      </a:r>
                    </a:p>
                    <a:p>
                      <a:pPr algn="l">
                        <a:spcAft>
                          <a:spcPts val="0"/>
                        </a:spcAft>
                      </a:pPr>
                      <a:r>
                        <a:rPr lang="zh-CN" sz="1050" kern="100">
                          <a:effectLst/>
                        </a:rPr>
                        <a:t>系统从数据库中获取商品信息。</a:t>
                      </a:r>
                    </a:p>
                    <a:p>
                      <a:pPr algn="l">
                        <a:spcAft>
                          <a:spcPts val="0"/>
                        </a:spcAft>
                      </a:pPr>
                      <a:r>
                        <a:rPr lang="zh-CN" sz="1050" kern="100">
                          <a:effectLst/>
                        </a:rPr>
                        <a:t>系统打开商品信息及购买界面。</a:t>
                      </a:r>
                    </a:p>
                    <a:p>
                      <a:pPr algn="l">
                        <a:spcAft>
                          <a:spcPts val="0"/>
                        </a:spcAft>
                      </a:pPr>
                      <a:r>
                        <a:rPr lang="zh-CN" sz="1050" kern="100">
                          <a:effectLst/>
                        </a:rPr>
                        <a:t>系统检查用户输入的信息是正确有效的。</a:t>
                      </a:r>
                    </a:p>
                    <a:p>
                      <a:pPr algn="l">
                        <a:spcAft>
                          <a:spcPts val="0"/>
                        </a:spcAft>
                      </a:pPr>
                      <a:r>
                        <a:rPr lang="zh-CN" sz="1050" kern="100">
                          <a:effectLst/>
                        </a:rPr>
                        <a:t>系统将购买记录添加到数据库中。</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42900208"/>
                  </a:ext>
                </a:extLst>
              </a:tr>
              <a:tr h="722852">
                <a:tc>
                  <a:txBody>
                    <a:bodyPr/>
                    <a:lstStyle/>
                    <a:p>
                      <a:pPr marL="0" algn="just" defTabSz="914400" rtl="0" eaLnBrk="1" latinLnBrk="0" hangingPunct="1">
                        <a:spcAft>
                          <a:spcPts val="0"/>
                        </a:spcAft>
                      </a:pPr>
                      <a:r>
                        <a:rPr lang="zh-CN" altLang="en-US" sz="1800" b="1" kern="100" dirty="0">
                          <a:solidFill>
                            <a:schemeClr val="lt1"/>
                          </a:solidFill>
                          <a:effectLst/>
                          <a:latin typeface="+mn-lt"/>
                          <a:ea typeface="+mn-ea"/>
                          <a:cs typeface="+mn-cs"/>
                        </a:rPr>
                        <a:t>其他事件流</a:t>
                      </a:r>
                    </a:p>
                  </a:txBody>
                  <a:tcPr marL="68580" marR="68580" marT="0" marB="0"/>
                </a:tc>
                <a:tc gridSpan="2">
                  <a:txBody>
                    <a:bodyPr/>
                    <a:lstStyle/>
                    <a:p>
                      <a:pPr algn="l">
                        <a:spcAft>
                          <a:spcPts val="0"/>
                        </a:spcAft>
                      </a:pPr>
                      <a:r>
                        <a:rPr lang="zh-CN" altLang="en-US" sz="1600" kern="100" dirty="0">
                          <a:solidFill>
                            <a:schemeClr val="dk1"/>
                          </a:solidFill>
                          <a:effectLst/>
                          <a:latin typeface="+mn-lt"/>
                          <a:ea typeface="+mn-ea"/>
                          <a:cs typeface="+mn-cs"/>
                        </a:rPr>
                        <a:t>系统验证用户输入的字段为空，则提示</a:t>
                      </a:r>
                      <a:r>
                        <a:rPr lang="en-US" sz="1600" kern="100" dirty="0">
                          <a:solidFill>
                            <a:schemeClr val="dk1"/>
                          </a:solidFill>
                          <a:effectLst/>
                          <a:latin typeface="+mn-lt"/>
                          <a:ea typeface="+mn-ea"/>
                          <a:cs typeface="+mn-cs"/>
                        </a:rPr>
                        <a:t>“*</a:t>
                      </a:r>
                      <a:r>
                        <a:rPr lang="zh-CN" altLang="en-US" sz="1600" kern="100" dirty="0">
                          <a:solidFill>
                            <a:schemeClr val="dk1"/>
                          </a:solidFill>
                          <a:effectLst/>
                          <a:latin typeface="+mn-lt"/>
                          <a:ea typeface="+mn-ea"/>
                          <a:cs typeface="+mn-cs"/>
                        </a:rPr>
                        <a:t>购买数量不能为空！</a:t>
                      </a:r>
                      <a:r>
                        <a:rPr lang="en-US" sz="1600" kern="100" dirty="0">
                          <a:solidFill>
                            <a:schemeClr val="dk1"/>
                          </a:solidFill>
                          <a:effectLst/>
                          <a:latin typeface="+mn-lt"/>
                          <a:ea typeface="+mn-ea"/>
                          <a:cs typeface="+mn-cs"/>
                        </a:rPr>
                        <a:t>”</a:t>
                      </a:r>
                      <a:r>
                        <a:rPr lang="zh-CN" altLang="en-US" sz="1600" kern="100" dirty="0">
                          <a:solidFill>
                            <a:schemeClr val="dk1"/>
                          </a:solidFill>
                          <a:effectLst/>
                          <a:latin typeface="+mn-lt"/>
                          <a:ea typeface="+mn-ea"/>
                          <a:cs typeface="+mn-cs"/>
                        </a:rPr>
                        <a:t>。</a:t>
                      </a:r>
                    </a:p>
                  </a:txBody>
                  <a:tcPr marL="68580" marR="68580" marT="0" marB="0"/>
                </a:tc>
                <a:tc hMerge="1">
                  <a:txBody>
                    <a:bodyPr/>
                    <a:lstStyle/>
                    <a:p>
                      <a:endParaRPr lang="zh-CN" altLang="en-US"/>
                    </a:p>
                  </a:txBody>
                  <a:tcPr/>
                </a:tc>
                <a:extLst>
                  <a:ext uri="{0D108BD9-81ED-4DB2-BD59-A6C34878D82A}">
                    <a16:rowId xmlns:a16="http://schemas.microsoft.com/office/drawing/2014/main" val="1617912354"/>
                  </a:ext>
                </a:extLst>
              </a:tr>
            </a:tbl>
          </a:graphicData>
        </a:graphic>
      </p:graphicFrame>
      <p:sp>
        <p:nvSpPr>
          <p:cNvPr id="12" name="矩形 11">
            <a:extLst>
              <a:ext uri="{FF2B5EF4-FFF2-40B4-BE49-F238E27FC236}">
                <a16:creationId xmlns:a16="http://schemas.microsoft.com/office/drawing/2014/main" id="{7905A0A6-4494-423C-B713-862A24F92A2C}"/>
              </a:ext>
            </a:extLst>
          </p:cNvPr>
          <p:cNvSpPr/>
          <p:nvPr/>
        </p:nvSpPr>
        <p:spPr>
          <a:xfrm>
            <a:off x="2349857" y="2529226"/>
            <a:ext cx="1569660" cy="369332"/>
          </a:xfrm>
          <a:prstGeom prst="rect">
            <a:avLst/>
          </a:prstGeom>
        </p:spPr>
        <p:txBody>
          <a:bodyPr wrap="none">
            <a:spAutoFit/>
          </a:bodyPr>
          <a:lstStyle/>
          <a:p>
            <a:pPr algn="just">
              <a:spcAft>
                <a:spcPts val="0"/>
              </a:spcAft>
            </a:pPr>
            <a:r>
              <a:rPr lang="zh-CN" altLang="en-US" kern="100" dirty="0">
                <a:solidFill>
                  <a:schemeClr val="bg1"/>
                </a:solidFill>
              </a:rPr>
              <a:t>商品购买</a:t>
            </a:r>
            <a:r>
              <a:rPr lang="zh-CN" altLang="zh-CN" kern="100" dirty="0">
                <a:solidFill>
                  <a:schemeClr val="bg1"/>
                </a:solidFill>
              </a:rPr>
              <a:t>用例</a:t>
            </a:r>
            <a:endParaRPr lang="zh-CN" altLang="zh-CN" kern="100" dirty="0">
              <a:solidFill>
                <a:schemeClr val="bg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6086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zh-CN" altLang="en-US" dirty="0">
                <a:cs typeface="+mn-ea"/>
                <a:sym typeface="+mn-lt"/>
              </a:rPr>
              <a:t>系统设计</a:t>
            </a:r>
            <a:endParaRPr lang="zh-CN" altLang="en-US" dirty="0"/>
          </a:p>
        </p:txBody>
      </p:sp>
      <p:sp useBgFill="1">
        <p:nvSpPr>
          <p:cNvPr id="3" name="文本占位符 2"/>
          <p:cNvSpPr>
            <a:spLocks noGrp="1"/>
          </p:cNvSpPr>
          <p:nvPr>
            <p:ph type="body" sz="quarter" idx="14"/>
          </p:nvPr>
        </p:nvSpPr>
        <p:spPr/>
        <p:txBody>
          <a:bodyPr/>
          <a:lstStyle/>
          <a:p>
            <a:r>
              <a:rPr lang="en-US" altLang="zh-CN" dirty="0"/>
              <a:t>Part2</a:t>
            </a:r>
            <a:endParaRPr lang="zh-CN" altLang="en-US" dirty="0"/>
          </a:p>
        </p:txBody>
      </p:sp>
    </p:spTree>
    <p:extLst>
      <p:ext uri="{BB962C8B-B14F-4D97-AF65-F5344CB8AC3E}">
        <p14:creationId xmlns:p14="http://schemas.microsoft.com/office/powerpoint/2010/main" val="3065403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zh-CN" altLang="en-US" dirty="0"/>
              <a:t>系统设计</a:t>
            </a:r>
            <a:endParaRPr lang="en-US" altLang="zh-CN" dirty="0"/>
          </a:p>
        </p:txBody>
      </p:sp>
      <p:pic>
        <p:nvPicPr>
          <p:cNvPr id="2050" name="图片 1">
            <a:extLst>
              <a:ext uri="{FF2B5EF4-FFF2-40B4-BE49-F238E27FC236}">
                <a16:creationId xmlns:a16="http://schemas.microsoft.com/office/drawing/2014/main" id="{A94E193C-A5D8-41BC-81B5-903492C47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041" y="1281477"/>
            <a:ext cx="5716588"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0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en-US" altLang="zh-CN" dirty="0"/>
              <a:t>Part</a:t>
            </a:r>
            <a:r>
              <a:rPr lang="zh-CN" altLang="en-US" dirty="0"/>
              <a:t> </a:t>
            </a:r>
            <a:r>
              <a:rPr lang="en-US" altLang="zh-CN" dirty="0"/>
              <a:t>Two </a:t>
            </a:r>
            <a:r>
              <a:rPr lang="zh-CN" altLang="en-US" dirty="0"/>
              <a:t>论文结构</a:t>
            </a:r>
            <a:endParaRPr lang="en-US" altLang="zh-CN" dirty="0"/>
          </a:p>
        </p:txBody>
      </p:sp>
      <p:grpSp>
        <p:nvGrpSpPr>
          <p:cNvPr id="17" name="组合 16"/>
          <p:cNvGrpSpPr/>
          <p:nvPr/>
        </p:nvGrpSpPr>
        <p:grpSpPr>
          <a:xfrm>
            <a:off x="1283370" y="1244065"/>
            <a:ext cx="9625260" cy="4716377"/>
            <a:chOff x="1106907" y="1070811"/>
            <a:chExt cx="9625260" cy="4716377"/>
          </a:xfrm>
        </p:grpSpPr>
        <p:sp>
          <p:nvSpPr>
            <p:cNvPr id="8" name="任意多边形 7"/>
            <p:cNvSpPr/>
            <p:nvPr/>
          </p:nvSpPr>
          <p:spPr>
            <a:xfrm>
              <a:off x="1270535" y="1244065"/>
              <a:ext cx="9298004" cy="4369869"/>
            </a:xfrm>
            <a:custGeom>
              <a:avLst/>
              <a:gdLst>
                <a:gd name="connsiteX0" fmla="*/ 0 w 9298004"/>
                <a:gd name="connsiteY0" fmla="*/ 2079057 h 4369869"/>
                <a:gd name="connsiteX1" fmla="*/ 2069431 w 9298004"/>
                <a:gd name="connsiteY1" fmla="*/ 3445844 h 4369869"/>
                <a:gd name="connsiteX2" fmla="*/ 3407343 w 9298004"/>
                <a:gd name="connsiteY2" fmla="*/ 693019 h 4369869"/>
                <a:gd name="connsiteX3" fmla="*/ 5630779 w 9298004"/>
                <a:gd name="connsiteY3" fmla="*/ 0 h 4369869"/>
                <a:gd name="connsiteX4" fmla="*/ 8142972 w 9298004"/>
                <a:gd name="connsiteY4" fmla="*/ 529389 h 4369869"/>
                <a:gd name="connsiteX5" fmla="*/ 9298004 w 9298004"/>
                <a:gd name="connsiteY5" fmla="*/ 2974206 h 4369869"/>
                <a:gd name="connsiteX6" fmla="*/ 7594332 w 9298004"/>
                <a:gd name="connsiteY6" fmla="*/ 4369869 h 4369869"/>
                <a:gd name="connsiteX7" fmla="*/ 5727031 w 9298004"/>
                <a:gd name="connsiteY7" fmla="*/ 3272589 h 436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98004" h="4369869">
                  <a:moveTo>
                    <a:pt x="0" y="2079057"/>
                  </a:moveTo>
                  <a:lnTo>
                    <a:pt x="2069431" y="3445844"/>
                  </a:lnTo>
                  <a:lnTo>
                    <a:pt x="3407343" y="693019"/>
                  </a:lnTo>
                  <a:lnTo>
                    <a:pt x="5630779" y="0"/>
                  </a:lnTo>
                  <a:lnTo>
                    <a:pt x="8142972" y="529389"/>
                  </a:lnTo>
                  <a:lnTo>
                    <a:pt x="9298004" y="2974206"/>
                  </a:lnTo>
                  <a:lnTo>
                    <a:pt x="7594332" y="4369869"/>
                  </a:lnTo>
                  <a:lnTo>
                    <a:pt x="5727031" y="327258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06907" y="3162246"/>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523876" y="1776208"/>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18437" y="1070811"/>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249885" y="1586110"/>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385659" y="4030926"/>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701238" y="5440680"/>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833937" y="4377434"/>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117965" y="4468059"/>
              <a:ext cx="346508" cy="346508"/>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597052" y="1480821"/>
            <a:ext cx="2719353" cy="2323326"/>
            <a:chOff x="1283370" y="1715751"/>
            <a:chExt cx="2855493" cy="2323326"/>
          </a:xfrm>
        </p:grpSpPr>
        <p:sp>
          <p:nvSpPr>
            <p:cNvPr id="18" name="矩形 17"/>
            <p:cNvSpPr/>
            <p:nvPr/>
          </p:nvSpPr>
          <p:spPr>
            <a:xfrm>
              <a:off x="1283370" y="1715751"/>
              <a:ext cx="1163466" cy="369332"/>
            </a:xfrm>
            <a:prstGeom prst="rect">
              <a:avLst/>
            </a:prstGeom>
          </p:spPr>
          <p:txBody>
            <a:bodyPr wrap="none">
              <a:spAutoFit/>
            </a:bodyPr>
            <a:lstStyle/>
            <a:p>
              <a:pPr defTabSz="609585"/>
              <a:r>
                <a:rPr lang="zh-CN" altLang="en-US" dirty="0">
                  <a:solidFill>
                    <a:srgbClr val="FE380C"/>
                  </a:solidFill>
                  <a:sym typeface="+mn-lt"/>
                </a:rPr>
                <a:t>注册功能</a:t>
              </a:r>
              <a:endParaRPr lang="en-US" altLang="zh-CN" dirty="0">
                <a:solidFill>
                  <a:srgbClr val="FE380C"/>
                </a:solidFill>
                <a:sym typeface="+mn-lt"/>
              </a:endParaRPr>
            </a:p>
          </p:txBody>
        </p:sp>
        <p:sp>
          <p:nvSpPr>
            <p:cNvPr id="19" name="矩形 18"/>
            <p:cNvSpPr/>
            <p:nvPr/>
          </p:nvSpPr>
          <p:spPr>
            <a:xfrm>
              <a:off x="1283370" y="1987618"/>
              <a:ext cx="2855493" cy="2051459"/>
            </a:xfrm>
            <a:prstGeom prst="rect">
              <a:avLst/>
            </a:prstGeom>
          </p:spPr>
          <p:txBody>
            <a:bodyPr wrap="square">
              <a:spAutoFit/>
            </a:bodyPr>
            <a:lstStyle/>
            <a:p>
              <a:pPr defTabSz="609585">
                <a:lnSpc>
                  <a:spcPct val="130000"/>
                </a:lnSpc>
              </a:pPr>
              <a:r>
                <a:rPr lang="zh-CN" altLang="en-US" sz="1100" dirty="0">
                  <a:solidFill>
                    <a:schemeClr val="tx1">
                      <a:lumMod val="85000"/>
                      <a:lumOff val="15000"/>
                    </a:schemeClr>
                  </a:solidFill>
                  <a:cs typeface="+mn-ea"/>
                  <a:sym typeface="+mn-lt"/>
                </a:rPr>
                <a:t>用户首先要进行注册成为网站的用户，注册时需填写用户名、密码两项信息，然后点击“注册”按钮。如果注册成功，则提示注册成功并转到用户登录界面，同时用户信息会被写进数据库中的用户表中。如果注册失败，则会提示失败原因。用户注册成功后就可以登陆了。</a:t>
              </a:r>
            </a:p>
          </p:txBody>
        </p:sp>
      </p:grpSp>
      <p:grpSp>
        <p:nvGrpSpPr>
          <p:cNvPr id="24" name="组合 23"/>
          <p:cNvGrpSpPr/>
          <p:nvPr/>
        </p:nvGrpSpPr>
        <p:grpSpPr>
          <a:xfrm>
            <a:off x="5006742" y="2326172"/>
            <a:ext cx="2003658" cy="1663145"/>
            <a:chOff x="1283370" y="1715751"/>
            <a:chExt cx="2855493" cy="1663145"/>
          </a:xfrm>
        </p:grpSpPr>
        <p:sp>
          <p:nvSpPr>
            <p:cNvPr id="25" name="矩形 24"/>
            <p:cNvSpPr/>
            <p:nvPr/>
          </p:nvSpPr>
          <p:spPr>
            <a:xfrm>
              <a:off x="1283370" y="1715751"/>
              <a:ext cx="2236985" cy="369332"/>
            </a:xfrm>
            <a:prstGeom prst="rect">
              <a:avLst/>
            </a:prstGeom>
          </p:spPr>
          <p:txBody>
            <a:bodyPr wrap="none">
              <a:spAutoFit/>
            </a:bodyPr>
            <a:lstStyle/>
            <a:p>
              <a:pPr defTabSz="609585"/>
              <a:r>
                <a:rPr lang="zh-CN" altLang="zh-CN" dirty="0">
                  <a:solidFill>
                    <a:srgbClr val="FE380C"/>
                  </a:solidFill>
                </a:rPr>
                <a:t>商品展示功能</a:t>
              </a:r>
              <a:endParaRPr lang="zh-CN" altLang="en-US" dirty="0">
                <a:solidFill>
                  <a:srgbClr val="FE380C"/>
                </a:solidFill>
                <a:sym typeface="+mn-lt"/>
              </a:endParaRPr>
            </a:p>
          </p:txBody>
        </p:sp>
        <p:sp>
          <p:nvSpPr>
            <p:cNvPr id="26" name="矩形 25"/>
            <p:cNvSpPr/>
            <p:nvPr/>
          </p:nvSpPr>
          <p:spPr>
            <a:xfrm>
              <a:off x="1283370" y="1987618"/>
              <a:ext cx="2855493" cy="1391278"/>
            </a:xfrm>
            <a:prstGeom prst="rect">
              <a:avLst/>
            </a:prstGeom>
          </p:spPr>
          <p:txBody>
            <a:bodyPr wrap="square">
              <a:spAutoFit/>
            </a:bodyPr>
            <a:lstStyle/>
            <a:p>
              <a:pPr defTabSz="609585">
                <a:lnSpc>
                  <a:spcPct val="130000"/>
                </a:lnSpc>
              </a:pPr>
              <a:r>
                <a:rPr lang="zh-CN" altLang="en-US" sz="1100" dirty="0">
                  <a:solidFill>
                    <a:schemeClr val="tx1">
                      <a:lumMod val="85000"/>
                      <a:lumOff val="15000"/>
                    </a:schemeClr>
                  </a:solidFill>
                  <a:cs typeface="+mn-ea"/>
                  <a:sym typeface="+mn-lt"/>
                </a:rPr>
                <a:t>网站将所有商品信息从数据库中提取出来显示在网站中，用户可以浏览网站，将自己心怡的商品放入购物车中，这是系统会提取该商品的信息并将信息加入购物车表中。。</a:t>
              </a:r>
            </a:p>
          </p:txBody>
        </p:sp>
      </p:grpSp>
      <p:grpSp>
        <p:nvGrpSpPr>
          <p:cNvPr id="27" name="组合 26"/>
          <p:cNvGrpSpPr/>
          <p:nvPr/>
        </p:nvGrpSpPr>
        <p:grpSpPr>
          <a:xfrm>
            <a:off x="2198448" y="4811613"/>
            <a:ext cx="3262903" cy="2983507"/>
            <a:chOff x="1283370" y="1715751"/>
            <a:chExt cx="2855493" cy="2983507"/>
          </a:xfrm>
        </p:grpSpPr>
        <p:sp>
          <p:nvSpPr>
            <p:cNvPr id="28" name="矩形 27"/>
            <p:cNvSpPr/>
            <p:nvPr/>
          </p:nvSpPr>
          <p:spPr>
            <a:xfrm>
              <a:off x="1283370" y="1715751"/>
              <a:ext cx="969650" cy="369332"/>
            </a:xfrm>
            <a:prstGeom prst="rect">
              <a:avLst/>
            </a:prstGeom>
          </p:spPr>
          <p:txBody>
            <a:bodyPr wrap="none">
              <a:spAutoFit/>
            </a:bodyPr>
            <a:lstStyle/>
            <a:p>
              <a:pPr defTabSz="609585"/>
              <a:r>
                <a:rPr lang="zh-CN" altLang="zh-CN" dirty="0">
                  <a:solidFill>
                    <a:srgbClr val="FE380C"/>
                  </a:solidFill>
                </a:rPr>
                <a:t>登陆功能</a:t>
              </a:r>
              <a:endParaRPr lang="en-US" altLang="zh-CN" dirty="0">
                <a:solidFill>
                  <a:srgbClr val="FE380C"/>
                </a:solidFill>
                <a:sym typeface="+mn-lt"/>
              </a:endParaRPr>
            </a:p>
          </p:txBody>
        </p:sp>
        <p:sp>
          <p:nvSpPr>
            <p:cNvPr id="29" name="矩形 28"/>
            <p:cNvSpPr/>
            <p:nvPr/>
          </p:nvSpPr>
          <p:spPr>
            <a:xfrm>
              <a:off x="1283370" y="1987618"/>
              <a:ext cx="2855493" cy="2711640"/>
            </a:xfrm>
            <a:prstGeom prst="rect">
              <a:avLst/>
            </a:prstGeom>
          </p:spPr>
          <p:txBody>
            <a:bodyPr wrap="square">
              <a:spAutoFit/>
            </a:bodyPr>
            <a:lstStyle/>
            <a:p>
              <a:pPr defTabSz="609585">
                <a:lnSpc>
                  <a:spcPct val="130000"/>
                </a:lnSpc>
              </a:pPr>
              <a:r>
                <a:rPr lang="zh-CN" altLang="zh-CN" sz="1100" dirty="0">
                  <a:solidFill>
                    <a:schemeClr val="tx1">
                      <a:lumMod val="85000"/>
                      <a:lumOff val="15000"/>
                    </a:schemeClr>
                  </a:solidFill>
                  <a:cs typeface="+mn-ea"/>
                </a:rPr>
                <a:t>如果用户是网站的已注册用户，在购买商品前需要填写用户名和密码，之后点击</a:t>
              </a:r>
              <a:r>
                <a:rPr lang="en-US" altLang="zh-CN" sz="1100" dirty="0">
                  <a:solidFill>
                    <a:schemeClr val="tx1">
                      <a:lumMod val="85000"/>
                      <a:lumOff val="15000"/>
                    </a:schemeClr>
                  </a:solidFill>
                  <a:cs typeface="+mn-ea"/>
                </a:rPr>
                <a:t>“</a:t>
              </a:r>
              <a:r>
                <a:rPr lang="zh-CN" altLang="zh-CN" sz="1100" dirty="0">
                  <a:solidFill>
                    <a:schemeClr val="tx1">
                      <a:lumMod val="85000"/>
                      <a:lumOff val="15000"/>
                    </a:schemeClr>
                  </a:solidFill>
                  <a:cs typeface="+mn-ea"/>
                </a:rPr>
                <a:t>登陆</a:t>
              </a:r>
              <a:r>
                <a:rPr lang="en-US" altLang="zh-CN" sz="1100" dirty="0">
                  <a:solidFill>
                    <a:schemeClr val="tx1">
                      <a:lumMod val="85000"/>
                      <a:lumOff val="15000"/>
                    </a:schemeClr>
                  </a:solidFill>
                  <a:cs typeface="+mn-ea"/>
                </a:rPr>
                <a:t>”</a:t>
              </a:r>
              <a:r>
                <a:rPr lang="zh-CN" altLang="zh-CN" sz="1100" dirty="0">
                  <a:solidFill>
                    <a:schemeClr val="tx1">
                      <a:lumMod val="85000"/>
                      <a:lumOff val="15000"/>
                    </a:schemeClr>
                  </a:solidFill>
                  <a:cs typeface="+mn-ea"/>
                </a:rPr>
                <a:t>按钮，之后系统会将用户填入的信息与数据库中用户注册时填写的信息进行比对，如果一致的话网站将会跳转到首页用户即可享受到网站的购买商品。如果用户填写的信息有误，网站将会提示用户输入的信息有误。</a:t>
              </a:r>
            </a:p>
            <a:p>
              <a:pPr defTabSz="609585">
                <a:lnSpc>
                  <a:spcPct val="130000"/>
                </a:lnSpc>
              </a:pPr>
              <a:r>
                <a:rPr lang="zh-CN" altLang="en-US" sz="1100" dirty="0">
                  <a:solidFill>
                    <a:schemeClr val="tx1">
                      <a:lumMod val="85000"/>
                      <a:lumOff val="15000"/>
                    </a:schemeClr>
                  </a:solidFill>
                  <a:cs typeface="+mn-ea"/>
                  <a:sym typeface="+mn-lt"/>
                </a:rPr>
                <a:t>。</a:t>
              </a:r>
            </a:p>
          </p:txBody>
        </p:sp>
      </p:grpSp>
      <p:grpSp>
        <p:nvGrpSpPr>
          <p:cNvPr id="30" name="组合 29"/>
          <p:cNvGrpSpPr/>
          <p:nvPr/>
        </p:nvGrpSpPr>
        <p:grpSpPr>
          <a:xfrm>
            <a:off x="5078036" y="146168"/>
            <a:ext cx="3817848" cy="1883206"/>
            <a:chOff x="1283370" y="1715751"/>
            <a:chExt cx="2855493" cy="1883206"/>
          </a:xfrm>
        </p:grpSpPr>
        <p:sp>
          <p:nvSpPr>
            <p:cNvPr id="31" name="矩形 30"/>
            <p:cNvSpPr/>
            <p:nvPr/>
          </p:nvSpPr>
          <p:spPr>
            <a:xfrm>
              <a:off x="1283370" y="1715751"/>
              <a:ext cx="1001353" cy="369332"/>
            </a:xfrm>
            <a:prstGeom prst="rect">
              <a:avLst/>
            </a:prstGeom>
          </p:spPr>
          <p:txBody>
            <a:bodyPr wrap="none">
              <a:spAutoFit/>
            </a:bodyPr>
            <a:lstStyle/>
            <a:p>
              <a:pPr defTabSz="609585"/>
              <a:r>
                <a:rPr lang="zh-CN" altLang="zh-CN" dirty="0">
                  <a:solidFill>
                    <a:srgbClr val="FE380C"/>
                  </a:solidFill>
                </a:rPr>
                <a:t>购物车功能</a:t>
              </a:r>
              <a:endParaRPr lang="zh-CN" altLang="en-US" sz="1600" b="1" dirty="0">
                <a:solidFill>
                  <a:srgbClr val="FE380C"/>
                </a:solidFill>
                <a:cs typeface="+mn-ea"/>
                <a:sym typeface="+mn-lt"/>
              </a:endParaRPr>
            </a:p>
          </p:txBody>
        </p:sp>
        <p:sp>
          <p:nvSpPr>
            <p:cNvPr id="32" name="矩形 31"/>
            <p:cNvSpPr/>
            <p:nvPr/>
          </p:nvSpPr>
          <p:spPr>
            <a:xfrm>
              <a:off x="1283370" y="1987618"/>
              <a:ext cx="2855493" cy="1611339"/>
            </a:xfrm>
            <a:prstGeom prst="rect">
              <a:avLst/>
            </a:prstGeom>
          </p:spPr>
          <p:txBody>
            <a:bodyPr wrap="square">
              <a:spAutoFit/>
            </a:bodyPr>
            <a:lstStyle/>
            <a:p>
              <a:pPr defTabSz="609585">
                <a:lnSpc>
                  <a:spcPct val="130000"/>
                </a:lnSpc>
              </a:pPr>
              <a:r>
                <a:rPr lang="zh-CN" altLang="en-US" sz="1100" dirty="0">
                  <a:solidFill>
                    <a:schemeClr val="tx1">
                      <a:lumMod val="85000"/>
                      <a:lumOff val="15000"/>
                    </a:schemeClr>
                  </a:solidFill>
                  <a:cs typeface="+mn-ea"/>
                  <a:sym typeface="+mn-lt"/>
                </a:rPr>
                <a:t>当用户选择完商品后可以进入购物车页面，系统会从购物车表中提取用户的购物车信息并显示出来，用户可以在这里查看自己要购买的商品，也可以取消购买某商品，这时该商品的信息会从购物车表中删除。</a:t>
              </a:r>
            </a:p>
          </p:txBody>
        </p:sp>
      </p:grpSp>
      <p:grpSp>
        <p:nvGrpSpPr>
          <p:cNvPr id="33" name="组合 32"/>
          <p:cNvGrpSpPr/>
          <p:nvPr/>
        </p:nvGrpSpPr>
        <p:grpSpPr>
          <a:xfrm>
            <a:off x="9967956" y="1542114"/>
            <a:ext cx="2003658" cy="1223025"/>
            <a:chOff x="1283370" y="1715751"/>
            <a:chExt cx="2855493" cy="1223025"/>
          </a:xfrm>
        </p:grpSpPr>
        <p:sp>
          <p:nvSpPr>
            <p:cNvPr id="34" name="矩形 33"/>
            <p:cNvSpPr/>
            <p:nvPr/>
          </p:nvSpPr>
          <p:spPr>
            <a:xfrm>
              <a:off x="1283370" y="1715751"/>
              <a:ext cx="2236985" cy="369332"/>
            </a:xfrm>
            <a:prstGeom prst="rect">
              <a:avLst/>
            </a:prstGeom>
          </p:spPr>
          <p:txBody>
            <a:bodyPr wrap="none">
              <a:spAutoFit/>
            </a:bodyPr>
            <a:lstStyle/>
            <a:p>
              <a:pPr defTabSz="609585"/>
              <a:r>
                <a:rPr lang="zh-CN" altLang="en-US" dirty="0">
                  <a:solidFill>
                    <a:srgbClr val="FE380C"/>
                  </a:solidFill>
                  <a:sym typeface="+mn-lt"/>
                </a:rPr>
                <a:t>用户管理功能</a:t>
              </a:r>
            </a:p>
          </p:txBody>
        </p:sp>
        <p:sp>
          <p:nvSpPr>
            <p:cNvPr id="35" name="矩形 34"/>
            <p:cNvSpPr/>
            <p:nvPr/>
          </p:nvSpPr>
          <p:spPr>
            <a:xfrm>
              <a:off x="1283370" y="1987618"/>
              <a:ext cx="2855493" cy="951158"/>
            </a:xfrm>
            <a:prstGeom prst="rect">
              <a:avLst/>
            </a:prstGeom>
          </p:spPr>
          <p:txBody>
            <a:bodyPr wrap="square">
              <a:spAutoFit/>
            </a:bodyPr>
            <a:lstStyle/>
            <a:p>
              <a:pPr defTabSz="609585">
                <a:lnSpc>
                  <a:spcPct val="130000"/>
                </a:lnSpc>
              </a:pPr>
              <a:r>
                <a:rPr lang="zh-CN" altLang="en-US" sz="1100" dirty="0">
                  <a:solidFill>
                    <a:schemeClr val="tx1">
                      <a:lumMod val="85000"/>
                      <a:lumOff val="15000"/>
                    </a:schemeClr>
                  </a:solidFill>
                  <a:cs typeface="+mn-ea"/>
                  <a:sym typeface="+mn-lt"/>
                </a:rPr>
                <a:t>系统会将数据库中的用户信息以列表的形式显示出来，管理员可以在这个页面进行用户的更新和删除操作</a:t>
              </a:r>
            </a:p>
          </p:txBody>
        </p:sp>
      </p:grpSp>
      <p:grpSp>
        <p:nvGrpSpPr>
          <p:cNvPr id="36" name="组合 35"/>
          <p:cNvGrpSpPr/>
          <p:nvPr/>
        </p:nvGrpSpPr>
        <p:grpSpPr>
          <a:xfrm>
            <a:off x="8287851" y="3508754"/>
            <a:ext cx="2031325" cy="1002965"/>
            <a:chOff x="1283370" y="1715751"/>
            <a:chExt cx="2894922" cy="1002965"/>
          </a:xfrm>
        </p:grpSpPr>
        <p:sp>
          <p:nvSpPr>
            <p:cNvPr id="37" name="矩形 36"/>
            <p:cNvSpPr/>
            <p:nvPr/>
          </p:nvSpPr>
          <p:spPr>
            <a:xfrm>
              <a:off x="1283370" y="1715751"/>
              <a:ext cx="2894922" cy="369332"/>
            </a:xfrm>
            <a:prstGeom prst="rect">
              <a:avLst/>
            </a:prstGeom>
          </p:spPr>
          <p:txBody>
            <a:bodyPr wrap="none">
              <a:spAutoFit/>
            </a:bodyPr>
            <a:lstStyle/>
            <a:p>
              <a:pPr defTabSz="609585"/>
              <a:r>
                <a:rPr lang="zh-CN" altLang="en-US" dirty="0">
                  <a:solidFill>
                    <a:srgbClr val="FE380C"/>
                  </a:solidFill>
                  <a:sym typeface="+mn-lt"/>
                </a:rPr>
                <a:t>商品信息管理功能</a:t>
              </a:r>
            </a:p>
          </p:txBody>
        </p:sp>
        <p:sp>
          <p:nvSpPr>
            <p:cNvPr id="38" name="矩形 37"/>
            <p:cNvSpPr/>
            <p:nvPr/>
          </p:nvSpPr>
          <p:spPr>
            <a:xfrm>
              <a:off x="1283370" y="1987618"/>
              <a:ext cx="2855493" cy="731098"/>
            </a:xfrm>
            <a:prstGeom prst="rect">
              <a:avLst/>
            </a:prstGeom>
          </p:spPr>
          <p:txBody>
            <a:bodyPr wrap="square">
              <a:spAutoFit/>
            </a:bodyPr>
            <a:lstStyle/>
            <a:p>
              <a:pPr defTabSz="609585">
                <a:lnSpc>
                  <a:spcPct val="130000"/>
                </a:lnSpc>
              </a:pPr>
              <a:r>
                <a:rPr lang="zh-CN" altLang="en-US" sz="1100" dirty="0">
                  <a:solidFill>
                    <a:schemeClr val="tx1">
                      <a:lumMod val="85000"/>
                      <a:lumOff val="15000"/>
                    </a:schemeClr>
                  </a:solidFill>
                  <a:cs typeface="+mn-ea"/>
                  <a:sym typeface="+mn-lt"/>
                </a:rPr>
                <a:t>管理员可以在该界面对商品进行添加、更新和删除的操作，随之改变数据表中的商品信息</a:t>
              </a:r>
            </a:p>
          </p:txBody>
        </p:sp>
      </p:grpSp>
      <p:grpSp>
        <p:nvGrpSpPr>
          <p:cNvPr id="39" name="组合 38"/>
          <p:cNvGrpSpPr/>
          <p:nvPr/>
        </p:nvGrpSpPr>
        <p:grpSpPr>
          <a:xfrm>
            <a:off x="9149163" y="5440681"/>
            <a:ext cx="3388719" cy="1952212"/>
            <a:chOff x="1283370" y="1646745"/>
            <a:chExt cx="3223990" cy="1952212"/>
          </a:xfrm>
        </p:grpSpPr>
        <p:sp>
          <p:nvSpPr>
            <p:cNvPr id="40" name="矩形 39"/>
            <p:cNvSpPr/>
            <p:nvPr/>
          </p:nvSpPr>
          <p:spPr>
            <a:xfrm>
              <a:off x="1612438" y="1646745"/>
              <a:ext cx="2894922" cy="369332"/>
            </a:xfrm>
            <a:prstGeom prst="rect">
              <a:avLst/>
            </a:prstGeom>
          </p:spPr>
          <p:txBody>
            <a:bodyPr wrap="none">
              <a:spAutoFit/>
            </a:bodyPr>
            <a:lstStyle/>
            <a:p>
              <a:pPr defTabSz="609585"/>
              <a:r>
                <a:rPr lang="zh-CN" altLang="en-US" dirty="0">
                  <a:solidFill>
                    <a:srgbClr val="FE380C"/>
                  </a:solidFill>
                  <a:sym typeface="+mn-lt"/>
                </a:rPr>
                <a:t>客户购物管理功能</a:t>
              </a:r>
            </a:p>
          </p:txBody>
        </p:sp>
        <p:sp>
          <p:nvSpPr>
            <p:cNvPr id="41" name="矩形 40"/>
            <p:cNvSpPr/>
            <p:nvPr/>
          </p:nvSpPr>
          <p:spPr>
            <a:xfrm>
              <a:off x="1283370" y="1987618"/>
              <a:ext cx="2855493" cy="1611339"/>
            </a:xfrm>
            <a:prstGeom prst="rect">
              <a:avLst/>
            </a:prstGeom>
          </p:spPr>
          <p:txBody>
            <a:bodyPr wrap="square">
              <a:spAutoFit/>
            </a:bodyPr>
            <a:lstStyle/>
            <a:p>
              <a:pPr defTabSz="609585">
                <a:lnSpc>
                  <a:spcPct val="130000"/>
                </a:lnSpc>
              </a:pPr>
              <a:r>
                <a:rPr lang="zh-CN" altLang="zh-CN" sz="1100" dirty="0">
                  <a:solidFill>
                    <a:schemeClr val="tx1">
                      <a:lumMod val="85000"/>
                      <a:lumOff val="15000"/>
                    </a:schemeClr>
                  </a:solidFill>
                  <a:cs typeface="+mn-ea"/>
                </a:rPr>
                <a:t>管理员在后台点击订单管理就会进入订单管理界面，系统会从数据库中将订单信息提取出来，依列表的形式展现出来。管理员可以在该界面对订单的发货状态进行更改也可以删除订单，</a:t>
              </a:r>
              <a:endParaRPr lang="zh-CN" altLang="en-US" sz="1100" dirty="0">
                <a:solidFill>
                  <a:schemeClr val="tx1">
                    <a:lumMod val="85000"/>
                    <a:lumOff val="15000"/>
                  </a:schemeClr>
                </a:solidFill>
                <a:cs typeface="+mn-ea"/>
                <a:sym typeface="+mn-lt"/>
              </a:endParaRPr>
            </a:p>
          </p:txBody>
        </p:sp>
      </p:grpSp>
      <p:grpSp>
        <p:nvGrpSpPr>
          <p:cNvPr id="42" name="组合 41"/>
          <p:cNvGrpSpPr/>
          <p:nvPr/>
        </p:nvGrpSpPr>
        <p:grpSpPr>
          <a:xfrm>
            <a:off x="5699327" y="5101743"/>
            <a:ext cx="2657222" cy="2103266"/>
            <a:chOff x="1283370" y="1715751"/>
            <a:chExt cx="2855493" cy="2103266"/>
          </a:xfrm>
        </p:grpSpPr>
        <p:sp>
          <p:nvSpPr>
            <p:cNvPr id="43" name="矩形 42"/>
            <p:cNvSpPr/>
            <p:nvPr/>
          </p:nvSpPr>
          <p:spPr>
            <a:xfrm>
              <a:off x="2050308" y="1715751"/>
              <a:ext cx="1579049" cy="369332"/>
            </a:xfrm>
            <a:prstGeom prst="rect">
              <a:avLst/>
            </a:prstGeom>
          </p:spPr>
          <p:txBody>
            <a:bodyPr wrap="none">
              <a:spAutoFit/>
            </a:bodyPr>
            <a:lstStyle/>
            <a:p>
              <a:pPr defTabSz="609585"/>
              <a:r>
                <a:rPr lang="zh-CN" altLang="en-US" dirty="0">
                  <a:solidFill>
                    <a:srgbClr val="FE380C"/>
                  </a:solidFill>
                  <a:sym typeface="+mn-lt"/>
                </a:rPr>
                <a:t>资讯管理</a:t>
              </a:r>
            </a:p>
          </p:txBody>
        </p:sp>
        <p:sp>
          <p:nvSpPr>
            <p:cNvPr id="44" name="矩形 43"/>
            <p:cNvSpPr/>
            <p:nvPr/>
          </p:nvSpPr>
          <p:spPr>
            <a:xfrm>
              <a:off x="1283370" y="1987618"/>
              <a:ext cx="2855493" cy="1831399"/>
            </a:xfrm>
            <a:prstGeom prst="rect">
              <a:avLst/>
            </a:prstGeom>
          </p:spPr>
          <p:txBody>
            <a:bodyPr wrap="square">
              <a:spAutoFit/>
            </a:bodyPr>
            <a:lstStyle/>
            <a:p>
              <a:pPr defTabSz="609585">
                <a:lnSpc>
                  <a:spcPct val="130000"/>
                </a:lnSpc>
              </a:pPr>
              <a:r>
                <a:rPr lang="zh-CN" altLang="en-US" sz="1100" dirty="0">
                  <a:solidFill>
                    <a:schemeClr val="tx1">
                      <a:lumMod val="85000"/>
                      <a:lumOff val="15000"/>
                    </a:schemeClr>
                  </a:solidFill>
                  <a:cs typeface="+mn-ea"/>
                  <a:sym typeface="+mn-lt"/>
                </a:rPr>
                <a:t>网站会不定时的更新一些有关于时尚潮流趋势的新闻，用户也可以浏览这些新闻从中了解近期的购买须知。管理员在后台点击编辑新闻就会进入编辑新闻界面，系统会将新闻数据表中的数据提取出来显示在页面上，</a:t>
              </a:r>
            </a:p>
          </p:txBody>
        </p:sp>
      </p:grpSp>
    </p:spTree>
    <p:extLst>
      <p:ext uri="{BB962C8B-B14F-4D97-AF65-F5344CB8AC3E}">
        <p14:creationId xmlns:p14="http://schemas.microsoft.com/office/powerpoint/2010/main" val="155322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zh-CN" altLang="en-US" dirty="0"/>
              <a:t>系统设计</a:t>
            </a:r>
            <a:endParaRPr lang="en-US" altLang="zh-CN" dirty="0"/>
          </a:p>
        </p:txBody>
      </p:sp>
      <p:sp>
        <p:nvSpPr>
          <p:cNvPr id="25" name="矩形 24"/>
          <p:cNvSpPr/>
          <p:nvPr/>
        </p:nvSpPr>
        <p:spPr>
          <a:xfrm rot="5400000">
            <a:off x="7498578" y="3069212"/>
            <a:ext cx="5938787" cy="719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t>系统</a:t>
            </a:r>
            <a:r>
              <a:rPr lang="en-US" altLang="zh-CN" dirty="0"/>
              <a:t>E-R</a:t>
            </a:r>
            <a:r>
              <a:rPr lang="zh-CN" altLang="en-US" dirty="0"/>
              <a:t>图</a:t>
            </a:r>
          </a:p>
        </p:txBody>
      </p:sp>
      <p:pic>
        <p:nvPicPr>
          <p:cNvPr id="3074" name="图片 1">
            <a:extLst>
              <a:ext uri="{FF2B5EF4-FFF2-40B4-BE49-F238E27FC236}">
                <a16:creationId xmlns:a16="http://schemas.microsoft.com/office/drawing/2014/main" id="{159F8F88-8FC2-4C0B-8B3B-6545F554C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312" y="288924"/>
            <a:ext cx="6306913" cy="642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33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a:xfrm>
            <a:off x="7203804" y="2444949"/>
            <a:ext cx="2464953" cy="515937"/>
          </a:xfrm>
        </p:spPr>
        <p:txBody>
          <a:bodyPr/>
          <a:lstStyle/>
          <a:p>
            <a:r>
              <a:rPr lang="en-US" altLang="zh-CN" dirty="0"/>
              <a:t>Part 3</a:t>
            </a:r>
            <a:endParaRPr lang="zh-CN" altLang="en-US" dirty="0"/>
          </a:p>
        </p:txBody>
      </p:sp>
      <p:sp useBgFill="1">
        <p:nvSpPr>
          <p:cNvPr id="3" name="文本占位符 2"/>
          <p:cNvSpPr>
            <a:spLocks noGrp="1"/>
          </p:cNvSpPr>
          <p:nvPr>
            <p:ph type="body" sz="quarter" idx="15"/>
          </p:nvPr>
        </p:nvSpPr>
        <p:spPr/>
        <p:txBody>
          <a:bodyPr/>
          <a:lstStyle/>
          <a:p>
            <a:r>
              <a:rPr lang="zh-CN" altLang="en-US" dirty="0">
                <a:cs typeface="+mn-ea"/>
                <a:sym typeface="+mn-lt"/>
              </a:rPr>
              <a:t>系统实现</a:t>
            </a:r>
            <a:endParaRPr lang="zh-CN" altLang="en-US" dirty="0"/>
          </a:p>
        </p:txBody>
      </p:sp>
      <p:sp useBgFill="1">
        <p:nvSpPr>
          <p:cNvPr id="6" name="文本占位符 1">
            <a:extLst>
              <a:ext uri="{FF2B5EF4-FFF2-40B4-BE49-F238E27FC236}">
                <a16:creationId xmlns:a16="http://schemas.microsoft.com/office/drawing/2014/main" id="{6CB9744F-3629-4064-9AE4-AC5AB9E2B3BF}"/>
              </a:ext>
            </a:extLst>
          </p:cNvPr>
          <p:cNvSpPr txBox="1">
            <a:spLocks/>
          </p:cNvSpPr>
          <p:nvPr/>
        </p:nvSpPr>
        <p:spPr>
          <a:xfrm>
            <a:off x="717279" y="2005540"/>
            <a:ext cx="5007246" cy="60431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kern="1200">
                <a:solidFill>
                  <a:schemeClr val="bg1"/>
                </a:solidFill>
                <a:latin typeface="+mn-lt"/>
                <a:ea typeface="+mn-ea"/>
                <a:cs typeface="+mn-cs"/>
              </a:defRPr>
            </a:lvl1pPr>
            <a:lvl2pPr marL="685800" indent="-228600" algn="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t>前台主要功能：</a:t>
            </a:r>
            <a:r>
              <a:rPr lang="zh-CN" altLang="en-US" sz="2000" dirty="0"/>
              <a:t>首页实现，商品分类展示，商品详情实现，购物车实现</a:t>
            </a:r>
            <a:endParaRPr lang="en-US" altLang="zh-CN" sz="2000" dirty="0"/>
          </a:p>
          <a:p>
            <a:endParaRPr lang="zh-CN" altLang="en-US" sz="2000" dirty="0"/>
          </a:p>
        </p:txBody>
      </p:sp>
      <p:sp useBgFill="1">
        <p:nvSpPr>
          <p:cNvPr id="8" name="文本占位符 1">
            <a:extLst>
              <a:ext uri="{FF2B5EF4-FFF2-40B4-BE49-F238E27FC236}">
                <a16:creationId xmlns:a16="http://schemas.microsoft.com/office/drawing/2014/main" id="{AE183FFF-874D-4241-8F32-AE107CB9640C}"/>
              </a:ext>
            </a:extLst>
          </p:cNvPr>
          <p:cNvSpPr txBox="1">
            <a:spLocks/>
          </p:cNvSpPr>
          <p:nvPr/>
        </p:nvSpPr>
        <p:spPr>
          <a:xfrm>
            <a:off x="717279" y="3173012"/>
            <a:ext cx="5007246" cy="60431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kern="1200">
                <a:solidFill>
                  <a:schemeClr val="bg1"/>
                </a:solidFill>
                <a:latin typeface="+mn-lt"/>
                <a:ea typeface="+mn-ea"/>
                <a:cs typeface="+mn-cs"/>
              </a:defRPr>
            </a:lvl1pPr>
            <a:lvl2pPr marL="685800" indent="-228600" algn="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b="1" dirty="0"/>
              <a:t>后台主要功能实现</a:t>
            </a:r>
            <a:r>
              <a:rPr lang="zh-CN" altLang="en-US" sz="2000" b="1" dirty="0"/>
              <a:t>：</a:t>
            </a:r>
            <a:r>
              <a:rPr lang="zh-CN" altLang="zh-CN" sz="2000" dirty="0"/>
              <a:t>管理员登陆实现</a:t>
            </a:r>
            <a:r>
              <a:rPr lang="zh-CN" altLang="en-US" sz="2000" dirty="0"/>
              <a:t>，</a:t>
            </a:r>
            <a:r>
              <a:rPr lang="zh-CN" altLang="zh-CN" sz="2000" dirty="0"/>
              <a:t>商品管理实现</a:t>
            </a:r>
            <a:r>
              <a:rPr lang="zh-CN" altLang="en-US" sz="2000" dirty="0"/>
              <a:t>，</a:t>
            </a:r>
            <a:r>
              <a:rPr lang="zh-CN" altLang="zh-CN" sz="2000" dirty="0"/>
              <a:t>订单管理实现</a:t>
            </a:r>
          </a:p>
          <a:p>
            <a:endParaRPr lang="zh-CN" altLang="en-US" sz="2000" dirty="0"/>
          </a:p>
        </p:txBody>
      </p:sp>
    </p:spTree>
    <p:extLst>
      <p:ext uri="{BB962C8B-B14F-4D97-AF65-F5344CB8AC3E}">
        <p14:creationId xmlns:p14="http://schemas.microsoft.com/office/powerpoint/2010/main" val="3668204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模板页面">
  <a:themeElements>
    <a:clrScheme name="Office 主题">
      <a:dk1>
        <a:srgbClr val="000000"/>
      </a:dk1>
      <a:lt1>
        <a:srgbClr val="FFFFFF"/>
      </a:lt1>
      <a:dk2>
        <a:srgbClr val="000000"/>
      </a:dk2>
      <a:lt2>
        <a:srgbClr val="FFFFFF"/>
      </a:lt2>
      <a:accent1>
        <a:srgbClr val="FE380C"/>
      </a:accent1>
      <a:accent2>
        <a:srgbClr val="B22809"/>
      </a:accent2>
      <a:accent3>
        <a:srgbClr val="FFB20D"/>
      </a:accent3>
      <a:accent4>
        <a:srgbClr val="B27D09"/>
      </a:accent4>
      <a:accent5>
        <a:srgbClr val="000000"/>
      </a:accent5>
      <a:accent6>
        <a:srgbClr val="FFFFFF"/>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711</Words>
  <Application>Microsoft Office PowerPoint</Application>
  <PresentationFormat>宽屏</PresentationFormat>
  <Paragraphs>79</Paragraphs>
  <Slides>10</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等线</vt:lpstr>
      <vt:lpstr>宋体</vt:lpstr>
      <vt:lpstr>微软雅黑</vt:lpstr>
      <vt:lpstr>Arial</vt:lpstr>
      <vt:lpstr>Century Gothic</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syc wdd</cp:lastModifiedBy>
  <cp:revision>81</cp:revision>
  <dcterms:created xsi:type="dcterms:W3CDTF">2015-08-18T02:51:41Z</dcterms:created>
  <dcterms:modified xsi:type="dcterms:W3CDTF">2018-05-07T12:14:39Z</dcterms:modified>
  <cp:category/>
</cp:coreProperties>
</file>