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6" r:id="rId27"/>
    <p:sldId id="287" r:id="rId28"/>
    <p:sldId id="294" r:id="rId29"/>
    <p:sldId id="282" r:id="rId30"/>
    <p:sldId id="283" r:id="rId31"/>
    <p:sldId id="284" r:id="rId32"/>
    <p:sldId id="285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E136B-C3CB-9A49-8DCB-EBAEAE788D3B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D7E0A-FB06-4D48-BA14-80A37B96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56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A987-9E1D-964E-AC3C-A6099D4C1527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C201F-0EE1-7748-A987-1BCBF4895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9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C201F-0EE1-7748-A987-1BCBF4895D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3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C3-C70E-B246-949C-33C99997D196}" type="datetime1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B78B-0B77-1E41-8826-444A962ABA69}" type="datetime1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C3C0-2E6B-8D4B-B9ED-8D5BA10D9FEB}" type="datetime1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212F-E812-7E41-B636-114D79AC19CF}" type="datetime1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A663-D435-B84B-8C2D-93F800DF3BB9}" type="datetime1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A9F4-B19F-F643-BDBD-2A04BD185309}" type="datetime1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C094-AC9A-324B-BE07-643D24B60D17}" type="datetime1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D1D7-D6E8-DF44-A4F9-AD88438A5559}" type="datetime1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AB08-8CF0-374C-A113-840992A6B44A}" type="datetime1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8E4C-86EB-AD4E-A767-688D95C387C5}" type="datetime1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7673-4AA9-404D-A718-0BAB9EA4ECE6}" type="datetime1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8E04-759C-A844-A269-45D932D27EA4}" type="datetime1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020E-68E4-7A4F-94A8-D4C19D23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4792175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ntobee.org/ontology/BFO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prov-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197" y="1584379"/>
            <a:ext cx="8157055" cy="1911320"/>
          </a:xfrm>
        </p:spPr>
        <p:txBody>
          <a:bodyPr/>
          <a:lstStyle/>
          <a:p>
            <a:r>
              <a:rPr lang="en-US" dirty="0"/>
              <a:t>Using Ontology to Represent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Graph - Semantics</a:t>
            </a:r>
          </a:p>
        </p:txBody>
      </p:sp>
      <p:pic>
        <p:nvPicPr>
          <p:cNvPr id="4" name="Picture 3" descr="patients_1_record_semantics.v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8" y="2186704"/>
            <a:ext cx="8778194" cy="4328617"/>
          </a:xfrm>
          <a:prstGeom prst="rect">
            <a:avLst/>
          </a:prstGeom>
        </p:spPr>
      </p:pic>
      <p:pic>
        <p:nvPicPr>
          <p:cNvPr id="5" name="Picture 4" descr="Screen Shot 2019-03-20 at 4.31.23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81" y="1306885"/>
            <a:ext cx="4985641" cy="8798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Graph - Semantics</a:t>
            </a:r>
          </a:p>
        </p:txBody>
      </p:sp>
      <p:pic>
        <p:nvPicPr>
          <p:cNvPr id="4" name="Picture 3" descr="patient_records_semantics.v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27"/>
            <a:ext cx="8890318" cy="45984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Graph - Semantics</a:t>
            </a:r>
          </a:p>
        </p:txBody>
      </p:sp>
      <p:pic>
        <p:nvPicPr>
          <p:cNvPr id="4" name="Picture 3" descr="Screen Shot 2019-03-21 at 12.07.50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9" y="3142567"/>
            <a:ext cx="7747000" cy="1092200"/>
          </a:xfrm>
          <a:prstGeom prst="rect">
            <a:avLst/>
          </a:prstGeom>
        </p:spPr>
      </p:pic>
      <p:pic>
        <p:nvPicPr>
          <p:cNvPr id="5" name="Picture 4" descr="Screen Shot 2019-03-21 at 12.09.00 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" y="4340398"/>
            <a:ext cx="7594600" cy="93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767" y="1474323"/>
            <a:ext cx="85972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Sex fields with value “Male” represent male genders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Gender fields with value “M” represent male genders</a:t>
            </a:r>
          </a:p>
          <a:p>
            <a:pPr marL="742950" lvl="1" indent="-285750">
              <a:buFont typeface="Arial"/>
              <a:buChar char="•"/>
            </a:pPr>
            <a:endParaRPr lang="en-US" sz="28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Graph - Semantics</a:t>
            </a:r>
          </a:p>
        </p:txBody>
      </p:sp>
      <p:pic>
        <p:nvPicPr>
          <p:cNvPr id="4" name="Picture 3" descr="Screen Shot 2019-03-21 at 12.11.00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08" y="2588827"/>
            <a:ext cx="6223000" cy="1143000"/>
          </a:xfrm>
          <a:prstGeom prst="rect">
            <a:avLst/>
          </a:prstGeom>
        </p:spPr>
      </p:pic>
      <p:pic>
        <p:nvPicPr>
          <p:cNvPr id="5" name="Picture 4" descr="Screen Shot 2019-03-21 at 12.11.19 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08" y="3731827"/>
            <a:ext cx="6223000" cy="1092200"/>
          </a:xfrm>
          <a:prstGeom prst="rect">
            <a:avLst/>
          </a:prstGeom>
        </p:spPr>
      </p:pic>
      <p:pic>
        <p:nvPicPr>
          <p:cNvPr id="6" name="Picture 5" descr="Screen Shot 2019-03-21 at 12.10.41 A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08" y="1885540"/>
            <a:ext cx="56642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0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Graph - Semantics</a:t>
            </a:r>
          </a:p>
        </p:txBody>
      </p:sp>
      <p:pic>
        <p:nvPicPr>
          <p:cNvPr id="5" name="Picture 4" descr="Screen Shot 2019-03-21 at 12.23.57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8" y="3024038"/>
            <a:ext cx="8051054" cy="3243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925633"/>
            <a:ext cx="85630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/>
          </a:p>
          <a:p>
            <a:pPr marL="285750" indent="-285750">
              <a:buFont typeface="Arial"/>
              <a:buChar char="•"/>
            </a:pPr>
            <a:r>
              <a:rPr lang="en-US" sz="2600" b="1" dirty="0"/>
              <a:t>Fields that represent patients and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b="1" dirty="0"/>
              <a:t>Are members of records that have a field which represents male genders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b="1" dirty="0"/>
              <a:t>Represent male patients</a:t>
            </a:r>
          </a:p>
          <a:p>
            <a:pPr marL="742950" lvl="1" indent="-285750">
              <a:buFont typeface="Arial"/>
              <a:buChar char="•"/>
            </a:pPr>
            <a:endParaRPr lang="en-US" sz="2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548"/>
            <a:ext cx="8229600" cy="1143000"/>
          </a:xfrm>
        </p:spPr>
        <p:txBody>
          <a:bodyPr/>
          <a:lstStyle/>
          <a:p>
            <a:r>
              <a:rPr lang="en-US" dirty="0"/>
              <a:t>Data as Graph - SPARQL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542"/>
            <a:ext cx="8229600" cy="779379"/>
          </a:xfrm>
        </p:spPr>
        <p:txBody>
          <a:bodyPr/>
          <a:lstStyle/>
          <a:p>
            <a:r>
              <a:rPr lang="en-US" dirty="0"/>
              <a:t>Queries can have an SQL feel</a:t>
            </a:r>
          </a:p>
        </p:txBody>
      </p:sp>
      <p:pic>
        <p:nvPicPr>
          <p:cNvPr id="6" name="Picture 5" descr="Screen Shot 2019-03-20 at 11.46.41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4006654"/>
            <a:ext cx="8215409" cy="23039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 Shot 2019-03-21 at 3.02.19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6" y="1627929"/>
            <a:ext cx="6999816" cy="237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66"/>
            <a:ext cx="8229600" cy="1143000"/>
          </a:xfrm>
        </p:spPr>
        <p:txBody>
          <a:bodyPr/>
          <a:lstStyle/>
          <a:p>
            <a:r>
              <a:rPr lang="en-US" dirty="0"/>
              <a:t>Data as Graph - SPARQL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3600"/>
            <a:ext cx="8229600" cy="659063"/>
          </a:xfrm>
        </p:spPr>
        <p:txBody>
          <a:bodyPr/>
          <a:lstStyle/>
          <a:p>
            <a:r>
              <a:rPr lang="en-US" dirty="0"/>
              <a:t>Join across patients_1 and services_1 tables</a:t>
            </a:r>
          </a:p>
        </p:txBody>
      </p:sp>
      <p:pic>
        <p:nvPicPr>
          <p:cNvPr id="6" name="Picture 5" descr="Screen Shot 2019-03-20 at 11.53.36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4253375"/>
            <a:ext cx="7120583" cy="214993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Screen Shot 2019-03-21 at 3.22.03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4" y="1562663"/>
            <a:ext cx="8351946" cy="26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326"/>
            <a:ext cx="8229600" cy="1143000"/>
          </a:xfrm>
        </p:spPr>
        <p:txBody>
          <a:bodyPr/>
          <a:lstStyle/>
          <a:p>
            <a:r>
              <a:rPr lang="en-US" dirty="0"/>
              <a:t>Data as Graph - SPARQL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0460"/>
            <a:ext cx="8229600" cy="659063"/>
          </a:xfrm>
        </p:spPr>
        <p:txBody>
          <a:bodyPr/>
          <a:lstStyle/>
          <a:p>
            <a:r>
              <a:rPr lang="en-US" dirty="0"/>
              <a:t>Find all fields that represent female genders</a:t>
            </a:r>
          </a:p>
        </p:txBody>
      </p:sp>
      <p:pic>
        <p:nvPicPr>
          <p:cNvPr id="6" name="Picture 5" descr="Screen Shot 2019-03-21 at 12.01.52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9396"/>
            <a:ext cx="8288421" cy="2076619"/>
          </a:xfrm>
          <a:prstGeom prst="rect">
            <a:avLst/>
          </a:prstGeom>
        </p:spPr>
      </p:pic>
      <p:pic>
        <p:nvPicPr>
          <p:cNvPr id="7" name="Picture 6" descr="Screen Shot 2019-03-21 at 12.02.47 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6" y="3912751"/>
            <a:ext cx="7713579" cy="1376833"/>
          </a:xfrm>
          <a:prstGeom prst="rect">
            <a:avLst/>
          </a:prstGeom>
        </p:spPr>
      </p:pic>
      <p:pic>
        <p:nvPicPr>
          <p:cNvPr id="9" name="Picture 8" descr="Screen Shot 2019-03-21 at 12.04.21 A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3" y="5208152"/>
            <a:ext cx="7686842" cy="77590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Specifications</a:t>
            </a:r>
          </a:p>
        </p:txBody>
      </p:sp>
      <p:pic>
        <p:nvPicPr>
          <p:cNvPr id="4" name="Picture 3" descr="data_field_specification.v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32664"/>
            <a:ext cx="7623342" cy="41335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Specifications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 descr="patients_gender_field_specification.v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5" y="1270130"/>
            <a:ext cx="8573142" cy="50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integration issues</a:t>
            </a:r>
          </a:p>
          <a:p>
            <a:r>
              <a:rPr lang="en-US" dirty="0"/>
              <a:t>Data as a graph</a:t>
            </a:r>
          </a:p>
          <a:p>
            <a:r>
              <a:rPr lang="en-US" dirty="0"/>
              <a:t>Leveraging semantics</a:t>
            </a:r>
          </a:p>
          <a:p>
            <a:r>
              <a:rPr lang="en-US" dirty="0" err="1"/>
              <a:t>Triplestores</a:t>
            </a:r>
            <a:r>
              <a:rPr lang="en-US" dirty="0"/>
              <a:t> and SPARQL</a:t>
            </a:r>
          </a:p>
          <a:p>
            <a:r>
              <a:rPr lang="en-US" dirty="0"/>
              <a:t>Data Specifications</a:t>
            </a:r>
          </a:p>
          <a:p>
            <a:r>
              <a:rPr lang="en-US" dirty="0"/>
              <a:t>Data wrangling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1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750"/>
            <a:ext cx="8229600" cy="871051"/>
          </a:xfrm>
        </p:spPr>
        <p:txBody>
          <a:bodyPr/>
          <a:lstStyle/>
          <a:p>
            <a:r>
              <a:rPr lang="en-US" dirty="0"/>
              <a:t>Data Specifications - SPARQL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801"/>
            <a:ext cx="8229600" cy="966518"/>
          </a:xfrm>
        </p:spPr>
        <p:txBody>
          <a:bodyPr>
            <a:noAutofit/>
          </a:bodyPr>
          <a:lstStyle/>
          <a:p>
            <a:r>
              <a:rPr lang="en-US" sz="2800" dirty="0"/>
              <a:t>Find all fields that match data specifications with semantic value that represents genders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Screen Shot 2019-03-21 at 3.05.36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6" y="1953544"/>
            <a:ext cx="7587490" cy="46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Specifications - SPARQL</a:t>
            </a:r>
          </a:p>
        </p:txBody>
      </p:sp>
      <p:pic>
        <p:nvPicPr>
          <p:cNvPr id="5" name="Picture 4" descr="Screen Shot 2019-03-20 at 11.22.07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6" y="3021738"/>
            <a:ext cx="8022801" cy="1019565"/>
          </a:xfrm>
          <a:prstGeom prst="rect">
            <a:avLst/>
          </a:prstGeom>
        </p:spPr>
      </p:pic>
      <p:pic>
        <p:nvPicPr>
          <p:cNvPr id="8" name="Picture 7" descr="Screen Shot 2019-03-20 at 11.21.46 P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8" y="1462298"/>
            <a:ext cx="8036169" cy="1580086"/>
          </a:xfrm>
          <a:prstGeom prst="rect">
            <a:avLst/>
          </a:prstGeom>
        </p:spPr>
      </p:pic>
      <p:pic>
        <p:nvPicPr>
          <p:cNvPr id="9" name="Picture 8" descr="Screen Shot 2019-03-20 at 11.22.30 P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2" y="3970019"/>
            <a:ext cx="7977347" cy="1030407"/>
          </a:xfrm>
          <a:prstGeom prst="rect">
            <a:avLst/>
          </a:prstGeom>
        </p:spPr>
      </p:pic>
      <p:pic>
        <p:nvPicPr>
          <p:cNvPr id="10" name="Picture 9" descr="Screen Shot 2019-03-20 at 11.23.25 PM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50" y="4995228"/>
            <a:ext cx="8022798" cy="103627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mr-IN" dirty="0"/>
              <a:t>–</a:t>
            </a:r>
            <a:r>
              <a:rPr lang="en-US" dirty="0"/>
              <a:t>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247"/>
            <a:ext cx="8229600" cy="725905"/>
          </a:xfrm>
        </p:spPr>
        <p:txBody>
          <a:bodyPr/>
          <a:lstStyle/>
          <a:p>
            <a:r>
              <a:rPr lang="en-US" dirty="0"/>
              <a:t>Return records in tabular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Screen Shot 2019-03-20 at 11.46.26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6" y="1963152"/>
            <a:ext cx="8949644" cy="1250421"/>
          </a:xfrm>
          <a:prstGeom prst="rect">
            <a:avLst/>
          </a:prstGeom>
        </p:spPr>
      </p:pic>
      <p:pic>
        <p:nvPicPr>
          <p:cNvPr id="6" name="Picture 5" descr="Screen Shot 2019-03-20 at 11.46.41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5" y="3388107"/>
            <a:ext cx="8215409" cy="23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SPARQL </a:t>
            </a:r>
            <a:r>
              <a:rPr lang="mr-IN" dirty="0"/>
              <a:t>–</a:t>
            </a:r>
            <a:r>
              <a:rPr lang="en-US" dirty="0"/>
              <a:t>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963863"/>
            <a:ext cx="8229600" cy="659063"/>
          </a:xfrm>
        </p:spPr>
        <p:txBody>
          <a:bodyPr/>
          <a:lstStyle/>
          <a:p>
            <a:r>
              <a:rPr lang="en-US" dirty="0"/>
              <a:t>Return records in EAV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Screen Shot 2019-03-21 at 1.45.52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2926"/>
            <a:ext cx="8471338" cy="44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5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mr-IN" dirty="0"/>
              <a:t>–</a:t>
            </a:r>
            <a:r>
              <a:rPr lang="en-US" dirty="0"/>
              <a:t> Data Wrangling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Screen Shot 2019-03-21 at 1.48.09 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15158" cy="44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93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7816" cy="4756150"/>
          </a:xfrm>
        </p:spPr>
        <p:txBody>
          <a:bodyPr/>
          <a:lstStyle/>
          <a:p>
            <a:r>
              <a:rPr lang="en-US" dirty="0"/>
              <a:t>Data is </a:t>
            </a:r>
          </a:p>
          <a:p>
            <a:pPr lvl="1"/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eusable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u="sng" dirty="0">
                <a:hlinkClick r:id="rId2"/>
              </a:rPr>
              <a:t>https://www.ncbi.nlm.nih.gov/pmc/articles/PMC4792175/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Findable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F1.</a:t>
            </a:r>
            <a:r>
              <a:rPr lang="en-US" dirty="0"/>
              <a:t> (Meta)data are assigned a globally unique and persistent identifier</a:t>
            </a:r>
          </a:p>
          <a:p>
            <a:pPr lvl="0"/>
            <a:r>
              <a:rPr lang="en-US" b="1" dirty="0"/>
              <a:t>F2.</a:t>
            </a:r>
            <a:r>
              <a:rPr lang="en-US" dirty="0"/>
              <a:t> data are described with rich metadata</a:t>
            </a:r>
          </a:p>
          <a:p>
            <a:pPr lvl="0"/>
            <a:r>
              <a:rPr lang="en-US" b="1" dirty="0">
                <a:solidFill>
                  <a:srgbClr val="008000"/>
                </a:solidFill>
              </a:rPr>
              <a:t>With an ontology</a:t>
            </a:r>
          </a:p>
          <a:p>
            <a:pPr lvl="1"/>
            <a:r>
              <a:rPr lang="en-US" dirty="0"/>
              <a:t>Each individual table, field, record has a unique identifier</a:t>
            </a:r>
          </a:p>
          <a:p>
            <a:pPr lvl="1"/>
            <a:r>
              <a:rPr lang="en-US" dirty="0"/>
              <a:t>Each class and property has a unique identifier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Findable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F3. Metadata clearly and explicitly include the identifier of the data it describes</a:t>
            </a:r>
          </a:p>
          <a:p>
            <a:pPr lvl="0"/>
            <a:r>
              <a:rPr lang="en-US" dirty="0"/>
              <a:t>F4. (Meta)data are registered or indexed in a searchable resource</a:t>
            </a:r>
          </a:p>
          <a:p>
            <a:r>
              <a:rPr lang="en-US" b="1" dirty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/>
              <a:t>Individuals are inherently linked to class</a:t>
            </a:r>
          </a:p>
          <a:p>
            <a:pPr lvl="1"/>
            <a:r>
              <a:rPr lang="en-US" dirty="0"/>
              <a:t>Metadata can be queried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A1.</a:t>
            </a:r>
            <a:r>
              <a:rPr lang="en-US" dirty="0"/>
              <a:t> (Meta)data are retrievable by their identifier using a standardized communications protocol</a:t>
            </a:r>
          </a:p>
          <a:p>
            <a:pPr lvl="0"/>
            <a:r>
              <a:rPr lang="en-US" b="1" dirty="0"/>
              <a:t>A1.1</a:t>
            </a:r>
            <a:r>
              <a:rPr lang="en-US" dirty="0"/>
              <a:t> the protocol is open, free, and universally implementable</a:t>
            </a:r>
          </a:p>
          <a:p>
            <a:r>
              <a:rPr lang="en-US" b="1" dirty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/>
              <a:t>Ontologies are developed against the background of the Semantic Web. Accessibility is “baked in”.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Interoperable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I1.</a:t>
            </a:r>
            <a:r>
              <a:rPr lang="en-US" dirty="0"/>
              <a:t> (Meta)data use a formal, accessible, shared, and broadly applicable language for knowledge representation.</a:t>
            </a:r>
          </a:p>
          <a:p>
            <a:pPr lvl="0"/>
            <a:r>
              <a:rPr lang="en-US" b="1" dirty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/>
              <a:t>Ontologies are developed using W3 Standards such as OWL, RDF, SPARQL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039"/>
            <a:ext cx="8229600" cy="1143000"/>
          </a:xfrm>
        </p:spPr>
        <p:txBody>
          <a:bodyPr/>
          <a:lstStyle/>
          <a:p>
            <a:r>
              <a:rPr lang="en-US" dirty="0"/>
              <a:t>Data Integration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86" y="1126897"/>
            <a:ext cx="8772478" cy="5234131"/>
          </a:xfrm>
        </p:spPr>
        <p:txBody>
          <a:bodyPr/>
          <a:lstStyle/>
          <a:p>
            <a:r>
              <a:rPr lang="en-US" dirty="0"/>
              <a:t>Different fields and values</a:t>
            </a:r>
          </a:p>
          <a:p>
            <a:endParaRPr lang="en-US" dirty="0"/>
          </a:p>
        </p:txBody>
      </p:sp>
      <p:pic>
        <p:nvPicPr>
          <p:cNvPr id="4" name="Picture 3" descr="Screen Shot 2019-03-20 at 4.35.24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3" y="1812431"/>
            <a:ext cx="4827297" cy="2129690"/>
          </a:xfrm>
          <a:prstGeom prst="rect">
            <a:avLst/>
          </a:prstGeom>
        </p:spPr>
      </p:pic>
      <p:pic>
        <p:nvPicPr>
          <p:cNvPr id="5" name="Picture 4" descr="Screen Shot 2019-03-20 at 4.35.48 P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15" y="4090605"/>
            <a:ext cx="4696365" cy="21621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9621" y="501501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Patients 2 table </a:t>
            </a:r>
            <a:r>
              <a:rPr lang="en-US" sz="2400" b="1" dirty="0">
                <a:sym typeface="Wingdings"/>
              </a:rPr>
              <a:t>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68261" y="2208164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/>
              </a:rPr>
              <a:t> </a:t>
            </a:r>
            <a:r>
              <a:rPr lang="en-US" sz="2400" b="1" dirty="0"/>
              <a:t>Patients 1 table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3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Interoperable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I2.</a:t>
            </a:r>
            <a:r>
              <a:rPr lang="en-US" dirty="0"/>
              <a:t> (Meta)data use vocabularies that follow FAIR principles</a:t>
            </a:r>
          </a:p>
          <a:p>
            <a:r>
              <a:rPr lang="en-US" b="1" dirty="0"/>
              <a:t>I3.</a:t>
            </a:r>
            <a:r>
              <a:rPr lang="en-US" dirty="0"/>
              <a:t> (Meta)data include qualified references to other (meta)data </a:t>
            </a:r>
          </a:p>
          <a:p>
            <a:r>
              <a:rPr lang="en-US" b="1" dirty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/>
              <a:t>Ontologies can easily import other ontologies that follow FAIR principles</a:t>
            </a:r>
          </a:p>
          <a:p>
            <a:pPr lvl="1"/>
            <a:r>
              <a:rPr lang="en-US" dirty="0"/>
              <a:t>Imported ontologies can be easily reused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52" y="1417638"/>
            <a:ext cx="8720106" cy="49387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R1.</a:t>
            </a:r>
            <a:r>
              <a:rPr lang="en-US" dirty="0"/>
              <a:t> (Meta)data are richly described with a plurality of accurate and relevant attributes</a:t>
            </a:r>
          </a:p>
          <a:p>
            <a:pPr lvl="0"/>
            <a:r>
              <a:rPr lang="en-US" b="1" dirty="0"/>
              <a:t>R1.1.</a:t>
            </a:r>
            <a:r>
              <a:rPr lang="en-US" dirty="0"/>
              <a:t> (Meta)data are released with a clear and accessible data usage license</a:t>
            </a:r>
          </a:p>
          <a:p>
            <a:r>
              <a:rPr lang="en-US" b="1" dirty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/>
              <a:t>Entities are easily linked together and annotated using properties</a:t>
            </a:r>
          </a:p>
          <a:p>
            <a:pPr lvl="1"/>
            <a:r>
              <a:rPr lang="en-US" dirty="0"/>
              <a:t>Licenses can be assigned to an ontology (e.g., </a:t>
            </a:r>
            <a:r>
              <a:rPr lang="en-US" dirty="0">
                <a:hlinkClick r:id="rId2"/>
              </a:rPr>
              <a:t>BFO</a:t>
            </a:r>
            <a:r>
              <a:rPr lang="en-US" dirty="0"/>
              <a:t> specifies </a:t>
            </a:r>
            <a:r>
              <a:rPr lang="en-US" dirty="0">
                <a:hlinkClick r:id="rId3"/>
              </a:rPr>
              <a:t>creative commons 4.0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-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38" y="1386827"/>
            <a:ext cx="8490401" cy="5012287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R1.2.</a:t>
            </a:r>
            <a:r>
              <a:rPr lang="en-US" dirty="0"/>
              <a:t> (Meta)data are associated with detailed provenance</a:t>
            </a:r>
          </a:p>
          <a:p>
            <a:pPr lvl="0"/>
            <a:r>
              <a:rPr lang="en-US" b="1" dirty="0"/>
              <a:t>R1.3.</a:t>
            </a:r>
            <a:r>
              <a:rPr lang="en-US" dirty="0"/>
              <a:t> (Meta)data meet domain-relevant community standards</a:t>
            </a:r>
          </a:p>
          <a:p>
            <a:pPr lvl="0"/>
            <a:r>
              <a:rPr lang="en-US" b="1" dirty="0">
                <a:solidFill>
                  <a:srgbClr val="008000"/>
                </a:solidFill>
              </a:rPr>
              <a:t>With ontology</a:t>
            </a:r>
          </a:p>
          <a:p>
            <a:pPr lvl="1"/>
            <a:r>
              <a:rPr lang="en-US" dirty="0"/>
              <a:t> Annotations allow you to easily add who, when, or whey an entity was created. Can be linked to provenance standards, such as the </a:t>
            </a:r>
            <a:r>
              <a:rPr lang="en-US" dirty="0">
                <a:hlinkClick r:id="rId2"/>
              </a:rPr>
              <a:t>PROV Ontology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Developed using shared principles (e.g., OBO Foundry, SNOMED).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003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0000FF"/>
                </a:solidFill>
              </a:rPr>
              <a:t>Thanks for listening!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00FF"/>
                </a:solidFill>
              </a:rPr>
              <a:t>Questions/Comments?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039"/>
            <a:ext cx="8229600" cy="1143000"/>
          </a:xfrm>
        </p:spPr>
        <p:txBody>
          <a:bodyPr/>
          <a:lstStyle/>
          <a:p>
            <a:r>
              <a:rPr lang="en-US" dirty="0"/>
              <a:t>Data Integration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86" y="1126897"/>
            <a:ext cx="8772478" cy="5234131"/>
          </a:xfrm>
        </p:spPr>
        <p:txBody>
          <a:bodyPr/>
          <a:lstStyle/>
          <a:p>
            <a:r>
              <a:rPr lang="en-US" dirty="0"/>
              <a:t>Ambiguity: </a:t>
            </a:r>
          </a:p>
          <a:p>
            <a:pPr lvl="1"/>
            <a:r>
              <a:rPr lang="en-US" dirty="0"/>
              <a:t>Does ‘sex’ mean gender or biological sex?</a:t>
            </a:r>
          </a:p>
          <a:p>
            <a:endParaRPr lang="en-US" dirty="0"/>
          </a:p>
        </p:txBody>
      </p:sp>
      <p:pic>
        <p:nvPicPr>
          <p:cNvPr id="5" name="Picture 4" descr="Screen Shot 2019-03-20 at 4.3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69" y="2676450"/>
            <a:ext cx="4696365" cy="21621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complexity </a:t>
            </a:r>
          </a:p>
        </p:txBody>
      </p:sp>
      <p:pic>
        <p:nvPicPr>
          <p:cNvPr id="4" name="Picture 3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7" y="2423333"/>
            <a:ext cx="1752600" cy="1193800"/>
          </a:xfrm>
          <a:prstGeom prst="rect">
            <a:avLst/>
          </a:prstGeom>
        </p:spPr>
      </p:pic>
      <p:pic>
        <p:nvPicPr>
          <p:cNvPr id="5" name="Picture 4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40" y="2431002"/>
            <a:ext cx="1752600" cy="1193800"/>
          </a:xfrm>
          <a:prstGeom prst="rect">
            <a:avLst/>
          </a:prstGeom>
        </p:spPr>
      </p:pic>
      <p:pic>
        <p:nvPicPr>
          <p:cNvPr id="6" name="Picture 5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99" y="4234798"/>
            <a:ext cx="1752600" cy="1193800"/>
          </a:xfrm>
          <a:prstGeom prst="rect">
            <a:avLst/>
          </a:prstGeom>
        </p:spPr>
      </p:pic>
      <p:pic>
        <p:nvPicPr>
          <p:cNvPr id="7" name="Picture 6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13" y="2431002"/>
            <a:ext cx="1752600" cy="1193800"/>
          </a:xfrm>
          <a:prstGeom prst="rect">
            <a:avLst/>
          </a:prstGeom>
        </p:spPr>
      </p:pic>
      <p:pic>
        <p:nvPicPr>
          <p:cNvPr id="8" name="Picture 7" descr="Screen Shot 2019-03-20 at 4.45.48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40" y="4221705"/>
            <a:ext cx="1752600" cy="11938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434397" y="3020233"/>
            <a:ext cx="892243" cy="7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053054" y="3027902"/>
            <a:ext cx="963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>
            <a:off x="6892913" y="3624802"/>
            <a:ext cx="7227" cy="59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6" idx="1"/>
          </p:cNvCxnSpPr>
          <p:nvPr/>
        </p:nvCxnSpPr>
        <p:spPr>
          <a:xfrm rot="16200000" flipH="1">
            <a:off x="1193516" y="3981714"/>
            <a:ext cx="1214565" cy="4854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6" idx="3"/>
          </p:cNvCxnSpPr>
          <p:nvPr/>
        </p:nvCxnSpPr>
        <p:spPr>
          <a:xfrm rot="5400000">
            <a:off x="3396072" y="4024830"/>
            <a:ext cx="1206896" cy="4068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96099" y="4988827"/>
            <a:ext cx="2227741" cy="13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important issues</a:t>
            </a:r>
          </a:p>
          <a:p>
            <a:pPr lvl="1"/>
            <a:r>
              <a:rPr lang="en-US" dirty="0"/>
              <a:t>Schema type (normalized vs. non-normalized)</a:t>
            </a:r>
          </a:p>
          <a:p>
            <a:pPr lvl="1"/>
            <a:r>
              <a:rPr lang="en-US" dirty="0"/>
              <a:t>Indexing</a:t>
            </a:r>
          </a:p>
          <a:p>
            <a:pPr lvl="1"/>
            <a:r>
              <a:rPr lang="en-US" dirty="0"/>
              <a:t>Federation across multiple database</a:t>
            </a:r>
          </a:p>
          <a:p>
            <a:pPr lvl="1"/>
            <a:r>
              <a:rPr lang="en-US" dirty="0"/>
              <a:t>Flavors of SQL</a:t>
            </a:r>
          </a:p>
          <a:p>
            <a:pPr lvl="1"/>
            <a:r>
              <a:rPr lang="en-US" dirty="0"/>
              <a:t>Provenance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Graph</a:t>
            </a:r>
          </a:p>
        </p:txBody>
      </p:sp>
      <p:pic>
        <p:nvPicPr>
          <p:cNvPr id="6" name="Picture 5" descr="table_data_graph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1" y="2176479"/>
            <a:ext cx="8292939" cy="28686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Graph</a:t>
            </a:r>
          </a:p>
        </p:txBody>
      </p:sp>
      <p:pic>
        <p:nvPicPr>
          <p:cNvPr id="4" name="Picture 3" descr="Screen Shot 2019-03-20 at 4.31.23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03" y="1417638"/>
            <a:ext cx="5275097" cy="930899"/>
          </a:xfrm>
          <a:prstGeom prst="rect">
            <a:avLst/>
          </a:prstGeom>
        </p:spPr>
      </p:pic>
      <p:pic>
        <p:nvPicPr>
          <p:cNvPr id="6" name="Picture 5" descr="patients_1_record.v1-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8" y="2654459"/>
            <a:ext cx="8448309" cy="27533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8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Graph</a:t>
            </a:r>
          </a:p>
        </p:txBody>
      </p:sp>
      <p:pic>
        <p:nvPicPr>
          <p:cNvPr id="4" name="Picture 3" descr="Screen Shot 2019-03-20 at 4.31.03 P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44" y="1417638"/>
            <a:ext cx="4905487" cy="937814"/>
          </a:xfrm>
          <a:prstGeom prst="rect">
            <a:avLst/>
          </a:prstGeom>
        </p:spPr>
      </p:pic>
      <p:pic>
        <p:nvPicPr>
          <p:cNvPr id="5" name="Picture 4" descr="patients_2_record.v1-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5" y="2858234"/>
            <a:ext cx="8375866" cy="27297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020E-68E4-7A4F-94A8-D4C19D23D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679</Words>
  <Application>Microsoft Macintosh PowerPoint</Application>
  <PresentationFormat>On-screen Show (4:3)</PresentationFormat>
  <Paragraphs>139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Mangal</vt:lpstr>
      <vt:lpstr>Wingdings</vt:lpstr>
      <vt:lpstr>Office Theme</vt:lpstr>
      <vt:lpstr>Using Ontology to Represent Data</vt:lpstr>
      <vt:lpstr>Themes</vt:lpstr>
      <vt:lpstr>Data Integration Issues</vt:lpstr>
      <vt:lpstr>Data Integration Issues</vt:lpstr>
      <vt:lpstr>Data Integration Issues</vt:lpstr>
      <vt:lpstr>Data Integration Issues</vt:lpstr>
      <vt:lpstr>Data as Graph</vt:lpstr>
      <vt:lpstr>Data as Graph</vt:lpstr>
      <vt:lpstr>Data as Graph</vt:lpstr>
      <vt:lpstr>Data as Graph - Semantics</vt:lpstr>
      <vt:lpstr>Data as Graph - Semantics</vt:lpstr>
      <vt:lpstr>Data as Graph - Semantics</vt:lpstr>
      <vt:lpstr>Data as Graph - Semantics</vt:lpstr>
      <vt:lpstr>Data as Graph - Semantics</vt:lpstr>
      <vt:lpstr>Data as Graph - SPARQL</vt:lpstr>
      <vt:lpstr>Data as Graph - SPARQL</vt:lpstr>
      <vt:lpstr>Data as Graph - SPARQL</vt:lpstr>
      <vt:lpstr>Data Specifications</vt:lpstr>
      <vt:lpstr>Data Specifications</vt:lpstr>
      <vt:lpstr>Data Specifications - SPARQL</vt:lpstr>
      <vt:lpstr>Data Specifications - SPARQL</vt:lpstr>
      <vt:lpstr>SPARQL – Data Wrangling</vt:lpstr>
      <vt:lpstr>SPARQL – Data Wrangling</vt:lpstr>
      <vt:lpstr>SPARQL – Data Wrangling</vt:lpstr>
      <vt:lpstr>FAIR Data</vt:lpstr>
      <vt:lpstr>FAIR Data - Findable</vt:lpstr>
      <vt:lpstr>FAIR Data - Findable</vt:lpstr>
      <vt:lpstr>FAIR Data - Accessible</vt:lpstr>
      <vt:lpstr>FAIR Data - Interoperable</vt:lpstr>
      <vt:lpstr>FAIR Data - Interoperable</vt:lpstr>
      <vt:lpstr>FAIR Data - Reusable</vt:lpstr>
      <vt:lpstr>FAIR Data - Reusable</vt:lpstr>
      <vt:lpstr>PowerPoint Presentation</vt:lpstr>
    </vt:vector>
  </TitlesOfParts>
  <Company>University of Buffalo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Ontology to Represent Data</dc:title>
  <dc:creator>William Duncan</dc:creator>
  <cp:lastModifiedBy>Bill Duncan</cp:lastModifiedBy>
  <cp:revision>97</cp:revision>
  <dcterms:created xsi:type="dcterms:W3CDTF">2019-03-20T20:09:16Z</dcterms:created>
  <dcterms:modified xsi:type="dcterms:W3CDTF">2020-05-27T16:54:51Z</dcterms:modified>
</cp:coreProperties>
</file>