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70700" cy="10007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7" autoAdjust="0"/>
    <p:restoredTop sz="94660"/>
  </p:normalViewPr>
  <p:slideViewPr>
    <p:cSldViewPr snapToGrid="0">
      <p:cViewPr>
        <p:scale>
          <a:sx n="120" d="100"/>
          <a:sy n="120" d="100"/>
        </p:scale>
        <p:origin x="-2130" y="-20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635E993-C1E8-4897-BD48-765DAC185947}"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8DCAEB-3F23-4AD9-82E3-BA9C023AD577}" type="slidenum">
              <a:rPr lang="en-US" smtClean="0"/>
              <a:t>‹#›</a:t>
            </a:fld>
            <a:endParaRPr lang="en-US"/>
          </a:p>
        </p:txBody>
      </p:sp>
    </p:spTree>
    <p:extLst>
      <p:ext uri="{BB962C8B-B14F-4D97-AF65-F5344CB8AC3E}">
        <p14:creationId xmlns:p14="http://schemas.microsoft.com/office/powerpoint/2010/main" val="3824565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35E993-C1E8-4897-BD48-765DAC185947}"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8DCAEB-3F23-4AD9-82E3-BA9C023AD577}" type="slidenum">
              <a:rPr lang="en-US" smtClean="0"/>
              <a:t>‹#›</a:t>
            </a:fld>
            <a:endParaRPr lang="en-US"/>
          </a:p>
        </p:txBody>
      </p:sp>
    </p:spTree>
    <p:extLst>
      <p:ext uri="{BB962C8B-B14F-4D97-AF65-F5344CB8AC3E}">
        <p14:creationId xmlns:p14="http://schemas.microsoft.com/office/powerpoint/2010/main" val="2007248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35E993-C1E8-4897-BD48-765DAC185947}"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8DCAEB-3F23-4AD9-82E3-BA9C023AD577}" type="slidenum">
              <a:rPr lang="en-US" smtClean="0"/>
              <a:t>‹#›</a:t>
            </a:fld>
            <a:endParaRPr lang="en-US"/>
          </a:p>
        </p:txBody>
      </p:sp>
    </p:spTree>
    <p:extLst>
      <p:ext uri="{BB962C8B-B14F-4D97-AF65-F5344CB8AC3E}">
        <p14:creationId xmlns:p14="http://schemas.microsoft.com/office/powerpoint/2010/main" val="720538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35E993-C1E8-4897-BD48-765DAC185947}"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8DCAEB-3F23-4AD9-82E3-BA9C023AD577}" type="slidenum">
              <a:rPr lang="en-US" smtClean="0"/>
              <a:t>‹#›</a:t>
            </a:fld>
            <a:endParaRPr lang="en-US"/>
          </a:p>
        </p:txBody>
      </p:sp>
    </p:spTree>
    <p:extLst>
      <p:ext uri="{BB962C8B-B14F-4D97-AF65-F5344CB8AC3E}">
        <p14:creationId xmlns:p14="http://schemas.microsoft.com/office/powerpoint/2010/main" val="3834870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35E993-C1E8-4897-BD48-765DAC185947}"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8DCAEB-3F23-4AD9-82E3-BA9C023AD577}" type="slidenum">
              <a:rPr lang="en-US" smtClean="0"/>
              <a:t>‹#›</a:t>
            </a:fld>
            <a:endParaRPr lang="en-US"/>
          </a:p>
        </p:txBody>
      </p:sp>
    </p:spTree>
    <p:extLst>
      <p:ext uri="{BB962C8B-B14F-4D97-AF65-F5344CB8AC3E}">
        <p14:creationId xmlns:p14="http://schemas.microsoft.com/office/powerpoint/2010/main" val="4050344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635E993-C1E8-4897-BD48-765DAC185947}"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8DCAEB-3F23-4AD9-82E3-BA9C023AD577}" type="slidenum">
              <a:rPr lang="en-US" smtClean="0"/>
              <a:t>‹#›</a:t>
            </a:fld>
            <a:endParaRPr lang="en-US"/>
          </a:p>
        </p:txBody>
      </p:sp>
    </p:spTree>
    <p:extLst>
      <p:ext uri="{BB962C8B-B14F-4D97-AF65-F5344CB8AC3E}">
        <p14:creationId xmlns:p14="http://schemas.microsoft.com/office/powerpoint/2010/main" val="3711037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635E993-C1E8-4897-BD48-765DAC185947}" type="datetimeFigureOut">
              <a:rPr lang="en-US" smtClean="0"/>
              <a:t>11/28/2018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8DCAEB-3F23-4AD9-82E3-BA9C023AD577}" type="slidenum">
              <a:rPr lang="en-US" smtClean="0"/>
              <a:t>‹#›</a:t>
            </a:fld>
            <a:endParaRPr lang="en-US"/>
          </a:p>
        </p:txBody>
      </p:sp>
    </p:spTree>
    <p:extLst>
      <p:ext uri="{BB962C8B-B14F-4D97-AF65-F5344CB8AC3E}">
        <p14:creationId xmlns:p14="http://schemas.microsoft.com/office/powerpoint/2010/main" val="4237398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635E993-C1E8-4897-BD48-765DAC185947}" type="datetimeFigureOut">
              <a:rPr lang="en-US" smtClean="0"/>
              <a:t>11/28/2018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8DCAEB-3F23-4AD9-82E3-BA9C023AD577}" type="slidenum">
              <a:rPr lang="en-US" smtClean="0"/>
              <a:t>‹#›</a:t>
            </a:fld>
            <a:endParaRPr lang="en-US"/>
          </a:p>
        </p:txBody>
      </p:sp>
    </p:spTree>
    <p:extLst>
      <p:ext uri="{BB962C8B-B14F-4D97-AF65-F5344CB8AC3E}">
        <p14:creationId xmlns:p14="http://schemas.microsoft.com/office/powerpoint/2010/main" val="767610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35E993-C1E8-4897-BD48-765DAC185947}" type="datetimeFigureOut">
              <a:rPr lang="en-US" smtClean="0"/>
              <a:t>11/28/2018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8DCAEB-3F23-4AD9-82E3-BA9C023AD577}" type="slidenum">
              <a:rPr lang="en-US" smtClean="0"/>
              <a:t>‹#›</a:t>
            </a:fld>
            <a:endParaRPr lang="en-US"/>
          </a:p>
        </p:txBody>
      </p:sp>
    </p:spTree>
    <p:extLst>
      <p:ext uri="{BB962C8B-B14F-4D97-AF65-F5344CB8AC3E}">
        <p14:creationId xmlns:p14="http://schemas.microsoft.com/office/powerpoint/2010/main" val="4173658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35E993-C1E8-4897-BD48-765DAC185947}"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8DCAEB-3F23-4AD9-82E3-BA9C023AD577}" type="slidenum">
              <a:rPr lang="en-US" smtClean="0"/>
              <a:t>‹#›</a:t>
            </a:fld>
            <a:endParaRPr lang="en-US"/>
          </a:p>
        </p:txBody>
      </p:sp>
    </p:spTree>
    <p:extLst>
      <p:ext uri="{BB962C8B-B14F-4D97-AF65-F5344CB8AC3E}">
        <p14:creationId xmlns:p14="http://schemas.microsoft.com/office/powerpoint/2010/main" val="997327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35E993-C1E8-4897-BD48-765DAC185947}"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8DCAEB-3F23-4AD9-82E3-BA9C023AD577}" type="slidenum">
              <a:rPr lang="en-US" smtClean="0"/>
              <a:t>‹#›</a:t>
            </a:fld>
            <a:endParaRPr lang="en-US"/>
          </a:p>
        </p:txBody>
      </p:sp>
    </p:spTree>
    <p:extLst>
      <p:ext uri="{BB962C8B-B14F-4D97-AF65-F5344CB8AC3E}">
        <p14:creationId xmlns:p14="http://schemas.microsoft.com/office/powerpoint/2010/main" val="246767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35E993-C1E8-4897-BD48-765DAC185947}" type="datetimeFigureOut">
              <a:rPr lang="en-US" smtClean="0"/>
              <a:t>11/28/2018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8DCAEB-3F23-4AD9-82E3-BA9C023AD577}" type="slidenum">
              <a:rPr lang="en-US" smtClean="0"/>
              <a:t>‹#›</a:t>
            </a:fld>
            <a:endParaRPr lang="en-US"/>
          </a:p>
        </p:txBody>
      </p:sp>
    </p:spTree>
    <p:extLst>
      <p:ext uri="{BB962C8B-B14F-4D97-AF65-F5344CB8AC3E}">
        <p14:creationId xmlns:p14="http://schemas.microsoft.com/office/powerpoint/2010/main" val="3968370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emf"/><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e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8991975" y="4277537"/>
            <a:ext cx="3120293" cy="337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8991975" y="4268202"/>
            <a:ext cx="3138010" cy="1585049"/>
          </a:xfrm>
          <a:prstGeom prst="rect">
            <a:avLst/>
          </a:prstGeom>
          <a:noFill/>
          <a:ln>
            <a:solidFill>
              <a:schemeClr val="tx1"/>
            </a:solidFill>
          </a:ln>
        </p:spPr>
        <p:txBody>
          <a:bodyPr wrap="square" rtlCol="0">
            <a:spAutoFit/>
          </a:bodyPr>
          <a:lstStyle/>
          <a:p>
            <a:pPr algn="ctr"/>
            <a:r>
              <a:rPr lang="en-US" sz="1600" dirty="0">
                <a:solidFill>
                  <a:schemeClr val="bg1"/>
                </a:solidFill>
                <a:latin typeface="Times New Roman" panose="02020603050405020304" pitchFamily="18" charset="0"/>
                <a:ea typeface="+mj-ea"/>
                <a:cs typeface="Times New Roman" panose="02020603050405020304" pitchFamily="18" charset="0"/>
              </a:rPr>
              <a:t>References</a:t>
            </a:r>
          </a:p>
          <a:p>
            <a:pPr marL="171450" indent="-171450">
              <a:buFont typeface="Arial" panose="020B0604020202020204" pitchFamily="34" charset="0"/>
              <a:buChar char="•"/>
            </a:pPr>
            <a:endParaRPr lang="en-US" sz="900" i="1"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900" i="1" dirty="0">
                <a:latin typeface="Times New Roman" panose="02020603050405020304" pitchFamily="18" charset="0"/>
                <a:cs typeface="Times New Roman" panose="02020603050405020304" pitchFamily="18" charset="0"/>
              </a:rPr>
              <a:t>Toxic constituents in the bark of </a:t>
            </a:r>
            <a:r>
              <a:rPr lang="en-US" sz="900" i="1" dirty="0" err="1">
                <a:latin typeface="Times New Roman" panose="02020603050405020304" pitchFamily="18" charset="0"/>
                <a:cs typeface="Times New Roman" panose="02020603050405020304" pitchFamily="18" charset="0"/>
              </a:rPr>
              <a:t>Robinia</a:t>
            </a:r>
            <a:r>
              <a:rPr lang="en-US" sz="900" i="1" dirty="0">
                <a:latin typeface="Times New Roman" panose="02020603050405020304" pitchFamily="18" charset="0"/>
                <a:cs typeface="Times New Roman" panose="02020603050405020304" pitchFamily="18" charset="0"/>
              </a:rPr>
              <a:t> </a:t>
            </a:r>
            <a:r>
              <a:rPr lang="en-US" sz="900" i="1" dirty="0" err="1">
                <a:latin typeface="Times New Roman" panose="02020603050405020304" pitchFamily="18" charset="0"/>
                <a:cs typeface="Times New Roman" panose="02020603050405020304" pitchFamily="18" charset="0"/>
              </a:rPr>
              <a:t>pseudacacia</a:t>
            </a:r>
            <a:r>
              <a:rPr lang="en-US" sz="900" dirty="0">
                <a:latin typeface="Times New Roman" panose="02020603050405020304" pitchFamily="18" charset="0"/>
                <a:cs typeface="Times New Roman" panose="02020603050405020304" pitchFamily="18" charset="0"/>
              </a:rPr>
              <a:t>, </a:t>
            </a:r>
            <a:r>
              <a:rPr lang="fr-FR" sz="900" dirty="0">
                <a:latin typeface="Times New Roman" panose="02020603050405020304" pitchFamily="18" charset="0"/>
                <a:cs typeface="Times New Roman" panose="02020603050405020304" pitchFamily="18" charset="0"/>
              </a:rPr>
              <a:t>J. Coll. </a:t>
            </a:r>
            <a:r>
              <a:rPr lang="fr-FR" sz="900" dirty="0" err="1">
                <a:latin typeface="Times New Roman" panose="02020603050405020304" pitchFamily="18" charset="0"/>
                <a:cs typeface="Times New Roman" panose="02020603050405020304" pitchFamily="18" charset="0"/>
              </a:rPr>
              <a:t>Agr</a:t>
            </a:r>
            <a:r>
              <a:rPr lang="fr-FR" sz="900" dirty="0">
                <a:latin typeface="Times New Roman" panose="02020603050405020304" pitchFamily="18" charset="0"/>
                <a:cs typeface="Times New Roman" panose="02020603050405020304" pitchFamily="18" charset="0"/>
              </a:rPr>
              <a:t>. Tokyo.Volume3. Pages337-56.Journal.1918 </a:t>
            </a:r>
          </a:p>
          <a:p>
            <a:pPr marL="171450" indent="-171450">
              <a:buFont typeface="Arial" panose="020B0604020202020204" pitchFamily="34" charset="0"/>
              <a:buChar char="•"/>
            </a:pPr>
            <a:r>
              <a:rPr lang="en-US" sz="900" i="1" dirty="0">
                <a:latin typeface="Times New Roman" panose="02020603050405020304" pitchFamily="18" charset="0"/>
                <a:cs typeface="Times New Roman" panose="02020603050405020304" pitchFamily="18" charset="0"/>
              </a:rPr>
              <a:t>A extraction and separation method for antioxidant component in crude wood vinegar liquid</a:t>
            </a:r>
            <a:r>
              <a:rPr lang="en-US" sz="900" dirty="0">
                <a:latin typeface="Times New Roman" panose="02020603050405020304" pitchFamily="18" charset="0"/>
                <a:cs typeface="Times New Roman" panose="02020603050405020304" pitchFamily="18" charset="0"/>
              </a:rPr>
              <a:t>, Faming </a:t>
            </a:r>
            <a:r>
              <a:rPr lang="en-US" sz="900" dirty="0" err="1">
                <a:latin typeface="Times New Roman" panose="02020603050405020304" pitchFamily="18" charset="0"/>
                <a:cs typeface="Times New Roman" panose="02020603050405020304" pitchFamily="18" charset="0"/>
              </a:rPr>
              <a:t>Zhuanli</a:t>
            </a:r>
            <a:r>
              <a:rPr lang="en-US" sz="900" dirty="0">
                <a:latin typeface="Times New Roman" panose="02020603050405020304" pitchFamily="18" charset="0"/>
                <a:cs typeface="Times New Roman" panose="02020603050405020304" pitchFamily="18" charset="0"/>
              </a:rPr>
              <a:t> Shenqing.6pp.Patent 2014.ODEN:CNXXEV</a:t>
            </a:r>
          </a:p>
          <a:p>
            <a:pPr marL="171450" indent="-171450">
              <a:buFont typeface="Arial" panose="020B0604020202020204" pitchFamily="34" charset="0"/>
              <a:buChar char="•"/>
            </a:pPr>
            <a:r>
              <a:rPr lang="en-US" sz="900" i="1" dirty="0">
                <a:latin typeface="Times New Roman" panose="02020603050405020304" pitchFamily="18" charset="0"/>
                <a:cs typeface="Times New Roman" panose="02020603050405020304" pitchFamily="18" charset="0"/>
              </a:rPr>
              <a:t>Solvent with effect of dissolving plant and use method thereof</a:t>
            </a:r>
            <a:r>
              <a:rPr lang="en-US" sz="900" dirty="0">
                <a:latin typeface="Times New Roman" panose="02020603050405020304" pitchFamily="18" charset="0"/>
                <a:cs typeface="Times New Roman" panose="02020603050405020304" pitchFamily="18" charset="0"/>
              </a:rPr>
              <a:t>, Faming Zhuanli.Shenqing.5pp.Patent 2016. CODEN:CNXXEV</a:t>
            </a:r>
            <a:endParaRPr lang="en-US" sz="1000" dirty="0">
              <a:latin typeface="Times New Roman" panose="02020603050405020304" pitchFamily="18" charset="0"/>
              <a:cs typeface="Times New Roman" panose="02020603050405020304" pitchFamily="18" charset="0"/>
            </a:endParaRPr>
          </a:p>
        </p:txBody>
      </p:sp>
      <p:sp>
        <p:nvSpPr>
          <p:cNvPr id="46" name="Rectangle 45"/>
          <p:cNvSpPr/>
          <p:nvPr/>
        </p:nvSpPr>
        <p:spPr>
          <a:xfrm>
            <a:off x="8982302" y="1326896"/>
            <a:ext cx="3112197" cy="324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8994363" y="1312294"/>
            <a:ext cx="3112197" cy="2970044"/>
          </a:xfrm>
          <a:prstGeom prst="rect">
            <a:avLst/>
          </a:prstGeom>
          <a:noFill/>
          <a:ln>
            <a:solidFill>
              <a:schemeClr val="tx1"/>
            </a:solidFill>
          </a:ln>
        </p:spPr>
        <p:txBody>
          <a:bodyPr wrap="square" rtlCol="0">
            <a:spAutoFit/>
          </a:bodyPr>
          <a:lstStyle/>
          <a:p>
            <a:pPr lvl="0" algn="ctr"/>
            <a:r>
              <a:rPr lang="en-US" sz="1600" dirty="0">
                <a:solidFill>
                  <a:schemeClr val="bg1"/>
                </a:solidFill>
                <a:latin typeface="Times New Roman" panose="02020603050405020304" pitchFamily="18" charset="0"/>
                <a:ea typeface="+mj-ea"/>
                <a:cs typeface="Times New Roman" panose="02020603050405020304" pitchFamily="18" charset="0"/>
              </a:rPr>
              <a:t>Discussion/Future Research</a:t>
            </a:r>
            <a:endParaRPr lang="en-US" sz="1200" dirty="0">
              <a:ln w="0"/>
              <a:solidFill>
                <a:schemeClr val="accent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lvl="0"/>
            <a:endParaRPr lang="en-US" sz="900" dirty="0">
              <a:ln w="0"/>
              <a:latin typeface="Times New Roman" panose="02020603050405020304" pitchFamily="18" charset="0"/>
              <a:cs typeface="Times New Roman" panose="02020603050405020304" pitchFamily="18" charset="0"/>
            </a:endParaRPr>
          </a:p>
          <a:p>
            <a:pPr lvl="0"/>
            <a:r>
              <a:rPr lang="en-US" sz="900" dirty="0">
                <a:ln w="0"/>
                <a:latin typeface="Times New Roman" panose="02020603050405020304" pitchFamily="18" charset="0"/>
                <a:cs typeface="Times New Roman" panose="02020603050405020304" pitchFamily="18" charset="0"/>
              </a:rPr>
              <a:t>The extraction methods did work. Both the traditional extraction method as well as the </a:t>
            </a:r>
            <a:r>
              <a:rPr lang="en-US" sz="900" dirty="0" err="1">
                <a:ln w="0"/>
                <a:latin typeface="Times New Roman" panose="02020603050405020304" pitchFamily="18" charset="0"/>
                <a:cs typeface="Times New Roman" panose="02020603050405020304" pitchFamily="18" charset="0"/>
              </a:rPr>
              <a:t>Soxhlet</a:t>
            </a:r>
            <a:r>
              <a:rPr lang="en-US" sz="900" dirty="0">
                <a:ln w="0"/>
                <a:latin typeface="Times New Roman" panose="02020603050405020304" pitchFamily="18" charset="0"/>
                <a:cs typeface="Times New Roman" panose="02020603050405020304" pitchFamily="18" charset="0"/>
              </a:rPr>
              <a:t> method of extracting did yield results. I found my results to be; for every 10 grams of thorns I extracted .3g of chemicals from the thorns. The traditional method was the easier way to run the extraction, but I found the results to have more impurities as well as more residue in the solution from the thorns. The </a:t>
            </a:r>
            <a:r>
              <a:rPr lang="en-US" sz="900" dirty="0" err="1">
                <a:ln w="0"/>
                <a:latin typeface="Times New Roman" panose="02020603050405020304" pitchFamily="18" charset="0"/>
                <a:cs typeface="Times New Roman" panose="02020603050405020304" pitchFamily="18" charset="0"/>
              </a:rPr>
              <a:t>Soxhlet</a:t>
            </a:r>
            <a:r>
              <a:rPr lang="en-US" sz="900" dirty="0">
                <a:ln w="0"/>
                <a:latin typeface="Times New Roman" panose="02020603050405020304" pitchFamily="18" charset="0"/>
                <a:cs typeface="Times New Roman" panose="02020603050405020304" pitchFamily="18" charset="0"/>
              </a:rPr>
              <a:t> extractor yielded cleaner results and was quicker to use. Both had their advantages and disadvantages, but for my experiment, the </a:t>
            </a:r>
            <a:r>
              <a:rPr lang="en-US" sz="900" dirty="0" err="1">
                <a:ln w="0"/>
                <a:latin typeface="Times New Roman" panose="02020603050405020304" pitchFamily="18" charset="0"/>
                <a:cs typeface="Times New Roman" panose="02020603050405020304" pitchFamily="18" charset="0"/>
              </a:rPr>
              <a:t>Soxhelt</a:t>
            </a:r>
            <a:r>
              <a:rPr lang="en-US" sz="900" dirty="0">
                <a:ln w="0"/>
                <a:latin typeface="Times New Roman" panose="02020603050405020304" pitchFamily="18" charset="0"/>
                <a:cs typeface="Times New Roman" panose="02020603050405020304" pitchFamily="18" charset="0"/>
              </a:rPr>
              <a:t> extractor was the better extractor method. The Flash Chromatography instrument yielded three results from the test. The Gas Chromatography from each test gave my molecular weights of 446, 447, and 443.My results have lead me to the conclusion that there are lipids, steroids, and possible </a:t>
            </a:r>
            <a:r>
              <a:rPr lang="en-US" sz="900" dirty="0" err="1">
                <a:ln w="0"/>
                <a:latin typeface="Times New Roman" panose="02020603050405020304" pitchFamily="18" charset="0"/>
                <a:cs typeface="Times New Roman" panose="02020603050405020304" pitchFamily="18" charset="0"/>
              </a:rPr>
              <a:t>phytotoxins</a:t>
            </a:r>
            <a:r>
              <a:rPr lang="en-US" sz="900" dirty="0">
                <a:ln w="0"/>
                <a:latin typeface="Times New Roman" panose="02020603050405020304" pitchFamily="18" charset="0"/>
                <a:cs typeface="Times New Roman" panose="02020603050405020304" pitchFamily="18" charset="0"/>
              </a:rPr>
              <a:t> in the chemical makeup of honey locust thorns. More research on the  molecular structures is needed and a comparison of that data to the toxic Black Locust bark to determine toxicity, if any, of the Honey Locust. </a:t>
            </a:r>
            <a:endParaRPr lang="en-US" sz="900" dirty="0">
              <a:ln w="0"/>
              <a:solidFill>
                <a:schemeClr val="accent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3" name="Rectangle 42"/>
          <p:cNvSpPr/>
          <p:nvPr/>
        </p:nvSpPr>
        <p:spPr>
          <a:xfrm>
            <a:off x="73921" y="1319796"/>
            <a:ext cx="3306758" cy="321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5462" y="1326896"/>
            <a:ext cx="3303156" cy="1323439"/>
          </a:xfrm>
          <a:prstGeom prst="rect">
            <a:avLst/>
          </a:prstGeom>
          <a:noFill/>
          <a:ln>
            <a:solidFill>
              <a:schemeClr val="tx1"/>
            </a:solidFill>
          </a:ln>
        </p:spPr>
        <p:txBody>
          <a:bodyPr wrap="square" rtlCol="0">
            <a:spAutoFit/>
          </a:bodyPr>
          <a:lstStyle/>
          <a:p>
            <a:pPr algn="ctr"/>
            <a:r>
              <a:rPr lang="en-US" sz="1600" dirty="0">
                <a:solidFill>
                  <a:schemeClr val="bg1"/>
                </a:solidFill>
                <a:latin typeface="Times New Roman" panose="02020603050405020304" pitchFamily="18" charset="0"/>
                <a:ea typeface="+mj-ea"/>
                <a:cs typeface="Times New Roman" panose="02020603050405020304" pitchFamily="18" charset="0"/>
              </a:rPr>
              <a:t>Introduction </a:t>
            </a:r>
          </a:p>
          <a:p>
            <a:endParaRPr lang="en-US" sz="1000" dirty="0">
              <a:latin typeface="Times New Roman" panose="02020603050405020304" pitchFamily="18" charset="0"/>
              <a:cs typeface="Times New Roman" panose="02020603050405020304" pitchFamily="18" charset="0"/>
            </a:endParaRPr>
          </a:p>
          <a:p>
            <a:r>
              <a:rPr lang="en-US" sz="900" dirty="0">
                <a:latin typeface="Times New Roman" panose="02020603050405020304" pitchFamily="18" charset="0"/>
                <a:cs typeface="Times New Roman" panose="02020603050405020304" pitchFamily="18" charset="0"/>
              </a:rPr>
              <a:t>Honey locusts grow all over the United States. After being poked by said thorns, the victim may then feel fatigue, dizziness, and then see swelling in the place where they were poked. I want to see if there is a chemical that may cause these symptoms. My plan is to extract the chemicals from the thorns, test them for their structure, then see what chemical may be causing these symptoms. </a:t>
            </a:r>
          </a:p>
        </p:txBody>
      </p:sp>
      <p:sp>
        <p:nvSpPr>
          <p:cNvPr id="48" name="Rectangle 47"/>
          <p:cNvSpPr/>
          <p:nvPr/>
        </p:nvSpPr>
        <p:spPr>
          <a:xfrm>
            <a:off x="9001855" y="5853251"/>
            <a:ext cx="3135592" cy="32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982514" y="5853251"/>
            <a:ext cx="3140330" cy="1123384"/>
          </a:xfrm>
          <a:prstGeom prst="rect">
            <a:avLst/>
          </a:prstGeom>
          <a:noFill/>
          <a:ln>
            <a:solidFill>
              <a:schemeClr val="tx1"/>
            </a:solidFill>
          </a:ln>
        </p:spPr>
        <p:txBody>
          <a:bodyPr wrap="square" rtlCol="0">
            <a:spAutoFit/>
          </a:bodyPr>
          <a:lstStyle/>
          <a:p>
            <a:pPr algn="ctr"/>
            <a:r>
              <a:rPr lang="en-US" sz="1600" dirty="0">
                <a:solidFill>
                  <a:schemeClr val="bg1"/>
                </a:solidFill>
                <a:latin typeface="Times New Roman" panose="02020603050405020304" pitchFamily="18" charset="0"/>
                <a:ea typeface="+mj-ea"/>
                <a:cs typeface="Times New Roman" panose="02020603050405020304" pitchFamily="18" charset="0"/>
              </a:rPr>
              <a:t>Acknowledgements</a:t>
            </a:r>
            <a:endParaRPr lang="en-US" sz="900" dirty="0">
              <a:latin typeface="Times New Roman" panose="02020603050405020304" pitchFamily="18" charset="0"/>
              <a:cs typeface="Times New Roman" panose="02020603050405020304" pitchFamily="18" charset="0"/>
            </a:endParaRPr>
          </a:p>
          <a:p>
            <a:endParaRPr lang="en-US" sz="900" dirty="0">
              <a:latin typeface="Times New Roman" panose="02020603050405020304" pitchFamily="18" charset="0"/>
              <a:cs typeface="Times New Roman" panose="02020603050405020304" pitchFamily="18" charset="0"/>
            </a:endParaRPr>
          </a:p>
          <a:p>
            <a:r>
              <a:rPr lang="en-US" sz="900" dirty="0">
                <a:latin typeface="Times New Roman" panose="02020603050405020304" pitchFamily="18" charset="0"/>
                <a:cs typeface="Times New Roman" panose="02020603050405020304" pitchFamily="18" charset="0"/>
              </a:rPr>
              <a:t>College of the Ozarks for funding and support.</a:t>
            </a:r>
          </a:p>
          <a:p>
            <a:r>
              <a:rPr lang="en-US" sz="900" dirty="0">
                <a:latin typeface="Times New Roman" panose="02020603050405020304" pitchFamily="18" charset="0"/>
                <a:cs typeface="Times New Roman" panose="02020603050405020304" pitchFamily="18" charset="0"/>
              </a:rPr>
              <a:t>Drs. Jerry </a:t>
            </a:r>
            <a:r>
              <a:rPr lang="en-US" sz="900" dirty="0" err="1">
                <a:latin typeface="Times New Roman" panose="02020603050405020304" pitchFamily="18" charset="0"/>
                <a:cs typeface="Times New Roman" panose="02020603050405020304" pitchFamily="18" charset="0"/>
              </a:rPr>
              <a:t>Easdon</a:t>
            </a:r>
            <a:r>
              <a:rPr lang="en-US" sz="900" dirty="0">
                <a:latin typeface="Times New Roman" panose="02020603050405020304" pitchFamily="18" charset="0"/>
                <a:cs typeface="Times New Roman" panose="02020603050405020304" pitchFamily="18" charset="0"/>
              </a:rPr>
              <a:t>, Dr. Kenneth Garrison, and Dr. Gerald Rex for machine testing help. </a:t>
            </a:r>
          </a:p>
          <a:p>
            <a:r>
              <a:rPr lang="en-US" sz="900" dirty="0">
                <a:latin typeface="Times New Roman" panose="02020603050405020304" pitchFamily="18" charset="0"/>
                <a:cs typeface="Times New Roman" panose="02020603050405020304" pitchFamily="18" charset="0"/>
              </a:rPr>
              <a:t>Chase Sigler, and Abagayle Serreyn for consultation.</a:t>
            </a:r>
          </a:p>
          <a:p>
            <a:endParaRPr lang="en-US" sz="600" dirty="0">
              <a:latin typeface="Times New Roman" panose="02020603050405020304" pitchFamily="18" charset="0"/>
              <a:cs typeface="Times New Roman" panose="02020603050405020304" pitchFamily="18" charset="0"/>
            </a:endParaRPr>
          </a:p>
        </p:txBody>
      </p:sp>
      <p:sp>
        <p:nvSpPr>
          <p:cNvPr id="45" name="Rectangle 44"/>
          <p:cNvSpPr/>
          <p:nvPr/>
        </p:nvSpPr>
        <p:spPr>
          <a:xfrm>
            <a:off x="3351741" y="1329256"/>
            <a:ext cx="5634816" cy="312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3738" y="2886464"/>
            <a:ext cx="3297879" cy="3244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399182" y="26771"/>
            <a:ext cx="7439836" cy="1216811"/>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531350" y="377733"/>
            <a:ext cx="7175499" cy="362466"/>
          </a:xfrm>
        </p:spPr>
        <p:txBody>
          <a:bodyPr>
            <a:noAutofit/>
          </a:bodyPr>
          <a:lstStyle/>
          <a:p>
            <a:r>
              <a:rPr lang="en-US" sz="2400" dirty="0">
                <a:latin typeface="Times New Roman" panose="02020603050405020304" pitchFamily="18" charset="0"/>
                <a:cs typeface="Times New Roman" panose="02020603050405020304" pitchFamily="18" charset="0"/>
              </a:rPr>
              <a:t>Analysis of Honey Locust Thorns Through Various Extractions </a:t>
            </a:r>
          </a:p>
        </p:txBody>
      </p:sp>
      <p:sp>
        <p:nvSpPr>
          <p:cNvPr id="3" name="Subtitle 2"/>
          <p:cNvSpPr>
            <a:spLocks noGrp="1"/>
          </p:cNvSpPr>
          <p:nvPr>
            <p:ph type="subTitle" idx="1"/>
          </p:nvPr>
        </p:nvSpPr>
        <p:spPr>
          <a:xfrm>
            <a:off x="4461135" y="714668"/>
            <a:ext cx="3056238" cy="513982"/>
          </a:xfrm>
        </p:spPr>
        <p:txBody>
          <a:bodyPr>
            <a:normAutofit fontScale="92500" lnSpcReduction="10000"/>
          </a:bodyPr>
          <a:lstStyle/>
          <a:p>
            <a:pPr>
              <a:lnSpc>
                <a:spcPct val="100000"/>
              </a:lnSpc>
              <a:spcBef>
                <a:spcPts val="0"/>
              </a:spcBef>
            </a:pPr>
            <a:r>
              <a:rPr lang="en-US" sz="1100" dirty="0">
                <a:latin typeface="Times New Roman" panose="02020603050405020304" pitchFamily="18" charset="0"/>
                <a:cs typeface="Times New Roman" panose="02020603050405020304" pitchFamily="18" charset="0"/>
              </a:rPr>
              <a:t>Wyatt Eaton</a:t>
            </a:r>
          </a:p>
          <a:p>
            <a:pPr>
              <a:lnSpc>
                <a:spcPct val="100000"/>
              </a:lnSpc>
              <a:spcBef>
                <a:spcPts val="0"/>
              </a:spcBef>
            </a:pPr>
            <a:r>
              <a:rPr lang="en-US" sz="1100" dirty="0">
                <a:latin typeface="Times New Roman" panose="02020603050405020304" pitchFamily="18" charset="0"/>
                <a:cs typeface="Times New Roman" panose="02020603050405020304" pitchFamily="18" charset="0"/>
              </a:rPr>
              <a:t>Dr. Jerome Easdon</a:t>
            </a:r>
          </a:p>
          <a:p>
            <a:pPr>
              <a:lnSpc>
                <a:spcPct val="100000"/>
              </a:lnSpc>
              <a:spcBef>
                <a:spcPts val="0"/>
              </a:spcBef>
            </a:pPr>
            <a:r>
              <a:rPr lang="en-US" sz="1100" dirty="0">
                <a:latin typeface="Times New Roman" panose="02020603050405020304" pitchFamily="18" charset="0"/>
                <a:cs typeface="Times New Roman" panose="02020603050405020304" pitchFamily="18" charset="0"/>
              </a:rPr>
              <a:t>College of the Ozarks Chemistry Department</a:t>
            </a:r>
          </a:p>
        </p:txBody>
      </p:sp>
      <p:pic>
        <p:nvPicPr>
          <p:cNvPr id="5" name="Picture 4"/>
          <p:cNvPicPr>
            <a:picLocks noChangeAspect="1"/>
          </p:cNvPicPr>
          <p:nvPr/>
        </p:nvPicPr>
        <p:blipFill>
          <a:blip r:embed="rId2"/>
          <a:stretch>
            <a:fillRect/>
          </a:stretch>
        </p:blipFill>
        <p:spPr>
          <a:xfrm>
            <a:off x="926755" y="22614"/>
            <a:ext cx="806631" cy="1194615"/>
          </a:xfrm>
          <a:prstGeom prst="rect">
            <a:avLst/>
          </a:prstGeom>
        </p:spPr>
      </p:pic>
      <p:pic>
        <p:nvPicPr>
          <p:cNvPr id="6" name="Picture 5"/>
          <p:cNvPicPr>
            <a:picLocks noChangeAspect="1"/>
          </p:cNvPicPr>
          <p:nvPr/>
        </p:nvPicPr>
        <p:blipFill>
          <a:blip r:embed="rId3"/>
          <a:stretch>
            <a:fillRect/>
          </a:stretch>
        </p:blipFill>
        <p:spPr>
          <a:xfrm>
            <a:off x="10313773" y="22614"/>
            <a:ext cx="1301307" cy="1228997"/>
          </a:xfrm>
          <a:prstGeom prst="rect">
            <a:avLst/>
          </a:prstGeom>
        </p:spPr>
      </p:pic>
      <p:sp>
        <p:nvSpPr>
          <p:cNvPr id="8" name="Rectangle 7"/>
          <p:cNvSpPr/>
          <p:nvPr/>
        </p:nvSpPr>
        <p:spPr>
          <a:xfrm>
            <a:off x="50772" y="2887133"/>
            <a:ext cx="3306184" cy="3385542"/>
          </a:xfrm>
          <a:prstGeom prst="rect">
            <a:avLst/>
          </a:prstGeom>
          <a:ln>
            <a:solidFill>
              <a:schemeClr val="tx1"/>
            </a:solidFill>
          </a:ln>
        </p:spPr>
        <p:txBody>
          <a:bodyPr wrap="square">
            <a:spAutoFit/>
          </a:bodyPr>
          <a:lstStyle/>
          <a:p>
            <a:pPr algn="ctr"/>
            <a:r>
              <a:rPr lang="en-US" sz="1600" dirty="0">
                <a:solidFill>
                  <a:schemeClr val="bg1"/>
                </a:solidFill>
                <a:latin typeface="Times New Roman" panose="02020603050405020304" pitchFamily="18" charset="0"/>
                <a:ea typeface="+mj-ea"/>
                <a:cs typeface="Times New Roman" panose="02020603050405020304" pitchFamily="18" charset="0"/>
              </a:rPr>
              <a:t>Methodology</a:t>
            </a:r>
          </a:p>
          <a:p>
            <a:endParaRPr lang="en-US" sz="900" dirty="0">
              <a:latin typeface="Times New Roman" panose="02020603050405020304" pitchFamily="18" charset="0"/>
              <a:cs typeface="Times New Roman" panose="02020603050405020304" pitchFamily="18" charset="0"/>
            </a:endParaRPr>
          </a:p>
          <a:p>
            <a:r>
              <a:rPr lang="en-US" sz="900" dirty="0">
                <a:latin typeface="Times New Roman" panose="02020603050405020304" pitchFamily="18" charset="0"/>
                <a:cs typeface="Times New Roman" panose="02020603050405020304" pitchFamily="18" charset="0"/>
              </a:rPr>
              <a:t> 1. Acquire thorns and cut them up into small </a:t>
            </a:r>
          </a:p>
          <a:p>
            <a:r>
              <a:rPr lang="en-US" sz="900" dirty="0">
                <a:latin typeface="Times New Roman" panose="02020603050405020304" pitchFamily="18" charset="0"/>
                <a:cs typeface="Times New Roman" panose="02020603050405020304" pitchFamily="18" charset="0"/>
              </a:rPr>
              <a:t>pieces. The small pieces will make the extraction </a:t>
            </a:r>
          </a:p>
          <a:p>
            <a:r>
              <a:rPr lang="en-US" sz="900" dirty="0">
                <a:latin typeface="Times New Roman" panose="02020603050405020304" pitchFamily="18" charset="0"/>
                <a:cs typeface="Times New Roman" panose="02020603050405020304" pitchFamily="18" charset="0"/>
              </a:rPr>
              <a:t>easier and it will make the thorns easier to work with. </a:t>
            </a:r>
          </a:p>
          <a:p>
            <a:r>
              <a:rPr lang="en-US" sz="900" dirty="0">
                <a:latin typeface="Times New Roman" panose="02020603050405020304" pitchFamily="18" charset="0"/>
                <a:cs typeface="Times New Roman" panose="02020603050405020304" pitchFamily="18" charset="0"/>
              </a:rPr>
              <a:t>2. Set up an </a:t>
            </a:r>
            <a:r>
              <a:rPr lang="en-US" sz="900" dirty="0" err="1">
                <a:latin typeface="Times New Roman" panose="02020603050405020304" pitchFamily="18" charset="0"/>
                <a:cs typeface="Times New Roman" panose="02020603050405020304" pitchFamily="18" charset="0"/>
              </a:rPr>
              <a:t>Soxhlet</a:t>
            </a:r>
            <a:r>
              <a:rPr lang="en-US" sz="900" dirty="0">
                <a:latin typeface="Times New Roman" panose="02020603050405020304" pitchFamily="18" charset="0"/>
                <a:cs typeface="Times New Roman" panose="02020603050405020304" pitchFamily="18" charset="0"/>
              </a:rPr>
              <a:t> Extractor (as seen to the right)</a:t>
            </a:r>
          </a:p>
          <a:p>
            <a:r>
              <a:rPr lang="en-US" sz="900" dirty="0">
                <a:latin typeface="Times New Roman" panose="02020603050405020304" pitchFamily="18" charset="0"/>
                <a:cs typeface="Times New Roman" panose="02020603050405020304" pitchFamily="18" charset="0"/>
              </a:rPr>
              <a:t>or a traditional extraction method. </a:t>
            </a:r>
          </a:p>
          <a:p>
            <a:r>
              <a:rPr lang="en-US" sz="900" dirty="0">
                <a:latin typeface="Times New Roman" panose="02020603050405020304" pitchFamily="18" charset="0"/>
                <a:cs typeface="Times New Roman" panose="02020603050405020304" pitchFamily="18" charset="0"/>
              </a:rPr>
              <a:t>3. Place 10 grams of thorns in filter for the </a:t>
            </a:r>
            <a:r>
              <a:rPr lang="en-US" sz="900" dirty="0" err="1">
                <a:latin typeface="Times New Roman" panose="02020603050405020304" pitchFamily="18" charset="0"/>
                <a:cs typeface="Times New Roman" panose="02020603050405020304" pitchFamily="18" charset="0"/>
              </a:rPr>
              <a:t>Soxhlet</a:t>
            </a:r>
            <a:endParaRPr lang="en-US" sz="900" dirty="0">
              <a:latin typeface="Times New Roman" panose="02020603050405020304" pitchFamily="18" charset="0"/>
              <a:cs typeface="Times New Roman" panose="02020603050405020304" pitchFamily="18" charset="0"/>
            </a:endParaRPr>
          </a:p>
          <a:p>
            <a:r>
              <a:rPr lang="en-US" sz="900" dirty="0">
                <a:latin typeface="Times New Roman" panose="02020603050405020304" pitchFamily="18" charset="0"/>
                <a:cs typeface="Times New Roman" panose="02020603050405020304" pitchFamily="18" charset="0"/>
              </a:rPr>
              <a:t> extractor or in a large jar with a stir bar for the</a:t>
            </a:r>
          </a:p>
          <a:p>
            <a:r>
              <a:rPr lang="en-US" sz="900" dirty="0">
                <a:latin typeface="Times New Roman" panose="02020603050405020304" pitchFamily="18" charset="0"/>
                <a:cs typeface="Times New Roman" panose="02020603050405020304" pitchFamily="18" charset="0"/>
              </a:rPr>
              <a:t> traditional extraction. </a:t>
            </a:r>
          </a:p>
          <a:p>
            <a:r>
              <a:rPr lang="en-US" sz="900" dirty="0">
                <a:latin typeface="Times New Roman" panose="02020603050405020304" pitchFamily="18" charset="0"/>
                <a:cs typeface="Times New Roman" panose="02020603050405020304" pitchFamily="18" charset="0"/>
              </a:rPr>
              <a:t>4a. Add 100 ml of Dichloromethane to the flask at the bottom of the </a:t>
            </a:r>
            <a:r>
              <a:rPr lang="en-US" sz="900" dirty="0" err="1">
                <a:latin typeface="Times New Roman" panose="02020603050405020304" pitchFamily="18" charset="0"/>
                <a:cs typeface="Times New Roman" panose="02020603050405020304" pitchFamily="18" charset="0"/>
              </a:rPr>
              <a:t>Soxhlet</a:t>
            </a:r>
            <a:r>
              <a:rPr lang="en-US" sz="900" dirty="0">
                <a:latin typeface="Times New Roman" panose="02020603050405020304" pitchFamily="18" charset="0"/>
                <a:cs typeface="Times New Roman" panose="02020603050405020304" pitchFamily="18" charset="0"/>
              </a:rPr>
              <a:t> extractor, place filter of thorns in extractor. Heat to a steady boil with the dichloromethane filling the filter of thorns. Let run for one-two days.  Add more dichloromethane as needed. </a:t>
            </a:r>
          </a:p>
          <a:p>
            <a:r>
              <a:rPr lang="en-US" sz="900" dirty="0">
                <a:latin typeface="Times New Roman" panose="02020603050405020304" pitchFamily="18" charset="0"/>
                <a:cs typeface="Times New Roman" panose="02020603050405020304" pitchFamily="18" charset="0"/>
              </a:rPr>
              <a:t>4b. In traditional extraction (as seen to the right),</a:t>
            </a:r>
          </a:p>
          <a:p>
            <a:r>
              <a:rPr lang="en-US" sz="900" dirty="0">
                <a:latin typeface="Times New Roman" panose="02020603050405020304" pitchFamily="18" charset="0"/>
                <a:cs typeface="Times New Roman" panose="02020603050405020304" pitchFamily="18" charset="0"/>
              </a:rPr>
              <a:t>place 100 ml of  dichloromethane in jar with the</a:t>
            </a:r>
          </a:p>
          <a:p>
            <a:r>
              <a:rPr lang="en-US" sz="900" dirty="0">
                <a:latin typeface="Times New Roman" panose="02020603050405020304" pitchFamily="18" charset="0"/>
                <a:cs typeface="Times New Roman" panose="02020603050405020304" pitchFamily="18" charset="0"/>
              </a:rPr>
              <a:t>thorns and stir bar. Leave in jar stirring for 5 days</a:t>
            </a:r>
          </a:p>
          <a:p>
            <a:r>
              <a:rPr lang="en-US" sz="900" dirty="0">
                <a:latin typeface="Times New Roman" panose="02020603050405020304" pitchFamily="18" charset="0"/>
                <a:cs typeface="Times New Roman" panose="02020603050405020304" pitchFamily="18" charset="0"/>
              </a:rPr>
              <a:t>to draw out as much chemicals as needed form the</a:t>
            </a:r>
          </a:p>
          <a:p>
            <a:r>
              <a:rPr lang="en-US" sz="900" dirty="0">
                <a:latin typeface="Times New Roman" panose="02020603050405020304" pitchFamily="18" charset="0"/>
                <a:cs typeface="Times New Roman" panose="02020603050405020304" pitchFamily="18" charset="0"/>
              </a:rPr>
              <a:t> thorns. </a:t>
            </a:r>
          </a:p>
          <a:p>
            <a:r>
              <a:rPr lang="en-US" sz="900" dirty="0">
                <a:latin typeface="Times New Roman" panose="02020603050405020304" pitchFamily="18" charset="0"/>
                <a:cs typeface="Times New Roman" panose="02020603050405020304" pitchFamily="18" charset="0"/>
              </a:rPr>
              <a:t>5. Run resulting solution with Flash </a:t>
            </a:r>
          </a:p>
          <a:p>
            <a:r>
              <a:rPr lang="en-US" sz="900" dirty="0">
                <a:latin typeface="Times New Roman" panose="02020603050405020304" pitchFamily="18" charset="0"/>
                <a:cs typeface="Times New Roman" panose="02020603050405020304" pitchFamily="18" charset="0"/>
              </a:rPr>
              <a:t>Chromatography and Gas Chromatography</a:t>
            </a:r>
          </a:p>
          <a:p>
            <a:r>
              <a:rPr lang="en-US" sz="900" dirty="0">
                <a:latin typeface="Times New Roman" panose="02020603050405020304" pitchFamily="18" charset="0"/>
                <a:cs typeface="Times New Roman" panose="02020603050405020304" pitchFamily="18" charset="0"/>
              </a:rPr>
              <a:t>to determine structure of chemical. </a:t>
            </a:r>
          </a:p>
          <a:p>
            <a:endParaRPr lang="en-US" sz="900" dirty="0">
              <a:latin typeface="Times New Roman" panose="02020603050405020304" pitchFamily="18" charset="0"/>
              <a:cs typeface="Times New Roman" panose="02020603050405020304" pitchFamily="18" charset="0"/>
            </a:endParaRPr>
          </a:p>
        </p:txBody>
      </p:sp>
      <p:sp>
        <p:nvSpPr>
          <p:cNvPr id="27" name="TextBox 26"/>
          <p:cNvSpPr txBox="1"/>
          <p:nvPr/>
        </p:nvSpPr>
        <p:spPr>
          <a:xfrm>
            <a:off x="5595897" y="2265637"/>
            <a:ext cx="82062" cy="153888"/>
          </a:xfrm>
          <a:prstGeom prst="rect">
            <a:avLst/>
          </a:prstGeom>
          <a:noFill/>
        </p:spPr>
        <p:txBody>
          <a:bodyPr wrap="square" rtlCol="0">
            <a:spAutoFit/>
          </a:bodyPr>
          <a:lstStyle/>
          <a:p>
            <a:endParaRPr lang="en-US" sz="400" dirty="0">
              <a:latin typeface="Times New Roman" panose="02020603050405020304" pitchFamily="18" charset="0"/>
              <a:cs typeface="Times New Roman" panose="02020603050405020304" pitchFamily="18" charset="0"/>
            </a:endParaRPr>
          </a:p>
        </p:txBody>
      </p:sp>
      <p:sp>
        <p:nvSpPr>
          <p:cNvPr id="31" name="TextBox 30"/>
          <p:cNvSpPr txBox="1"/>
          <p:nvPr/>
        </p:nvSpPr>
        <p:spPr>
          <a:xfrm>
            <a:off x="6301892" y="2237111"/>
            <a:ext cx="100805" cy="153888"/>
          </a:xfrm>
          <a:prstGeom prst="rect">
            <a:avLst/>
          </a:prstGeom>
          <a:noFill/>
        </p:spPr>
        <p:txBody>
          <a:bodyPr wrap="square" rtlCol="0">
            <a:spAutoFit/>
          </a:bodyPr>
          <a:lstStyle/>
          <a:p>
            <a:endParaRPr lang="en-US" sz="400" dirty="0">
              <a:latin typeface="Times New Roman" panose="02020603050405020304" pitchFamily="18" charset="0"/>
              <a:cs typeface="Times New Roman" panose="02020603050405020304" pitchFamily="18" charset="0"/>
            </a:endParaRPr>
          </a:p>
        </p:txBody>
      </p:sp>
      <p:sp>
        <p:nvSpPr>
          <p:cNvPr id="55" name="TextBox 54"/>
          <p:cNvSpPr txBox="1"/>
          <p:nvPr/>
        </p:nvSpPr>
        <p:spPr>
          <a:xfrm>
            <a:off x="3367040" y="1329256"/>
            <a:ext cx="5619516" cy="5452919"/>
          </a:xfrm>
          <a:prstGeom prst="rect">
            <a:avLst/>
          </a:prstGeom>
          <a:noFill/>
          <a:ln>
            <a:solidFill>
              <a:schemeClr val="tx1"/>
            </a:solidFill>
          </a:ln>
        </p:spPr>
        <p:txBody>
          <a:bodyPr wrap="square" rtlCol="0">
            <a:spAutoFit/>
          </a:bodyPr>
          <a:lstStyle/>
          <a:p>
            <a:pPr lvl="0" algn="ctr"/>
            <a:r>
              <a:rPr lang="en-US" sz="1600" dirty="0">
                <a:solidFill>
                  <a:schemeClr val="bg1"/>
                </a:solidFill>
                <a:latin typeface="Times New Roman" panose="02020603050405020304" pitchFamily="18" charset="0"/>
                <a:ea typeface="+mj-ea"/>
                <a:cs typeface="Times New Roman" panose="02020603050405020304" pitchFamily="18" charset="0"/>
              </a:rPr>
              <a:t>Results</a:t>
            </a:r>
          </a:p>
          <a:p>
            <a:pPr lvl="0"/>
            <a:endParaRPr lang="en-US" sz="900" b="1" dirty="0">
              <a:solidFill>
                <a:prstClr val="black"/>
              </a:solidFill>
              <a:latin typeface="Times New Roman" panose="02020603050405020304" pitchFamily="18" charset="0"/>
              <a:cs typeface="Times New Roman" panose="02020603050405020304" pitchFamily="18" charset="0"/>
            </a:endParaRPr>
          </a:p>
          <a:p>
            <a:pPr lvl="0"/>
            <a:endParaRPr lang="en-US" sz="900" b="1" dirty="0">
              <a:solidFill>
                <a:prstClr val="black"/>
              </a:solidFill>
              <a:latin typeface="Times New Roman" panose="02020603050405020304" pitchFamily="18" charset="0"/>
              <a:cs typeface="Times New Roman" panose="02020603050405020304" pitchFamily="18" charset="0"/>
            </a:endParaRPr>
          </a:p>
          <a:p>
            <a:pPr lvl="0"/>
            <a:endParaRPr lang="en-US" sz="900" b="1" dirty="0">
              <a:solidFill>
                <a:prstClr val="black"/>
              </a:solidFill>
              <a:latin typeface="Times New Roman" panose="02020603050405020304" pitchFamily="18" charset="0"/>
              <a:cs typeface="Times New Roman" panose="02020603050405020304" pitchFamily="18" charset="0"/>
            </a:endParaRPr>
          </a:p>
          <a:p>
            <a:pPr lvl="0"/>
            <a:endParaRPr lang="en-US" sz="900" b="1" dirty="0">
              <a:solidFill>
                <a:prstClr val="black"/>
              </a:solidFill>
              <a:latin typeface="Times New Roman" panose="02020603050405020304" pitchFamily="18" charset="0"/>
              <a:cs typeface="Times New Roman" panose="02020603050405020304" pitchFamily="18" charset="0"/>
            </a:endParaRPr>
          </a:p>
          <a:p>
            <a:pPr lvl="0"/>
            <a:endParaRPr lang="en-US" sz="900" b="1" dirty="0">
              <a:solidFill>
                <a:prstClr val="black"/>
              </a:solidFill>
              <a:latin typeface="Times New Roman" panose="02020603050405020304" pitchFamily="18" charset="0"/>
              <a:cs typeface="Times New Roman" panose="02020603050405020304" pitchFamily="18" charset="0"/>
            </a:endParaRPr>
          </a:p>
          <a:p>
            <a:pPr lvl="0"/>
            <a:endParaRPr lang="en-US" sz="900" b="1" dirty="0">
              <a:solidFill>
                <a:prstClr val="black"/>
              </a:solidFill>
              <a:latin typeface="Times New Roman" panose="02020603050405020304" pitchFamily="18" charset="0"/>
              <a:cs typeface="Times New Roman" panose="02020603050405020304" pitchFamily="18" charset="0"/>
            </a:endParaRPr>
          </a:p>
          <a:p>
            <a:pPr lvl="0"/>
            <a:endParaRPr lang="en-US" sz="900" b="1" dirty="0">
              <a:solidFill>
                <a:prstClr val="black"/>
              </a:solidFill>
              <a:latin typeface="Times New Roman" panose="02020603050405020304" pitchFamily="18" charset="0"/>
              <a:cs typeface="Times New Roman" panose="02020603050405020304" pitchFamily="18" charset="0"/>
            </a:endParaRPr>
          </a:p>
          <a:p>
            <a:pPr lvl="0"/>
            <a:endParaRPr lang="en-US" sz="900" b="1" dirty="0">
              <a:solidFill>
                <a:prstClr val="black"/>
              </a:solidFill>
              <a:latin typeface="Times New Roman" panose="02020603050405020304" pitchFamily="18" charset="0"/>
              <a:cs typeface="Times New Roman" panose="02020603050405020304" pitchFamily="18" charset="0"/>
            </a:endParaRPr>
          </a:p>
          <a:p>
            <a:pPr lvl="0"/>
            <a:endParaRPr lang="en-US" sz="900" b="1" dirty="0">
              <a:solidFill>
                <a:prstClr val="black"/>
              </a:solidFill>
              <a:latin typeface="Times New Roman" panose="02020603050405020304" pitchFamily="18" charset="0"/>
              <a:cs typeface="Times New Roman" panose="02020603050405020304" pitchFamily="18" charset="0"/>
            </a:endParaRPr>
          </a:p>
          <a:p>
            <a:pPr lvl="0"/>
            <a:endParaRPr lang="en-US" sz="900" b="1" dirty="0">
              <a:solidFill>
                <a:prstClr val="black"/>
              </a:solidFill>
              <a:latin typeface="Times New Roman" panose="02020603050405020304" pitchFamily="18" charset="0"/>
              <a:cs typeface="Times New Roman" panose="02020603050405020304" pitchFamily="18" charset="0"/>
            </a:endParaRPr>
          </a:p>
          <a:p>
            <a:pPr lvl="0"/>
            <a:endParaRPr lang="en-US" sz="900" b="1" dirty="0">
              <a:solidFill>
                <a:prstClr val="black"/>
              </a:solidFill>
              <a:latin typeface="Times New Roman" panose="02020603050405020304" pitchFamily="18" charset="0"/>
              <a:cs typeface="Times New Roman" panose="02020603050405020304" pitchFamily="18" charset="0"/>
            </a:endParaRPr>
          </a:p>
          <a:p>
            <a:pPr lvl="0"/>
            <a:endParaRPr lang="en-US" sz="900" b="1" dirty="0">
              <a:solidFill>
                <a:prstClr val="black"/>
              </a:solidFill>
              <a:latin typeface="Times New Roman" panose="02020603050405020304" pitchFamily="18" charset="0"/>
              <a:cs typeface="Times New Roman" panose="02020603050405020304" pitchFamily="18" charset="0"/>
            </a:endParaRPr>
          </a:p>
          <a:p>
            <a:pPr lvl="0"/>
            <a:endParaRPr lang="en-US" sz="900" b="1" dirty="0">
              <a:solidFill>
                <a:prstClr val="black"/>
              </a:solidFill>
              <a:latin typeface="Times New Roman" panose="02020603050405020304" pitchFamily="18" charset="0"/>
              <a:cs typeface="Times New Roman" panose="02020603050405020304" pitchFamily="18" charset="0"/>
            </a:endParaRPr>
          </a:p>
          <a:p>
            <a:pPr lvl="0"/>
            <a:endParaRPr lang="en-US" sz="900" b="1" dirty="0">
              <a:solidFill>
                <a:prstClr val="black"/>
              </a:solidFill>
              <a:latin typeface="Times New Roman" panose="02020603050405020304" pitchFamily="18" charset="0"/>
              <a:cs typeface="Times New Roman" panose="02020603050405020304" pitchFamily="18" charset="0"/>
            </a:endParaRPr>
          </a:p>
          <a:p>
            <a:pPr lvl="0"/>
            <a:endParaRPr lang="en-US" sz="900" b="1" dirty="0">
              <a:solidFill>
                <a:prstClr val="black"/>
              </a:solidFill>
              <a:latin typeface="Times New Roman" panose="02020603050405020304" pitchFamily="18" charset="0"/>
              <a:cs typeface="Times New Roman" panose="02020603050405020304" pitchFamily="18" charset="0"/>
            </a:endParaRPr>
          </a:p>
          <a:p>
            <a:pPr lvl="0"/>
            <a:endParaRPr lang="en-US" sz="900" b="1" dirty="0">
              <a:solidFill>
                <a:prstClr val="black"/>
              </a:solidFill>
              <a:latin typeface="Times New Roman" panose="02020603050405020304" pitchFamily="18" charset="0"/>
              <a:cs typeface="Times New Roman" panose="02020603050405020304" pitchFamily="18" charset="0"/>
            </a:endParaRPr>
          </a:p>
          <a:p>
            <a:pPr lvl="0"/>
            <a:endParaRPr lang="en-US" sz="900" b="1" dirty="0">
              <a:solidFill>
                <a:prstClr val="black"/>
              </a:solidFill>
              <a:latin typeface="Times New Roman" panose="02020603050405020304" pitchFamily="18" charset="0"/>
              <a:cs typeface="Times New Roman" panose="02020603050405020304" pitchFamily="18" charset="0"/>
            </a:endParaRPr>
          </a:p>
          <a:p>
            <a:pPr lvl="0"/>
            <a:endParaRPr lang="en-US" sz="900" b="1" dirty="0">
              <a:solidFill>
                <a:prstClr val="black"/>
              </a:solidFill>
              <a:latin typeface="Times New Roman" panose="02020603050405020304" pitchFamily="18" charset="0"/>
              <a:cs typeface="Times New Roman" panose="02020603050405020304" pitchFamily="18" charset="0"/>
            </a:endParaRPr>
          </a:p>
          <a:p>
            <a:pPr lvl="0"/>
            <a:endParaRPr lang="en-US" sz="900" b="1" dirty="0">
              <a:solidFill>
                <a:prstClr val="black"/>
              </a:solidFill>
              <a:latin typeface="Times New Roman" panose="02020603050405020304" pitchFamily="18" charset="0"/>
              <a:cs typeface="Times New Roman" panose="02020603050405020304" pitchFamily="18" charset="0"/>
            </a:endParaRPr>
          </a:p>
          <a:p>
            <a:pPr lvl="0"/>
            <a:endParaRPr lang="en-US" sz="900" b="1" dirty="0">
              <a:solidFill>
                <a:prstClr val="black"/>
              </a:solidFill>
              <a:latin typeface="Times New Roman" panose="02020603050405020304" pitchFamily="18" charset="0"/>
              <a:cs typeface="Times New Roman" panose="02020603050405020304" pitchFamily="18" charset="0"/>
            </a:endParaRPr>
          </a:p>
          <a:p>
            <a:pPr lvl="0"/>
            <a:endParaRPr lang="en-US" sz="900" b="1" dirty="0">
              <a:solidFill>
                <a:prstClr val="black"/>
              </a:solidFill>
              <a:latin typeface="Times New Roman" panose="02020603050405020304" pitchFamily="18" charset="0"/>
              <a:cs typeface="Times New Roman" panose="02020603050405020304" pitchFamily="18" charset="0"/>
            </a:endParaRPr>
          </a:p>
          <a:p>
            <a:pPr lvl="0"/>
            <a:endParaRPr lang="en-US" sz="900" b="1" dirty="0">
              <a:solidFill>
                <a:prstClr val="black"/>
              </a:solidFill>
              <a:latin typeface="Times New Roman" panose="02020603050405020304" pitchFamily="18" charset="0"/>
              <a:cs typeface="Times New Roman" panose="02020603050405020304" pitchFamily="18" charset="0"/>
            </a:endParaRPr>
          </a:p>
          <a:p>
            <a:pPr lvl="0"/>
            <a:endParaRPr lang="en-US" sz="900" b="1" dirty="0">
              <a:solidFill>
                <a:prstClr val="black"/>
              </a:solidFill>
              <a:latin typeface="Times New Roman" panose="02020603050405020304" pitchFamily="18" charset="0"/>
              <a:cs typeface="Times New Roman" panose="02020603050405020304" pitchFamily="18" charset="0"/>
            </a:endParaRPr>
          </a:p>
          <a:p>
            <a:pPr lvl="0"/>
            <a:endParaRPr lang="en-US" sz="900" b="1" dirty="0">
              <a:solidFill>
                <a:prstClr val="black"/>
              </a:solidFill>
              <a:latin typeface="Times New Roman" panose="02020603050405020304" pitchFamily="18" charset="0"/>
              <a:cs typeface="Times New Roman" panose="02020603050405020304" pitchFamily="18" charset="0"/>
            </a:endParaRPr>
          </a:p>
          <a:p>
            <a:pPr lvl="0"/>
            <a:endParaRPr lang="en-US" sz="900" b="1" dirty="0">
              <a:solidFill>
                <a:prstClr val="black"/>
              </a:solidFill>
              <a:latin typeface="Times New Roman" panose="02020603050405020304" pitchFamily="18" charset="0"/>
              <a:cs typeface="Times New Roman" panose="02020603050405020304" pitchFamily="18" charset="0"/>
            </a:endParaRPr>
          </a:p>
          <a:p>
            <a:pPr lvl="0"/>
            <a:endParaRPr lang="en-US" sz="900" b="1" dirty="0">
              <a:solidFill>
                <a:prstClr val="black"/>
              </a:solidFill>
              <a:latin typeface="Times New Roman" panose="02020603050405020304" pitchFamily="18" charset="0"/>
              <a:cs typeface="Times New Roman" panose="02020603050405020304" pitchFamily="18" charset="0"/>
            </a:endParaRPr>
          </a:p>
          <a:p>
            <a:pPr lvl="0"/>
            <a:endParaRPr lang="en-US" sz="900" b="1" dirty="0">
              <a:solidFill>
                <a:prstClr val="black"/>
              </a:solidFill>
              <a:latin typeface="Times New Roman" panose="02020603050405020304" pitchFamily="18" charset="0"/>
              <a:cs typeface="Times New Roman" panose="02020603050405020304" pitchFamily="18" charset="0"/>
            </a:endParaRPr>
          </a:p>
          <a:p>
            <a:pPr lvl="0"/>
            <a:endParaRPr lang="en-US" sz="900" b="1" dirty="0">
              <a:solidFill>
                <a:prstClr val="black"/>
              </a:solidFill>
              <a:latin typeface="Times New Roman" panose="02020603050405020304" pitchFamily="18" charset="0"/>
              <a:cs typeface="Times New Roman" panose="02020603050405020304" pitchFamily="18" charset="0"/>
            </a:endParaRPr>
          </a:p>
          <a:p>
            <a:pPr lvl="0"/>
            <a:endParaRPr lang="en-US" sz="900" b="1" dirty="0">
              <a:solidFill>
                <a:prstClr val="black"/>
              </a:solidFill>
              <a:latin typeface="Times New Roman" panose="02020603050405020304" pitchFamily="18" charset="0"/>
              <a:cs typeface="Times New Roman" panose="02020603050405020304" pitchFamily="18" charset="0"/>
            </a:endParaRPr>
          </a:p>
          <a:p>
            <a:pPr lvl="0"/>
            <a:endParaRPr lang="en-US" sz="900" b="1" dirty="0">
              <a:solidFill>
                <a:prstClr val="black"/>
              </a:solidFill>
              <a:latin typeface="Times New Roman" panose="02020603050405020304" pitchFamily="18" charset="0"/>
              <a:cs typeface="Times New Roman" panose="02020603050405020304" pitchFamily="18" charset="0"/>
            </a:endParaRPr>
          </a:p>
          <a:p>
            <a:pPr lvl="0"/>
            <a:endParaRPr lang="en-US" sz="900" b="1" dirty="0">
              <a:solidFill>
                <a:prstClr val="black"/>
              </a:solidFill>
              <a:latin typeface="Times New Roman" panose="02020603050405020304" pitchFamily="18" charset="0"/>
              <a:cs typeface="Times New Roman" panose="02020603050405020304" pitchFamily="18" charset="0"/>
            </a:endParaRPr>
          </a:p>
          <a:p>
            <a:pPr lvl="0"/>
            <a:endParaRPr lang="en-US" sz="900" b="1" dirty="0">
              <a:solidFill>
                <a:prstClr val="black"/>
              </a:solidFill>
              <a:latin typeface="Times New Roman" panose="02020603050405020304" pitchFamily="18" charset="0"/>
              <a:cs typeface="Times New Roman" panose="02020603050405020304" pitchFamily="18" charset="0"/>
            </a:endParaRPr>
          </a:p>
          <a:p>
            <a:pPr lvl="0"/>
            <a:endParaRPr lang="en-US" sz="900" b="1" dirty="0">
              <a:solidFill>
                <a:prstClr val="black"/>
              </a:solidFill>
              <a:latin typeface="Times New Roman" panose="02020603050405020304" pitchFamily="18" charset="0"/>
              <a:cs typeface="Times New Roman" panose="02020603050405020304" pitchFamily="18" charset="0"/>
            </a:endParaRPr>
          </a:p>
          <a:p>
            <a:pPr lvl="0"/>
            <a:endParaRPr lang="en-US" sz="900" b="1" dirty="0">
              <a:solidFill>
                <a:prstClr val="black"/>
              </a:solidFill>
              <a:latin typeface="Times New Roman" panose="02020603050405020304" pitchFamily="18" charset="0"/>
              <a:cs typeface="Times New Roman" panose="02020603050405020304" pitchFamily="18" charset="0"/>
            </a:endParaRPr>
          </a:p>
          <a:p>
            <a:pPr lvl="0"/>
            <a:endParaRPr lang="en-US" sz="900" b="1" dirty="0">
              <a:solidFill>
                <a:prstClr val="black"/>
              </a:solidFill>
              <a:latin typeface="Times New Roman" panose="02020603050405020304" pitchFamily="18" charset="0"/>
              <a:cs typeface="Times New Roman" panose="02020603050405020304" pitchFamily="18" charset="0"/>
            </a:endParaRPr>
          </a:p>
          <a:p>
            <a:pPr lvl="0"/>
            <a:endParaRPr lang="en-US" sz="900" b="1" dirty="0">
              <a:solidFill>
                <a:prstClr val="black"/>
              </a:solidFill>
              <a:latin typeface="Times New Roman" panose="02020603050405020304" pitchFamily="18" charset="0"/>
              <a:cs typeface="Times New Roman" panose="02020603050405020304" pitchFamily="18" charset="0"/>
            </a:endParaRPr>
          </a:p>
          <a:p>
            <a:pPr lvl="0"/>
            <a:r>
              <a:rPr lang="en-US" sz="900" b="1" dirty="0">
                <a:solidFill>
                  <a:prstClr val="black"/>
                </a:solidFill>
                <a:latin typeface="Times New Roman" panose="02020603050405020304" pitchFamily="18" charset="0"/>
                <a:cs typeface="Times New Roman" panose="02020603050405020304" pitchFamily="18" charset="0"/>
              </a:rPr>
              <a:t> </a:t>
            </a:r>
            <a:endParaRPr lang="en-US" sz="900" dirty="0">
              <a:solidFill>
                <a:prstClr val="black"/>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87506" y="4943353"/>
            <a:ext cx="731258" cy="975010"/>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08102" y="3215500"/>
            <a:ext cx="747238" cy="996317"/>
          </a:xfrm>
          <a:prstGeom prst="rect">
            <a:avLst/>
          </a:prstGeom>
        </p:spPr>
      </p:pic>
      <p:grpSp>
        <p:nvGrpSpPr>
          <p:cNvPr id="37" name="Group 4"/>
          <p:cNvGrpSpPr>
            <a:grpSpLocks noChangeAspect="1"/>
          </p:cNvGrpSpPr>
          <p:nvPr/>
        </p:nvGrpSpPr>
        <p:grpSpPr bwMode="auto">
          <a:xfrm>
            <a:off x="3436232" y="1684076"/>
            <a:ext cx="2593702" cy="1005961"/>
            <a:chOff x="2616" y="880"/>
            <a:chExt cx="2880" cy="1117"/>
          </a:xfrm>
        </p:grpSpPr>
        <p:sp>
          <p:nvSpPr>
            <p:cNvPr id="38" name="AutoShape 3"/>
            <p:cNvSpPr>
              <a:spLocks noChangeAspect="1" noChangeArrowheads="1" noTextEdit="1"/>
            </p:cNvSpPr>
            <p:nvPr/>
          </p:nvSpPr>
          <p:spPr bwMode="auto">
            <a:xfrm>
              <a:off x="2616" y="880"/>
              <a:ext cx="2880" cy="1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16" y="880"/>
              <a:ext cx="2884" cy="1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TextBox 8"/>
          <p:cNvSpPr txBox="1"/>
          <p:nvPr/>
        </p:nvSpPr>
        <p:spPr>
          <a:xfrm>
            <a:off x="6048461" y="1664086"/>
            <a:ext cx="2678443" cy="861774"/>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The Flash Chromatography yielded three separate compound from its separation. I used Hexanes and Ethyl Acetate to separate my compound. They were all clear liquids except for the third compound, it was yellow. </a:t>
            </a:r>
          </a:p>
        </p:txBody>
      </p:sp>
      <p:sp>
        <p:nvSpPr>
          <p:cNvPr id="13" name="TextBox 12"/>
          <p:cNvSpPr txBox="1"/>
          <p:nvPr/>
        </p:nvSpPr>
        <p:spPr>
          <a:xfrm>
            <a:off x="3852333" y="2265637"/>
            <a:ext cx="1743564" cy="621496"/>
          </a:xfrm>
          <a:prstGeom prst="rect">
            <a:avLst/>
          </a:prstGeom>
          <a:noFill/>
        </p:spPr>
        <p:txBody>
          <a:bodyPr wrap="square" rtlCol="0">
            <a:spAutoFit/>
          </a:bodyPr>
          <a:lstStyle/>
          <a:p>
            <a:endParaRPr lang="en-US" dirty="0"/>
          </a:p>
        </p:txBody>
      </p:sp>
      <p:sp>
        <p:nvSpPr>
          <p:cNvPr id="24" name="TextBox 23"/>
          <p:cNvSpPr txBox="1"/>
          <p:nvPr/>
        </p:nvSpPr>
        <p:spPr>
          <a:xfrm>
            <a:off x="5729603" y="2696066"/>
            <a:ext cx="2997302" cy="784830"/>
          </a:xfrm>
          <a:prstGeom prst="rect">
            <a:avLst/>
          </a:prstGeom>
          <a:noFill/>
        </p:spPr>
        <p:txBody>
          <a:bodyPr wrap="square" rtlCol="0">
            <a:spAutoFit/>
          </a:bodyPr>
          <a:lstStyle/>
          <a:p>
            <a:r>
              <a:rPr lang="en-US" sz="900" dirty="0">
                <a:latin typeface="Times New Roman" panose="02020603050405020304" pitchFamily="18" charset="0"/>
                <a:cs typeface="Times New Roman" panose="02020603050405020304" pitchFamily="18" charset="0"/>
              </a:rPr>
              <a:t>The compound 1had a molecular weight of 446. A major component for this group is a long carbon chain with an epoxide. Group blue yielded many results in long carbon chains leading to my conclusion that my product has lipid chains.  </a:t>
            </a:r>
          </a:p>
        </p:txBody>
      </p:sp>
      <p:pic>
        <p:nvPicPr>
          <p:cNvPr id="32" name="Picture 31"/>
          <p:cNvPicPr>
            <a:picLocks noChangeAspect="1"/>
          </p:cNvPicPr>
          <p:nvPr/>
        </p:nvPicPr>
        <p:blipFill>
          <a:blip r:embed="rId7"/>
          <a:stretch>
            <a:fillRect/>
          </a:stretch>
        </p:blipFill>
        <p:spPr>
          <a:xfrm>
            <a:off x="3395303" y="4144463"/>
            <a:ext cx="2293373" cy="660524"/>
          </a:xfrm>
          <a:prstGeom prst="rect">
            <a:avLst/>
          </a:prstGeom>
        </p:spPr>
      </p:pic>
      <p:sp>
        <p:nvSpPr>
          <p:cNvPr id="33" name="TextBox 32"/>
          <p:cNvSpPr txBox="1"/>
          <p:nvPr/>
        </p:nvSpPr>
        <p:spPr>
          <a:xfrm>
            <a:off x="5677959" y="3931948"/>
            <a:ext cx="3196609" cy="784830"/>
          </a:xfrm>
          <a:prstGeom prst="rect">
            <a:avLst/>
          </a:prstGeom>
          <a:noFill/>
        </p:spPr>
        <p:txBody>
          <a:bodyPr wrap="square" rtlCol="0">
            <a:spAutoFit/>
          </a:bodyPr>
          <a:lstStyle/>
          <a:p>
            <a:r>
              <a:rPr lang="en-US" sz="900" dirty="0">
                <a:latin typeface="Times New Roman" panose="02020603050405020304" pitchFamily="18" charset="0"/>
                <a:cs typeface="Times New Roman" panose="02020603050405020304" pitchFamily="18" charset="0"/>
              </a:rPr>
              <a:t>The compound 2 had a molecular weight of 447. A major component for this group is Androst-5-ene-17-carbonitrile, 4-acetoxy-17-hydroxyl-cyano-17-hydroxyandrost-5-en-4-yl acetate. The compound contains a Nitrogen group </a:t>
            </a:r>
          </a:p>
          <a:p>
            <a:r>
              <a:rPr lang="en-US" sz="900" dirty="0">
                <a:latin typeface="Times New Roman" panose="02020603050405020304" pitchFamily="18" charset="0"/>
                <a:cs typeface="Times New Roman" panose="02020603050405020304" pitchFamily="18" charset="0"/>
              </a:rPr>
              <a:t>which was expected to be found. </a:t>
            </a:r>
          </a:p>
        </p:txBody>
      </p:sp>
      <p:pic>
        <p:nvPicPr>
          <p:cNvPr id="34" name="Picture 33"/>
          <p:cNvPicPr>
            <a:picLocks noChangeAspect="1"/>
          </p:cNvPicPr>
          <p:nvPr/>
        </p:nvPicPr>
        <p:blipFill>
          <a:blip r:embed="rId8"/>
          <a:stretch>
            <a:fillRect/>
          </a:stretch>
        </p:blipFill>
        <p:spPr>
          <a:xfrm>
            <a:off x="3405039" y="4811145"/>
            <a:ext cx="2062466" cy="589224"/>
          </a:xfrm>
          <a:prstGeom prst="rect">
            <a:avLst/>
          </a:prstGeom>
        </p:spPr>
      </p:pic>
      <p:pic>
        <p:nvPicPr>
          <p:cNvPr id="35" name="Picture 34"/>
          <p:cNvPicPr>
            <a:picLocks noChangeAspect="1"/>
          </p:cNvPicPr>
          <p:nvPr/>
        </p:nvPicPr>
        <p:blipFill>
          <a:blip r:embed="rId9"/>
          <a:stretch>
            <a:fillRect/>
          </a:stretch>
        </p:blipFill>
        <p:spPr>
          <a:xfrm>
            <a:off x="3384586" y="5412686"/>
            <a:ext cx="2293373" cy="660227"/>
          </a:xfrm>
          <a:prstGeom prst="rect">
            <a:avLst/>
          </a:prstGeom>
        </p:spPr>
      </p:pic>
      <p:pic>
        <p:nvPicPr>
          <p:cNvPr id="36" name="Picture 35"/>
          <p:cNvPicPr>
            <a:picLocks noChangeAspect="1"/>
          </p:cNvPicPr>
          <p:nvPr/>
        </p:nvPicPr>
        <p:blipFill>
          <a:blip r:embed="rId10"/>
          <a:stretch>
            <a:fillRect/>
          </a:stretch>
        </p:blipFill>
        <p:spPr>
          <a:xfrm>
            <a:off x="3376747" y="6072913"/>
            <a:ext cx="2062467" cy="591152"/>
          </a:xfrm>
          <a:prstGeom prst="rect">
            <a:avLst/>
          </a:prstGeom>
        </p:spPr>
      </p:pic>
      <p:sp>
        <p:nvSpPr>
          <p:cNvPr id="39" name="TextBox 38"/>
          <p:cNvSpPr txBox="1"/>
          <p:nvPr/>
        </p:nvSpPr>
        <p:spPr>
          <a:xfrm>
            <a:off x="5701355" y="5342909"/>
            <a:ext cx="2630327" cy="861774"/>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The compound 3 had a molecular weight of 443. A major component for this group is </a:t>
            </a:r>
            <a:r>
              <a:rPr lang="en-US" sz="1000" dirty="0" err="1">
                <a:latin typeface="Times New Roman" panose="02020603050405020304" pitchFamily="18" charset="0"/>
                <a:cs typeface="Times New Roman" panose="02020603050405020304" pitchFamily="18" charset="0"/>
              </a:rPr>
              <a:t>Dehydroisoandrosterone</a:t>
            </a:r>
            <a:r>
              <a:rPr lang="en-US" sz="1000" dirty="0">
                <a:latin typeface="Times New Roman" panose="02020603050405020304" pitchFamily="18" charset="0"/>
                <a:cs typeface="Times New Roman" panose="02020603050405020304" pitchFamily="18" charset="0"/>
              </a:rPr>
              <a:t> acetate. Leading to the conclusion of possible steroids in the compound. </a:t>
            </a:r>
          </a:p>
        </p:txBody>
      </p:sp>
      <p:pic>
        <p:nvPicPr>
          <p:cNvPr id="40" name="Picture 39"/>
          <p:cNvPicPr>
            <a:picLocks noChangeAspect="1"/>
          </p:cNvPicPr>
          <p:nvPr/>
        </p:nvPicPr>
        <p:blipFill>
          <a:blip r:embed="rId11"/>
          <a:stretch>
            <a:fillRect/>
          </a:stretch>
        </p:blipFill>
        <p:spPr>
          <a:xfrm>
            <a:off x="3367038" y="2833740"/>
            <a:ext cx="2293373" cy="754388"/>
          </a:xfrm>
          <a:prstGeom prst="rect">
            <a:avLst/>
          </a:prstGeom>
        </p:spPr>
      </p:pic>
      <p:pic>
        <p:nvPicPr>
          <p:cNvPr id="41" name="Picture 40"/>
          <p:cNvPicPr>
            <a:picLocks noChangeAspect="1"/>
          </p:cNvPicPr>
          <p:nvPr/>
        </p:nvPicPr>
        <p:blipFill>
          <a:blip r:embed="rId12"/>
          <a:stretch>
            <a:fillRect/>
          </a:stretch>
        </p:blipFill>
        <p:spPr>
          <a:xfrm>
            <a:off x="3387204" y="3581619"/>
            <a:ext cx="2059848" cy="563906"/>
          </a:xfrm>
          <a:prstGeom prst="rect">
            <a:avLst/>
          </a:prstGeom>
        </p:spPr>
      </p:pic>
      <p:pic>
        <p:nvPicPr>
          <p:cNvPr id="49" name="Picture 48"/>
          <p:cNvPicPr>
            <a:picLocks noChangeAspect="1"/>
          </p:cNvPicPr>
          <p:nvPr/>
        </p:nvPicPr>
        <p:blipFill>
          <a:blip r:embed="rId13"/>
          <a:stretch>
            <a:fillRect/>
          </a:stretch>
        </p:blipFill>
        <p:spPr>
          <a:xfrm>
            <a:off x="6402697" y="6031149"/>
            <a:ext cx="1134834" cy="695891"/>
          </a:xfrm>
          <a:prstGeom prst="rect">
            <a:avLst/>
          </a:prstGeom>
        </p:spPr>
      </p:pic>
      <p:pic>
        <p:nvPicPr>
          <p:cNvPr id="51" name="Picture 50"/>
          <p:cNvPicPr>
            <a:picLocks noChangeAspect="1"/>
          </p:cNvPicPr>
          <p:nvPr/>
        </p:nvPicPr>
        <p:blipFill>
          <a:blip r:embed="rId14"/>
          <a:stretch>
            <a:fillRect/>
          </a:stretch>
        </p:blipFill>
        <p:spPr>
          <a:xfrm>
            <a:off x="6764401" y="3297177"/>
            <a:ext cx="1624583" cy="703054"/>
          </a:xfrm>
          <a:prstGeom prst="rect">
            <a:avLst/>
          </a:prstGeom>
        </p:spPr>
      </p:pic>
      <p:pic>
        <p:nvPicPr>
          <p:cNvPr id="52" name="Picture 51"/>
          <p:cNvPicPr>
            <a:picLocks noChangeAspect="1"/>
          </p:cNvPicPr>
          <p:nvPr/>
        </p:nvPicPr>
        <p:blipFill>
          <a:blip r:embed="rId15"/>
          <a:stretch>
            <a:fillRect/>
          </a:stretch>
        </p:blipFill>
        <p:spPr>
          <a:xfrm>
            <a:off x="7343873" y="4535502"/>
            <a:ext cx="1254918" cy="815702"/>
          </a:xfrm>
          <a:prstGeom prst="rect">
            <a:avLst/>
          </a:prstGeom>
        </p:spPr>
      </p:pic>
      <p:cxnSp>
        <p:nvCxnSpPr>
          <p:cNvPr id="12" name="Straight Connector 11"/>
          <p:cNvCxnSpPr/>
          <p:nvPr/>
        </p:nvCxnSpPr>
        <p:spPr>
          <a:xfrm>
            <a:off x="8982302" y="6858000"/>
            <a:ext cx="31405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8158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5162</TotalTime>
  <Words>763</Words>
  <Application>Microsoft Office PowerPoint</Application>
  <PresentationFormat>Widescreen</PresentationFormat>
  <Paragraphs>82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Analysis of Honey Locust Thorns Through Various Extractions </vt:lpstr>
    </vt:vector>
  </TitlesOfParts>
  <Company>COFO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Stereoselective Synthesis of Fluorinated β-lactams</dc:title>
  <dc:creator>chem_lab</dc:creator>
  <cp:lastModifiedBy>Bullets-45 eaton</cp:lastModifiedBy>
  <cp:revision>116</cp:revision>
  <cp:lastPrinted>2017-05-02T19:42:06Z</cp:lastPrinted>
  <dcterms:created xsi:type="dcterms:W3CDTF">2017-02-09T19:00:54Z</dcterms:created>
  <dcterms:modified xsi:type="dcterms:W3CDTF">2018-11-29T03:04:52Z</dcterms:modified>
</cp:coreProperties>
</file>