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2" r:id="rId4"/>
    <p:sldId id="268" r:id="rId5"/>
    <p:sldId id="273" r:id="rId6"/>
    <p:sldId id="263" r:id="rId7"/>
    <p:sldId id="269" r:id="rId8"/>
    <p:sldId id="270" r:id="rId9"/>
    <p:sldId id="271" r:id="rId10"/>
    <p:sldId id="257" r:id="rId11"/>
    <p:sldId id="25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74" d="100"/>
          <a:sy n="74" d="100"/>
        </p:scale>
        <p:origin x="18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ls-pub.science.uva.nl/mad/education/BBDA/bioinformatic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A33D0-CB73-411A-84A2-9B91DE646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BBDA: </a:t>
            </a:r>
            <a:r>
              <a:rPr lang="nl-NL" dirty="0" err="1"/>
              <a:t>informatic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tool </a:t>
            </a:r>
            <a:r>
              <a:rPr lang="nl-NL" dirty="0" err="1"/>
              <a:t>and</a:t>
            </a:r>
            <a:r>
              <a:rPr lang="nl-NL" dirty="0"/>
              <a:t> data management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ABD099-BF8F-41D7-908D-6EE89300B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BBDA 20-12-2021 Wim de Leeuw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68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8CB70-83EE-40E4-9568-3885D5F8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56E293-ADE8-41FD-A45C-BD6B00DC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Typical omics experiment involve large data sets</a:t>
            </a:r>
          </a:p>
          <a:p>
            <a:r>
              <a:rPr lang="en-US" dirty="0"/>
              <a:t>Typical analysis several steps with large intermediate data</a:t>
            </a:r>
          </a:p>
          <a:p>
            <a:r>
              <a:rPr lang="en-US" dirty="0"/>
              <a:t>Plan and organize data during project</a:t>
            </a:r>
          </a:p>
          <a:p>
            <a:pPr lvl="1"/>
            <a:r>
              <a:rPr lang="en-US" dirty="0"/>
              <a:t>Ideal: only store </a:t>
            </a:r>
            <a:r>
              <a:rPr lang="en-US" b="1" dirty="0"/>
              <a:t>raw data</a:t>
            </a:r>
            <a:r>
              <a:rPr lang="en-US" dirty="0"/>
              <a:t>  and </a:t>
            </a:r>
            <a:r>
              <a:rPr lang="en-US" b="1" dirty="0"/>
              <a:t>process description/script </a:t>
            </a:r>
            <a:r>
              <a:rPr lang="en-US" dirty="0"/>
              <a:t>to get end results </a:t>
            </a:r>
          </a:p>
          <a:p>
            <a:pPr lvl="1"/>
            <a:r>
              <a:rPr lang="en-US" dirty="0"/>
              <a:t>Make explicit which data is temporary (scratch directory) </a:t>
            </a:r>
          </a:p>
          <a:p>
            <a:pPr lvl="1"/>
            <a:r>
              <a:rPr lang="en-US" dirty="0"/>
              <a:t>Add meta data annotate and comment</a:t>
            </a:r>
          </a:p>
          <a:p>
            <a:pPr lvl="1"/>
            <a:r>
              <a:rPr lang="en-US" dirty="0"/>
              <a:t>Delete temporary data if not longer needed</a:t>
            </a:r>
          </a:p>
          <a:p>
            <a:r>
              <a:rPr lang="en-US" dirty="0"/>
              <a:t>For others and for yourself in the future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DB70D-9CE3-4D62-837F-2DB44020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A491D1-4251-4F79-91DD-BE7F6F7E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24797" cy="3636511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https://sils-pub.science.uva.nl/mad/education/BBDA/bioinformatics/</a:t>
            </a:r>
            <a:endParaRPr lang="en-GB" dirty="0"/>
          </a:p>
          <a:p>
            <a:pPr lvl="1"/>
            <a:r>
              <a:rPr lang="en-GB" dirty="0"/>
              <a:t>Demo installation of </a:t>
            </a:r>
            <a:r>
              <a:rPr lang="en-GB" dirty="0" err="1"/>
              <a:t>miniconda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Introduction to git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6C974-71A4-488D-BE5B-BFAB1696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BFBB06-7A00-4A34-9648-A2AD0D7A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management:   </a:t>
            </a:r>
            <a:r>
              <a:rPr lang="en-US" dirty="0" err="1"/>
              <a:t>Conda</a:t>
            </a:r>
            <a:r>
              <a:rPr lang="en-US" dirty="0"/>
              <a:t> </a:t>
            </a:r>
          </a:p>
          <a:p>
            <a:r>
              <a:rPr lang="en-US" dirty="0"/>
              <a:t>History/version management:  Git </a:t>
            </a:r>
          </a:p>
          <a:p>
            <a:r>
              <a:rPr lang="en-US" dirty="0"/>
              <a:t>(Big) data management:   </a:t>
            </a:r>
            <a:r>
              <a:rPr lang="en-US"/>
              <a:t>do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1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61A81-8E01-49A4-ACA9-F20A3D30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DDB70A-A01F-431E-B9A9-518CCEC0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9:30  Lecture introduction</a:t>
            </a:r>
          </a:p>
          <a:p>
            <a:r>
              <a:rPr lang="en-US" dirty="0"/>
              <a:t>10:00 Practical  </a:t>
            </a:r>
            <a:r>
              <a:rPr lang="en-US" dirty="0" err="1"/>
              <a:t>Conda</a:t>
            </a:r>
            <a:r>
              <a:rPr lang="en-US" dirty="0"/>
              <a:t> &amp; Git </a:t>
            </a:r>
          </a:p>
          <a:p>
            <a:r>
              <a:rPr lang="en-US" dirty="0"/>
              <a:t>11:15  Discussion and wrap-up</a:t>
            </a:r>
          </a:p>
        </p:txBody>
      </p:sp>
    </p:spTree>
    <p:extLst>
      <p:ext uri="{BB962C8B-B14F-4D97-AF65-F5344CB8AC3E}">
        <p14:creationId xmlns:p14="http://schemas.microsoft.com/office/powerpoint/2010/main" val="126081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316EA-DFD0-43F5-B520-A09C99DC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EC9D3E-8DA2-406F-82F8-6CA5A09C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software is installed on system</a:t>
            </a:r>
          </a:p>
          <a:p>
            <a:r>
              <a:rPr lang="en-US" dirty="0"/>
              <a:t>System is shared among users, not full control over system</a:t>
            </a:r>
          </a:p>
          <a:p>
            <a:r>
              <a:rPr lang="en-US" dirty="0"/>
              <a:t>Programs come with dependencies</a:t>
            </a:r>
          </a:p>
        </p:txBody>
      </p:sp>
    </p:spTree>
    <p:extLst>
      <p:ext uri="{BB962C8B-B14F-4D97-AF65-F5344CB8AC3E}">
        <p14:creationId xmlns:p14="http://schemas.microsoft.com/office/powerpoint/2010/main" val="89608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E1851-C545-45E1-A35D-EC211EDD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1D9E69-715B-4319-87C4-1A7F783A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0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depend on programs and libraries with specific versions </a:t>
            </a:r>
          </a:p>
          <a:p>
            <a:pPr lvl="1"/>
            <a:r>
              <a:rPr lang="en-US" dirty="0"/>
              <a:t>Different tools can be incompatible</a:t>
            </a:r>
          </a:p>
          <a:p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User control  </a:t>
            </a:r>
          </a:p>
          <a:p>
            <a:pPr lvl="1"/>
            <a:r>
              <a:rPr lang="en-US" dirty="0"/>
              <a:t>Keeps track of dependencies </a:t>
            </a:r>
          </a:p>
          <a:p>
            <a:pPr lvl="1"/>
            <a:r>
              <a:rPr lang="en-US" dirty="0"/>
              <a:t>Separate environments for different tools </a:t>
            </a:r>
          </a:p>
          <a:p>
            <a:r>
              <a:rPr lang="en-US" dirty="0"/>
              <a:t>Alternatives for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 Machine image</a:t>
            </a:r>
          </a:p>
          <a:p>
            <a:pPr lvl="2"/>
            <a:r>
              <a:rPr lang="en-US" dirty="0"/>
              <a:t>Docker: popular, not on </a:t>
            </a:r>
            <a:r>
              <a:rPr lang="en-US" dirty="0" err="1"/>
              <a:t>Crunchomics</a:t>
            </a:r>
            <a:endParaRPr lang="en-US" dirty="0"/>
          </a:p>
          <a:p>
            <a:pPr lvl="2"/>
            <a:r>
              <a:rPr lang="en-US" dirty="0"/>
              <a:t>Singularity on </a:t>
            </a:r>
            <a:r>
              <a:rPr lang="en-US" dirty="0" err="1"/>
              <a:t>Crunchomics</a:t>
            </a:r>
            <a:r>
              <a:rPr lang="en-US" dirty="0"/>
              <a:t> not yet very common</a:t>
            </a:r>
          </a:p>
          <a:p>
            <a:pPr lvl="1"/>
            <a:r>
              <a:rPr lang="en-US" dirty="0"/>
              <a:t>Own infrastructure </a:t>
            </a:r>
          </a:p>
          <a:p>
            <a:pPr lvl="2"/>
            <a:r>
              <a:rPr lang="en-US" dirty="0"/>
              <a:t>Real</a:t>
            </a:r>
          </a:p>
          <a:p>
            <a:pPr lvl="2"/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96529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6E0E7-4094-49B1-B3F2-FF133E0A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management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3BB65C-7D41-4AA1-85F0-60289D20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tend to evolve over time</a:t>
            </a:r>
          </a:p>
          <a:p>
            <a:r>
              <a:rPr lang="en-US" dirty="0"/>
              <a:t>Features are added and removed </a:t>
            </a:r>
          </a:p>
          <a:p>
            <a:r>
              <a:rPr lang="en-US" dirty="0"/>
              <a:t>Script files are split over multiple files or merged </a:t>
            </a:r>
          </a:p>
          <a:p>
            <a:r>
              <a:rPr lang="en-US" dirty="0"/>
              <a:t>Go back to older version as improvement did not work out as expected </a:t>
            </a:r>
          </a:p>
        </p:txBody>
      </p:sp>
    </p:spTree>
    <p:extLst>
      <p:ext uri="{BB962C8B-B14F-4D97-AF65-F5344CB8AC3E}">
        <p14:creationId xmlns:p14="http://schemas.microsoft.com/office/powerpoint/2010/main" val="140455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05844-E71A-4CF2-B08C-F880B192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9C2FD0-59A3-4F43-B746-CD460928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595150" cy="3636511"/>
          </a:xfrm>
        </p:spPr>
        <p:txBody>
          <a:bodyPr/>
          <a:lstStyle/>
          <a:p>
            <a:r>
              <a:rPr lang="en-GB" dirty="0"/>
              <a:t>Store history of changes </a:t>
            </a:r>
          </a:p>
          <a:p>
            <a:r>
              <a:rPr lang="en-GB" dirty="0"/>
              <a:t>Branching</a:t>
            </a:r>
          </a:p>
          <a:p>
            <a:r>
              <a:rPr lang="en-GB" dirty="0"/>
              <a:t>Distributed people can cooperate</a:t>
            </a:r>
          </a:p>
          <a:p>
            <a:r>
              <a:rPr lang="en-GB" dirty="0"/>
              <a:t>Complex at first </a:t>
            </a:r>
          </a:p>
          <a:p>
            <a:r>
              <a:rPr lang="en-GB" dirty="0"/>
              <a:t>Not  restricted to code</a:t>
            </a:r>
          </a:p>
          <a:p>
            <a:r>
              <a:rPr lang="en-GB" dirty="0"/>
              <a:t>Not big data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C0D41E3-1110-42D6-8E5A-E3F1E47C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62" y="2047191"/>
            <a:ext cx="5595150" cy="45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1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71D2C-AF35-4610-80E8-94DD5157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and repository 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E1EBDFF-2BDC-4BD9-91B6-7A18DBCC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620" y="2163933"/>
            <a:ext cx="5477671" cy="443345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007EE8E6-0BC1-4000-ABBD-87A8A868D52A}"/>
              </a:ext>
            </a:extLst>
          </p:cNvPr>
          <p:cNvSpPr/>
          <p:nvPr/>
        </p:nvSpPr>
        <p:spPr>
          <a:xfrm>
            <a:off x="10107366" y="2163933"/>
            <a:ext cx="1854924" cy="44334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C2B4530-F2CF-4B38-8EF8-E02F859A71A8}"/>
              </a:ext>
            </a:extLst>
          </p:cNvPr>
          <p:cNvSpPr/>
          <p:nvPr/>
        </p:nvSpPr>
        <p:spPr>
          <a:xfrm>
            <a:off x="6484619" y="2163932"/>
            <a:ext cx="3426804" cy="44334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C59CBBC-D583-4C1B-A183-BC42C78F7CFE}"/>
              </a:ext>
            </a:extLst>
          </p:cNvPr>
          <p:cNvSpPr txBox="1">
            <a:spLocks/>
          </p:cNvSpPr>
          <p:nvPr/>
        </p:nvSpPr>
        <p:spPr>
          <a:xfrm>
            <a:off x="827424" y="2131060"/>
            <a:ext cx="546125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Working files: a directory  with a set of files and subdirectories which develop over time  </a:t>
            </a:r>
          </a:p>
          <a:p>
            <a:r>
              <a:rPr lang="en-US" dirty="0"/>
              <a:t>Repository: usually in the .git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3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B3024-592A-4EBC-920C-ECD08F72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and committing 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8981FB4-F163-473B-84C5-98307FF1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4123"/>
            <a:ext cx="5477671" cy="44334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020214D-5705-4189-B171-53E6996466C9}"/>
              </a:ext>
            </a:extLst>
          </p:cNvPr>
          <p:cNvSpPr/>
          <p:nvPr/>
        </p:nvSpPr>
        <p:spPr>
          <a:xfrm>
            <a:off x="9679558" y="5049009"/>
            <a:ext cx="1110343" cy="1548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56B90B5-9E35-43AF-A119-3179D5EFE3CC}"/>
              </a:ext>
            </a:extLst>
          </p:cNvPr>
          <p:cNvSpPr/>
          <p:nvPr/>
        </p:nvSpPr>
        <p:spPr>
          <a:xfrm>
            <a:off x="7519833" y="2144122"/>
            <a:ext cx="2316479" cy="4433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83A6BD6-DD0F-463C-A3CB-CB4A6403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31060"/>
            <a:ext cx="5142302" cy="3636511"/>
          </a:xfrm>
        </p:spPr>
        <p:txBody>
          <a:bodyPr/>
          <a:lstStyle/>
          <a:p>
            <a:r>
              <a:rPr lang="en-US" dirty="0"/>
              <a:t>Two steps to put file in repository </a:t>
            </a:r>
          </a:p>
          <a:p>
            <a:pPr lvl="1"/>
            <a:r>
              <a:rPr lang="en-US" dirty="0"/>
              <a:t>Stage: set up file for storage </a:t>
            </a:r>
          </a:p>
          <a:p>
            <a:pPr lvl="1"/>
            <a:r>
              <a:rPr lang="en-US" dirty="0"/>
              <a:t>Commit: store all staged files</a:t>
            </a:r>
          </a:p>
          <a:p>
            <a:r>
              <a:rPr lang="en-US" dirty="0"/>
              <a:t>Commits can be restored </a:t>
            </a:r>
          </a:p>
          <a:p>
            <a:r>
              <a:rPr lang="en-US" dirty="0"/>
              <a:t>Tags can be used to name commits</a:t>
            </a:r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F77A8B2F-D955-43A6-BE49-587DE0CBEE8E}"/>
              </a:ext>
            </a:extLst>
          </p:cNvPr>
          <p:cNvSpPr/>
          <p:nvPr/>
        </p:nvSpPr>
        <p:spPr>
          <a:xfrm>
            <a:off x="10319657" y="5452382"/>
            <a:ext cx="853712" cy="384810"/>
          </a:xfrm>
          <a:custGeom>
            <a:avLst/>
            <a:gdLst>
              <a:gd name="connsiteX0" fmla="*/ 849086 w 849086"/>
              <a:gd name="connsiteY0" fmla="*/ 0 h 404948"/>
              <a:gd name="connsiteX1" fmla="*/ 130629 w 849086"/>
              <a:gd name="connsiteY1" fmla="*/ 39188 h 404948"/>
              <a:gd name="connsiteX2" fmla="*/ 0 w 849086"/>
              <a:gd name="connsiteY2" fmla="*/ 209005 h 404948"/>
              <a:gd name="connsiteX3" fmla="*/ 209006 w 849086"/>
              <a:gd name="connsiteY3" fmla="*/ 404948 h 404948"/>
              <a:gd name="connsiteX4" fmla="*/ 809897 w 849086"/>
              <a:gd name="connsiteY4" fmla="*/ 404948 h 404948"/>
              <a:gd name="connsiteX5" fmla="*/ 849086 w 849086"/>
              <a:gd name="connsiteY5" fmla="*/ 0 h 404948"/>
              <a:gd name="connsiteX0" fmla="*/ 849086 w 849086"/>
              <a:gd name="connsiteY0" fmla="*/ 0 h 382088"/>
              <a:gd name="connsiteX1" fmla="*/ 130629 w 849086"/>
              <a:gd name="connsiteY1" fmla="*/ 16328 h 382088"/>
              <a:gd name="connsiteX2" fmla="*/ 0 w 849086"/>
              <a:gd name="connsiteY2" fmla="*/ 186145 h 382088"/>
              <a:gd name="connsiteX3" fmla="*/ 209006 w 849086"/>
              <a:gd name="connsiteY3" fmla="*/ 382088 h 382088"/>
              <a:gd name="connsiteX4" fmla="*/ 809897 w 849086"/>
              <a:gd name="connsiteY4" fmla="*/ 382088 h 382088"/>
              <a:gd name="connsiteX5" fmla="*/ 849086 w 849086"/>
              <a:gd name="connsiteY5" fmla="*/ 0 h 382088"/>
              <a:gd name="connsiteX0" fmla="*/ 849086 w 849086"/>
              <a:gd name="connsiteY0" fmla="*/ 4627 h 386715"/>
              <a:gd name="connsiteX1" fmla="*/ 206829 w 849086"/>
              <a:gd name="connsiteY1" fmla="*/ 0 h 386715"/>
              <a:gd name="connsiteX2" fmla="*/ 0 w 849086"/>
              <a:gd name="connsiteY2" fmla="*/ 190772 h 386715"/>
              <a:gd name="connsiteX3" fmla="*/ 209006 w 849086"/>
              <a:gd name="connsiteY3" fmla="*/ 386715 h 386715"/>
              <a:gd name="connsiteX4" fmla="*/ 809897 w 849086"/>
              <a:gd name="connsiteY4" fmla="*/ 386715 h 386715"/>
              <a:gd name="connsiteX5" fmla="*/ 849086 w 849086"/>
              <a:gd name="connsiteY5" fmla="*/ 4627 h 386715"/>
              <a:gd name="connsiteX0" fmla="*/ 849086 w 849086"/>
              <a:gd name="connsiteY0" fmla="*/ 4627 h 392430"/>
              <a:gd name="connsiteX1" fmla="*/ 206829 w 849086"/>
              <a:gd name="connsiteY1" fmla="*/ 0 h 392430"/>
              <a:gd name="connsiteX2" fmla="*/ 0 w 849086"/>
              <a:gd name="connsiteY2" fmla="*/ 190772 h 392430"/>
              <a:gd name="connsiteX3" fmla="*/ 220436 w 849086"/>
              <a:gd name="connsiteY3" fmla="*/ 392430 h 392430"/>
              <a:gd name="connsiteX4" fmla="*/ 809897 w 849086"/>
              <a:gd name="connsiteY4" fmla="*/ 386715 h 392430"/>
              <a:gd name="connsiteX5" fmla="*/ 849086 w 849086"/>
              <a:gd name="connsiteY5" fmla="*/ 4627 h 392430"/>
              <a:gd name="connsiteX0" fmla="*/ 849086 w 853712"/>
              <a:gd name="connsiteY0" fmla="*/ 4627 h 392430"/>
              <a:gd name="connsiteX1" fmla="*/ 206829 w 853712"/>
              <a:gd name="connsiteY1" fmla="*/ 0 h 392430"/>
              <a:gd name="connsiteX2" fmla="*/ 0 w 853712"/>
              <a:gd name="connsiteY2" fmla="*/ 190772 h 392430"/>
              <a:gd name="connsiteX3" fmla="*/ 220436 w 853712"/>
              <a:gd name="connsiteY3" fmla="*/ 392430 h 392430"/>
              <a:gd name="connsiteX4" fmla="*/ 853712 w 853712"/>
              <a:gd name="connsiteY4" fmla="*/ 381000 h 392430"/>
              <a:gd name="connsiteX5" fmla="*/ 849086 w 853712"/>
              <a:gd name="connsiteY5" fmla="*/ 4627 h 392430"/>
              <a:gd name="connsiteX0" fmla="*/ 849086 w 853712"/>
              <a:gd name="connsiteY0" fmla="*/ 4627 h 392430"/>
              <a:gd name="connsiteX1" fmla="*/ 206829 w 853712"/>
              <a:gd name="connsiteY1" fmla="*/ 0 h 392430"/>
              <a:gd name="connsiteX2" fmla="*/ 0 w 853712"/>
              <a:gd name="connsiteY2" fmla="*/ 190772 h 392430"/>
              <a:gd name="connsiteX3" fmla="*/ 220436 w 853712"/>
              <a:gd name="connsiteY3" fmla="*/ 392430 h 392430"/>
              <a:gd name="connsiteX4" fmla="*/ 853712 w 853712"/>
              <a:gd name="connsiteY4" fmla="*/ 381000 h 392430"/>
              <a:gd name="connsiteX5" fmla="*/ 849086 w 853712"/>
              <a:gd name="connsiteY5" fmla="*/ 4627 h 392430"/>
              <a:gd name="connsiteX0" fmla="*/ 858611 w 858751"/>
              <a:gd name="connsiteY0" fmla="*/ 4627 h 392430"/>
              <a:gd name="connsiteX1" fmla="*/ 206829 w 858751"/>
              <a:gd name="connsiteY1" fmla="*/ 0 h 392430"/>
              <a:gd name="connsiteX2" fmla="*/ 0 w 858751"/>
              <a:gd name="connsiteY2" fmla="*/ 190772 h 392430"/>
              <a:gd name="connsiteX3" fmla="*/ 220436 w 858751"/>
              <a:gd name="connsiteY3" fmla="*/ 392430 h 392430"/>
              <a:gd name="connsiteX4" fmla="*/ 853712 w 858751"/>
              <a:gd name="connsiteY4" fmla="*/ 381000 h 392430"/>
              <a:gd name="connsiteX5" fmla="*/ 858611 w 858751"/>
              <a:gd name="connsiteY5" fmla="*/ 4627 h 392430"/>
              <a:gd name="connsiteX0" fmla="*/ 845276 w 853712"/>
              <a:gd name="connsiteY0" fmla="*/ 4627 h 392430"/>
              <a:gd name="connsiteX1" fmla="*/ 206829 w 853712"/>
              <a:gd name="connsiteY1" fmla="*/ 0 h 392430"/>
              <a:gd name="connsiteX2" fmla="*/ 0 w 853712"/>
              <a:gd name="connsiteY2" fmla="*/ 190772 h 392430"/>
              <a:gd name="connsiteX3" fmla="*/ 220436 w 853712"/>
              <a:gd name="connsiteY3" fmla="*/ 392430 h 392430"/>
              <a:gd name="connsiteX4" fmla="*/ 853712 w 853712"/>
              <a:gd name="connsiteY4" fmla="*/ 381000 h 392430"/>
              <a:gd name="connsiteX5" fmla="*/ 845276 w 853712"/>
              <a:gd name="connsiteY5" fmla="*/ 4627 h 392430"/>
              <a:gd name="connsiteX0" fmla="*/ 850991 w 853712"/>
              <a:gd name="connsiteY0" fmla="*/ 4627 h 392430"/>
              <a:gd name="connsiteX1" fmla="*/ 206829 w 853712"/>
              <a:gd name="connsiteY1" fmla="*/ 0 h 392430"/>
              <a:gd name="connsiteX2" fmla="*/ 0 w 853712"/>
              <a:gd name="connsiteY2" fmla="*/ 190772 h 392430"/>
              <a:gd name="connsiteX3" fmla="*/ 220436 w 853712"/>
              <a:gd name="connsiteY3" fmla="*/ 392430 h 392430"/>
              <a:gd name="connsiteX4" fmla="*/ 853712 w 853712"/>
              <a:gd name="connsiteY4" fmla="*/ 381000 h 392430"/>
              <a:gd name="connsiteX5" fmla="*/ 850991 w 853712"/>
              <a:gd name="connsiteY5" fmla="*/ 4627 h 392430"/>
              <a:gd name="connsiteX0" fmla="*/ 850991 w 853712"/>
              <a:gd name="connsiteY0" fmla="*/ 4627 h 381000"/>
              <a:gd name="connsiteX1" fmla="*/ 206829 w 853712"/>
              <a:gd name="connsiteY1" fmla="*/ 0 h 381000"/>
              <a:gd name="connsiteX2" fmla="*/ 0 w 853712"/>
              <a:gd name="connsiteY2" fmla="*/ 190772 h 381000"/>
              <a:gd name="connsiteX3" fmla="*/ 210911 w 853712"/>
              <a:gd name="connsiteY3" fmla="*/ 371475 h 381000"/>
              <a:gd name="connsiteX4" fmla="*/ 853712 w 853712"/>
              <a:gd name="connsiteY4" fmla="*/ 381000 h 381000"/>
              <a:gd name="connsiteX5" fmla="*/ 850991 w 853712"/>
              <a:gd name="connsiteY5" fmla="*/ 4627 h 381000"/>
              <a:gd name="connsiteX0" fmla="*/ 850991 w 853712"/>
              <a:gd name="connsiteY0" fmla="*/ 4627 h 384810"/>
              <a:gd name="connsiteX1" fmla="*/ 206829 w 853712"/>
              <a:gd name="connsiteY1" fmla="*/ 0 h 384810"/>
              <a:gd name="connsiteX2" fmla="*/ 0 w 853712"/>
              <a:gd name="connsiteY2" fmla="*/ 190772 h 384810"/>
              <a:gd name="connsiteX3" fmla="*/ 210911 w 853712"/>
              <a:gd name="connsiteY3" fmla="*/ 384810 h 384810"/>
              <a:gd name="connsiteX4" fmla="*/ 853712 w 853712"/>
              <a:gd name="connsiteY4" fmla="*/ 381000 h 384810"/>
              <a:gd name="connsiteX5" fmla="*/ 850991 w 853712"/>
              <a:gd name="connsiteY5" fmla="*/ 4627 h 38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3712" h="384810">
                <a:moveTo>
                  <a:pt x="850991" y="4627"/>
                </a:moveTo>
                <a:lnTo>
                  <a:pt x="206829" y="0"/>
                </a:lnTo>
                <a:lnTo>
                  <a:pt x="0" y="190772"/>
                </a:lnTo>
                <a:lnTo>
                  <a:pt x="210911" y="384810"/>
                </a:lnTo>
                <a:lnTo>
                  <a:pt x="853712" y="381000"/>
                </a:lnTo>
                <a:cubicBezTo>
                  <a:pt x="848360" y="173627"/>
                  <a:pt x="852533" y="130085"/>
                  <a:pt x="850991" y="4627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52C9C084-0095-43B5-86B8-788D96793B39}"/>
              </a:ext>
            </a:extLst>
          </p:cNvPr>
          <p:cNvSpPr/>
          <p:nvPr/>
        </p:nvSpPr>
        <p:spPr>
          <a:xfrm>
            <a:off x="9132823" y="5451722"/>
            <a:ext cx="901337" cy="386715"/>
          </a:xfrm>
          <a:custGeom>
            <a:avLst/>
            <a:gdLst>
              <a:gd name="connsiteX0" fmla="*/ 849086 w 849086"/>
              <a:gd name="connsiteY0" fmla="*/ 0 h 404948"/>
              <a:gd name="connsiteX1" fmla="*/ 130629 w 849086"/>
              <a:gd name="connsiteY1" fmla="*/ 39188 h 404948"/>
              <a:gd name="connsiteX2" fmla="*/ 0 w 849086"/>
              <a:gd name="connsiteY2" fmla="*/ 209005 h 404948"/>
              <a:gd name="connsiteX3" fmla="*/ 209006 w 849086"/>
              <a:gd name="connsiteY3" fmla="*/ 404948 h 404948"/>
              <a:gd name="connsiteX4" fmla="*/ 809897 w 849086"/>
              <a:gd name="connsiteY4" fmla="*/ 404948 h 404948"/>
              <a:gd name="connsiteX5" fmla="*/ 849086 w 849086"/>
              <a:gd name="connsiteY5" fmla="*/ 0 h 404948"/>
              <a:gd name="connsiteX0" fmla="*/ 849086 w 903242"/>
              <a:gd name="connsiteY0" fmla="*/ 0 h 418283"/>
              <a:gd name="connsiteX1" fmla="*/ 130629 w 903242"/>
              <a:gd name="connsiteY1" fmla="*/ 39188 h 418283"/>
              <a:gd name="connsiteX2" fmla="*/ 0 w 903242"/>
              <a:gd name="connsiteY2" fmla="*/ 209005 h 418283"/>
              <a:gd name="connsiteX3" fmla="*/ 209006 w 903242"/>
              <a:gd name="connsiteY3" fmla="*/ 404948 h 418283"/>
              <a:gd name="connsiteX4" fmla="*/ 903242 w 903242"/>
              <a:gd name="connsiteY4" fmla="*/ 418283 h 418283"/>
              <a:gd name="connsiteX5" fmla="*/ 849086 w 903242"/>
              <a:gd name="connsiteY5" fmla="*/ 0 h 418283"/>
              <a:gd name="connsiteX0" fmla="*/ 902426 w 903242"/>
              <a:gd name="connsiteY0" fmla="*/ 0 h 382088"/>
              <a:gd name="connsiteX1" fmla="*/ 130629 w 903242"/>
              <a:gd name="connsiteY1" fmla="*/ 2993 h 382088"/>
              <a:gd name="connsiteX2" fmla="*/ 0 w 903242"/>
              <a:gd name="connsiteY2" fmla="*/ 172810 h 382088"/>
              <a:gd name="connsiteX3" fmla="*/ 209006 w 903242"/>
              <a:gd name="connsiteY3" fmla="*/ 368753 h 382088"/>
              <a:gd name="connsiteX4" fmla="*/ 903242 w 903242"/>
              <a:gd name="connsiteY4" fmla="*/ 382088 h 382088"/>
              <a:gd name="connsiteX5" fmla="*/ 902426 w 903242"/>
              <a:gd name="connsiteY5" fmla="*/ 0 h 382088"/>
              <a:gd name="connsiteX0" fmla="*/ 902426 w 903242"/>
              <a:gd name="connsiteY0" fmla="*/ 0 h 391613"/>
              <a:gd name="connsiteX1" fmla="*/ 130629 w 903242"/>
              <a:gd name="connsiteY1" fmla="*/ 2993 h 391613"/>
              <a:gd name="connsiteX2" fmla="*/ 0 w 903242"/>
              <a:gd name="connsiteY2" fmla="*/ 172810 h 391613"/>
              <a:gd name="connsiteX3" fmla="*/ 169001 w 903242"/>
              <a:gd name="connsiteY3" fmla="*/ 391613 h 391613"/>
              <a:gd name="connsiteX4" fmla="*/ 903242 w 903242"/>
              <a:gd name="connsiteY4" fmla="*/ 382088 h 391613"/>
              <a:gd name="connsiteX5" fmla="*/ 902426 w 903242"/>
              <a:gd name="connsiteY5" fmla="*/ 0 h 391613"/>
              <a:gd name="connsiteX0" fmla="*/ 902426 w 903242"/>
              <a:gd name="connsiteY0" fmla="*/ 0 h 385898"/>
              <a:gd name="connsiteX1" fmla="*/ 130629 w 903242"/>
              <a:gd name="connsiteY1" fmla="*/ 2993 h 385898"/>
              <a:gd name="connsiteX2" fmla="*/ 0 w 903242"/>
              <a:gd name="connsiteY2" fmla="*/ 172810 h 385898"/>
              <a:gd name="connsiteX3" fmla="*/ 167096 w 903242"/>
              <a:gd name="connsiteY3" fmla="*/ 385898 h 385898"/>
              <a:gd name="connsiteX4" fmla="*/ 903242 w 903242"/>
              <a:gd name="connsiteY4" fmla="*/ 382088 h 385898"/>
              <a:gd name="connsiteX5" fmla="*/ 902426 w 903242"/>
              <a:gd name="connsiteY5" fmla="*/ 0 h 385898"/>
              <a:gd name="connsiteX0" fmla="*/ 902426 w 903242"/>
              <a:gd name="connsiteY0" fmla="*/ 0 h 385898"/>
              <a:gd name="connsiteX1" fmla="*/ 183969 w 903242"/>
              <a:gd name="connsiteY1" fmla="*/ 4898 h 385898"/>
              <a:gd name="connsiteX2" fmla="*/ 0 w 903242"/>
              <a:gd name="connsiteY2" fmla="*/ 172810 h 385898"/>
              <a:gd name="connsiteX3" fmla="*/ 167096 w 903242"/>
              <a:gd name="connsiteY3" fmla="*/ 385898 h 385898"/>
              <a:gd name="connsiteX4" fmla="*/ 903242 w 903242"/>
              <a:gd name="connsiteY4" fmla="*/ 382088 h 385898"/>
              <a:gd name="connsiteX5" fmla="*/ 902426 w 903242"/>
              <a:gd name="connsiteY5" fmla="*/ 0 h 385898"/>
              <a:gd name="connsiteX0" fmla="*/ 902426 w 903242"/>
              <a:gd name="connsiteY0" fmla="*/ 0 h 385898"/>
              <a:gd name="connsiteX1" fmla="*/ 170634 w 903242"/>
              <a:gd name="connsiteY1" fmla="*/ 4898 h 385898"/>
              <a:gd name="connsiteX2" fmla="*/ 0 w 903242"/>
              <a:gd name="connsiteY2" fmla="*/ 172810 h 385898"/>
              <a:gd name="connsiteX3" fmla="*/ 167096 w 903242"/>
              <a:gd name="connsiteY3" fmla="*/ 385898 h 385898"/>
              <a:gd name="connsiteX4" fmla="*/ 903242 w 903242"/>
              <a:gd name="connsiteY4" fmla="*/ 382088 h 385898"/>
              <a:gd name="connsiteX5" fmla="*/ 902426 w 903242"/>
              <a:gd name="connsiteY5" fmla="*/ 0 h 385898"/>
              <a:gd name="connsiteX0" fmla="*/ 910046 w 910862"/>
              <a:gd name="connsiteY0" fmla="*/ 0 h 385898"/>
              <a:gd name="connsiteX1" fmla="*/ 178254 w 910862"/>
              <a:gd name="connsiteY1" fmla="*/ 4898 h 385898"/>
              <a:gd name="connsiteX2" fmla="*/ 0 w 910862"/>
              <a:gd name="connsiteY2" fmla="*/ 195670 h 385898"/>
              <a:gd name="connsiteX3" fmla="*/ 174716 w 910862"/>
              <a:gd name="connsiteY3" fmla="*/ 385898 h 385898"/>
              <a:gd name="connsiteX4" fmla="*/ 910862 w 910862"/>
              <a:gd name="connsiteY4" fmla="*/ 382088 h 385898"/>
              <a:gd name="connsiteX5" fmla="*/ 910046 w 910862"/>
              <a:gd name="connsiteY5" fmla="*/ 0 h 385898"/>
              <a:gd name="connsiteX0" fmla="*/ 900521 w 901337"/>
              <a:gd name="connsiteY0" fmla="*/ 0 h 385898"/>
              <a:gd name="connsiteX1" fmla="*/ 168729 w 901337"/>
              <a:gd name="connsiteY1" fmla="*/ 4898 h 385898"/>
              <a:gd name="connsiteX2" fmla="*/ 0 w 901337"/>
              <a:gd name="connsiteY2" fmla="*/ 182335 h 385898"/>
              <a:gd name="connsiteX3" fmla="*/ 165191 w 901337"/>
              <a:gd name="connsiteY3" fmla="*/ 385898 h 385898"/>
              <a:gd name="connsiteX4" fmla="*/ 901337 w 901337"/>
              <a:gd name="connsiteY4" fmla="*/ 382088 h 385898"/>
              <a:gd name="connsiteX5" fmla="*/ 900521 w 901337"/>
              <a:gd name="connsiteY5" fmla="*/ 0 h 385898"/>
              <a:gd name="connsiteX0" fmla="*/ 900521 w 901337"/>
              <a:gd name="connsiteY0" fmla="*/ 2722 h 388620"/>
              <a:gd name="connsiteX1" fmla="*/ 189684 w 901337"/>
              <a:gd name="connsiteY1" fmla="*/ 0 h 388620"/>
              <a:gd name="connsiteX2" fmla="*/ 0 w 901337"/>
              <a:gd name="connsiteY2" fmla="*/ 185057 h 388620"/>
              <a:gd name="connsiteX3" fmla="*/ 165191 w 901337"/>
              <a:gd name="connsiteY3" fmla="*/ 388620 h 388620"/>
              <a:gd name="connsiteX4" fmla="*/ 901337 w 901337"/>
              <a:gd name="connsiteY4" fmla="*/ 384810 h 388620"/>
              <a:gd name="connsiteX5" fmla="*/ 900521 w 901337"/>
              <a:gd name="connsiteY5" fmla="*/ 2722 h 388620"/>
              <a:gd name="connsiteX0" fmla="*/ 900521 w 901337"/>
              <a:gd name="connsiteY0" fmla="*/ 2722 h 388620"/>
              <a:gd name="connsiteX1" fmla="*/ 178254 w 901337"/>
              <a:gd name="connsiteY1" fmla="*/ 0 h 388620"/>
              <a:gd name="connsiteX2" fmla="*/ 0 w 901337"/>
              <a:gd name="connsiteY2" fmla="*/ 185057 h 388620"/>
              <a:gd name="connsiteX3" fmla="*/ 165191 w 901337"/>
              <a:gd name="connsiteY3" fmla="*/ 388620 h 388620"/>
              <a:gd name="connsiteX4" fmla="*/ 901337 w 901337"/>
              <a:gd name="connsiteY4" fmla="*/ 384810 h 388620"/>
              <a:gd name="connsiteX5" fmla="*/ 900521 w 901337"/>
              <a:gd name="connsiteY5" fmla="*/ 2722 h 388620"/>
              <a:gd name="connsiteX0" fmla="*/ 900521 w 901337"/>
              <a:gd name="connsiteY0" fmla="*/ 2722 h 386715"/>
              <a:gd name="connsiteX1" fmla="*/ 178254 w 901337"/>
              <a:gd name="connsiteY1" fmla="*/ 0 h 386715"/>
              <a:gd name="connsiteX2" fmla="*/ 0 w 901337"/>
              <a:gd name="connsiteY2" fmla="*/ 185057 h 386715"/>
              <a:gd name="connsiteX3" fmla="*/ 176621 w 901337"/>
              <a:gd name="connsiteY3" fmla="*/ 386715 h 386715"/>
              <a:gd name="connsiteX4" fmla="*/ 901337 w 901337"/>
              <a:gd name="connsiteY4" fmla="*/ 384810 h 386715"/>
              <a:gd name="connsiteX5" fmla="*/ 900521 w 901337"/>
              <a:gd name="connsiteY5" fmla="*/ 2722 h 38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337" h="386715">
                <a:moveTo>
                  <a:pt x="900521" y="2722"/>
                </a:moveTo>
                <a:lnTo>
                  <a:pt x="178254" y="0"/>
                </a:lnTo>
                <a:lnTo>
                  <a:pt x="0" y="185057"/>
                </a:lnTo>
                <a:lnTo>
                  <a:pt x="176621" y="386715"/>
                </a:lnTo>
                <a:lnTo>
                  <a:pt x="901337" y="384810"/>
                </a:lnTo>
                <a:lnTo>
                  <a:pt x="900521" y="2722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2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B3024-592A-4EBC-920C-ECD08F72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 and cloning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8981FB4-F163-473B-84C5-98307FF1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4123"/>
            <a:ext cx="5477671" cy="44334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56B90B5-9E35-43AF-A119-3179D5EFE3CC}"/>
              </a:ext>
            </a:extLst>
          </p:cNvPr>
          <p:cNvSpPr/>
          <p:nvPr/>
        </p:nvSpPr>
        <p:spPr>
          <a:xfrm>
            <a:off x="6096000" y="2144123"/>
            <a:ext cx="1423851" cy="4401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83A6BD6-DD0F-463C-A3CB-CB4A6403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31060"/>
            <a:ext cx="5142302" cy="3636511"/>
          </a:xfrm>
        </p:spPr>
        <p:txBody>
          <a:bodyPr/>
          <a:lstStyle/>
          <a:p>
            <a:r>
              <a:rPr lang="en-US" dirty="0"/>
              <a:t>Remote access git repositories possible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Clone: local copy 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E0085FE-44A7-4803-95C5-65AFFA15558E}"/>
              </a:ext>
            </a:extLst>
          </p:cNvPr>
          <p:cNvSpPr/>
          <p:nvPr/>
        </p:nvSpPr>
        <p:spPr>
          <a:xfrm>
            <a:off x="7596040" y="2144123"/>
            <a:ext cx="1238795" cy="2807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0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1055</TotalTime>
  <Words>349</Words>
  <Application>Microsoft Office PowerPoint</Application>
  <PresentationFormat>Breedbeeld</PresentationFormat>
  <Paragraphs>69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Citeerbaar</vt:lpstr>
      <vt:lpstr>BBDA: informatic: tool and data management</vt:lpstr>
      <vt:lpstr>Schedule </vt:lpstr>
      <vt:lpstr>Software management</vt:lpstr>
      <vt:lpstr>Conda</vt:lpstr>
      <vt:lpstr>History management</vt:lpstr>
      <vt:lpstr>Git</vt:lpstr>
      <vt:lpstr>Working directory and repository </vt:lpstr>
      <vt:lpstr>Staging and committing </vt:lpstr>
      <vt:lpstr>Remote repositories and cloning</vt:lpstr>
      <vt:lpstr>Data management</vt:lpstr>
      <vt:lpstr>Practical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</dc:title>
  <dc:creator>Wim de Leeuw</dc:creator>
  <cp:lastModifiedBy>Wim de Leeuw</cp:lastModifiedBy>
  <cp:revision>9</cp:revision>
  <dcterms:created xsi:type="dcterms:W3CDTF">2021-12-09T08:20:49Z</dcterms:created>
  <dcterms:modified xsi:type="dcterms:W3CDTF">2021-12-20T09:53:32Z</dcterms:modified>
</cp:coreProperties>
</file>