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68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ls-pub.science.uva.nl/mad/education/BBDA/bioinformatics/SnakemakeTutStar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A33D0-CB73-411A-84A2-9B91DE646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BBDA: </a:t>
            </a:r>
            <a:r>
              <a:rPr lang="nl-NL" dirty="0" err="1"/>
              <a:t>tooling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setup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ABD099-BF8F-41D7-908D-6EE89300B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BBDA 20-12-2021 Wim de Leeuw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68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16DD0-E72C-489B-BD6E-F755D7DF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0CB68B-D3B3-4B6C-8978-CD31A6C7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https://sils-pub.science.uva.nl/mad/education/BBDA/bioinformatics/Slurm2021.html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5A106-05D4-4D66-8AC9-E351DFD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mistakes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1EEEDD-15F9-4D06-9ABF-7C520CA2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1042362" cy="418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memory allocation</a:t>
            </a:r>
          </a:p>
          <a:p>
            <a:pPr lvl="1"/>
            <a:r>
              <a:rPr lang="en-US" dirty="0"/>
              <a:t>Default allocation 100MB</a:t>
            </a:r>
          </a:p>
          <a:p>
            <a:pPr lvl="1"/>
            <a:r>
              <a:rPr lang="en-US" dirty="0"/>
              <a:t>Some programs simply stop with error other continue </a:t>
            </a:r>
            <a:r>
              <a:rPr lang="en-US" dirty="0" err="1"/>
              <a:t>verrrrry</a:t>
            </a:r>
            <a:r>
              <a:rPr lang="en-US" dirty="0"/>
              <a:t> slowly using disk as  </a:t>
            </a:r>
            <a:r>
              <a:rPr lang="en-US" dirty="0" err="1"/>
              <a:t>mermory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–mem or –mem-per-</a:t>
            </a:r>
            <a:r>
              <a:rPr lang="en-US" dirty="0" err="1"/>
              <a:t>cpu</a:t>
            </a:r>
            <a:r>
              <a:rPr lang="en-US" dirty="0"/>
              <a:t>  to specify memory</a:t>
            </a:r>
          </a:p>
          <a:p>
            <a:r>
              <a:rPr lang="en-US" dirty="0"/>
              <a:t>Over allocation of </a:t>
            </a:r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Use top or </a:t>
            </a:r>
            <a:r>
              <a:rPr lang="en-US" dirty="0" err="1"/>
              <a:t>htop</a:t>
            </a:r>
            <a:r>
              <a:rPr lang="en-US" dirty="0"/>
              <a:t> on node to check if allocation is filled</a:t>
            </a:r>
          </a:p>
          <a:p>
            <a:r>
              <a:rPr lang="en-US" dirty="0" err="1"/>
              <a:t>Forgetten</a:t>
            </a:r>
            <a:r>
              <a:rPr lang="en-US" dirty="0"/>
              <a:t> interactive allocations </a:t>
            </a:r>
          </a:p>
          <a:p>
            <a:pPr lvl="1"/>
            <a:r>
              <a:rPr lang="en-US" dirty="0"/>
              <a:t>Using a –time  with all your jobs </a:t>
            </a:r>
          </a:p>
          <a:p>
            <a:r>
              <a:rPr lang="en-US" dirty="0"/>
              <a:t>Filling up /</a:t>
            </a:r>
            <a:r>
              <a:rPr lang="en-US" dirty="0" err="1"/>
              <a:t>tmp</a:t>
            </a:r>
            <a:r>
              <a:rPr lang="en-US" dirty="0"/>
              <a:t> on compute node </a:t>
            </a:r>
          </a:p>
          <a:p>
            <a:pPr lvl="1"/>
            <a:r>
              <a:rPr lang="en-US" dirty="0"/>
              <a:t>Use /scratch,  Set TMPDIR variable to /scratch  </a:t>
            </a:r>
          </a:p>
          <a:p>
            <a:r>
              <a:rPr lang="en-US" dirty="0">
                <a:solidFill>
                  <a:srgbClr val="FFFF00"/>
                </a:solidFill>
              </a:rPr>
              <a:t>Tip:</a:t>
            </a:r>
            <a:r>
              <a:rPr lang="en-US" dirty="0"/>
              <a:t>  While a job is running,  </a:t>
            </a:r>
            <a:r>
              <a:rPr lang="en-US" dirty="0" err="1"/>
              <a:t>ssh</a:t>
            </a:r>
            <a:r>
              <a:rPr lang="en-US" dirty="0"/>
              <a:t> to the node is possible, use (h)top –u  $USER to check processes </a:t>
            </a:r>
          </a:p>
        </p:txBody>
      </p:sp>
    </p:spTree>
    <p:extLst>
      <p:ext uri="{BB962C8B-B14F-4D97-AF65-F5344CB8AC3E}">
        <p14:creationId xmlns:p14="http://schemas.microsoft.com/office/powerpoint/2010/main" val="114800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61A81-8E01-49A4-ACA9-F20A3D30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DDB70A-A01F-431E-B9A9-518CCEC0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9:30  Lecture </a:t>
            </a:r>
            <a:r>
              <a:rPr lang="en-US" dirty="0" err="1"/>
              <a:t>ntroduction</a:t>
            </a:r>
            <a:endParaRPr lang="en-US" dirty="0"/>
          </a:p>
          <a:p>
            <a:r>
              <a:rPr lang="en-US" dirty="0"/>
              <a:t>10:15 Practical  tooling </a:t>
            </a:r>
          </a:p>
          <a:p>
            <a:r>
              <a:rPr lang="en-US" dirty="0"/>
              <a:t>11:15  Discussion and wrap-up</a:t>
            </a:r>
          </a:p>
        </p:txBody>
      </p:sp>
    </p:spTree>
    <p:extLst>
      <p:ext uri="{BB962C8B-B14F-4D97-AF65-F5344CB8AC3E}">
        <p14:creationId xmlns:p14="http://schemas.microsoft.com/office/powerpoint/2010/main" val="126081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C2BAE-57C8-4FE1-89DC-9B7EE267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(biological) big data analysis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DD49F-8BB1-4355-82AC-417D2515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7693276" cy="3636511"/>
          </a:xfrm>
        </p:spPr>
        <p:txBody>
          <a:bodyPr/>
          <a:lstStyle/>
          <a:p>
            <a:r>
              <a:rPr lang="en-GB" dirty="0"/>
              <a:t>Biological (omics) data  -&gt;  processing -&gt;  results</a:t>
            </a:r>
          </a:p>
          <a:p>
            <a:r>
              <a:rPr lang="en-GB" dirty="0"/>
              <a:t>Direct tools: assemblers, variant callers, mappers…</a:t>
            </a:r>
          </a:p>
          <a:p>
            <a:r>
              <a:rPr lang="en-GB" dirty="0"/>
              <a:t>Supporting tools bash, awk, </a:t>
            </a:r>
            <a:r>
              <a:rPr lang="en-GB" dirty="0" err="1"/>
              <a:t>snakemake</a:t>
            </a:r>
            <a:r>
              <a:rPr lang="en-GB" dirty="0"/>
              <a:t> … 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3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8CB70-83EE-40E4-9568-3885D5F8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project management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56E293-ADE8-41FD-A45C-BD6B00DC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analysis process consists of steps  with lots of intermediate data</a:t>
            </a:r>
          </a:p>
          <a:p>
            <a:r>
              <a:rPr lang="en-US" dirty="0"/>
              <a:t>Plan and organize data during project</a:t>
            </a:r>
          </a:p>
          <a:p>
            <a:pPr lvl="1"/>
            <a:r>
              <a:rPr lang="en-US" dirty="0"/>
              <a:t>Store raw data  and process description to get end results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E1851-C545-45E1-A35D-EC211EDD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1D9E69-715B-4319-87C4-1A7F783A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control over installation of tools  </a:t>
            </a:r>
          </a:p>
          <a:p>
            <a:pPr lvl="1"/>
            <a:r>
              <a:rPr lang="en-US" dirty="0"/>
              <a:t>Programs </a:t>
            </a:r>
          </a:p>
          <a:p>
            <a:pPr lvl="1"/>
            <a:r>
              <a:rPr lang="en-US" dirty="0"/>
              <a:t>Control over versions of programs </a:t>
            </a:r>
          </a:p>
          <a:p>
            <a:pPr lvl="1"/>
            <a:r>
              <a:rPr lang="en-US" dirty="0"/>
              <a:t>Separate environments for different tools </a:t>
            </a:r>
          </a:p>
        </p:txBody>
      </p:sp>
    </p:spTree>
    <p:extLst>
      <p:ext uri="{BB962C8B-B14F-4D97-AF65-F5344CB8AC3E}">
        <p14:creationId xmlns:p14="http://schemas.microsoft.com/office/powerpoint/2010/main" val="396529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DB70D-9CE3-4D62-837F-2DB44020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A491D1-4251-4F79-91DD-BE7F6F7E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924797" cy="3636511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https://sils-pub.science.uva.nl/mad/education/BBDA/bioinformatics/SnakemakeTutStart.html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05844-E71A-4CF2-B08C-F880B192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9C2FD0-59A3-4F43-B746-CD460928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managing shared computing resources</a:t>
            </a:r>
          </a:p>
          <a:p>
            <a:r>
              <a:rPr lang="en-US" dirty="0"/>
              <a:t>Functions of </a:t>
            </a:r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GB" dirty="0"/>
              <a:t>Maintain a queue of work</a:t>
            </a:r>
          </a:p>
          <a:p>
            <a:pPr lvl="1"/>
            <a:r>
              <a:rPr lang="en-GB" dirty="0"/>
              <a:t>Allocation of resources to users</a:t>
            </a:r>
          </a:p>
          <a:p>
            <a:pPr lvl="1"/>
            <a:r>
              <a:rPr lang="en-GB" dirty="0"/>
              <a:t>Execute and monitor work (jobs) on the resources</a:t>
            </a:r>
          </a:p>
        </p:txBody>
      </p:sp>
    </p:spTree>
    <p:extLst>
      <p:ext uri="{BB962C8B-B14F-4D97-AF65-F5344CB8AC3E}">
        <p14:creationId xmlns:p14="http://schemas.microsoft.com/office/powerpoint/2010/main" val="27028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4108E-83A2-481F-AF78-92FF38DC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sockets, cores and threads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A366F2-B821-4080-A2A6-0D710B05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156854" cy="4188525"/>
          </a:xfrm>
        </p:spPr>
        <p:txBody>
          <a:bodyPr/>
          <a:lstStyle/>
          <a:p>
            <a:r>
              <a:rPr lang="en-US" dirty="0"/>
              <a:t>Nodes  &lt; sockets &lt; cores &lt; threads</a:t>
            </a:r>
          </a:p>
          <a:p>
            <a:r>
              <a:rPr lang="en-US" dirty="0"/>
              <a:t> Example </a:t>
            </a:r>
            <a:r>
              <a:rPr lang="en-US" dirty="0" err="1"/>
              <a:t>Crunchomics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5 systems, each 2 sockets each 16 cores each 2 threads:  total  320 threads </a:t>
            </a:r>
          </a:p>
          <a:p>
            <a:pPr lvl="1"/>
            <a:r>
              <a:rPr lang="en-US" dirty="0"/>
              <a:t>CPU: typically used for core</a:t>
            </a:r>
          </a:p>
          <a:p>
            <a:pPr lvl="1"/>
            <a:r>
              <a:rPr lang="en-US" dirty="0" err="1"/>
              <a:t>Slurm@omics</a:t>
            </a:r>
            <a:r>
              <a:rPr lang="en-US" dirty="0"/>
              <a:t>:  </a:t>
            </a:r>
            <a:r>
              <a:rPr lang="en-US" dirty="0" err="1"/>
              <a:t>cpu</a:t>
            </a:r>
            <a:r>
              <a:rPr lang="en-US" dirty="0"/>
              <a:t> = core or thread   </a:t>
            </a:r>
          </a:p>
          <a:p>
            <a:r>
              <a:rPr lang="en-US" dirty="0"/>
              <a:t>Thread is not hardware: single core swapping between two instruction sequences as cores are mostly idle waiting for data</a:t>
            </a:r>
          </a:p>
        </p:txBody>
      </p:sp>
      <p:pic>
        <p:nvPicPr>
          <p:cNvPr id="1026" name="Picture 2" descr="CPU Vs Core Vs Socket - Here is What You Know">
            <a:extLst>
              <a:ext uri="{FF2B5EF4-FFF2-40B4-BE49-F238E27FC236}">
                <a16:creationId xmlns:a16="http://schemas.microsoft.com/office/drawing/2014/main" id="{F92DCD85-D2C5-47DC-B37E-F70D3B18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88" y="3657599"/>
            <a:ext cx="5205748" cy="297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2020665-BBF5-4B63-99C1-F63E31171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694" y="1675583"/>
            <a:ext cx="3276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6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FB7BA-7F94-46C3-8344-A4A47118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threading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B906F0-759A-4EED-8972-845B48E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program is a single sequence of instruction: single thread</a:t>
            </a:r>
          </a:p>
          <a:p>
            <a:r>
              <a:rPr lang="en-US" dirty="0"/>
              <a:t>Programs can start other programs/threads. </a:t>
            </a:r>
          </a:p>
          <a:p>
            <a:r>
              <a:rPr lang="en-US" dirty="0"/>
              <a:t>Communication needed between threads </a:t>
            </a:r>
          </a:p>
          <a:p>
            <a:pPr lvl="1"/>
            <a:r>
              <a:rPr lang="en-US" dirty="0"/>
              <a:t>On a single system multithreading relatively easy</a:t>
            </a:r>
          </a:p>
          <a:p>
            <a:pPr lvl="1"/>
            <a:r>
              <a:rPr lang="en-US" dirty="0"/>
              <a:t>Between systems via network  (e.g. MPI)   more difficult and less common </a:t>
            </a:r>
          </a:p>
          <a:p>
            <a:r>
              <a:rPr lang="en-US" dirty="0"/>
              <a:t>Communication and synchronization between threads consumes extra time</a:t>
            </a:r>
          </a:p>
          <a:p>
            <a:pPr lvl="1"/>
            <a:r>
              <a:rPr lang="en-US" dirty="0"/>
              <a:t>Scaling not linear,  adding threads might will not proportionally improve running time </a:t>
            </a:r>
          </a:p>
          <a:p>
            <a:pPr lvl="1"/>
            <a:r>
              <a:rPr lang="en-US" dirty="0"/>
              <a:t>Large variation inn scaling properties check scaling properties if in doubt. </a:t>
            </a:r>
          </a:p>
          <a:p>
            <a:r>
              <a:rPr lang="en-US" dirty="0"/>
              <a:t>Mapping usually good scaling,  trimming few threads max.  </a:t>
            </a:r>
          </a:p>
        </p:txBody>
      </p:sp>
    </p:spTree>
    <p:extLst>
      <p:ext uri="{BB962C8B-B14F-4D97-AF65-F5344CB8AC3E}">
        <p14:creationId xmlns:p14="http://schemas.microsoft.com/office/powerpoint/2010/main" val="2222481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870</TotalTime>
  <Words>441</Words>
  <Application>Microsoft Office PowerPoint</Application>
  <PresentationFormat>Breedbeeld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Citeerbaar</vt:lpstr>
      <vt:lpstr>BBDA: tooling and setup</vt:lpstr>
      <vt:lpstr>Schedule </vt:lpstr>
      <vt:lpstr>(biological) big data analysis</vt:lpstr>
      <vt:lpstr>Data and project management</vt:lpstr>
      <vt:lpstr>Conda</vt:lpstr>
      <vt:lpstr>Practical</vt:lpstr>
      <vt:lpstr>Slurm</vt:lpstr>
      <vt:lpstr>Nodes, sockets, cores and threads</vt:lpstr>
      <vt:lpstr>Multi threading </vt:lpstr>
      <vt:lpstr>Assignment</vt:lpstr>
      <vt:lpstr>Most common mistakes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</dc:title>
  <dc:creator>Wim de Leeuw</dc:creator>
  <cp:lastModifiedBy>Wim de Leeuw</cp:lastModifiedBy>
  <cp:revision>6</cp:revision>
  <dcterms:created xsi:type="dcterms:W3CDTF">2021-12-09T08:20:49Z</dcterms:created>
  <dcterms:modified xsi:type="dcterms:W3CDTF">2021-12-19T14:21:47Z</dcterms:modified>
</cp:coreProperties>
</file>