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11D-DB59-4E95-8F52-7D2812CB8683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B4D-4E06-45A2-BAB0-BA0B336EB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8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11D-DB59-4E95-8F52-7D2812CB8683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B4D-4E06-45A2-BAB0-BA0B336EB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73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11D-DB59-4E95-8F52-7D2812CB8683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B4D-4E06-45A2-BAB0-BA0B336EB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1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11D-DB59-4E95-8F52-7D2812CB8683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B4D-4E06-45A2-BAB0-BA0B336EB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98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11D-DB59-4E95-8F52-7D2812CB8683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B4D-4E06-45A2-BAB0-BA0B336EB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70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11D-DB59-4E95-8F52-7D2812CB8683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B4D-4E06-45A2-BAB0-BA0B336EB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15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11D-DB59-4E95-8F52-7D2812CB8683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B4D-4E06-45A2-BAB0-BA0B336EB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17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11D-DB59-4E95-8F52-7D2812CB8683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B4D-4E06-45A2-BAB0-BA0B336EB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05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11D-DB59-4E95-8F52-7D2812CB8683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B4D-4E06-45A2-BAB0-BA0B336EB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51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11D-DB59-4E95-8F52-7D2812CB8683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B4D-4E06-45A2-BAB0-BA0B336EB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5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11D-DB59-4E95-8F52-7D2812CB8683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B4D-4E06-45A2-BAB0-BA0B336EB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4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611D-DB59-4E95-8F52-7D2812CB8683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9B4D-4E06-45A2-BAB0-BA0B336EB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34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3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eg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4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4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5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5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eg"/><Relationship Id="rId4" Type="http://schemas.openxmlformats.org/officeDocument/2006/relationships/image" Target="../media/image5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5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jpeg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jpeg"/><Relationship Id="rId4" Type="http://schemas.openxmlformats.org/officeDocument/2006/relationships/image" Target="../media/image6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jpeg"/><Relationship Id="rId4" Type="http://schemas.openxmlformats.org/officeDocument/2006/relationships/image" Target="../media/image6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jpeg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6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jpeg"/><Relationship Id="rId4" Type="http://schemas.openxmlformats.org/officeDocument/2006/relationships/image" Target="../media/image6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jpeg"/><Relationship Id="rId4" Type="http://schemas.openxmlformats.org/officeDocument/2006/relationships/image" Target="../media/image5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jpeg"/><Relationship Id="rId4" Type="http://schemas.openxmlformats.org/officeDocument/2006/relationships/image" Target="../media/image7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jpeg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jpeg"/><Relationship Id="rId4" Type="http://schemas.openxmlformats.org/officeDocument/2006/relationships/image" Target="../media/image7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jpeg"/><Relationship Id="rId4" Type="http://schemas.openxmlformats.org/officeDocument/2006/relationships/image" Target="../media/image7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jpeg"/><Relationship Id="rId4" Type="http://schemas.openxmlformats.org/officeDocument/2006/relationships/image" Target="../media/image2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jpeg"/><Relationship Id="rId4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jpeg"/><Relationship Id="rId4" Type="http://schemas.openxmlformats.org/officeDocument/2006/relationships/image" Target="../media/image5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jpeg"/><Relationship Id="rId4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1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jpeg"/><Relationship Id="rId4" Type="http://schemas.openxmlformats.org/officeDocument/2006/relationships/image" Target="../media/image5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jpeg"/><Relationship Id="rId4" Type="http://schemas.openxmlformats.org/officeDocument/2006/relationships/image" Target="../media/image9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7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33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27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6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jpeg"/><Relationship Id="rId4" Type="http://schemas.openxmlformats.org/officeDocument/2006/relationships/image" Target="../media/image4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jpeg"/><Relationship Id="rId4" Type="http://schemas.openxmlformats.org/officeDocument/2006/relationships/image" Target="../media/image70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jpeg"/><Relationship Id="rId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jpeg"/><Relationship Id="rId4" Type="http://schemas.openxmlformats.org/officeDocument/2006/relationships/image" Target="../media/image17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40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3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39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9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eg"/><Relationship Id="rId4" Type="http://schemas.openxmlformats.org/officeDocument/2006/relationships/image" Target="../media/image36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jpeg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eg"/><Relationship Id="rId4" Type="http://schemas.openxmlformats.org/officeDocument/2006/relationships/image" Target="../media/image48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jpeg"/><Relationship Id="rId4" Type="http://schemas.openxmlformats.org/officeDocument/2006/relationships/image" Target="../media/image3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eg"/><Relationship Id="rId4" Type="http://schemas.openxmlformats.org/officeDocument/2006/relationships/image" Target="../media/image68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jpeg"/><Relationship Id="rId4" Type="http://schemas.openxmlformats.org/officeDocument/2006/relationships/image" Target="../media/image1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67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jpeg"/><Relationship Id="rId4" Type="http://schemas.openxmlformats.org/officeDocument/2006/relationships/image" Target="../media/image46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7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jpeg"/><Relationship Id="rId4" Type="http://schemas.openxmlformats.org/officeDocument/2006/relationships/image" Target="../media/image53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jpeg"/><Relationship Id="rId4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jpeg"/><Relationship Id="rId4" Type="http://schemas.openxmlformats.org/officeDocument/2006/relationships/image" Target="../media/image20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jpeg"/><Relationship Id="rId4" Type="http://schemas.openxmlformats.org/officeDocument/2006/relationships/image" Target="../media/image20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jpeg"/><Relationship Id="rId4" Type="http://schemas.openxmlformats.org/officeDocument/2006/relationships/image" Target="../media/image3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2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69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jpeg"/><Relationship Id="rId4" Type="http://schemas.openxmlformats.org/officeDocument/2006/relationships/image" Target="../media/image18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jpeg"/><Relationship Id="rId4" Type="http://schemas.openxmlformats.org/officeDocument/2006/relationships/image" Target="../media/image20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jpeg"/><Relationship Id="rId4" Type="http://schemas.openxmlformats.org/officeDocument/2006/relationships/image" Target="../media/image63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22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7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jpeg"/><Relationship Id="rId4" Type="http://schemas.openxmlformats.org/officeDocument/2006/relationships/image" Target="../media/image62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7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/>
          <a:lstStyle/>
          <a:p>
            <a:pPr algn="l"/>
            <a:r>
              <a:rPr lang="fr-FR" dirty="0" smtClean="0"/>
              <a:t>Epreuve de désignation d’images </a:t>
            </a:r>
            <a:br>
              <a:rPr lang="fr-FR" dirty="0" smtClean="0"/>
            </a:br>
            <a:r>
              <a:rPr lang="fr-FR" sz="2800" dirty="0" err="1" smtClean="0"/>
              <a:t>Leloup</a:t>
            </a:r>
            <a:r>
              <a:rPr lang="fr-FR" sz="2800" dirty="0" smtClean="0"/>
              <a:t>, </a:t>
            </a:r>
            <a:r>
              <a:rPr lang="fr-FR" sz="2800" dirty="0" err="1" smtClean="0"/>
              <a:t>Nothelier</a:t>
            </a:r>
            <a:r>
              <a:rPr lang="fr-FR" sz="2800" dirty="0" smtClean="0"/>
              <a:t> (2016)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5301208"/>
            <a:ext cx="8712968" cy="1080120"/>
          </a:xfrm>
        </p:spPr>
        <p:txBody>
          <a:bodyPr>
            <a:normAutofit/>
          </a:bodyPr>
          <a:lstStyle/>
          <a:p>
            <a:pPr fontAlgn="base"/>
            <a:r>
              <a:rPr lang="fr-FR" sz="1700" i="1" dirty="0" smtClean="0"/>
              <a:t>D’après </a:t>
            </a:r>
            <a:r>
              <a:rPr lang="fr-FR" sz="1700" i="1" dirty="0" smtClean="0"/>
              <a:t>le logiciel « Lexical </a:t>
            </a:r>
            <a:r>
              <a:rPr lang="fr-FR" sz="1700" i="1" dirty="0" smtClean="0">
                <a:solidFill>
                  <a:schemeClr val="bg1">
                    <a:lumMod val="50000"/>
                  </a:schemeClr>
                </a:solidFill>
              </a:rPr>
              <a:t>Access »(</a:t>
            </a:r>
            <a:r>
              <a:rPr lang="fr-FR" sz="1700" i="1" dirty="0" err="1" smtClean="0">
                <a:solidFill>
                  <a:schemeClr val="bg1">
                    <a:lumMod val="50000"/>
                  </a:schemeClr>
                </a:solidFill>
              </a:rPr>
              <a:t>Leloup</a:t>
            </a:r>
            <a:r>
              <a:rPr lang="fr-FR" sz="1700" i="1" dirty="0" smtClean="0">
                <a:solidFill>
                  <a:schemeClr val="bg1">
                    <a:lumMod val="50000"/>
                  </a:schemeClr>
                </a:solidFill>
              </a:rPr>
              <a:t>, Chevallier &amp; </a:t>
            </a:r>
            <a:r>
              <a:rPr lang="fr-FR" sz="1700" i="1" dirty="0" err="1" smtClean="0">
                <a:solidFill>
                  <a:schemeClr val="bg1">
                    <a:lumMod val="50000"/>
                  </a:schemeClr>
                </a:solidFill>
              </a:rPr>
              <a:t>Gorsse</a:t>
            </a:r>
            <a:r>
              <a:rPr lang="fr-FR" sz="1700" i="1" dirty="0" smtClean="0">
                <a:solidFill>
                  <a:schemeClr val="bg1">
                    <a:lumMod val="50000"/>
                  </a:schemeClr>
                </a:solidFill>
              </a:rPr>
              <a:t>, 2016) </a:t>
            </a:r>
            <a:r>
              <a:rPr lang="fr-FR" sz="1700" i="1" dirty="0" smtClean="0"/>
              <a:t>et a</a:t>
            </a:r>
            <a:r>
              <a:rPr lang="fr-FR" sz="1700" i="1" dirty="0" smtClean="0"/>
              <a:t>vec l’autorisation du Seuil pour les images du « </a:t>
            </a:r>
            <a:r>
              <a:rPr lang="fr-FR" sz="1700" i="1" dirty="0" err="1" smtClean="0"/>
              <a:t>Maximagier</a:t>
            </a:r>
            <a:r>
              <a:rPr lang="fr-FR" sz="1700" i="1" dirty="0" smtClean="0"/>
              <a:t> »</a:t>
            </a:r>
            <a:endParaRPr lang="fr-FR" sz="1700" i="1" dirty="0"/>
          </a:p>
          <a:p>
            <a:pPr fontAlgn="base"/>
            <a:r>
              <a:rPr lang="fr-FR" sz="1700" i="1" dirty="0" smtClean="0"/>
              <a:t>(</a:t>
            </a:r>
            <a:r>
              <a:rPr lang="fr-FR" sz="1700" i="1" dirty="0" smtClean="0"/>
              <a:t>Grégoire </a:t>
            </a:r>
            <a:r>
              <a:rPr lang="fr-FR" sz="1700" i="1" dirty="0" err="1" smtClean="0"/>
              <a:t>Solotareff</a:t>
            </a:r>
            <a:r>
              <a:rPr lang="fr-FR" sz="1700" i="1" dirty="0" smtClean="0"/>
              <a:t> et Alain Le </a:t>
            </a:r>
            <a:r>
              <a:rPr lang="fr-FR" sz="1700" i="1" dirty="0" err="1" smtClean="0"/>
              <a:t>Saux</a:t>
            </a:r>
            <a:r>
              <a:rPr lang="fr-FR" sz="1700" i="1" dirty="0"/>
              <a:t> </a:t>
            </a:r>
            <a:r>
              <a:rPr lang="fr-FR" sz="1700" i="1" dirty="0" smtClean="0"/>
              <a:t>- Albums Jeunesses, Le Seuil)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70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user\Desktop\BDD lexicale\LA\BDD images - février 2017 (sans doublons EMME)\76 images\23_fourmi_2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4" t="13515" r="23310" b="13590"/>
          <a:stretch/>
        </p:blipFill>
        <p:spPr bwMode="auto">
          <a:xfrm>
            <a:off x="5220072" y="404664"/>
            <a:ext cx="3017463" cy="288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BDD lexicale\LA\BDD images - février 2017 (sans doublons EMME)\76 images\25_arbre_2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8" t="12678" r="23263" b="13806"/>
          <a:stretch/>
        </p:blipFill>
        <p:spPr bwMode="auto">
          <a:xfrm>
            <a:off x="827585" y="3717352"/>
            <a:ext cx="3024336" cy="273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BDD lexicale\LA\BDD images - février 2017 (sans doublons EMME)\76 images\57_échelle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13619" r="24108" b="14355"/>
          <a:stretch/>
        </p:blipFill>
        <p:spPr bwMode="auto">
          <a:xfrm>
            <a:off x="834459" y="404664"/>
            <a:ext cx="3017462" cy="288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user\Desktop\BDD lexicale\LA\BDD images - février 2017 (sans doublons EMME)\76 images\9_garage_3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9" t="12350" r="23654" b="13447"/>
          <a:stretch/>
        </p:blipFill>
        <p:spPr bwMode="auto">
          <a:xfrm>
            <a:off x="5220071" y="3717352"/>
            <a:ext cx="3017463" cy="273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65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user\Desktop\BDD lexicale\LA\BDD images - février 2017 (sans doublons EMME)\76 images\15_mur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2" t="12009" r="24231" b="13981"/>
          <a:stretch/>
        </p:blipFill>
        <p:spPr bwMode="auto">
          <a:xfrm>
            <a:off x="5220072" y="447707"/>
            <a:ext cx="3064181" cy="283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er\Desktop\BDD lexicale\LA\BDD images - février 2017 (sans doublons EMME)\76 images\39_oeil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1" t="17466" r="24222" b="13144"/>
          <a:stretch/>
        </p:blipFill>
        <p:spPr bwMode="auto">
          <a:xfrm>
            <a:off x="916832" y="447706"/>
            <a:ext cx="3024336" cy="283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BDD lexicale\LA\BDD images - février 2017 (sans doublons EMME)\76 images\66_os_1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t="14297" r="23853" b="14371"/>
          <a:stretch/>
        </p:blipFill>
        <p:spPr bwMode="auto">
          <a:xfrm>
            <a:off x="5220071" y="3717032"/>
            <a:ext cx="3064181" cy="276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user\Desktop\BDD lexicale\LA\BDD images - février 2017 (sans doublons EMME)\76 images\10_clé_1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1" t="13309" r="23655" b="13143"/>
          <a:stretch/>
        </p:blipFill>
        <p:spPr bwMode="auto">
          <a:xfrm>
            <a:off x="916832" y="3717032"/>
            <a:ext cx="3031054" cy="276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37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user\Desktop\BDD lexicale\LA\BDD images - février 2017 (sans doublons EMME)\76 images\1_baignoire_3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4" t="12536" r="24063" b="14339"/>
          <a:stretch/>
        </p:blipFill>
        <p:spPr bwMode="auto">
          <a:xfrm>
            <a:off x="899592" y="3789040"/>
            <a:ext cx="3024336" cy="263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er\Desktop\BDD lexicale\LA\BDD images - février 2017 (sans doublons EMME)\76 images\27_chat_1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3" t="12074" r="22881" b="14077"/>
          <a:stretch/>
        </p:blipFill>
        <p:spPr bwMode="auto">
          <a:xfrm>
            <a:off x="899592" y="476670"/>
            <a:ext cx="3024336" cy="283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BDD lexicale\LA\BDD images - février 2017 (sans doublons EMME)\76 images\62_loup_1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4" t="12917" r="23852" b="14368"/>
          <a:stretch/>
        </p:blipFill>
        <p:spPr bwMode="auto">
          <a:xfrm>
            <a:off x="5148064" y="476671"/>
            <a:ext cx="3168352" cy="283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user\Desktop\BDD lexicale\LA\BDD images - février 2017 (sans doublons EMME)\76 images\11_orange_3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13735" r="24419" b="14295"/>
          <a:stretch/>
        </p:blipFill>
        <p:spPr bwMode="auto">
          <a:xfrm>
            <a:off x="5148064" y="3789040"/>
            <a:ext cx="3168352" cy="263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4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user\Desktop\BDD lexicale\LA\BDD images - février 2017 (sans doublons EMME)\76 images\35_bague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1" t="13090" r="24040" b="13529"/>
          <a:stretch/>
        </p:blipFill>
        <p:spPr bwMode="auto">
          <a:xfrm>
            <a:off x="827584" y="381681"/>
            <a:ext cx="308685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BDD lexicale\LA\BDD images - février 2017 (sans doublons EMME)\76 images\50_ballon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13014" r="22688" b="14062"/>
          <a:stretch/>
        </p:blipFill>
        <p:spPr bwMode="auto">
          <a:xfrm>
            <a:off x="5220072" y="3717878"/>
            <a:ext cx="3086852" cy="265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BDD lexicale\LA\BDD images - février 2017 (sans doublons EMME)\76 images\57_échelle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13619" r="24108" b="14355"/>
          <a:stretch/>
        </p:blipFill>
        <p:spPr bwMode="auto">
          <a:xfrm>
            <a:off x="827584" y="3717878"/>
            <a:ext cx="3096343" cy="265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user\Desktop\BDD lexicale\LA\BDD images - février 2017 (sans doublons EMME)\76 images\12_mouche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t="13036" r="24616" b="15329"/>
          <a:stretch/>
        </p:blipFill>
        <p:spPr bwMode="auto">
          <a:xfrm>
            <a:off x="5220072" y="381682"/>
            <a:ext cx="308685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5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user\Desktop\BDD lexicale\LA\BDD images - février 2017 (sans doublons EMME)\76 images\22_bonbon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4" t="12170" r="22115" b="13446"/>
          <a:stretch/>
        </p:blipFill>
        <p:spPr bwMode="auto">
          <a:xfrm>
            <a:off x="5219143" y="3573016"/>
            <a:ext cx="302619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BDD lexicale\LA\BDD images - février 2017 (sans doublons EMME)\76 images\50_ballon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13014" r="22688" b="14062"/>
          <a:stretch/>
        </p:blipFill>
        <p:spPr bwMode="auto">
          <a:xfrm>
            <a:off x="827584" y="460229"/>
            <a:ext cx="3157993" cy="27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ser\Desktop\BDD lexicale\LA\BDD images - février 2017 (sans doublons EMME)\76 images\60_dauphin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4" t="12995" r="23850" b="13757"/>
          <a:stretch/>
        </p:blipFill>
        <p:spPr bwMode="auto">
          <a:xfrm>
            <a:off x="5219142" y="460229"/>
            <a:ext cx="3026194" cy="27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user\Desktop\BDD lexicale\LA\BDD images - février 2017 (sans doublons EMME)\76 images\13_fauteuil_2_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9" t="13680" r="24226" b="14390"/>
          <a:stretch/>
        </p:blipFill>
        <p:spPr bwMode="auto">
          <a:xfrm>
            <a:off x="827584" y="3573016"/>
            <a:ext cx="315799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2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user\Desktop\BDD lexicale\LA\BDD images - février 2017 (sans doublons EMME)\76 images\32_luge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3" t="13841" r="23456" b="13665"/>
          <a:stretch/>
        </p:blipFill>
        <p:spPr bwMode="auto">
          <a:xfrm>
            <a:off x="827584" y="3717032"/>
            <a:ext cx="3002316" cy="27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user\Desktop\BDD lexicale\LA\BDD images - février 2017 (sans doublons EMME)\76 images\66_os_1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t="14297" r="23853" b="14371"/>
          <a:stretch/>
        </p:blipFill>
        <p:spPr bwMode="auto">
          <a:xfrm>
            <a:off x="827584" y="404662"/>
            <a:ext cx="302433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user\Desktop\BDD lexicale\LA\BDD images - février 2017 (sans doublons EMME)\76 images\68_poupée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23340" r="12411" b="24095"/>
          <a:stretch/>
        </p:blipFill>
        <p:spPr bwMode="auto">
          <a:xfrm>
            <a:off x="5164976" y="404662"/>
            <a:ext cx="314031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ser\Desktop\BDD lexicale\LA\BDD images - février 2017 (sans doublons EMME)\76 images\14_sifflet_2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9" t="8252" r="23085" b="8347"/>
          <a:stretch/>
        </p:blipFill>
        <p:spPr bwMode="auto">
          <a:xfrm>
            <a:off x="5164976" y="3717032"/>
            <a:ext cx="3140311" cy="27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244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BDD lexicale\LA\BDD images - février 2017 (sans doublons EMME)\76 images\15_mur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2" t="12009" r="24231" b="13981"/>
          <a:stretch/>
        </p:blipFill>
        <p:spPr bwMode="auto">
          <a:xfrm>
            <a:off x="827583" y="476672"/>
            <a:ext cx="2996271" cy="283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user\Desktop\BDD lexicale\LA\BDD images - février 2017 (sans doublons EMME)\76 images\2_banane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3" t="13271" r="22770" b="12998"/>
          <a:stretch/>
        </p:blipFill>
        <p:spPr bwMode="auto">
          <a:xfrm>
            <a:off x="5220072" y="476673"/>
            <a:ext cx="3060000" cy="283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BDD lexicale\LA\BDD images - février 2017 (sans doublons EMME)\76 images\18_verre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7" t="13511" r="23464" b="22012"/>
          <a:stretch/>
        </p:blipFill>
        <p:spPr bwMode="auto">
          <a:xfrm>
            <a:off x="827583" y="3717032"/>
            <a:ext cx="2996271" cy="272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ser\Desktop\BDD lexicale\LA\BDD images - février 2017 (sans doublons EMME)\76 images\32_luge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3" t="13841" r="23456" b="13665"/>
          <a:stretch/>
        </p:blipFill>
        <p:spPr bwMode="auto">
          <a:xfrm>
            <a:off x="5220072" y="3717033"/>
            <a:ext cx="3060000" cy="272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81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user\Desktop\BDD lexicale\LA\BDD images - février 2017 (sans doublons EMME)\76 images\68_poupée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23340" r="12411" b="24095"/>
          <a:stretch/>
        </p:blipFill>
        <p:spPr bwMode="auto">
          <a:xfrm>
            <a:off x="5148064" y="505302"/>
            <a:ext cx="3166267" cy="280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ser\Desktop\BDD lexicale\LA\BDD images - février 2017 (sans doublons EMME)\76 images\76_renne_1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9" t="13354" r="24097" b="14104"/>
          <a:stretch/>
        </p:blipFill>
        <p:spPr bwMode="auto">
          <a:xfrm>
            <a:off x="827584" y="577150"/>
            <a:ext cx="298599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user\Desktop\BDD lexicale\LA\BDD images - février 2017 (sans doublons EMME)\76 images\16_prince_2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2" t="12879" r="23462" b="14143"/>
          <a:stretch/>
        </p:blipFill>
        <p:spPr bwMode="auto">
          <a:xfrm>
            <a:off x="5148064" y="3717031"/>
            <a:ext cx="3166267" cy="272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user\Desktop\BDD lexicale\LA\BDD images - février 2017 (sans doublons EMME)\76 images\18_verre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7" t="13511" r="23464" b="22012"/>
          <a:stretch/>
        </p:blipFill>
        <p:spPr bwMode="auto">
          <a:xfrm>
            <a:off x="827584" y="3717032"/>
            <a:ext cx="2985994" cy="272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86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user\Desktop\BDD lexicale\LA\BDD images - février 2017 (sans doublons EMME)\76 images\34_main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6" t="11359" r="23465" b="14030"/>
          <a:stretch/>
        </p:blipFill>
        <p:spPr bwMode="auto">
          <a:xfrm>
            <a:off x="5148064" y="3789040"/>
            <a:ext cx="3096344" cy="2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BDD lexicale\LA\BDD images - février 2017 (sans doublons EMME)\76 images\45_garçon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5" t="13665" r="24225" b="13164"/>
          <a:stretch/>
        </p:blipFill>
        <p:spPr bwMode="auto">
          <a:xfrm>
            <a:off x="827584" y="441216"/>
            <a:ext cx="297815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BDD lexicale\LA\BDD images - février 2017 (sans doublons EMME)\76 images\58_rails_1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0" t="14756" r="24356" b="14716"/>
          <a:stretch/>
        </p:blipFill>
        <p:spPr bwMode="auto">
          <a:xfrm>
            <a:off x="827583" y="3789040"/>
            <a:ext cx="2978151" cy="2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user\Desktop\BDD lexicale\LA\BDD images - février 2017 (sans doublons EMME)\76 images\17_croissant_2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8" t="11315" r="23456" b="14200"/>
          <a:stretch/>
        </p:blipFill>
        <p:spPr bwMode="auto">
          <a:xfrm>
            <a:off x="5148064" y="441216"/>
            <a:ext cx="309634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71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Desktop\BDD lexicale\LA\BDD images - février 2017 (sans doublons EMME)\76 images\13_fauteuil_2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9" t="13680" r="24226" b="14390"/>
          <a:stretch/>
        </p:blipFill>
        <p:spPr bwMode="auto">
          <a:xfrm>
            <a:off x="827584" y="3664540"/>
            <a:ext cx="2985994" cy="27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er\Desktop\BDD lexicale\LA\BDD images - février 2017 (sans doublons EMME)\76 images\39_oeil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1" t="17466" r="24222" b="13144"/>
          <a:stretch/>
        </p:blipFill>
        <p:spPr bwMode="auto">
          <a:xfrm>
            <a:off x="5215812" y="3664540"/>
            <a:ext cx="3056607" cy="27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ser\Desktop\BDD lexicale\LA\BDD images - février 2017 (sans doublons EMME)\76 images\64_éclair_2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8" t="16491" r="24610" b="15586"/>
          <a:stretch/>
        </p:blipFill>
        <p:spPr bwMode="auto">
          <a:xfrm>
            <a:off x="5215813" y="460085"/>
            <a:ext cx="3056607" cy="272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user\Desktop\BDD lexicale\LA\BDD images - février 2017 (sans doublons EMME)\76 images\18_verre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7" t="13511" r="23464" b="22012"/>
          <a:stretch/>
        </p:blipFill>
        <p:spPr bwMode="auto">
          <a:xfrm>
            <a:off x="827584" y="460086"/>
            <a:ext cx="2985994" cy="272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user\Desktop\BDD lexicale\LA\BDD images - février 2017 (sans doublons EMME)\76 images\48_tartine_3-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6" t="6890" r="25726" b="5802"/>
          <a:stretch/>
        </p:blipFill>
        <p:spPr bwMode="auto">
          <a:xfrm>
            <a:off x="5220072" y="506057"/>
            <a:ext cx="305583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user\Desktop\BDD lexicale\LA\BDD images - février 2017 (sans doublons EMME)\76 images\26_poussin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5" t="37129" r="24039" b="13761"/>
          <a:stretch/>
        </p:blipFill>
        <p:spPr bwMode="auto">
          <a:xfrm>
            <a:off x="784925" y="3750423"/>
            <a:ext cx="3055839" cy="264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user\Desktop\BDD lexicale\LA\BDD images - février 2017 (sans doublons EMME)\76 images\43_fromage_3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9" t="11437" r="23463" b="13972"/>
          <a:stretch/>
        </p:blipFill>
        <p:spPr bwMode="auto">
          <a:xfrm>
            <a:off x="784925" y="506057"/>
            <a:ext cx="305583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ser\Desktop\BDD lexicale\LA\BDD images - février 2017 (sans doublons EMME)\76 images\1_baignoire_3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4" t="12536" r="24063" b="14339"/>
          <a:stretch/>
        </p:blipFill>
        <p:spPr bwMode="auto">
          <a:xfrm>
            <a:off x="5220071" y="3750423"/>
            <a:ext cx="3055839" cy="264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0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BDD lexicale\LA\BDD images - février 2017 (sans doublons EMME)\76 images\19_dents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0" t="11795" r="23456" b="13613"/>
          <a:stretch/>
        </p:blipFill>
        <p:spPr bwMode="auto">
          <a:xfrm>
            <a:off x="5237401" y="404664"/>
            <a:ext cx="306117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user\Desktop\BDD lexicale\LA\BDD images - février 2017 (sans doublons EMME)\76 images\63_roue_1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8" t="14451" r="23851" b="14297"/>
          <a:stretch/>
        </p:blipFill>
        <p:spPr bwMode="auto">
          <a:xfrm>
            <a:off x="811416" y="3703625"/>
            <a:ext cx="311251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BDD lexicale\LA\BDD images - février 2017 (sans doublons EMME)\76 images\70_écharpe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8" t="13019" r="23595" b="13840"/>
          <a:stretch/>
        </p:blipFill>
        <p:spPr bwMode="auto">
          <a:xfrm>
            <a:off x="5237401" y="3703625"/>
            <a:ext cx="306117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ser\Desktop\BDD lexicale\LA\BDD images - février 2017 (sans doublons EMME)\76 images\60_dauphin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4" t="12995" r="23850" b="13757"/>
          <a:stretch/>
        </p:blipFill>
        <p:spPr bwMode="auto">
          <a:xfrm>
            <a:off x="811416" y="404664"/>
            <a:ext cx="311251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494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user\Desktop\BDD lexicale\LA\BDD images - février 2017 (sans doublons EMME)\76 images\20_éponge_3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t="13656" r="24419" b="14786"/>
          <a:stretch/>
        </p:blipFill>
        <p:spPr bwMode="auto">
          <a:xfrm>
            <a:off x="5130593" y="3789783"/>
            <a:ext cx="3089655" cy="265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user\Desktop\BDD lexicale\LA\BDD images - février 2017 (sans doublons EMME)\76 images\55_ciseau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t="12551" r="23454" b="13355"/>
          <a:stretch/>
        </p:blipFill>
        <p:spPr bwMode="auto">
          <a:xfrm>
            <a:off x="5130594" y="476672"/>
            <a:ext cx="308965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er\Desktop\BDD lexicale\LA\BDD images - février 2017 (sans doublons EMME)\76 images\75_griffes_1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8" t="13747" r="24101" b="15147"/>
          <a:stretch/>
        </p:blipFill>
        <p:spPr bwMode="auto">
          <a:xfrm>
            <a:off x="827584" y="3789783"/>
            <a:ext cx="3022448" cy="265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BDD lexicale\LA\BDD images - février 2017 (sans doublons EMME)\76 images\42_savon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6" t="8688" r="25391" b="8018"/>
          <a:stretch/>
        </p:blipFill>
        <p:spPr bwMode="auto">
          <a:xfrm>
            <a:off x="827584" y="476672"/>
            <a:ext cx="302244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623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DD lexicale\LA\BDD images - février 2017 (sans doublons EMME)\76 images\21_citron_2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8" t="12998" r="23272" b="13468"/>
          <a:stretch/>
        </p:blipFill>
        <p:spPr bwMode="auto">
          <a:xfrm>
            <a:off x="5292080" y="487048"/>
            <a:ext cx="301746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user\Desktop\BDD lexicale\LA\BDD images - février 2017 (sans doublons EMME)\76 images\46_mouton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8" t="13473" r="23261" b="30422"/>
          <a:stretch/>
        </p:blipFill>
        <p:spPr bwMode="auto">
          <a:xfrm>
            <a:off x="5292080" y="3789040"/>
            <a:ext cx="301746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BDD lexicale\LA\BDD images - février 2017 (sans doublons EMME)\76 images\61_ange_1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5397" r="24354" b="14392"/>
          <a:stretch/>
        </p:blipFill>
        <p:spPr bwMode="auto">
          <a:xfrm>
            <a:off x="899592" y="3789040"/>
            <a:ext cx="305723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ser\Desktop\BDD lexicale\LA\BDD images - février 2017 (sans doublons EMME)\76 images\72_requin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6" t="13688" r="23344" b="14445"/>
          <a:stretch/>
        </p:blipFill>
        <p:spPr bwMode="auto">
          <a:xfrm>
            <a:off x="899592" y="487047"/>
            <a:ext cx="305723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396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BDD lexicale\LA\BDD images - février 2017 (sans doublons EMME)\76 images\22_bonbon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4" t="12170" r="22115" b="13446"/>
          <a:stretch/>
        </p:blipFill>
        <p:spPr bwMode="auto">
          <a:xfrm>
            <a:off x="755576" y="404664"/>
            <a:ext cx="316835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BDD lexicale\LA\BDD images - février 2017 (sans doublons EMME)\76 images\13_fauteuil_2_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9" t="13680" r="24226" b="14390"/>
          <a:stretch/>
        </p:blipFill>
        <p:spPr bwMode="auto">
          <a:xfrm>
            <a:off x="5148064" y="404665"/>
            <a:ext cx="3132000" cy="28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user\Desktop\BDD lexicale\LA\BDD images - février 2017 (sans doublons EMME)\76 images\3_poule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9" t="12437" r="24314" b="13891"/>
          <a:stretch/>
        </p:blipFill>
        <p:spPr bwMode="auto">
          <a:xfrm>
            <a:off x="755576" y="3668960"/>
            <a:ext cx="3168352" cy="27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BDD lexicale\LA\BDD images - février 2017 (sans doublons EMME)\76 images\53_vélo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5" t="14207" r="23469" b="13481"/>
          <a:stretch/>
        </p:blipFill>
        <p:spPr bwMode="auto">
          <a:xfrm>
            <a:off x="5148064" y="3668959"/>
            <a:ext cx="3132000" cy="27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072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BDD lexicale\LA\BDD images - février 2017 (sans doublons EMME)\76 images\23_fourmi_2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4" t="13515" r="23310" b="13590"/>
          <a:stretch/>
        </p:blipFill>
        <p:spPr bwMode="auto">
          <a:xfrm>
            <a:off x="821134" y="3661726"/>
            <a:ext cx="3096131" cy="27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BDD lexicale\LA\BDD images - février 2017 (sans doublons EMME)\76 images\73_agneau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1" t="14173" r="23749" b="14079"/>
          <a:stretch/>
        </p:blipFill>
        <p:spPr bwMode="auto">
          <a:xfrm>
            <a:off x="5164537" y="416257"/>
            <a:ext cx="312149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user\Desktop\BDD lexicale\LA\BDD images - février 2017 (sans doublons EMME)\76 images\28__bouteille_3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5" t="12419" r="23537" b="13641"/>
          <a:stretch/>
        </p:blipFill>
        <p:spPr bwMode="auto">
          <a:xfrm>
            <a:off x="821133" y="404664"/>
            <a:ext cx="3096132" cy="287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BDD lexicale\LA\BDD images - février 2017 (sans doublons EMME)\76 images\30_train_1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9" t="11207" r="25767" b="15052"/>
          <a:stretch/>
        </p:blipFill>
        <p:spPr bwMode="auto">
          <a:xfrm>
            <a:off x="5164536" y="3661727"/>
            <a:ext cx="3121493" cy="27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694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user\Desktop\BDD lexicale\LA\BDD images - février 2017 (sans doublons EMME)\76 images\24_bouche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2" t="13275" r="23809" b="14400"/>
          <a:stretch/>
        </p:blipFill>
        <p:spPr bwMode="auto">
          <a:xfrm>
            <a:off x="5172767" y="3711516"/>
            <a:ext cx="3172033" cy="281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user\Desktop\BDD lexicale\LA\BDD images - février 2017 (sans doublons EMME)\76 images\12_mouche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t="13036" r="24616" b="15329"/>
          <a:stretch/>
        </p:blipFill>
        <p:spPr bwMode="auto">
          <a:xfrm>
            <a:off x="5172768" y="404664"/>
            <a:ext cx="3172033" cy="286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user\Desktop\BDD lexicale\LA\BDD images - février 2017 (sans doublons EMME)\76 images\52_lune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4" t="12705" r="24035" b="13697"/>
          <a:stretch/>
        </p:blipFill>
        <p:spPr bwMode="auto">
          <a:xfrm>
            <a:off x="755577" y="3711516"/>
            <a:ext cx="3153226" cy="281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user\Desktop\BDD lexicale\LA\BDD images - février 2017 (sans doublons EMME)\76 images\65_dé_1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3250" r="23841" b="14309"/>
          <a:stretch/>
        </p:blipFill>
        <p:spPr bwMode="auto">
          <a:xfrm>
            <a:off x="755575" y="404664"/>
            <a:ext cx="315322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030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DD lexicale\LA\BDD images - février 2017 (sans doublons EMME)\76 images\25_arbre_2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8" t="12678" r="23263" b="13806"/>
          <a:stretch/>
        </p:blipFill>
        <p:spPr bwMode="auto">
          <a:xfrm>
            <a:off x="899592" y="3645024"/>
            <a:ext cx="302433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user\Desktop\BDD lexicale\LA\BDD images - février 2017 (sans doublons EMME)\76 images\2_banane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3" t="13271" r="22770" b="12998"/>
          <a:stretch/>
        </p:blipFill>
        <p:spPr bwMode="auto">
          <a:xfrm>
            <a:off x="5220072" y="404665"/>
            <a:ext cx="306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er\Desktop\BDD lexicale\LA\BDD images - février 2017 (sans doublons EMME)\76 images\31_nuage_3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5" t="12268" r="23274" b="12601"/>
          <a:stretch/>
        </p:blipFill>
        <p:spPr bwMode="auto">
          <a:xfrm>
            <a:off x="899592" y="404664"/>
            <a:ext cx="302433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BDD lexicale\LA\BDD images - février 2017 (sans doublons EMME)\76 images\41_pain_1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3" t="12019" r="24231" b="13731"/>
          <a:stretch/>
        </p:blipFill>
        <p:spPr bwMode="auto">
          <a:xfrm>
            <a:off x="5220071" y="3647108"/>
            <a:ext cx="3060001" cy="28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712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BDD lexicale\LA\BDD images - février 2017 (sans doublons EMME)\76 images\26_poussin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5" t="13767" r="24039" b="13761"/>
          <a:stretch/>
        </p:blipFill>
        <p:spPr bwMode="auto">
          <a:xfrm>
            <a:off x="5220072" y="404665"/>
            <a:ext cx="3106020" cy="282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C:\Users\user\Desktop\BDD lexicale\LA\BDD images - février 2017 (sans doublons EMME)\76 images\6_chameau-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1" t="11931" r="23311" b="15486"/>
          <a:stretch/>
        </p:blipFill>
        <p:spPr bwMode="auto">
          <a:xfrm>
            <a:off x="801927" y="404664"/>
            <a:ext cx="3066569" cy="282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BDD lexicale\LA\BDD images - février 2017 (sans doublons EMME)\76 images\25_arbre_2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8" t="12678" r="23263" b="13806"/>
          <a:stretch/>
        </p:blipFill>
        <p:spPr bwMode="auto">
          <a:xfrm>
            <a:off x="5220073" y="3645344"/>
            <a:ext cx="310602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user\Desktop\BDD lexicale\LA\BDD images - février 2017 (sans doublons EMME)\76 images\42_savon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6" t="8688" r="25391" b="8018"/>
          <a:stretch/>
        </p:blipFill>
        <p:spPr bwMode="auto">
          <a:xfrm>
            <a:off x="801927" y="3645024"/>
            <a:ext cx="306656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801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BDD lexicale\LA\BDD images - février 2017 (sans doublons EMME)\76 images\27_chat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3" t="12074" r="22881" b="14077"/>
          <a:stretch/>
        </p:blipFill>
        <p:spPr bwMode="auto">
          <a:xfrm>
            <a:off x="5155470" y="404664"/>
            <a:ext cx="3176036" cy="295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user\Desktop\BDD lexicale\LA\BDD images - février 2017 (sans doublons EMME)\76 images\51_lapin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t="11854" r="23457" b="14043"/>
          <a:stretch/>
        </p:blipFill>
        <p:spPr bwMode="auto">
          <a:xfrm>
            <a:off x="793430" y="404664"/>
            <a:ext cx="3065455" cy="295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BDD lexicale\LA\BDD images - février 2017 (sans doublons EMME)\76 images\69_île_1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7" t="13387" r="24108" b="14459"/>
          <a:stretch/>
        </p:blipFill>
        <p:spPr bwMode="auto">
          <a:xfrm>
            <a:off x="5155470" y="3739710"/>
            <a:ext cx="3176036" cy="278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47_soleil_3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5" t="14054" r="24042" b="15328"/>
          <a:stretch/>
        </p:blipFill>
        <p:spPr bwMode="auto">
          <a:xfrm>
            <a:off x="793430" y="3739711"/>
            <a:ext cx="3065455" cy="278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541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user\Desktop\BDD lexicale\LA\BDD images - février 2017 (sans doublons EMME)\76 images\28__bouteille_3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5" t="12419" r="23537" b="13641"/>
          <a:stretch/>
        </p:blipFill>
        <p:spPr bwMode="auto">
          <a:xfrm>
            <a:off x="755575" y="427319"/>
            <a:ext cx="3174803" cy="287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user\Desktop\BDD lexicale\LA\BDD images - février 2017 (sans doublons EMME)\76 images\34_main_1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6" t="11359" r="23465" b="14030"/>
          <a:stretch/>
        </p:blipFill>
        <p:spPr bwMode="auto">
          <a:xfrm>
            <a:off x="5364088" y="427319"/>
            <a:ext cx="2942836" cy="287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BDD lexicale\LA\BDD images - février 2017 (sans doublons EMME)\76 images\41_pain_1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3" t="12019" r="24231" b="13731"/>
          <a:stretch/>
        </p:blipFill>
        <p:spPr bwMode="auto">
          <a:xfrm>
            <a:off x="755575" y="3645024"/>
            <a:ext cx="317480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BDD lexicale\LA\BDD images - février 2017 (sans doublons EMME)\76 images\58_rails_1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0" t="14756" r="24356" b="14716"/>
          <a:stretch/>
        </p:blipFill>
        <p:spPr bwMode="auto">
          <a:xfrm>
            <a:off x="5364088" y="3645024"/>
            <a:ext cx="294283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60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user\Desktop\BDD lexicale\LA\BDD images - février 2017 (sans doublons EMME)\76 images\36_collier_3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8" t="12285" r="23658" b="14013"/>
          <a:stretch/>
        </p:blipFill>
        <p:spPr bwMode="auto">
          <a:xfrm>
            <a:off x="827584" y="496998"/>
            <a:ext cx="3053239" cy="290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BDD lexicale\LA\BDD images - février 2017 (sans doublons EMME)\76 images\33_voiture_3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5" t="12933" r="23276" b="25806"/>
          <a:stretch/>
        </p:blipFill>
        <p:spPr bwMode="auto">
          <a:xfrm>
            <a:off x="827584" y="3717032"/>
            <a:ext cx="3060000" cy="27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BDD lexicale\LA\BDD images - février 2017 (sans doublons EMME)\76 images\17_croissant_2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8" t="11315" r="23456" b="14200"/>
          <a:stretch/>
        </p:blipFill>
        <p:spPr bwMode="auto">
          <a:xfrm>
            <a:off x="5292080" y="3717032"/>
            <a:ext cx="3053239" cy="27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user\Desktop\BDD lexicale\LA\BDD images - février 2017 (sans doublons EMME)\76 images\2_banane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3" t="13271" r="22770" b="12998"/>
          <a:stretch/>
        </p:blipFill>
        <p:spPr bwMode="auto">
          <a:xfrm>
            <a:off x="5292080" y="496998"/>
            <a:ext cx="3060000" cy="290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268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DD lexicale\LA\BDD images - février 2017 (sans doublons EMME)\76 images\29_lait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6" t="12793" r="24282" b="13939"/>
          <a:stretch/>
        </p:blipFill>
        <p:spPr bwMode="auto">
          <a:xfrm>
            <a:off x="5283592" y="3717032"/>
            <a:ext cx="2973229" cy="273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user\Desktop\BDD lexicale\LA\BDD images - février 2017 (sans doublons EMME)\76 images\44_pompier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4" t="12728" r="24238" b="14151"/>
          <a:stretch/>
        </p:blipFill>
        <p:spPr bwMode="auto">
          <a:xfrm>
            <a:off x="814358" y="428227"/>
            <a:ext cx="318771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BDD lexicale\LA\BDD images - février 2017 (sans doublons EMME)\76 images\46_mouton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8" t="13473" r="23261" b="13743"/>
          <a:stretch/>
        </p:blipFill>
        <p:spPr bwMode="auto">
          <a:xfrm>
            <a:off x="5283593" y="428227"/>
            <a:ext cx="2973229" cy="288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67_dragon_2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8" t="13056" r="23848" b="14263"/>
          <a:stretch/>
        </p:blipFill>
        <p:spPr bwMode="auto">
          <a:xfrm>
            <a:off x="814357" y="3717032"/>
            <a:ext cx="3187717" cy="273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43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BDD lexicale\LA\BDD images - février 2017 (sans doublons EMME)\76 images\30_train_1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9" t="11207" r="25767" b="15052"/>
          <a:stretch/>
        </p:blipFill>
        <p:spPr bwMode="auto">
          <a:xfrm>
            <a:off x="827584" y="3717032"/>
            <a:ext cx="3137744" cy="273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user\Desktop\BDD lexicale\LA\BDD images - février 2017 (sans doublons EMME)\76 images\10_clé_1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1" t="13309" r="23655" b="13143"/>
          <a:stretch/>
        </p:blipFill>
        <p:spPr bwMode="auto">
          <a:xfrm>
            <a:off x="5220072" y="446742"/>
            <a:ext cx="3172033" cy="28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BDD lexicale\LA\BDD images - février 2017 (sans doublons EMME)\76 images\37_moustache_3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2" t="12685" r="23651" b="13694"/>
          <a:stretch/>
        </p:blipFill>
        <p:spPr bwMode="auto">
          <a:xfrm>
            <a:off x="827584" y="430650"/>
            <a:ext cx="313774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ser\Desktop\BDD lexicale\LA\BDD images - février 2017 (sans doublons EMME)\76 images\44_pompier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4" t="12728" r="24238" b="14151"/>
          <a:stretch/>
        </p:blipFill>
        <p:spPr bwMode="auto">
          <a:xfrm>
            <a:off x="5220072" y="3717032"/>
            <a:ext cx="3172033" cy="273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647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BDD lexicale\LA\BDD images - février 2017 (sans doublons EMME)\76 images\31_nuage_3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5" t="12268" r="23274" b="12601"/>
          <a:stretch/>
        </p:blipFill>
        <p:spPr bwMode="auto">
          <a:xfrm>
            <a:off x="827584" y="371521"/>
            <a:ext cx="309634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user\Desktop\BDD lexicale\LA\BDD images - février 2017 (sans doublons EMME)\76 images\55_ciseau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t="12551" r="23454" b="13355"/>
          <a:stretch/>
        </p:blipFill>
        <p:spPr bwMode="auto">
          <a:xfrm>
            <a:off x="5220072" y="404664"/>
            <a:ext cx="308965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BDD lexicale\LA\BDD images - février 2017 (sans doublons EMME)\76 images\54_cube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1" t="11396" r="22690" b="14570"/>
          <a:stretch/>
        </p:blipFill>
        <p:spPr bwMode="auto">
          <a:xfrm>
            <a:off x="827584" y="3645024"/>
            <a:ext cx="309634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BDD lexicale\LA\BDD images - février 2017 (sans doublons EMME)\76 images\9_garage_3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9" t="12350" r="23654" b="13447"/>
          <a:stretch/>
        </p:blipFill>
        <p:spPr bwMode="auto">
          <a:xfrm>
            <a:off x="5220072" y="3645024"/>
            <a:ext cx="308965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223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user\Desktop\BDD lexicale\LA\BDD images - février 2017 (sans doublons EMME)\76 images\32_luge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3" t="13841" r="23456" b="13665"/>
          <a:stretch/>
        </p:blipFill>
        <p:spPr bwMode="auto">
          <a:xfrm>
            <a:off x="5261732" y="453810"/>
            <a:ext cx="3002316" cy="29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C:\Users\user\Desktop\BDD lexicale\LA\BDD images - février 2017 (sans doublons EMME)\76 images\4_gateau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9" t="12733" r="23665" b="13928"/>
          <a:stretch/>
        </p:blipFill>
        <p:spPr bwMode="auto">
          <a:xfrm>
            <a:off x="827584" y="430949"/>
            <a:ext cx="3060000" cy="295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user\Desktop\BDD lexicale\LA\BDD images - février 2017 (sans doublons EMME)\76 images\36_collier_3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8" t="12285" r="23658" b="14013"/>
          <a:stretch/>
        </p:blipFill>
        <p:spPr bwMode="auto">
          <a:xfrm>
            <a:off x="827584" y="3717031"/>
            <a:ext cx="3060000" cy="279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55_ciseau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t="12551" r="23454" b="13355"/>
          <a:stretch/>
        </p:blipFill>
        <p:spPr bwMode="auto">
          <a:xfrm>
            <a:off x="5261732" y="3613596"/>
            <a:ext cx="3002316" cy="29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23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DD lexicale\LA\BDD images - février 2017 (sans doublons EMME)\76 images\33_voiture_3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5" t="12933" r="23276" b="13360"/>
          <a:stretch/>
        </p:blipFill>
        <p:spPr bwMode="auto">
          <a:xfrm>
            <a:off x="5148063" y="3571614"/>
            <a:ext cx="314358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BDD lexicale\LA\BDD images - février 2017 (sans doublons EMME)\76 images\9_garage_3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9" t="12350" r="23654" b="13447"/>
          <a:stretch/>
        </p:blipFill>
        <p:spPr bwMode="auto">
          <a:xfrm>
            <a:off x="5148063" y="442399"/>
            <a:ext cx="3143587" cy="271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user\Desktop\BDD lexicale\LA\BDD images - février 2017 (sans doublons EMME)\76 images\40_neige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10877" r="23654" b="14435"/>
          <a:stretch/>
        </p:blipFill>
        <p:spPr bwMode="auto">
          <a:xfrm>
            <a:off x="803480" y="3571614"/>
            <a:ext cx="301593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75_griffes_1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8" t="13747" r="24101" b="15147"/>
          <a:stretch/>
        </p:blipFill>
        <p:spPr bwMode="auto">
          <a:xfrm>
            <a:off x="803480" y="421338"/>
            <a:ext cx="301593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362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BDD lexicale\LA\BDD images - février 2017 (sans doublons EMME)\76 images\34_main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6" t="11359" r="23465" b="14030"/>
          <a:stretch/>
        </p:blipFill>
        <p:spPr bwMode="auto">
          <a:xfrm>
            <a:off x="752510" y="3717032"/>
            <a:ext cx="302740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user\Desktop\BDD lexicale\LA\BDD images - février 2017 (sans doublons EMME)\76 images\48_tartine_3-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6" t="6890" r="25726" b="5802"/>
          <a:stretch/>
        </p:blipFill>
        <p:spPr bwMode="auto">
          <a:xfrm>
            <a:off x="5220072" y="420528"/>
            <a:ext cx="300755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BDD lexicale\LA\BDD images - février 2017 (sans doublons EMME)\76 images\49_framboise_3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7" t="12795" r="22695" b="13114"/>
          <a:stretch/>
        </p:blipFill>
        <p:spPr bwMode="auto">
          <a:xfrm>
            <a:off x="752510" y="420528"/>
            <a:ext cx="302740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ser\Desktop\BDD lexicale\LA\BDD images - février 2017 (sans doublons EMME)\76 images\72_requin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6" t="13688" r="23344" b="14445"/>
          <a:stretch/>
        </p:blipFill>
        <p:spPr bwMode="auto">
          <a:xfrm>
            <a:off x="5220072" y="3717032"/>
            <a:ext cx="300755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563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BDD lexicale\LA\BDD images - février 2017 (sans doublons EMME)\76 images\35_bague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1" t="13090" r="24040" b="13529"/>
          <a:stretch/>
        </p:blipFill>
        <p:spPr bwMode="auto">
          <a:xfrm>
            <a:off x="767658" y="375416"/>
            <a:ext cx="308426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C:\Users\user\Desktop\BDD lexicale\LA\BDD images - février 2017 (sans doublons EMME)\76 images\6_chameau-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1" t="11931" r="23311" b="15486"/>
          <a:stretch/>
        </p:blipFill>
        <p:spPr bwMode="auto">
          <a:xfrm>
            <a:off x="5261489" y="375416"/>
            <a:ext cx="2982920" cy="28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BDD lexicale\LA\BDD images - février 2017 (sans doublons EMME)\76 images\7_rateau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5" t="10184" r="19017" b="10563"/>
          <a:stretch/>
        </p:blipFill>
        <p:spPr bwMode="auto">
          <a:xfrm>
            <a:off x="5261488" y="3645024"/>
            <a:ext cx="298292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71_gant_1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6" t="13476" r="24352" b="14196"/>
          <a:stretch/>
        </p:blipFill>
        <p:spPr bwMode="auto">
          <a:xfrm>
            <a:off x="767658" y="3645024"/>
            <a:ext cx="308426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34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user\Desktop\BDD lexicale\LA\BDD images - février 2017 (sans doublons EMME)\76 images\36_collier_3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8" t="12285" r="23658" b="14013"/>
          <a:stretch/>
        </p:blipFill>
        <p:spPr bwMode="auto">
          <a:xfrm>
            <a:off x="5317526" y="332976"/>
            <a:ext cx="294283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user\Desktop\BDD lexicale\LA\BDD images - février 2017 (sans doublons EMME)\76 images\2_banane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3" t="13271" r="22770" b="12998"/>
          <a:stretch/>
        </p:blipFill>
        <p:spPr bwMode="auto">
          <a:xfrm>
            <a:off x="791920" y="3612149"/>
            <a:ext cx="3060000" cy="290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BDD lexicale\LA\BDD images - février 2017 (sans doublons EMME)\76 images\18_verre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7" t="13511" r="23464" b="12178"/>
          <a:stretch/>
        </p:blipFill>
        <p:spPr bwMode="auto">
          <a:xfrm>
            <a:off x="755576" y="332976"/>
            <a:ext cx="309634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BDD lexicale\LA\BDD images - février 2017 (sans doublons EMME)\76 images\37_moustache_3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2" t="12685" r="23651" b="13694"/>
          <a:stretch/>
        </p:blipFill>
        <p:spPr bwMode="auto">
          <a:xfrm>
            <a:off x="5317526" y="3612149"/>
            <a:ext cx="2942836" cy="290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533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DD lexicale\LA\BDD images - février 2017 (sans doublons EMME)\76 images\37_moustache_3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2" t="12685" r="23651" b="13694"/>
          <a:stretch/>
        </p:blipFill>
        <p:spPr bwMode="auto">
          <a:xfrm>
            <a:off x="774214" y="401901"/>
            <a:ext cx="309717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user\Desktop\BDD lexicale\LA\BDD images - février 2017 (sans doublons EMME)\76 images\66_os_1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t="14297" r="23853" b="14371"/>
          <a:stretch/>
        </p:blipFill>
        <p:spPr bwMode="auto">
          <a:xfrm>
            <a:off x="5292080" y="401901"/>
            <a:ext cx="2924354" cy="28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user\Desktop\BDD lexicale\LA\BDD images - février 2017 (sans doublons EMME)\76 images\64_éclair_2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8" t="16491" r="24610" b="15586"/>
          <a:stretch/>
        </p:blipFill>
        <p:spPr bwMode="auto">
          <a:xfrm>
            <a:off x="814782" y="3645024"/>
            <a:ext cx="3056607" cy="283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ser\Desktop\BDD lexicale\LA\BDD images - février 2017 (sans doublons EMME)\76 images\72_requin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6" t="13688" r="23344" b="14445"/>
          <a:stretch/>
        </p:blipFill>
        <p:spPr bwMode="auto">
          <a:xfrm>
            <a:off x="5292080" y="3645024"/>
            <a:ext cx="2924354" cy="283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131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BDD lexicale\LA\BDD images - février 2017 (sans doublons EMME)\76 images\38_veste_2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6" t="12988" r="23652" b="13954"/>
          <a:stretch/>
        </p:blipFill>
        <p:spPr bwMode="auto">
          <a:xfrm>
            <a:off x="5148064" y="3747599"/>
            <a:ext cx="3108168" cy="273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user\Desktop\BDD lexicale\LA\BDD images - février 2017 (sans doublons EMME)\76 images\52_lune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4" t="12705" r="24035" b="13697"/>
          <a:stretch/>
        </p:blipFill>
        <p:spPr bwMode="auto">
          <a:xfrm>
            <a:off x="711941" y="407099"/>
            <a:ext cx="3067972" cy="295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BDD lexicale\LA\BDD images - février 2017 (sans doublons EMME)\76 images\62_loup_1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4" t="12917" r="23852" b="14368"/>
          <a:stretch/>
        </p:blipFill>
        <p:spPr bwMode="auto">
          <a:xfrm>
            <a:off x="5148064" y="407099"/>
            <a:ext cx="3108168" cy="295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BDD lexicale\LA\BDD images - février 2017 (sans doublons EMME)\76 images\74_frites_1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6" t="14998" r="24348" b="15273"/>
          <a:stretch/>
        </p:blipFill>
        <p:spPr bwMode="auto">
          <a:xfrm>
            <a:off x="711940" y="3747599"/>
            <a:ext cx="3067973" cy="273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94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user\Desktop\BDD lexicale\LA\BDD images - février 2017 (sans doublons EMME)\76 images\8_facteur_2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6" t="13023" r="23661" b="14833"/>
          <a:stretch/>
        </p:blipFill>
        <p:spPr bwMode="auto">
          <a:xfrm>
            <a:off x="5220072" y="3721577"/>
            <a:ext cx="3056098" cy="276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C:\Users\user\Desktop\BDD lexicale\LA\BDD images - février 2017 (sans doublons EMME)\76 images\6_chameau-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1" t="11931" r="23311" b="15486"/>
          <a:stretch/>
        </p:blipFill>
        <p:spPr bwMode="auto">
          <a:xfrm>
            <a:off x="899592" y="474894"/>
            <a:ext cx="3060000" cy="292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15_mur_1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2" t="12009" r="24231" b="13981"/>
          <a:stretch/>
        </p:blipFill>
        <p:spPr bwMode="auto">
          <a:xfrm>
            <a:off x="5220072" y="474894"/>
            <a:ext cx="3056098" cy="292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user\Desktop\BDD lexicale\LA\BDD images - février 2017 (sans doublons EMME)\76 images\3_poule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9" t="12437" r="24314" b="13891"/>
          <a:stretch/>
        </p:blipFill>
        <p:spPr bwMode="auto">
          <a:xfrm>
            <a:off x="899592" y="3721576"/>
            <a:ext cx="3060000" cy="276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58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BDD lexicale\LA\BDD images - février 2017 (sans doublons EMME)\76 images\39_oeil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1" t="17466" r="24222" b="13144"/>
          <a:stretch/>
        </p:blipFill>
        <p:spPr bwMode="auto">
          <a:xfrm>
            <a:off x="745502" y="404664"/>
            <a:ext cx="313774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user\Desktop\BDD lexicale\LA\BDD images - février 2017 (sans doublons EMME)\76 images\22_bonbon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4" t="12170" r="22115" b="13446"/>
          <a:stretch/>
        </p:blipFill>
        <p:spPr bwMode="auto">
          <a:xfrm>
            <a:off x="5075306" y="404664"/>
            <a:ext cx="316835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er\Desktop\BDD lexicale\LA\BDD images - février 2017 (sans doublons EMME)\76 images\19_dents_1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0" t="11795" r="23456" b="13613"/>
          <a:stretch/>
        </p:blipFill>
        <p:spPr bwMode="auto">
          <a:xfrm>
            <a:off x="788994" y="3656044"/>
            <a:ext cx="310349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BDD lexicale\LA\BDD images - février 2017 (sans doublons EMME)\76 images\1_baignoire_3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4" t="12536" r="24063" b="14339"/>
          <a:stretch/>
        </p:blipFill>
        <p:spPr bwMode="auto">
          <a:xfrm>
            <a:off x="5075305" y="3656044"/>
            <a:ext cx="316835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365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user\Desktop\BDD lexicale\LA\BDD images - février 2017 (sans doublons EMME)\76 images\40_neige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10877" r="23654" b="14435"/>
          <a:stretch/>
        </p:blipFill>
        <p:spPr bwMode="auto">
          <a:xfrm>
            <a:off x="871346" y="3596183"/>
            <a:ext cx="305258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user\Desktop\BDD lexicale\LA\BDD images - février 2017 (sans doublons EMME)\76 images\16_prince_2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2" t="12879" r="23462" b="14143"/>
          <a:stretch/>
        </p:blipFill>
        <p:spPr bwMode="auto">
          <a:xfrm>
            <a:off x="5074544" y="417204"/>
            <a:ext cx="3169864" cy="279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er\Desktop\BDD lexicale\LA\BDD images - février 2017 (sans doublons EMME)\76 images\63_roue_1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8" t="14451" r="23851" b="14297"/>
          <a:stretch/>
        </p:blipFill>
        <p:spPr bwMode="auto">
          <a:xfrm>
            <a:off x="846874" y="404665"/>
            <a:ext cx="307705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BDD lexicale\LA\BDD images - février 2017 (sans doublons EMME)\76 images\49_framboise_3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7" t="12795" r="22695" b="13114"/>
          <a:stretch/>
        </p:blipFill>
        <p:spPr bwMode="auto">
          <a:xfrm>
            <a:off x="5074544" y="3596184"/>
            <a:ext cx="316986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184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DD lexicale\LA\BDD images - février 2017 (sans doublons EMME)\76 images\41_pain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3" t="12019" r="24231" b="13731"/>
          <a:stretch/>
        </p:blipFill>
        <p:spPr bwMode="auto">
          <a:xfrm>
            <a:off x="5141736" y="3713479"/>
            <a:ext cx="3133074" cy="276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user\Desktop\BDD lexicale\LA\BDD images - février 2017 (sans doublons EMME)\76 images\20_éponge_3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t="13656" r="24419" b="14786"/>
          <a:stretch/>
        </p:blipFill>
        <p:spPr bwMode="auto">
          <a:xfrm>
            <a:off x="5141736" y="414854"/>
            <a:ext cx="3133074" cy="286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BDD lexicale\LA\BDD images - février 2017 (sans doublons EMME)\76 images\8_facteur_2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6" t="13023" r="23661" b="14833"/>
          <a:stretch/>
        </p:blipFill>
        <p:spPr bwMode="auto">
          <a:xfrm>
            <a:off x="769427" y="3713479"/>
            <a:ext cx="3097039" cy="276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ser\Desktop\Imagier LA complet\68_poupée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6" t="24106" r="13120" b="24868"/>
          <a:stretch/>
        </p:blipFill>
        <p:spPr bwMode="auto">
          <a:xfrm>
            <a:off x="769427" y="404664"/>
            <a:ext cx="309704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884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BDD lexicale\LA\BDD images - février 2017 (sans doublons EMME)\76 images\42_savon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6" t="8688" r="25391" b="8018"/>
          <a:stretch/>
        </p:blipFill>
        <p:spPr bwMode="auto">
          <a:xfrm>
            <a:off x="802817" y="3645024"/>
            <a:ext cx="314047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user\Desktop\BDD lexicale\LA\BDD images - février 2017 (sans doublons EMME)\76 images\18_verre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7" t="13511" r="23464" b="12178"/>
          <a:stretch/>
        </p:blipFill>
        <p:spPr bwMode="auto">
          <a:xfrm>
            <a:off x="5165432" y="369741"/>
            <a:ext cx="3065037" cy="28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BDD lexicale\LA\BDD images - février 2017 (sans doublons EMME)\76 images\49_framboise_3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7" t="12795" r="22695" b="13114"/>
          <a:stretch/>
        </p:blipFill>
        <p:spPr bwMode="auto">
          <a:xfrm>
            <a:off x="802815" y="369740"/>
            <a:ext cx="314047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BDD lexicale\LA\BDD images - février 2017 (sans doublons EMME)\76 images\54_cube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1" t="11396" r="22690" b="14570"/>
          <a:stretch/>
        </p:blipFill>
        <p:spPr bwMode="auto">
          <a:xfrm>
            <a:off x="5165432" y="3645024"/>
            <a:ext cx="306503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01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BDD lexicale\LA\BDD images - février 2017 (sans doublons EMME)\76 images\43_fromage_3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9" t="11437" r="23463" b="13972"/>
          <a:stretch/>
        </p:blipFill>
        <p:spPr bwMode="auto">
          <a:xfrm>
            <a:off x="5138387" y="410726"/>
            <a:ext cx="316568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BDD lexicale\LA\BDD images - février 2017 (sans doublons EMME)\76 images\29_lait_1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6" t="12793" r="24282" b="13939"/>
          <a:stretch/>
        </p:blipFill>
        <p:spPr bwMode="auto">
          <a:xfrm>
            <a:off x="787512" y="410726"/>
            <a:ext cx="313774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er\Desktop\BDD lexicale\LA\BDD images - février 2017 (sans doublons EMME)\76 images\39_oeil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1" t="17466" r="24222" b="13144"/>
          <a:stretch/>
        </p:blipFill>
        <p:spPr bwMode="auto">
          <a:xfrm>
            <a:off x="787512" y="3717032"/>
            <a:ext cx="3137744" cy="276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59_guêpe_1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3" t="13341" r="24106" b="15220"/>
          <a:stretch/>
        </p:blipFill>
        <p:spPr bwMode="auto">
          <a:xfrm>
            <a:off x="5138387" y="3717031"/>
            <a:ext cx="3165684" cy="276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483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user\Desktop\BDD lexicale\LA\BDD images - février 2017 (sans doublons EMME)\76 images\44_pompier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4" t="12728" r="24238" b="14151"/>
          <a:stretch/>
        </p:blipFill>
        <p:spPr bwMode="auto">
          <a:xfrm>
            <a:off x="5098971" y="3664403"/>
            <a:ext cx="3132000" cy="287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BDD lexicale\LA\BDD images - février 2017 (sans doublons EMME)\76 images\13_fauteuil_2_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9" t="13680" r="24226" b="14390"/>
          <a:stretch/>
        </p:blipFill>
        <p:spPr bwMode="auto">
          <a:xfrm>
            <a:off x="5098971" y="332657"/>
            <a:ext cx="3132000" cy="292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user\Desktop\BDD lexicale\LA\BDD images - février 2017 (sans doublons EMME)\76 images\24_bouche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2" t="13275" r="23809" b="14400"/>
          <a:stretch/>
        </p:blipFill>
        <p:spPr bwMode="auto">
          <a:xfrm>
            <a:off x="882199" y="3664402"/>
            <a:ext cx="3060000" cy="287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ser\Desktop\BDD lexicale\LA\BDD images - février 2017 (sans doublons EMME)\76 images\3_poule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9" t="12437" r="24314" b="13891"/>
          <a:stretch/>
        </p:blipFill>
        <p:spPr bwMode="auto">
          <a:xfrm>
            <a:off x="882198" y="332656"/>
            <a:ext cx="3060000" cy="292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551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DD lexicale\LA\BDD images - février 2017 (sans doublons EMME)\76 images\45_garçon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5" t="13665" r="24225" b="13164"/>
          <a:stretch/>
        </p:blipFill>
        <p:spPr bwMode="auto">
          <a:xfrm>
            <a:off x="886698" y="368449"/>
            <a:ext cx="297815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BDD lexicale\LA\BDD images - février 2017 (sans doublons EMME)\76 images\21_citron_2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8" t="12998" r="23272" b="13468"/>
          <a:stretch/>
        </p:blipFill>
        <p:spPr bwMode="auto">
          <a:xfrm>
            <a:off x="5220072" y="368450"/>
            <a:ext cx="308947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er\Desktop\BDD lexicale\LA\BDD images - février 2017 (sans doublons EMME)\76 images\51_lapin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t="11854" r="23457" b="14043"/>
          <a:stretch/>
        </p:blipFill>
        <p:spPr bwMode="auto">
          <a:xfrm>
            <a:off x="886698" y="3602245"/>
            <a:ext cx="2978151" cy="292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BDD lexicale\LA\BDD images - février 2017 (sans doublons EMME)\76 images\54_cube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1" t="11396" r="22690" b="14570"/>
          <a:stretch/>
        </p:blipFill>
        <p:spPr bwMode="auto">
          <a:xfrm>
            <a:off x="5220072" y="3602246"/>
            <a:ext cx="3089471" cy="292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01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BDD lexicale\LA\BDD images - février 2017 (sans doublons EMME)\76 images\46_mouton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8" t="13473" r="23261" b="13743"/>
          <a:stretch/>
        </p:blipFill>
        <p:spPr bwMode="auto">
          <a:xfrm>
            <a:off x="824721" y="3645024"/>
            <a:ext cx="316835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user\Desktop\BDD lexicale\LA\BDD images - février 2017 (sans doublons EMME)\76 images\3_poule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9" t="12437" r="24314" b="13891"/>
          <a:stretch/>
        </p:blipFill>
        <p:spPr bwMode="auto">
          <a:xfrm>
            <a:off x="5209274" y="404664"/>
            <a:ext cx="306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BDD lexicale\LA\BDD images - février 2017 (sans doublons EMME)\76 images\22_bonbon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4" t="12170" r="22115" b="13446"/>
          <a:stretch/>
        </p:blipFill>
        <p:spPr bwMode="auto">
          <a:xfrm>
            <a:off x="824721" y="404664"/>
            <a:ext cx="316835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BDD lexicale\LA\BDD images - février 2017 (sans doublons EMME)\76 images\45_garçon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5" t="13665" r="24225" b="13164"/>
          <a:stretch/>
        </p:blipFill>
        <p:spPr bwMode="auto">
          <a:xfrm>
            <a:off x="5209274" y="3645024"/>
            <a:ext cx="306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932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BDD lexicale\LA\BDD images - février 2017 (sans doublons EMME)\76 images\47_soleil_3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5" t="14054" r="24042" b="15328"/>
          <a:stretch/>
        </p:blipFill>
        <p:spPr bwMode="auto">
          <a:xfrm>
            <a:off x="5148064" y="332656"/>
            <a:ext cx="3159058" cy="290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user\Desktop\BDD lexicale\LA\BDD images - février 2017 (sans doublons EMME)\76 images\48_tartine_3-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6" t="6890" r="25726" b="5802"/>
          <a:stretch/>
        </p:blipFill>
        <p:spPr bwMode="auto">
          <a:xfrm>
            <a:off x="827584" y="332656"/>
            <a:ext cx="302769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er\Desktop\BDD lexicale\LA\BDD images - février 2017 (sans doublons EMME)\76 images\67_dragon_2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8" t="13056" r="23848" b="14263"/>
          <a:stretch/>
        </p:blipFill>
        <p:spPr bwMode="auto">
          <a:xfrm>
            <a:off x="827584" y="3573016"/>
            <a:ext cx="302769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75_griffes_1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8" t="13747" r="24101" b="15147"/>
          <a:stretch/>
        </p:blipFill>
        <p:spPr bwMode="auto">
          <a:xfrm>
            <a:off x="5148064" y="3573017"/>
            <a:ext cx="315905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172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user\Desktop\BDD lexicale\LA\BDD images - février 2017 (sans doublons EMME)\76 images\48_tartine_3-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6" t="6890" r="25726" b="5802"/>
          <a:stretch/>
        </p:blipFill>
        <p:spPr bwMode="auto">
          <a:xfrm>
            <a:off x="756260" y="372658"/>
            <a:ext cx="309565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BDD lexicale\LA\BDD images - février 2017 (sans doublons EMME)\76 images\53_vélo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5" t="14207" r="23469" b="13481"/>
          <a:stretch/>
        </p:blipFill>
        <p:spPr bwMode="auto">
          <a:xfrm>
            <a:off x="5115979" y="372658"/>
            <a:ext cx="308965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user\Desktop\BDD lexicale\LA\BDD images - février 2017 (sans doublons EMME)\76 images\56_ongle_2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6" t="13223" r="23838" b="12778"/>
          <a:stretch/>
        </p:blipFill>
        <p:spPr bwMode="auto">
          <a:xfrm>
            <a:off x="756262" y="3645024"/>
            <a:ext cx="309565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BDD lexicale\LA\BDD images - février 2017 (sans doublons EMME)\76 images\38_veste_2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6" t="12988" r="23652" b="13954"/>
          <a:stretch/>
        </p:blipFill>
        <p:spPr bwMode="auto">
          <a:xfrm>
            <a:off x="5115978" y="3645024"/>
            <a:ext cx="308965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48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user\Desktop\BDD lexicale\LA\BDD images - février 2017 (sans doublons EMME)\76 images\18_verre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7" t="13511" r="23464" b="20376"/>
          <a:stretch/>
        </p:blipFill>
        <p:spPr bwMode="auto">
          <a:xfrm>
            <a:off x="899592" y="420044"/>
            <a:ext cx="3096344" cy="295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BDD lexicale\LA\BDD images - février 2017 (sans doublons EMME)\76 images\73_agneau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1" t="14173" r="23749" b="14079"/>
          <a:stretch/>
        </p:blipFill>
        <p:spPr bwMode="auto">
          <a:xfrm>
            <a:off x="5220072" y="3684418"/>
            <a:ext cx="3096343" cy="27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47_soleil_3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5" t="14054" r="24042" b="15328"/>
          <a:stretch/>
        </p:blipFill>
        <p:spPr bwMode="auto">
          <a:xfrm>
            <a:off x="899592" y="3684418"/>
            <a:ext cx="3060000" cy="27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user\Desktop\BDD lexicale\LA\BDD images - février 2017 (sans doublons EMME)\76 images\4_gateau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9" t="12733" r="23665" b="13928"/>
          <a:stretch/>
        </p:blipFill>
        <p:spPr bwMode="auto">
          <a:xfrm>
            <a:off x="5256415" y="419478"/>
            <a:ext cx="3060000" cy="295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506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DD lexicale\LA\BDD images - février 2017 (sans doublons EMME)\76 images\49_framboise_3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7" t="12795" r="22695" b="13114"/>
          <a:stretch/>
        </p:blipFill>
        <p:spPr bwMode="auto">
          <a:xfrm>
            <a:off x="754581" y="3674295"/>
            <a:ext cx="310349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user\Desktop\BDD lexicale\LA\BDD images - février 2017 (sans doublons EMME)\76 images\28__bouteille_3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5" t="12419" r="23537" b="13641"/>
          <a:stretch/>
        </p:blipFill>
        <p:spPr bwMode="auto">
          <a:xfrm>
            <a:off x="5044608" y="415168"/>
            <a:ext cx="3174803" cy="286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er\Desktop\BDD lexicale\LA\BDD images - février 2017 (sans doublons EMME)\76 images\19_dents_1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0" t="11795" r="23456" b="13613"/>
          <a:stretch/>
        </p:blipFill>
        <p:spPr bwMode="auto">
          <a:xfrm>
            <a:off x="754580" y="404664"/>
            <a:ext cx="310349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Imagier LA complet\68_poupée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6" t="24106" r="13120" b="24868"/>
          <a:stretch/>
        </p:blipFill>
        <p:spPr bwMode="auto">
          <a:xfrm>
            <a:off x="5044608" y="3674295"/>
            <a:ext cx="317480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652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BDD lexicale\LA\BDD images - février 2017 (sans doublons EMME)\76 images\50_ballon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13014" r="22688" b="14062"/>
          <a:stretch/>
        </p:blipFill>
        <p:spPr bwMode="auto">
          <a:xfrm>
            <a:off x="5076056" y="426256"/>
            <a:ext cx="315799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user\Desktop\BDD lexicale\LA\BDD images - février 2017 (sans doublons EMME)\76 images\35_bague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1" t="13090" r="24040" b="13529"/>
          <a:stretch/>
        </p:blipFill>
        <p:spPr bwMode="auto">
          <a:xfrm>
            <a:off x="826716" y="426256"/>
            <a:ext cx="302520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user\Desktop\BDD lexicale\LA\BDD images - février 2017 (sans doublons EMME)\76 images\12_mouche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t="13036" r="24616" b="15329"/>
          <a:stretch/>
        </p:blipFill>
        <p:spPr bwMode="auto">
          <a:xfrm>
            <a:off x="826718" y="3686596"/>
            <a:ext cx="3025202" cy="286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BDD lexicale\LA\BDD images - février 2017 (sans doublons EMME)\76 images\57_échelle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13619" r="24108" b="14355"/>
          <a:stretch/>
        </p:blipFill>
        <p:spPr bwMode="auto">
          <a:xfrm>
            <a:off x="5076056" y="3686596"/>
            <a:ext cx="3157993" cy="286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80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BDD lexicale\LA\BDD images - février 2017 (sans doublons EMME)\76 images\51_lapin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t="11854" r="23457" b="14043"/>
          <a:stretch/>
        </p:blipFill>
        <p:spPr bwMode="auto">
          <a:xfrm>
            <a:off x="755575" y="392581"/>
            <a:ext cx="3090453" cy="295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BDD lexicale\LA\BDD images - février 2017 (sans doublons EMME)\76 images\41_pain_1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3" t="12019" r="24231" b="13731"/>
          <a:stretch/>
        </p:blipFill>
        <p:spPr bwMode="auto">
          <a:xfrm>
            <a:off x="5096315" y="404662"/>
            <a:ext cx="3165684" cy="294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er\Desktop\BDD lexicale\LA\BDD images - février 2017 (sans doublons EMME)\76 images\43_fromage_3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9" t="11437" r="23463" b="13972"/>
          <a:stretch/>
        </p:blipFill>
        <p:spPr bwMode="auto">
          <a:xfrm>
            <a:off x="755575" y="3687651"/>
            <a:ext cx="3090453" cy="284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59_guêpe_1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3" t="13341" r="24106" b="15220"/>
          <a:stretch/>
        </p:blipFill>
        <p:spPr bwMode="auto">
          <a:xfrm>
            <a:off x="5096316" y="3687651"/>
            <a:ext cx="3165684" cy="284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696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user\Desktop\BDD lexicale\LA\BDD images - février 2017 (sans doublons EMME)\76 images\52_lune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4" t="12705" r="24035" b="13697"/>
          <a:stretch/>
        </p:blipFill>
        <p:spPr bwMode="auto">
          <a:xfrm>
            <a:off x="737627" y="383994"/>
            <a:ext cx="3153227" cy="295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BDD lexicale\LA\BDD images - février 2017 (sans doublons EMME)\76 images\7_rateau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5" t="10184" r="19017" b="10563"/>
          <a:stretch/>
        </p:blipFill>
        <p:spPr bwMode="auto">
          <a:xfrm>
            <a:off x="5187957" y="383993"/>
            <a:ext cx="3060000" cy="295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BDD lexicale\LA\BDD images - février 2017 (sans doublons EMME)\76 images\50_ballon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13014" r="22688" b="14062"/>
          <a:stretch/>
        </p:blipFill>
        <p:spPr bwMode="auto">
          <a:xfrm>
            <a:off x="737626" y="3681191"/>
            <a:ext cx="315322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BDD lexicale\LA\BDD images - février 2017 (sans doublons EMME)\76 images\33_voiture_3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5" t="12933" r="23276" b="13360"/>
          <a:stretch/>
        </p:blipFill>
        <p:spPr bwMode="auto">
          <a:xfrm>
            <a:off x="5187957" y="3681190"/>
            <a:ext cx="3060000" cy="288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9449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DD lexicale\LA\BDD images - février 2017 (sans doublons EMME)\76 images\53_vélo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5" t="14207" r="23469" b="13481"/>
          <a:stretch/>
        </p:blipFill>
        <p:spPr bwMode="auto">
          <a:xfrm>
            <a:off x="5132733" y="3645344"/>
            <a:ext cx="308965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user\Desktop\BDD lexicale\LA\BDD images - février 2017 (sans doublons EMME)\76 images\30_train_1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9" t="11207" r="25767" b="15052"/>
          <a:stretch/>
        </p:blipFill>
        <p:spPr bwMode="auto">
          <a:xfrm>
            <a:off x="5132733" y="348581"/>
            <a:ext cx="308965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BDD lexicale\LA\BDD images - février 2017 (sans doublons EMME)\76 images\8_facteur_2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6" t="13023" r="23661" b="14833"/>
          <a:stretch/>
        </p:blipFill>
        <p:spPr bwMode="auto">
          <a:xfrm>
            <a:off x="789133" y="3645024"/>
            <a:ext cx="305609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ser\Desktop\BDD lexicale\LA\BDD images - février 2017 (sans doublons EMME)\76 images\56_ongle_2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6" t="13223" r="23838" b="12778"/>
          <a:stretch/>
        </p:blipFill>
        <p:spPr bwMode="auto">
          <a:xfrm>
            <a:off x="760608" y="348581"/>
            <a:ext cx="308462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3036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BDD lexicale\LA\BDD images - février 2017 (sans doublons EMME)\76 images\54_cube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1" t="11396" r="22690" b="14570"/>
          <a:stretch/>
        </p:blipFill>
        <p:spPr bwMode="auto">
          <a:xfrm>
            <a:off x="763261" y="418180"/>
            <a:ext cx="309634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user\Desktop\BDD lexicale\LA\BDD images - février 2017 (sans doublons EMME)\76 images\55_ciseau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t="12551" r="23454" b="13355"/>
          <a:stretch/>
        </p:blipFill>
        <p:spPr bwMode="auto">
          <a:xfrm>
            <a:off x="5051332" y="418180"/>
            <a:ext cx="318638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er\Desktop\BDD lexicale\LA\BDD images - février 2017 (sans doublons EMME)\76 images\27_chat_1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3" t="12074" r="22881" b="14077"/>
          <a:stretch/>
        </p:blipFill>
        <p:spPr bwMode="auto">
          <a:xfrm>
            <a:off x="763261" y="3687088"/>
            <a:ext cx="3176036" cy="281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BDD lexicale\LA\BDD images - février 2017 (sans doublons EMME)\76 images\10_clé_1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1" t="13309" r="23655" b="13143"/>
          <a:stretch/>
        </p:blipFill>
        <p:spPr bwMode="auto">
          <a:xfrm>
            <a:off x="5051332" y="3687089"/>
            <a:ext cx="3186387" cy="281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107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BDD lexicale\LA\BDD images - février 2017 (sans doublons EMME)\76 images\55_ciseau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t="12551" r="23454" b="13355"/>
          <a:stretch/>
        </p:blipFill>
        <p:spPr bwMode="auto">
          <a:xfrm>
            <a:off x="5192627" y="386181"/>
            <a:ext cx="308965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user\Desktop\BDD lexicale\LA\BDD images - février 2017 (sans doublons EMME)\76 images\27_chat_1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3" t="12074" r="22881" b="14077"/>
          <a:stretch/>
        </p:blipFill>
        <p:spPr bwMode="auto">
          <a:xfrm>
            <a:off x="724404" y="386180"/>
            <a:ext cx="317603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user\Desktop\BDD lexicale\LA\BDD images - février 2017 (sans doublons EMME)\76 images\48_tartine_3-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6" t="6890" r="25726" b="5802"/>
          <a:stretch/>
        </p:blipFill>
        <p:spPr bwMode="auto">
          <a:xfrm>
            <a:off x="724404" y="3625981"/>
            <a:ext cx="317603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75_griffes_1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8" t="13747" r="24101" b="15147"/>
          <a:stretch/>
        </p:blipFill>
        <p:spPr bwMode="auto">
          <a:xfrm>
            <a:off x="5192626" y="3625981"/>
            <a:ext cx="308965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4348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user\Desktop\BDD lexicale\LA\BDD images - février 2017 (sans doublons EMME)\76 images\56_ongle_2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6" t="13223" r="23838" b="12778"/>
          <a:stretch/>
        </p:blipFill>
        <p:spPr bwMode="auto">
          <a:xfrm>
            <a:off x="740263" y="404664"/>
            <a:ext cx="303964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BDD lexicale\LA\BDD images - février 2017 (sans doublons EMME)\76 images\29_lait_1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6" t="12793" r="24282" b="13939"/>
          <a:stretch/>
        </p:blipFill>
        <p:spPr bwMode="auto">
          <a:xfrm>
            <a:off x="5148064" y="404664"/>
            <a:ext cx="307432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BDD lexicale\LA\BDD images - février 2017 (sans doublons EMME)\76 images\34_main_1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6" t="11359" r="23465" b="14030"/>
          <a:stretch/>
        </p:blipFill>
        <p:spPr bwMode="auto">
          <a:xfrm>
            <a:off x="740262" y="3642893"/>
            <a:ext cx="303964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35_bague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1" t="13090" r="24040" b="13529"/>
          <a:stretch/>
        </p:blipFill>
        <p:spPr bwMode="auto">
          <a:xfrm>
            <a:off x="5136276" y="3642893"/>
            <a:ext cx="307432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280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DD lexicale\LA\BDD images - février 2017 (sans doublons EMME)\76 images\57_échelle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13619" r="24108" b="14355"/>
          <a:stretch/>
        </p:blipFill>
        <p:spPr bwMode="auto">
          <a:xfrm>
            <a:off x="5076057" y="3629341"/>
            <a:ext cx="315420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user\Desktop\BDD lexicale\LA\BDD images - février 2017 (sans doublons EMME)\76 images\60_dauphin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4" t="12995" r="23850" b="13757"/>
          <a:stretch/>
        </p:blipFill>
        <p:spPr bwMode="auto">
          <a:xfrm>
            <a:off x="842510" y="404664"/>
            <a:ext cx="302619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BDD lexicale\LA\BDD images - février 2017 (sans doublons EMME)\76 images\9_garage_3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9" t="12350" r="23654" b="13447"/>
          <a:stretch/>
        </p:blipFill>
        <p:spPr bwMode="auto">
          <a:xfrm>
            <a:off x="5076056" y="435347"/>
            <a:ext cx="3133221" cy="284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BDD lexicale\LA\BDD images - février 2017 (sans doublons EMME)\76 images\37_moustache_3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2" t="12685" r="23651" b="13694"/>
          <a:stretch/>
        </p:blipFill>
        <p:spPr bwMode="auto">
          <a:xfrm>
            <a:off x="846489" y="3629340"/>
            <a:ext cx="302221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5678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BDD lexicale\LA\BDD images - février 2017 (sans doublons EMME)\76 images\58_rails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0" t="14756" r="24356" b="14716"/>
          <a:stretch/>
        </p:blipFill>
        <p:spPr bwMode="auto">
          <a:xfrm>
            <a:off x="5074278" y="332656"/>
            <a:ext cx="319850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user\Desktop\BDD lexicale\LA\BDD images - février 2017 (sans doublons EMME)\76 images\20_éponge_3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t="13656" r="24419" b="14786"/>
          <a:stretch/>
        </p:blipFill>
        <p:spPr bwMode="auto">
          <a:xfrm>
            <a:off x="755576" y="332656"/>
            <a:ext cx="313307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BDD lexicale\LA\BDD images - février 2017 (sans doublons EMME)\76 images\73_agneau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1" t="14173" r="23749" b="14079"/>
          <a:stretch/>
        </p:blipFill>
        <p:spPr bwMode="auto">
          <a:xfrm>
            <a:off x="770086" y="3600441"/>
            <a:ext cx="311856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ser\Desktop\BDD lexicale\LA\BDD images - février 2017 (sans doublons EMME)\76 images\12_mouche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t="13036" r="24616" b="15329"/>
          <a:stretch/>
        </p:blipFill>
        <p:spPr bwMode="auto">
          <a:xfrm>
            <a:off x="5074278" y="3645023"/>
            <a:ext cx="3198508" cy="283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40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user\Desktop\BDD lexicale\LA\BDD images - février 2017 (sans doublons EMME)\76 images\19_dents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0" t="11795" r="23456" b="13613"/>
          <a:stretch/>
        </p:blipFill>
        <p:spPr bwMode="auto">
          <a:xfrm>
            <a:off x="5292080" y="476672"/>
            <a:ext cx="2959480" cy="276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BDD lexicale\LA\BDD images - février 2017 (sans doublons EMME)\76 images\26_poussin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5" t="13767" r="24039" b="13761"/>
          <a:stretch/>
        </p:blipFill>
        <p:spPr bwMode="auto">
          <a:xfrm>
            <a:off x="878602" y="476671"/>
            <a:ext cx="3060000" cy="276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31_nuage_3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5" t="12268" r="23274" b="12601"/>
          <a:stretch/>
        </p:blipFill>
        <p:spPr bwMode="auto">
          <a:xfrm>
            <a:off x="5292080" y="3573016"/>
            <a:ext cx="297865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user\Desktop\BDD lexicale\LA\BDD images - février 2017 (sans doublons EMME)\76 images\5_cadeau_2-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6" t="12727" r="23641" b="13587"/>
          <a:stretch/>
        </p:blipFill>
        <p:spPr bwMode="auto">
          <a:xfrm>
            <a:off x="878603" y="3645024"/>
            <a:ext cx="3060000" cy="280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134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BDD lexicale\LA\BDD images - février 2017 (sans doublons EMME)\76 images\59_guêpe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3" t="13341" r="24106" b="15220"/>
          <a:stretch/>
        </p:blipFill>
        <p:spPr bwMode="auto">
          <a:xfrm>
            <a:off x="755576" y="332656"/>
            <a:ext cx="302845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user\Desktop\BDD lexicale\LA\BDD images - février 2017 (sans doublons EMME)\76 images\23_fourmi_2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4" t="13515" r="23310" b="13590"/>
          <a:stretch/>
        </p:blipFill>
        <p:spPr bwMode="auto">
          <a:xfrm>
            <a:off x="5076056" y="332656"/>
            <a:ext cx="315519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BDD lexicale\LA\BDD images - février 2017 (sans doublons EMME)\76 images\29_lait_1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6" t="12793" r="24282" b="13939"/>
          <a:stretch/>
        </p:blipFill>
        <p:spPr bwMode="auto">
          <a:xfrm>
            <a:off x="755576" y="3598660"/>
            <a:ext cx="302845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ser\Desktop\BDD lexicale\LA\BDD images - février 2017 (sans doublons EMME)\76 images\12_mouche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t="13036" r="24616" b="15329"/>
          <a:stretch/>
        </p:blipFill>
        <p:spPr bwMode="auto">
          <a:xfrm>
            <a:off x="5076056" y="3633849"/>
            <a:ext cx="3155199" cy="284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3592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user\Desktop\BDD lexicale\LA\BDD images - février 2017 (sans doublons EMME)\76 images\60_dauphin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4" t="12995" r="23850" b="13757"/>
          <a:stretch/>
        </p:blipFill>
        <p:spPr bwMode="auto">
          <a:xfrm>
            <a:off x="703343" y="404664"/>
            <a:ext cx="31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BDD lexicale\LA\BDD images - février 2017 (sans doublons EMME)\76 images\21_citron_2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8" t="12998" r="23272" b="13468"/>
          <a:stretch/>
        </p:blipFill>
        <p:spPr bwMode="auto">
          <a:xfrm>
            <a:off x="5220072" y="404664"/>
            <a:ext cx="301746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er\Desktop\BDD lexicale\LA\BDD images - février 2017 (sans doublons EMME)\76 images\15_mur_1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2" t="12009" r="24231" b="13981"/>
          <a:stretch/>
        </p:blipFill>
        <p:spPr bwMode="auto">
          <a:xfrm>
            <a:off x="703344" y="3695510"/>
            <a:ext cx="3132000" cy="283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BDD lexicale\LA\BDD images - février 2017 (sans doublons EMME)\76 images\65_dé_1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3250" r="23841" b="14309"/>
          <a:stretch/>
        </p:blipFill>
        <p:spPr bwMode="auto">
          <a:xfrm>
            <a:off x="5220072" y="3695510"/>
            <a:ext cx="3017462" cy="283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9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DD lexicale\LA\BDD images - février 2017 (sans doublons EMME)\76 images\61_ange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5397" r="24354" b="14392"/>
          <a:stretch/>
        </p:blipFill>
        <p:spPr bwMode="auto">
          <a:xfrm>
            <a:off x="760558" y="421418"/>
            <a:ext cx="311290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user\Desktop\BDD lexicale\LA\BDD images - février 2017 (sans doublons EMME)\76 images\63_roue_1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8" t="14451" r="23851" b="14297"/>
          <a:stretch/>
        </p:blipFill>
        <p:spPr bwMode="auto">
          <a:xfrm>
            <a:off x="5220071" y="421419"/>
            <a:ext cx="307705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BDD lexicale\LA\BDD images - février 2017 (sans doublons EMME)\76 images\69_île_1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7" t="13387" r="24108" b="14459"/>
          <a:stretch/>
        </p:blipFill>
        <p:spPr bwMode="auto">
          <a:xfrm>
            <a:off x="762445" y="3670226"/>
            <a:ext cx="311101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user\Desktop\BDD lexicale\LA\BDD images - février 2017 (sans doublons EMME)\76 images\5_cadeau_2-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6" t="12727" r="23641" b="13587"/>
          <a:stretch/>
        </p:blipFill>
        <p:spPr bwMode="auto">
          <a:xfrm>
            <a:off x="5220071" y="3670226"/>
            <a:ext cx="307705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88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BDD lexicale\LA\BDD images - février 2017 (sans doublons EMME)\76 images\62_loup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4" t="12917" r="23852" b="14368"/>
          <a:stretch/>
        </p:blipFill>
        <p:spPr bwMode="auto">
          <a:xfrm>
            <a:off x="5056022" y="390035"/>
            <a:ext cx="3200210" cy="27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user\Desktop\BDD lexicale\LA\BDD images - février 2017 (sans doublons EMME)\76 images\14_sifflet_2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9" t="8252" r="23085" b="8347"/>
          <a:stretch/>
        </p:blipFill>
        <p:spPr bwMode="auto">
          <a:xfrm>
            <a:off x="790578" y="390035"/>
            <a:ext cx="3155591" cy="27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user\Desktop\BDD lexicale\LA\BDD images - février 2017 (sans doublons EMME)\76 images\76_renne_1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9" t="13354" r="24097" b="14104"/>
          <a:stretch/>
        </p:blipFill>
        <p:spPr bwMode="auto">
          <a:xfrm>
            <a:off x="790578" y="3490855"/>
            <a:ext cx="3155591" cy="299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63_roue_1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8" t="14451" r="23851" b="14297"/>
          <a:stretch/>
        </p:blipFill>
        <p:spPr bwMode="auto">
          <a:xfrm>
            <a:off x="5056022" y="3490856"/>
            <a:ext cx="3200210" cy="299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3027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BDD lexicale\LA\BDD images - février 2017 (sans doublons EMME)\76 images\63_roue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8" t="14451" r="23851" b="14297"/>
          <a:stretch/>
        </p:blipFill>
        <p:spPr bwMode="auto">
          <a:xfrm>
            <a:off x="834901" y="3586263"/>
            <a:ext cx="3017018" cy="286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user\Desktop\BDD lexicale\LA\BDD images - février 2017 (sans doublons EMME)\76 images\60_dauphin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4" t="12995" r="23850" b="13757"/>
          <a:stretch/>
        </p:blipFill>
        <p:spPr bwMode="auto">
          <a:xfrm>
            <a:off x="5076056" y="373268"/>
            <a:ext cx="3098202" cy="286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BDD lexicale\LA\BDD images - février 2017 (sans doublons EMME)\76 images\17_croissant_2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8" t="11315" r="23456" b="14200"/>
          <a:stretch/>
        </p:blipFill>
        <p:spPr bwMode="auto">
          <a:xfrm>
            <a:off x="801098" y="353530"/>
            <a:ext cx="305082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user\Desktop\BDD lexicale\LA\BDD images - février 2017 (sans doublons EMME)\76 images\5_cadeau_2-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6" t="12727" r="23641" b="13587"/>
          <a:stretch/>
        </p:blipFill>
        <p:spPr bwMode="auto">
          <a:xfrm>
            <a:off x="5076056" y="3586263"/>
            <a:ext cx="3098202" cy="286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6241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user\Desktop\BDD lexicale\LA\BDD images - février 2017 (sans doublons EMME)\76 images\64_éclair_2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8" t="16491" r="24610" b="15586"/>
          <a:stretch/>
        </p:blipFill>
        <p:spPr bwMode="auto">
          <a:xfrm>
            <a:off x="5076056" y="3573016"/>
            <a:ext cx="311101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BDD lexicale\LA\BDD images - février 2017 (sans doublons EMME)\76 images\69_île_1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7" t="13387" r="24108" b="14459"/>
          <a:stretch/>
        </p:blipFill>
        <p:spPr bwMode="auto">
          <a:xfrm>
            <a:off x="5076056" y="404664"/>
            <a:ext cx="3111016" cy="281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BDD lexicale\LA\BDD images - février 2017 (sans doublons EMME)\76 images\70_écharpe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8" t="13019" r="23595" b="13840"/>
          <a:stretch/>
        </p:blipFill>
        <p:spPr bwMode="auto">
          <a:xfrm>
            <a:off x="755576" y="3573016"/>
            <a:ext cx="312923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BDD lexicale\LA\BDD images - février 2017 (sans doublons EMME)\76 images\74_frites_1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6" t="14998" r="24348" b="15273"/>
          <a:stretch/>
        </p:blipFill>
        <p:spPr bwMode="auto">
          <a:xfrm>
            <a:off x="827584" y="404664"/>
            <a:ext cx="3057231" cy="281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7126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DD lexicale\LA\BDD images - février 2017 (sans doublons EMME)\76 images\65_dé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3250" r="23841" b="14309"/>
          <a:stretch/>
        </p:blipFill>
        <p:spPr bwMode="auto">
          <a:xfrm>
            <a:off x="5190186" y="367752"/>
            <a:ext cx="3133425" cy="285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user\Desktop\BDD lexicale\LA\BDD images - février 2017 (sans doublons EMME)\76 images\11_orange_3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13735" r="24419" b="14295"/>
          <a:stretch/>
        </p:blipFill>
        <p:spPr bwMode="auto">
          <a:xfrm>
            <a:off x="867931" y="367752"/>
            <a:ext cx="3055998" cy="285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user\Desktop\BDD lexicale\LA\BDD images - février 2017 (sans doublons EMME)\76 images\36_collier_3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8" t="12285" r="23658" b="14013"/>
          <a:stretch/>
        </p:blipFill>
        <p:spPr bwMode="auto">
          <a:xfrm>
            <a:off x="867930" y="3627826"/>
            <a:ext cx="305599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ser\Desktop\BDD lexicale\LA\BDD images - février 2017 (sans doublons EMME)\76 images\44_pompier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4" t="12728" r="24238" b="14151"/>
          <a:stretch/>
        </p:blipFill>
        <p:spPr bwMode="auto">
          <a:xfrm>
            <a:off x="5190186" y="3627826"/>
            <a:ext cx="313342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532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BDD lexicale\LA\BDD images - février 2017 (sans doublons EMME)\76 images\66_os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t="14297" r="23853" b="14371"/>
          <a:stretch/>
        </p:blipFill>
        <p:spPr bwMode="auto">
          <a:xfrm>
            <a:off x="782297" y="376840"/>
            <a:ext cx="299636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user\Desktop\BDD lexicale\LA\BDD images - février 2017 (sans doublons EMME)\76 images\26_poussin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5" t="13767" r="24039" b="13761"/>
          <a:stretch/>
        </p:blipFill>
        <p:spPr bwMode="auto">
          <a:xfrm>
            <a:off x="5109502" y="397561"/>
            <a:ext cx="3174803" cy="285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er\Desktop\BDD lexicale\LA\BDD images - février 2017 (sans doublons EMME)\76 images\11_orange_3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13735" r="24419" b="14295"/>
          <a:stretch/>
        </p:blipFill>
        <p:spPr bwMode="auto">
          <a:xfrm>
            <a:off x="782297" y="3645022"/>
            <a:ext cx="2996362" cy="285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ser\Desktop\BDD lexicale\LA\BDD images - février 2017 (sans doublons EMME)\76 images\72_requin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6" t="13688" r="23344" b="14445"/>
          <a:stretch/>
        </p:blipFill>
        <p:spPr bwMode="auto">
          <a:xfrm>
            <a:off x="5109502" y="3645024"/>
            <a:ext cx="3174803" cy="285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0072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BDD lexicale\LA\BDD images - février 2017 (sans doublons EMME)\76 images\67_dragon_2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8" t="13056" r="23848" b="14263"/>
          <a:stretch/>
        </p:blipFill>
        <p:spPr bwMode="auto">
          <a:xfrm>
            <a:off x="5220072" y="3548973"/>
            <a:ext cx="3111812" cy="290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user\Desktop\BDD lexicale\LA\BDD images - février 2017 (sans doublons EMME)\76 images\40_neige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10877" r="23654" b="14435"/>
          <a:stretch/>
        </p:blipFill>
        <p:spPr bwMode="auto">
          <a:xfrm>
            <a:off x="5220072" y="404664"/>
            <a:ext cx="311181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er\Desktop\BDD lexicale\LA\BDD images - février 2017 (sans doublons EMME)\76 images\11_orange_3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13735" r="24419" b="14295"/>
          <a:stretch/>
        </p:blipFill>
        <p:spPr bwMode="auto">
          <a:xfrm>
            <a:off x="800536" y="3548973"/>
            <a:ext cx="3051384" cy="290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75_griffes_1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8" t="13747" r="24101" b="15147"/>
          <a:stretch/>
        </p:blipFill>
        <p:spPr bwMode="auto">
          <a:xfrm>
            <a:off x="800534" y="404664"/>
            <a:ext cx="305138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4660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Desktop\Imagier LA complet\68_poupée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6" t="24106" r="13120" b="24868"/>
          <a:stretch/>
        </p:blipFill>
        <p:spPr bwMode="auto">
          <a:xfrm>
            <a:off x="755576" y="3660663"/>
            <a:ext cx="317603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user\Desktop\BDD lexicale\LA\BDD images - février 2017 (sans doublons EMME)\76 images\28__bouteille_3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5" t="12419" r="23537" b="13641"/>
          <a:stretch/>
        </p:blipFill>
        <p:spPr bwMode="auto">
          <a:xfrm>
            <a:off x="5076056" y="404664"/>
            <a:ext cx="317480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27_chat_1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3" t="12074" r="22881" b="14077"/>
          <a:stretch/>
        </p:blipFill>
        <p:spPr bwMode="auto">
          <a:xfrm>
            <a:off x="755576" y="404664"/>
            <a:ext cx="317603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user\Desktop\BDD lexicale\LA\BDD images - février 2017 (sans doublons EMME)\76 images\41_pain_1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3" t="12019" r="24231" b="13731"/>
          <a:stretch/>
        </p:blipFill>
        <p:spPr bwMode="auto">
          <a:xfrm>
            <a:off x="5076055" y="3660663"/>
            <a:ext cx="317480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0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:\Users\user\Desktop\BDD lexicale\LA\BDD images - février 2017 (sans doublons EMME)\76 images\5_cadeau_2-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6" t="12727" r="23641" b="13587"/>
          <a:stretch/>
        </p:blipFill>
        <p:spPr bwMode="auto">
          <a:xfrm>
            <a:off x="5220072" y="422250"/>
            <a:ext cx="3060000" cy="276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er\Desktop\BDD lexicale\LA\BDD images - février 2017 (sans doublons EMME)\76 images\11_orange_3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13735" r="24419" b="14295"/>
          <a:stretch/>
        </p:blipFill>
        <p:spPr bwMode="auto">
          <a:xfrm>
            <a:off x="800535" y="3645023"/>
            <a:ext cx="3098439" cy="285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59_guêpe_1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3" t="13341" r="24106" b="15220"/>
          <a:stretch/>
        </p:blipFill>
        <p:spPr bwMode="auto">
          <a:xfrm>
            <a:off x="800535" y="422250"/>
            <a:ext cx="3098439" cy="276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:\Users\user\Desktop\BDD lexicale\LA\BDD images - février 2017 (sans doublons EMME)\76 images\6_chameau-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1" t="11931" r="23311" b="15486"/>
          <a:stretch/>
        </p:blipFill>
        <p:spPr bwMode="auto">
          <a:xfrm>
            <a:off x="5220072" y="3645022"/>
            <a:ext cx="3060000" cy="285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3174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DD lexicale\LA\BDD images - février 2017 (sans doublons EMME)\76 images\69_île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7" t="13387" r="24108" b="14459"/>
          <a:stretch/>
        </p:blipFill>
        <p:spPr bwMode="auto">
          <a:xfrm>
            <a:off x="769109" y="354177"/>
            <a:ext cx="311101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user\Desktop\BDD lexicale\LA\BDD images - février 2017 (sans doublons EMME)\76 images\16_prince_2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2" t="12879" r="23462" b="14143"/>
          <a:stretch/>
        </p:blipFill>
        <p:spPr bwMode="auto">
          <a:xfrm>
            <a:off x="5076056" y="354177"/>
            <a:ext cx="316660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user\Desktop\BDD lexicale\LA\BDD images - février 2017 (sans doublons EMME)\76 images\44_pompier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4" t="12728" r="24238" b="14151"/>
          <a:stretch/>
        </p:blipFill>
        <p:spPr bwMode="auto">
          <a:xfrm>
            <a:off x="767478" y="3653424"/>
            <a:ext cx="3112647" cy="279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59_guêpe_1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3" t="13341" r="24106" b="15220"/>
          <a:stretch/>
        </p:blipFill>
        <p:spPr bwMode="auto">
          <a:xfrm>
            <a:off x="5076056" y="3653424"/>
            <a:ext cx="3166608" cy="279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7235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BDD lexicale\LA\BDD images - février 2017 (sans doublons EMME)\76 images\70_écharpe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8" t="13019" r="23595" b="13840"/>
          <a:stretch/>
        </p:blipFill>
        <p:spPr bwMode="auto">
          <a:xfrm>
            <a:off x="5204885" y="332657"/>
            <a:ext cx="305723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user\Desktop\BDD lexicale\LA\BDD images - février 2017 (sans doublons EMME)\76 images\38_veste_2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6" t="12988" r="23652" b="13954"/>
          <a:stretch/>
        </p:blipFill>
        <p:spPr bwMode="auto">
          <a:xfrm>
            <a:off x="755576" y="332656"/>
            <a:ext cx="313774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er\Desktop\BDD lexicale\LA\BDD images - février 2017 (sans doublons EMME)\76 images\31_nuage_3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5" t="12268" r="23274" b="12601"/>
          <a:stretch/>
        </p:blipFill>
        <p:spPr bwMode="auto">
          <a:xfrm>
            <a:off x="755576" y="3637628"/>
            <a:ext cx="313774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71_gant_1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6" t="13476" r="24352" b="14196"/>
          <a:stretch/>
        </p:blipFill>
        <p:spPr bwMode="auto">
          <a:xfrm>
            <a:off x="5204885" y="3637628"/>
            <a:ext cx="305723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7430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BDD lexicale\LA\BDD images - février 2017 (sans doublons EMME)\76 images\71_gant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6" t="13476" r="24352" b="14196"/>
          <a:stretch/>
        </p:blipFill>
        <p:spPr bwMode="auto">
          <a:xfrm>
            <a:off x="737783" y="332656"/>
            <a:ext cx="311413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BDD lexicale\LA\BDD images - février 2017 (sans doublons EMME)\76 images\65_dé_1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3250" r="23841" b="14309"/>
          <a:stretch/>
        </p:blipFill>
        <p:spPr bwMode="auto">
          <a:xfrm>
            <a:off x="5148064" y="404664"/>
            <a:ext cx="3171708" cy="280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er\Desktop\BDD lexicale\LA\BDD images - février 2017 (sans doublons EMME)\76 images\11_orange_3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13735" r="24419" b="14295"/>
          <a:stretch/>
        </p:blipFill>
        <p:spPr bwMode="auto">
          <a:xfrm>
            <a:off x="737784" y="3501008"/>
            <a:ext cx="311413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BDD lexicale\LA\BDD images - février 2017 (sans doublons EMME)\76 images\49_framboise_3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7" t="12795" r="22695" b="13114"/>
          <a:stretch/>
        </p:blipFill>
        <p:spPr bwMode="auto">
          <a:xfrm>
            <a:off x="5148064" y="3501009"/>
            <a:ext cx="317170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843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user\Desktop\BDD lexicale\LA\BDD images - février 2017 (sans doublons EMME)\76 images\72_requin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6" t="13688" r="23344" b="14445"/>
          <a:stretch/>
        </p:blipFill>
        <p:spPr bwMode="auto">
          <a:xfrm>
            <a:off x="5095276" y="3573016"/>
            <a:ext cx="3148460" cy="295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user\Desktop\BDD lexicale\LA\BDD images - février 2017 (sans doublons EMME)\76 images\31_nuage_3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5" t="12268" r="23274" b="12601"/>
          <a:stretch/>
        </p:blipFill>
        <p:spPr bwMode="auto">
          <a:xfrm>
            <a:off x="5095276" y="332884"/>
            <a:ext cx="314846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user\Desktop\BDD lexicale\LA\BDD images - février 2017 (sans doublons EMME)\76 images\52_lune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4" t="12705" r="24035" b="13697"/>
          <a:stretch/>
        </p:blipFill>
        <p:spPr bwMode="auto">
          <a:xfrm>
            <a:off x="755576" y="3573016"/>
            <a:ext cx="3028453" cy="295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BDD lexicale\LA\BDD images - février 2017 (sans doublons EMME)\76 images\58_rails_1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0" t="14756" r="24356" b="14716"/>
          <a:stretch/>
        </p:blipFill>
        <p:spPr bwMode="auto">
          <a:xfrm>
            <a:off x="755576" y="332656"/>
            <a:ext cx="302845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1847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DD lexicale\LA\BDD images - février 2017 (sans doublons EMME)\76 images\73_agneau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1" t="14173" r="23749" b="14079"/>
          <a:stretch/>
        </p:blipFill>
        <p:spPr bwMode="auto">
          <a:xfrm>
            <a:off x="773102" y="3573016"/>
            <a:ext cx="315559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BDD lexicale\LA\BDD images - février 2017 (sans doublons EMME)\76 images\7_rateau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5" t="10184" r="19017" b="10563"/>
          <a:stretch/>
        </p:blipFill>
        <p:spPr bwMode="auto">
          <a:xfrm>
            <a:off x="5214600" y="355157"/>
            <a:ext cx="3060000" cy="281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BDD lexicale\LA\BDD images - février 2017 (sans doublons EMME)\76 images\14_sifflet_2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9" t="8252" r="23085" b="8347"/>
          <a:stretch/>
        </p:blipFill>
        <p:spPr bwMode="auto">
          <a:xfrm>
            <a:off x="773102" y="355157"/>
            <a:ext cx="3155591" cy="281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BDD lexicale\LA\BDD images - février 2017 (sans doublons EMME)\76 images\33_voiture_3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5" t="12933" r="23276" b="13360"/>
          <a:stretch/>
        </p:blipFill>
        <p:spPr bwMode="auto">
          <a:xfrm>
            <a:off x="5214600" y="3573017"/>
            <a:ext cx="306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2869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BDD lexicale\LA\BDD images - février 2017 (sans doublons EMME)\76 images\74_frites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6" t="14998" r="24348" b="15273"/>
          <a:stretch/>
        </p:blipFill>
        <p:spPr bwMode="auto">
          <a:xfrm>
            <a:off x="792850" y="423373"/>
            <a:ext cx="3133855" cy="280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BDD lexicale\LA\BDD images - février 2017 (sans doublons EMME)\76 images\21_citron_2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8" t="12998" r="23272" b="13468"/>
          <a:stretch/>
        </p:blipFill>
        <p:spPr bwMode="auto">
          <a:xfrm>
            <a:off x="5220072" y="423373"/>
            <a:ext cx="3017463" cy="280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user\Desktop\BDD lexicale\LA\BDD images - février 2017 (sans doublons EMME)\76 images\24_bouche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2" t="13275" r="23809" b="14400"/>
          <a:stretch/>
        </p:blipFill>
        <p:spPr bwMode="auto">
          <a:xfrm>
            <a:off x="792850" y="3644190"/>
            <a:ext cx="3133855" cy="287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BDD lexicale\LA\BDD images - février 2017 (sans doublons EMME)\76 images\23_fourmi_2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4" t="13515" r="23310" b="13590"/>
          <a:stretch/>
        </p:blipFill>
        <p:spPr bwMode="auto">
          <a:xfrm>
            <a:off x="5220072" y="3645024"/>
            <a:ext cx="3017463" cy="286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7243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BDD lexicale\LA\BDD images - février 2017 (sans doublons EMME)\76 images\75_griffes_1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8" t="13747" r="24101" b="15147"/>
          <a:stretch/>
        </p:blipFill>
        <p:spPr bwMode="auto">
          <a:xfrm>
            <a:off x="731990" y="404664"/>
            <a:ext cx="305200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C:\Users\user\Desktop\BDD lexicale\LA\BDD images - février 2017 (sans doublons EMME)\76 images\4_gateau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9" t="12733" r="23665" b="13928"/>
          <a:stretch/>
        </p:blipFill>
        <p:spPr bwMode="auto">
          <a:xfrm>
            <a:off x="5220072" y="404664"/>
            <a:ext cx="306000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BDD lexicale\LA\BDD images - février 2017 (sans doublons EMME)\76 images\30_train_1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9" t="11207" r="25767" b="15052"/>
          <a:stretch/>
        </p:blipFill>
        <p:spPr bwMode="auto">
          <a:xfrm>
            <a:off x="728011" y="3573016"/>
            <a:ext cx="305598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BDD lexicale\LA\BDD images - février 2017 (sans doublons EMME)\76 images\61_ange_1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5397" r="24354" b="14392"/>
          <a:stretch/>
        </p:blipFill>
        <p:spPr bwMode="auto">
          <a:xfrm>
            <a:off x="5220072" y="3573017"/>
            <a:ext cx="306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972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user\Desktop\BDD lexicale\LA\BDD images - février 2017 (sans doublons EMME)\76 images\76_renne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9" t="13354" r="24097" b="14104"/>
          <a:stretch/>
        </p:blipFill>
        <p:spPr bwMode="auto">
          <a:xfrm>
            <a:off x="5220072" y="361879"/>
            <a:ext cx="309341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BDD lexicale\LA\BDD images - février 2017 (sans doublons EMME)\76 images\57_échelle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13619" r="24108" b="14355"/>
          <a:stretch/>
        </p:blipFill>
        <p:spPr bwMode="auto">
          <a:xfrm>
            <a:off x="755576" y="361879"/>
            <a:ext cx="308309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BDD lexicale\LA\BDD images - février 2017 (sans doublons EMME)\76 images\38_veste_2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6" t="12988" r="23652" b="13954"/>
          <a:stretch/>
        </p:blipFill>
        <p:spPr bwMode="auto">
          <a:xfrm>
            <a:off x="700930" y="3645024"/>
            <a:ext cx="313774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ser\Desktop\BDD lexicale\LA\BDD images - février 2017 (sans doublons EMME)\76 images\56_ongle_2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6" t="13223" r="23838" b="12778"/>
          <a:stretch/>
        </p:blipFill>
        <p:spPr bwMode="auto">
          <a:xfrm>
            <a:off x="5220072" y="3645025"/>
            <a:ext cx="309341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80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user\Desktop\BDD lexicale\LA\BDD images - février 2017 (sans doublons EMME)\76 images\14_sifflet_2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9" t="8252" r="23085" b="8347"/>
          <a:stretch/>
        </p:blipFill>
        <p:spPr bwMode="auto">
          <a:xfrm>
            <a:off x="5222718" y="422249"/>
            <a:ext cx="3024336" cy="27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BDD lexicale\LA\BDD images - février 2017 (sans doublons EMME)\76 images\42_savon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6" t="8688" r="25391" b="8018"/>
          <a:stretch/>
        </p:blipFill>
        <p:spPr bwMode="auto">
          <a:xfrm>
            <a:off x="809151" y="422249"/>
            <a:ext cx="3060000" cy="27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ser\Desktop\BDD lexicale\LA\BDD images - février 2017 (sans doublons EMME)\76 images\56_ongle_2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6" t="13223" r="23838" b="12778"/>
          <a:stretch/>
        </p:blipFill>
        <p:spPr bwMode="auto">
          <a:xfrm>
            <a:off x="5222719" y="3573016"/>
            <a:ext cx="302433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user\Desktop\BDD lexicale\LA\BDD images - février 2017 (sans doublons EMME)\76 images\7_rateau_2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5" t="10184" r="19017" b="10563"/>
          <a:stretch/>
        </p:blipFill>
        <p:spPr bwMode="auto">
          <a:xfrm>
            <a:off x="809151" y="3573016"/>
            <a:ext cx="306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9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Desktop\BDD lexicale\LA\BDD images - février 2017 (sans doublons EMME)\76 images\21_citron_2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8" t="12998" r="23272" b="13468"/>
          <a:stretch/>
        </p:blipFill>
        <p:spPr bwMode="auto">
          <a:xfrm>
            <a:off x="938228" y="450689"/>
            <a:ext cx="3017463" cy="276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user\Desktop\BDD lexicale\LA\BDD images - février 2017 (sans doublons EMME)\76 images\24_bouche_2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2" t="13275" r="23809" b="14400"/>
          <a:stretch/>
        </p:blipFill>
        <p:spPr bwMode="auto">
          <a:xfrm>
            <a:off x="908333" y="3662624"/>
            <a:ext cx="3047358" cy="27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BDD lexicale\LA\BDD images - février 2017 (sans doublons EMME)\76 images\54_cube_2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1" t="11396" r="22690" b="14570"/>
          <a:stretch/>
        </p:blipFill>
        <p:spPr bwMode="auto">
          <a:xfrm>
            <a:off x="5221673" y="3662624"/>
            <a:ext cx="3017463" cy="27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user\Desktop\BDD lexicale\LA\BDD images - février 2017 (sans doublons EMME)\76 images\8_facteur_2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6" t="13023" r="23661" b="14833"/>
          <a:stretch/>
        </p:blipFill>
        <p:spPr bwMode="auto">
          <a:xfrm>
            <a:off x="5221673" y="450690"/>
            <a:ext cx="3056098" cy="276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486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8</Words>
  <Application>Microsoft Office PowerPoint</Application>
  <PresentationFormat>Affichage à l'écran (4:3)</PresentationFormat>
  <Paragraphs>3</Paragraphs>
  <Slides>77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77</vt:i4>
      </vt:variant>
    </vt:vector>
  </HeadingPairs>
  <TitlesOfParts>
    <vt:vector size="78" baseType="lpstr">
      <vt:lpstr>Thème Office</vt:lpstr>
      <vt:lpstr>Epreuve de désignation d’images  Leloup, Nothelier (2016)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</dc:creator>
  <cp:lastModifiedBy>Julie</cp:lastModifiedBy>
  <cp:revision>63</cp:revision>
  <dcterms:created xsi:type="dcterms:W3CDTF">2017-02-15T14:40:23Z</dcterms:created>
  <dcterms:modified xsi:type="dcterms:W3CDTF">2017-02-16T11:19:46Z</dcterms:modified>
</cp:coreProperties>
</file>