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2" r:id="rId1"/>
  </p:sldMasterIdLst>
  <p:notesMasterIdLst>
    <p:notesMasterId r:id="rId5"/>
  </p:notesMasterIdLst>
  <p:handoutMasterIdLst>
    <p:handoutMasterId r:id="rId6"/>
  </p:handoutMasterIdLst>
  <p:sldIdLst>
    <p:sldId id="5876" r:id="rId2"/>
    <p:sldId id="5877" r:id="rId3"/>
    <p:sldId id="5878" r:id="rId4"/>
  </p:sldIdLst>
  <p:sldSz cx="12192000" cy="6858000"/>
  <p:notesSz cx="6856413" cy="9083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1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3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5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7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5950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140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329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520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07808D-0290-3044-8BF2-73FED8E88C2A}">
          <p14:sldIdLst>
            <p14:sldId id="5876"/>
            <p14:sldId id="5877"/>
            <p14:sldId id="5878"/>
          </p14:sldIdLst>
        </p14:section>
        <p14:section name="Untitled Section" id="{A83120AF-3A08-6144-ACCF-116FD4C4C47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e Evans-Jones" initials="" lastIdx="2" clrIdx="0"/>
  <p:cmAuthor id="1" name="Alma PR" initials="AP" lastIdx="3" clrIdx="1"/>
  <p:cmAuthor id="2" name="Microsoft Office User" initials="Offic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  <a:srgbClr val="E76F34"/>
    <a:srgbClr val="8CC63F"/>
    <a:srgbClr val="E05C1A"/>
    <a:srgbClr val="FFFFFF"/>
    <a:srgbClr val="80B737"/>
    <a:srgbClr val="D55819"/>
    <a:srgbClr val="00000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5516" autoAdjust="0"/>
  </p:normalViewPr>
  <p:slideViewPr>
    <p:cSldViewPr>
      <p:cViewPr varScale="1">
        <p:scale>
          <a:sx n="96" d="100"/>
          <a:sy n="96" d="100"/>
        </p:scale>
        <p:origin x="200" y="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71" d="100"/>
          <a:sy n="71" d="100"/>
        </p:scale>
        <p:origin x="3616" y="624"/>
      </p:cViewPr>
      <p:guideLst>
        <p:guide orient="horz" pos="286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025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86A34-16DD-9344-B752-C2803E37E43C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025" y="862806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FE48-4249-6D40-98E8-4E47C44B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1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681038"/>
            <a:ext cx="6056313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4813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747170-AD7D-3744-BFAD-5B6A34F60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1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1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3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5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7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950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0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9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0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9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9313035" cy="372792"/>
          </a:xfrm>
        </p:spPr>
        <p:txBody>
          <a:bodyPr/>
          <a:lstStyle>
            <a:lvl1pPr>
              <a:lnSpc>
                <a:spcPts val="2400"/>
              </a:lnSpc>
              <a:defRPr sz="1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22000" cy="2790056"/>
          </a:xfrm>
        </p:spPr>
        <p:txBody>
          <a:bodyPr/>
          <a:lstStyle>
            <a:lvl1pPr>
              <a:buClr>
                <a:schemeClr val="tx1"/>
              </a:buClr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742934" indent="-285744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2pPr>
            <a:lvl3pPr marL="1085826" indent="-228595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3pPr>
            <a:lvl4pPr marL="1428719" indent="-228595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4pPr>
            <a:lvl5pPr marL="1771611" indent="-228595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17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D880BCFB-205A-684B-B7B7-0CEF0C814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31888"/>
            <a:ext cx="10922000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F05C1D24-6C7F-4E4B-AFF0-34AF78A7D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2329" y="165427"/>
            <a:ext cx="9133019" cy="37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5B0AC-095D-9C48-AFD0-F9EFE0D2A22E}"/>
              </a:ext>
            </a:extLst>
          </p:cNvPr>
          <p:cNvSpPr/>
          <p:nvPr userDrawn="1"/>
        </p:nvSpPr>
        <p:spPr>
          <a:xfrm>
            <a:off x="335360" y="656522"/>
            <a:ext cx="7117225" cy="58241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02A03-AD1B-3849-AEF6-BBF27F56335F}"/>
              </a:ext>
            </a:extLst>
          </p:cNvPr>
          <p:cNvSpPr/>
          <p:nvPr userDrawn="1"/>
        </p:nvSpPr>
        <p:spPr>
          <a:xfrm flipV="1">
            <a:off x="6600056" y="656522"/>
            <a:ext cx="3459681" cy="58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59378-EFF6-4E42-BC6A-420AD3FCDF67}"/>
              </a:ext>
            </a:extLst>
          </p:cNvPr>
          <p:cNvSpPr/>
          <p:nvPr userDrawn="1"/>
        </p:nvSpPr>
        <p:spPr>
          <a:xfrm flipV="1">
            <a:off x="9624393" y="656522"/>
            <a:ext cx="1250682" cy="58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31888"/>
            <a:ext cx="10922000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342329" y="165427"/>
            <a:ext cx="9133019" cy="37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4ED89-82EA-1F43-B6A0-4D3C4C69AC68}"/>
              </a:ext>
            </a:extLst>
          </p:cNvPr>
          <p:cNvSpPr txBox="1"/>
          <p:nvPr userDrawn="1"/>
        </p:nvSpPr>
        <p:spPr>
          <a:xfrm>
            <a:off x="4782501" y="6706912"/>
            <a:ext cx="2910358" cy="1077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700" b="0" noProof="0" dirty="0">
                <a:solidFill>
                  <a:schemeClr val="tx1"/>
                </a:solidFill>
                <a:latin typeface="+mn-lt"/>
                <a:cs typeface="Lato Regular"/>
              </a:rPr>
              <a:t>CONFIDENTIAL | </a:t>
            </a:r>
            <a:r>
              <a:rPr lang="en-US" sz="700" b="0" baseline="0" noProof="0" dirty="0">
                <a:solidFill>
                  <a:schemeClr val="tx1"/>
                </a:solidFill>
                <a:latin typeface="+mn-lt"/>
                <a:cs typeface="Lato Regular"/>
              </a:rPr>
              <a:t>© 2019</a:t>
            </a:r>
            <a:endParaRPr lang="en-US" sz="700" b="0" noProof="0" dirty="0">
              <a:solidFill>
                <a:schemeClr val="tx1"/>
              </a:solidFill>
              <a:latin typeface="+mn-lt"/>
              <a:cs typeface="Lato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30DC9-2043-6A4C-928A-43459E1F0037}"/>
              </a:ext>
            </a:extLst>
          </p:cNvPr>
          <p:cNvSpPr txBox="1"/>
          <p:nvPr userDrawn="1"/>
        </p:nvSpPr>
        <p:spPr>
          <a:xfrm>
            <a:off x="11631612" y="6519446"/>
            <a:ext cx="56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en-US" sz="800" b="1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05EAF-13CD-3A45-8FFB-9D586B85CA18}"/>
              </a:ext>
            </a:extLst>
          </p:cNvPr>
          <p:cNvSpPr/>
          <p:nvPr userDrawn="1"/>
        </p:nvSpPr>
        <p:spPr>
          <a:xfrm>
            <a:off x="335360" y="656522"/>
            <a:ext cx="7117225" cy="58241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1D0CF-ABEE-0F4E-AA12-6041DEF1DBFF}"/>
              </a:ext>
            </a:extLst>
          </p:cNvPr>
          <p:cNvSpPr/>
          <p:nvPr userDrawn="1"/>
        </p:nvSpPr>
        <p:spPr>
          <a:xfrm flipV="1">
            <a:off x="6600056" y="656522"/>
            <a:ext cx="3459681" cy="58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722D8-C48A-DB46-B90D-4AD26C8AE64C}"/>
              </a:ext>
            </a:extLst>
          </p:cNvPr>
          <p:cNvSpPr/>
          <p:nvPr userDrawn="1"/>
        </p:nvSpPr>
        <p:spPr>
          <a:xfrm flipV="1">
            <a:off x="9624393" y="656522"/>
            <a:ext cx="1250682" cy="58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8CA55-58E9-364C-8B15-67BEE159CF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681" y="6513152"/>
            <a:ext cx="1061837" cy="3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1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53" r:id="rId2"/>
  </p:sldLayoutIdLst>
  <p:hf hdr="0" ftr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1800" b="1">
          <a:solidFill>
            <a:srgbClr val="0070C0"/>
          </a:solidFill>
          <a:latin typeface="+mn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38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57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76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342893" indent="-34289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§"/>
        <a:defRPr sz="12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34" indent="-28574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110000"/>
        <a:buChar char="•"/>
        <a:defRPr sz="1200">
          <a:solidFill>
            <a:srgbClr val="000000"/>
          </a:solidFill>
          <a:latin typeface="+mn-lt"/>
          <a:ea typeface="ＭＳ Ｐゴシック" charset="-128"/>
        </a:defRPr>
      </a:lvl2pPr>
      <a:lvl3pPr marL="1085826" indent="-22859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ú"/>
        <a:defRPr sz="1200">
          <a:solidFill>
            <a:srgbClr val="000000"/>
          </a:solidFill>
          <a:latin typeface="+mn-lt"/>
          <a:ea typeface="ＭＳ Ｐゴシック" charset="-128"/>
        </a:defRPr>
      </a:lvl3pPr>
      <a:lvl4pPr marL="1428719" indent="-22859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ú"/>
        <a:defRPr sz="1200">
          <a:solidFill>
            <a:srgbClr val="000000"/>
          </a:solidFill>
          <a:latin typeface="+mn-lt"/>
          <a:ea typeface="ＭＳ Ｐゴシック" charset="-128"/>
        </a:defRPr>
      </a:lvl4pPr>
      <a:lvl5pPr marL="1771611" indent="-22859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ú"/>
        <a:defRPr sz="1200">
          <a:solidFill>
            <a:srgbClr val="000000"/>
          </a:solidFill>
          <a:latin typeface="+mn-lt"/>
          <a:ea typeface="ＭＳ Ｐゴシック" charset="-128"/>
        </a:defRPr>
      </a:lvl5pPr>
      <a:lvl6pPr marL="222880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6pPr>
      <a:lvl7pPr marL="268599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7pPr>
      <a:lvl8pPr marL="314318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8pPr>
      <a:lvl9pPr marL="360037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://atlas.cid.harvard.edu/explore/feasibility/?country=39&amp;partner=undefined&amp;product=undefined&amp;productClass=HS&amp;startYear=undefined&amp;target=Product&amp;year=20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20409028_XXXLarge-2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60" b="59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78001"/>
          </a:xfrm>
          <a:prstGeom prst="rect">
            <a:avLst/>
          </a:prstGeom>
          <a:solidFill>
            <a:srgbClr val="2C91F8">
              <a:alpha val="7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124" y="1430956"/>
            <a:ext cx="12192000" cy="3712478"/>
          </a:xfrm>
          <a:prstGeom prst="rect">
            <a:avLst/>
          </a:prstGeom>
          <a:solidFill>
            <a:srgbClr val="006666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A3819-D2ED-C447-9B0F-262D162A5389}"/>
              </a:ext>
            </a:extLst>
          </p:cNvPr>
          <p:cNvSpPr/>
          <p:nvPr/>
        </p:nvSpPr>
        <p:spPr>
          <a:xfrm>
            <a:off x="232801" y="1869097"/>
            <a:ext cx="11109357" cy="2571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Portfolio view</a:t>
            </a:r>
            <a:endParaRPr lang="en-US" sz="1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CC22C7-176B-CD46-BDE4-EEC22A08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248" y="1131888"/>
            <a:ext cx="3203352" cy="5116512"/>
          </a:xfrm>
        </p:spPr>
        <p:txBody>
          <a:bodyPr/>
          <a:lstStyle/>
          <a:p>
            <a:r>
              <a:rPr lang="en-US" dirty="0"/>
              <a:t>Columns are Business Units</a:t>
            </a:r>
            <a:br>
              <a:rPr lang="en-US" dirty="0"/>
            </a:br>
            <a:r>
              <a:rPr lang="en-US" dirty="0"/>
              <a:t>Column D.</a:t>
            </a:r>
            <a:br>
              <a:rPr lang="en-US" dirty="0"/>
            </a:br>
            <a:r>
              <a:rPr lang="en-US" dirty="0"/>
              <a:t>Boxes ‘inside’ are Departments (Colum E.</a:t>
            </a:r>
            <a:br>
              <a:rPr lang="en-US" dirty="0"/>
            </a:br>
            <a:r>
              <a:rPr lang="en-US" dirty="0"/>
              <a:t>Relative size of ‘box’ (E) is determined by Cost – column G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Want ability to ‘color code’ – boxes ‘light up’ Columns I – L.  See bottom viz as an </a:t>
            </a:r>
            <a:r>
              <a:rPr lang="en-US" dirty="0" err="1"/>
              <a:t>exaple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2F594-D511-A04A-832E-84F2F9B8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F0BB9-78FE-594D-B9AF-604F4482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9" y="1340768"/>
            <a:ext cx="7193831" cy="2999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323C0-3C30-DF4B-91B6-01F45388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07" y="4584957"/>
            <a:ext cx="5074692" cy="21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D7A84-A341-9D46-A6FE-B83A505E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4" y="1131888"/>
            <a:ext cx="5219576" cy="5116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X and Y axis: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 axis is </a:t>
            </a:r>
            <a:r>
              <a:rPr lang="en-US" dirty="0" err="1"/>
              <a:t>Fungability</a:t>
            </a:r>
            <a:r>
              <a:rPr lang="en-US" dirty="0"/>
              <a:t>.  </a:t>
            </a:r>
            <a:r>
              <a:rPr lang="en-US" dirty="0" err="1"/>
              <a:t>Olumn</a:t>
            </a:r>
            <a:r>
              <a:rPr lang="en-US" dirty="0"/>
              <a:t> K (values from .01 – 1.0)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 Axis is Complexity (column J, values from -3 to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Size of ‘bubble’ is value contribution, Column E (would like ability to ‘</a:t>
            </a:r>
            <a:r>
              <a:rPr lang="en-US" dirty="0" err="1"/>
              <a:t>tog’e</a:t>
            </a:r>
            <a:r>
              <a:rPr lang="en-US" dirty="0"/>
              <a:t> to % contribution as well, column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 code – different bubbles color coded by tags (like in other excel I sent you).  The color codes will be by Type of Asset</a:t>
            </a:r>
            <a:r>
              <a:rPr lang="en-US"/>
              <a:t>, Column 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00F0E-9977-1C45-B810-6F259DE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23867"/>
            <a:ext cx="9133019" cy="674734"/>
          </a:xfrm>
        </p:spPr>
        <p:txBody>
          <a:bodyPr/>
          <a:lstStyle/>
          <a:p>
            <a:r>
              <a:rPr lang="en-US" sz="1500" dirty="0">
                <a:hlinkClick r:id="rId2"/>
              </a:rPr>
              <a:t>http://atlas.cid.harvard.edu/explore/feasibility/?country=39&amp;partner=undefined&amp;product=undefined&amp;productClass=HS&amp;startYear=undefined&amp;target=Product&amp;year=2016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B5C21-45A4-2942-8912-4871DDBC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1146"/>
            <a:ext cx="6192688" cy="39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IMTK PPT templat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aginat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101203</TotalTime>
  <Words>54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1_IMTK PPT template 2015</vt:lpstr>
      <vt:lpstr>PowerPoint Presentation</vt:lpstr>
      <vt:lpstr>PowerPoint Presentation</vt:lpstr>
      <vt:lpstr>http://atlas.cid.harvard.edu/explore/feasibility/?country=39&amp;partner=undefined&amp;product=undefined&amp;productClass=HS&amp;startYear=undefined&amp;target=Product&amp;year=2016</vt:lpstr>
    </vt:vector>
  </TitlesOfParts>
  <Company>Imaginatik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Imaginatik PowerPoint Template</dc:title>
  <dc:creator>ralphwelborn</dc:creator>
  <cp:lastModifiedBy>Ralph Welborn</cp:lastModifiedBy>
  <cp:revision>3106</cp:revision>
  <cp:lastPrinted>2019-05-04T19:42:55Z</cp:lastPrinted>
  <dcterms:created xsi:type="dcterms:W3CDTF">2017-07-24T03:56:08Z</dcterms:created>
  <dcterms:modified xsi:type="dcterms:W3CDTF">2019-05-21T21:00:42Z</dcterms:modified>
</cp:coreProperties>
</file>