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5" r:id="rId2"/>
    <p:sldMasterId id="2147483703" r:id="rId3"/>
    <p:sldMasterId id="2147483672" r:id="rId4"/>
    <p:sldMasterId id="2147483718" r:id="rId5"/>
  </p:sldMasterIdLst>
  <p:notesMasterIdLst>
    <p:notesMasterId r:id="rId9"/>
  </p:notesMasterIdLst>
  <p:handoutMasterIdLst>
    <p:handoutMasterId r:id="rId10"/>
  </p:handoutMasterIdLst>
  <p:sldIdLst>
    <p:sldId id="630" r:id="rId6"/>
    <p:sldId id="1047" r:id="rId7"/>
    <p:sldId id="1048" r:id="rId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DA5C"/>
    <a:srgbClr val="D1FF6B"/>
    <a:srgbClr val="597B0D"/>
    <a:srgbClr val="0F7AAD"/>
    <a:srgbClr val="094876"/>
    <a:srgbClr val="14A1E5"/>
    <a:srgbClr val="77E2FF"/>
    <a:srgbClr val="AE4A13"/>
    <a:srgbClr val="9AD519"/>
    <a:srgbClr val="164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2653" autoAdjust="0"/>
  </p:normalViewPr>
  <p:slideViewPr>
    <p:cSldViewPr snapToGrid="0" snapToObjects="1">
      <p:cViewPr varScale="1">
        <p:scale>
          <a:sx n="105" d="100"/>
          <a:sy n="105" d="100"/>
        </p:scale>
        <p:origin x="1376" y="176"/>
      </p:cViewPr>
      <p:guideLst>
        <p:guide orient="horz" pos="4319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416"/>
    </p:cViewPr>
  </p:sorterViewPr>
  <p:notesViewPr>
    <p:cSldViewPr snapToGrid="0" snapToObjects="1">
      <p:cViewPr varScale="1">
        <p:scale>
          <a:sx n="114" d="100"/>
          <a:sy n="114" d="100"/>
        </p:scale>
        <p:origin x="-5152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EFD5D00-21F7-954C-B79D-A429ED413661}" type="datetime1">
              <a:rPr lang="en-US" smtClean="0"/>
              <a:pPr/>
              <a:t>11/8/21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48B806-29CE-7A46-9841-57A57AA4D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36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DDDAA38-C52A-B740-83E8-BA3BE7700129}" type="datetime1">
              <a:rPr lang="en-US" smtClean="0"/>
              <a:pPr/>
              <a:t>11/8/21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0F24F4-3247-2B4F-AACD-C457ED29B7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0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3" y="6179278"/>
            <a:ext cx="9158706" cy="760301"/>
            <a:chOff x="-3" y="6179278"/>
            <a:chExt cx="9158706" cy="760301"/>
          </a:xfrm>
        </p:grpSpPr>
        <p:sp>
          <p:nvSpPr>
            <p:cNvPr id="11" name="TextBox 10"/>
            <p:cNvSpPr txBox="1"/>
            <p:nvPr/>
          </p:nvSpPr>
          <p:spPr>
            <a:xfrm>
              <a:off x="333969" y="6603992"/>
              <a:ext cx="48647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  <a:latin typeface="Verdana"/>
                  <a:cs typeface="Verdana"/>
                </a:rPr>
                <a:t>©2013 Skyhook Wireless Inc.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 rot="16200000">
              <a:off x="4233947" y="1945328"/>
              <a:ext cx="690806" cy="9158706"/>
              <a:chOff x="4856713" y="308981"/>
              <a:chExt cx="1551428" cy="726054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858508" y="5615975"/>
                <a:ext cx="1470438" cy="1953546"/>
              </a:xfrm>
              <a:prstGeom prst="rect">
                <a:avLst/>
              </a:prstGeom>
              <a:solidFill>
                <a:srgbClr val="00418C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56713" y="326033"/>
                <a:ext cx="1472242" cy="41970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935901" y="308981"/>
                <a:ext cx="1472240" cy="41212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A1E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856716" y="3993078"/>
                <a:ext cx="1472240" cy="6128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856714" y="4605977"/>
                <a:ext cx="1472245" cy="14731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856715" y="4753290"/>
                <a:ext cx="1472247" cy="87014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12229" y="6314023"/>
              <a:ext cx="4461482" cy="625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endParaRPr>
            </a:p>
            <a:p>
              <a:pPr marL="0" marR="0" indent="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Boston</a:t>
              </a:r>
              <a:r>
                <a:rPr lang="en-US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 University </a:t>
              </a:r>
              <a:r>
                <a:rPr lang="mr-IN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–</a:t>
              </a:r>
              <a:r>
                <a:rPr lang="en-US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CS767, Machine Learning, F. Alizadeh-</a:t>
              </a:r>
              <a:r>
                <a:rPr lang="en-US" sz="900" baseline="0" dirty="0" err="1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Shabdiz</a:t>
              </a:r>
              <a:endPara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endParaRPr>
            </a:p>
            <a:p>
              <a:pPr>
                <a:lnSpc>
                  <a:spcPct val="130000"/>
                </a:lnSpc>
              </a:pPr>
              <a:endPara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32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53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09038" y="2967831"/>
            <a:ext cx="7544740" cy="9128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4A74"/>
                </a:solidFill>
              </a:defRPr>
            </a:lvl1pPr>
          </a:lstStyle>
          <a:p>
            <a:pPr algn="ctr"/>
            <a:r>
              <a:rPr lang="en-US" sz="3200" b="1" spc="50" dirty="0">
                <a:solidFill>
                  <a:srgbClr val="FFFFFF"/>
                </a:solidFill>
                <a:latin typeface="Source Sans Pro Light"/>
                <a:cs typeface="Source Sans Pro Light"/>
              </a:rPr>
              <a:t>I am thoroughly </a:t>
            </a:r>
            <a:r>
              <a:rPr lang="en-US" sz="3200" b="1" spc="50" dirty="0">
                <a:solidFill>
                  <a:srgbClr val="FFFFFF"/>
                </a:solidFill>
                <a:latin typeface="Source Sans Pro"/>
                <a:cs typeface="Source Sans Pro"/>
              </a:rPr>
              <a:t>disruptive.</a:t>
            </a:r>
            <a:endParaRPr lang="en-US" sz="3200" b="1" spc="50" dirty="0">
              <a:solidFill>
                <a:srgbClr val="FFFFFF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3786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 rot="16200000">
            <a:off x="3665597" y="-2923823"/>
            <a:ext cx="2057400" cy="8316152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z="3200" b="1" spc="50" dirty="0">
                <a:solidFill>
                  <a:schemeClr val="accent6"/>
                </a:solidFill>
                <a:latin typeface="Source Sans Pro Light"/>
                <a:cs typeface="Source Sans Pro Light"/>
              </a:rPr>
              <a:t>One simple lead statement. Use </a:t>
            </a:r>
            <a:r>
              <a:rPr lang="en-US" sz="3200" b="1" spc="50" dirty="0">
                <a:solidFill>
                  <a:schemeClr val="accent6"/>
                </a:solidFill>
                <a:latin typeface="Source Sans Pro"/>
                <a:cs typeface="Source Sans Pro"/>
              </a:rPr>
              <a:t>bold for emphasis</a:t>
            </a:r>
            <a:r>
              <a:rPr lang="en-US" sz="3200" b="1" spc="50" dirty="0">
                <a:solidFill>
                  <a:schemeClr val="accent6"/>
                </a:solidFill>
                <a:latin typeface="Source Sans Pro Light"/>
                <a:cs typeface="Source Sans Pro Light"/>
              </a:rPr>
              <a:t>, but please do it sparingly.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440472" y="3584221"/>
            <a:ext cx="3785616" cy="2475549"/>
          </a:xfrm>
        </p:spPr>
        <p:txBody>
          <a:bodyPr/>
          <a:lstStyle>
            <a:lvl1pPr marL="457200" indent="-457200">
              <a:lnSpc>
                <a:spcPct val="130000"/>
              </a:lnSpc>
              <a:buFont typeface="+mj-lt"/>
              <a:buAutoNum type="arabicPeriod" startAt="6"/>
              <a:defRPr sz="3200"/>
            </a:lvl1pPr>
          </a:lstStyle>
          <a:p>
            <a:pPr>
              <a:lnSpc>
                <a:spcPct val="130000"/>
              </a:lnSpc>
            </a:pPr>
            <a:r>
              <a:rPr lang="en-US" sz="2000" dirty="0" err="1">
                <a:latin typeface="Source Sans Pro Light"/>
                <a:cs typeface="Source Sans Pro Light"/>
              </a:rPr>
              <a:t>Teslafying</a:t>
            </a:r>
            <a:r>
              <a:rPr lang="en-US" sz="2000" dirty="0">
                <a:latin typeface="Source Sans Pro Light"/>
                <a:cs typeface="Source Sans Pro Light"/>
              </a:rPr>
              <a:t> the presentation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Rock steady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Conclusion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Questions?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Signoff and contact info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15983" y="2963332"/>
            <a:ext cx="4457700" cy="40375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ource Sans Pro"/>
                <a:ea typeface="+mn-ea"/>
                <a:cs typeface="Source Sans Pro"/>
              </a:rPr>
              <a:t>Today’s agenda: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 Light"/>
              <a:ea typeface="+mn-ea"/>
              <a:cs typeface="Source Sans Pro Light"/>
            </a:endParaRP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15983" y="3586101"/>
            <a:ext cx="3785616" cy="2475549"/>
          </a:xfrm>
        </p:spPr>
        <p:txBody>
          <a:bodyPr/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3200"/>
            </a:lvl1pPr>
          </a:lstStyle>
          <a:p>
            <a:pPr>
              <a:lnSpc>
                <a:spcPct val="130000"/>
              </a:lnSpc>
            </a:pPr>
            <a:r>
              <a:rPr lang="en-US" sz="2000" dirty="0" err="1">
                <a:latin typeface="Source Sans Pro Light"/>
                <a:cs typeface="Source Sans Pro Light"/>
              </a:rPr>
              <a:t>Teslafying</a:t>
            </a:r>
            <a:r>
              <a:rPr lang="en-US" sz="2000" dirty="0">
                <a:latin typeface="Source Sans Pro Light"/>
                <a:cs typeface="Source Sans Pro Light"/>
              </a:rPr>
              <a:t> the presentation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Rock steady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Conclusion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Questions?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Source Sans Pro Light"/>
                <a:cs typeface="Source Sans Pro Light"/>
              </a:rPr>
              <a:t>Signoff and contact info</a:t>
            </a:r>
          </a:p>
        </p:txBody>
      </p:sp>
    </p:spTree>
    <p:extLst>
      <p:ext uri="{BB962C8B-B14F-4D97-AF65-F5344CB8AC3E}">
        <p14:creationId xmlns:p14="http://schemas.microsoft.com/office/powerpoint/2010/main" val="343059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28537" y="2954338"/>
            <a:ext cx="6105525" cy="949736"/>
          </a:xfrm>
          <a:prstGeom prst="rect">
            <a:avLst/>
          </a:prstGeom>
        </p:spPr>
        <p:txBody>
          <a:bodyPr vert="horz"/>
          <a:lstStyle/>
          <a:p>
            <a:pPr algn="ctr"/>
            <a:r>
              <a:rPr lang="en-US" sz="3200" b="1" spc="50" dirty="0">
                <a:solidFill>
                  <a:srgbClr val="FFFFFF"/>
                </a:solidFill>
                <a:latin typeface="Source Sans Pro Light"/>
                <a:cs typeface="Source Sans Pro Light"/>
              </a:rPr>
              <a:t>I am thoroughly </a:t>
            </a:r>
            <a:r>
              <a:rPr lang="en-US" sz="3200" b="1" spc="50" dirty="0">
                <a:solidFill>
                  <a:srgbClr val="FFFFFF"/>
                </a:solidFill>
                <a:latin typeface="Source Sans Pro"/>
                <a:cs typeface="Source Sans Pro"/>
              </a:rPr>
              <a:t>disruptive.</a:t>
            </a:r>
            <a:endParaRPr lang="en-US" sz="3200" b="1" spc="50" dirty="0">
              <a:solidFill>
                <a:srgbClr val="FFFFFF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47141" y="6436314"/>
            <a:ext cx="5856105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CS767, Machine Learning,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 bwMode="auto">
          <a:xfrm>
            <a:off x="272639" y="6400800"/>
            <a:ext cx="371475" cy="455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/>
          <a:lstStyle>
            <a:defPPr>
              <a:defRPr lang="en-US"/>
            </a:defPPr>
            <a:lvl1pPr marL="0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411" indent="-285543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216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59903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5907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2777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69644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6515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3381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fld id="{8DA07FD4-9989-114B-8795-A0896A13FFB7}" type="slidenum">
              <a:rPr lang="en-US" sz="1400" smtClean="0">
                <a:solidFill>
                  <a:schemeClr val="tx2"/>
                </a:solidFill>
                <a:latin typeface="Source Sans Pro Light"/>
                <a:cs typeface="Source Sans Pro Light"/>
              </a:rPr>
              <a:pPr algn="ctr"/>
              <a:t>‹#›</a:t>
            </a:fld>
            <a:endParaRPr lang="en-US" sz="1400" dirty="0">
              <a:solidFill>
                <a:schemeClr val="tx2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4229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01196" y="2948987"/>
            <a:ext cx="6942137" cy="950619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Source Sans Pro"/>
                <a:cs typeface="Source Sans Pro"/>
              </a:defRPr>
            </a:lvl1pPr>
            <a:lvl2pPr>
              <a:defRPr>
                <a:latin typeface="Source Sans Pro"/>
                <a:cs typeface="Source Sans Pro"/>
              </a:defRPr>
            </a:lvl2pPr>
            <a:lvl3pPr>
              <a:defRPr>
                <a:latin typeface="Source Sans Pro"/>
                <a:cs typeface="Source Sans Pro"/>
              </a:defRPr>
            </a:lvl3pPr>
            <a:lvl4pPr>
              <a:defRPr>
                <a:latin typeface="Source Sans Pro"/>
                <a:cs typeface="Source Sans Pro"/>
              </a:defRPr>
            </a:lvl4pPr>
            <a:lvl5pPr>
              <a:defRPr>
                <a:latin typeface="Source Sans Pro"/>
                <a:cs typeface="Source Sans Pro"/>
              </a:defRPr>
            </a:lvl5pPr>
          </a:lstStyle>
          <a:p>
            <a:pPr algn="ctr"/>
            <a:r>
              <a:rPr lang="en-US" sz="3200" b="1" spc="50" dirty="0">
                <a:solidFill>
                  <a:schemeClr val="tx2"/>
                </a:solidFill>
                <a:latin typeface="Source Sans Pro Light"/>
                <a:cs typeface="Source Sans Pro Light"/>
              </a:rPr>
              <a:t>I am thoroughly </a:t>
            </a:r>
            <a:r>
              <a:rPr lang="en-US" sz="3200" b="1" spc="50" dirty="0">
                <a:solidFill>
                  <a:schemeClr val="tx2"/>
                </a:solidFill>
                <a:latin typeface="Source Sans Pro"/>
                <a:cs typeface="Source Sans Pro"/>
              </a:rPr>
              <a:t>disruptive.</a:t>
            </a:r>
            <a:endParaRPr lang="en-US" sz="3200" b="1" spc="50" dirty="0">
              <a:solidFill>
                <a:schemeClr val="tx2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47141" y="6436314"/>
            <a:ext cx="5856105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CS767, Machine Learning,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 bwMode="auto">
          <a:xfrm>
            <a:off x="272639" y="6400800"/>
            <a:ext cx="371475" cy="455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/>
          <a:lstStyle>
            <a:defPPr>
              <a:defRPr lang="en-US"/>
            </a:defPPr>
            <a:lvl1pPr marL="0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411" indent="-285543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216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59903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5907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2777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69644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6515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3381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fld id="{8DA07FD4-9989-114B-8795-A0896A13FFB7}" type="slidenum">
              <a:rPr lang="en-US" sz="1400" smtClean="0">
                <a:solidFill>
                  <a:srgbClr val="FFFFFF"/>
                </a:solidFill>
                <a:latin typeface="Source Sans Pro Light"/>
                <a:cs typeface="Source Sans Pro Light"/>
              </a:rPr>
              <a:pPr algn="ctr"/>
              <a:t>‹#›</a:t>
            </a:fld>
            <a:endParaRPr lang="en-US" sz="1400" dirty="0">
              <a:solidFill>
                <a:srgbClr val="FFFFFF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3225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84396" y="2926027"/>
            <a:ext cx="5832475" cy="977723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spc="50" dirty="0">
                <a:solidFill>
                  <a:schemeClr val="accent4"/>
                </a:solidFill>
                <a:latin typeface="Source Sans Pro Light"/>
                <a:cs typeface="Source Sans Pro Light"/>
              </a:rPr>
              <a:t>I am thoroughly </a:t>
            </a:r>
            <a:r>
              <a:rPr lang="en-US" sz="3200" b="1" spc="50" dirty="0">
                <a:solidFill>
                  <a:schemeClr val="accent4"/>
                </a:solidFill>
                <a:latin typeface="Source Sans Pro"/>
                <a:cs typeface="Source Sans Pro"/>
              </a:rPr>
              <a:t>disruptive.</a:t>
            </a:r>
            <a:endParaRPr lang="en-US" sz="3200" b="1" spc="50" dirty="0">
              <a:solidFill>
                <a:schemeClr val="accent4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47141" y="6436314"/>
            <a:ext cx="5856105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CS767, Machine Learning,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 bwMode="auto">
          <a:xfrm>
            <a:off x="272639" y="6400800"/>
            <a:ext cx="371475" cy="455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/>
          <a:lstStyle>
            <a:defPPr>
              <a:defRPr lang="en-US"/>
            </a:defPPr>
            <a:lvl1pPr marL="0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411" indent="-285543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216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59903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5907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2777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69644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6515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3381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fld id="{8DA07FD4-9989-114B-8795-A0896A13FFB7}" type="slidenum">
              <a:rPr lang="en-US" sz="1400" smtClean="0">
                <a:solidFill>
                  <a:srgbClr val="FFFFFF"/>
                </a:solidFill>
                <a:latin typeface="Source Sans Pro Light"/>
                <a:cs typeface="Source Sans Pro Light"/>
              </a:rPr>
              <a:pPr algn="ctr"/>
              <a:t>‹#›</a:t>
            </a:fld>
            <a:endParaRPr lang="en-US" sz="1400" dirty="0">
              <a:solidFill>
                <a:srgbClr val="FFFFFF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780619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87794" y="2887760"/>
            <a:ext cx="6784975" cy="1058862"/>
          </a:xfrm>
          <a:prstGeom prst="rect">
            <a:avLst/>
          </a:prstGeom>
        </p:spPr>
        <p:txBody>
          <a:bodyPr vert="horz"/>
          <a:lstStyle/>
          <a:p>
            <a:pPr algn="ctr"/>
            <a:r>
              <a:rPr lang="en-US" sz="3200" b="1" spc="50" dirty="0">
                <a:solidFill>
                  <a:schemeClr val="tx2"/>
                </a:solidFill>
                <a:latin typeface="Source Sans Pro Light"/>
                <a:cs typeface="Source Sans Pro Light"/>
              </a:rPr>
              <a:t>I am thoroughly </a:t>
            </a:r>
            <a:r>
              <a:rPr lang="en-US" sz="3200" b="1" spc="50" dirty="0">
                <a:solidFill>
                  <a:schemeClr val="tx2"/>
                </a:solidFill>
                <a:latin typeface="Source Sans Pro"/>
                <a:cs typeface="Source Sans Pro"/>
              </a:rPr>
              <a:t>disruptive.</a:t>
            </a:r>
            <a:endParaRPr lang="en-US" sz="3200" b="1" spc="50" dirty="0">
              <a:solidFill>
                <a:schemeClr val="tx2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47141" y="6436314"/>
            <a:ext cx="5856105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CS767, Machine Learning,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 bwMode="auto">
          <a:xfrm>
            <a:off x="272639" y="6400800"/>
            <a:ext cx="371475" cy="455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/>
          <a:lstStyle>
            <a:defPPr>
              <a:defRPr lang="en-US"/>
            </a:defPPr>
            <a:lvl1pPr marL="0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411" indent="-285543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216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59903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5907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2777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69644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6515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3381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fld id="{8DA07FD4-9989-114B-8795-A0896A13FFB7}" type="slidenum">
              <a:rPr lang="en-US" sz="1400" smtClean="0">
                <a:solidFill>
                  <a:srgbClr val="FFFFFF"/>
                </a:solidFill>
                <a:latin typeface="Source Sans Pro Light"/>
                <a:cs typeface="Source Sans Pro Light"/>
              </a:rPr>
              <a:pPr algn="ctr"/>
              <a:t>‹#›</a:t>
            </a:fld>
            <a:endParaRPr lang="en-US" sz="1400" dirty="0">
              <a:solidFill>
                <a:srgbClr val="FFFFFF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780596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30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solidFill>
          <a:srgbClr val="3260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4240" y="1880838"/>
            <a:ext cx="6449760" cy="1470394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4240" y="3429001"/>
            <a:ext cx="6497280" cy="1752664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7839" y="6539726"/>
            <a:ext cx="336960" cy="222176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1CB934-E044-4302-ADC1-76B15BC7977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 rot="5400000">
            <a:off x="-128291" y="3429000"/>
            <a:ext cx="2488581" cy="1440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 userDrawn="1"/>
        </p:nvCxnSpPr>
        <p:spPr bwMode="auto">
          <a:xfrm rot="5400000">
            <a:off x="358389" y="6642351"/>
            <a:ext cx="207382" cy="1440"/>
          </a:xfrm>
          <a:prstGeom prst="line">
            <a:avLst/>
          </a:prstGeom>
          <a:solidFill>
            <a:srgbClr val="00CC99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 userDrawn="1"/>
        </p:nvSpPr>
        <p:spPr>
          <a:xfrm>
            <a:off x="493229" y="6314023"/>
            <a:ext cx="4461482" cy="445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CS767, Machine Learning,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1332981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216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ADDC5F-8B5A-6147-A24B-84F455FF9905}"/>
              </a:ext>
            </a:extLst>
          </p:cNvPr>
          <p:cNvSpPr txBox="1"/>
          <p:nvPr userDrawn="1"/>
        </p:nvSpPr>
        <p:spPr>
          <a:xfrm>
            <a:off x="3023118" y="656875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endParaRPr lang="en-US" sz="2000" dirty="0">
              <a:solidFill>
                <a:prstClr val="black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375AC-DC9A-B64B-9D7B-5DA2AD0F930F}"/>
              </a:ext>
            </a:extLst>
          </p:cNvPr>
          <p:cNvSpPr txBox="1"/>
          <p:nvPr userDrawn="1"/>
        </p:nvSpPr>
        <p:spPr>
          <a:xfrm>
            <a:off x="3582955" y="65594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endParaRPr lang="en-US" sz="2000" dirty="0">
              <a:solidFill>
                <a:prstClr val="black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496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9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06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1">
                    <a:lumMod val="25000"/>
                  </a:schemeClr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1">
                    <a:lumMod val="25000"/>
                  </a:schemeClr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899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353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61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4562" y="6603992"/>
            <a:ext cx="48647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Verdana"/>
                <a:cs typeface="Verdana"/>
              </a:rPr>
              <a:t>©2013 Skyhook Wireless Inc.</a:t>
            </a:r>
          </a:p>
        </p:txBody>
      </p:sp>
      <p:grpSp>
        <p:nvGrpSpPr>
          <p:cNvPr id="8" name="Group 7"/>
          <p:cNvGrpSpPr/>
          <p:nvPr/>
        </p:nvGrpSpPr>
        <p:grpSpPr>
          <a:xfrm rot="16200000">
            <a:off x="4502079" y="2222868"/>
            <a:ext cx="145142" cy="9149290"/>
            <a:chOff x="4856713" y="316444"/>
            <a:chExt cx="1472249" cy="7253076"/>
          </a:xfrm>
        </p:grpSpPr>
        <p:sp>
          <p:nvSpPr>
            <p:cNvPr id="9" name="Rectangle 8"/>
            <p:cNvSpPr/>
            <p:nvPr/>
          </p:nvSpPr>
          <p:spPr>
            <a:xfrm>
              <a:off x="4858508" y="5893765"/>
              <a:ext cx="1470438" cy="1675755"/>
            </a:xfrm>
            <a:prstGeom prst="rect">
              <a:avLst/>
            </a:prstGeom>
            <a:solidFill>
              <a:srgbClr val="00418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56713" y="326033"/>
              <a:ext cx="1472242" cy="41970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56715" y="316444"/>
              <a:ext cx="1472241" cy="41137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1E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56714" y="4430221"/>
              <a:ext cx="1472241" cy="4973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56713" y="4915427"/>
              <a:ext cx="1472244" cy="14731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56718" y="5031080"/>
              <a:ext cx="1472244" cy="8626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7141" y="6436314"/>
            <a:ext cx="8384305" cy="288628"/>
            <a:chOff x="647141" y="6436314"/>
            <a:chExt cx="8384305" cy="288628"/>
          </a:xfrm>
        </p:grpSpPr>
        <p:pic>
          <p:nvPicPr>
            <p:cNvPr id="16" name="Picture 15" descr="logo-2.png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346" y="6460338"/>
              <a:ext cx="1943100" cy="26460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47141" y="6436314"/>
              <a:ext cx="5856105" cy="251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Boston</a:t>
              </a:r>
              <a:r>
                <a:rPr lang="en-US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 University </a:t>
              </a:r>
              <a:r>
                <a:rPr lang="mr-IN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–</a:t>
              </a:r>
              <a:r>
                <a:rPr lang="en-US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CS677, Data Science with Python, F. Alizadeh-</a:t>
              </a:r>
              <a:r>
                <a:rPr lang="en-US" sz="900" baseline="0" dirty="0" err="1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Shabdiz</a:t>
              </a:r>
              <a:endPara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endParaRPr>
            </a:p>
          </p:txBody>
        </p:sp>
      </p:grpSp>
      <p:sp>
        <p:nvSpPr>
          <p:cNvPr id="19" name="Slide Number Placeholder 4"/>
          <p:cNvSpPr txBox="1">
            <a:spLocks/>
          </p:cNvSpPr>
          <p:nvPr userDrawn="1"/>
        </p:nvSpPr>
        <p:spPr bwMode="auto">
          <a:xfrm>
            <a:off x="272639" y="6400800"/>
            <a:ext cx="371475" cy="455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6" rIns="91410" bIns="45706"/>
          <a:lstStyle>
            <a:defPPr>
              <a:defRPr lang="en-US"/>
            </a:defPPr>
            <a:lvl1pPr marL="0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742411" indent="-285543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114216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599039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2055907" indent="-228435" algn="l" defTabSz="457200" rtl="0" eaLnBrk="0" latinLnBrk="0" hangingPunct="0"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512777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969644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426515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883381" indent="-228435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FF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ctr"/>
            <a:fld id="{8DA07FD4-9989-114B-8795-A0896A13FFB7}" type="slidenum">
              <a:rPr lang="en-US" sz="1400" smtClean="0">
                <a:solidFill>
                  <a:schemeClr val="accent6"/>
                </a:solidFill>
                <a:latin typeface="Source Sans Pro Light"/>
                <a:cs typeface="Source Sans Pro Light"/>
              </a:rPr>
              <a:pPr algn="ctr"/>
              <a:t>‹#›</a:t>
            </a:fld>
            <a:endParaRPr lang="en-US" sz="1400" dirty="0">
              <a:solidFill>
                <a:schemeClr val="accent6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089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32" r:id="rId2"/>
    <p:sldLayoutId id="2147483684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solidFill>
            <a:schemeClr val="accent1">
              <a:lumMod val="25000"/>
            </a:schemeClr>
          </a:solidFill>
          <a:latin typeface="Source Sans Pro Light"/>
          <a:ea typeface="+mj-ea"/>
          <a:cs typeface="Source Sans Pr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4"/>
        </a:buClr>
        <a:buSzPct val="75000"/>
        <a:buFontTx/>
        <a:buBlip>
          <a:blip r:embed="rId12"/>
        </a:buBlip>
        <a:defRPr sz="3200" kern="1200">
          <a:solidFill>
            <a:schemeClr val="tx1"/>
          </a:solidFill>
          <a:latin typeface="Source Sans Pro Light"/>
          <a:ea typeface="+mn-ea"/>
          <a:cs typeface="Source Sans Pro Light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4"/>
        </a:buClr>
        <a:buSzPct val="75000"/>
        <a:buFontTx/>
        <a:buBlip>
          <a:blip r:embed="rId12"/>
        </a:buBlip>
        <a:defRPr sz="2800" kern="1200">
          <a:solidFill>
            <a:schemeClr val="tx1"/>
          </a:solidFill>
          <a:latin typeface="Source Sans Pro Light"/>
          <a:ea typeface="+mn-ea"/>
          <a:cs typeface="Source Sans Pro Light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4"/>
        </a:buClr>
        <a:buSzPct val="75000"/>
        <a:buFontTx/>
        <a:buBlip>
          <a:blip r:embed="rId12"/>
        </a:buBlip>
        <a:defRPr sz="2400" kern="1200">
          <a:solidFill>
            <a:schemeClr val="tx1"/>
          </a:solidFill>
          <a:latin typeface="Source Sans Pro Light"/>
          <a:ea typeface="+mn-ea"/>
          <a:cs typeface="Source Sans Pro Light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4"/>
        </a:buClr>
        <a:buSzPct val="75000"/>
        <a:buFontTx/>
        <a:buBlip>
          <a:blip r:embed="rId12"/>
        </a:buBlip>
        <a:defRPr sz="2000" kern="1200">
          <a:solidFill>
            <a:schemeClr val="tx1"/>
          </a:solidFill>
          <a:latin typeface="Source Sans Pro Light"/>
          <a:ea typeface="+mn-ea"/>
          <a:cs typeface="Source Sans Pro Light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4"/>
        </a:buClr>
        <a:buSzPct val="75000"/>
        <a:buFontTx/>
        <a:buBlip>
          <a:blip r:embed="rId12"/>
        </a:buBlip>
        <a:defRPr sz="2000" kern="1200">
          <a:solidFill>
            <a:schemeClr val="tx1"/>
          </a:solidFill>
          <a:latin typeface="Source Sans Pro Light"/>
          <a:ea typeface="+mn-ea"/>
          <a:cs typeface="Source Sans Pr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522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I am thoroughly </a:t>
            </a:r>
            <a:r>
              <a:rPr kumimoji="0" lang="en-US" sz="3200" b="1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Source Sans Pro"/>
              </a:rPr>
              <a:t>disruptive.</a:t>
            </a:r>
            <a:endParaRPr kumimoji="0" lang="en-US" sz="3200" b="1" i="0" u="none" strike="noStrike" kern="1200" cap="none" spc="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Source Sans Pro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47141" y="6436314"/>
            <a:ext cx="5856105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CS767, Machine Learning,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5702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ftr="0" dt="0"/>
  <p:txStyles>
    <p:titleStyle>
      <a:lvl1pPr marL="342900" marR="0" indent="-342900" algn="ctr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Tx/>
        <a:buNone/>
        <a:tabLst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7141" y="6436314"/>
            <a:ext cx="5856105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Boston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 University </a:t>
            </a:r>
            <a:r>
              <a:rPr lang="mr-IN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–</a:t>
            </a:r>
            <a:r>
              <a:rPr lang="en-US" sz="900" baseline="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CS767, Machine Learning, F. Alizadeh-</a:t>
            </a:r>
            <a:r>
              <a:rPr lang="en-US" sz="900" baseline="0" dirty="0" err="1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rPr>
              <a:t>Shabdiz</a:t>
            </a:r>
            <a:endParaRPr lang="en-US" sz="900" dirty="0">
              <a:solidFill>
                <a:schemeClr val="accent1">
                  <a:lumMod val="25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8428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53407" cy="2479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spc="50" dirty="0">
                <a:solidFill>
                  <a:schemeClr val="accent6"/>
                </a:solidFill>
                <a:latin typeface="Source Sans Pro Light"/>
                <a:cs typeface="Source Sans Pro Light"/>
              </a:rPr>
              <a:t>One simple lead statement. Use </a:t>
            </a:r>
            <a:r>
              <a:rPr lang="en-US" sz="3200" b="1" spc="50" dirty="0">
                <a:solidFill>
                  <a:schemeClr val="accent6"/>
                </a:solidFill>
                <a:latin typeface="Source Sans Pro"/>
                <a:cs typeface="Source Sans Pro"/>
              </a:rPr>
              <a:t>bold for emphasis</a:t>
            </a:r>
            <a:r>
              <a:rPr lang="en-US" sz="3200" b="1" spc="50" dirty="0">
                <a:solidFill>
                  <a:schemeClr val="accent6"/>
                </a:solidFill>
                <a:latin typeface="Source Sans Pro Light"/>
                <a:cs typeface="Source Sans Pro Light"/>
              </a:rPr>
              <a:t>, but please do it sparingly.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274" y="3367855"/>
            <a:ext cx="3174059" cy="260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1.   Introduction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2.   Setup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3.   Meat of the presentation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4.   Black Sabbath track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Light"/>
                <a:ea typeface="+mn-ea"/>
                <a:cs typeface="Source Sans Pro Light"/>
              </a:rPr>
              <a:t>5.   Something cool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4562" y="6603992"/>
            <a:ext cx="48647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Verdana"/>
                <a:cs typeface="Verdana"/>
              </a:rPr>
              <a:t>©2013 Skyhook Wireless Inc.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4502079" y="2222868"/>
            <a:ext cx="145142" cy="9149290"/>
            <a:chOff x="4856713" y="316444"/>
            <a:chExt cx="1472249" cy="7253076"/>
          </a:xfrm>
        </p:grpSpPr>
        <p:sp>
          <p:nvSpPr>
            <p:cNvPr id="10" name="Rectangle 9"/>
            <p:cNvSpPr/>
            <p:nvPr/>
          </p:nvSpPr>
          <p:spPr>
            <a:xfrm>
              <a:off x="4858508" y="5893765"/>
              <a:ext cx="1470438" cy="1675755"/>
            </a:xfrm>
            <a:prstGeom prst="rect">
              <a:avLst/>
            </a:prstGeom>
            <a:solidFill>
              <a:srgbClr val="00418C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56713" y="326033"/>
              <a:ext cx="1472242" cy="41970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56715" y="316444"/>
              <a:ext cx="1472241" cy="41137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1E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56714" y="4430221"/>
              <a:ext cx="1472241" cy="4973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56713" y="4915427"/>
              <a:ext cx="1472244" cy="14731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56718" y="5031080"/>
              <a:ext cx="1472244" cy="8626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2821" y="6436314"/>
            <a:ext cx="8928625" cy="288628"/>
            <a:chOff x="102821" y="6436314"/>
            <a:chExt cx="8928625" cy="288628"/>
          </a:xfrm>
        </p:grpSpPr>
        <p:pic>
          <p:nvPicPr>
            <p:cNvPr id="17" name="Picture 16" descr="logo-2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8346" y="6460338"/>
              <a:ext cx="1943100" cy="26460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02821" y="6436314"/>
              <a:ext cx="5856105" cy="26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Boston</a:t>
              </a:r>
              <a:r>
                <a:rPr lang="en-US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 University </a:t>
              </a:r>
              <a:r>
                <a:rPr lang="mr-IN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–</a:t>
              </a:r>
              <a:r>
                <a:rPr lang="en-US" sz="900" baseline="0" dirty="0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CS767, Machine Learning, F. Alizadeh-</a:t>
              </a:r>
              <a:r>
                <a:rPr lang="en-US" sz="900" baseline="0" dirty="0" err="1">
                  <a:solidFill>
                    <a:schemeClr val="accent1">
                      <a:lumMod val="25000"/>
                    </a:schemeClr>
                  </a:solidFill>
                  <a:latin typeface="Verdana"/>
                  <a:cs typeface="Verdana"/>
                </a:rPr>
                <a:t>Shabdiz</a:t>
              </a:r>
              <a:endParaRPr lang="en-US" sz="900" dirty="0">
                <a:solidFill>
                  <a:schemeClr val="accent1">
                    <a:lumMod val="25000"/>
                  </a:schemeClr>
                </a:solidFill>
                <a:latin typeface="Verdana"/>
                <a:cs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92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4572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50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9" r:id="rId2"/>
    <p:sldLayoutId id="2147483722" r:id="rId3"/>
    <p:sldLayoutId id="2147483721" r:id="rId4"/>
    <p:sldLayoutId id="2147483724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4572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4239" y="860612"/>
            <a:ext cx="7746325" cy="2490620"/>
          </a:xfrm>
        </p:spPr>
        <p:txBody>
          <a:bodyPr>
            <a:normAutofit fontScale="90000"/>
          </a:bodyPr>
          <a:lstStyle/>
          <a:p>
            <a:r>
              <a:rPr lang="en-US" dirty="0"/>
              <a:t>Gini Index Lab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 Science with Python </a:t>
            </a:r>
            <a:br>
              <a:rPr lang="en-US" dirty="0"/>
            </a:br>
            <a:r>
              <a:rPr lang="en-US" dirty="0"/>
              <a:t>CS677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Farshid</a:t>
            </a:r>
            <a:r>
              <a:rPr lang="en-US" dirty="0"/>
              <a:t> Alizadeh-</a:t>
            </a:r>
            <a:r>
              <a:rPr lang="en-US" dirty="0" err="1"/>
              <a:t>Shabdiz</a:t>
            </a:r>
            <a:r>
              <a:rPr lang="en-US" dirty="0"/>
              <a:t>, PhD, MBA</a:t>
            </a:r>
          </a:p>
          <a:p>
            <a:r>
              <a:rPr lang="en-US" dirty="0" err="1"/>
              <a:t>Alizadeh@bu.edu</a:t>
            </a:r>
            <a:endParaRPr lang="en-US" dirty="0"/>
          </a:p>
          <a:p>
            <a:r>
              <a:rPr lang="en-US" dirty="0"/>
              <a:t>Fall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1CB934-E044-4302-ADC1-76B15BC7977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2E975E-0407-2E48-83BD-4E5650F9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7968"/>
            <a:ext cx="8229600" cy="5059680"/>
          </a:xfrm>
        </p:spPr>
        <p:txBody>
          <a:bodyPr>
            <a:normAutofit/>
          </a:bodyPr>
          <a:lstStyle/>
          <a:p>
            <a:r>
              <a:rPr lang="en-US" dirty="0"/>
              <a:t>Find the best parameter for the classification at the root and one below for the Lab data.</a:t>
            </a:r>
          </a:p>
          <a:p>
            <a:r>
              <a:rPr lang="en-US" dirty="0"/>
              <a:t>Using Gini Index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0AAE3E-E18D-7A45-8B86-D8A4F107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Lab – Gini Index</a:t>
            </a:r>
          </a:p>
        </p:txBody>
      </p:sp>
    </p:spTree>
    <p:extLst>
      <p:ext uri="{BB962C8B-B14F-4D97-AF65-F5344CB8AC3E}">
        <p14:creationId xmlns:p14="http://schemas.microsoft.com/office/powerpoint/2010/main" val="210079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6A188223-C711-EA49-BA1F-63C7D8D07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592" y="256032"/>
            <a:ext cx="7880604" cy="6139540"/>
          </a:xfrm>
        </p:spPr>
      </p:pic>
    </p:spTree>
    <p:extLst>
      <p:ext uri="{BB962C8B-B14F-4D97-AF65-F5344CB8AC3E}">
        <p14:creationId xmlns:p14="http://schemas.microsoft.com/office/powerpoint/2010/main" val="3873634948"/>
      </p:ext>
    </p:extLst>
  </p:cSld>
  <p:clrMapOvr>
    <a:masterClrMapping/>
  </p:clrMapOvr>
</p:sld>
</file>

<file path=ppt/theme/theme1.xml><?xml version="1.0" encoding="utf-8"?>
<a:theme xmlns:a="http://schemas.openxmlformats.org/drawingml/2006/main" name="PPT-Template_1-10-2014">
  <a:themeElements>
    <a:clrScheme name="Custom 4">
      <a:dk1>
        <a:sysClr val="windowText" lastClr="000000"/>
      </a:dk1>
      <a:lt1>
        <a:sysClr val="window" lastClr="FFFFFF"/>
      </a:lt1>
      <a:dk2>
        <a:srgbClr val="004A74"/>
      </a:dk2>
      <a:lt2>
        <a:srgbClr val="FED292"/>
      </a:lt2>
      <a:accent1>
        <a:srgbClr val="E5E0DB"/>
      </a:accent1>
      <a:accent2>
        <a:srgbClr val="887F79"/>
      </a:accent2>
      <a:accent3>
        <a:srgbClr val="C2BDB9"/>
      </a:accent3>
      <a:accent4>
        <a:srgbClr val="00A1E1"/>
      </a:accent4>
      <a:accent5>
        <a:srgbClr val="F69386"/>
      </a:accent5>
      <a:accent6>
        <a:srgbClr val="FF6B00"/>
      </a:accent6>
      <a:hlink>
        <a:srgbClr val="FF6B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 sz="2000" dirty="0" smtClean="0">
            <a:solidFill>
              <a:prstClr val="black"/>
            </a:solidFill>
            <a:latin typeface="Source Sans Pro Light"/>
            <a:cs typeface="Source Sans Pro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4_Office Theme">
  <a:themeElements>
    <a:clrScheme name="Custom 4">
      <a:dk1>
        <a:sysClr val="windowText" lastClr="000000"/>
      </a:dk1>
      <a:lt1>
        <a:sysClr val="window" lastClr="FFFFFF"/>
      </a:lt1>
      <a:dk2>
        <a:srgbClr val="004A74"/>
      </a:dk2>
      <a:lt2>
        <a:srgbClr val="FED292"/>
      </a:lt2>
      <a:accent1>
        <a:srgbClr val="E5E0DB"/>
      </a:accent1>
      <a:accent2>
        <a:srgbClr val="887F79"/>
      </a:accent2>
      <a:accent3>
        <a:srgbClr val="C2BDB9"/>
      </a:accent3>
      <a:accent4>
        <a:srgbClr val="00A1E1"/>
      </a:accent4>
      <a:accent5>
        <a:srgbClr val="F69386"/>
      </a:accent5>
      <a:accent6>
        <a:srgbClr val="FF6B00"/>
      </a:accent6>
      <a:hlink>
        <a:srgbClr val="FF6B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 sz="2000" dirty="0" smtClean="0">
            <a:solidFill>
              <a:prstClr val="black"/>
            </a:solidFill>
            <a:latin typeface="Source Sans Pro Light"/>
            <a:cs typeface="Source Sans Pro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Custom 4">
      <a:dk1>
        <a:sysClr val="windowText" lastClr="000000"/>
      </a:dk1>
      <a:lt1>
        <a:sysClr val="window" lastClr="FFFFFF"/>
      </a:lt1>
      <a:dk2>
        <a:srgbClr val="004A74"/>
      </a:dk2>
      <a:lt2>
        <a:srgbClr val="FED292"/>
      </a:lt2>
      <a:accent1>
        <a:srgbClr val="E5E0DB"/>
      </a:accent1>
      <a:accent2>
        <a:srgbClr val="887F79"/>
      </a:accent2>
      <a:accent3>
        <a:srgbClr val="C2BDB9"/>
      </a:accent3>
      <a:accent4>
        <a:srgbClr val="00A1E1"/>
      </a:accent4>
      <a:accent5>
        <a:srgbClr val="F69386"/>
      </a:accent5>
      <a:accent6>
        <a:srgbClr val="FF6B00"/>
      </a:accent6>
      <a:hlink>
        <a:srgbClr val="FF6B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 sz="2000" dirty="0" smtClean="0">
            <a:solidFill>
              <a:prstClr val="black"/>
            </a:solidFill>
            <a:latin typeface="Source Sans Pro Light"/>
            <a:cs typeface="Source Sans Pro Ligh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Custom 4">
      <a:dk1>
        <a:sysClr val="windowText" lastClr="000000"/>
      </a:dk1>
      <a:lt1>
        <a:sysClr val="window" lastClr="FFFFFF"/>
      </a:lt1>
      <a:dk2>
        <a:srgbClr val="004A74"/>
      </a:dk2>
      <a:lt2>
        <a:srgbClr val="FED292"/>
      </a:lt2>
      <a:accent1>
        <a:srgbClr val="E5E0DB"/>
      </a:accent1>
      <a:accent2>
        <a:srgbClr val="887F79"/>
      </a:accent2>
      <a:accent3>
        <a:srgbClr val="C2BDB9"/>
      </a:accent3>
      <a:accent4>
        <a:srgbClr val="00A1E1"/>
      </a:accent4>
      <a:accent5>
        <a:srgbClr val="F69386"/>
      </a:accent5>
      <a:accent6>
        <a:srgbClr val="FF6B00"/>
      </a:accent6>
      <a:hlink>
        <a:srgbClr val="FF6B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5_Office Theme">
  <a:themeElements>
    <a:clrScheme name="Custom 4">
      <a:dk1>
        <a:sysClr val="windowText" lastClr="000000"/>
      </a:dk1>
      <a:lt1>
        <a:sysClr val="window" lastClr="FFFFFF"/>
      </a:lt1>
      <a:dk2>
        <a:srgbClr val="004A74"/>
      </a:dk2>
      <a:lt2>
        <a:srgbClr val="FED292"/>
      </a:lt2>
      <a:accent1>
        <a:srgbClr val="E5E0DB"/>
      </a:accent1>
      <a:accent2>
        <a:srgbClr val="887F79"/>
      </a:accent2>
      <a:accent3>
        <a:srgbClr val="C2BDB9"/>
      </a:accent3>
      <a:accent4>
        <a:srgbClr val="00A1E1"/>
      </a:accent4>
      <a:accent5>
        <a:srgbClr val="F69386"/>
      </a:accent5>
      <a:accent6>
        <a:srgbClr val="FF6B00"/>
      </a:accent6>
      <a:hlink>
        <a:srgbClr val="FF6B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PPT-Template_1-10-2014.potx</Template>
  <TotalTime>45050</TotalTime>
  <Words>51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Source Sans Pro</vt:lpstr>
      <vt:lpstr>Source Sans Pro Light</vt:lpstr>
      <vt:lpstr>Verdana</vt:lpstr>
      <vt:lpstr>PPT-Template_1-10-2014</vt:lpstr>
      <vt:lpstr>4_Office Theme</vt:lpstr>
      <vt:lpstr>3_Office Theme</vt:lpstr>
      <vt:lpstr>2_Office Theme</vt:lpstr>
      <vt:lpstr>5_Office Theme</vt:lpstr>
      <vt:lpstr>Gini Index Lab  Data Science with Python  CS677</vt:lpstr>
      <vt:lpstr>Class Lab – Gini Index</vt:lpstr>
      <vt:lpstr>PowerPoint Presentation</vt:lpstr>
    </vt:vector>
  </TitlesOfParts>
  <Company>Skyhook Wireless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Savic</dc:creator>
  <cp:lastModifiedBy>Farshid Alizadeh Shabdiz</cp:lastModifiedBy>
  <cp:revision>1005</cp:revision>
  <cp:lastPrinted>2021-09-27T20:35:11Z</cp:lastPrinted>
  <dcterms:created xsi:type="dcterms:W3CDTF">2013-11-04T15:09:51Z</dcterms:created>
  <dcterms:modified xsi:type="dcterms:W3CDTF">2021-11-08T18:00:54Z</dcterms:modified>
</cp:coreProperties>
</file>