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3" r:id="rId5"/>
    <p:sldId id="260" r:id="rId6"/>
    <p:sldId id="261" r:id="rId7"/>
    <p:sldId id="262" r:id="rId8"/>
    <p:sldId id="263" r:id="rId9"/>
    <p:sldId id="264" r:id="rId10"/>
    <p:sldId id="265" r:id="rId11"/>
    <p:sldId id="266" r:id="rId12"/>
    <p:sldId id="267" r:id="rId13"/>
    <p:sldId id="272" r:id="rId14"/>
    <p:sldId id="268"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846"/>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92C1B-6C4B-B748-9190-A231904A5E4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6A350A3-994A-064F-A086-73B54DC01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02196CE-D3FD-D24E-B7C5-2494938AC7EC}"/>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E431DC8E-E5D8-D94F-92A7-28124F2FED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97DBABA-4E78-C841-99DB-99034B620DD9}"/>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8316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612F-D44A-EB41-BC5C-E021E361D64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F0B4C59-7DAD-8D4B-A345-29577BF76BA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F4A492-3350-3049-BA88-809EAE46AC97}"/>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B3FEC330-EF59-9049-B0B4-DF07475AF0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140132-5AED-E44D-977C-3C81EE9B5B04}"/>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56148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2F349D-5738-F54A-97BF-B299377A956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DD0D0EE-30DE-7640-B4A8-AC33B72D95A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C18B6EB-1729-9D44-953B-34F764C90EF7}"/>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214B6D0C-9E85-BD45-B05B-FCCB7031D8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635B3A-0452-0E44-BB7B-F1B4FFE7715D}"/>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184174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4A01F-27AA-384A-B4EA-B7861207F21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66B3C9D-B16E-E34A-9A58-6A468AAC6F3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64CAD3-057E-3C4C-9CFC-85AAC57928A1}"/>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1EB48DB6-4371-A948-9809-78CB3D54DC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8571CA-EFCB-C74D-8939-B3CA7692F0E0}"/>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9151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B0B7C-8AB8-2A45-81A0-942320E0587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5F1D4DB-ED18-E14C-999E-B03FE4786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BBB6DB9-4461-494C-B3F8-5EB0B3E4A1C2}"/>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B30BB0B2-A545-844C-9062-8A4F0677DD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72754AC-2537-A745-B462-3F39E30D2610}"/>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136607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D05FD-33BC-B249-BB92-1E86D3CF3C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A94992C-F499-BA47-B1EE-4A25EB62CE5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2931DD2-5F43-7546-AEE6-A1C4D76BED7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A119376-658C-3F45-81D2-C34C9FCD8991}"/>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6" name="页脚占位符 5">
            <a:extLst>
              <a:ext uri="{FF2B5EF4-FFF2-40B4-BE49-F238E27FC236}">
                <a16:creationId xmlns:a16="http://schemas.microsoft.com/office/drawing/2014/main" id="{7A33475A-9298-894D-BCEA-CEBCC01E9D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1E103C2-7E93-6F47-8DB9-EB2CBE6E34C4}"/>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386471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054F8-EC74-EA4D-A5B3-36D3142AD36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D5B0C1B-48FD-F04A-926A-AEC8B807E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A20C6F4-B2A0-2A40-AE9D-73FC3CD78C7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688D294-CD45-614F-A0C9-E223CAE85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969F312-2871-EB44-90C3-07F6AFE9DD4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FEF248-982B-B947-BE55-7985BFAB5101}"/>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8" name="页脚占位符 7">
            <a:extLst>
              <a:ext uri="{FF2B5EF4-FFF2-40B4-BE49-F238E27FC236}">
                <a16:creationId xmlns:a16="http://schemas.microsoft.com/office/drawing/2014/main" id="{85F7ADB8-800A-0843-89F5-81D7FC34B91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0C254AE-10E6-864B-8AAA-A99AE1A4068E}"/>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13106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CFAE0-854E-2B4F-BCF8-BA5000D979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3762A52-E6B8-994F-BFC6-3BD204E3383C}"/>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4" name="页脚占位符 3">
            <a:extLst>
              <a:ext uri="{FF2B5EF4-FFF2-40B4-BE49-F238E27FC236}">
                <a16:creationId xmlns:a16="http://schemas.microsoft.com/office/drawing/2014/main" id="{A22974FD-1F13-1941-B8A4-E6B05E8C2CE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9699EF5-748C-2C44-B77E-AAACCD5DEB79}"/>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85013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2ED9C7-06CA-304F-922B-2016E4E1696B}"/>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3" name="页脚占位符 2">
            <a:extLst>
              <a:ext uri="{FF2B5EF4-FFF2-40B4-BE49-F238E27FC236}">
                <a16:creationId xmlns:a16="http://schemas.microsoft.com/office/drawing/2014/main" id="{B34F12B9-2C4D-7742-81E3-74F4F4B290D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DEA8C0-27E2-6E41-9E05-945E06BD22F5}"/>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49224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14751-6CA1-8644-8663-D79797398AE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FBDC19A-95E4-E948-9B70-89F58DA14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7B064C7-2DD7-5844-86CC-D2F6290D2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AF820AA-1521-6F43-A544-41B2E3F9B909}"/>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6" name="页脚占位符 5">
            <a:extLst>
              <a:ext uri="{FF2B5EF4-FFF2-40B4-BE49-F238E27FC236}">
                <a16:creationId xmlns:a16="http://schemas.microsoft.com/office/drawing/2014/main" id="{69938302-D439-EB42-8C50-7D0ABC8A70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50B28A-4B7F-494E-9609-99ECA1363B73}"/>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21182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EF7F-5E32-E241-B728-18A308DA7BA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415C29A-1C6E-7941-9026-D7415824F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A20887C-EAB1-254D-B07C-5BE6D20FC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0851057-6CD7-9E4D-891D-2B82902B4E52}"/>
              </a:ext>
            </a:extLst>
          </p:cNvPr>
          <p:cNvSpPr>
            <a:spLocks noGrp="1"/>
          </p:cNvSpPr>
          <p:nvPr>
            <p:ph type="dt" sz="half" idx="10"/>
          </p:nvPr>
        </p:nvSpPr>
        <p:spPr/>
        <p:txBody>
          <a:bodyPr/>
          <a:lstStyle/>
          <a:p>
            <a:fld id="{2714D573-27F8-7A42-9C60-135FE8140CDD}" type="datetimeFigureOut">
              <a:rPr kumimoji="1" lang="zh-CN" altLang="en-US" smtClean="0"/>
              <a:t>2021/12/1</a:t>
            </a:fld>
            <a:endParaRPr kumimoji="1" lang="zh-CN" altLang="en-US"/>
          </a:p>
        </p:txBody>
      </p:sp>
      <p:sp>
        <p:nvSpPr>
          <p:cNvPr id="6" name="页脚占位符 5">
            <a:extLst>
              <a:ext uri="{FF2B5EF4-FFF2-40B4-BE49-F238E27FC236}">
                <a16:creationId xmlns:a16="http://schemas.microsoft.com/office/drawing/2014/main" id="{D711898C-1AEC-1242-9CFC-FC37DBE21FF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4E6E069-3DF1-DB48-A3A9-7D74385CA57C}"/>
              </a:ext>
            </a:extLst>
          </p:cNvPr>
          <p:cNvSpPr>
            <a:spLocks noGrp="1"/>
          </p:cNvSpPr>
          <p:nvPr>
            <p:ph type="sldNum" sz="quarter" idx="12"/>
          </p:nvPr>
        </p:nvSpPr>
        <p:spPr/>
        <p:txBody>
          <a:body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282579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91E84D-F202-484A-9A7A-A185B0CEB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0153B77-9AB1-8349-B582-E4E7FC2A0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1EB01FB-385A-ED49-9956-80C80FA55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4D573-27F8-7A42-9C60-135FE8140CDD}" type="datetimeFigureOut">
              <a:rPr kumimoji="1" lang="zh-CN" altLang="en-US" smtClean="0"/>
              <a:t>2021/12/1</a:t>
            </a:fld>
            <a:endParaRPr kumimoji="1" lang="zh-CN" altLang="en-US"/>
          </a:p>
        </p:txBody>
      </p:sp>
      <p:sp>
        <p:nvSpPr>
          <p:cNvPr id="5" name="页脚占位符 4">
            <a:extLst>
              <a:ext uri="{FF2B5EF4-FFF2-40B4-BE49-F238E27FC236}">
                <a16:creationId xmlns:a16="http://schemas.microsoft.com/office/drawing/2014/main" id="{715A0C01-B950-8244-BA51-89806710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F8C673F-CB97-1D40-A2F0-176728230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DA2DE-4005-464F-91B4-85396C338FE1}" type="slidenum">
              <a:rPr kumimoji="1" lang="zh-CN" altLang="en-US" smtClean="0"/>
              <a:t>‹#›</a:t>
            </a:fld>
            <a:endParaRPr kumimoji="1" lang="zh-CN" altLang="en-US"/>
          </a:p>
        </p:txBody>
      </p:sp>
    </p:spTree>
    <p:extLst>
      <p:ext uri="{BB962C8B-B14F-4D97-AF65-F5344CB8AC3E}">
        <p14:creationId xmlns:p14="http://schemas.microsoft.com/office/powerpoint/2010/main" val="551381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harlfoxem/housesales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903C4DC9-D5FA-5549-8F3B-C256640D8B9B}"/>
              </a:ext>
            </a:extLst>
          </p:cNvPr>
          <p:cNvSpPr>
            <a:spLocks noGrp="1"/>
          </p:cNvSpPr>
          <p:nvPr>
            <p:ph type="ctrTitle"/>
          </p:nvPr>
        </p:nvSpPr>
        <p:spPr>
          <a:xfrm>
            <a:off x="1314824" y="735106"/>
            <a:ext cx="10053763" cy="2928470"/>
          </a:xfrm>
        </p:spPr>
        <p:txBody>
          <a:bodyPr anchor="b">
            <a:normAutofit/>
          </a:bodyPr>
          <a:lstStyle/>
          <a:p>
            <a:pPr algn="l"/>
            <a:br>
              <a:rPr lang="en-US" altLang="zh-CN" sz="3400">
                <a:solidFill>
                  <a:srgbClr val="FFFFFF"/>
                </a:solidFill>
              </a:rPr>
            </a:br>
            <a:br>
              <a:rPr lang="en-US" altLang="zh-CN" sz="3400">
                <a:solidFill>
                  <a:srgbClr val="FFFFFF"/>
                </a:solidFill>
              </a:rPr>
            </a:br>
            <a:r>
              <a:rPr lang="en-US" altLang="zh-CN" sz="3400">
                <a:solidFill>
                  <a:srgbClr val="FFFFFF"/>
                </a:solidFill>
              </a:rPr>
              <a:t>MET CS 555 Term Project:</a:t>
            </a:r>
            <a:br>
              <a:rPr lang="zh-CN" altLang="zh-CN" sz="3400">
                <a:solidFill>
                  <a:srgbClr val="FFFFFF"/>
                </a:solidFill>
              </a:rPr>
            </a:br>
            <a:r>
              <a:rPr lang="en-US" altLang="zh-CN" sz="3400">
                <a:solidFill>
                  <a:srgbClr val="FFFFFF"/>
                </a:solidFill>
              </a:rPr>
              <a:t>House Sales Price Determining Factor in King County, USA</a:t>
            </a:r>
            <a:br>
              <a:rPr lang="zh-CN" altLang="zh-CN" sz="3400">
                <a:solidFill>
                  <a:srgbClr val="FFFFFF"/>
                </a:solidFill>
              </a:rPr>
            </a:br>
            <a:endParaRPr kumimoji="1" lang="zh-CN" altLang="en-US" sz="3400">
              <a:solidFill>
                <a:srgbClr val="FFFFFF"/>
              </a:solidFill>
            </a:endParaRPr>
          </a:p>
        </p:txBody>
      </p:sp>
      <p:sp>
        <p:nvSpPr>
          <p:cNvPr id="3" name="副标题 2">
            <a:extLst>
              <a:ext uri="{FF2B5EF4-FFF2-40B4-BE49-F238E27FC236}">
                <a16:creationId xmlns:a16="http://schemas.microsoft.com/office/drawing/2014/main" id="{8DA3955A-811F-9949-B08C-3BBEA439CDD0}"/>
              </a:ext>
            </a:extLst>
          </p:cNvPr>
          <p:cNvSpPr>
            <a:spLocks noGrp="1"/>
          </p:cNvSpPr>
          <p:nvPr>
            <p:ph type="subTitle" idx="1"/>
          </p:nvPr>
        </p:nvSpPr>
        <p:spPr>
          <a:xfrm>
            <a:off x="1350682" y="4870824"/>
            <a:ext cx="10005951" cy="1458258"/>
          </a:xfrm>
        </p:spPr>
        <p:txBody>
          <a:bodyPr anchor="ctr">
            <a:normAutofit/>
          </a:bodyPr>
          <a:lstStyle/>
          <a:p>
            <a:pPr algn="l"/>
            <a:endParaRPr lang="en-US" altLang="zh-CN" sz="1100"/>
          </a:p>
          <a:p>
            <a:pPr algn="l"/>
            <a:endParaRPr lang="en-US" altLang="zh-CN" sz="1100"/>
          </a:p>
          <a:p>
            <a:pPr algn="l"/>
            <a:endParaRPr lang="en-US" altLang="zh-CN" sz="1100"/>
          </a:p>
          <a:p>
            <a:pPr algn="l"/>
            <a:r>
              <a:rPr lang="en-US" altLang="zh-CN" sz="1100"/>
              <a:t>Hao Wu</a:t>
            </a:r>
            <a:endParaRPr lang="zh-CN" altLang="zh-CN" sz="1100"/>
          </a:p>
          <a:p>
            <a:pPr algn="l"/>
            <a:r>
              <a:rPr lang="en-US" altLang="zh-CN" sz="1100"/>
              <a:t>11/29/2021</a:t>
            </a:r>
            <a:endParaRPr lang="zh-CN" altLang="zh-CN" sz="1100"/>
          </a:p>
          <a:p>
            <a:pPr algn="l"/>
            <a:endParaRPr kumimoji="1" lang="zh-CN" altLang="en-US" sz="1100"/>
          </a:p>
        </p:txBody>
      </p:sp>
    </p:spTree>
    <p:extLst>
      <p:ext uri="{BB962C8B-B14F-4D97-AF65-F5344CB8AC3E}">
        <p14:creationId xmlns:p14="http://schemas.microsoft.com/office/powerpoint/2010/main" val="36240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350B0FEF-C14F-E64E-998C-AEB5A8600149}"/>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Grade</a:t>
            </a:r>
            <a:endParaRPr kumimoji="1" lang="zh-CN" altLang="en-US" sz="5400" dirty="0">
              <a:solidFill>
                <a:srgbClr val="FFFFFF"/>
              </a:solidFill>
            </a:endParaRPr>
          </a:p>
        </p:txBody>
      </p:sp>
      <p:pic>
        <p:nvPicPr>
          <p:cNvPr id="5" name="内容占位符 4" descr="文本&#10;&#10;描述已自动生成">
            <a:extLst>
              <a:ext uri="{FF2B5EF4-FFF2-40B4-BE49-F238E27FC236}">
                <a16:creationId xmlns:a16="http://schemas.microsoft.com/office/drawing/2014/main" id="{69C856A8-9EBF-394F-8167-287BA2F11781}"/>
              </a:ext>
            </a:extLst>
          </p:cNvPr>
          <p:cNvPicPr>
            <a:picLocks noGrp="1" noChangeAspect="1"/>
          </p:cNvPicPr>
          <p:nvPr>
            <p:ph idx="1"/>
          </p:nvPr>
        </p:nvPicPr>
        <p:blipFill>
          <a:blip r:embed="rId2"/>
          <a:stretch>
            <a:fillRect/>
          </a:stretch>
        </p:blipFill>
        <p:spPr>
          <a:xfrm>
            <a:off x="343763" y="2150507"/>
            <a:ext cx="5528399" cy="4169925"/>
          </a:xfrm>
        </p:spPr>
      </p:pic>
      <p:pic>
        <p:nvPicPr>
          <p:cNvPr id="7" name="图片 6" descr="文本&#10;&#10;描述已自动生成">
            <a:extLst>
              <a:ext uri="{FF2B5EF4-FFF2-40B4-BE49-F238E27FC236}">
                <a16:creationId xmlns:a16="http://schemas.microsoft.com/office/drawing/2014/main" id="{43259181-E661-FA4E-BA26-F1837FC82D38}"/>
              </a:ext>
            </a:extLst>
          </p:cNvPr>
          <p:cNvPicPr>
            <a:picLocks noChangeAspect="1"/>
          </p:cNvPicPr>
          <p:nvPr/>
        </p:nvPicPr>
        <p:blipFill>
          <a:blip r:embed="rId3"/>
          <a:stretch>
            <a:fillRect/>
          </a:stretch>
        </p:blipFill>
        <p:spPr>
          <a:xfrm>
            <a:off x="6006237" y="4201111"/>
            <a:ext cx="5842000" cy="1905000"/>
          </a:xfrm>
          <a:prstGeom prst="rect">
            <a:avLst/>
          </a:prstGeom>
        </p:spPr>
      </p:pic>
    </p:spTree>
    <p:extLst>
      <p:ext uri="{BB962C8B-B14F-4D97-AF65-F5344CB8AC3E}">
        <p14:creationId xmlns:p14="http://schemas.microsoft.com/office/powerpoint/2010/main" val="145848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F47F576A-B399-9247-A529-9E9FEF1DC7B7}"/>
              </a:ext>
            </a:extLst>
          </p:cNvPr>
          <p:cNvSpPr>
            <a:spLocks noGrp="1"/>
          </p:cNvSpPr>
          <p:nvPr>
            <p:ph type="title"/>
          </p:nvPr>
        </p:nvSpPr>
        <p:spPr>
          <a:xfrm>
            <a:off x="838200" y="401221"/>
            <a:ext cx="10515600" cy="1348065"/>
          </a:xfrm>
        </p:spPr>
        <p:txBody>
          <a:bodyPr>
            <a:normAutofit/>
          </a:bodyPr>
          <a:lstStyle/>
          <a:p>
            <a:r>
              <a:rPr kumimoji="1" lang="en-US" altLang="zh-CN" sz="5400" dirty="0" err="1">
                <a:solidFill>
                  <a:srgbClr val="FFFFFF"/>
                </a:solidFill>
              </a:rPr>
              <a:t>Sqft_living</a:t>
            </a:r>
            <a:endParaRPr kumimoji="1" lang="zh-CN" altLang="en-US" sz="5400" dirty="0">
              <a:solidFill>
                <a:srgbClr val="FFFFFF"/>
              </a:solidFill>
            </a:endParaRPr>
          </a:p>
        </p:txBody>
      </p:sp>
      <p:pic>
        <p:nvPicPr>
          <p:cNvPr id="5" name="内容占位符 4" descr="文本&#10;&#10;描述已自动生成">
            <a:extLst>
              <a:ext uri="{FF2B5EF4-FFF2-40B4-BE49-F238E27FC236}">
                <a16:creationId xmlns:a16="http://schemas.microsoft.com/office/drawing/2014/main" id="{FF4F53E4-3B71-EB40-8475-76DC487F655E}"/>
              </a:ext>
            </a:extLst>
          </p:cNvPr>
          <p:cNvPicPr>
            <a:picLocks noGrp="1" noChangeAspect="1"/>
          </p:cNvPicPr>
          <p:nvPr>
            <p:ph idx="1"/>
          </p:nvPr>
        </p:nvPicPr>
        <p:blipFill>
          <a:blip r:embed="rId2"/>
          <a:stretch>
            <a:fillRect/>
          </a:stretch>
        </p:blipFill>
        <p:spPr>
          <a:xfrm>
            <a:off x="838200" y="2347414"/>
            <a:ext cx="5419032" cy="3590925"/>
          </a:xfrm>
        </p:spPr>
      </p:pic>
      <p:pic>
        <p:nvPicPr>
          <p:cNvPr id="7" name="图片 6" descr="文本&#10;&#10;描述已自动生成">
            <a:extLst>
              <a:ext uri="{FF2B5EF4-FFF2-40B4-BE49-F238E27FC236}">
                <a16:creationId xmlns:a16="http://schemas.microsoft.com/office/drawing/2014/main" id="{E1DEDF7D-CFCF-1F40-83C9-699AFF94DA29}"/>
              </a:ext>
            </a:extLst>
          </p:cNvPr>
          <p:cNvPicPr>
            <a:picLocks noChangeAspect="1"/>
          </p:cNvPicPr>
          <p:nvPr/>
        </p:nvPicPr>
        <p:blipFill>
          <a:blip r:embed="rId3"/>
          <a:stretch>
            <a:fillRect/>
          </a:stretch>
        </p:blipFill>
        <p:spPr>
          <a:xfrm>
            <a:off x="6419694" y="3868738"/>
            <a:ext cx="5791200" cy="1892300"/>
          </a:xfrm>
          <a:prstGeom prst="rect">
            <a:avLst/>
          </a:prstGeom>
        </p:spPr>
      </p:pic>
    </p:spTree>
    <p:extLst>
      <p:ext uri="{BB962C8B-B14F-4D97-AF65-F5344CB8AC3E}">
        <p14:creationId xmlns:p14="http://schemas.microsoft.com/office/powerpoint/2010/main" val="36172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2071FFAA-0C5C-C348-837C-E888BA819642}"/>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Sqft_living15</a:t>
            </a:r>
            <a:endParaRPr kumimoji="1" lang="zh-CN" altLang="en-US" sz="5400" dirty="0">
              <a:solidFill>
                <a:srgbClr val="FFFFFF"/>
              </a:solidFill>
            </a:endParaRPr>
          </a:p>
        </p:txBody>
      </p:sp>
      <p:pic>
        <p:nvPicPr>
          <p:cNvPr id="5" name="内容占位符 4" descr="文本, 表格&#10;&#10;中度可信度描述已自动生成">
            <a:extLst>
              <a:ext uri="{FF2B5EF4-FFF2-40B4-BE49-F238E27FC236}">
                <a16:creationId xmlns:a16="http://schemas.microsoft.com/office/drawing/2014/main" id="{E7E29C33-59E1-5842-9EAD-A2970C76F2FC}"/>
              </a:ext>
            </a:extLst>
          </p:cNvPr>
          <p:cNvPicPr>
            <a:picLocks noGrp="1" noChangeAspect="1"/>
          </p:cNvPicPr>
          <p:nvPr>
            <p:ph idx="1"/>
          </p:nvPr>
        </p:nvPicPr>
        <p:blipFill>
          <a:blip r:embed="rId2"/>
          <a:stretch>
            <a:fillRect/>
          </a:stretch>
        </p:blipFill>
        <p:spPr>
          <a:xfrm>
            <a:off x="838200" y="2347414"/>
            <a:ext cx="5287251" cy="3590925"/>
          </a:xfrm>
        </p:spPr>
      </p:pic>
      <p:pic>
        <p:nvPicPr>
          <p:cNvPr id="7" name="图片 6" descr="文本&#10;&#10;描述已自动生成">
            <a:extLst>
              <a:ext uri="{FF2B5EF4-FFF2-40B4-BE49-F238E27FC236}">
                <a16:creationId xmlns:a16="http://schemas.microsoft.com/office/drawing/2014/main" id="{47DE4375-2D6D-7A4E-992A-F1958C9CDC41}"/>
              </a:ext>
            </a:extLst>
          </p:cNvPr>
          <p:cNvPicPr>
            <a:picLocks noChangeAspect="1"/>
          </p:cNvPicPr>
          <p:nvPr/>
        </p:nvPicPr>
        <p:blipFill>
          <a:blip r:embed="rId3"/>
          <a:stretch>
            <a:fillRect/>
          </a:stretch>
        </p:blipFill>
        <p:spPr>
          <a:xfrm>
            <a:off x="6267951" y="4339796"/>
            <a:ext cx="5778500" cy="1866900"/>
          </a:xfrm>
          <a:prstGeom prst="rect">
            <a:avLst/>
          </a:prstGeom>
        </p:spPr>
      </p:pic>
    </p:spTree>
    <p:extLst>
      <p:ext uri="{BB962C8B-B14F-4D97-AF65-F5344CB8AC3E}">
        <p14:creationId xmlns:p14="http://schemas.microsoft.com/office/powerpoint/2010/main" val="309789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A6A1807C-CD6C-0544-94F6-B096554C9224}"/>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Bathroom</a:t>
            </a:r>
            <a:endParaRPr kumimoji="1" lang="zh-CN" altLang="en-US" sz="5400" dirty="0">
              <a:solidFill>
                <a:srgbClr val="FFFFFF"/>
              </a:solidFill>
            </a:endParaRPr>
          </a:p>
        </p:txBody>
      </p:sp>
      <p:pic>
        <p:nvPicPr>
          <p:cNvPr id="5" name="内容占位符 4" descr="文本&#10;&#10;描述已自动生成">
            <a:extLst>
              <a:ext uri="{FF2B5EF4-FFF2-40B4-BE49-F238E27FC236}">
                <a16:creationId xmlns:a16="http://schemas.microsoft.com/office/drawing/2014/main" id="{8A9A4A30-6CD9-FD4D-874F-E17E9E9EFE41}"/>
              </a:ext>
            </a:extLst>
          </p:cNvPr>
          <p:cNvPicPr>
            <a:picLocks noGrp="1" noChangeAspect="1"/>
          </p:cNvPicPr>
          <p:nvPr>
            <p:ph idx="1"/>
          </p:nvPr>
        </p:nvPicPr>
        <p:blipFill>
          <a:blip r:embed="rId2"/>
          <a:stretch>
            <a:fillRect/>
          </a:stretch>
        </p:blipFill>
        <p:spPr>
          <a:xfrm>
            <a:off x="838200" y="2347414"/>
            <a:ext cx="5462099" cy="3590925"/>
          </a:xfrm>
        </p:spPr>
      </p:pic>
      <p:pic>
        <p:nvPicPr>
          <p:cNvPr id="7" name="图片 6" descr="文本&#10;&#10;描述已自动生成">
            <a:extLst>
              <a:ext uri="{FF2B5EF4-FFF2-40B4-BE49-F238E27FC236}">
                <a16:creationId xmlns:a16="http://schemas.microsoft.com/office/drawing/2014/main" id="{77536D8D-4FE7-5B49-B965-8DBBE8889AEC}"/>
              </a:ext>
            </a:extLst>
          </p:cNvPr>
          <p:cNvPicPr>
            <a:picLocks noChangeAspect="1"/>
          </p:cNvPicPr>
          <p:nvPr/>
        </p:nvPicPr>
        <p:blipFill>
          <a:blip r:embed="rId3"/>
          <a:stretch>
            <a:fillRect/>
          </a:stretch>
        </p:blipFill>
        <p:spPr>
          <a:xfrm>
            <a:off x="5908675" y="4261939"/>
            <a:ext cx="6032500" cy="1676400"/>
          </a:xfrm>
          <a:prstGeom prst="rect">
            <a:avLst/>
          </a:prstGeom>
        </p:spPr>
      </p:pic>
    </p:spTree>
    <p:extLst>
      <p:ext uri="{BB962C8B-B14F-4D97-AF65-F5344CB8AC3E}">
        <p14:creationId xmlns:p14="http://schemas.microsoft.com/office/powerpoint/2010/main" val="287453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03D25424-FFFD-AE4B-864C-75C2CCC60B8D}"/>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Conclusion</a:t>
            </a:r>
            <a:endParaRPr kumimoji="1" lang="zh-CN" altLang="en-US" sz="5400" dirty="0">
              <a:solidFill>
                <a:srgbClr val="FFFFFF"/>
              </a:solidFill>
            </a:endParaRPr>
          </a:p>
        </p:txBody>
      </p:sp>
      <p:sp>
        <p:nvSpPr>
          <p:cNvPr id="3" name="内容占位符 2">
            <a:extLst>
              <a:ext uri="{FF2B5EF4-FFF2-40B4-BE49-F238E27FC236}">
                <a16:creationId xmlns:a16="http://schemas.microsoft.com/office/drawing/2014/main" id="{04842EE7-DC7F-5A4B-AA3A-8B4904D6475B}"/>
              </a:ext>
            </a:extLst>
          </p:cNvPr>
          <p:cNvSpPr>
            <a:spLocks noGrp="1"/>
          </p:cNvSpPr>
          <p:nvPr>
            <p:ph idx="1"/>
          </p:nvPr>
        </p:nvSpPr>
        <p:spPr>
          <a:xfrm>
            <a:off x="838200" y="2586789"/>
            <a:ext cx="10515600" cy="3590174"/>
          </a:xfrm>
        </p:spPr>
        <p:txBody>
          <a:bodyPr>
            <a:normAutofit/>
          </a:bodyPr>
          <a:lstStyle/>
          <a:p>
            <a:endParaRPr kumimoji="1" lang="en-US" altLang="zh-CN" sz="2200" dirty="0"/>
          </a:p>
          <a:p>
            <a:endParaRPr kumimoji="1" lang="en-US" altLang="zh-CN" sz="2200" dirty="0"/>
          </a:p>
          <a:p>
            <a:pPr marL="0" indent="0">
              <a:buNone/>
            </a:pPr>
            <a:r>
              <a:rPr kumimoji="1" lang="en-US" altLang="zh-CN" sz="2200" dirty="0" err="1"/>
              <a:t>Sqft_living</a:t>
            </a:r>
            <a:r>
              <a:rPr kumimoji="1" lang="en-US" altLang="zh-CN" sz="2200" dirty="0"/>
              <a:t> variable is determining factor of house price</a:t>
            </a:r>
          </a:p>
          <a:p>
            <a:pPr marL="0" indent="0">
              <a:buNone/>
            </a:pPr>
            <a:endParaRPr kumimoji="1" lang="en-US" altLang="zh-CN" sz="2200" dirty="0"/>
          </a:p>
          <a:p>
            <a:pPr marL="0" indent="0">
              <a:buNone/>
            </a:pPr>
            <a:endParaRPr kumimoji="1" lang="zh-CN" altLang="en-US" sz="2200" dirty="0"/>
          </a:p>
        </p:txBody>
      </p:sp>
    </p:spTree>
    <p:extLst>
      <p:ext uri="{BB962C8B-B14F-4D97-AF65-F5344CB8AC3E}">
        <p14:creationId xmlns:p14="http://schemas.microsoft.com/office/powerpoint/2010/main" val="421829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B2077A24-0BDF-9C4F-9592-81E266B3A0F7}"/>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Question</a:t>
            </a:r>
            <a:endParaRPr kumimoji="1" lang="zh-CN" altLang="en-US" sz="5400" dirty="0">
              <a:solidFill>
                <a:srgbClr val="FFFFFF"/>
              </a:solidFill>
            </a:endParaRPr>
          </a:p>
        </p:txBody>
      </p:sp>
      <p:sp>
        <p:nvSpPr>
          <p:cNvPr id="3" name="内容占位符 2">
            <a:extLst>
              <a:ext uri="{FF2B5EF4-FFF2-40B4-BE49-F238E27FC236}">
                <a16:creationId xmlns:a16="http://schemas.microsoft.com/office/drawing/2014/main" id="{92A7798A-F40F-B647-A887-4431BA3AB77E}"/>
              </a:ext>
            </a:extLst>
          </p:cNvPr>
          <p:cNvSpPr>
            <a:spLocks noGrp="1"/>
          </p:cNvSpPr>
          <p:nvPr>
            <p:ph idx="1"/>
          </p:nvPr>
        </p:nvSpPr>
        <p:spPr>
          <a:xfrm>
            <a:off x="838200" y="2586789"/>
            <a:ext cx="10515600" cy="3590174"/>
          </a:xfrm>
        </p:spPr>
        <p:txBody>
          <a:bodyPr>
            <a:normAutofit/>
          </a:bodyPr>
          <a:lstStyle/>
          <a:p>
            <a:endParaRPr kumimoji="1" lang="zh-CN" altLang="en-US" sz="2200" dirty="0"/>
          </a:p>
        </p:txBody>
      </p:sp>
    </p:spTree>
    <p:extLst>
      <p:ext uri="{BB962C8B-B14F-4D97-AF65-F5344CB8AC3E}">
        <p14:creationId xmlns:p14="http://schemas.microsoft.com/office/powerpoint/2010/main" val="16067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C8D44028-14C4-D144-BC0E-AF1147BBBBF6}"/>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Research </a:t>
            </a:r>
            <a:r>
              <a:rPr kumimoji="1" lang="en-US" altLang="zh-CN" sz="5400" dirty="0" err="1">
                <a:solidFill>
                  <a:srgbClr val="FFFFFF"/>
                </a:solidFill>
              </a:rPr>
              <a:t>Senario</a:t>
            </a:r>
            <a:endParaRPr kumimoji="1" lang="zh-CN" altLang="en-US" sz="5400" dirty="0">
              <a:solidFill>
                <a:srgbClr val="FFFFFF"/>
              </a:solidFill>
            </a:endParaRPr>
          </a:p>
        </p:txBody>
      </p:sp>
      <p:sp>
        <p:nvSpPr>
          <p:cNvPr id="3" name="内容占位符 2">
            <a:extLst>
              <a:ext uri="{FF2B5EF4-FFF2-40B4-BE49-F238E27FC236}">
                <a16:creationId xmlns:a16="http://schemas.microsoft.com/office/drawing/2014/main" id="{DC353341-D311-4E44-A348-8323A2810638}"/>
              </a:ext>
            </a:extLst>
          </p:cNvPr>
          <p:cNvSpPr>
            <a:spLocks noGrp="1"/>
          </p:cNvSpPr>
          <p:nvPr>
            <p:ph idx="1"/>
          </p:nvPr>
        </p:nvSpPr>
        <p:spPr>
          <a:xfrm>
            <a:off x="838200" y="2586789"/>
            <a:ext cx="10515600" cy="3590174"/>
          </a:xfrm>
        </p:spPr>
        <p:txBody>
          <a:bodyPr>
            <a:normAutofit/>
          </a:bodyPr>
          <a:lstStyle/>
          <a:p>
            <a:r>
              <a:rPr lang="en-US" altLang="zh-CN" sz="2400" dirty="0"/>
              <a:t>The price of a house is often an important part of our society and economy, and the price of a house is usually affected by the size of the house, the number of rooms, and the area where the house is located. This data set includes the housing sales data of the king country from 2014 to 2015, as well as the specific parameters of the houses.</a:t>
            </a:r>
            <a:endParaRPr lang="zh-CN" altLang="zh-CN" sz="2400" dirty="0"/>
          </a:p>
          <a:p>
            <a:endParaRPr kumimoji="1" lang="en-US" altLang="zh-CN" sz="2400" dirty="0"/>
          </a:p>
          <a:p>
            <a:endParaRPr kumimoji="1" lang="en-US" altLang="zh-CN" sz="2400" dirty="0"/>
          </a:p>
          <a:p>
            <a:r>
              <a:rPr lang="en-US" altLang="zh-CN" sz="2400" dirty="0"/>
              <a:t>Link:</a:t>
            </a:r>
            <a:r>
              <a:rPr lang="zh-CN" altLang="en-US" sz="2400" dirty="0"/>
              <a:t> </a:t>
            </a:r>
            <a:r>
              <a:rPr lang="en-US" altLang="zh-CN" sz="2400" dirty="0">
                <a:hlinkClick r:id="rId2"/>
              </a:rPr>
              <a:t>https://www.kaggle.com/harlfoxem/housesalesprediction</a:t>
            </a:r>
            <a:endParaRPr lang="zh-CN" altLang="zh-CN" sz="2400" dirty="0"/>
          </a:p>
          <a:p>
            <a:pPr marL="0" indent="0">
              <a:buNone/>
            </a:pPr>
            <a:endParaRPr kumimoji="1" lang="en-US" altLang="zh-CN" sz="2400" dirty="0"/>
          </a:p>
          <a:p>
            <a:pPr marL="0" indent="0">
              <a:buNone/>
            </a:pPr>
            <a:endParaRPr kumimoji="1" lang="zh-CN" altLang="en-US" sz="2200" dirty="0"/>
          </a:p>
        </p:txBody>
      </p:sp>
    </p:spTree>
    <p:extLst>
      <p:ext uri="{BB962C8B-B14F-4D97-AF65-F5344CB8AC3E}">
        <p14:creationId xmlns:p14="http://schemas.microsoft.com/office/powerpoint/2010/main" val="177625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A2FACDD9-C000-FA42-8685-A91D20B5B977}"/>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Description of data</a:t>
            </a:r>
            <a:endParaRPr kumimoji="1" lang="zh-CN" altLang="en-US" sz="5400" dirty="0">
              <a:solidFill>
                <a:srgbClr val="FFFFFF"/>
              </a:solidFill>
            </a:endParaRPr>
          </a:p>
        </p:txBody>
      </p:sp>
      <p:pic>
        <p:nvPicPr>
          <p:cNvPr id="6" name="内容占位符 5" descr="图形用户界面, 文本, 应用程序, 电子邮件&#10;&#10;描述已自动生成">
            <a:extLst>
              <a:ext uri="{FF2B5EF4-FFF2-40B4-BE49-F238E27FC236}">
                <a16:creationId xmlns:a16="http://schemas.microsoft.com/office/drawing/2014/main" id="{D5DED490-1525-6047-950B-29668CA9336F}"/>
              </a:ext>
            </a:extLst>
          </p:cNvPr>
          <p:cNvPicPr>
            <a:picLocks noGrp="1" noChangeAspect="1"/>
          </p:cNvPicPr>
          <p:nvPr>
            <p:ph idx="1"/>
          </p:nvPr>
        </p:nvPicPr>
        <p:blipFill>
          <a:blip r:embed="rId2"/>
          <a:stretch>
            <a:fillRect/>
          </a:stretch>
        </p:blipFill>
        <p:spPr>
          <a:xfrm>
            <a:off x="835152" y="1671238"/>
            <a:ext cx="8863911" cy="4961370"/>
          </a:xfrm>
          <a:prstGeom prst="rect">
            <a:avLst/>
          </a:prstGeom>
        </p:spPr>
      </p:pic>
    </p:spTree>
    <p:extLst>
      <p:ext uri="{BB962C8B-B14F-4D97-AF65-F5344CB8AC3E}">
        <p14:creationId xmlns:p14="http://schemas.microsoft.com/office/powerpoint/2010/main" val="219775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98B18135-7B46-FF4A-B573-94ADB977B570}"/>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Goal</a:t>
            </a:r>
            <a:endParaRPr kumimoji="1" lang="zh-CN" altLang="en-US" sz="5400" dirty="0">
              <a:solidFill>
                <a:srgbClr val="FFFFFF"/>
              </a:solidFill>
            </a:endParaRPr>
          </a:p>
        </p:txBody>
      </p:sp>
      <p:sp>
        <p:nvSpPr>
          <p:cNvPr id="3" name="内容占位符 2">
            <a:extLst>
              <a:ext uri="{FF2B5EF4-FFF2-40B4-BE49-F238E27FC236}">
                <a16:creationId xmlns:a16="http://schemas.microsoft.com/office/drawing/2014/main" id="{237F7A08-CE45-414F-93B4-1302D8EFB3A3}"/>
              </a:ext>
            </a:extLst>
          </p:cNvPr>
          <p:cNvSpPr>
            <a:spLocks noGrp="1"/>
          </p:cNvSpPr>
          <p:nvPr>
            <p:ph idx="1"/>
          </p:nvPr>
        </p:nvSpPr>
        <p:spPr>
          <a:xfrm>
            <a:off x="838200" y="2586789"/>
            <a:ext cx="10515600" cy="3590174"/>
          </a:xfrm>
        </p:spPr>
        <p:txBody>
          <a:bodyPr>
            <a:normAutofit/>
          </a:bodyPr>
          <a:lstStyle/>
          <a:p>
            <a:pPr marL="0" indent="0">
              <a:buNone/>
            </a:pPr>
            <a:endParaRPr kumimoji="1" lang="en-US" altLang="zh-CN" sz="2200" dirty="0"/>
          </a:p>
          <a:p>
            <a:pPr marL="0" indent="0">
              <a:buNone/>
            </a:pPr>
            <a:r>
              <a:rPr kumimoji="1" lang="en-US" altLang="zh-CN" sz="2200" dirty="0"/>
              <a:t>Determinant factor</a:t>
            </a:r>
          </a:p>
          <a:p>
            <a:pPr marL="0" indent="0">
              <a:buNone/>
            </a:pPr>
            <a:endParaRPr kumimoji="1" lang="en-US" altLang="zh-CN" sz="2200" dirty="0"/>
          </a:p>
          <a:p>
            <a:pPr marL="0" indent="0">
              <a:buNone/>
            </a:pPr>
            <a:r>
              <a:rPr kumimoji="1" lang="en-US" altLang="zh-CN" sz="2200" dirty="0"/>
              <a:t>Control variables(location and sale data)</a:t>
            </a:r>
            <a:endParaRPr kumimoji="1" lang="zh-CN" altLang="en-US" sz="2200" dirty="0"/>
          </a:p>
        </p:txBody>
      </p:sp>
    </p:spTree>
    <p:extLst>
      <p:ext uri="{BB962C8B-B14F-4D97-AF65-F5344CB8AC3E}">
        <p14:creationId xmlns:p14="http://schemas.microsoft.com/office/powerpoint/2010/main" val="141571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175CD-4372-6C49-A5D1-D61FC98D70EF}"/>
              </a:ext>
            </a:extLst>
          </p:cNvPr>
          <p:cNvSpPr>
            <a:spLocks noGrp="1"/>
          </p:cNvSpPr>
          <p:nvPr>
            <p:ph type="title"/>
          </p:nvPr>
        </p:nvSpPr>
        <p:spPr/>
        <p:txBody>
          <a:bodyPr/>
          <a:lstStyle/>
          <a:p>
            <a:r>
              <a:rPr kumimoji="1" lang="en-US" altLang="zh-CN" dirty="0"/>
              <a:t>Variables</a:t>
            </a:r>
            <a:endParaRPr kumimoji="1" lang="zh-CN" altLang="en-US" dirty="0"/>
          </a:p>
        </p:txBody>
      </p:sp>
      <p:pic>
        <p:nvPicPr>
          <p:cNvPr id="5" name="内容占位符 4" descr="报纸上的文字&#10;&#10;描述已自动生成">
            <a:extLst>
              <a:ext uri="{FF2B5EF4-FFF2-40B4-BE49-F238E27FC236}">
                <a16:creationId xmlns:a16="http://schemas.microsoft.com/office/drawing/2014/main" id="{6FC258D0-EDF3-3E4B-85CF-151E74C4594D}"/>
              </a:ext>
            </a:extLst>
          </p:cNvPr>
          <p:cNvPicPr>
            <a:picLocks noGrp="1" noChangeAspect="1"/>
          </p:cNvPicPr>
          <p:nvPr>
            <p:ph idx="1"/>
          </p:nvPr>
        </p:nvPicPr>
        <p:blipFill>
          <a:blip r:embed="rId2"/>
          <a:stretch>
            <a:fillRect/>
          </a:stretch>
        </p:blipFill>
        <p:spPr>
          <a:xfrm>
            <a:off x="838200" y="1894673"/>
            <a:ext cx="10515600" cy="4213242"/>
          </a:xfrm>
        </p:spPr>
      </p:pic>
    </p:spTree>
    <p:extLst>
      <p:ext uri="{BB962C8B-B14F-4D97-AF65-F5344CB8AC3E}">
        <p14:creationId xmlns:p14="http://schemas.microsoft.com/office/powerpoint/2010/main" val="39040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E4646ED3-78C0-A24B-9EFB-44F93E2FED6B}"/>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Data preprocessing</a:t>
            </a:r>
            <a:endParaRPr kumimoji="1" lang="zh-CN" altLang="en-US" sz="5400" dirty="0">
              <a:solidFill>
                <a:srgbClr val="FFFFFF"/>
              </a:solidFill>
            </a:endParaRPr>
          </a:p>
        </p:txBody>
      </p:sp>
      <p:sp>
        <p:nvSpPr>
          <p:cNvPr id="3" name="内容占位符 2">
            <a:extLst>
              <a:ext uri="{FF2B5EF4-FFF2-40B4-BE49-F238E27FC236}">
                <a16:creationId xmlns:a16="http://schemas.microsoft.com/office/drawing/2014/main" id="{96E4B295-DA9E-3544-89FC-EB70F3EDB239}"/>
              </a:ext>
            </a:extLst>
          </p:cNvPr>
          <p:cNvSpPr>
            <a:spLocks noGrp="1"/>
          </p:cNvSpPr>
          <p:nvPr>
            <p:ph idx="1"/>
          </p:nvPr>
        </p:nvSpPr>
        <p:spPr>
          <a:xfrm>
            <a:off x="838200" y="2586789"/>
            <a:ext cx="10515600" cy="3590174"/>
          </a:xfrm>
        </p:spPr>
        <p:txBody>
          <a:bodyPr>
            <a:normAutofit/>
          </a:bodyPr>
          <a:lstStyle/>
          <a:p>
            <a:r>
              <a:rPr kumimoji="1" lang="en-US" altLang="zh-CN" sz="2200" dirty="0"/>
              <a:t>Is there have any variables we do not need?</a:t>
            </a:r>
          </a:p>
          <a:p>
            <a:endParaRPr kumimoji="1" lang="en-US" altLang="zh-CN" sz="2200" dirty="0"/>
          </a:p>
          <a:p>
            <a:r>
              <a:rPr kumimoji="1" lang="en-US" altLang="zh-CN" sz="2200" dirty="0"/>
              <a:t>Why we delete those variables?</a:t>
            </a:r>
            <a:endParaRPr kumimoji="1" lang="zh-CN" altLang="en-US" sz="2200" dirty="0"/>
          </a:p>
        </p:txBody>
      </p:sp>
    </p:spTree>
    <p:extLst>
      <p:ext uri="{BB962C8B-B14F-4D97-AF65-F5344CB8AC3E}">
        <p14:creationId xmlns:p14="http://schemas.microsoft.com/office/powerpoint/2010/main" val="177043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6DD72726-F10F-1F42-93A4-ADAAA0154A16}"/>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Correlation</a:t>
            </a:r>
            <a:endParaRPr kumimoji="1" lang="zh-CN" altLang="en-US" sz="5400" dirty="0">
              <a:solidFill>
                <a:srgbClr val="FFFFFF"/>
              </a:solidFill>
            </a:endParaRPr>
          </a:p>
        </p:txBody>
      </p:sp>
      <p:pic>
        <p:nvPicPr>
          <p:cNvPr id="5" name="内容占位符 4" descr="图表, 散点图&#10;&#10;描述已自动生成">
            <a:extLst>
              <a:ext uri="{FF2B5EF4-FFF2-40B4-BE49-F238E27FC236}">
                <a16:creationId xmlns:a16="http://schemas.microsoft.com/office/drawing/2014/main" id="{0F55C3E9-2BF9-F041-803A-5713263B8383}"/>
              </a:ext>
            </a:extLst>
          </p:cNvPr>
          <p:cNvPicPr>
            <a:picLocks noGrp="1" noChangeAspect="1"/>
          </p:cNvPicPr>
          <p:nvPr>
            <p:ph idx="1"/>
          </p:nvPr>
        </p:nvPicPr>
        <p:blipFill>
          <a:blip r:embed="rId2"/>
          <a:stretch>
            <a:fillRect/>
          </a:stretch>
        </p:blipFill>
        <p:spPr>
          <a:xfrm>
            <a:off x="879539" y="1867387"/>
            <a:ext cx="5214937" cy="4830604"/>
          </a:xfrm>
        </p:spPr>
      </p:pic>
      <p:sp>
        <p:nvSpPr>
          <p:cNvPr id="7" name="文本框 6">
            <a:extLst>
              <a:ext uri="{FF2B5EF4-FFF2-40B4-BE49-F238E27FC236}">
                <a16:creationId xmlns:a16="http://schemas.microsoft.com/office/drawing/2014/main" id="{7DF73C10-8F23-8D4B-93E2-FB1EC837FE33}"/>
              </a:ext>
            </a:extLst>
          </p:cNvPr>
          <p:cNvSpPr txBox="1"/>
          <p:nvPr/>
        </p:nvSpPr>
        <p:spPr>
          <a:xfrm>
            <a:off x="7643813" y="3143250"/>
            <a:ext cx="1438214" cy="2308324"/>
          </a:xfrm>
          <a:prstGeom prst="rect">
            <a:avLst/>
          </a:prstGeom>
          <a:noFill/>
        </p:spPr>
        <p:txBody>
          <a:bodyPr wrap="none" rtlCol="0">
            <a:spAutoFit/>
          </a:bodyPr>
          <a:lstStyle/>
          <a:p>
            <a:r>
              <a:rPr kumimoji="1" lang="en-US" altLang="zh-CN" dirty="0"/>
              <a:t>Bathrooms</a:t>
            </a:r>
          </a:p>
          <a:p>
            <a:endParaRPr kumimoji="1" lang="en-US" altLang="zh-CN" dirty="0"/>
          </a:p>
          <a:p>
            <a:r>
              <a:rPr kumimoji="1" lang="en-US" altLang="zh-CN" dirty="0" err="1"/>
              <a:t>Sqft_living</a:t>
            </a:r>
            <a:endParaRPr kumimoji="1" lang="en-US" altLang="zh-CN" dirty="0"/>
          </a:p>
          <a:p>
            <a:endParaRPr kumimoji="1" lang="en-US" altLang="zh-CN" dirty="0"/>
          </a:p>
          <a:p>
            <a:r>
              <a:rPr kumimoji="1" lang="en-US" altLang="zh-CN" dirty="0"/>
              <a:t>Grade</a:t>
            </a:r>
          </a:p>
          <a:p>
            <a:endParaRPr kumimoji="1" lang="en-US" altLang="zh-CN" dirty="0"/>
          </a:p>
          <a:p>
            <a:r>
              <a:rPr kumimoji="1" lang="en-US" altLang="zh-CN" dirty="0"/>
              <a:t>Sqft_living15</a:t>
            </a:r>
          </a:p>
          <a:p>
            <a:endParaRPr kumimoji="1" lang="en-US" altLang="zh-CN" dirty="0"/>
          </a:p>
        </p:txBody>
      </p:sp>
    </p:spTree>
    <p:extLst>
      <p:ext uri="{BB962C8B-B14F-4D97-AF65-F5344CB8AC3E}">
        <p14:creationId xmlns:p14="http://schemas.microsoft.com/office/powerpoint/2010/main" val="43630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8BD21F00-F135-AC47-89F4-71031718F7A6}"/>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Scatterplot for selected variables</a:t>
            </a:r>
            <a:endParaRPr kumimoji="1" lang="zh-CN" altLang="en-US" sz="5400" dirty="0">
              <a:solidFill>
                <a:srgbClr val="FFFFFF"/>
              </a:solidFill>
            </a:endParaRPr>
          </a:p>
        </p:txBody>
      </p:sp>
      <p:pic>
        <p:nvPicPr>
          <p:cNvPr id="5" name="内容占位符 4" descr="图表&#10;&#10;描述已自动生成">
            <a:extLst>
              <a:ext uri="{FF2B5EF4-FFF2-40B4-BE49-F238E27FC236}">
                <a16:creationId xmlns:a16="http://schemas.microsoft.com/office/drawing/2014/main" id="{C813C8CE-0453-B944-A006-B9EF394D0EAE}"/>
              </a:ext>
            </a:extLst>
          </p:cNvPr>
          <p:cNvPicPr>
            <a:picLocks noGrp="1" noChangeAspect="1"/>
          </p:cNvPicPr>
          <p:nvPr>
            <p:ph idx="1"/>
          </p:nvPr>
        </p:nvPicPr>
        <p:blipFill>
          <a:blip r:embed="rId2"/>
          <a:stretch>
            <a:fillRect/>
          </a:stretch>
        </p:blipFill>
        <p:spPr>
          <a:xfrm>
            <a:off x="44429" y="2486263"/>
            <a:ext cx="3252274" cy="3414887"/>
          </a:xfrm>
        </p:spPr>
      </p:pic>
      <p:pic>
        <p:nvPicPr>
          <p:cNvPr id="7" name="图片 6" descr="图表, 散点图&#10;&#10;描述已自动生成">
            <a:extLst>
              <a:ext uri="{FF2B5EF4-FFF2-40B4-BE49-F238E27FC236}">
                <a16:creationId xmlns:a16="http://schemas.microsoft.com/office/drawing/2014/main" id="{D18DA632-12B9-AF47-8208-7B9E73CE4F42}"/>
              </a:ext>
            </a:extLst>
          </p:cNvPr>
          <p:cNvPicPr>
            <a:picLocks noChangeAspect="1"/>
          </p:cNvPicPr>
          <p:nvPr/>
        </p:nvPicPr>
        <p:blipFill>
          <a:blip r:embed="rId3"/>
          <a:stretch>
            <a:fillRect/>
          </a:stretch>
        </p:blipFill>
        <p:spPr>
          <a:xfrm>
            <a:off x="2999955" y="2493320"/>
            <a:ext cx="3074987" cy="3228737"/>
          </a:xfrm>
          <a:prstGeom prst="rect">
            <a:avLst/>
          </a:prstGeom>
        </p:spPr>
      </p:pic>
      <p:pic>
        <p:nvPicPr>
          <p:cNvPr id="11" name="图片 10" descr="图表, 散点图&#10;&#10;描述已自动生成">
            <a:extLst>
              <a:ext uri="{FF2B5EF4-FFF2-40B4-BE49-F238E27FC236}">
                <a16:creationId xmlns:a16="http://schemas.microsoft.com/office/drawing/2014/main" id="{D4E2C43D-4875-C247-8255-5A84CDCBBAA0}"/>
              </a:ext>
            </a:extLst>
          </p:cNvPr>
          <p:cNvPicPr>
            <a:picLocks noChangeAspect="1"/>
          </p:cNvPicPr>
          <p:nvPr/>
        </p:nvPicPr>
        <p:blipFill>
          <a:blip r:embed="rId4"/>
          <a:stretch>
            <a:fillRect/>
          </a:stretch>
        </p:blipFill>
        <p:spPr>
          <a:xfrm>
            <a:off x="5968317" y="2500377"/>
            <a:ext cx="3074987" cy="3228737"/>
          </a:xfrm>
          <a:prstGeom prst="rect">
            <a:avLst/>
          </a:prstGeom>
        </p:spPr>
      </p:pic>
      <p:pic>
        <p:nvPicPr>
          <p:cNvPr id="13" name="图片 12" descr="图表, 散点图&#10;&#10;描述已自动生成">
            <a:extLst>
              <a:ext uri="{FF2B5EF4-FFF2-40B4-BE49-F238E27FC236}">
                <a16:creationId xmlns:a16="http://schemas.microsoft.com/office/drawing/2014/main" id="{A56AC159-A10E-5C4E-815F-3FEB8FC16D3A}"/>
              </a:ext>
            </a:extLst>
          </p:cNvPr>
          <p:cNvPicPr>
            <a:picLocks noChangeAspect="1"/>
          </p:cNvPicPr>
          <p:nvPr/>
        </p:nvPicPr>
        <p:blipFill>
          <a:blip r:embed="rId5"/>
          <a:stretch>
            <a:fillRect/>
          </a:stretch>
        </p:blipFill>
        <p:spPr>
          <a:xfrm>
            <a:off x="8936679" y="2400244"/>
            <a:ext cx="3252273" cy="3414887"/>
          </a:xfrm>
          <a:prstGeom prst="rect">
            <a:avLst/>
          </a:prstGeom>
        </p:spPr>
      </p:pic>
    </p:spTree>
    <p:extLst>
      <p:ext uri="{BB962C8B-B14F-4D97-AF65-F5344CB8AC3E}">
        <p14:creationId xmlns:p14="http://schemas.microsoft.com/office/powerpoint/2010/main" val="22269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03C0B4BD-D78C-E747-B864-B62C8813E38D}"/>
              </a:ext>
            </a:extLst>
          </p:cNvPr>
          <p:cNvSpPr>
            <a:spLocks noGrp="1"/>
          </p:cNvSpPr>
          <p:nvPr>
            <p:ph type="title"/>
          </p:nvPr>
        </p:nvSpPr>
        <p:spPr>
          <a:xfrm>
            <a:off x="838200" y="401221"/>
            <a:ext cx="10515600" cy="1348065"/>
          </a:xfrm>
        </p:spPr>
        <p:txBody>
          <a:bodyPr>
            <a:normAutofit/>
          </a:bodyPr>
          <a:lstStyle/>
          <a:p>
            <a:r>
              <a:rPr kumimoji="1" lang="en-US" altLang="zh-CN" sz="5400" dirty="0">
                <a:solidFill>
                  <a:srgbClr val="FFFFFF"/>
                </a:solidFill>
              </a:rPr>
              <a:t>Linear regression</a:t>
            </a:r>
            <a:endParaRPr kumimoji="1" lang="zh-CN" altLang="en-US" sz="5400" dirty="0">
              <a:solidFill>
                <a:srgbClr val="FFFFFF"/>
              </a:solidFill>
            </a:endParaRPr>
          </a:p>
        </p:txBody>
      </p:sp>
      <p:pic>
        <p:nvPicPr>
          <p:cNvPr id="5" name="内容占位符 4" descr="文本&#10;&#10;描述已自动生成">
            <a:extLst>
              <a:ext uri="{FF2B5EF4-FFF2-40B4-BE49-F238E27FC236}">
                <a16:creationId xmlns:a16="http://schemas.microsoft.com/office/drawing/2014/main" id="{FD6D20D8-34B0-084D-90D8-CFBC6DF2AE00}"/>
              </a:ext>
            </a:extLst>
          </p:cNvPr>
          <p:cNvPicPr>
            <a:picLocks noGrp="1" noChangeAspect="1"/>
          </p:cNvPicPr>
          <p:nvPr>
            <p:ph idx="1"/>
          </p:nvPr>
        </p:nvPicPr>
        <p:blipFill>
          <a:blip r:embed="rId2"/>
          <a:stretch>
            <a:fillRect/>
          </a:stretch>
        </p:blipFill>
        <p:spPr>
          <a:xfrm>
            <a:off x="7021379" y="4354102"/>
            <a:ext cx="4975359" cy="1575211"/>
          </a:xfrm>
        </p:spPr>
      </p:pic>
      <p:pic>
        <p:nvPicPr>
          <p:cNvPr id="7" name="图片 6" descr="文本&#10;&#10;描述已自动生成">
            <a:extLst>
              <a:ext uri="{FF2B5EF4-FFF2-40B4-BE49-F238E27FC236}">
                <a16:creationId xmlns:a16="http://schemas.microsoft.com/office/drawing/2014/main" id="{D11828B6-9F0E-E64B-BA32-50A8AB4B9322}"/>
              </a:ext>
            </a:extLst>
          </p:cNvPr>
          <p:cNvPicPr>
            <a:picLocks noChangeAspect="1"/>
          </p:cNvPicPr>
          <p:nvPr/>
        </p:nvPicPr>
        <p:blipFill>
          <a:blip r:embed="rId3"/>
          <a:stretch>
            <a:fillRect/>
          </a:stretch>
        </p:blipFill>
        <p:spPr>
          <a:xfrm>
            <a:off x="195262" y="1679990"/>
            <a:ext cx="6563280" cy="4635085"/>
          </a:xfrm>
          <a:prstGeom prst="rect">
            <a:avLst/>
          </a:prstGeom>
        </p:spPr>
      </p:pic>
    </p:spTree>
    <p:extLst>
      <p:ext uri="{BB962C8B-B14F-4D97-AF65-F5344CB8AC3E}">
        <p14:creationId xmlns:p14="http://schemas.microsoft.com/office/powerpoint/2010/main" val="1520798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179</Words>
  <Application>Microsoft Macintosh PowerPoint</Application>
  <PresentationFormat>宽屏</PresentationFormat>
  <Paragraphs>41</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  MET CS 555 Term Project: House Sales Price Determining Factor in King County, USA </vt:lpstr>
      <vt:lpstr>Research Senario</vt:lpstr>
      <vt:lpstr>Description of data</vt:lpstr>
      <vt:lpstr>Goal</vt:lpstr>
      <vt:lpstr>Variables</vt:lpstr>
      <vt:lpstr>Data preprocessing</vt:lpstr>
      <vt:lpstr>Correlation</vt:lpstr>
      <vt:lpstr>Scatterplot for selected variables</vt:lpstr>
      <vt:lpstr>Linear regression</vt:lpstr>
      <vt:lpstr>Grade</vt:lpstr>
      <vt:lpstr>Sqft_living</vt:lpstr>
      <vt:lpstr>Sqft_living15</vt:lpstr>
      <vt:lpstr>Bathroom</vt:lpstr>
      <vt:lpstr>Conclusion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 CS 555 Term Project: House Sales Price Determining Factor in King County, USA </dc:title>
  <dc:creator>Hao Wu</dc:creator>
  <cp:lastModifiedBy>Hao Wu</cp:lastModifiedBy>
  <cp:revision>1</cp:revision>
  <dcterms:created xsi:type="dcterms:W3CDTF">2021-12-01T23:11:30Z</dcterms:created>
  <dcterms:modified xsi:type="dcterms:W3CDTF">2021-12-02T01:11:45Z</dcterms:modified>
</cp:coreProperties>
</file>