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64" r:id="rId4"/>
    <p:sldId id="280" r:id="rId5"/>
    <p:sldId id="267" r:id="rId6"/>
    <p:sldId id="268" r:id="rId7"/>
    <p:sldId id="269" r:id="rId8"/>
    <p:sldId id="270" r:id="rId9"/>
    <p:sldId id="276" r:id="rId10"/>
    <p:sldId id="277" r:id="rId11"/>
    <p:sldId id="278" r:id="rId12"/>
    <p:sldId id="272" r:id="rId13"/>
    <p:sldId id="279" r:id="rId14"/>
    <p:sldId id="273" r:id="rId15"/>
    <p:sldId id="281" r:id="rId16"/>
    <p:sldId id="282"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p:restoredTop sz="94618"/>
  </p:normalViewPr>
  <p:slideViewPr>
    <p:cSldViewPr snapToGrid="0" snapToObjects="1">
      <p:cViewPr>
        <p:scale>
          <a:sx n="82" d="100"/>
          <a:sy n="82" d="100"/>
        </p:scale>
        <p:origin x="169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87D38-081A-E740-8826-73D98652DC2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41BB185-47E1-3346-9573-4BD3D5F9E8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359BCAF-4FC3-FF46-BD15-C66058ACC559}"/>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id="{41383CBF-992C-3C45-9A5B-C22DFAA538F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C456AD-2763-7A4A-A7DF-D4A3A8EAD155}"/>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154532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3267B-E493-0146-B9BF-4516ED92679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90BF8D5-5EC4-EB47-A258-E39FBE4D715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546B940-DE42-B34E-BE1C-40BB7E27A496}"/>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id="{E03B3165-E520-1C4F-BD69-F6DDBC041ED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03FE957-FB54-A14C-A55A-072DC555A6F4}"/>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118667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EFFC79-0A50-C24D-9B63-33DA8DEC76B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93B059D-2A1C-8345-9EF3-680A96A921F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28401F6-C111-0E4C-AD68-0B604C69E2B7}"/>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id="{BC73E4B9-D8BD-C741-B597-C7730B534E8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D3B50BC-09CB-A74B-93E3-91610EBBC228}"/>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374816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3B17A-F259-374F-AE14-FD04F9EF13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B34436A-4FC9-294B-9193-3153669A569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466B742-2CF9-3243-9976-9E97F706EBE3}"/>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id="{448F7789-267A-6947-A70C-23DB05B247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FFD79B-73C9-9B49-9B55-05C50D0396B2}"/>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21907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FB493-EE63-D84A-A085-12DB45FD514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C012195-1208-EB4B-A3A4-4AD5CCFD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643ACC2-4255-2B49-97D6-2241C87313FF}"/>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id="{BF039676-3591-744B-83E6-3563A9EC87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1E22E6-9976-7C4A-AD2D-1B54932E8F7B}"/>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348676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7FDE-76D0-4844-B136-287F357A71C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AF5BA79-D673-3D4C-8B30-1E97B5C37F9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BDA13AA-6256-4543-BE96-5F68FE3B150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EE330CE-9648-8346-9EFD-DD59A00929F3}"/>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6" name="页脚占位符 5">
            <a:extLst>
              <a:ext uri="{FF2B5EF4-FFF2-40B4-BE49-F238E27FC236}">
                <a16:creationId xmlns:a16="http://schemas.microsoft.com/office/drawing/2014/main" id="{9E78DD9E-5491-3244-9BAD-1AD116C71EB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E54DD51-B550-A247-B6E0-56E767432FE4}"/>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7844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05E85-651C-0A42-8D7D-7DF7CE40227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5CF586-B2CF-314A-BE5D-ADEC9F87E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74144D2-46F5-6640-91D2-8089716F3E5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18A5F1F-3F75-F24F-8E81-F4887E962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7C80301-377E-6444-B672-93DC4AB9E6D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7582805-E33C-874A-AED8-F54E3C01EE50}"/>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8" name="页脚占位符 7">
            <a:extLst>
              <a:ext uri="{FF2B5EF4-FFF2-40B4-BE49-F238E27FC236}">
                <a16:creationId xmlns:a16="http://schemas.microsoft.com/office/drawing/2014/main" id="{D3724697-A013-D14E-AD12-2DC73784DA4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C31039D-0192-E045-8855-5809B46E4B67}"/>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67734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F1B33-08D9-104A-B710-98946FE93CC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BA40F24-3CA3-7B42-B9E3-B7F4AC058B7F}"/>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4" name="页脚占位符 3">
            <a:extLst>
              <a:ext uri="{FF2B5EF4-FFF2-40B4-BE49-F238E27FC236}">
                <a16:creationId xmlns:a16="http://schemas.microsoft.com/office/drawing/2014/main" id="{F6BD0E79-41CA-A646-8926-C735E154052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09FB054-75C9-2345-9A85-FD53CF25F12D}"/>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388317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0E92D8-6630-E648-B843-3E84E36D3208}"/>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3" name="页脚占位符 2">
            <a:extLst>
              <a:ext uri="{FF2B5EF4-FFF2-40B4-BE49-F238E27FC236}">
                <a16:creationId xmlns:a16="http://schemas.microsoft.com/office/drawing/2014/main" id="{FB1ACCD8-E8F6-474F-82FE-2F711CBA896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355F9DA-B85B-1547-954A-491FA82C0FBB}"/>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12593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2988-98E1-9E4F-965A-AC185ADF4E7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ACFCE31-6A99-7048-B5AC-BF66716EB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81CC35E-56C2-8B46-BC15-E8474A024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2117157-74B4-4243-ACF3-9B22D395D503}"/>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6" name="页脚占位符 5">
            <a:extLst>
              <a:ext uri="{FF2B5EF4-FFF2-40B4-BE49-F238E27FC236}">
                <a16:creationId xmlns:a16="http://schemas.microsoft.com/office/drawing/2014/main" id="{1374BC5B-428B-3446-825D-DA06C4E4181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E81E065-BB49-A346-9594-21EE2CCCEF79}"/>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233619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9765-B5BD-D84C-A632-9699CA0D742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7F843B8-0CFA-BB41-A0F9-14EBCEFE8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75D195E-332D-5148-BC55-24FAC4924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CB562BF-EE64-D941-917C-E2B03DE19371}"/>
              </a:ext>
            </a:extLst>
          </p:cNvPr>
          <p:cNvSpPr>
            <a:spLocks noGrp="1"/>
          </p:cNvSpPr>
          <p:nvPr>
            <p:ph type="dt" sz="half" idx="10"/>
          </p:nvPr>
        </p:nvSpPr>
        <p:spPr/>
        <p:txBody>
          <a:bodyPr/>
          <a:lstStyle/>
          <a:p>
            <a:fld id="{22AB9E79-2431-8642-97F1-BDF4BBAE4328}" type="datetimeFigureOut">
              <a:rPr kumimoji="1" lang="zh-CN" altLang="en-US" smtClean="0"/>
              <a:t>2021/12/5</a:t>
            </a:fld>
            <a:endParaRPr kumimoji="1" lang="zh-CN" altLang="en-US"/>
          </a:p>
        </p:txBody>
      </p:sp>
      <p:sp>
        <p:nvSpPr>
          <p:cNvPr id="6" name="页脚占位符 5">
            <a:extLst>
              <a:ext uri="{FF2B5EF4-FFF2-40B4-BE49-F238E27FC236}">
                <a16:creationId xmlns:a16="http://schemas.microsoft.com/office/drawing/2014/main" id="{79785313-777C-0845-9B3F-C27DAC7B2AE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EAFDCFB-24CA-E644-B71B-A010D81D7F13}"/>
              </a:ext>
            </a:extLst>
          </p:cNvPr>
          <p:cNvSpPr>
            <a:spLocks noGrp="1"/>
          </p:cNvSpPr>
          <p:nvPr>
            <p:ph type="sldNum" sz="quarter" idx="12"/>
          </p:nvPr>
        </p:nvSpPr>
        <p:spPr/>
        <p:txBody>
          <a:body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411921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90F9A7-ACB4-B24A-9CA3-BDED43798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EEFD9E1-32F2-3140-B0BD-16894F3AE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E2717B-5A00-8C41-9D39-5AC6D0BD0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B9E79-2431-8642-97F1-BDF4BBAE4328}"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id="{02787C59-6738-7144-8EEA-CBCB94772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3B4E26D-68F3-5545-80A3-6AB1E7D2F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81237-770E-B14E-95E3-83C6F329930E}" type="slidenum">
              <a:rPr kumimoji="1" lang="zh-CN" altLang="en-US" smtClean="0"/>
              <a:t>‹#›</a:t>
            </a:fld>
            <a:endParaRPr kumimoji="1" lang="zh-CN" altLang="en-US"/>
          </a:p>
        </p:txBody>
      </p:sp>
    </p:spTree>
    <p:extLst>
      <p:ext uri="{BB962C8B-B14F-4D97-AF65-F5344CB8AC3E}">
        <p14:creationId xmlns:p14="http://schemas.microsoft.com/office/powerpoint/2010/main" val="905549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harlfoxem/housesales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harlfoxem/housesalespredictio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kaggle.com/harlfoxem/housesalesprediction/discussion/20788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903C4DC9-D5FA-5549-8F3B-C256640D8B9B}"/>
              </a:ext>
            </a:extLst>
          </p:cNvPr>
          <p:cNvSpPr>
            <a:spLocks noGrp="1"/>
          </p:cNvSpPr>
          <p:nvPr>
            <p:ph type="ctrTitle"/>
          </p:nvPr>
        </p:nvSpPr>
        <p:spPr>
          <a:xfrm>
            <a:off x="1314824" y="735106"/>
            <a:ext cx="10053763" cy="2928470"/>
          </a:xfrm>
        </p:spPr>
        <p:txBody>
          <a:bodyPr anchor="b">
            <a:normAutofit fontScale="90000"/>
          </a:bodyPr>
          <a:lstStyle/>
          <a:p>
            <a:pPr algn="l"/>
            <a:br>
              <a:rPr lang="en-US" altLang="zh-CN" sz="2000" dirty="0">
                <a:solidFill>
                  <a:schemeClr val="accent4"/>
                </a:solidFill>
              </a:rPr>
            </a:br>
            <a:br>
              <a:rPr lang="en-US" altLang="zh-CN" sz="2000" dirty="0">
                <a:solidFill>
                  <a:schemeClr val="accent4"/>
                </a:solidFill>
              </a:rPr>
            </a:br>
            <a:r>
              <a:rPr lang="en-US" altLang="zh-CN" sz="4800" dirty="0">
                <a:solidFill>
                  <a:schemeClr val="accent4"/>
                </a:solidFill>
              </a:rPr>
              <a:t>MET CS 677 Term Project:</a:t>
            </a:r>
            <a:br>
              <a:rPr lang="zh-CN" altLang="zh-CN" sz="4800" dirty="0"/>
            </a:br>
            <a:r>
              <a:rPr lang="en-US" altLang="zh-CN" sz="4800" dirty="0">
                <a:solidFill>
                  <a:schemeClr val="accent4"/>
                </a:solidFill>
              </a:rPr>
              <a:t>House Sales Price Determining Factor in King County, USA</a:t>
            </a:r>
            <a:br>
              <a:rPr lang="zh-CN" altLang="zh-CN" dirty="0"/>
            </a:br>
            <a:endParaRPr kumimoji="1" lang="zh-CN" altLang="en-US" sz="4800" dirty="0">
              <a:solidFill>
                <a:srgbClr val="FFFFFF"/>
              </a:solidFill>
            </a:endParaRPr>
          </a:p>
        </p:txBody>
      </p:sp>
      <p:sp>
        <p:nvSpPr>
          <p:cNvPr id="3" name="副标题 2">
            <a:extLst>
              <a:ext uri="{FF2B5EF4-FFF2-40B4-BE49-F238E27FC236}">
                <a16:creationId xmlns:a16="http://schemas.microsoft.com/office/drawing/2014/main" id="{8DA3955A-811F-9949-B08C-3BBEA439CDD0}"/>
              </a:ext>
            </a:extLst>
          </p:cNvPr>
          <p:cNvSpPr>
            <a:spLocks noGrp="1"/>
          </p:cNvSpPr>
          <p:nvPr>
            <p:ph type="subTitle" idx="1"/>
          </p:nvPr>
        </p:nvSpPr>
        <p:spPr>
          <a:xfrm>
            <a:off x="1350682" y="4870824"/>
            <a:ext cx="10005951" cy="1458258"/>
          </a:xfrm>
        </p:spPr>
        <p:txBody>
          <a:bodyPr anchor="b">
            <a:normAutofit fontScale="62500" lnSpcReduction="20000"/>
          </a:bodyPr>
          <a:lstStyle/>
          <a:p>
            <a:pPr algn="l"/>
            <a:endParaRPr lang="en-US" altLang="zh-CN" dirty="0"/>
          </a:p>
          <a:p>
            <a:pPr algn="l"/>
            <a:endParaRPr lang="en-US" altLang="zh-CN" dirty="0"/>
          </a:p>
          <a:p>
            <a:pPr algn="l"/>
            <a:endParaRPr lang="en-US" altLang="zh-CN" dirty="0"/>
          </a:p>
          <a:p>
            <a:pPr algn="l"/>
            <a:r>
              <a:rPr lang="en-US" altLang="zh-CN" dirty="0"/>
              <a:t>Hao Wu</a:t>
            </a:r>
            <a:endParaRPr lang="zh-CN" altLang="zh-CN" dirty="0"/>
          </a:p>
          <a:p>
            <a:pPr algn="l"/>
            <a:r>
              <a:rPr lang="en-US" altLang="zh-CN" dirty="0"/>
              <a:t>11/29/2021</a:t>
            </a:r>
            <a:endParaRPr lang="zh-CN" altLang="zh-CN" dirty="0"/>
          </a:p>
          <a:p>
            <a:pPr algn="l"/>
            <a:endParaRPr kumimoji="1" lang="zh-CN" altLang="en-US" dirty="0"/>
          </a:p>
        </p:txBody>
      </p:sp>
    </p:spTree>
    <p:extLst>
      <p:ext uri="{BB962C8B-B14F-4D97-AF65-F5344CB8AC3E}">
        <p14:creationId xmlns:p14="http://schemas.microsoft.com/office/powerpoint/2010/main" val="36240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E8AF5DAC-9E95-7446-8065-C5746358BB4A}"/>
              </a:ext>
            </a:extLst>
          </p:cNvPr>
          <p:cNvSpPr>
            <a:spLocks noGrp="1"/>
          </p:cNvSpPr>
          <p:nvPr>
            <p:ph type="title"/>
          </p:nvPr>
        </p:nvSpPr>
        <p:spPr>
          <a:xfrm>
            <a:off x="823536" y="-133244"/>
            <a:ext cx="9725730" cy="2226769"/>
          </a:xfrm>
        </p:spPr>
        <p:txBody>
          <a:bodyPr vert="horz" lIns="91440" tIns="45720" rIns="91440" bIns="45720" rtlCol="0" anchor="ctr">
            <a:normAutofit/>
          </a:bodyPr>
          <a:lstStyle/>
          <a:p>
            <a:r>
              <a:rPr kumimoji="1" lang="en-US" altLang="zh-CN" sz="4800" kern="1200" dirty="0">
                <a:solidFill>
                  <a:schemeClr val="bg1"/>
                </a:solidFill>
                <a:latin typeface="+mj-lt"/>
                <a:ea typeface="+mj-ea"/>
                <a:cs typeface="+mj-cs"/>
              </a:rPr>
              <a:t>Decision Tree</a:t>
            </a:r>
          </a:p>
        </p:txBody>
      </p:sp>
      <p:pic>
        <p:nvPicPr>
          <p:cNvPr id="5" name="图片 4" descr="文本&#10;&#10;描述已自动生成">
            <a:extLst>
              <a:ext uri="{FF2B5EF4-FFF2-40B4-BE49-F238E27FC236}">
                <a16:creationId xmlns:a16="http://schemas.microsoft.com/office/drawing/2014/main" id="{9D8A94C5-5AB0-CA49-B81F-81D44EDA3EDE}"/>
              </a:ext>
            </a:extLst>
          </p:cNvPr>
          <p:cNvPicPr>
            <a:picLocks noChangeAspect="1"/>
          </p:cNvPicPr>
          <p:nvPr/>
        </p:nvPicPr>
        <p:blipFill>
          <a:blip r:embed="rId2"/>
          <a:stretch>
            <a:fillRect/>
          </a:stretch>
        </p:blipFill>
        <p:spPr>
          <a:xfrm>
            <a:off x="711683" y="2326105"/>
            <a:ext cx="4533900" cy="3810000"/>
          </a:xfrm>
          <a:prstGeom prst="rect">
            <a:avLst/>
          </a:prstGeom>
        </p:spPr>
      </p:pic>
      <p:pic>
        <p:nvPicPr>
          <p:cNvPr id="7" name="图片 6" descr="文本&#10;&#10;描述已自动生成">
            <a:extLst>
              <a:ext uri="{FF2B5EF4-FFF2-40B4-BE49-F238E27FC236}">
                <a16:creationId xmlns:a16="http://schemas.microsoft.com/office/drawing/2014/main" id="{C57967E7-602F-5744-AEBC-64A2D10D1C03}"/>
              </a:ext>
            </a:extLst>
          </p:cNvPr>
          <p:cNvPicPr>
            <a:picLocks noChangeAspect="1"/>
          </p:cNvPicPr>
          <p:nvPr/>
        </p:nvPicPr>
        <p:blipFill>
          <a:blip r:embed="rId3"/>
          <a:stretch>
            <a:fillRect/>
          </a:stretch>
        </p:blipFill>
        <p:spPr>
          <a:xfrm>
            <a:off x="7055578" y="3691569"/>
            <a:ext cx="2082800" cy="2324100"/>
          </a:xfrm>
          <a:prstGeom prst="rect">
            <a:avLst/>
          </a:prstGeom>
        </p:spPr>
      </p:pic>
    </p:spTree>
    <p:extLst>
      <p:ext uri="{BB962C8B-B14F-4D97-AF65-F5344CB8AC3E}">
        <p14:creationId xmlns:p14="http://schemas.microsoft.com/office/powerpoint/2010/main" val="307678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A57A487A-77B1-0D40-81C4-38EE28275DA6}"/>
              </a:ext>
            </a:extLst>
          </p:cNvPr>
          <p:cNvSpPr>
            <a:spLocks noGrp="1"/>
          </p:cNvSpPr>
          <p:nvPr>
            <p:ph type="title"/>
          </p:nvPr>
        </p:nvSpPr>
        <p:spPr>
          <a:xfrm>
            <a:off x="775191" y="-224010"/>
            <a:ext cx="9725730" cy="2226769"/>
          </a:xfrm>
        </p:spPr>
        <p:txBody>
          <a:bodyPr vert="horz" lIns="91440" tIns="45720" rIns="91440" bIns="45720" rtlCol="0" anchor="ctr">
            <a:normAutofit/>
          </a:bodyPr>
          <a:lstStyle/>
          <a:p>
            <a:r>
              <a:rPr kumimoji="1" lang="en-US" altLang="zh-CN" sz="4800" kern="1200" dirty="0">
                <a:solidFill>
                  <a:schemeClr val="bg1"/>
                </a:solidFill>
                <a:latin typeface="+mj-lt"/>
                <a:ea typeface="+mj-ea"/>
                <a:cs typeface="+mj-cs"/>
              </a:rPr>
              <a:t>Random Forest</a:t>
            </a:r>
          </a:p>
        </p:txBody>
      </p:sp>
      <p:pic>
        <p:nvPicPr>
          <p:cNvPr id="5" name="图片 4" descr="文本&#10;&#10;描述已自动生成">
            <a:extLst>
              <a:ext uri="{FF2B5EF4-FFF2-40B4-BE49-F238E27FC236}">
                <a16:creationId xmlns:a16="http://schemas.microsoft.com/office/drawing/2014/main" id="{2DD70CC9-B9B7-094C-BB22-C73F1D0A0F23}"/>
              </a:ext>
            </a:extLst>
          </p:cNvPr>
          <p:cNvPicPr>
            <a:picLocks noChangeAspect="1"/>
          </p:cNvPicPr>
          <p:nvPr/>
        </p:nvPicPr>
        <p:blipFill>
          <a:blip r:embed="rId2"/>
          <a:stretch>
            <a:fillRect/>
          </a:stretch>
        </p:blipFill>
        <p:spPr>
          <a:xfrm>
            <a:off x="776495" y="2471024"/>
            <a:ext cx="5854700" cy="3759200"/>
          </a:xfrm>
          <a:prstGeom prst="rect">
            <a:avLst/>
          </a:prstGeom>
        </p:spPr>
      </p:pic>
      <p:pic>
        <p:nvPicPr>
          <p:cNvPr id="7" name="图片 6" descr="文本&#10;&#10;描述已自动生成">
            <a:extLst>
              <a:ext uri="{FF2B5EF4-FFF2-40B4-BE49-F238E27FC236}">
                <a16:creationId xmlns:a16="http://schemas.microsoft.com/office/drawing/2014/main" id="{85DBBFFF-6DF2-CD48-A379-28BB978E9006}"/>
              </a:ext>
            </a:extLst>
          </p:cNvPr>
          <p:cNvPicPr>
            <a:picLocks noChangeAspect="1"/>
          </p:cNvPicPr>
          <p:nvPr/>
        </p:nvPicPr>
        <p:blipFill>
          <a:blip r:embed="rId3"/>
          <a:stretch>
            <a:fillRect/>
          </a:stretch>
        </p:blipFill>
        <p:spPr>
          <a:xfrm>
            <a:off x="7670321" y="3776061"/>
            <a:ext cx="1892300" cy="2298700"/>
          </a:xfrm>
          <a:prstGeom prst="rect">
            <a:avLst/>
          </a:prstGeom>
        </p:spPr>
      </p:pic>
    </p:spTree>
    <p:extLst>
      <p:ext uri="{BB962C8B-B14F-4D97-AF65-F5344CB8AC3E}">
        <p14:creationId xmlns:p14="http://schemas.microsoft.com/office/powerpoint/2010/main" val="398544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EAC84-CD5E-DD4B-8BBF-AE3EE739FDA2}"/>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kumimoji="1" lang="en-US" altLang="zh-CN" sz="4800" kern="1200" dirty="0">
                <a:solidFill>
                  <a:schemeClr val="bg1"/>
                </a:solidFill>
                <a:latin typeface="+mj-lt"/>
                <a:ea typeface="+mj-ea"/>
                <a:cs typeface="+mj-cs"/>
              </a:rPr>
              <a:t>Model Evaluation</a:t>
            </a:r>
          </a:p>
        </p:txBody>
      </p:sp>
      <p:pic>
        <p:nvPicPr>
          <p:cNvPr id="4" name="图片 3" descr="图表, 条形图&#10;&#10;描述已自动生成">
            <a:extLst>
              <a:ext uri="{FF2B5EF4-FFF2-40B4-BE49-F238E27FC236}">
                <a16:creationId xmlns:a16="http://schemas.microsoft.com/office/drawing/2014/main" id="{0D6887B0-5C99-CB40-8D29-E8D8152B8AA4}"/>
              </a:ext>
            </a:extLst>
          </p:cNvPr>
          <p:cNvPicPr>
            <a:picLocks noChangeAspect="1"/>
          </p:cNvPicPr>
          <p:nvPr/>
        </p:nvPicPr>
        <p:blipFill>
          <a:blip r:embed="rId2"/>
          <a:stretch>
            <a:fillRect/>
          </a:stretch>
        </p:blipFill>
        <p:spPr>
          <a:xfrm>
            <a:off x="2375630" y="878423"/>
            <a:ext cx="6553886" cy="4725839"/>
          </a:xfrm>
          <a:prstGeom prst="rect">
            <a:avLst/>
          </a:prstGeom>
        </p:spPr>
      </p:pic>
      <p:sp>
        <p:nvSpPr>
          <p:cNvPr id="3" name="文本框 2">
            <a:extLst>
              <a:ext uri="{FF2B5EF4-FFF2-40B4-BE49-F238E27FC236}">
                <a16:creationId xmlns:a16="http://schemas.microsoft.com/office/drawing/2014/main" id="{B784DC60-86A4-A142-849D-7071E9E5C63E}"/>
              </a:ext>
            </a:extLst>
          </p:cNvPr>
          <p:cNvSpPr txBox="1"/>
          <p:nvPr/>
        </p:nvSpPr>
        <p:spPr>
          <a:xfrm>
            <a:off x="2310348" y="5753143"/>
            <a:ext cx="7571303" cy="369332"/>
          </a:xfrm>
          <a:prstGeom prst="rect">
            <a:avLst/>
          </a:prstGeom>
          <a:noFill/>
        </p:spPr>
        <p:txBody>
          <a:bodyPr wrap="none" rtlCol="0">
            <a:spAutoFit/>
          </a:bodyPr>
          <a:lstStyle/>
          <a:p>
            <a:r>
              <a:rPr kumimoji="1" lang="en-US" altLang="zh-CN" dirty="0"/>
              <a:t>Random Forest is the best algorithm in those three to describe this data set</a:t>
            </a:r>
            <a:endParaRPr kumimoji="1" lang="zh-CN" altLang="en-US" dirty="0"/>
          </a:p>
        </p:txBody>
      </p:sp>
    </p:spTree>
    <p:extLst>
      <p:ext uri="{BB962C8B-B14F-4D97-AF65-F5344CB8AC3E}">
        <p14:creationId xmlns:p14="http://schemas.microsoft.com/office/powerpoint/2010/main" val="29572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2CB3CAA-4086-6C4F-B02C-CA9544C8ED25}"/>
              </a:ext>
            </a:extLst>
          </p:cNvPr>
          <p:cNvPicPr>
            <a:picLocks noGrp="1" noChangeAspect="1"/>
          </p:cNvPicPr>
          <p:nvPr>
            <p:ph idx="1"/>
          </p:nvPr>
        </p:nvPicPr>
        <p:blipFill>
          <a:blip r:embed="rId2"/>
          <a:stretch>
            <a:fillRect/>
          </a:stretch>
        </p:blipFill>
        <p:spPr>
          <a:xfrm>
            <a:off x="0" y="889254"/>
            <a:ext cx="7726064" cy="5571067"/>
          </a:xfrm>
          <a:prstGeom prst="rect">
            <a:avLst/>
          </a:prstGeom>
        </p:spPr>
      </p:pic>
      <p:sp>
        <p:nvSpPr>
          <p:cNvPr id="5" name="文本框 4">
            <a:extLst>
              <a:ext uri="{FF2B5EF4-FFF2-40B4-BE49-F238E27FC236}">
                <a16:creationId xmlns:a16="http://schemas.microsoft.com/office/drawing/2014/main" id="{873BF52A-84DE-9942-B7EC-140E5A36463E}"/>
              </a:ext>
            </a:extLst>
          </p:cNvPr>
          <p:cNvSpPr txBox="1"/>
          <p:nvPr/>
        </p:nvSpPr>
        <p:spPr>
          <a:xfrm>
            <a:off x="7981626" y="526943"/>
            <a:ext cx="3704095" cy="3416320"/>
          </a:xfrm>
          <a:prstGeom prst="rect">
            <a:avLst/>
          </a:prstGeom>
          <a:noFill/>
        </p:spPr>
        <p:txBody>
          <a:bodyPr wrap="square" rtlCol="0">
            <a:spAutoFit/>
          </a:bodyPr>
          <a:lstStyle/>
          <a:p>
            <a:r>
              <a:rPr kumimoji="1" lang="en-US" altLang="zh-CN" dirty="0"/>
              <a:t>V1:Omitted “</a:t>
            </a:r>
            <a:r>
              <a:rPr lang="en-US" altLang="zh-CN" dirty="0" err="1"/>
              <a:t>sqft_above</a:t>
            </a:r>
            <a:r>
              <a:rPr kumimoji="1" lang="en-US" altLang="zh-CN" dirty="0"/>
              <a:t>”</a:t>
            </a:r>
          </a:p>
          <a:p>
            <a:endParaRPr kumimoji="1" lang="en-US" altLang="zh-CN" dirty="0"/>
          </a:p>
          <a:p>
            <a:r>
              <a:rPr kumimoji="1" lang="en-US" altLang="zh-CN" dirty="0"/>
              <a:t>V2:Omitted “grade”</a:t>
            </a:r>
          </a:p>
          <a:p>
            <a:endParaRPr kumimoji="1" lang="en-US" altLang="zh-CN" dirty="0"/>
          </a:p>
          <a:p>
            <a:r>
              <a:rPr kumimoji="1" lang="en-US" altLang="zh-CN" dirty="0"/>
              <a:t>V3:Omitted “view”</a:t>
            </a:r>
          </a:p>
          <a:p>
            <a:endParaRPr kumimoji="1" lang="en-US" altLang="zh-CN" dirty="0"/>
          </a:p>
          <a:p>
            <a:r>
              <a:rPr kumimoji="1" lang="en-US" altLang="zh-CN" dirty="0"/>
              <a:t>V4:Omitted “</a:t>
            </a:r>
            <a:r>
              <a:rPr kumimoji="1" lang="en-US" altLang="zh-CN" dirty="0" err="1"/>
              <a:t>sqft_living</a:t>
            </a:r>
            <a:r>
              <a:rPr kumimoji="1" lang="en-US" altLang="zh-CN" dirty="0"/>
              <a:t>”</a:t>
            </a:r>
          </a:p>
          <a:p>
            <a:endParaRPr kumimoji="1" lang="en-US" altLang="zh-CN" dirty="0"/>
          </a:p>
          <a:p>
            <a:r>
              <a:rPr kumimoji="1" lang="en-US" altLang="zh-CN" dirty="0"/>
              <a:t>V5:Omitted “bathrooms”</a:t>
            </a:r>
          </a:p>
          <a:p>
            <a:endParaRPr kumimoji="1" lang="en-US" altLang="zh-CN" dirty="0"/>
          </a:p>
          <a:p>
            <a:r>
              <a:rPr kumimoji="1" lang="en-US" altLang="zh-CN" dirty="0"/>
              <a:t>V6:Omitted “bedrooms”</a:t>
            </a:r>
          </a:p>
          <a:p>
            <a:endParaRPr kumimoji="1" lang="zh-CN" altLang="en-US" dirty="0"/>
          </a:p>
        </p:txBody>
      </p:sp>
    </p:spTree>
    <p:extLst>
      <p:ext uri="{BB962C8B-B14F-4D97-AF65-F5344CB8AC3E}">
        <p14:creationId xmlns:p14="http://schemas.microsoft.com/office/powerpoint/2010/main" val="349487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2"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6" name="Freeform: Shape 1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0E2EAC84-CD5E-DD4B-8BBF-AE3EE739FDA2}"/>
              </a:ext>
            </a:extLst>
          </p:cNvPr>
          <p:cNvSpPr>
            <a:spLocks noGrp="1"/>
          </p:cNvSpPr>
          <p:nvPr>
            <p:ph type="title"/>
          </p:nvPr>
        </p:nvSpPr>
        <p:spPr>
          <a:xfrm>
            <a:off x="717022" y="440695"/>
            <a:ext cx="4557269" cy="2798430"/>
          </a:xfrm>
        </p:spPr>
        <p:txBody>
          <a:bodyPr vert="horz" lIns="91440" tIns="45720" rIns="91440" bIns="45720" rtlCol="0" anchor="ctr">
            <a:normAutofit/>
          </a:bodyPr>
          <a:lstStyle/>
          <a:p>
            <a:r>
              <a:rPr kumimoji="1" lang="en-US" altLang="zh-CN" sz="4800" dirty="0">
                <a:solidFill>
                  <a:schemeClr val="bg1"/>
                </a:solidFill>
              </a:rPr>
              <a:t>Which model is best to predict grade label?</a:t>
            </a:r>
            <a:endParaRPr kumimoji="1" lang="en-US" altLang="zh-CN" sz="4800" kern="1200" dirty="0">
              <a:solidFill>
                <a:schemeClr val="bg1"/>
              </a:solidFill>
              <a:latin typeface="+mj-lt"/>
              <a:ea typeface="+mj-ea"/>
              <a:cs typeface="+mj-cs"/>
            </a:endParaRPr>
          </a:p>
        </p:txBody>
      </p:sp>
      <p:pic>
        <p:nvPicPr>
          <p:cNvPr id="6" name="图片 5" descr="文本&#10;&#10;描述已自动生成">
            <a:extLst>
              <a:ext uri="{FF2B5EF4-FFF2-40B4-BE49-F238E27FC236}">
                <a16:creationId xmlns:a16="http://schemas.microsoft.com/office/drawing/2014/main" id="{E1D4ED75-FDE2-1B46-A565-7BD2448AD4D4}"/>
              </a:ext>
            </a:extLst>
          </p:cNvPr>
          <p:cNvPicPr>
            <a:picLocks noChangeAspect="1"/>
          </p:cNvPicPr>
          <p:nvPr/>
        </p:nvPicPr>
        <p:blipFill>
          <a:blip r:embed="rId2"/>
          <a:stretch>
            <a:fillRect/>
          </a:stretch>
        </p:blipFill>
        <p:spPr>
          <a:xfrm>
            <a:off x="6872789" y="68306"/>
            <a:ext cx="4696635" cy="6490990"/>
          </a:xfrm>
          <a:prstGeom prst="rect">
            <a:avLst/>
          </a:prstGeom>
        </p:spPr>
      </p:pic>
    </p:spTree>
    <p:extLst>
      <p:ext uri="{BB962C8B-B14F-4D97-AF65-F5344CB8AC3E}">
        <p14:creationId xmlns:p14="http://schemas.microsoft.com/office/powerpoint/2010/main" val="214333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0AECB3A-A2A9-5F4A-ABE7-38ECA1F51E66}"/>
              </a:ext>
            </a:extLst>
          </p:cNvPr>
          <p:cNvSpPr>
            <a:spLocks noGrp="1"/>
          </p:cNvSpPr>
          <p:nvPr>
            <p:ph type="title"/>
          </p:nvPr>
        </p:nvSpPr>
        <p:spPr>
          <a:xfrm>
            <a:off x="466722" y="586855"/>
            <a:ext cx="3201366" cy="3387497"/>
          </a:xfrm>
        </p:spPr>
        <p:txBody>
          <a:bodyPr anchor="b">
            <a:normAutofit/>
          </a:bodyPr>
          <a:lstStyle/>
          <a:p>
            <a:pPr algn="r"/>
            <a:r>
              <a:rPr kumimoji="1" lang="en-US" altLang="zh-CN" sz="4000" dirty="0">
                <a:solidFill>
                  <a:srgbClr val="FFFFFF"/>
                </a:solidFill>
              </a:rPr>
              <a:t>Accuracy</a:t>
            </a:r>
            <a:br>
              <a:rPr kumimoji="1" lang="en-US" altLang="zh-CN" sz="4000" dirty="0">
                <a:solidFill>
                  <a:srgbClr val="FFFFFF"/>
                </a:solidFill>
              </a:rPr>
            </a:br>
            <a:r>
              <a:rPr kumimoji="1" lang="en-US" altLang="zh-CN" sz="4000" dirty="0">
                <a:solidFill>
                  <a:srgbClr val="FFFFFF"/>
                </a:solidFill>
              </a:rPr>
              <a:t> (RF Classifier)</a:t>
            </a:r>
            <a:endParaRPr kumimoji="1" lang="zh-CN" altLang="en-US" sz="4000" dirty="0">
              <a:solidFill>
                <a:srgbClr val="FFFFFF"/>
              </a:solidFill>
            </a:endParaRPr>
          </a:p>
        </p:txBody>
      </p:sp>
      <p:pic>
        <p:nvPicPr>
          <p:cNvPr id="5" name="内容占位符 4">
            <a:extLst>
              <a:ext uri="{FF2B5EF4-FFF2-40B4-BE49-F238E27FC236}">
                <a16:creationId xmlns:a16="http://schemas.microsoft.com/office/drawing/2014/main" id="{205FED93-C147-4D44-8C50-78AFF994EFC7}"/>
              </a:ext>
            </a:extLst>
          </p:cNvPr>
          <p:cNvPicPr>
            <a:picLocks noGrp="1" noChangeAspect="1"/>
          </p:cNvPicPr>
          <p:nvPr>
            <p:ph idx="1"/>
          </p:nvPr>
        </p:nvPicPr>
        <p:blipFill>
          <a:blip r:embed="rId2"/>
          <a:stretch>
            <a:fillRect/>
          </a:stretch>
        </p:blipFill>
        <p:spPr>
          <a:xfrm>
            <a:off x="4504548" y="301071"/>
            <a:ext cx="6554788" cy="571567"/>
          </a:xfrm>
        </p:spPr>
      </p:pic>
      <p:pic>
        <p:nvPicPr>
          <p:cNvPr id="7" name="图片 6" descr="图形用户界面, 文本, 应用程序&#10;&#10;描述已自动生成">
            <a:extLst>
              <a:ext uri="{FF2B5EF4-FFF2-40B4-BE49-F238E27FC236}">
                <a16:creationId xmlns:a16="http://schemas.microsoft.com/office/drawing/2014/main" id="{09D9BA26-CD69-0147-AA50-EB284BA6DB76}"/>
              </a:ext>
            </a:extLst>
          </p:cNvPr>
          <p:cNvPicPr>
            <a:picLocks noChangeAspect="1"/>
          </p:cNvPicPr>
          <p:nvPr/>
        </p:nvPicPr>
        <p:blipFill>
          <a:blip r:embed="rId3"/>
          <a:stretch>
            <a:fillRect/>
          </a:stretch>
        </p:blipFill>
        <p:spPr>
          <a:xfrm>
            <a:off x="4504548" y="1173709"/>
            <a:ext cx="1612900" cy="647700"/>
          </a:xfrm>
          <a:prstGeom prst="rect">
            <a:avLst/>
          </a:prstGeom>
        </p:spPr>
      </p:pic>
      <p:sp>
        <p:nvSpPr>
          <p:cNvPr id="13" name="文本框 12">
            <a:extLst>
              <a:ext uri="{FF2B5EF4-FFF2-40B4-BE49-F238E27FC236}">
                <a16:creationId xmlns:a16="http://schemas.microsoft.com/office/drawing/2014/main" id="{EDD960C7-CA5E-B649-81B7-ED26260DA3C7}"/>
              </a:ext>
            </a:extLst>
          </p:cNvPr>
          <p:cNvSpPr txBox="1"/>
          <p:nvPr/>
        </p:nvSpPr>
        <p:spPr>
          <a:xfrm>
            <a:off x="4504548" y="2368896"/>
            <a:ext cx="4743606" cy="369332"/>
          </a:xfrm>
          <a:prstGeom prst="rect">
            <a:avLst/>
          </a:prstGeom>
          <a:noFill/>
        </p:spPr>
        <p:txBody>
          <a:bodyPr wrap="none" rtlCol="0">
            <a:spAutoFit/>
          </a:bodyPr>
          <a:lstStyle/>
          <a:p>
            <a:r>
              <a:rPr kumimoji="1" lang="en-US" altLang="zh-CN" dirty="0"/>
              <a:t>Use for loop I find a best N and d value to set.</a:t>
            </a:r>
            <a:endParaRPr kumimoji="1" lang="zh-CN" altLang="en-US" dirty="0"/>
          </a:p>
        </p:txBody>
      </p:sp>
      <p:pic>
        <p:nvPicPr>
          <p:cNvPr id="17" name="图片 16" descr="文本&#10;&#10;描述已自动生成">
            <a:extLst>
              <a:ext uri="{FF2B5EF4-FFF2-40B4-BE49-F238E27FC236}">
                <a16:creationId xmlns:a16="http://schemas.microsoft.com/office/drawing/2014/main" id="{BE2CE375-CF9E-934F-96D9-712E7E92F910}"/>
              </a:ext>
            </a:extLst>
          </p:cNvPr>
          <p:cNvPicPr>
            <a:picLocks noChangeAspect="1"/>
          </p:cNvPicPr>
          <p:nvPr/>
        </p:nvPicPr>
        <p:blipFill>
          <a:blip r:embed="rId4"/>
          <a:stretch>
            <a:fillRect/>
          </a:stretch>
        </p:blipFill>
        <p:spPr>
          <a:xfrm>
            <a:off x="4484342" y="3317667"/>
            <a:ext cx="7135796" cy="2872208"/>
          </a:xfrm>
          <a:prstGeom prst="rect">
            <a:avLst/>
          </a:prstGeom>
        </p:spPr>
      </p:pic>
    </p:spTree>
    <p:extLst>
      <p:ext uri="{BB962C8B-B14F-4D97-AF65-F5344CB8AC3E}">
        <p14:creationId xmlns:p14="http://schemas.microsoft.com/office/powerpoint/2010/main" val="201859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9CC1E86-980D-F84E-9902-072F1BCAD0D5}"/>
              </a:ext>
            </a:extLst>
          </p:cNvPr>
          <p:cNvSpPr>
            <a:spLocks noGrp="1"/>
          </p:cNvSpPr>
          <p:nvPr>
            <p:ph type="title"/>
          </p:nvPr>
        </p:nvSpPr>
        <p:spPr>
          <a:xfrm>
            <a:off x="466722" y="586855"/>
            <a:ext cx="3201366" cy="3387497"/>
          </a:xfrm>
        </p:spPr>
        <p:txBody>
          <a:bodyPr anchor="b">
            <a:normAutofit/>
          </a:bodyPr>
          <a:lstStyle/>
          <a:p>
            <a:pPr algn="r"/>
            <a:r>
              <a:rPr kumimoji="1" lang="en-US" altLang="zh-CN" sz="4000" dirty="0">
                <a:solidFill>
                  <a:srgbClr val="FFFFFF"/>
                </a:solidFill>
              </a:rPr>
              <a:t>Accuracy</a:t>
            </a:r>
            <a:br>
              <a:rPr kumimoji="1" lang="en-US" altLang="zh-CN" sz="4000" dirty="0">
                <a:solidFill>
                  <a:srgbClr val="FFFFFF"/>
                </a:solidFill>
              </a:rPr>
            </a:br>
            <a:r>
              <a:rPr kumimoji="1" lang="en-US" altLang="zh-CN" sz="4000" dirty="0">
                <a:solidFill>
                  <a:srgbClr val="FFFFFF"/>
                </a:solidFill>
              </a:rPr>
              <a:t>(DT Classifier)</a:t>
            </a:r>
            <a:endParaRPr kumimoji="1" lang="zh-CN" altLang="en-US" sz="4000" dirty="0">
              <a:solidFill>
                <a:srgbClr val="FFFFFF"/>
              </a:solidFill>
            </a:endParaRPr>
          </a:p>
        </p:txBody>
      </p:sp>
      <p:pic>
        <p:nvPicPr>
          <p:cNvPr id="5" name="内容占位符 4" descr="文本&#10;&#10;描述已自动生成">
            <a:extLst>
              <a:ext uri="{FF2B5EF4-FFF2-40B4-BE49-F238E27FC236}">
                <a16:creationId xmlns:a16="http://schemas.microsoft.com/office/drawing/2014/main" id="{E62DD5F5-95F1-AF42-AD59-F73766C79DFE}"/>
              </a:ext>
            </a:extLst>
          </p:cNvPr>
          <p:cNvPicPr>
            <a:picLocks noGrp="1" noChangeAspect="1"/>
          </p:cNvPicPr>
          <p:nvPr>
            <p:ph idx="1"/>
          </p:nvPr>
        </p:nvPicPr>
        <p:blipFill>
          <a:blip r:embed="rId2"/>
          <a:stretch>
            <a:fillRect/>
          </a:stretch>
        </p:blipFill>
        <p:spPr>
          <a:xfrm>
            <a:off x="4504548" y="586855"/>
            <a:ext cx="6554788" cy="1764750"/>
          </a:xfrm>
        </p:spPr>
      </p:pic>
    </p:spTree>
    <p:extLst>
      <p:ext uri="{BB962C8B-B14F-4D97-AF65-F5344CB8AC3E}">
        <p14:creationId xmlns:p14="http://schemas.microsoft.com/office/powerpoint/2010/main" val="104785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2"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6" name="Freeform: Shape 1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0E2EAC84-CD5E-DD4B-8BBF-AE3EE739FDA2}"/>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kumimoji="1" lang="en-US" altLang="zh-CN" sz="4800" kern="1200" dirty="0">
                <a:solidFill>
                  <a:schemeClr val="bg1"/>
                </a:solidFill>
                <a:latin typeface="+mj-lt"/>
                <a:ea typeface="+mj-ea"/>
                <a:cs typeface="+mj-cs"/>
              </a:rPr>
              <a:t>Conclusion</a:t>
            </a:r>
          </a:p>
        </p:txBody>
      </p:sp>
      <p:sp>
        <p:nvSpPr>
          <p:cNvPr id="3" name="文本框 2">
            <a:extLst>
              <a:ext uri="{FF2B5EF4-FFF2-40B4-BE49-F238E27FC236}">
                <a16:creationId xmlns:a16="http://schemas.microsoft.com/office/drawing/2014/main" id="{37BC6BDB-3E26-8F47-98E1-0E21F26E15D3}"/>
              </a:ext>
            </a:extLst>
          </p:cNvPr>
          <p:cNvSpPr txBox="1"/>
          <p:nvPr/>
        </p:nvSpPr>
        <p:spPr>
          <a:xfrm>
            <a:off x="789708" y="4078227"/>
            <a:ext cx="9321052" cy="923330"/>
          </a:xfrm>
          <a:prstGeom prst="rect">
            <a:avLst/>
          </a:prstGeom>
          <a:noFill/>
        </p:spPr>
        <p:txBody>
          <a:bodyPr wrap="square" rtlCol="0">
            <a:spAutoFit/>
          </a:bodyPr>
          <a:lstStyle/>
          <a:p>
            <a:r>
              <a:rPr kumimoji="1" lang="en-US" altLang="zh-CN" dirty="0"/>
              <a:t>Which model is better for this data set?</a:t>
            </a:r>
          </a:p>
          <a:p>
            <a:endParaRPr kumimoji="1" lang="en-US" altLang="zh-CN" dirty="0"/>
          </a:p>
          <a:p>
            <a:r>
              <a:rPr kumimoji="1" lang="en-US" altLang="zh-CN" dirty="0"/>
              <a:t>Which feature is more important on this data set?</a:t>
            </a:r>
            <a:endParaRPr kumimoji="1" lang="zh-CN" altLang="en-US" dirty="0"/>
          </a:p>
        </p:txBody>
      </p:sp>
      <p:sp>
        <p:nvSpPr>
          <p:cNvPr id="5" name="文本框 4">
            <a:extLst>
              <a:ext uri="{FF2B5EF4-FFF2-40B4-BE49-F238E27FC236}">
                <a16:creationId xmlns:a16="http://schemas.microsoft.com/office/drawing/2014/main" id="{2A15892C-DC0B-7B47-9CEB-EFFB8D5E34DC}"/>
              </a:ext>
            </a:extLst>
          </p:cNvPr>
          <p:cNvSpPr txBox="1"/>
          <p:nvPr/>
        </p:nvSpPr>
        <p:spPr>
          <a:xfrm>
            <a:off x="789708" y="5296593"/>
            <a:ext cx="7531229" cy="369332"/>
          </a:xfrm>
          <a:prstGeom prst="rect">
            <a:avLst/>
          </a:prstGeom>
          <a:noFill/>
        </p:spPr>
        <p:txBody>
          <a:bodyPr wrap="none" rtlCol="0">
            <a:spAutoFit/>
          </a:bodyPr>
          <a:lstStyle/>
          <a:p>
            <a:r>
              <a:rPr kumimoji="1" lang="en-US" altLang="zh-CN" dirty="0"/>
              <a:t>Decision tree classifier algorithm is a good algorithm to predict grade label</a:t>
            </a:r>
            <a:endParaRPr kumimoji="1" lang="zh-CN" altLang="en-US" dirty="0"/>
          </a:p>
        </p:txBody>
      </p:sp>
    </p:spTree>
    <p:extLst>
      <p:ext uri="{BB962C8B-B14F-4D97-AF65-F5344CB8AC3E}">
        <p14:creationId xmlns:p14="http://schemas.microsoft.com/office/powerpoint/2010/main" val="404577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4ECA2570-1150-C641-8729-43D8F7FDA641}"/>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lang="en-US" altLang="zh-CN" dirty="0">
                <a:solidFill>
                  <a:schemeClr val="bg1"/>
                </a:solidFill>
              </a:rPr>
              <a:t>Research Scenario</a:t>
            </a:r>
            <a:r>
              <a:rPr lang="zh-CN" altLang="zh-CN" sz="4800" dirty="0">
                <a:solidFill>
                  <a:schemeClr val="bg1"/>
                </a:solidFill>
              </a:rPr>
              <a:t> </a:t>
            </a:r>
            <a:endParaRPr kumimoji="1" lang="en-US" altLang="zh-CN" sz="4800" kern="1200" dirty="0">
              <a:solidFill>
                <a:schemeClr val="bg1"/>
              </a:solidFill>
              <a:latin typeface="+mj-lt"/>
              <a:ea typeface="+mj-ea"/>
              <a:cs typeface="+mj-cs"/>
            </a:endParaRPr>
          </a:p>
        </p:txBody>
      </p:sp>
      <p:sp>
        <p:nvSpPr>
          <p:cNvPr id="9" name="文本框 8">
            <a:extLst>
              <a:ext uri="{FF2B5EF4-FFF2-40B4-BE49-F238E27FC236}">
                <a16:creationId xmlns:a16="http://schemas.microsoft.com/office/drawing/2014/main" id="{995D7435-A3CA-6B4A-B614-406FF1976726}"/>
              </a:ext>
            </a:extLst>
          </p:cNvPr>
          <p:cNvSpPr txBox="1"/>
          <p:nvPr/>
        </p:nvSpPr>
        <p:spPr>
          <a:xfrm>
            <a:off x="789708" y="3703762"/>
            <a:ext cx="9316348" cy="2308324"/>
          </a:xfrm>
          <a:prstGeom prst="rect">
            <a:avLst/>
          </a:prstGeom>
          <a:noFill/>
        </p:spPr>
        <p:txBody>
          <a:bodyPr wrap="square" rtlCol="0">
            <a:spAutoFit/>
          </a:bodyPr>
          <a:lstStyle/>
          <a:p>
            <a:r>
              <a:rPr lang="en-US" altLang="zh-CN" dirty="0"/>
              <a:t>The price of a house is often an important part of human society and economy, and the price of a house is usually affected by the size of the house, the number of rooms, and the area where the house is located. This data set includes the housing sales data of the king country from 2014 to 2015, as well as the specific parameters of the houses.</a:t>
            </a:r>
            <a:endParaRPr lang="zh-CN" altLang="zh-CN" dirty="0"/>
          </a:p>
          <a:p>
            <a:endParaRPr kumimoji="1" lang="en-US" altLang="zh-CN" dirty="0"/>
          </a:p>
          <a:p>
            <a:endParaRPr kumimoji="1" lang="en-US" altLang="zh-CN" dirty="0"/>
          </a:p>
          <a:p>
            <a:r>
              <a:rPr lang="en-US" altLang="zh-CN" dirty="0"/>
              <a:t>Link:</a:t>
            </a:r>
            <a:r>
              <a:rPr lang="zh-CN" altLang="en-US" dirty="0"/>
              <a:t> </a:t>
            </a:r>
            <a:r>
              <a:rPr lang="en-US" altLang="zh-CN" dirty="0">
                <a:hlinkClick r:id="rId2"/>
              </a:rPr>
              <a:t>https://www.kaggle.com/harlfoxem/housesalesprediction</a:t>
            </a:r>
            <a:endParaRPr lang="zh-CN" altLang="zh-CN" dirty="0"/>
          </a:p>
          <a:p>
            <a:endParaRPr kumimoji="1" lang="zh-CN" altLang="en-US" dirty="0"/>
          </a:p>
        </p:txBody>
      </p:sp>
    </p:spTree>
    <p:extLst>
      <p:ext uri="{BB962C8B-B14F-4D97-AF65-F5344CB8AC3E}">
        <p14:creationId xmlns:p14="http://schemas.microsoft.com/office/powerpoint/2010/main" val="198730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30"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34"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8" name="Freeform: Shape 3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0E2EAC84-CD5E-DD4B-8BBF-AE3EE739FDA2}"/>
              </a:ext>
            </a:extLst>
          </p:cNvPr>
          <p:cNvSpPr>
            <a:spLocks noGrp="1"/>
          </p:cNvSpPr>
          <p:nvPr>
            <p:ph type="title"/>
          </p:nvPr>
        </p:nvSpPr>
        <p:spPr>
          <a:xfrm>
            <a:off x="724361" y="229891"/>
            <a:ext cx="7359831" cy="1548859"/>
          </a:xfrm>
        </p:spPr>
        <p:txBody>
          <a:bodyPr vert="horz" lIns="91440" tIns="45720" rIns="91440" bIns="45720" rtlCol="0" anchor="ctr">
            <a:normAutofit/>
          </a:bodyPr>
          <a:lstStyle/>
          <a:p>
            <a:r>
              <a:rPr kumimoji="1" lang="en-US" altLang="zh-CN" sz="4800" kern="1200" dirty="0">
                <a:solidFill>
                  <a:schemeClr val="bg1"/>
                </a:solidFill>
                <a:latin typeface="+mj-lt"/>
                <a:ea typeface="+mj-ea"/>
                <a:cs typeface="+mj-cs"/>
              </a:rPr>
              <a:t>Data Set</a:t>
            </a:r>
          </a:p>
        </p:txBody>
      </p:sp>
      <p:pic>
        <p:nvPicPr>
          <p:cNvPr id="5" name="图片 4" descr="电脑屏幕的照片上有文字&#10;&#10;中度可信度描述已自动生成">
            <a:extLst>
              <a:ext uri="{FF2B5EF4-FFF2-40B4-BE49-F238E27FC236}">
                <a16:creationId xmlns:a16="http://schemas.microsoft.com/office/drawing/2014/main" id="{33075DCB-FFE1-824A-8D37-FAFA1DEA656B}"/>
              </a:ext>
            </a:extLst>
          </p:cNvPr>
          <p:cNvPicPr>
            <a:picLocks noChangeAspect="1"/>
          </p:cNvPicPr>
          <p:nvPr/>
        </p:nvPicPr>
        <p:blipFill>
          <a:blip r:embed="rId2"/>
          <a:stretch>
            <a:fillRect/>
          </a:stretch>
        </p:blipFill>
        <p:spPr>
          <a:xfrm>
            <a:off x="6269804" y="598259"/>
            <a:ext cx="4566271" cy="5553686"/>
          </a:xfrm>
          <a:prstGeom prst="rect">
            <a:avLst/>
          </a:prstGeom>
        </p:spPr>
      </p:pic>
      <p:sp>
        <p:nvSpPr>
          <p:cNvPr id="24" name="文本框 23">
            <a:extLst>
              <a:ext uri="{FF2B5EF4-FFF2-40B4-BE49-F238E27FC236}">
                <a16:creationId xmlns:a16="http://schemas.microsoft.com/office/drawing/2014/main" id="{B97A521D-8AD4-6F4E-BE01-99F58432DEB5}"/>
              </a:ext>
            </a:extLst>
          </p:cNvPr>
          <p:cNvSpPr txBox="1"/>
          <p:nvPr/>
        </p:nvSpPr>
        <p:spPr>
          <a:xfrm>
            <a:off x="1472339" y="2014779"/>
            <a:ext cx="3502617" cy="2585323"/>
          </a:xfrm>
          <a:prstGeom prst="rect">
            <a:avLst/>
          </a:prstGeom>
          <a:noFill/>
        </p:spPr>
        <p:txBody>
          <a:bodyPr wrap="square" rtlCol="0">
            <a:spAutoFit/>
          </a:bodyPr>
          <a:lstStyle/>
          <a:p>
            <a:r>
              <a:rPr lang="en-US" altLang="zh-CN" dirty="0"/>
              <a:t>Link:</a:t>
            </a:r>
            <a:r>
              <a:rPr lang="zh-CN" altLang="en-US" dirty="0"/>
              <a:t> </a:t>
            </a:r>
            <a:r>
              <a:rPr lang="en-US" altLang="zh-CN" dirty="0">
                <a:hlinkClick r:id="rId3"/>
              </a:rPr>
              <a:t>https://www.kaggle.com/harlfoxem/housesalesprediction</a:t>
            </a:r>
            <a:endParaRPr lang="en-US" altLang="zh-CN" dirty="0"/>
          </a:p>
          <a:p>
            <a:endParaRPr lang="en-US" altLang="zh-CN" dirty="0"/>
          </a:p>
          <a:p>
            <a:r>
              <a:rPr lang="en-US" altLang="zh-CN" dirty="0"/>
              <a:t>Description Link:</a:t>
            </a:r>
          </a:p>
          <a:p>
            <a:r>
              <a:rPr lang="en-US" altLang="zh-CN" dirty="0">
                <a:hlinkClick r:id="rId4"/>
              </a:rPr>
              <a:t>https://</a:t>
            </a:r>
            <a:r>
              <a:rPr lang="en-US" altLang="zh-CN" dirty="0" err="1">
                <a:hlinkClick r:id="rId4"/>
              </a:rPr>
              <a:t>www.kaggle.com</a:t>
            </a:r>
            <a:r>
              <a:rPr lang="en-US" altLang="zh-CN" dirty="0">
                <a:hlinkClick r:id="rId4"/>
              </a:rPr>
              <a:t>/</a:t>
            </a:r>
            <a:r>
              <a:rPr lang="en-US" altLang="zh-CN" dirty="0" err="1">
                <a:hlinkClick r:id="rId4"/>
              </a:rPr>
              <a:t>harlfoxem</a:t>
            </a:r>
            <a:r>
              <a:rPr lang="en-US" altLang="zh-CN" dirty="0">
                <a:hlinkClick r:id="rId4"/>
              </a:rPr>
              <a:t>/</a:t>
            </a:r>
            <a:r>
              <a:rPr lang="en-US" altLang="zh-CN" dirty="0" err="1">
                <a:hlinkClick r:id="rId4"/>
              </a:rPr>
              <a:t>housesalesprediction</a:t>
            </a:r>
            <a:r>
              <a:rPr lang="en-US" altLang="zh-CN" dirty="0">
                <a:hlinkClick r:id="rId4"/>
              </a:rPr>
              <a:t>/discussion/207885</a:t>
            </a:r>
            <a:endParaRPr lang="zh-CN" altLang="zh-CN" dirty="0"/>
          </a:p>
          <a:p>
            <a:endParaRPr kumimoji="1" lang="zh-CN" altLang="en-US" dirty="0"/>
          </a:p>
        </p:txBody>
      </p:sp>
    </p:spTree>
    <p:extLst>
      <p:ext uri="{BB962C8B-B14F-4D97-AF65-F5344CB8AC3E}">
        <p14:creationId xmlns:p14="http://schemas.microsoft.com/office/powerpoint/2010/main" val="24395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FE886-0440-7342-BABB-FA5788A604A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90084B6-6755-9E4D-9D3A-99A6D7CC9323}"/>
              </a:ext>
            </a:extLst>
          </p:cNvPr>
          <p:cNvSpPr>
            <a:spLocks noGrp="1"/>
          </p:cNvSpPr>
          <p:nvPr>
            <p:ph idx="1"/>
          </p:nvPr>
        </p:nvSpPr>
        <p:spPr/>
        <p:txBody>
          <a:bodyPr/>
          <a:lstStyle/>
          <a:p>
            <a:endParaRPr kumimoji="1" lang="zh-CN" altLang="en-US"/>
          </a:p>
        </p:txBody>
      </p:sp>
      <p:pic>
        <p:nvPicPr>
          <p:cNvPr id="4" name="图片 3" descr="图形用户界面, 文本, 应用程序, 电子邮件&#10;&#10;描述已自动生成">
            <a:extLst>
              <a:ext uri="{FF2B5EF4-FFF2-40B4-BE49-F238E27FC236}">
                <a16:creationId xmlns:a16="http://schemas.microsoft.com/office/drawing/2014/main" id="{B3122F92-CDAC-8444-A21F-CE8D081A7568}"/>
              </a:ext>
            </a:extLst>
          </p:cNvPr>
          <p:cNvPicPr>
            <a:picLocks noChangeAspect="1"/>
          </p:cNvPicPr>
          <p:nvPr/>
        </p:nvPicPr>
        <p:blipFill>
          <a:blip r:embed="rId2"/>
          <a:stretch>
            <a:fillRect/>
          </a:stretch>
        </p:blipFill>
        <p:spPr>
          <a:xfrm>
            <a:off x="514350" y="304800"/>
            <a:ext cx="11163300" cy="6248400"/>
          </a:xfrm>
          <a:prstGeom prst="rect">
            <a:avLst/>
          </a:prstGeom>
        </p:spPr>
      </p:pic>
    </p:spTree>
    <p:extLst>
      <p:ext uri="{BB962C8B-B14F-4D97-AF65-F5344CB8AC3E}">
        <p14:creationId xmlns:p14="http://schemas.microsoft.com/office/powerpoint/2010/main" val="237859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EAC84-CD5E-DD4B-8BBF-AE3EE739FDA2}"/>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kumimoji="1" lang="en-US" altLang="zh-CN" sz="4800" kern="1200" dirty="0">
                <a:solidFill>
                  <a:schemeClr val="bg1"/>
                </a:solidFill>
                <a:latin typeface="+mj-lt"/>
                <a:ea typeface="+mj-ea"/>
                <a:cs typeface="+mj-cs"/>
              </a:rPr>
              <a:t>Description</a:t>
            </a:r>
          </a:p>
        </p:txBody>
      </p:sp>
      <p:pic>
        <p:nvPicPr>
          <p:cNvPr id="4" name="图片 3" descr="图表, 树状图&#10;&#10;描述已自动生成">
            <a:extLst>
              <a:ext uri="{FF2B5EF4-FFF2-40B4-BE49-F238E27FC236}">
                <a16:creationId xmlns:a16="http://schemas.microsoft.com/office/drawing/2014/main" id="{094CBBA5-63B2-814D-AA6F-F9C47AF62032}"/>
              </a:ext>
            </a:extLst>
          </p:cNvPr>
          <p:cNvPicPr>
            <a:picLocks noChangeAspect="1"/>
          </p:cNvPicPr>
          <p:nvPr/>
        </p:nvPicPr>
        <p:blipFill>
          <a:blip r:embed="rId2"/>
          <a:stretch>
            <a:fillRect/>
          </a:stretch>
        </p:blipFill>
        <p:spPr>
          <a:xfrm>
            <a:off x="154179" y="0"/>
            <a:ext cx="7749958" cy="6858000"/>
          </a:xfrm>
          <a:prstGeom prst="rect">
            <a:avLst/>
          </a:prstGeom>
        </p:spPr>
      </p:pic>
      <p:pic>
        <p:nvPicPr>
          <p:cNvPr id="6" name="图片 5" descr="图片包含 文本&#10;&#10;描述已自动生成">
            <a:extLst>
              <a:ext uri="{FF2B5EF4-FFF2-40B4-BE49-F238E27FC236}">
                <a16:creationId xmlns:a16="http://schemas.microsoft.com/office/drawing/2014/main" id="{5BC53E68-30D4-5940-B253-D159DD72FE67}"/>
              </a:ext>
            </a:extLst>
          </p:cNvPr>
          <p:cNvPicPr>
            <a:picLocks noChangeAspect="1"/>
          </p:cNvPicPr>
          <p:nvPr/>
        </p:nvPicPr>
        <p:blipFill>
          <a:blip r:embed="rId3"/>
          <a:stretch>
            <a:fillRect/>
          </a:stretch>
        </p:blipFill>
        <p:spPr>
          <a:xfrm>
            <a:off x="7904137" y="123986"/>
            <a:ext cx="3998561" cy="6540285"/>
          </a:xfrm>
          <a:prstGeom prst="rect">
            <a:avLst/>
          </a:prstGeom>
        </p:spPr>
      </p:pic>
    </p:spTree>
    <p:extLst>
      <p:ext uri="{BB962C8B-B14F-4D97-AF65-F5344CB8AC3E}">
        <p14:creationId xmlns:p14="http://schemas.microsoft.com/office/powerpoint/2010/main" val="361299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EAC84-CD5E-DD4B-8BBF-AE3EE739FDA2}"/>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kumimoji="1" lang="en-US" altLang="zh-CN" sz="4800" kern="1200">
                <a:solidFill>
                  <a:schemeClr val="bg1"/>
                </a:solidFill>
                <a:latin typeface="+mj-lt"/>
                <a:ea typeface="+mj-ea"/>
                <a:cs typeface="+mj-cs"/>
              </a:rPr>
              <a:t>Description</a:t>
            </a:r>
            <a:endParaRPr kumimoji="1" lang="en-US" altLang="zh-CN" sz="4800" kern="1200" dirty="0">
              <a:solidFill>
                <a:schemeClr val="bg1"/>
              </a:solidFill>
              <a:latin typeface="+mj-lt"/>
              <a:ea typeface="+mj-ea"/>
              <a:cs typeface="+mj-cs"/>
            </a:endParaRPr>
          </a:p>
        </p:txBody>
      </p:sp>
      <p:pic>
        <p:nvPicPr>
          <p:cNvPr id="4" name="图片 3" descr="图表, 箱线图&#10;&#10;描述已自动生成">
            <a:extLst>
              <a:ext uri="{FF2B5EF4-FFF2-40B4-BE49-F238E27FC236}">
                <a16:creationId xmlns:a16="http://schemas.microsoft.com/office/drawing/2014/main" id="{E1AE0442-0DA8-E64B-92A9-A5D1C56931F5}"/>
              </a:ext>
            </a:extLst>
          </p:cNvPr>
          <p:cNvPicPr>
            <a:picLocks noChangeAspect="1"/>
          </p:cNvPicPr>
          <p:nvPr/>
        </p:nvPicPr>
        <p:blipFill>
          <a:blip r:embed="rId2"/>
          <a:stretch>
            <a:fillRect/>
          </a:stretch>
        </p:blipFill>
        <p:spPr>
          <a:xfrm>
            <a:off x="18905" y="1"/>
            <a:ext cx="5474043" cy="3780246"/>
          </a:xfrm>
          <a:prstGeom prst="rect">
            <a:avLst/>
          </a:prstGeom>
        </p:spPr>
      </p:pic>
      <p:pic>
        <p:nvPicPr>
          <p:cNvPr id="6" name="图片 5" descr="图表, 箱线图&#10;&#10;描述已自动生成">
            <a:extLst>
              <a:ext uri="{FF2B5EF4-FFF2-40B4-BE49-F238E27FC236}">
                <a16:creationId xmlns:a16="http://schemas.microsoft.com/office/drawing/2014/main" id="{DD30CCD4-3607-5C43-83B4-FE7D60D6A85D}"/>
              </a:ext>
            </a:extLst>
          </p:cNvPr>
          <p:cNvPicPr>
            <a:picLocks noChangeAspect="1"/>
          </p:cNvPicPr>
          <p:nvPr/>
        </p:nvPicPr>
        <p:blipFill>
          <a:blip r:embed="rId3"/>
          <a:stretch>
            <a:fillRect/>
          </a:stretch>
        </p:blipFill>
        <p:spPr>
          <a:xfrm>
            <a:off x="5926163" y="0"/>
            <a:ext cx="5474044" cy="3780247"/>
          </a:xfrm>
          <a:prstGeom prst="rect">
            <a:avLst/>
          </a:prstGeom>
        </p:spPr>
      </p:pic>
      <p:pic>
        <p:nvPicPr>
          <p:cNvPr id="10" name="图片 9" descr="图表, 箱线图&#10;&#10;描述已自动生成">
            <a:extLst>
              <a:ext uri="{FF2B5EF4-FFF2-40B4-BE49-F238E27FC236}">
                <a16:creationId xmlns:a16="http://schemas.microsoft.com/office/drawing/2014/main" id="{780C1622-4905-B84D-B0DB-B4F8B8C98F24}"/>
              </a:ext>
            </a:extLst>
          </p:cNvPr>
          <p:cNvPicPr>
            <a:picLocks noChangeAspect="1"/>
          </p:cNvPicPr>
          <p:nvPr/>
        </p:nvPicPr>
        <p:blipFill>
          <a:blip r:embed="rId4"/>
          <a:stretch>
            <a:fillRect/>
          </a:stretch>
        </p:blipFill>
        <p:spPr>
          <a:xfrm>
            <a:off x="3482065" y="3482326"/>
            <a:ext cx="4888196" cy="3375674"/>
          </a:xfrm>
          <a:prstGeom prst="rect">
            <a:avLst/>
          </a:prstGeom>
        </p:spPr>
      </p:pic>
    </p:spTree>
    <p:extLst>
      <p:ext uri="{BB962C8B-B14F-4D97-AF65-F5344CB8AC3E}">
        <p14:creationId xmlns:p14="http://schemas.microsoft.com/office/powerpoint/2010/main" val="367546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EAC84-CD5E-DD4B-8BBF-AE3EE739FDA2}"/>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kumimoji="1" lang="en-US" altLang="zh-CN" sz="4800" kern="1200">
                <a:solidFill>
                  <a:schemeClr val="bg1"/>
                </a:solidFill>
                <a:latin typeface="+mj-lt"/>
                <a:ea typeface="+mj-ea"/>
                <a:cs typeface="+mj-cs"/>
              </a:rPr>
              <a:t>Description</a:t>
            </a:r>
            <a:endParaRPr kumimoji="1" lang="en-US" altLang="zh-CN" sz="4800" kern="1200" dirty="0">
              <a:solidFill>
                <a:schemeClr val="bg1"/>
              </a:solidFill>
              <a:latin typeface="+mj-lt"/>
              <a:ea typeface="+mj-ea"/>
              <a:cs typeface="+mj-cs"/>
            </a:endParaRPr>
          </a:p>
        </p:txBody>
      </p:sp>
      <p:pic>
        <p:nvPicPr>
          <p:cNvPr id="4" name="图片 3" descr="图表, 散点图&#10;&#10;描述已自动生成">
            <a:extLst>
              <a:ext uri="{FF2B5EF4-FFF2-40B4-BE49-F238E27FC236}">
                <a16:creationId xmlns:a16="http://schemas.microsoft.com/office/drawing/2014/main" id="{5E118EC5-B29A-3D4A-A567-ADB8D305C0F6}"/>
              </a:ext>
            </a:extLst>
          </p:cNvPr>
          <p:cNvPicPr>
            <a:picLocks noChangeAspect="1"/>
          </p:cNvPicPr>
          <p:nvPr/>
        </p:nvPicPr>
        <p:blipFill>
          <a:blip r:embed="rId2"/>
          <a:stretch>
            <a:fillRect/>
          </a:stretch>
        </p:blipFill>
        <p:spPr>
          <a:xfrm>
            <a:off x="19479" y="801129"/>
            <a:ext cx="5948835" cy="4475064"/>
          </a:xfrm>
          <a:prstGeom prst="rect">
            <a:avLst/>
          </a:prstGeom>
        </p:spPr>
      </p:pic>
      <p:pic>
        <p:nvPicPr>
          <p:cNvPr id="6" name="图片 5" descr="图表, 散点图&#10;&#10;描述已自动生成">
            <a:extLst>
              <a:ext uri="{FF2B5EF4-FFF2-40B4-BE49-F238E27FC236}">
                <a16:creationId xmlns:a16="http://schemas.microsoft.com/office/drawing/2014/main" id="{F3FF2136-8FC5-904C-8499-7109A7CE97D0}"/>
              </a:ext>
            </a:extLst>
          </p:cNvPr>
          <p:cNvPicPr>
            <a:picLocks noChangeAspect="1"/>
          </p:cNvPicPr>
          <p:nvPr/>
        </p:nvPicPr>
        <p:blipFill>
          <a:blip r:embed="rId3"/>
          <a:stretch>
            <a:fillRect/>
          </a:stretch>
        </p:blipFill>
        <p:spPr>
          <a:xfrm>
            <a:off x="5968314" y="801129"/>
            <a:ext cx="6223686" cy="4586416"/>
          </a:xfrm>
          <a:prstGeom prst="rect">
            <a:avLst/>
          </a:prstGeom>
        </p:spPr>
      </p:pic>
    </p:spTree>
    <p:extLst>
      <p:ext uri="{BB962C8B-B14F-4D97-AF65-F5344CB8AC3E}">
        <p14:creationId xmlns:p14="http://schemas.microsoft.com/office/powerpoint/2010/main" val="88421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2"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6" name="Freeform: Shape 1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0E2EAC84-CD5E-DD4B-8BBF-AE3EE739FDA2}"/>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kumimoji="1" lang="en-US" altLang="zh-CN" sz="4800" kern="1200" dirty="0">
                <a:solidFill>
                  <a:schemeClr val="bg1"/>
                </a:solidFill>
                <a:latin typeface="+mj-lt"/>
                <a:ea typeface="+mj-ea"/>
                <a:cs typeface="+mj-cs"/>
              </a:rPr>
              <a:t>Model Evaluation and </a:t>
            </a:r>
            <a:r>
              <a:rPr kumimoji="1" lang="zh-CN" altLang="en-US" sz="4800" kern="1200" dirty="0">
                <a:solidFill>
                  <a:schemeClr val="bg1"/>
                </a:solidFill>
                <a:latin typeface="+mj-lt"/>
                <a:ea typeface="+mj-ea"/>
                <a:cs typeface="+mj-cs"/>
              </a:rPr>
              <a:t> </a:t>
            </a:r>
            <a:r>
              <a:rPr kumimoji="1" lang="en-US" altLang="zh-CN" sz="4800" kern="1200" dirty="0">
                <a:solidFill>
                  <a:schemeClr val="bg1"/>
                </a:solidFill>
                <a:latin typeface="+mj-lt"/>
                <a:ea typeface="+mj-ea"/>
                <a:cs typeface="+mj-cs"/>
              </a:rPr>
              <a:t>Algorithms</a:t>
            </a:r>
            <a:r>
              <a:rPr kumimoji="1" lang="zh-CN" altLang="en-US" sz="4800" kern="1200" dirty="0">
                <a:solidFill>
                  <a:schemeClr val="bg1"/>
                </a:solidFill>
                <a:latin typeface="+mj-lt"/>
                <a:ea typeface="+mj-ea"/>
                <a:cs typeface="+mj-cs"/>
              </a:rPr>
              <a:t> </a:t>
            </a:r>
            <a:r>
              <a:rPr kumimoji="1" lang="en-US" altLang="zh-CN" sz="4800" kern="1200" dirty="0">
                <a:solidFill>
                  <a:schemeClr val="bg1"/>
                </a:solidFill>
                <a:latin typeface="+mj-lt"/>
                <a:ea typeface="+mj-ea"/>
                <a:cs typeface="+mj-cs"/>
              </a:rPr>
              <a:t>Select</a:t>
            </a:r>
          </a:p>
        </p:txBody>
      </p:sp>
      <p:sp>
        <p:nvSpPr>
          <p:cNvPr id="8" name="文本框 7">
            <a:extLst>
              <a:ext uri="{FF2B5EF4-FFF2-40B4-BE49-F238E27FC236}">
                <a16:creationId xmlns:a16="http://schemas.microsoft.com/office/drawing/2014/main" id="{853A128A-1B24-954D-B9F2-8F8D1B8ECFE6}"/>
              </a:ext>
            </a:extLst>
          </p:cNvPr>
          <p:cNvSpPr txBox="1"/>
          <p:nvPr/>
        </p:nvSpPr>
        <p:spPr>
          <a:xfrm>
            <a:off x="935932" y="3812005"/>
            <a:ext cx="3651566" cy="2554545"/>
          </a:xfrm>
          <a:prstGeom prst="rect">
            <a:avLst/>
          </a:prstGeom>
          <a:noFill/>
        </p:spPr>
        <p:txBody>
          <a:bodyPr wrap="square" rtlCol="0">
            <a:spAutoFit/>
          </a:bodyPr>
          <a:lstStyle/>
          <a:p>
            <a:r>
              <a:rPr kumimoji="1" lang="en-US" altLang="zh-CN" sz="3200" dirty="0"/>
              <a:t>Linear Regression</a:t>
            </a:r>
          </a:p>
          <a:p>
            <a:endParaRPr kumimoji="1" lang="en-US" altLang="zh-CN" sz="3200" dirty="0"/>
          </a:p>
          <a:p>
            <a:r>
              <a:rPr kumimoji="1" lang="en-US" altLang="zh-CN" sz="3200" dirty="0"/>
              <a:t>Decision Tree</a:t>
            </a:r>
          </a:p>
          <a:p>
            <a:endParaRPr kumimoji="1" lang="en-US" altLang="zh-CN" sz="3200" dirty="0"/>
          </a:p>
          <a:p>
            <a:r>
              <a:rPr kumimoji="1" lang="en-US" altLang="zh-CN" sz="3200" dirty="0"/>
              <a:t>Random Forest</a:t>
            </a:r>
          </a:p>
        </p:txBody>
      </p:sp>
    </p:spTree>
    <p:extLst>
      <p:ext uri="{BB962C8B-B14F-4D97-AF65-F5344CB8AC3E}">
        <p14:creationId xmlns:p14="http://schemas.microsoft.com/office/powerpoint/2010/main" val="29075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327DB066-9E3C-7640-B0E7-D160E47DF4C4}"/>
              </a:ext>
            </a:extLst>
          </p:cNvPr>
          <p:cNvSpPr>
            <a:spLocks noGrp="1"/>
          </p:cNvSpPr>
          <p:nvPr>
            <p:ph type="title"/>
          </p:nvPr>
        </p:nvSpPr>
        <p:spPr>
          <a:xfrm>
            <a:off x="613122" y="115449"/>
            <a:ext cx="9725730" cy="2226769"/>
          </a:xfrm>
        </p:spPr>
        <p:txBody>
          <a:bodyPr vert="horz" lIns="91440" tIns="45720" rIns="91440" bIns="45720" rtlCol="0" anchor="ctr">
            <a:normAutofit/>
          </a:bodyPr>
          <a:lstStyle/>
          <a:p>
            <a:r>
              <a:rPr kumimoji="1" lang="en-US" altLang="zh-CN" sz="4800" dirty="0">
                <a:solidFill>
                  <a:schemeClr val="bg1"/>
                </a:solidFill>
              </a:rPr>
              <a:t>Linear Regression</a:t>
            </a:r>
            <a:endParaRPr kumimoji="1" lang="en-US" altLang="zh-CN" sz="4800" kern="1200" dirty="0">
              <a:solidFill>
                <a:schemeClr val="bg1"/>
              </a:solidFill>
              <a:latin typeface="+mj-lt"/>
              <a:ea typeface="+mj-ea"/>
              <a:cs typeface="+mj-cs"/>
            </a:endParaRPr>
          </a:p>
        </p:txBody>
      </p:sp>
      <p:pic>
        <p:nvPicPr>
          <p:cNvPr id="24" name="图片 23" descr="文本&#10;&#10;描述已自动生成">
            <a:extLst>
              <a:ext uri="{FF2B5EF4-FFF2-40B4-BE49-F238E27FC236}">
                <a16:creationId xmlns:a16="http://schemas.microsoft.com/office/drawing/2014/main" id="{0DE7C991-DC7E-2547-991F-522315955D05}"/>
              </a:ext>
            </a:extLst>
          </p:cNvPr>
          <p:cNvPicPr>
            <a:picLocks noChangeAspect="1"/>
          </p:cNvPicPr>
          <p:nvPr/>
        </p:nvPicPr>
        <p:blipFill>
          <a:blip r:embed="rId2"/>
          <a:stretch>
            <a:fillRect/>
          </a:stretch>
        </p:blipFill>
        <p:spPr>
          <a:xfrm>
            <a:off x="610074" y="2271280"/>
            <a:ext cx="3937000" cy="3835400"/>
          </a:xfrm>
          <a:prstGeom prst="rect">
            <a:avLst/>
          </a:prstGeom>
        </p:spPr>
      </p:pic>
      <p:pic>
        <p:nvPicPr>
          <p:cNvPr id="5" name="图片 4" descr="文本&#10;&#10;描述已自动生成">
            <a:extLst>
              <a:ext uri="{FF2B5EF4-FFF2-40B4-BE49-F238E27FC236}">
                <a16:creationId xmlns:a16="http://schemas.microsoft.com/office/drawing/2014/main" id="{A84B70F0-2AB8-374E-9281-F0D57AA691D6}"/>
              </a:ext>
            </a:extLst>
          </p:cNvPr>
          <p:cNvPicPr>
            <a:picLocks noChangeAspect="1"/>
          </p:cNvPicPr>
          <p:nvPr/>
        </p:nvPicPr>
        <p:blipFill>
          <a:blip r:embed="rId3"/>
          <a:stretch>
            <a:fillRect/>
          </a:stretch>
        </p:blipFill>
        <p:spPr>
          <a:xfrm>
            <a:off x="6649174" y="3594029"/>
            <a:ext cx="2197100" cy="2311400"/>
          </a:xfrm>
          <a:prstGeom prst="rect">
            <a:avLst/>
          </a:prstGeom>
        </p:spPr>
      </p:pic>
    </p:spTree>
    <p:extLst>
      <p:ext uri="{BB962C8B-B14F-4D97-AF65-F5344CB8AC3E}">
        <p14:creationId xmlns:p14="http://schemas.microsoft.com/office/powerpoint/2010/main" val="42473950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4005</TotalTime>
  <Words>288</Words>
  <Application>Microsoft Macintosh PowerPoint</Application>
  <PresentationFormat>宽屏</PresentationFormat>
  <Paragraphs>50</Paragraphs>
  <Slides>17</Slides>
  <Notes>0</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  MET CS 677 Term Project: House Sales Price Determining Factor in King County, USA </vt:lpstr>
      <vt:lpstr>Research Scenario </vt:lpstr>
      <vt:lpstr>Data Set</vt:lpstr>
      <vt:lpstr>PowerPoint 演示文稿</vt:lpstr>
      <vt:lpstr>Description</vt:lpstr>
      <vt:lpstr>Description</vt:lpstr>
      <vt:lpstr>Description</vt:lpstr>
      <vt:lpstr>Model Evaluation and  Algorithms Select</vt:lpstr>
      <vt:lpstr>Linear Regression</vt:lpstr>
      <vt:lpstr>Decision Tree</vt:lpstr>
      <vt:lpstr>Random Forest</vt:lpstr>
      <vt:lpstr>Model Evaluation</vt:lpstr>
      <vt:lpstr>PowerPoint 演示文稿</vt:lpstr>
      <vt:lpstr>Which model is best to predict grade label?</vt:lpstr>
      <vt:lpstr>Accuracy  (RF Classifier)</vt:lpstr>
      <vt:lpstr>Accuracy (DT Classifier)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MET CS 677 Term Project: House Sales predict in King County, USA </dc:title>
  <dc:creator>Hao Wu</dc:creator>
  <cp:lastModifiedBy>Hao Wu</cp:lastModifiedBy>
  <cp:revision>4</cp:revision>
  <dcterms:created xsi:type="dcterms:W3CDTF">2021-11-29T20:49:18Z</dcterms:created>
  <dcterms:modified xsi:type="dcterms:W3CDTF">2021-12-08T00:45:33Z</dcterms:modified>
</cp:coreProperties>
</file>