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014" y="15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9487-F235-47C4-9C56-0F829B692A3E}" type="datetimeFigureOut">
              <a:rPr lang="en-US" smtClean="0"/>
              <a:pPr/>
              <a:t>3/7/2011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ED64-C4EE-411C-B01F-D09B6242E0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9487-F235-47C4-9C56-0F829B692A3E}" type="datetimeFigureOut">
              <a:rPr lang="en-US" smtClean="0"/>
              <a:pPr/>
              <a:t>3/7/2011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ED64-C4EE-411C-B01F-D09B6242E0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9487-F235-47C4-9C56-0F829B692A3E}" type="datetimeFigureOut">
              <a:rPr lang="en-US" smtClean="0"/>
              <a:pPr/>
              <a:t>3/7/2011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ED64-C4EE-411C-B01F-D09B6242E0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9487-F235-47C4-9C56-0F829B692A3E}" type="datetimeFigureOut">
              <a:rPr lang="en-US" smtClean="0"/>
              <a:pPr/>
              <a:t>3/7/2011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ED64-C4EE-411C-B01F-D09B6242E0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9487-F235-47C4-9C56-0F829B692A3E}" type="datetimeFigureOut">
              <a:rPr lang="en-US" smtClean="0"/>
              <a:pPr/>
              <a:t>3/7/2011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ED64-C4EE-411C-B01F-D09B6242E0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9487-F235-47C4-9C56-0F829B692A3E}" type="datetimeFigureOut">
              <a:rPr lang="en-US" smtClean="0"/>
              <a:pPr/>
              <a:t>3/7/2011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ED64-C4EE-411C-B01F-D09B6242E0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9487-F235-47C4-9C56-0F829B692A3E}" type="datetimeFigureOut">
              <a:rPr lang="en-US" smtClean="0"/>
              <a:pPr/>
              <a:t>3/7/2011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ED64-C4EE-411C-B01F-D09B6242E0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9487-F235-47C4-9C56-0F829B692A3E}" type="datetimeFigureOut">
              <a:rPr lang="en-US" smtClean="0"/>
              <a:pPr/>
              <a:t>3/7/2011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ED64-C4EE-411C-B01F-D09B6242E0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9487-F235-47C4-9C56-0F829B692A3E}" type="datetimeFigureOut">
              <a:rPr lang="en-US" smtClean="0"/>
              <a:pPr/>
              <a:t>3/7/2011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ED64-C4EE-411C-B01F-D09B6242E0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9487-F235-47C4-9C56-0F829B692A3E}" type="datetimeFigureOut">
              <a:rPr lang="en-US" smtClean="0"/>
              <a:pPr/>
              <a:t>3/7/2011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ED64-C4EE-411C-B01F-D09B6242E0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9487-F235-47C4-9C56-0F829B692A3E}" type="datetimeFigureOut">
              <a:rPr lang="en-US" smtClean="0"/>
              <a:pPr/>
              <a:t>3/7/2011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ED64-C4EE-411C-B01F-D09B6242E0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E9487-F235-47C4-9C56-0F829B692A3E}" type="datetimeFigureOut">
              <a:rPr lang="en-US" smtClean="0"/>
              <a:pPr/>
              <a:t>3/7/2011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AED64-C4EE-411C-B01F-D09B6242E0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43526" t="28235" r="20392" b="16780"/>
          <a:stretch>
            <a:fillRect/>
          </a:stretch>
        </p:blipFill>
        <p:spPr bwMode="auto">
          <a:xfrm>
            <a:off x="2819400" y="1219200"/>
            <a:ext cx="3966812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707993" y="164068"/>
            <a:ext cx="3778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Nutrition Label Worksheet – Lesson 3</a:t>
            </a:r>
            <a:endParaRPr lang="en-US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6FFFE"/>
              </a:clrFrom>
              <a:clrTo>
                <a:srgbClr val="F6FF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4122540"/>
            <a:ext cx="2057400" cy="144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2554" y="685800"/>
            <a:ext cx="1262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/>
              <a:t>Sugar in Oreo</a:t>
            </a:r>
            <a:endParaRPr lang="en-US" sz="1500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 l="41292" t="31207" r="21263" b="19752"/>
          <a:stretch>
            <a:fillRect/>
          </a:stretch>
        </p:blipFill>
        <p:spPr bwMode="auto">
          <a:xfrm>
            <a:off x="0" y="6019800"/>
            <a:ext cx="4038600" cy="3099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0" y="5620435"/>
            <a:ext cx="10935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/>
              <a:t>Fat in Chips</a:t>
            </a:r>
            <a:endParaRPr lang="en-US" sz="1500" b="1" dirty="0"/>
          </a:p>
        </p:txBody>
      </p:sp>
      <p:pic>
        <p:nvPicPr>
          <p:cNvPr id="14" name="Picture 13"/>
          <p:cNvPicPr/>
          <p:nvPr/>
        </p:nvPicPr>
        <p:blipFill>
          <a:blip r:embed="rId5" cstate="print"/>
          <a:srcRect l="51574" b="49871"/>
          <a:stretch>
            <a:fillRect/>
          </a:stretch>
        </p:blipFill>
        <p:spPr bwMode="auto">
          <a:xfrm>
            <a:off x="4191000" y="6019800"/>
            <a:ext cx="2590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/>
          <p:cNvPicPr/>
          <p:nvPr/>
        </p:nvPicPr>
        <p:blipFill>
          <a:blip r:embed="rId5" cstate="print"/>
          <a:srcRect r="52738" b="37209"/>
          <a:stretch>
            <a:fillRect/>
          </a:stretch>
        </p:blipFill>
        <p:spPr bwMode="auto">
          <a:xfrm>
            <a:off x="5410200" y="4588823"/>
            <a:ext cx="990600" cy="1354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 l="22487" t="30000" r="56694" b="16667"/>
          <a:stretch>
            <a:fillRect/>
          </a:stretch>
        </p:blipFill>
        <p:spPr bwMode="auto">
          <a:xfrm>
            <a:off x="76200" y="1143000"/>
            <a:ext cx="2743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905000"/>
            <a:ext cx="650213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4923314" y="4191000"/>
            <a:ext cx="1934686" cy="37435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TW" sz="1500" b="1" i="0" u="none" strike="noStrike" cap="none" normalizeH="0" baseline="0" dirty="0" smtClean="0">
                <a:ln>
                  <a:noFill/>
                </a:ln>
                <a:solidFill>
                  <a:srgbClr val="5F497A"/>
                </a:solidFill>
                <a:effectLst/>
                <a:latin typeface="Calibri" pitchFamily="34" charset="0"/>
                <a:ea typeface="PMingLiU" pitchFamily="18" charset="-120"/>
                <a:cs typeface="Arial" pitchFamily="34" charset="0"/>
              </a:rPr>
              <a:t>Quick Guide to how much nutrients this product offers for an adult’s daily need.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altLang="zh-TW" sz="1500" b="1" i="0" u="none" strike="noStrike" cap="none" normalizeH="0" baseline="0" dirty="0" smtClean="0">
              <a:ln>
                <a:noFill/>
              </a:ln>
              <a:solidFill>
                <a:srgbClr val="5F497A"/>
              </a:solidFill>
              <a:effectLst/>
              <a:latin typeface="Calibri" pitchFamily="34" charset="0"/>
              <a:ea typeface="PMingLiU" pitchFamily="18" charset="-12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TW" sz="1500" b="1" i="0" u="none" strike="noStrike" cap="none" normalizeH="0" baseline="0" dirty="0" smtClean="0">
                <a:ln>
                  <a:noFill/>
                </a:ln>
                <a:solidFill>
                  <a:srgbClr val="5F497A"/>
                </a:solidFill>
                <a:effectLst/>
                <a:latin typeface="Calibri" pitchFamily="34" charset="0"/>
                <a:ea typeface="PMingLiU" pitchFamily="18" charset="-120"/>
                <a:cs typeface="Arial" pitchFamily="34" charset="0"/>
              </a:rPr>
              <a:t>5% or less is considered low.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zh-TW" sz="1500" b="1" i="0" u="none" strike="noStrike" cap="none" normalizeH="0" baseline="0" dirty="0" smtClean="0">
                <a:ln>
                  <a:noFill/>
                </a:ln>
                <a:solidFill>
                  <a:srgbClr val="5F497A"/>
                </a:solidFill>
                <a:effectLst/>
                <a:latin typeface="Calibri" pitchFamily="34" charset="0"/>
                <a:ea typeface="PMingLiU" pitchFamily="18" charset="-120"/>
                <a:cs typeface="Arial" pitchFamily="34" charset="0"/>
              </a:rPr>
              <a:t>20% or more is high.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AutoShape 3"/>
          <p:cNvSpPr>
            <a:spLocks/>
          </p:cNvSpPr>
          <p:nvPr/>
        </p:nvSpPr>
        <p:spPr bwMode="auto">
          <a:xfrm>
            <a:off x="1691715" y="3886200"/>
            <a:ext cx="213285" cy="1219200"/>
          </a:xfrm>
          <a:prstGeom prst="leftBrace">
            <a:avLst>
              <a:gd name="adj1" fmla="val 44226"/>
              <a:gd name="adj2" fmla="val 64468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3"/>
          <p:cNvSpPr>
            <a:spLocks/>
          </p:cNvSpPr>
          <p:nvPr/>
        </p:nvSpPr>
        <p:spPr bwMode="auto">
          <a:xfrm>
            <a:off x="1676400" y="6248400"/>
            <a:ext cx="228600" cy="831305"/>
          </a:xfrm>
          <a:prstGeom prst="leftBrace">
            <a:avLst>
              <a:gd name="adj1" fmla="val 44226"/>
              <a:gd name="adj2" fmla="val 80018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Oval 4"/>
          <p:cNvSpPr>
            <a:spLocks noChangeArrowheads="1"/>
          </p:cNvSpPr>
          <p:nvPr/>
        </p:nvSpPr>
        <p:spPr bwMode="auto">
          <a:xfrm>
            <a:off x="4343400" y="3823394"/>
            <a:ext cx="577719" cy="3644206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" y="143470"/>
            <a:ext cx="533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This is an example of how to </a:t>
            </a:r>
            <a:r>
              <a:rPr lang="en-US" b="1" dirty="0" smtClean="0"/>
              <a:t>read the nutrition </a:t>
            </a:r>
            <a:r>
              <a:rPr lang="en-US" b="1" dirty="0"/>
              <a:t>label of macaroni and cheese. Practice doing the same thing with someone at home with a </a:t>
            </a:r>
            <a:r>
              <a:rPr lang="en-US" b="1" u="sng" dirty="0"/>
              <a:t>cereal box</a:t>
            </a:r>
            <a:r>
              <a:rPr lang="en-US" b="1" dirty="0"/>
              <a:t>!</a:t>
            </a:r>
            <a:endParaRPr lang="en-US" dirty="0"/>
          </a:p>
        </p:txBody>
      </p:sp>
      <p:sp>
        <p:nvSpPr>
          <p:cNvPr id="34" name="Freeform 33"/>
          <p:cNvSpPr/>
          <p:nvPr/>
        </p:nvSpPr>
        <p:spPr>
          <a:xfrm>
            <a:off x="1524000" y="5455694"/>
            <a:ext cx="381000" cy="1402306"/>
          </a:xfrm>
          <a:custGeom>
            <a:avLst/>
            <a:gdLst>
              <a:gd name="connsiteX0" fmla="*/ 334371 w 509517"/>
              <a:gd name="connsiteY0" fmla="*/ 868906 h 868906"/>
              <a:gd name="connsiteX1" fmla="*/ 20472 w 509517"/>
              <a:gd name="connsiteY1" fmla="*/ 432178 h 868906"/>
              <a:gd name="connsiteX2" fmla="*/ 457201 w 509517"/>
              <a:gd name="connsiteY2" fmla="*/ 63689 h 868906"/>
              <a:gd name="connsiteX3" fmla="*/ 334371 w 509517"/>
              <a:gd name="connsiteY3" fmla="*/ 50041 h 868906"/>
              <a:gd name="connsiteX4" fmla="*/ 457201 w 509517"/>
              <a:gd name="connsiteY4" fmla="*/ 36393 h 868906"/>
              <a:gd name="connsiteX5" fmla="*/ 416258 w 509517"/>
              <a:gd name="connsiteY5" fmla="*/ 241109 h 86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517" h="868906">
                <a:moveTo>
                  <a:pt x="334371" y="868906"/>
                </a:moveTo>
                <a:cubicBezTo>
                  <a:pt x="167185" y="717643"/>
                  <a:pt x="0" y="566381"/>
                  <a:pt x="20472" y="432178"/>
                </a:cubicBezTo>
                <a:cubicBezTo>
                  <a:pt x="40944" y="297975"/>
                  <a:pt x="404885" y="127378"/>
                  <a:pt x="457201" y="63689"/>
                </a:cubicBezTo>
                <a:cubicBezTo>
                  <a:pt x="509517" y="0"/>
                  <a:pt x="334371" y="54590"/>
                  <a:pt x="334371" y="50041"/>
                </a:cubicBezTo>
                <a:cubicBezTo>
                  <a:pt x="334371" y="45492"/>
                  <a:pt x="443553" y="4549"/>
                  <a:pt x="457201" y="36393"/>
                </a:cubicBezTo>
                <a:cubicBezTo>
                  <a:pt x="470849" y="68237"/>
                  <a:pt x="443553" y="154673"/>
                  <a:pt x="416258" y="241109"/>
                </a:cubicBezTo>
              </a:path>
            </a:pathLst>
          </a:cu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urved Connector 35"/>
          <p:cNvCxnSpPr/>
          <p:nvPr/>
        </p:nvCxnSpPr>
        <p:spPr>
          <a:xfrm rot="16200000" flipH="1">
            <a:off x="1371600" y="5105400"/>
            <a:ext cx="990600" cy="22860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72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Karen</dc:creator>
  <cp:lastModifiedBy>Karen</cp:lastModifiedBy>
  <cp:revision>8</cp:revision>
  <dcterms:created xsi:type="dcterms:W3CDTF">2011-02-24T11:57:18Z</dcterms:created>
  <dcterms:modified xsi:type="dcterms:W3CDTF">2011-03-08T04:37:23Z</dcterms:modified>
</cp:coreProperties>
</file>