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76" r:id="rId9"/>
    <p:sldId id="262" r:id="rId10"/>
    <p:sldId id="261" r:id="rId11"/>
    <p:sldId id="260" r:id="rId12"/>
    <p:sldId id="277" r:id="rId13"/>
    <p:sldId id="268" r:id="rId14"/>
    <p:sldId id="27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94660"/>
  </p:normalViewPr>
  <p:slideViewPr>
    <p:cSldViewPr>
      <p:cViewPr varScale="1">
        <p:scale>
          <a:sx n="45" d="100"/>
          <a:sy n="45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5DDF3-83C2-4A46-B86F-78D026B60AB2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C1B31-3412-44B4-A12D-6FCE6B36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C1B31-3412-44B4-A12D-6FCE6B36B0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AACF-ABCA-47EE-9AF9-274AADC7E3C0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A094-F295-479A-9AB9-E5F331E25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9.xml"/><Relationship Id="rId10" Type="http://schemas.openxmlformats.org/officeDocument/2006/relationships/slide" Target="slide19.xml"/><Relationship Id="rId4" Type="http://schemas.openxmlformats.org/officeDocument/2006/relationships/slide" Target="slide11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Fruitful Minds</a:t>
            </a:r>
            <a:br>
              <a:rPr lang="en-US" dirty="0" smtClean="0"/>
            </a:br>
            <a:r>
              <a:rPr lang="en-US" dirty="0" smtClean="0"/>
              <a:t>Week 6 Course Review Activity</a:t>
            </a:r>
            <a:endParaRPr lang="en-US" dirty="0"/>
          </a:p>
        </p:txBody>
      </p:sp>
      <p:pic>
        <p:nvPicPr>
          <p:cNvPr id="2050" name="Picture 2" descr="orangefmed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49313"/>
            <a:ext cx="2133600" cy="30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200" y="155912"/>
            <a:ext cx="9067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800" dirty="0" smtClean="0"/>
              <a:t>4. (multiple answers are accepted; answers are not limited to the following)</a:t>
            </a:r>
          </a:p>
          <a:p>
            <a:pPr lvl="0"/>
            <a:endParaRPr lang="en-US" sz="3800" dirty="0"/>
          </a:p>
          <a:p>
            <a:pPr lvl="0"/>
            <a:r>
              <a:rPr lang="en-US" sz="3800" u="sng" dirty="0" err="1" smtClean="0"/>
              <a:t>Vit</a:t>
            </a:r>
            <a:r>
              <a:rPr lang="en-US" sz="3800" u="sng" dirty="0" smtClean="0"/>
              <a:t> A</a:t>
            </a:r>
            <a:r>
              <a:rPr lang="en-US" sz="3800" dirty="0" smtClean="0"/>
              <a:t>: gives you healthy skin, eyes, and hair</a:t>
            </a:r>
          </a:p>
          <a:p>
            <a:pPr lvl="0"/>
            <a:r>
              <a:rPr lang="en-US" sz="3800" u="sng" dirty="0" err="1" smtClean="0"/>
              <a:t>Vit</a:t>
            </a:r>
            <a:r>
              <a:rPr lang="en-US" sz="3800" u="sng" dirty="0" smtClean="0"/>
              <a:t> D</a:t>
            </a:r>
            <a:r>
              <a:rPr lang="en-US" sz="3800" dirty="0" smtClean="0"/>
              <a:t>: bone and teeth development</a:t>
            </a:r>
          </a:p>
          <a:p>
            <a:pPr lvl="0"/>
            <a:r>
              <a:rPr lang="en-US" sz="3800" u="sng" dirty="0" err="1" smtClean="0"/>
              <a:t>Vit</a:t>
            </a:r>
            <a:r>
              <a:rPr lang="en-US" sz="3800" u="sng" dirty="0" smtClean="0"/>
              <a:t> C</a:t>
            </a:r>
            <a:r>
              <a:rPr lang="en-US" sz="3800" dirty="0" smtClean="0"/>
              <a:t>: helps maintain hard bones and teeth; prevents infections, colds, fatigue and stress</a:t>
            </a:r>
          </a:p>
          <a:p>
            <a:pPr lvl="0"/>
            <a:r>
              <a:rPr lang="en-US" sz="3800" u="sng" dirty="0" smtClean="0"/>
              <a:t>Calcium</a:t>
            </a:r>
            <a:r>
              <a:rPr lang="en-US" sz="3800" dirty="0" smtClean="0"/>
              <a:t>: builds bones and teeth</a:t>
            </a:r>
          </a:p>
          <a:p>
            <a:pPr lvl="0"/>
            <a:r>
              <a:rPr lang="en-US" sz="3800" u="sng" dirty="0" smtClean="0"/>
              <a:t>Iron</a:t>
            </a:r>
            <a:r>
              <a:rPr lang="en-US" sz="3800" dirty="0" smtClean="0"/>
              <a:t>: important for the formation of red blood cells </a:t>
            </a:r>
            <a:endParaRPr lang="en-US" sz="3800" dirty="0"/>
          </a:p>
        </p:txBody>
      </p:sp>
      <p:pic>
        <p:nvPicPr>
          <p:cNvPr id="3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2250" y="5334000"/>
            <a:ext cx="130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6096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800" dirty="0" smtClean="0"/>
              <a:t>5.</a:t>
            </a:r>
            <a:r>
              <a:rPr lang="en-US" sz="4800" dirty="0"/>
              <a:t> The nutrients we need can be categorized into different groups. </a:t>
            </a:r>
            <a:r>
              <a:rPr lang="en-US" sz="4800" dirty="0" smtClean="0"/>
              <a:t>Which two nutrients are missing from the list below?</a:t>
            </a:r>
          </a:p>
          <a:p>
            <a:pPr lvl="0"/>
            <a:endParaRPr lang="en-US" sz="4800" dirty="0" smtClean="0"/>
          </a:p>
          <a:p>
            <a:pPr lvl="0"/>
            <a:endParaRPr lang="en-US" sz="4800" dirty="0"/>
          </a:p>
          <a:p>
            <a:pPr lvl="0"/>
            <a:r>
              <a:rPr lang="en-US" sz="4800" dirty="0" smtClean="0"/>
              <a:t>Protein, vitamins, mineral, water, ___</a:t>
            </a:r>
            <a:r>
              <a:rPr lang="en-US" sz="4800" u="sng" dirty="0" smtClean="0"/>
              <a:t>?_</a:t>
            </a:r>
            <a:r>
              <a:rPr lang="en-US" sz="4800" dirty="0" smtClean="0"/>
              <a:t>___, _</a:t>
            </a:r>
            <a:r>
              <a:rPr lang="en-US" sz="4800" u="sng" dirty="0" smtClean="0"/>
              <a:t>__?__</a:t>
            </a:r>
            <a:r>
              <a:rPr lang="en-US" sz="4800" dirty="0" smtClean="0"/>
              <a:t>___</a:t>
            </a:r>
            <a:endParaRPr lang="en-US" sz="4800" dirty="0"/>
          </a:p>
        </p:txBody>
      </p:sp>
      <p:pic>
        <p:nvPicPr>
          <p:cNvPr id="45057" name="Picture 1" descr="C:\Program Files\Microsoft Office\MEDIA\CAGCAT10\j019928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8334" y="3200400"/>
            <a:ext cx="1866066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200" y="94357"/>
            <a:ext cx="7924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800" dirty="0" smtClean="0"/>
              <a:t>5.</a:t>
            </a:r>
            <a:r>
              <a:rPr lang="en-US" sz="4800" dirty="0"/>
              <a:t> </a:t>
            </a:r>
            <a:r>
              <a:rPr lang="en-US" sz="4800" dirty="0" err="1" smtClean="0"/>
              <a:t>Ans</a:t>
            </a:r>
            <a:r>
              <a:rPr lang="en-US" sz="4800" dirty="0" smtClean="0"/>
              <a:t>: The </a:t>
            </a:r>
            <a:r>
              <a:rPr lang="en-US" sz="4800" dirty="0"/>
              <a:t>nutrients we need can be categorized into different groups. </a:t>
            </a:r>
            <a:r>
              <a:rPr lang="en-US" sz="4800" dirty="0" smtClean="0"/>
              <a:t>Which two nutrients are missing from the list below?</a:t>
            </a:r>
          </a:p>
          <a:p>
            <a:pPr lvl="0"/>
            <a:endParaRPr lang="en-US" sz="4800" dirty="0"/>
          </a:p>
          <a:p>
            <a:pPr lvl="0"/>
            <a:r>
              <a:rPr lang="en-US" sz="4800" dirty="0" smtClean="0"/>
              <a:t>Protein, vitamins, mineral, water, </a:t>
            </a:r>
            <a:r>
              <a:rPr lang="en-US" sz="4800" u="sng" dirty="0" smtClean="0"/>
              <a:t>carbohydrate</a:t>
            </a:r>
            <a:r>
              <a:rPr lang="en-US" sz="4800" dirty="0" smtClean="0"/>
              <a:t>, </a:t>
            </a:r>
            <a:r>
              <a:rPr lang="en-US" sz="4800" u="sng" dirty="0" smtClean="0"/>
              <a:t>fat</a:t>
            </a:r>
            <a:endParaRPr lang="en-US" sz="4800" u="sng" dirty="0"/>
          </a:p>
        </p:txBody>
      </p:sp>
      <p:pic>
        <p:nvPicPr>
          <p:cNvPr id="3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6050" y="5257800"/>
            <a:ext cx="130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1" y="170795"/>
            <a:ext cx="7086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</a:t>
            </a:r>
            <a:r>
              <a:rPr lang="en-US" sz="4000" dirty="0" smtClean="0"/>
              <a:t>.</a:t>
            </a:r>
            <a:r>
              <a:rPr lang="en-US" sz="4000" dirty="0"/>
              <a:t> True or false—“The stripes of the Food Pyramid represent different food groups. The thicker the stripe of a certain food group, the more important it is for our body</a:t>
            </a:r>
            <a:r>
              <a:rPr lang="en-US" sz="4000" dirty="0" smtClean="0"/>
              <a:t>.”</a:t>
            </a:r>
            <a:endParaRPr lang="en-US" sz="4000" dirty="0"/>
          </a:p>
          <a:p>
            <a:pPr lvl="0"/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/>
          <a:srcRect l="7031" t="32668" r="32813" b="10001"/>
          <a:stretch>
            <a:fillRect/>
          </a:stretch>
        </p:blipFill>
        <p:spPr bwMode="auto">
          <a:xfrm>
            <a:off x="3276600" y="3505200"/>
            <a:ext cx="558450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1" y="76200"/>
            <a:ext cx="89915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6.Ans: </a:t>
            </a:r>
            <a:r>
              <a:rPr lang="en-US" sz="2900" dirty="0"/>
              <a:t>True or false—“The stripes of the Food Pyramid represent different food groups. The thicker the stripe of a certain food group, the more important it is for our body</a:t>
            </a:r>
            <a:r>
              <a:rPr lang="en-US" sz="2900" dirty="0" smtClean="0"/>
              <a:t>.”</a:t>
            </a:r>
            <a:endParaRPr lang="en-US" sz="2900" dirty="0"/>
          </a:p>
          <a:p>
            <a:pPr lvl="0"/>
            <a:r>
              <a:rPr lang="en-US" sz="2900" dirty="0" smtClean="0"/>
              <a:t> </a:t>
            </a:r>
            <a:endParaRPr lang="en-US" sz="29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17906"/>
            <a:ext cx="914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False – If a stripe for a certain food group is thicker, it does not mean it’s more important, because all food groups are important! If a food group has a thicker stripe, it means we should eat more of it comparing to a food group that has a thinner stripe. For example, we should eat more fruits comparing to oil because the stripe that represents fruit is thicker. </a:t>
            </a:r>
            <a:endParaRPr lang="en-US" sz="3400" b="1" dirty="0"/>
          </a:p>
        </p:txBody>
      </p:sp>
      <p:pic>
        <p:nvPicPr>
          <p:cNvPr id="5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5112" y="5486400"/>
            <a:ext cx="11064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9600" y="685800"/>
            <a:ext cx="70865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000" dirty="0" smtClean="0"/>
              <a:t>7. </a:t>
            </a:r>
            <a:r>
              <a:rPr lang="en-US" sz="5000" dirty="0" smtClean="0"/>
              <a:t>By looking at a food label, how can you determine if a food product contains too much salt?</a:t>
            </a:r>
            <a:endParaRPr lang="en-US" sz="5000" dirty="0"/>
          </a:p>
        </p:txBody>
      </p:sp>
      <p:pic>
        <p:nvPicPr>
          <p:cNvPr id="29698" name="Picture 2" descr="C:\Users\Karen\AppData\Local\Microsoft\Windows\Temporary Internet Files\Content.IE5\ZQW00271\MP910221085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24" t="1786"/>
          <a:stretch>
            <a:fillRect/>
          </a:stretch>
        </p:blipFill>
        <p:spPr bwMode="auto">
          <a:xfrm>
            <a:off x="6248400" y="2667000"/>
            <a:ext cx="28956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9600" y="12954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/>
              <a:t>7. </a:t>
            </a:r>
            <a:r>
              <a:rPr lang="en-US" sz="4000" dirty="0" err="1" smtClean="0"/>
              <a:t>Ans</a:t>
            </a:r>
            <a:r>
              <a:rPr lang="en-US" sz="4000" dirty="0" smtClean="0"/>
              <a:t>: </a:t>
            </a:r>
          </a:p>
          <a:p>
            <a:pPr lvl="0"/>
            <a:r>
              <a:rPr lang="en-US" sz="4000" dirty="0" smtClean="0"/>
              <a:t>Milligrams of salt ≤ calories</a:t>
            </a:r>
          </a:p>
          <a:p>
            <a:pPr lvl="0"/>
            <a:endParaRPr lang="en-US" sz="4000" dirty="0" smtClean="0"/>
          </a:p>
          <a:p>
            <a:pPr lvl="0"/>
            <a:r>
              <a:rPr lang="en-US" sz="4000" dirty="0" smtClean="0"/>
              <a:t>(For example, if a product contains 500 calories, the amount of salt should be less than 500 milligrams.)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3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257800"/>
            <a:ext cx="130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883384"/>
            <a:ext cx="853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000" dirty="0" smtClean="0"/>
              <a:t>8. What are two reasons why exercising is good for you? </a:t>
            </a:r>
            <a:endParaRPr lang="en-US" sz="5000" dirty="0"/>
          </a:p>
        </p:txBody>
      </p:sp>
      <p:pic>
        <p:nvPicPr>
          <p:cNvPr id="25605" name="Picture 5" descr="http://images.free-extras.com/pics/b/basketball_hoop-9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19400"/>
            <a:ext cx="269557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0" y="7620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/>
              <a:t>8. </a:t>
            </a:r>
            <a:r>
              <a:rPr lang="en-US" sz="4000" dirty="0" err="1" smtClean="0"/>
              <a:t>Ans</a:t>
            </a:r>
            <a:r>
              <a:rPr lang="en-US" sz="4000" dirty="0" smtClean="0"/>
              <a:t>: (multiple answers are accepted; answers are not limited to the following)</a:t>
            </a:r>
          </a:p>
          <a:p>
            <a:pPr lvl="0"/>
            <a:endParaRPr lang="en-US" sz="4000" dirty="0" smtClean="0"/>
          </a:p>
          <a:p>
            <a:pPr lvl="0"/>
            <a:r>
              <a:rPr lang="en-US" sz="4000" dirty="0" smtClean="0"/>
              <a:t>1. prevents weight gain (obesity) and other related diseases</a:t>
            </a:r>
          </a:p>
          <a:p>
            <a:pPr lvl="0"/>
            <a:r>
              <a:rPr lang="en-US" sz="4000" dirty="0" smtClean="0"/>
              <a:t>2. helps you focus and do better in school</a:t>
            </a:r>
          </a:p>
          <a:p>
            <a:pPr lvl="0"/>
            <a:r>
              <a:rPr lang="en-US" sz="4000" dirty="0" smtClean="0"/>
              <a:t>3. exercising is fun </a:t>
            </a:r>
          </a:p>
          <a:p>
            <a:pPr lvl="0"/>
            <a:r>
              <a:rPr lang="en-US" sz="4000" dirty="0" smtClean="0"/>
              <a:t>4. makes you a stronger person</a:t>
            </a:r>
            <a:endParaRPr lang="en-US" sz="4000" dirty="0"/>
          </a:p>
        </p:txBody>
      </p:sp>
      <p:pic>
        <p:nvPicPr>
          <p:cNvPr id="3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6050" y="5334000"/>
            <a:ext cx="130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0" y="533400"/>
            <a:ext cx="8763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000" dirty="0" smtClean="0"/>
              <a:t>9. Give one example of a food that is rich in fiber, and give one reason why someone should eat food that contains more fiber.  </a:t>
            </a:r>
            <a:endParaRPr lang="en-US" sz="5000" dirty="0"/>
          </a:p>
        </p:txBody>
      </p:sp>
      <p:pic>
        <p:nvPicPr>
          <p:cNvPr id="4" name="Picture 2" descr="C:\Users\Karen\AppData\Local\Microsoft\Windows\Temporary Internet Files\Content.IE5\BODKWJK2\MC90033017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31826"/>
            <a:ext cx="3962400" cy="2797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457202" y="3429000"/>
            <a:ext cx="68580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2" y="2438399"/>
            <a:ext cx="91439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" y="4953001"/>
            <a:ext cx="91439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895598" y="3429002"/>
            <a:ext cx="68580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hlinkClick r:id="rId2" action="ppaction://hlinksldjump"/>
          </p:cNvPr>
          <p:cNvSpPr txBox="1"/>
          <p:nvPr/>
        </p:nvSpPr>
        <p:spPr>
          <a:xfrm>
            <a:off x="457200" y="685800"/>
            <a:ext cx="2107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1. Food Groups</a:t>
            </a:r>
            <a:endParaRPr lang="en-US" sz="4200" b="1" dirty="0"/>
          </a:p>
        </p:txBody>
      </p:sp>
      <p:sp>
        <p:nvSpPr>
          <p:cNvPr id="30" name="TextBox 29">
            <a:hlinkClick r:id="rId3" action="ppaction://hlinksldjump"/>
          </p:cNvPr>
          <p:cNvSpPr txBox="1"/>
          <p:nvPr/>
        </p:nvSpPr>
        <p:spPr>
          <a:xfrm>
            <a:off x="6781800" y="297180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6. Food Pyramid</a:t>
            </a:r>
            <a:endParaRPr lang="en-US" sz="4200" b="1" dirty="0"/>
          </a:p>
        </p:txBody>
      </p:sp>
      <p:sp>
        <p:nvSpPr>
          <p:cNvPr id="31" name="TextBox 30">
            <a:hlinkClick r:id="rId4" action="ppaction://hlinksldjump"/>
          </p:cNvPr>
          <p:cNvSpPr txBox="1"/>
          <p:nvPr/>
        </p:nvSpPr>
        <p:spPr>
          <a:xfrm>
            <a:off x="3200400" y="3299936"/>
            <a:ext cx="2831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5. Nutrients</a:t>
            </a:r>
            <a:endParaRPr lang="en-US" sz="4200" b="1" dirty="0"/>
          </a:p>
        </p:txBody>
      </p:sp>
      <p:sp>
        <p:nvSpPr>
          <p:cNvPr id="32" name="TextBox 31">
            <a:hlinkClick r:id="rId5" action="ppaction://hlinksldjump"/>
          </p:cNvPr>
          <p:cNvSpPr txBox="1"/>
          <p:nvPr/>
        </p:nvSpPr>
        <p:spPr>
          <a:xfrm>
            <a:off x="152400" y="3276600"/>
            <a:ext cx="2696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4</a:t>
            </a:r>
            <a:r>
              <a:rPr lang="en-US" sz="4200" b="1" dirty="0" smtClean="0"/>
              <a:t>. Vitamins</a:t>
            </a:r>
            <a:endParaRPr lang="en-US" sz="4200" b="1" dirty="0"/>
          </a:p>
        </p:txBody>
      </p:sp>
      <p:sp>
        <p:nvSpPr>
          <p:cNvPr id="33" name="TextBox 32">
            <a:hlinkClick r:id="rId6" action="ppaction://hlinksldjump"/>
          </p:cNvPr>
          <p:cNvSpPr txBox="1"/>
          <p:nvPr/>
        </p:nvSpPr>
        <p:spPr>
          <a:xfrm>
            <a:off x="3124200" y="5181600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8</a:t>
            </a:r>
            <a:r>
              <a:rPr lang="en-US" sz="4200" b="1" dirty="0" smtClean="0"/>
              <a:t>. Physical Activities</a:t>
            </a:r>
            <a:endParaRPr lang="en-US" sz="4200" b="1" dirty="0"/>
          </a:p>
        </p:txBody>
      </p:sp>
      <p:sp>
        <p:nvSpPr>
          <p:cNvPr id="34" name="TextBox 33">
            <a:hlinkClick r:id="rId7" action="ppaction://hlinksldjump"/>
          </p:cNvPr>
          <p:cNvSpPr txBox="1"/>
          <p:nvPr/>
        </p:nvSpPr>
        <p:spPr>
          <a:xfrm>
            <a:off x="3716461" y="609600"/>
            <a:ext cx="19541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/>
              <a:t>2. Food </a:t>
            </a:r>
          </a:p>
          <a:p>
            <a:pPr algn="ctr"/>
            <a:r>
              <a:rPr lang="en-US" sz="4200" b="1" dirty="0" smtClean="0"/>
              <a:t>Labels</a:t>
            </a:r>
            <a:endParaRPr lang="en-US" sz="4200" b="1" dirty="0"/>
          </a:p>
        </p:txBody>
      </p:sp>
      <p:sp>
        <p:nvSpPr>
          <p:cNvPr id="35" name="TextBox 34">
            <a:hlinkClick r:id="rId8" action="ppaction://hlinksldjump"/>
          </p:cNvPr>
          <p:cNvSpPr txBox="1"/>
          <p:nvPr/>
        </p:nvSpPr>
        <p:spPr>
          <a:xfrm>
            <a:off x="6140616" y="533400"/>
            <a:ext cx="3155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3. Physical Activities</a:t>
            </a:r>
            <a:endParaRPr lang="en-US" sz="4200" b="1" dirty="0"/>
          </a:p>
        </p:txBody>
      </p:sp>
      <p:sp>
        <p:nvSpPr>
          <p:cNvPr id="36" name="TextBox 35">
            <a:hlinkClick r:id="rId9" action="ppaction://hlinksldjump"/>
          </p:cNvPr>
          <p:cNvSpPr txBox="1"/>
          <p:nvPr/>
        </p:nvSpPr>
        <p:spPr>
          <a:xfrm>
            <a:off x="457200" y="5357336"/>
            <a:ext cx="16850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/>
              <a:t>7</a:t>
            </a:r>
            <a:r>
              <a:rPr lang="en-US" sz="4200" b="1" dirty="0" smtClean="0"/>
              <a:t>. Salt </a:t>
            </a:r>
            <a:endParaRPr lang="en-US" sz="4200" b="1" dirty="0" smtClean="0"/>
          </a:p>
        </p:txBody>
      </p:sp>
      <p:sp>
        <p:nvSpPr>
          <p:cNvPr id="37" name="TextBox 36">
            <a:hlinkClick r:id="rId10" action="ppaction://hlinksldjump"/>
          </p:cNvPr>
          <p:cNvSpPr txBox="1"/>
          <p:nvPr/>
        </p:nvSpPr>
        <p:spPr>
          <a:xfrm>
            <a:off x="6681008" y="5509736"/>
            <a:ext cx="1853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9</a:t>
            </a:r>
            <a:r>
              <a:rPr lang="en-US" sz="4200" b="1" smtClean="0"/>
              <a:t>. </a:t>
            </a:r>
            <a:r>
              <a:rPr lang="en-US" sz="4200" b="1" dirty="0" smtClean="0"/>
              <a:t>Fiber</a:t>
            </a:r>
            <a:endParaRPr lang="en-US" sz="4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9600" y="304800"/>
            <a:ext cx="80771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/>
              <a:t>9. </a:t>
            </a:r>
            <a:r>
              <a:rPr lang="en-US" sz="4000" dirty="0" err="1" smtClean="0"/>
              <a:t>Ans</a:t>
            </a:r>
            <a:r>
              <a:rPr lang="en-US" sz="4000" dirty="0" smtClean="0"/>
              <a:t>:</a:t>
            </a:r>
          </a:p>
          <a:p>
            <a:pPr lvl="0"/>
            <a:endParaRPr lang="en-US" sz="4000" dirty="0"/>
          </a:p>
          <a:p>
            <a:pPr lvl="0"/>
            <a:r>
              <a:rPr lang="en-US" sz="4000" dirty="0" smtClean="0"/>
              <a:t>Fruits/vegetables and whole grains are rich in fiber. </a:t>
            </a:r>
          </a:p>
          <a:p>
            <a:pPr lvl="0"/>
            <a:endParaRPr lang="en-US" sz="4000" dirty="0"/>
          </a:p>
          <a:p>
            <a:pPr lvl="0"/>
            <a:r>
              <a:rPr lang="en-US" sz="4000" dirty="0" smtClean="0"/>
              <a:t>Benefits of fiber: prevents constipation, lowers the risk of certain diseases, helps with digestion, makes you feel full faster…</a:t>
            </a:r>
            <a:endParaRPr lang="en-US" sz="4000" dirty="0"/>
          </a:p>
        </p:txBody>
      </p:sp>
      <p:pic>
        <p:nvPicPr>
          <p:cNvPr id="3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6050" y="5257800"/>
            <a:ext cx="130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2000" y="609600"/>
            <a:ext cx="70865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000" dirty="0"/>
              <a:t>1</a:t>
            </a:r>
            <a:r>
              <a:rPr lang="en-US" sz="5000" dirty="0" smtClean="0"/>
              <a:t>. We can categorize food into six groups. Three of them are grains, oils, and fruits. What are the other three food groups? </a:t>
            </a:r>
            <a:endParaRPr lang="en-US" sz="5000" dirty="0"/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/>
          <a:srcRect l="7031" t="32668" r="32813" b="10001"/>
          <a:stretch>
            <a:fillRect/>
          </a:stretch>
        </p:blipFill>
        <p:spPr bwMode="auto">
          <a:xfrm>
            <a:off x="5029200" y="4495800"/>
            <a:ext cx="3733800" cy="208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66801" y="1295400"/>
            <a:ext cx="7086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000" dirty="0"/>
              <a:t>1</a:t>
            </a:r>
            <a:r>
              <a:rPr lang="en-US" sz="5000" dirty="0" smtClean="0"/>
              <a:t>. </a:t>
            </a:r>
            <a:r>
              <a:rPr lang="en-US" sz="5000" dirty="0" err="1" smtClean="0"/>
              <a:t>Ans</a:t>
            </a:r>
            <a:r>
              <a:rPr lang="en-US" sz="5000" dirty="0" smtClean="0"/>
              <a:t>: Vegetables, diary, and meat </a:t>
            </a:r>
            <a:endParaRPr lang="en-US" sz="5000" dirty="0"/>
          </a:p>
        </p:txBody>
      </p:sp>
      <p:pic>
        <p:nvPicPr>
          <p:cNvPr id="32770" name="Picture 2" descr="http://www.crossfitoakland.com/old_site/Colorful-vegetables-75587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1425" y="3352508"/>
            <a:ext cx="4371975" cy="3276891"/>
          </a:xfrm>
          <a:prstGeom prst="rect">
            <a:avLst/>
          </a:prstGeom>
          <a:noFill/>
        </p:spPr>
      </p:pic>
      <p:pic>
        <p:nvPicPr>
          <p:cNvPr id="1031" name="Picture 7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250" y="5257800"/>
            <a:ext cx="130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66801" y="1295400"/>
            <a:ext cx="7086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2. </a:t>
            </a:r>
            <a:r>
              <a:rPr lang="en-US" sz="5400" dirty="0" smtClean="0"/>
              <a:t>How </a:t>
            </a:r>
            <a:r>
              <a:rPr lang="en-US" sz="5400" dirty="0"/>
              <a:t>can you tell how much “energy” a food product contains? </a:t>
            </a:r>
            <a:r>
              <a:rPr lang="en-US" sz="5000" dirty="0" smtClean="0"/>
              <a:t> 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43000" y="609600"/>
            <a:ext cx="7086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000" dirty="0" smtClean="0"/>
              <a:t>2. </a:t>
            </a:r>
            <a:r>
              <a:rPr lang="en-US" sz="5000" dirty="0" err="1" smtClean="0"/>
              <a:t>Ans</a:t>
            </a:r>
            <a:r>
              <a:rPr lang="en-US" sz="5000" dirty="0" smtClean="0"/>
              <a:t>: You can tell how much “energy” a food product contains by looking at how much </a:t>
            </a:r>
            <a:r>
              <a:rPr lang="en-US" sz="5000" b="1" dirty="0" smtClean="0"/>
              <a:t>calories</a:t>
            </a:r>
            <a:r>
              <a:rPr lang="en-US" sz="5000" dirty="0" smtClean="0"/>
              <a:t> it has (as shown in the </a:t>
            </a:r>
            <a:r>
              <a:rPr lang="en-US" sz="5000" b="1" dirty="0" smtClean="0"/>
              <a:t>nutrition label</a:t>
            </a:r>
            <a:r>
              <a:rPr lang="en-US" sz="5000" dirty="0" smtClean="0"/>
              <a:t>). </a:t>
            </a:r>
            <a:endParaRPr lang="en-US" sz="5000" dirty="0"/>
          </a:p>
        </p:txBody>
      </p:sp>
      <p:pic>
        <p:nvPicPr>
          <p:cNvPr id="3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50" y="5257800"/>
            <a:ext cx="130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2000" y="838200"/>
            <a:ext cx="7848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3. Running </a:t>
            </a:r>
            <a:r>
              <a:rPr lang="en-US" sz="5000" dirty="0"/>
              <a:t>is a type </a:t>
            </a:r>
            <a:r>
              <a:rPr lang="en-US" sz="5000" dirty="0" smtClean="0"/>
              <a:t>of  </a:t>
            </a:r>
          </a:p>
          <a:p>
            <a:endParaRPr lang="en-US" sz="5000" dirty="0"/>
          </a:p>
          <a:p>
            <a:r>
              <a:rPr lang="en-US" sz="5000" dirty="0" smtClean="0"/>
              <a:t>a.) strength </a:t>
            </a:r>
            <a:r>
              <a:rPr lang="en-US" sz="5000" dirty="0"/>
              <a:t>training exercise.</a:t>
            </a:r>
            <a:endParaRPr lang="en-US" sz="5000" dirty="0" smtClean="0"/>
          </a:p>
          <a:p>
            <a:r>
              <a:rPr lang="en-US" sz="5000" dirty="0" smtClean="0"/>
              <a:t>b.) stretching </a:t>
            </a:r>
            <a:r>
              <a:rPr lang="en-US" sz="5000" dirty="0"/>
              <a:t>exercise.    </a:t>
            </a:r>
            <a:endParaRPr lang="en-US" sz="5000" dirty="0" smtClean="0"/>
          </a:p>
          <a:p>
            <a:r>
              <a:rPr lang="en-US" sz="5000" dirty="0" smtClean="0"/>
              <a:t>c.) aerobic </a:t>
            </a:r>
            <a:r>
              <a:rPr lang="en-US" sz="5000" dirty="0"/>
              <a:t>exercise.</a:t>
            </a:r>
            <a:endParaRPr lang="en-US" sz="5000" dirty="0" smtClean="0"/>
          </a:p>
          <a:p>
            <a:pPr lvl="0"/>
            <a:endParaRPr lang="en-US" sz="5000" dirty="0" smtClean="0"/>
          </a:p>
          <a:p>
            <a:pPr lvl="0"/>
            <a:r>
              <a:rPr lang="en-US" sz="5000" dirty="0" smtClean="0"/>
              <a:t> </a:t>
            </a:r>
            <a:endParaRPr lang="en-US" sz="5000" dirty="0"/>
          </a:p>
        </p:txBody>
      </p:sp>
      <p:pic>
        <p:nvPicPr>
          <p:cNvPr id="38913" name="Picture 1" descr="C:\Users\Karen\AppData\Local\Microsoft\Windows\Temporary Internet Files\Content.IE5\10F8D2TM\MC90029544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240" y="3847723"/>
            <a:ext cx="1703560" cy="28578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90600" y="990600"/>
            <a:ext cx="8001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3. </a:t>
            </a:r>
            <a:r>
              <a:rPr lang="en-US" sz="5000" dirty="0" err="1" smtClean="0"/>
              <a:t>Ans</a:t>
            </a:r>
            <a:r>
              <a:rPr lang="en-US" sz="5000" dirty="0" smtClean="0"/>
              <a:t>: Running </a:t>
            </a:r>
            <a:r>
              <a:rPr lang="en-US" sz="5000" dirty="0"/>
              <a:t>is a type </a:t>
            </a:r>
            <a:r>
              <a:rPr lang="en-US" sz="5000" dirty="0" smtClean="0"/>
              <a:t>of  </a:t>
            </a:r>
          </a:p>
          <a:p>
            <a:endParaRPr lang="en-US" sz="5000" dirty="0"/>
          </a:p>
          <a:p>
            <a:r>
              <a:rPr lang="en-US" sz="5000" strike="sngStrike" dirty="0" smtClean="0"/>
              <a:t>a.) strength </a:t>
            </a:r>
            <a:r>
              <a:rPr lang="en-US" sz="5000" strike="sngStrike" dirty="0"/>
              <a:t>training exercise.</a:t>
            </a:r>
            <a:endParaRPr lang="en-US" sz="5000" strike="sngStrike" dirty="0" smtClean="0"/>
          </a:p>
          <a:p>
            <a:r>
              <a:rPr lang="en-US" sz="5000" strike="sngStrike" dirty="0" smtClean="0"/>
              <a:t>b.) stretching </a:t>
            </a:r>
            <a:r>
              <a:rPr lang="en-US" sz="5000" strike="sngStrike" dirty="0"/>
              <a:t>exercise.    </a:t>
            </a:r>
            <a:endParaRPr lang="en-US" sz="5000" strike="sngStrike" dirty="0" smtClean="0"/>
          </a:p>
          <a:p>
            <a:r>
              <a:rPr lang="en-US" sz="5000" dirty="0" smtClean="0"/>
              <a:t>c.) aerobic </a:t>
            </a:r>
            <a:r>
              <a:rPr lang="en-US" sz="5000" dirty="0"/>
              <a:t>exercise.</a:t>
            </a:r>
            <a:endParaRPr lang="en-US" sz="5000" dirty="0" smtClean="0"/>
          </a:p>
          <a:p>
            <a:pPr lvl="0"/>
            <a:endParaRPr lang="en-US" sz="5000" dirty="0" smtClean="0"/>
          </a:p>
          <a:p>
            <a:pPr lvl="0"/>
            <a:r>
              <a:rPr lang="en-US" sz="5000" dirty="0" smtClean="0"/>
              <a:t> </a:t>
            </a:r>
            <a:endParaRPr lang="en-US" sz="5000" dirty="0"/>
          </a:p>
        </p:txBody>
      </p:sp>
      <p:pic>
        <p:nvPicPr>
          <p:cNvPr id="3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257800"/>
            <a:ext cx="130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" y="381000"/>
            <a:ext cx="70865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4. </a:t>
            </a:r>
            <a:r>
              <a:rPr lang="en-US" sz="5400" dirty="0"/>
              <a:t>Name one </a:t>
            </a:r>
            <a:r>
              <a:rPr lang="en-US" sz="5400" dirty="0" smtClean="0"/>
              <a:t>vitamin or mineral </a:t>
            </a:r>
            <a:r>
              <a:rPr lang="en-US" sz="5400" dirty="0"/>
              <a:t>and how it helps your body</a:t>
            </a:r>
            <a:r>
              <a:rPr lang="en-US" sz="5400" dirty="0" smtClean="0"/>
              <a:t>.</a:t>
            </a:r>
            <a:br>
              <a:rPr lang="en-US" sz="5400" dirty="0" smtClean="0"/>
            </a:br>
            <a:r>
              <a:rPr lang="en-US" sz="5000" dirty="0" smtClean="0"/>
              <a:t> </a:t>
            </a:r>
            <a:endParaRPr lang="en-US" sz="5000" dirty="0"/>
          </a:p>
        </p:txBody>
      </p:sp>
      <p:pic>
        <p:nvPicPr>
          <p:cNvPr id="40961" name="Picture 1" descr="C:\Users\Karen\AppData\Local\Microsoft\Windows\Temporary Internet Files\Content.IE5\J823JAQR\MP910221070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3EFEE"/>
              </a:clrFrom>
              <a:clrTo>
                <a:srgbClr val="F3EFEE">
                  <a:alpha val="0"/>
                </a:srgbClr>
              </a:clrTo>
            </a:clrChange>
          </a:blip>
          <a:srcRect l="4019" t="1562" r="7023" b="4688"/>
          <a:stretch>
            <a:fillRect/>
          </a:stretch>
        </p:blipFill>
        <p:spPr bwMode="auto">
          <a:xfrm>
            <a:off x="6248400" y="2286000"/>
            <a:ext cx="28956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674</Words>
  <Application>Microsoft Office PowerPoint</Application>
  <PresentationFormat>On-screen Show (4:3)</PresentationFormat>
  <Paragraphs>85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Fruitful Minds Week 6 Course Review Activity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Fruitful Minds Week 6 Course Review</dc:title>
  <dc:creator>Karen</dc:creator>
  <cp:lastModifiedBy>Karen</cp:lastModifiedBy>
  <cp:revision>31</cp:revision>
  <dcterms:created xsi:type="dcterms:W3CDTF">2010-11-15T05:34:31Z</dcterms:created>
  <dcterms:modified xsi:type="dcterms:W3CDTF">2011-03-11T06:33:30Z</dcterms:modified>
</cp:coreProperties>
</file>