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9" r:id="rId3"/>
    <p:sldId id="270" r:id="rId4"/>
    <p:sldId id="275" r:id="rId5"/>
    <p:sldId id="277" r:id="rId6"/>
    <p:sldId id="276" r:id="rId7"/>
    <p:sldId id="278" r:id="rId8"/>
    <p:sldId id="279" r:id="rId9"/>
    <p:sldId id="273" r:id="rId10"/>
    <p:sldId id="280" r:id="rId11"/>
    <p:sldId id="281" r:id="rId12"/>
    <p:sldId id="282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528A-9E10-4970-82BD-72BCEF7F7F5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AA6FE-B0B6-4946-9126-AC0639253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4E55C51B-CC75-8687-3C20-987CB335E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35CC66BB-83C7-4E80-B035-989AF603A3B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64349-1788-C57F-3471-8D6FABA42A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BD43E-0B09-DC2B-D11B-3835E11B66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357C782-F2E4-0D63-D59A-8A915D38EC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84A2BD01-FC8E-46AC-8B75-9BD19CC8F1B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F77B5-D833-A064-D3C9-131DCABBF7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6EFB-94FB-F46D-93A8-38CF058963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EA8B5B4F-F12E-38F9-7C7E-10F5C28D7E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>
            <a:noAutofit/>
          </a:bodyPr>
          <a:lstStyle/>
          <a:p>
            <a:pPr lvl="0"/>
            <a:fld id="{965375FE-A6FF-4057-995C-41C5C970AA9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58D89-C054-8FE7-1F45-94676C916A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C582-C5E4-3D98-7AF5-7E5168473C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8759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DAE6-3B44-7D85-31F4-72202C1B5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1A19-54EB-077E-647E-4AD45A4D6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D36A-6A43-4846-D2DE-AA1905EE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6D42-6777-6F81-B2ED-A7037E8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0129-B7AB-C656-F4E0-E89CEFD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880A-47A8-FAC4-EBDE-969C62D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FD288-9B42-1C3C-5746-1875F5B1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6828-A298-11AD-C3B3-0CE2C6C6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90A-A160-87F7-907F-7108E44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C674-FC1B-2B27-3A4D-F2401305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7FA7-AC9A-AEB3-6A13-EFC57CBC7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3BA68-EC53-0701-AE1A-13276023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7F08-AD79-B65D-BFA1-92C90CC0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F4F8-2450-A5F0-DA95-8E071104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3E91-4ACF-D235-7261-70018B0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4A52-A18F-7B87-1578-ED0AA978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2E9-66B9-1885-E409-FF9A57CD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8CF0-5CBA-5C99-F518-A56C209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B3DA-25BF-315C-DE76-B7F75F58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74B93-6FF2-6501-21DC-374560E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4E2F-5874-C1C9-4C46-4A686DA3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D798-F4E2-E9DA-5159-68A81ABE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9046-CCEE-FF5A-60D8-3752DCC1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F150-84A2-246E-CCA6-BB02D8D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830C-EC9E-4C78-4B65-83C9A0E2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7059-2086-721F-F842-BB79C513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A911-599E-011C-0933-4932A8910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8D71-18DC-92DF-0A43-E80AA134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B221-C462-95C6-089B-867671A8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6EB4-E81B-FECA-7516-1B44CE1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800F-D624-56E9-18B9-BE1ADAF1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9CB0-F0A8-C4CC-E4D3-010199D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92FD-F6EA-A8A8-E16A-837249CE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A2BAD-DA5C-EC0C-5BFF-B004BD67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0CD7-7B18-B53B-B290-6E15A8A8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397A7-C413-9A91-0456-A0643B9F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54ED9-9456-2841-B8A3-3525F45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4117A-68DB-025F-A09D-7B2BFE64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0E98A-0F5B-F40E-B2D4-32F9633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C2C1-DAC9-CB99-9A5C-572561D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7CFB6-210F-BCB3-4910-A3DE79E1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22AF0-56FE-D968-0877-BD9CA197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2C26-60AC-26B2-9FBD-41166C77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64589-50F3-228E-E85E-89FEFBAB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4DED-BDEE-F7C0-1B4E-065AC855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CA81-8B79-1B4B-A4B7-A47B1473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2AB-D14C-58C1-F5B4-89067EEF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47F7-B42C-5ED9-34E2-D93206DB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30809-7F3B-299E-5AE7-1D00F4E3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8997-DE53-F5DC-8245-8D9C665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6545-D52E-7D33-834C-F90D3B8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742A-6C12-743A-4BF4-45EA583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ADA3-285D-87CF-54F2-017FBC73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BED33-1AB5-A61E-F578-48D8BEBE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48D1A-693B-9400-C0D8-1733D7C21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AF59-4C63-4088-34E8-AF2CF7E7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885E-5577-BB0C-E1C2-58ED40F6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E5966-5EFB-EA76-55A1-013C9BD8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757E0-F876-DA21-C3ED-A1ECFBA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697C-AC48-72AF-FD62-A5DB9CCD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0D4E-BBD9-AB8E-34C2-9EF92792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5AAA-F8BE-400B-823E-9C8A8394745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45FB-45DF-F458-A0B1-2171C3A8F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FB29-D380-BD06-DA49-E66340E7A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45E-444D-4E1E-9000-17D61C27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%27s_rotation_theorem" TargetMode="External"/><Relationship Id="rId2" Type="http://schemas.openxmlformats.org/officeDocument/2006/relationships/hyperlink" Target="http://www.opengl-tutorial.org/intermediate-tutorials/tutorial-17-quatern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7552-548D-1AC4-08C4-5BDA7436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374E1-E581-FD12-DB48-CEE515BA3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C1D-8215-6504-B022-5F39CCC8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DCM’s &amp; Quaternions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2C5D-8C2F-1DAD-6EF2-52F25E3D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541-BECC-10F1-A717-1815DDE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04EC-98A7-E36E-198C-152F115C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A65F-1942-A4CA-BD82-43B1A7A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1D89-8C28-88FD-94F6-E49C9013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0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F483448-2C0C-E921-3AEA-ED5996E1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42: A General-Purpose Multi-body,</a:t>
            </a:r>
          </a:p>
          <a:p>
            <a:pPr lvl="0"/>
            <a:r>
              <a:rPr lang="en-US"/>
              <a:t>Multi-spacecraft Simulation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41A8129-6477-DE70-02E3-417C9C9E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0CDD09-66C7-437E-BFEC-D91A1DC25DF7}" type="slidenum"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1ADD-C3C2-407D-3EBD-2DB742014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09799" y="607320"/>
            <a:ext cx="7772400" cy="1146960"/>
          </a:xfrm>
        </p:spPr>
        <p:txBody>
          <a:bodyPr vert="horz"/>
          <a:lstStyle/>
          <a:p>
            <a:pPr lvl="0"/>
            <a:r>
              <a:rPr lang="en-US"/>
              <a:t>Notation for Quaternions, DCMs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4A0C-C1F4-73E8-0461-1EDD805935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09799" y="1693080"/>
            <a:ext cx="7772400" cy="4526280"/>
          </a:xfrm>
        </p:spPr>
        <p:txBody>
          <a:bodyPr vert="horz"/>
          <a:lstStyle/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1800"/>
              <a:t>The rotation from frame </a:t>
            </a:r>
            <a:r>
              <a:rPr lang="en-US" sz="1800" i="1"/>
              <a:t>A</a:t>
            </a:r>
            <a:r>
              <a:rPr lang="en-US" sz="1800"/>
              <a:t> to frame </a:t>
            </a:r>
            <a:r>
              <a:rPr lang="en-US" sz="1800" i="1"/>
              <a:t>B </a:t>
            </a:r>
            <a:r>
              <a:rPr lang="en-US" sz="1800"/>
              <a:t>may be described by the direction cosine matrix</a:t>
            </a:r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1800"/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1800"/>
              <a:t>Given the components of a vector in </a:t>
            </a:r>
            <a:r>
              <a:rPr lang="en-US" sz="1800" i="1"/>
              <a:t>A</a:t>
            </a:r>
            <a:r>
              <a:rPr lang="en-US" sz="1800"/>
              <a:t>, its components in </a:t>
            </a:r>
            <a:r>
              <a:rPr lang="en-US" sz="1800" i="1"/>
              <a:t>B</a:t>
            </a:r>
            <a:r>
              <a:rPr lang="en-US" sz="1800"/>
              <a:t> may be found by the multiplication</a:t>
            </a:r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1800"/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1800"/>
              <a:t>In C, we write the DCM as CBA to preserve order of superscripts, eg</a:t>
            </a:r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1800"/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1800"/>
              <a:t>Quaternions are another way to describe rotations.  We use a parallel notation:</a:t>
            </a:r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1800"/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1800"/>
              <a:t>These and similar conventions promote concise, </a:t>
            </a:r>
            <a:r>
              <a:rPr lang="en-US" sz="1800" i="1"/>
              <a:t>unambiguous</a:t>
            </a:r>
            <a:r>
              <a:rPr lang="en-US" sz="1800"/>
              <a:t>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70B7D-5407-4E02-6625-FF936E2E9EDB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5218321" y="2187000"/>
                <a:ext cx="1069559" cy="318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compatLnSpc="1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sPre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li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ˆ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li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ˆ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>
                  <a:latin typeface="Arial" pitchFamily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B70B7D-5407-4E02-6625-FF936E2E9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21" y="2187000"/>
                <a:ext cx="1069559" cy="318240"/>
              </a:xfrm>
              <a:prstGeom prst="rect">
                <a:avLst/>
              </a:prstGeom>
              <a:blipFill>
                <a:blip r:embed="rId3"/>
                <a:stretch>
                  <a:fillRect r="-28571" b="-5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B5BCF1-F653-6DF6-159F-F6D63B6BC6E5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5179080" y="3190680"/>
                <a:ext cx="1075680" cy="2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0" tIns="45000" rIns="90000" bIns="45000" compatLnSpc="1">
                <a:noAutofit/>
              </a:bodyPr>
              <a:lstStyle/>
              <a:p>
                <a:pPr hangingPunct="0"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sPre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sPre>
                      <m:sPre>
                        <m:sPre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sPre>
                    </m:oMath>
                  </m:oMathPara>
                </a14:m>
                <a:endParaRPr lang="en-US">
                  <a:latin typeface="Arial" pitchFamily="2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B5BCF1-F653-6DF6-159F-F6D63B6B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80" y="3190680"/>
                <a:ext cx="1075680" cy="284400"/>
              </a:xfrm>
              <a:prstGeom prst="rect">
                <a:avLst/>
              </a:prstGeom>
              <a:blipFill>
                <a:blip r:embed="rId4"/>
                <a:stretch>
                  <a:fillRect r="-38068" b="-27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D6C5FC-7F68-4806-E853-6E1487B4E68C}"/>
              </a:ext>
            </a:extLst>
          </p:cNvPr>
          <p:cNvSpPr txBox="1"/>
          <p:nvPr/>
        </p:nvSpPr>
        <p:spPr>
          <a:xfrm>
            <a:off x="4690560" y="3885840"/>
            <a:ext cx="210096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Courier" pitchFamily="49"/>
                <a:ea typeface="ＭＳ Ｐゴシック" pitchFamily="2"/>
                <a:cs typeface="ＭＳ Ｐゴシック" pitchFamily="2"/>
              </a:rPr>
              <a:t>MxV(CBA,va,vb)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53EE-F16A-A8B1-51FE-165E11DF7258}"/>
              </a:ext>
            </a:extLst>
          </p:cNvPr>
          <p:cNvSpPr txBox="1"/>
          <p:nvPr/>
        </p:nvSpPr>
        <p:spPr>
          <a:xfrm>
            <a:off x="4715400" y="4795921"/>
            <a:ext cx="210096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Courier" pitchFamily="49"/>
                <a:ea typeface="ＭＳ Ｐゴシック" pitchFamily="2"/>
                <a:cs typeface="ＭＳ Ｐゴシック" pitchFamily="2"/>
              </a:rPr>
              <a:t>QxV(qba,va,vb)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10C5-4F24-3D0F-DDE4-AC57D295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98D0-B2B6-DFF1-547F-5BFABF10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200" dirty="0">
                <a:hlinkClick r:id="rId2"/>
              </a:rPr>
              <a:t>http://www.opengl-tutorial.org/intermediate-tutorials/tutorial-17-quaternions/</a:t>
            </a:r>
            <a:endParaRPr lang="it-IT" sz="1200" dirty="0"/>
          </a:p>
          <a:p>
            <a:r>
              <a:rPr lang="en-US" sz="1200" dirty="0">
                <a:hlinkClick r:id="rId3"/>
              </a:rPr>
              <a:t>https://en.wikipedia.org/wiki/Euler%27s_rotation_theorem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98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A2061D-146D-091D-318B-5034BB12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F634EA-ABA8-49AC-977F-7070DF5CCA9D}" type="slidenum"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A042-4E3F-F59C-148B-C73D07A29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Representing Attitude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5656-1F47-BA67-2CA3-24A1F18C77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There are several ways to represent the rotation between two reference frames</a:t>
            </a:r>
          </a:p>
          <a:p>
            <a:pPr marL="457200" lvl="2" indent="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2"/>
                <a:ea typeface="ＭＳ Ｐゴシック" pitchFamily="2"/>
              </a:rPr>
              <a:t>Direction Cosines</a:t>
            </a:r>
          </a:p>
          <a:p>
            <a:pPr marL="457200" lvl="2" indent="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2"/>
                <a:ea typeface="ＭＳ Ｐゴシック" pitchFamily="2"/>
              </a:rPr>
              <a:t>Euler Angles</a:t>
            </a:r>
          </a:p>
          <a:p>
            <a:pPr marL="457200" lvl="2" indent="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2"/>
                <a:ea typeface="ＭＳ Ｐゴシック" pitchFamily="2"/>
              </a:rPr>
              <a:t>Quaternions (aka Euler Parameters)</a:t>
            </a:r>
          </a:p>
          <a:p>
            <a:pPr marL="457200" lvl="2" indent="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rgbClr val="000000"/>
                </a:solidFill>
                <a:latin typeface="Arial" pitchFamily="2"/>
                <a:ea typeface="ＭＳ Ｐゴシック" pitchFamily="2"/>
              </a:rPr>
              <a:t>and more</a:t>
            </a:r>
          </a:p>
          <a:p>
            <a:pPr lvl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They all have their strengths and weaknesses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E51C13-6510-5F6C-DCDC-DE16EAC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B2AEC8-CE67-4F25-B4B7-DE4FABC91C25}" type="slidenum"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CB16-46BA-2B84-E4C3-3BED26A3A0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Strengths and Weaknesses of Attitude Representations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CB66C-3573-2A79-21FF-88A85FA5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85440"/>
              </p:ext>
            </p:extLst>
          </p:nvPr>
        </p:nvGraphicFramePr>
        <p:xfrm>
          <a:off x="1143000" y="2027881"/>
          <a:ext cx="8965917" cy="3115620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683724388"/>
                    </a:ext>
                  </a:extLst>
                </a:gridCol>
                <a:gridCol w="2194976">
                  <a:extLst>
                    <a:ext uri="{9D8B030D-6E8A-4147-A177-3AD203B41FA5}">
                      <a16:colId xmlns:a16="http://schemas.microsoft.com/office/drawing/2014/main" val="39793657"/>
                    </a:ext>
                  </a:extLst>
                </a:gridCol>
                <a:gridCol w="2242075">
                  <a:extLst>
                    <a:ext uri="{9D8B030D-6E8A-4147-A177-3AD203B41FA5}">
                      <a16:colId xmlns:a16="http://schemas.microsoft.com/office/drawing/2014/main" val="206571719"/>
                    </a:ext>
                  </a:extLst>
                </a:gridCol>
                <a:gridCol w="2242866">
                  <a:extLst>
                    <a:ext uri="{9D8B030D-6E8A-4147-A177-3AD203B41FA5}">
                      <a16:colId xmlns:a16="http://schemas.microsoft.com/office/drawing/2014/main" val="822922267"/>
                    </a:ext>
                  </a:extLst>
                </a:gridCol>
              </a:tblGrid>
              <a:tr h="72837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Representation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Strengths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Weaknesses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Best Used For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50189"/>
                  </a:ext>
                </a:extLst>
              </a:tr>
              <a:tr h="1182641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Direction Cosines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Work well with vectors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Easy to catenate rotations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Moderately intuitive (dot products)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No singularities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9 params for 3 DOF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Transforming Vectors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9506"/>
                  </a:ext>
                </a:extLst>
              </a:tr>
              <a:tr h="529097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Quaternions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Efficient (4 params for 3 DOF)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No singularities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Not intuitive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Propagating Equations of Motion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873319"/>
                  </a:ext>
                </a:extLst>
              </a:tr>
              <a:tr h="675504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Euler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Intuitive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3 params for 3DOF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Singularities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12 Variants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Input, Output</a:t>
                      </a:r>
                    </a:p>
                    <a:p>
                      <a:pPr marL="171450" marR="0" lvl="0" indent="-17145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400"/>
                      </a:pPr>
                      <a:r>
                        <a:rPr lang="en-US" sz="10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2"/>
                          <a:ea typeface="ＭＳ Ｐゴシック" pitchFamily="2"/>
                          <a:cs typeface="ＭＳ Ｐゴシック" pitchFamily="2"/>
                        </a:rPr>
                        <a:t>Gimballed Joints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615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E60797-D494-65BC-376B-4543BACE7EAA}"/>
              </a:ext>
            </a:extLst>
          </p:cNvPr>
          <p:cNvSpPr/>
          <p:nvPr/>
        </p:nvSpPr>
        <p:spPr>
          <a:xfrm>
            <a:off x="6431972" y="1857011"/>
            <a:ext cx="3334159" cy="4632902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09CEAF-0B1B-D1F9-6A63-860A587935BF}"/>
              </a:ext>
            </a:extLst>
          </p:cNvPr>
          <p:cNvSpPr/>
          <p:nvPr/>
        </p:nvSpPr>
        <p:spPr>
          <a:xfrm>
            <a:off x="2079018" y="1859974"/>
            <a:ext cx="3251518" cy="4632902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38C2-0D3B-EE21-7F85-002B3624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DB74A-67FD-82E6-D729-96D88267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18" y="1968349"/>
            <a:ext cx="3155400" cy="42229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55A7B8-3FE7-2FA1-1B89-62230BF6BBB2}"/>
              </a:ext>
            </a:extLst>
          </p:cNvPr>
          <p:cNvSpPr/>
          <p:nvPr/>
        </p:nvSpPr>
        <p:spPr>
          <a:xfrm>
            <a:off x="6871854" y="4314826"/>
            <a:ext cx="2674559" cy="657225"/>
          </a:xfrm>
          <a:prstGeom prst="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04BB4-B509-DDD1-90AC-F35F8FFC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3" y="1971314"/>
            <a:ext cx="3031800" cy="42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22F92AB-61A1-D267-5A56-CFFDB9998E94}"/>
              </a:ext>
            </a:extLst>
          </p:cNvPr>
          <p:cNvGrpSpPr/>
          <p:nvPr/>
        </p:nvGrpSpPr>
        <p:grpSpPr>
          <a:xfrm>
            <a:off x="5433939" y="3837185"/>
            <a:ext cx="2785270" cy="2316462"/>
            <a:chOff x="4421331" y="3643746"/>
            <a:chExt cx="2785270" cy="23164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D53554-198B-A161-5ECF-0138822A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1331" y="3643746"/>
              <a:ext cx="2785270" cy="231646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8E7C7-8460-B1A0-21F3-E57A70782AF2}"/>
                </a:ext>
              </a:extLst>
            </p:cNvPr>
            <p:cNvCxnSpPr/>
            <p:nvPr/>
          </p:nvCxnSpPr>
          <p:spPr>
            <a:xfrm flipV="1">
              <a:off x="6421582" y="4102820"/>
              <a:ext cx="0" cy="915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2ADC79-694F-F8A5-F0B1-64CB838EAA36}"/>
                </a:ext>
              </a:extLst>
            </p:cNvPr>
            <p:cNvSpPr txBox="1"/>
            <p:nvPr/>
          </p:nvSpPr>
          <p:spPr>
            <a:xfrm>
              <a:off x="6425046" y="39181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9DF643-9934-40A7-302A-4F0CE285DA7F}"/>
                </a:ext>
              </a:extLst>
            </p:cNvPr>
            <p:cNvCxnSpPr>
              <a:cxnSpLocks/>
            </p:cNvCxnSpPr>
            <p:nvPr/>
          </p:nvCxnSpPr>
          <p:spPr>
            <a:xfrm>
              <a:off x="6421582" y="5018809"/>
              <a:ext cx="472787" cy="3844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8A8E73-5559-613E-7145-2AEAB64A8F37}"/>
                </a:ext>
              </a:extLst>
            </p:cNvPr>
            <p:cNvCxnSpPr>
              <a:cxnSpLocks/>
            </p:cNvCxnSpPr>
            <p:nvPr/>
          </p:nvCxnSpPr>
          <p:spPr>
            <a:xfrm>
              <a:off x="6418119" y="5018809"/>
              <a:ext cx="788482" cy="8381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4BC280-FCCF-4E25-2B74-0A691DC57342}"/>
                </a:ext>
              </a:extLst>
            </p:cNvPr>
            <p:cNvSpPr txBox="1"/>
            <p:nvPr/>
          </p:nvSpPr>
          <p:spPr>
            <a:xfrm>
              <a:off x="6853311" y="50895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3FF08E7-B6FE-7370-787D-D73331AB1EBC}"/>
              </a:ext>
            </a:extLst>
          </p:cNvPr>
          <p:cNvSpPr/>
          <p:nvPr/>
        </p:nvSpPr>
        <p:spPr>
          <a:xfrm>
            <a:off x="685800" y="1690688"/>
            <a:ext cx="10515600" cy="1325563"/>
          </a:xfrm>
          <a:prstGeom prst="wedgeRectCallout">
            <a:avLst>
              <a:gd name="adj1" fmla="val -318"/>
              <a:gd name="adj2" fmla="val 1761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C7D90-E7C1-7BBA-65F4-8023A72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37E8-6269-DDEB-BB53-CD875067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23"/>
            <a:ext cx="10515600" cy="455439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Theorema.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Quomodocunque sphaera circa centrum suum conuertatur, semper assignari potest diameter,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cuius directio in situ translato conueniat cum situ initiali. </a:t>
            </a:r>
          </a:p>
          <a:p>
            <a:endParaRPr lang="en-US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Euler Theorem">
            <a:hlinkClick r:id="" action="ppaction://media"/>
            <a:extLst>
              <a:ext uri="{FF2B5EF4-FFF2-40B4-BE49-F238E27FC236}">
                <a16:creationId xmlns:a16="http://schemas.microsoft.com/office/drawing/2014/main" id="{BA23839A-7352-B0E5-2A9F-E382795376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31270" y="43933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7D90-E7C1-7BBA-65F4-8023A72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37E8-6269-DDEB-BB53-CD875067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439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When a sphere is moved around its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it is always possible to find a diameter whose direction in the displaced position is the same as in the initial position.</a:t>
            </a:r>
            <a:endParaRPr lang="en-US" dirty="0"/>
          </a:p>
        </p:txBody>
      </p:sp>
      <p:pic>
        <p:nvPicPr>
          <p:cNvPr id="4" name="Euler Theorem">
            <a:hlinkClick r:id="" action="ppaction://media"/>
            <a:extLst>
              <a:ext uri="{FF2B5EF4-FFF2-40B4-BE49-F238E27FC236}">
                <a16:creationId xmlns:a16="http://schemas.microsoft.com/office/drawing/2014/main" id="{BA23839A-7352-B0E5-2A9F-E382795376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76900" y="52647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BCE-2B9E-42D8-AF3D-D6A5926D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Cosine Matrix (DCM)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78B7-B80E-476C-39C8-B7502BE3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EECD-FCDA-2430-9818-2B244E0F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7C28-6464-6794-CF2B-4C603C6C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22AB-E16C-C2A2-5038-53AB7773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quaternion looks like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DA8CF-FC77-1C60-5418-E9F98D3C94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2282031"/>
            <a:ext cx="29051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339</Words>
  <Application>Microsoft Office PowerPoint</Application>
  <PresentationFormat>Widescreen</PresentationFormat>
  <Paragraphs>69</Paragraphs>
  <Slides>14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StarSymbol</vt:lpstr>
      <vt:lpstr>Times New Roman</vt:lpstr>
      <vt:lpstr>Office Theme</vt:lpstr>
      <vt:lpstr>PowerPoint Presentation</vt:lpstr>
      <vt:lpstr>Representing Attitude</vt:lpstr>
      <vt:lpstr>Strengths and Weaknesses of Attitude Representations</vt:lpstr>
      <vt:lpstr>Euler’s Rotation Theorem (1776)</vt:lpstr>
      <vt:lpstr>Euler’s Rotation Theorem</vt:lpstr>
      <vt:lpstr>Euler’s Rotation Theorem</vt:lpstr>
      <vt:lpstr>Direction Cosine Matrix (DCM)</vt:lpstr>
      <vt:lpstr>Quaternions</vt:lpstr>
      <vt:lpstr>What a quaternion looks like</vt:lpstr>
      <vt:lpstr>DCM’s &amp; Quaternions</vt:lpstr>
      <vt:lpstr>Matlab Interlude</vt:lpstr>
      <vt:lpstr>Properties of Rotations</vt:lpstr>
      <vt:lpstr>Notation for Quaternions, DCMs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Attitude</dc:title>
  <dc:creator>Walter Grossman</dc:creator>
  <cp:lastModifiedBy>Walter Grossman</cp:lastModifiedBy>
  <cp:revision>3</cp:revision>
  <dcterms:created xsi:type="dcterms:W3CDTF">2023-04-13T14:47:22Z</dcterms:created>
  <dcterms:modified xsi:type="dcterms:W3CDTF">2023-04-13T16:53:29Z</dcterms:modified>
</cp:coreProperties>
</file>