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75" r:id="rId3"/>
    <p:sldId id="574" r:id="rId4"/>
    <p:sldId id="580" r:id="rId5"/>
    <p:sldId id="576" r:id="rId6"/>
    <p:sldId id="579" r:id="rId7"/>
    <p:sldId id="559" r:id="rId8"/>
    <p:sldId id="612" r:id="rId9"/>
    <p:sldId id="578" r:id="rId10"/>
    <p:sldId id="619" r:id="rId11"/>
    <p:sldId id="584" r:id="rId12"/>
    <p:sldId id="624" r:id="rId13"/>
    <p:sldId id="625" r:id="rId14"/>
    <p:sldId id="626" r:id="rId15"/>
    <p:sldId id="620" r:id="rId16"/>
    <p:sldId id="582" r:id="rId17"/>
    <p:sldId id="628" r:id="rId18"/>
    <p:sldId id="631" r:id="rId19"/>
    <p:sldId id="632" r:id="rId20"/>
    <p:sldId id="633" r:id="rId21"/>
    <p:sldId id="635" r:id="rId22"/>
    <p:sldId id="634" r:id="rId23"/>
    <p:sldId id="551" r:id="rId24"/>
  </p:sldIdLst>
  <p:sldSz cx="9906000" cy="6858000" type="A4"/>
  <p:notesSz cx="6797675" cy="992663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히스토리 및 IA" id="{D5442151-9CE1-47B8-8789-F14A3953A3F9}">
          <p14:sldIdLst>
            <p14:sldId id="256"/>
            <p14:sldId id="575"/>
            <p14:sldId id="574"/>
            <p14:sldId id="580"/>
          </p14:sldIdLst>
        </p14:section>
        <p14:section name="정책" id="{116E1471-1738-4967-B77C-209E15F9AEE5}">
          <p14:sldIdLst>
            <p14:sldId id="576"/>
            <p14:sldId id="579"/>
            <p14:sldId id="559"/>
            <p14:sldId id="612"/>
            <p14:sldId id="578"/>
            <p14:sldId id="619"/>
          </p14:sldIdLst>
        </p14:section>
        <p14:section name="화면기획" id="{82C64DF2-A13C-45CA-991A-A91A36E3881D}">
          <p14:sldIdLst>
            <p14:sldId id="584"/>
            <p14:sldId id="624"/>
            <p14:sldId id="625"/>
            <p14:sldId id="626"/>
            <p14:sldId id="620"/>
            <p14:sldId id="582"/>
            <p14:sldId id="628"/>
            <p14:sldId id="631"/>
            <p14:sldId id="632"/>
            <p14:sldId id="633"/>
            <p14:sldId id="635"/>
            <p14:sldId id="634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08" userDrawn="1">
          <p15:clr>
            <a:srgbClr val="A4A3A4"/>
          </p15:clr>
        </p15:guide>
        <p15:guide id="5" pos="126" userDrawn="1">
          <p15:clr>
            <a:srgbClr val="A4A3A4"/>
          </p15:clr>
        </p15:guide>
        <p15:guide id="6" orient="horz" pos="938" userDrawn="1">
          <p15:clr>
            <a:srgbClr val="A4A3A4"/>
          </p15:clr>
        </p15:guide>
        <p15:guide id="7" orient="horz" pos="1045">
          <p15:clr>
            <a:srgbClr val="A4A3A4"/>
          </p15:clr>
        </p15:guide>
        <p15:guide id="8" pos="4658" userDrawn="1">
          <p15:clr>
            <a:srgbClr val="A4A3A4"/>
          </p15:clr>
        </p15:guide>
        <p15:guide id="9" pos="670">
          <p15:clr>
            <a:srgbClr val="A4A3A4"/>
          </p15:clr>
        </p15:guide>
        <p15:guide id="10" pos="2654">
          <p15:clr>
            <a:srgbClr val="A4A3A4"/>
          </p15:clr>
        </p15:guide>
        <p15:guide id="11" pos="1232">
          <p15:clr>
            <a:srgbClr val="A4A3A4"/>
          </p15:clr>
        </p15:guide>
        <p15:guide id="12" pos="1284">
          <p15:clr>
            <a:srgbClr val="A4A3A4"/>
          </p15:clr>
        </p15:guide>
        <p15:guide id="13" orient="horz" pos="2150">
          <p15:clr>
            <a:srgbClr val="A4A3A4"/>
          </p15:clr>
        </p15:guide>
        <p15:guide id="14" pos="3228">
          <p15:clr>
            <a:srgbClr val="A4A3A4"/>
          </p15:clr>
        </p15:guide>
        <p15:guide id="15" pos="1276">
          <p15:clr>
            <a:srgbClr val="A4A3A4"/>
          </p15:clr>
        </p15:guide>
        <p15:guide id="16" orient="horz" pos="2100">
          <p15:clr>
            <a:srgbClr val="A4A3A4"/>
          </p15:clr>
        </p15:guide>
        <p15:guide id="17" orient="horz" pos="683">
          <p15:clr>
            <a:srgbClr val="A4A3A4"/>
          </p15:clr>
        </p15:guide>
        <p15:guide id="18" orient="horz" pos="2722">
          <p15:clr>
            <a:srgbClr val="A4A3A4"/>
          </p15:clr>
        </p15:guide>
        <p15:guide id="19" pos="3261">
          <p15:clr>
            <a:srgbClr val="A4A3A4"/>
          </p15:clr>
        </p15:guide>
        <p15:guide id="20" pos="2664">
          <p15:clr>
            <a:srgbClr val="A4A3A4"/>
          </p15:clr>
        </p15:guide>
        <p15:guide id="21" pos="3223">
          <p15:clr>
            <a:srgbClr val="A4A3A4"/>
          </p15:clr>
        </p15:guide>
        <p15:guide id="22" pos="1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uocnc" initials="e" lastIdx="1" clrIdx="0"/>
  <p:cmAuthor id="1" name="lenovo" initials="l" lastIdx="1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9FA"/>
    <a:srgbClr val="0B4F96"/>
    <a:srgbClr val="294DA7"/>
    <a:srgbClr val="EB6565"/>
    <a:srgbClr val="F59D5B"/>
    <a:srgbClr val="7FAA7F"/>
    <a:srgbClr val="824320"/>
    <a:srgbClr val="673519"/>
    <a:srgbClr val="6B232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115" autoAdjust="0"/>
  </p:normalViewPr>
  <p:slideViewPr>
    <p:cSldViewPr snapToGrid="0" showGuides="1">
      <p:cViewPr varScale="1">
        <p:scale>
          <a:sx n="117" d="100"/>
          <a:sy n="117" d="100"/>
        </p:scale>
        <p:origin x="1362" y="96"/>
      </p:cViewPr>
      <p:guideLst>
        <p:guide orient="horz" pos="2160"/>
        <p:guide pos="3120"/>
        <p:guide pos="2508"/>
        <p:guide pos="126"/>
        <p:guide orient="horz" pos="938"/>
        <p:guide orient="horz" pos="1045"/>
        <p:guide pos="4658"/>
        <p:guide pos="670"/>
        <p:guide pos="2654"/>
        <p:guide pos="1232"/>
        <p:guide pos="1284"/>
        <p:guide orient="horz" pos="2150"/>
        <p:guide pos="3228"/>
        <p:guide pos="1276"/>
        <p:guide orient="horz" pos="2100"/>
        <p:guide orient="horz" pos="683"/>
        <p:guide orient="horz" pos="2722"/>
        <p:guide pos="3261"/>
        <p:guide pos="2664"/>
        <p:guide pos="3223"/>
        <p:guide pos="12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413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CEE5-92D9-46A7-BCFB-BA8C34C29E6D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t>2025-07-07</a:t>
            </a:fld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2AC7D-6E98-421D-BBB2-C84D85D1B32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t>‹#›</a:t>
            </a:fld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8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7459DF7-A496-408C-8182-E61302982303}" type="datetimeFigureOut">
              <a:rPr lang="ko-KR" altLang="en-US" smtClean="0"/>
              <a:pPr/>
              <a:t>2025-07-07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2181394-C540-4F77-91F5-6C5234489A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9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81394-C540-4F77-91F5-6C5234489AB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8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78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F9683A-BECB-7858-3FA3-CEDF8018C829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4C745E89-684A-8CD2-3BAE-B53ACEE469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2F633B93-AD20-970B-3934-DC434C56C2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86DE7A-7713-2EA4-61AD-9C9F56A0B8EB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4D19E-944D-5EA3-41DC-8AC8723F9659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617778-F954-B249-1E77-549FAA5C773D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B511C-06CF-67A5-61DB-586DB3F9E27E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0EDCB-0B48-1558-3BAF-1A11CE3E650F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25A3-E4D2-2215-B42D-4DD35FF2D87B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</p:spTree>
    <p:extLst>
      <p:ext uri="{BB962C8B-B14F-4D97-AF65-F5344CB8AC3E}">
        <p14:creationId xmlns:p14="http://schemas.microsoft.com/office/powerpoint/2010/main" val="15014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451A-5ACE-D339-39A8-551AFCDD646C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8901131-B3C7-D0B9-820F-7D660C52DF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BAC77BFD-ED66-7B87-28D3-FF478C5CA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166E-2CE7-3E1F-FA2A-063449A8532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E99209-7447-5D28-B9EB-00EE53288AA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89D95-AD52-3DF2-7CE3-C35A25A9BB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6A6C1-E42D-CD39-5A34-BD7C7A3C1F92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1B7B0-E5FE-4394-1E42-851B5DDACBA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3991F-01C4-C86D-8758-7CABDB4B5B1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561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1B274-E124-F385-0612-AA9A9EDE819F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E4B92D42-F698-B92B-4CF9-6ABFB6CBFF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53692289-3039-B5E9-9DFD-CF07AE05B1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D0732D-0ECA-F6EA-BC75-8D5E3D73CFB8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E22393-EFFD-B153-604B-8345DF41874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2D0B8C-DFC7-F622-6A24-D2B91DA5A6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8D20E7-0FBC-DE73-D1BB-E68F1AC5EEC3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EC9481-D4DB-832B-73FA-2427DAFCBF85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7D6A0-40AE-BFCE-D388-D0D006DCC70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754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315557-54F9-9FC5-CF74-FABE0FFD272C}"/>
              </a:ext>
            </a:extLst>
          </p:cNvPr>
          <p:cNvSpPr/>
          <p:nvPr userDrawn="1"/>
        </p:nvSpPr>
        <p:spPr>
          <a:xfrm>
            <a:off x="40256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우측 화면과 이어짐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F2960B-9FFE-DA30-4C1B-8DED77AC6E84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3F42C667-507D-D8A4-F516-BF6F55C24D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2DD9E03D-DDA2-CD33-3ED9-B76827416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4A43ED-E9FC-402E-C6DE-FE9439053DB6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50F7E0-121F-40FC-2CE3-C9FB7A64989E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EB371F-7AFD-ADD8-98D5-B58E7A73BD1E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2F8EB2-B1F3-F715-6C62-6D6E0954AF84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F0F6E7-4303-A5DA-0BDF-531435B4DD3C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57162-1FD4-EF97-CBBC-B97898CE7A0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67351-3B55-B3DB-2EF4-03411B6C3FF9}"/>
              </a:ext>
            </a:extLst>
          </p:cNvPr>
          <p:cNvSpPr/>
          <p:nvPr userDrawn="1"/>
        </p:nvSpPr>
        <p:spPr>
          <a:xfrm>
            <a:off x="4023798" y="483437"/>
            <a:ext cx="3119717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좌측 화면과 이어짐</a:t>
            </a:r>
          </a:p>
        </p:txBody>
      </p:sp>
    </p:spTree>
    <p:extLst>
      <p:ext uri="{BB962C8B-B14F-4D97-AF65-F5344CB8AC3E}">
        <p14:creationId xmlns:p14="http://schemas.microsoft.com/office/powerpoint/2010/main" val="42274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85C2EA-D49B-20C2-9368-FFFDF8D0CE6A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A7CAD4CA-6634-FDE3-87F2-9BA2E2A40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669A407-71B8-58E9-A06F-1FACC1E817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A9FCFF-8372-1A62-F360-08A720A582B9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2C902-A2CE-7E92-C3F2-91DADC41A42D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03B0C3-A09D-2B7E-9C87-3C5EA575E388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952C5-2AD1-5649-F11C-72EED839439A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BF89F-1910-A468-B521-2DA159B61F89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E71099-6E79-B34F-D035-2A41ED1A5A16}"/>
              </a:ext>
            </a:extLst>
          </p:cNvPr>
          <p:cNvSpPr/>
          <p:nvPr userDrawn="1"/>
        </p:nvSpPr>
        <p:spPr>
          <a:xfrm>
            <a:off x="2205382" y="468388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이전 페이지와 이어짐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30A7C7-0AA2-FB7D-F8B8-41C5890119E5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</p:spTree>
    <p:extLst>
      <p:ext uri="{BB962C8B-B14F-4D97-AF65-F5344CB8AC3E}">
        <p14:creationId xmlns:p14="http://schemas.microsoft.com/office/powerpoint/2010/main" val="32034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315557-54F9-9FC5-CF74-FABE0FFD272C}"/>
              </a:ext>
            </a:extLst>
          </p:cNvPr>
          <p:cNvSpPr/>
          <p:nvPr userDrawn="1"/>
        </p:nvSpPr>
        <p:spPr>
          <a:xfrm>
            <a:off x="40256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우측 화면과 이어짐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67351-3B55-B3DB-2EF4-03411B6C3FF9}"/>
              </a:ext>
            </a:extLst>
          </p:cNvPr>
          <p:cNvSpPr/>
          <p:nvPr userDrawn="1"/>
        </p:nvSpPr>
        <p:spPr>
          <a:xfrm>
            <a:off x="4023798" y="483437"/>
            <a:ext cx="3119717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좌측 화면과 이어짐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7F0EB-3BD7-6E69-B2CE-C9E202BCD310}"/>
              </a:ext>
            </a:extLst>
          </p:cNvPr>
          <p:cNvSpPr/>
          <p:nvPr userDrawn="1"/>
        </p:nvSpPr>
        <p:spPr>
          <a:xfrm>
            <a:off x="400647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다음 페이지와 이어짐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74E67E-AB82-3C36-7876-658F106034CB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C91CFA5-5ABF-68B1-3B84-E604AE52FF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74C2D474-C1A3-BFCB-4812-F4257005A1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B9718-0863-37E7-D8F8-E506B8204E8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2F8126-F04D-3D80-E3AF-7026310319D9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DD58-8922-3FD0-B22B-165495AC1FA3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0024BB-0574-9A9E-B08F-EE229E33B966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A0A36E-CD98-836A-8C95-7D12E7D7A0F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F0C65-6722-0681-51C0-427884CFA8D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079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 rot="5400000"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451A-5ACE-D339-39A8-551AFCDD646C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8901131-B3C7-D0B9-820F-7D660C52DF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BAC77BFD-ED66-7B87-28D3-FF478C5CA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166E-2CE7-3E1F-FA2A-063449A8532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E99209-7447-5D28-B9EB-00EE53288AA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89D95-AD52-3DF2-7CE3-C35A25A9BB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6A6C1-E42D-CD39-5A34-BD7C7A3C1F92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1B7B0-E5FE-4394-1E42-851B5DDACBA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3991F-01C4-C86D-8758-7CABDB4B5B1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82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140" y="-1"/>
            <a:ext cx="9906000" cy="594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gray">
          <a:xfrm>
            <a:off x="8866193" y="145686"/>
            <a:ext cx="954085" cy="28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u="none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화면기획서</a:t>
            </a:r>
            <a:endParaRPr kumimoji="0" lang="en-US" altLang="ko-KR" sz="1200" b="0" u="none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0" r:id="rId2"/>
    <p:sldLayoutId id="2147483699" r:id="rId3"/>
    <p:sldLayoutId id="2147483694" r:id="rId4"/>
    <p:sldLayoutId id="2147483695" r:id="rId5"/>
    <p:sldLayoutId id="2147483697" r:id="rId6"/>
    <p:sldLayoutId id="2147483696" r:id="rId7"/>
    <p:sldLayoutId id="2147483674" r:id="rId8"/>
    <p:sldLayoutId id="2147483690" r:id="rId9"/>
  </p:sldLayoutIdLst>
  <p:txStyles>
    <p:titleStyle>
      <a:lvl1pPr algn="l" defTabSz="914296" rtl="0" eaLnBrk="1" latinLnBrk="1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kill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057231"/>
            <a:ext cx="9906000" cy="12479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" y="3305216"/>
            <a:ext cx="9915524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14349" y="2355566"/>
            <a:ext cx="8886826" cy="651315"/>
          </a:xfrm>
          <a:prstGeom prst="rect">
            <a:avLst/>
          </a:prstGeom>
        </p:spPr>
        <p:txBody>
          <a:bodyPr wrap="square" lIns="35996" tIns="35996" rIns="35996" bIns="35996" anchor="ctr" anchorCtr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0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Live Hold ‘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Tracker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」  화면 기획서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72133"/>
              </p:ext>
            </p:extLst>
          </p:nvPr>
        </p:nvGraphicFramePr>
        <p:xfrm>
          <a:off x="7381099" y="5530747"/>
          <a:ext cx="2204866" cy="649842"/>
        </p:xfrm>
        <a:graphic>
          <a:graphicData uri="http://schemas.openxmlformats.org/drawingml/2006/table">
            <a:tbl>
              <a:tblPr/>
              <a:tblGrid>
                <a:gridCol w="799347">
                  <a:extLst>
                    <a:ext uri="{9D8B030D-6E8A-4147-A177-3AD203B41FA5}">
                      <a16:colId xmlns:a16="http://schemas.microsoft.com/office/drawing/2014/main" val="3290327929"/>
                    </a:ext>
                  </a:extLst>
                </a:gridCol>
                <a:gridCol w="7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담당자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2025.06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MILSIL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위대한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357" y="3436717"/>
            <a:ext cx="166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화면기획서</a:t>
            </a:r>
            <a:r>
              <a:rPr lang="en-US" altLang="ko-KR" sz="1200" b="1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(SB)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6F6D8-3263-1611-3B19-6EE3F624770D}"/>
              </a:ext>
            </a:extLst>
          </p:cNvPr>
          <p:cNvSpPr txBox="1"/>
          <p:nvPr/>
        </p:nvSpPr>
        <p:spPr>
          <a:xfrm>
            <a:off x="8850093" y="3436717"/>
            <a:ext cx="94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 1.0</a:t>
            </a:r>
          </a:p>
        </p:txBody>
      </p:sp>
      <p:graphicFrame>
        <p:nvGraphicFramePr>
          <p:cNvPr id="13" name="Group 136">
            <a:extLst>
              <a:ext uri="{FF2B5EF4-FFF2-40B4-BE49-F238E27FC236}">
                <a16:creationId xmlns:a16="http://schemas.microsoft.com/office/drawing/2014/main" id="{F4218EFD-A80F-C2D0-6CAF-45FDC565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67042"/>
              </p:ext>
            </p:extLst>
          </p:nvPr>
        </p:nvGraphicFramePr>
        <p:xfrm>
          <a:off x="360607" y="5530747"/>
          <a:ext cx="1220543" cy="649842"/>
        </p:xfrm>
        <a:graphic>
          <a:graphicData uri="http://schemas.openxmlformats.org/drawingml/2006/table">
            <a:tbl>
              <a:tblPr/>
              <a:tblGrid>
                <a:gridCol w="1220543">
                  <a:extLst>
                    <a:ext uri="{9D8B030D-6E8A-4147-A177-3AD203B41FA5}">
                      <a16:colId xmlns:a16="http://schemas.microsoft.com/office/drawing/2014/main" val="3290327929"/>
                    </a:ext>
                  </a:extLst>
                </a:gridCol>
              </a:tblGrid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5A4CD701-1CF5-AA03-48AC-8393AB3FE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36" y="6365507"/>
            <a:ext cx="1419928" cy="3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67258CF-2952-E2A5-0B23-6417FDBD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72875"/>
              </p:ext>
            </p:extLst>
          </p:nvPr>
        </p:nvGraphicFramePr>
        <p:xfrm>
          <a:off x="270588" y="1067747"/>
          <a:ext cx="9444914" cy="993480"/>
        </p:xfrm>
        <a:graphic>
          <a:graphicData uri="http://schemas.openxmlformats.org/drawingml/2006/table">
            <a:tbl>
              <a:tblPr/>
              <a:tblGrid>
                <a:gridCol w="703926">
                  <a:extLst>
                    <a:ext uri="{9D8B030D-6E8A-4147-A177-3AD203B41FA5}">
                      <a16:colId xmlns:a16="http://schemas.microsoft.com/office/drawing/2014/main" val="1505120437"/>
                    </a:ext>
                  </a:extLst>
                </a:gridCol>
                <a:gridCol w="1740953">
                  <a:extLst>
                    <a:ext uri="{9D8B030D-6E8A-4147-A177-3AD203B41FA5}">
                      <a16:colId xmlns:a16="http://schemas.microsoft.com/office/drawing/2014/main" val="1639202540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5011259"/>
                    </a:ext>
                  </a:extLst>
                </a:gridCol>
                <a:gridCol w="818307">
                  <a:extLst>
                    <a:ext uri="{9D8B030D-6E8A-4147-A177-3AD203B41FA5}">
                      <a16:colId xmlns:a16="http://schemas.microsoft.com/office/drawing/2014/main" val="2370998932"/>
                    </a:ext>
                  </a:extLst>
                </a:gridCol>
                <a:gridCol w="2640113">
                  <a:extLst>
                    <a:ext uri="{9D8B030D-6E8A-4147-A177-3AD203B41FA5}">
                      <a16:colId xmlns:a16="http://schemas.microsoft.com/office/drawing/2014/main" val="2242265745"/>
                    </a:ext>
                  </a:extLst>
                </a:gridCol>
                <a:gridCol w="1837910">
                  <a:extLst>
                    <a:ext uri="{9D8B030D-6E8A-4147-A177-3AD203B41FA5}">
                      <a16:colId xmlns:a16="http://schemas.microsoft.com/office/drawing/2014/main" val="959011596"/>
                    </a:ext>
                  </a:extLst>
                </a:gridCol>
              </a:tblGrid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명칭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 시점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78398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PUSH001</a:t>
                      </a: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97852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804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2481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60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6C535-D7C8-0B3B-2374-C067E40E8689}"/>
              </a:ext>
            </a:extLst>
          </p:cNvPr>
          <p:cNvSpPr txBox="1"/>
          <p:nvPr/>
        </p:nvSpPr>
        <p:spPr>
          <a:xfrm>
            <a:off x="176979" y="148112"/>
            <a:ext cx="432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3-1. </a:t>
            </a:r>
            <a:r>
              <a:rPr lang="ko-KR" altLang="en-US" sz="1400" b="1" dirty="0">
                <a:solidFill>
                  <a:schemeClr val="bg1"/>
                </a:solidFill>
              </a:rPr>
              <a:t>주요 정책프로세스 </a:t>
            </a:r>
            <a:r>
              <a:rPr lang="en-US" altLang="ko-KR" sz="1400" b="1" dirty="0">
                <a:solidFill>
                  <a:schemeClr val="bg1"/>
                </a:solidFill>
              </a:rPr>
              <a:t>&gt; PUSH</a:t>
            </a:r>
            <a:r>
              <a:rPr lang="ko-KR" altLang="en-US" sz="1400" b="1" dirty="0">
                <a:solidFill>
                  <a:schemeClr val="bg1"/>
                </a:solidFill>
              </a:rPr>
              <a:t>알림에 관한 정책</a:t>
            </a:r>
          </a:p>
        </p:txBody>
      </p:sp>
    </p:spTree>
    <p:extLst>
      <p:ext uri="{BB962C8B-B14F-4D97-AF65-F5344CB8AC3E}">
        <p14:creationId xmlns:p14="http://schemas.microsoft.com/office/powerpoint/2010/main" val="16977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3396600"/>
            <a:ext cx="942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대메뉴</a:t>
            </a:r>
            <a:r>
              <a:rPr kumimoji="0" lang="ko-KR" altLang="en-US" sz="3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0" lang="en-US" altLang="ko-KR" sz="3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(0-0-0)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2EDD65-C123-A275-DAA1-A975AEF461BC}"/>
              </a:ext>
            </a:extLst>
          </p:cNvPr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872433-5593-D637-31DD-9312A2EEC2FC}"/>
              </a:ext>
            </a:extLst>
          </p:cNvPr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화면 기획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C4F4EB1-70A8-B222-12E4-C3D3A8C6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홈 화면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878053-B16B-0382-1A0F-E0B2EF5F6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29760"/>
              </p:ext>
            </p:extLst>
          </p:nvPr>
        </p:nvGraphicFramePr>
        <p:xfrm>
          <a:off x="7477125" y="367326"/>
          <a:ext cx="2330531" cy="139787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홈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4</a:t>
                      </a:r>
                      <a:r>
                        <a:rPr lang="ko-KR" altLang="en-US" sz="900" b="0" dirty="0"/>
                        <a:t>개의 메인 메뉴로 시작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신규 세션 시작 화면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진행중인 세션 현황 확인 가능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(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없을 경우 비활성화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저장된 플레이어 데이터 확인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앱 설정 관련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016524-154F-07A8-6805-AA4DA644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98349"/>
              </p:ext>
            </p:extLst>
          </p:nvPr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DD5616B-E4F4-9A69-27D3-C4E2684614EC}"/>
              </a:ext>
            </a:extLst>
          </p:cNvPr>
          <p:cNvSpPr/>
          <p:nvPr/>
        </p:nvSpPr>
        <p:spPr>
          <a:xfrm>
            <a:off x="2383971" y="106740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신규 세션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80CD7-45A3-F9F1-5723-FA6569773606}"/>
              </a:ext>
            </a:extLst>
          </p:cNvPr>
          <p:cNvSpPr/>
          <p:nvPr/>
        </p:nvSpPr>
        <p:spPr>
          <a:xfrm>
            <a:off x="2383971" y="162551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진행중인 세션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32AD7-004D-AA81-D8C4-D8C7E32CC056}"/>
              </a:ext>
            </a:extLst>
          </p:cNvPr>
          <p:cNvSpPr/>
          <p:nvPr/>
        </p:nvSpPr>
        <p:spPr>
          <a:xfrm>
            <a:off x="2383971" y="218362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64609-4415-449E-5637-7839E851A52A}"/>
              </a:ext>
            </a:extLst>
          </p:cNvPr>
          <p:cNvSpPr/>
          <p:nvPr/>
        </p:nvSpPr>
        <p:spPr>
          <a:xfrm>
            <a:off x="2383971" y="274173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126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7B43-2FA2-48A4-5305-78845A31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7044104-EB5D-1DF0-40E1-2AA5986B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신규 세션 시작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18FD38-5017-A21F-A0DF-54617D496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77650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신규 세션 시작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신규 세션 설정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마지막으로 했던 게임 설정으로 시작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신규 게임을 설정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A01538-56D3-2A5B-5C63-93E1B38DD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67496"/>
              </p:ext>
            </p:extLst>
          </p:nvPr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BA46E4B-A011-9C20-47EE-E344EAE0A198}"/>
              </a:ext>
            </a:extLst>
          </p:cNvPr>
          <p:cNvSpPr/>
          <p:nvPr/>
        </p:nvSpPr>
        <p:spPr>
          <a:xfrm>
            <a:off x="2383971" y="106740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기존 게임 설정 불러오기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0941B8-EF32-8D30-F390-0F08406A9786}"/>
              </a:ext>
            </a:extLst>
          </p:cNvPr>
          <p:cNvSpPr/>
          <p:nvPr/>
        </p:nvSpPr>
        <p:spPr>
          <a:xfrm>
            <a:off x="2383971" y="162551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신규 게임 세션 설정</a:t>
            </a:r>
          </a:p>
        </p:txBody>
      </p:sp>
    </p:spTree>
    <p:extLst>
      <p:ext uri="{BB962C8B-B14F-4D97-AF65-F5344CB8AC3E}">
        <p14:creationId xmlns:p14="http://schemas.microsoft.com/office/powerpoint/2010/main" val="14012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138ED-B50A-088D-2293-DAE35D3A4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637FA6-8028-A9EC-2653-F91E2548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신규 세션 생성 화면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6FD88D-7013-11B0-0E01-0A770360D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26696"/>
              </p:ext>
            </p:extLst>
          </p:nvPr>
        </p:nvGraphicFramePr>
        <p:xfrm>
          <a:off x="7477125" y="367326"/>
          <a:ext cx="2330531" cy="139787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신규 세션 생성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세션 생성 설정 잡기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최대 좌석 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테이블 컬러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컬러 코드 값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좌석 수 입력에 따라 각 좌석에 프로필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게스트 배치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입력된 정보로 세션 시작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3F85DE-713A-3819-C636-0B8AF77C9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8559"/>
              </p:ext>
            </p:extLst>
          </p:nvPr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신규 </a:t>
                      </a:r>
                      <a:r>
                        <a:rPr lang="ko-KR" altLang="en-US" sz="900" b="1" dirty="0" err="1"/>
                        <a:t>프리셋</a:t>
                      </a:r>
                      <a:r>
                        <a:rPr lang="ko-KR" altLang="en-US" sz="900" b="1" dirty="0"/>
                        <a:t> 기능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738A72C-304B-F9B2-4436-8FA449C13333}"/>
              </a:ext>
            </a:extLst>
          </p:cNvPr>
          <p:cNvSpPr/>
          <p:nvPr/>
        </p:nvSpPr>
        <p:spPr>
          <a:xfrm>
            <a:off x="2383971" y="106740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좌석 수 입력 </a:t>
            </a:r>
            <a:r>
              <a:rPr lang="en-US" altLang="ko-KR" sz="1600" b="1" dirty="0">
                <a:latin typeface="+mn-ea"/>
              </a:rPr>
              <a:t>: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985C5-129B-F27A-F45C-766627AFDC55}"/>
              </a:ext>
            </a:extLst>
          </p:cNvPr>
          <p:cNvSpPr/>
          <p:nvPr/>
        </p:nvSpPr>
        <p:spPr>
          <a:xfrm>
            <a:off x="2383971" y="162551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테이블 컬러 </a:t>
            </a:r>
            <a:r>
              <a:rPr lang="en-US" altLang="ko-KR" sz="1600" b="1" dirty="0">
                <a:latin typeface="+mn-ea"/>
              </a:rPr>
              <a:t>: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9E02E7-8734-61F0-C282-7CDFB13797A4}"/>
              </a:ext>
            </a:extLst>
          </p:cNvPr>
          <p:cNvSpPr/>
          <p:nvPr/>
        </p:nvSpPr>
        <p:spPr>
          <a:xfrm>
            <a:off x="2383970" y="5382381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세션 시작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A3ABA-5160-776E-5D64-DD44FDBE4FFE}"/>
              </a:ext>
            </a:extLst>
          </p:cNvPr>
          <p:cNvSpPr/>
          <p:nvPr/>
        </p:nvSpPr>
        <p:spPr>
          <a:xfrm>
            <a:off x="2383970" y="2273457"/>
            <a:ext cx="2767693" cy="28382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좌석 별 프로필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게스트 배치</a:t>
            </a:r>
          </a:p>
        </p:txBody>
      </p:sp>
    </p:spTree>
    <p:extLst>
      <p:ext uri="{BB962C8B-B14F-4D97-AF65-F5344CB8AC3E}">
        <p14:creationId xmlns:p14="http://schemas.microsoft.com/office/powerpoint/2010/main" val="8529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D2EA-03FC-B76B-DCBD-10D04BE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현재 세션 </a:t>
            </a:r>
            <a:r>
              <a:rPr lang="en-US" altLang="ko-KR" dirty="0"/>
              <a:t>( </a:t>
            </a:r>
            <a:r>
              <a:rPr lang="ko-KR" altLang="en-US" dirty="0"/>
              <a:t>세로 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D4BD2-3A57-5E13-CFFD-66F28252BCD8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0-0-0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702F5D-D0F7-0834-D93C-CA395E38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92073"/>
              </p:ext>
            </p:extLst>
          </p:nvPr>
        </p:nvGraphicFramePr>
        <p:xfrm>
          <a:off x="7477125" y="367326"/>
          <a:ext cx="2330531" cy="319802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세션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플레이어 프로필을 불러와 게임 진행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 닉네임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 사진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프로필 상단에 현재 포지션과 진행한 액션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4536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화면 하단에 선택 액션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가운데에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플랍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리버 차례대로 엎어진 카드모양으로 표시 예정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34378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 선택 시 빈도 보여줄 예정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중간에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GEUST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 새로 저장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81465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잘못 넘겼을 경우를 대비해 이전 세션으로 돌아가는 기능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이전 세션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개만 저장하고 있음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이후 새로운 세션이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생셩될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때 오래된 세션은 삭제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  <a:tr h="10458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02909"/>
                  </a:ext>
                </a:extLst>
              </a:tr>
              <a:tr h="17316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52333"/>
                  </a:ext>
                </a:extLst>
              </a:tr>
              <a:tr h="17316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5026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86C0C9A-CE8A-9F12-8C2E-F40F2637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0" y="804959"/>
            <a:ext cx="3054397" cy="539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724E3D-D293-7EF9-A0E9-CA9AF4C9F05D}"/>
              </a:ext>
            </a:extLst>
          </p:cNvPr>
          <p:cNvSpPr/>
          <p:nvPr/>
        </p:nvSpPr>
        <p:spPr>
          <a:xfrm>
            <a:off x="464410" y="5798800"/>
            <a:ext cx="979714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폴드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7E5B81-465C-223E-6FAD-34C246269D4F}"/>
              </a:ext>
            </a:extLst>
          </p:cNvPr>
          <p:cNvSpPr/>
          <p:nvPr/>
        </p:nvSpPr>
        <p:spPr>
          <a:xfrm>
            <a:off x="1444124" y="5793640"/>
            <a:ext cx="1094968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체크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ACEB91-3FF0-EBA3-7ED5-7E02AD819FDF}"/>
              </a:ext>
            </a:extLst>
          </p:cNvPr>
          <p:cNvSpPr/>
          <p:nvPr/>
        </p:nvSpPr>
        <p:spPr>
          <a:xfrm>
            <a:off x="2539093" y="5793640"/>
            <a:ext cx="979714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베팅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레이즈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2" name="그림 11" descr="텍스트, 스크린샷, 시계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7C6762-FD2F-4F31-0B60-78444FC3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76" y="1377632"/>
            <a:ext cx="3028946" cy="395364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79FC9F-A7F6-C31A-AC5A-B428FDED9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86125"/>
              </p:ext>
            </p:extLst>
          </p:nvPr>
        </p:nvGraphicFramePr>
        <p:xfrm>
          <a:off x="7477125" y="5609783"/>
          <a:ext cx="2330531" cy="97725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이미지 </a:t>
                      </a:r>
                      <a:r>
                        <a:rPr lang="ko-KR" altLang="en-US" sz="900" b="1" dirty="0" err="1"/>
                        <a:t>출저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: MTT Sports, WPL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빈도 수집이 목적이기에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금액은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필요없음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기타 자세한 프로필 기능은 차후 프로필 리스트에서 설명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27906E4-5861-B5A3-2891-975BBBEE2B97}"/>
              </a:ext>
            </a:extLst>
          </p:cNvPr>
          <p:cNvSpPr/>
          <p:nvPr/>
        </p:nvSpPr>
        <p:spPr>
          <a:xfrm>
            <a:off x="464410" y="799800"/>
            <a:ext cx="979714" cy="3187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이전 세션</a:t>
            </a:r>
          </a:p>
        </p:txBody>
      </p:sp>
    </p:spTree>
    <p:extLst>
      <p:ext uri="{BB962C8B-B14F-4D97-AF65-F5344CB8AC3E}">
        <p14:creationId xmlns:p14="http://schemas.microsoft.com/office/powerpoint/2010/main" val="15239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D2EA-03FC-B76B-DCBD-10D04BE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현재세션 </a:t>
            </a:r>
            <a:r>
              <a:rPr lang="en-US" altLang="ko-KR" dirty="0"/>
              <a:t>( </a:t>
            </a:r>
            <a:r>
              <a:rPr lang="ko-KR" altLang="en-US" dirty="0"/>
              <a:t>가로 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D4BD2-3A57-5E13-CFFD-66F28252BCD8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0-0-0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728C658-09B2-20A7-ACB3-9F13AC253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38472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세션 화면 </a:t>
                      </a: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( </a:t>
                      </a: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가로 형태 </a:t>
                      </a: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전체적인 구성은 세로 형태와 비슷함</a:t>
                      </a:r>
                      <a:r>
                        <a:rPr lang="en-US" altLang="ko-KR" sz="900" b="1" dirty="0"/>
                        <a:t>.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아래 버튼을 좌측이나 우측으로 설정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pic>
        <p:nvPicPr>
          <p:cNvPr id="4" name="그림 3" descr="테이블, 게임, 실내 게임 및 스포츠, 테이블 게임이(가) 표시된 사진">
            <a:extLst>
              <a:ext uri="{FF2B5EF4-FFF2-40B4-BE49-F238E27FC236}">
                <a16:creationId xmlns:a16="http://schemas.microsoft.com/office/drawing/2014/main" id="{9157D711-1552-BF8F-FA1E-5DDC00C7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8" y="1972355"/>
            <a:ext cx="5325502" cy="300785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21E67E-80D4-7388-F960-3F5005FD8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87232"/>
              </p:ext>
            </p:extLst>
          </p:nvPr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이미지 </a:t>
                      </a:r>
                      <a:r>
                        <a:rPr lang="ko-KR" altLang="en-US" sz="900" b="1" dirty="0" err="1"/>
                        <a:t>출저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: MTT Sports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빈도 수집이 목적이기에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금액은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필요없음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39458F4-36B8-6E84-C355-B89283E4658F}"/>
              </a:ext>
            </a:extLst>
          </p:cNvPr>
          <p:cNvSpPr/>
          <p:nvPr/>
        </p:nvSpPr>
        <p:spPr>
          <a:xfrm>
            <a:off x="4641397" y="4640317"/>
            <a:ext cx="623206" cy="3347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 err="1">
                <a:latin typeface="+mn-ea"/>
              </a:rPr>
              <a:t>폴드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9F4C6-8145-376C-B1C3-2D6A2E587BD0}"/>
              </a:ext>
            </a:extLst>
          </p:cNvPr>
          <p:cNvSpPr/>
          <p:nvPr/>
        </p:nvSpPr>
        <p:spPr>
          <a:xfrm>
            <a:off x="5264603" y="4645478"/>
            <a:ext cx="623206" cy="329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91B74-0B89-F692-A67C-9B6FD09B4155}"/>
              </a:ext>
            </a:extLst>
          </p:cNvPr>
          <p:cNvSpPr/>
          <p:nvPr/>
        </p:nvSpPr>
        <p:spPr>
          <a:xfrm>
            <a:off x="5887810" y="4645478"/>
            <a:ext cx="532040" cy="329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베팅</a:t>
            </a:r>
          </a:p>
        </p:txBody>
      </p:sp>
    </p:spTree>
    <p:extLst>
      <p:ext uri="{BB962C8B-B14F-4D97-AF65-F5344CB8AC3E}">
        <p14:creationId xmlns:p14="http://schemas.microsoft.com/office/powerpoint/2010/main" val="334449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EB9E5-DA3E-16E1-9811-AEC761D62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E41786-D3E8-0180-8D4D-74593EDE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프로필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FD64F4-E533-878C-63E9-A0758736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3124"/>
              </p:ext>
            </p:extLst>
          </p:nvPr>
        </p:nvGraphicFramePr>
        <p:xfrm>
          <a:off x="7477125" y="367326"/>
          <a:ext cx="2330531" cy="139787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프로필 데이터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프로필 데이터 관련 메뉴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저장된 프로필 리스트 확인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저장된 프로필 중 특정 프로필을 합할 수 있는 기능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48C854-27D0-7DF8-91C5-23474521E74B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100F43-F062-0A5C-EFDA-8DFF1E2C35E0}"/>
              </a:ext>
            </a:extLst>
          </p:cNvPr>
          <p:cNvSpPr/>
          <p:nvPr/>
        </p:nvSpPr>
        <p:spPr>
          <a:xfrm>
            <a:off x="2383971" y="106740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 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D9EE5C-C86D-D85E-3A8A-0C7F5DA093DD}"/>
              </a:ext>
            </a:extLst>
          </p:cNvPr>
          <p:cNvSpPr/>
          <p:nvPr/>
        </p:nvSpPr>
        <p:spPr>
          <a:xfrm>
            <a:off x="2383971" y="162551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 합치기</a:t>
            </a:r>
          </a:p>
        </p:txBody>
      </p:sp>
    </p:spTree>
    <p:extLst>
      <p:ext uri="{BB962C8B-B14F-4D97-AF65-F5344CB8AC3E}">
        <p14:creationId xmlns:p14="http://schemas.microsoft.com/office/powerpoint/2010/main" val="4760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D090-2833-6CC1-D98E-2C7E7E90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A5846-343E-6C16-5CB1-7928F116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프로필 데이터 리스트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89090-67FE-7726-1E23-2F445E6FC8C5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0-0-0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9F965D-AAAA-CB6C-44DA-9BA6CAB11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66097"/>
              </p:ext>
            </p:extLst>
          </p:nvPr>
        </p:nvGraphicFramePr>
        <p:xfrm>
          <a:off x="7477125" y="367326"/>
          <a:ext cx="2330531" cy="27145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프로필 데이터 리스트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저장된 프로필 데이터를 확인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맨 위에 현재 경로를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저장된 프로필 클릭하면 상세 수치 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(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퍼센테이지를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위에 두고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아래에는 액션에 대한 수치를 넣을지 고민 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4536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프로필에서 메모 작성 가능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프로필에서 태그 기능으로 컬러 마킹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34378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프로필 이미지를 핸드폰 사진에서 선택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81465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  <a:tr h="10458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0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5233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F95AAE1-5EFA-A487-5EAB-F8F849D7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1207"/>
              </p:ext>
            </p:extLst>
          </p:nvPr>
        </p:nvGraphicFramePr>
        <p:xfrm>
          <a:off x="7477125" y="5470990"/>
          <a:ext cx="2330531" cy="111441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데이터 합치는 기능 고려해 디렉토리 포함해서 보여주는 형식도 고려하고 있으나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지금은 프로필만 보여주는 것을 생각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시계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FA921E-1BE2-0591-3CE3-E8B9A83A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76" y="1377632"/>
            <a:ext cx="3028946" cy="3953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391046-3E43-E824-F2F9-FF80C5F33043}"/>
              </a:ext>
            </a:extLst>
          </p:cNvPr>
          <p:cNvSpPr/>
          <p:nvPr/>
        </p:nvSpPr>
        <p:spPr>
          <a:xfrm>
            <a:off x="595991" y="1471530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91C2A-7B5C-4BAE-D8A0-AB5588C005C7}"/>
              </a:ext>
            </a:extLst>
          </p:cNvPr>
          <p:cNvSpPr txBox="1"/>
          <p:nvPr/>
        </p:nvSpPr>
        <p:spPr>
          <a:xfrm>
            <a:off x="595992" y="898071"/>
            <a:ext cx="27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토너먼트 </a:t>
            </a:r>
            <a:r>
              <a:rPr lang="en-US" altLang="ko-KR" dirty="0"/>
              <a:t>/ APL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4F83E-80A9-2028-F60E-806EE4798E13}"/>
              </a:ext>
            </a:extLst>
          </p:cNvPr>
          <p:cNvSpPr/>
          <p:nvPr/>
        </p:nvSpPr>
        <p:spPr>
          <a:xfrm>
            <a:off x="595990" y="1860323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BBABE3-FEB7-491E-9D3E-8B4BB3D996B9}"/>
              </a:ext>
            </a:extLst>
          </p:cNvPr>
          <p:cNvSpPr/>
          <p:nvPr/>
        </p:nvSpPr>
        <p:spPr>
          <a:xfrm>
            <a:off x="595989" y="2249116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6BFFD0-F0F1-B91C-8202-DFAD9EDEEDB2}"/>
              </a:ext>
            </a:extLst>
          </p:cNvPr>
          <p:cNvSpPr/>
          <p:nvPr/>
        </p:nvSpPr>
        <p:spPr>
          <a:xfrm>
            <a:off x="595989" y="2650300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Cash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D3188A-C42B-283E-9B58-75BED3E8ACC3}"/>
              </a:ext>
            </a:extLst>
          </p:cNvPr>
          <p:cNvCxnSpPr>
            <a:cxnSpLocks/>
          </p:cNvCxnSpPr>
          <p:nvPr/>
        </p:nvCxnSpPr>
        <p:spPr>
          <a:xfrm>
            <a:off x="3395728" y="2834966"/>
            <a:ext cx="620489" cy="6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0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EAF7-DBD6-A122-CEE4-CB6C060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6715B-5FB2-E7DE-88FE-A435CA78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프로필 데이터 합치기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D69AA-9975-F126-FA31-290EC5F8146B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0-0-0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519BBD-F130-9841-F081-4376453A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90092"/>
              </p:ext>
            </p:extLst>
          </p:nvPr>
        </p:nvGraphicFramePr>
        <p:xfrm>
          <a:off x="7477125" y="367326"/>
          <a:ext cx="2330531" cy="312602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프로필 데이터 합치기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저장된 프로필 데이터 </a:t>
                      </a:r>
                      <a:r>
                        <a:rPr lang="en-US" altLang="ko-KR" sz="900" b="0" dirty="0"/>
                        <a:t>2</a:t>
                      </a:r>
                      <a:r>
                        <a:rPr lang="ko-KR" altLang="en-US" sz="900" b="0" dirty="0"/>
                        <a:t>개를 합치기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수치를 제외한 나머지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태그 등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번째 합치기 대상 기준으로 유지하기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선택된 프로필은 그림자 효과 등을 이용하여 버튼 눌림 표시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45362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합칠 프로필 선택하면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두 개의 프로필을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합치시겠습니까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?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합친 후 기존 데이터는 복구할 수 없습니다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.”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확인 알람으로 최종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컨펌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받기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합쳐지게 되면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번째 선택된 데이터는 삭제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34378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81465"/>
                  </a:ext>
                </a:extLst>
              </a:tr>
              <a:tr h="105155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  <a:tr h="10458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0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5233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12FC913-2C65-5D11-F35E-DFC3A4B3C9FB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470990"/>
          <a:ext cx="2330531" cy="111441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데이터 합치는 기능 고려해 디렉토리 포함해서 보여주는 형식도 고려하고 있으나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지금은 프로필만 보여주는 것을 생각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DF6F815-0E58-08D9-C537-455B72648C56}"/>
              </a:ext>
            </a:extLst>
          </p:cNvPr>
          <p:cNvSpPr/>
          <p:nvPr/>
        </p:nvSpPr>
        <p:spPr>
          <a:xfrm>
            <a:off x="595991" y="1471530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FCAD1-0948-3A64-7390-B568AFAABF58}"/>
              </a:ext>
            </a:extLst>
          </p:cNvPr>
          <p:cNvSpPr txBox="1"/>
          <p:nvPr/>
        </p:nvSpPr>
        <p:spPr>
          <a:xfrm>
            <a:off x="595992" y="898071"/>
            <a:ext cx="27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토너먼트 </a:t>
            </a:r>
            <a:r>
              <a:rPr lang="en-US" altLang="ko-KR" dirty="0"/>
              <a:t>/ APL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EB695E-655A-D880-32FE-837A55034219}"/>
              </a:ext>
            </a:extLst>
          </p:cNvPr>
          <p:cNvSpPr/>
          <p:nvPr/>
        </p:nvSpPr>
        <p:spPr>
          <a:xfrm>
            <a:off x="595990" y="1860323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FC6AF2-1B39-A5AE-1B57-D3EA03C1A07D}"/>
              </a:ext>
            </a:extLst>
          </p:cNvPr>
          <p:cNvSpPr/>
          <p:nvPr/>
        </p:nvSpPr>
        <p:spPr>
          <a:xfrm>
            <a:off x="595989" y="2249116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9A04C1-F3B5-85E7-D058-9F8F6E5F485C}"/>
              </a:ext>
            </a:extLst>
          </p:cNvPr>
          <p:cNvSpPr/>
          <p:nvPr/>
        </p:nvSpPr>
        <p:spPr>
          <a:xfrm>
            <a:off x="595989" y="2650300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Cash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E1FA12-740A-FB42-ED4E-07B14549F90A}"/>
              </a:ext>
            </a:extLst>
          </p:cNvPr>
          <p:cNvCxnSpPr>
            <a:cxnSpLocks/>
          </p:cNvCxnSpPr>
          <p:nvPr/>
        </p:nvCxnSpPr>
        <p:spPr>
          <a:xfrm>
            <a:off x="3395728" y="2834966"/>
            <a:ext cx="620489" cy="6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835AE-6474-E2DE-4BE6-9D3A8F815CD6}"/>
              </a:ext>
            </a:extLst>
          </p:cNvPr>
          <p:cNvSpPr/>
          <p:nvPr/>
        </p:nvSpPr>
        <p:spPr>
          <a:xfrm>
            <a:off x="4212769" y="1471530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D68F9-2465-2FE3-F22F-3A4D6DCE0BF0}"/>
              </a:ext>
            </a:extLst>
          </p:cNvPr>
          <p:cNvSpPr txBox="1"/>
          <p:nvPr/>
        </p:nvSpPr>
        <p:spPr>
          <a:xfrm>
            <a:off x="4212770" y="898071"/>
            <a:ext cx="27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토너먼트 </a:t>
            </a:r>
            <a:r>
              <a:rPr lang="en-US" altLang="ko-KR" dirty="0"/>
              <a:t>/ APL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5B52BE-DEC8-AE9D-F618-113AB698C70B}"/>
              </a:ext>
            </a:extLst>
          </p:cNvPr>
          <p:cNvSpPr/>
          <p:nvPr/>
        </p:nvSpPr>
        <p:spPr>
          <a:xfrm>
            <a:off x="4212768" y="1860323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FDFD5A-A275-A0C9-2A0A-8F5FE7ACFCF4}"/>
              </a:ext>
            </a:extLst>
          </p:cNvPr>
          <p:cNvSpPr/>
          <p:nvPr/>
        </p:nvSpPr>
        <p:spPr>
          <a:xfrm>
            <a:off x="4212767" y="2249116"/>
            <a:ext cx="2759529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</a:t>
            </a:r>
            <a:r>
              <a:rPr lang="en-US" altLang="ko-KR" sz="1600" b="1" dirty="0">
                <a:latin typeface="+mn-ea"/>
              </a:rPr>
              <a:t>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27FD3F-1301-B52F-7E06-6810909AD32A}"/>
              </a:ext>
            </a:extLst>
          </p:cNvPr>
          <p:cNvSpPr/>
          <p:nvPr/>
        </p:nvSpPr>
        <p:spPr>
          <a:xfrm>
            <a:off x="4212767" y="2650300"/>
            <a:ext cx="2759529" cy="369333"/>
          </a:xfrm>
          <a:prstGeom prst="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Cash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4348B0-780B-E691-1A21-B7EBD3EC9D83}"/>
              </a:ext>
            </a:extLst>
          </p:cNvPr>
          <p:cNvSpPr/>
          <p:nvPr/>
        </p:nvSpPr>
        <p:spPr>
          <a:xfrm>
            <a:off x="4109357" y="5905714"/>
            <a:ext cx="2977243" cy="2388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데이터 합칠 프로필을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187197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493B6-9D95-5590-4979-2F2A0DEE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07666"/>
              </p:ext>
            </p:extLst>
          </p:nvPr>
        </p:nvGraphicFramePr>
        <p:xfrm>
          <a:off x="109740" y="1084987"/>
          <a:ext cx="9650081" cy="291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187">
                  <a:extLst>
                    <a:ext uri="{9D8B030D-6E8A-4147-A177-3AD203B41FA5}">
                      <a16:colId xmlns:a16="http://schemas.microsoft.com/office/drawing/2014/main" val="3590531998"/>
                    </a:ext>
                  </a:extLst>
                </a:gridCol>
                <a:gridCol w="870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변경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관련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검토자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2025-07-04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화면기획서 작성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위대한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68E6E8-E45B-8A71-C0C8-3E43C84D5ED8}"/>
              </a:ext>
            </a:extLst>
          </p:cNvPr>
          <p:cNvSpPr txBox="1"/>
          <p:nvPr/>
        </p:nvSpPr>
        <p:spPr>
          <a:xfrm>
            <a:off x="109740" y="530176"/>
            <a:ext cx="94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 dirty="0">
                <a:solidFill>
                  <a:prstClr val="black"/>
                </a:solidFill>
                <a:latin typeface="나눔고딕" panose="020B0600000101010101" charset="-127"/>
                <a:ea typeface="나눔고딕" panose="020B0600000101010101" charset="-127"/>
              </a:rPr>
              <a:t>History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0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55165-CC85-CC71-6E05-D8E742E8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CF3850-B40D-F911-4B12-F7EEB484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6B655A-5C85-1C50-0770-20F70414C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07963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설정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설정 리스트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테이블 컬러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카드 뒷면 등 커스텀 세팅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프로필 데이터 백업과 복원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BD348A-8C5F-891B-967C-3F08054C4F8D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DBB8208-BEED-5C87-438D-B9FC195DC0A0}"/>
              </a:ext>
            </a:extLst>
          </p:cNvPr>
          <p:cNvSpPr/>
          <p:nvPr/>
        </p:nvSpPr>
        <p:spPr>
          <a:xfrm>
            <a:off x="2383971" y="111116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앱 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9BD75-44E0-BCDA-76CA-CC0327B083EF}"/>
              </a:ext>
            </a:extLst>
          </p:cNvPr>
          <p:cNvSpPr/>
          <p:nvPr/>
        </p:nvSpPr>
        <p:spPr>
          <a:xfrm>
            <a:off x="2383971" y="166927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 백업</a:t>
            </a:r>
            <a:r>
              <a:rPr lang="en-US" altLang="ko-KR" sz="1600" b="1" dirty="0">
                <a:latin typeface="+mn-ea"/>
              </a:rPr>
              <a:t> / </a:t>
            </a:r>
            <a:r>
              <a:rPr lang="ko-KR" altLang="en-US" sz="1600" b="1" dirty="0">
                <a:latin typeface="+mn-ea"/>
              </a:rPr>
              <a:t>복원</a:t>
            </a:r>
          </a:p>
        </p:txBody>
      </p:sp>
    </p:spTree>
    <p:extLst>
      <p:ext uri="{BB962C8B-B14F-4D97-AF65-F5344CB8AC3E}">
        <p14:creationId xmlns:p14="http://schemas.microsoft.com/office/powerpoint/2010/main" val="21096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5F08B-2BCD-EAF3-46B5-99E8E834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251A20-91A2-DA7A-CB08-ECD4E7B4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앱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8431E2-DCF0-19BA-B0E8-799A70C4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79696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앱 설정 화면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카드 뒷면 커스텀 이미지 업로드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3859EE-42E3-F150-7E55-6769C55DE924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0FA17DB-3833-2D01-C244-8DFC76409FA1}"/>
              </a:ext>
            </a:extLst>
          </p:cNvPr>
          <p:cNvSpPr/>
          <p:nvPr/>
        </p:nvSpPr>
        <p:spPr>
          <a:xfrm>
            <a:off x="2383971" y="111116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카드 뒷면 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169032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D3644-B17B-8605-F418-2D66E2160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937011-E96C-07E7-9C3A-DE834CE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프로필 데이터 백업 </a:t>
            </a:r>
            <a:r>
              <a:rPr lang="en-US" altLang="ko-KR" dirty="0"/>
              <a:t>/ </a:t>
            </a:r>
            <a:r>
              <a:rPr lang="ko-KR" altLang="en-US" dirty="0"/>
              <a:t>복원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0AB4EF-63C7-2798-4D91-260F1DC12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19799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프로필 데이터 백업과 복원</a:t>
                      </a: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지금까지 저장한 프로필 데이터 백업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저장된 파일을 불러와 데이터 복원 가능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43CDB9-AAB1-394E-11CB-34C2EB1416D1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9E2A7AA-BE2E-0DFF-79DD-EA1CDB87962A}"/>
              </a:ext>
            </a:extLst>
          </p:cNvPr>
          <p:cNvSpPr/>
          <p:nvPr/>
        </p:nvSpPr>
        <p:spPr>
          <a:xfrm>
            <a:off x="2383971" y="106740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 백업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82BE58-6FCF-65F1-481C-22E6BF4869B8}"/>
              </a:ext>
            </a:extLst>
          </p:cNvPr>
          <p:cNvSpPr/>
          <p:nvPr/>
        </p:nvSpPr>
        <p:spPr>
          <a:xfrm>
            <a:off x="2383971" y="1625515"/>
            <a:ext cx="2767693" cy="408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프로필 데이터 복원</a:t>
            </a:r>
          </a:p>
        </p:txBody>
      </p:sp>
    </p:spTree>
    <p:extLst>
      <p:ext uri="{BB962C8B-B14F-4D97-AF65-F5344CB8AC3E}">
        <p14:creationId xmlns:p14="http://schemas.microsoft.com/office/powerpoint/2010/main" val="117590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감사합니다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8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메뉴 구조도 </a:t>
            </a:r>
            <a:r>
              <a:rPr kumimoji="0" lang="en-US" altLang="ko-KR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(IA)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899D2C-36CB-1FE5-BF7A-D94E00777DD8}"/>
              </a:ext>
            </a:extLst>
          </p:cNvPr>
          <p:cNvSpPr txBox="1"/>
          <p:nvPr/>
        </p:nvSpPr>
        <p:spPr>
          <a:xfrm>
            <a:off x="109740" y="455528"/>
            <a:ext cx="94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고딕" panose="020B0600000101010101" charset="-127"/>
                <a:ea typeface="나눔고딕" panose="020B0600000101010101" charset="-127"/>
              </a:rPr>
              <a:t>IA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(Information Architecture)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290A9C-1B37-1735-234D-A85067E0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64467"/>
              </p:ext>
            </p:extLst>
          </p:nvPr>
        </p:nvGraphicFramePr>
        <p:xfrm>
          <a:off x="349661" y="1082952"/>
          <a:ext cx="9189895" cy="5195407"/>
        </p:xfrm>
        <a:graphic>
          <a:graphicData uri="http://schemas.openxmlformats.org/drawingml/2006/table">
            <a:tbl>
              <a:tblPr/>
              <a:tblGrid>
                <a:gridCol w="907858">
                  <a:extLst>
                    <a:ext uri="{9D8B030D-6E8A-4147-A177-3AD203B41FA5}">
                      <a16:colId xmlns:a16="http://schemas.microsoft.com/office/drawing/2014/main" val="4248569814"/>
                    </a:ext>
                  </a:extLst>
                </a:gridCol>
                <a:gridCol w="2201818">
                  <a:extLst>
                    <a:ext uri="{9D8B030D-6E8A-4147-A177-3AD203B41FA5}">
                      <a16:colId xmlns:a16="http://schemas.microsoft.com/office/drawing/2014/main" val="1505120437"/>
                    </a:ext>
                  </a:extLst>
                </a:gridCol>
                <a:gridCol w="2247499">
                  <a:extLst>
                    <a:ext uri="{9D8B030D-6E8A-4147-A177-3AD203B41FA5}">
                      <a16:colId xmlns:a16="http://schemas.microsoft.com/office/drawing/2014/main" val="1639202540"/>
                    </a:ext>
                  </a:extLst>
                </a:gridCol>
                <a:gridCol w="1898738">
                  <a:extLst>
                    <a:ext uri="{9D8B030D-6E8A-4147-A177-3AD203B41FA5}">
                      <a16:colId xmlns:a16="http://schemas.microsoft.com/office/drawing/2014/main" val="2005011259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2242265745"/>
                    </a:ext>
                  </a:extLst>
                </a:gridCol>
              </a:tblGrid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ID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Depth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Depth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Depth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78398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페이지 선택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49893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세션 시작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세션 제거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19824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게임 설정 불러오기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마지막으로 저장된 세션 불러오기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52561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게임 설정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2723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marL="0" marR="0" lvl="0" indent="0" algn="ctr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수 입력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3365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1-2-2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세팅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프로필 불러오기 가능 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없이 할 경우 게스트 프로필로 처리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게스트 프로필은 필요할 경우 새 프로필로 변경 가능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104288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1-2-3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 시작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77332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6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진행중인 세션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06061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세션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966412"/>
                  </a:ext>
                </a:extLst>
              </a:tr>
              <a:tr h="209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노트 기록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89317"/>
                  </a:ext>
                </a:extLst>
              </a:tr>
              <a:tr h="216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세션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넘겼을때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되돌리기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970941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6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프로필 데이터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55830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프로필 리스트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 형식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21413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3-1-1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플레이어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스테이터스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2366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데이터 수치 합치기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프로필 데이터를 합치는 기능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256860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296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6" rtl="0" eaLnBrk="1" fontAlgn="ctr" latinLnBrk="1" hangingPunct="1"/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81274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설정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86744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백업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177016"/>
                  </a:ext>
                </a:extLst>
              </a:tr>
              <a:tr h="19869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52" marR="7152" marT="7152" marB="34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4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5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정의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7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5EE304C-F4F3-2634-5E12-06FC0786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2298"/>
              </p:ext>
            </p:extLst>
          </p:nvPr>
        </p:nvGraphicFramePr>
        <p:xfrm>
          <a:off x="109740" y="925333"/>
          <a:ext cx="9566105" cy="321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8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명칭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도식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약어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플레이어 프로필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실제로 포커 플레이 중인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HUD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플레이어의 액션 관련하여 수치를 보여주는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920150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358334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65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162239"/>
                  </a:ext>
                </a:extLst>
              </a:tr>
              <a:tr h="5870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326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0C351F-C5DA-AC68-594A-8BEC50437ABA}"/>
              </a:ext>
            </a:extLst>
          </p:cNvPr>
          <p:cNvSpPr txBox="1"/>
          <p:nvPr/>
        </p:nvSpPr>
        <p:spPr>
          <a:xfrm>
            <a:off x="109740" y="370522"/>
            <a:ext cx="94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고딕" panose="020B0600000101010101" charset="-127"/>
                <a:ea typeface="나눔고딕" panose="020B0600000101010101" charset="-127"/>
              </a:rPr>
              <a:t>정의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서비스 개요 및 주요 정책</a:t>
            </a:r>
          </a:p>
        </p:txBody>
      </p:sp>
    </p:spTree>
    <p:extLst>
      <p:ext uri="{BB962C8B-B14F-4D97-AF65-F5344CB8AC3E}">
        <p14:creationId xmlns:p14="http://schemas.microsoft.com/office/powerpoint/2010/main" val="229129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349281EC-D966-315D-0647-329442C834C1}"/>
              </a:ext>
            </a:extLst>
          </p:cNvPr>
          <p:cNvSpPr txBox="1"/>
          <p:nvPr/>
        </p:nvSpPr>
        <p:spPr>
          <a:xfrm>
            <a:off x="176979" y="148112"/>
            <a:ext cx="292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</a:rPr>
              <a:t>서비스 개요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DC609-7680-B512-C31A-74B3D6A42350}"/>
              </a:ext>
            </a:extLst>
          </p:cNvPr>
          <p:cNvSpPr txBox="1"/>
          <p:nvPr/>
        </p:nvSpPr>
        <p:spPr>
          <a:xfrm>
            <a:off x="439643" y="639274"/>
            <a:ext cx="920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서비스 개요에 대한 설명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068E7A-4257-9FF1-DC7D-2EAF6E199D33}"/>
              </a:ext>
            </a:extLst>
          </p:cNvPr>
          <p:cNvSpPr/>
          <p:nvPr/>
        </p:nvSpPr>
        <p:spPr>
          <a:xfrm>
            <a:off x="4367430" y="4826971"/>
            <a:ext cx="1271225" cy="410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프로필 저장</a:t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여부 확인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7A1C10-92AB-43B8-937A-C3777C458C67}"/>
              </a:ext>
            </a:extLst>
          </p:cNvPr>
          <p:cNvCxnSpPr>
            <a:cxnSpLocks/>
          </p:cNvCxnSpPr>
          <p:nvPr/>
        </p:nvCxnSpPr>
        <p:spPr>
          <a:xfrm>
            <a:off x="3854667" y="5046989"/>
            <a:ext cx="4425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4E6C78-1693-F41C-BB8F-71349DE47B39}"/>
              </a:ext>
            </a:extLst>
          </p:cNvPr>
          <p:cNvSpPr/>
          <p:nvPr/>
        </p:nvSpPr>
        <p:spPr>
          <a:xfrm>
            <a:off x="505112" y="1944510"/>
            <a:ext cx="1271225" cy="45043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오프라인</a:t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홀덤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시작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1FC04C-39A9-1125-BEDE-5F42A5DE0215}"/>
              </a:ext>
            </a:extLst>
          </p:cNvPr>
          <p:cNvCxnSpPr>
            <a:cxnSpLocks/>
          </p:cNvCxnSpPr>
          <p:nvPr/>
        </p:nvCxnSpPr>
        <p:spPr>
          <a:xfrm>
            <a:off x="1208100" y="2424429"/>
            <a:ext cx="1" cy="4033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CBB9AC8-4944-D81B-F1DA-F2E1F289F3EF}"/>
              </a:ext>
            </a:extLst>
          </p:cNvPr>
          <p:cNvSpPr/>
          <p:nvPr/>
        </p:nvSpPr>
        <p:spPr>
          <a:xfrm>
            <a:off x="8229746" y="4814685"/>
            <a:ext cx="1271225" cy="45043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오프라인</a:t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홀덤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종료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0F2824-FB4E-2369-9107-2028F2CA9183}"/>
              </a:ext>
            </a:extLst>
          </p:cNvPr>
          <p:cNvSpPr/>
          <p:nvPr/>
        </p:nvSpPr>
        <p:spPr>
          <a:xfrm>
            <a:off x="6298588" y="4831526"/>
            <a:ext cx="1271225" cy="410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게임 종료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C86D52-3BBD-0DE6-AECB-394758498A06}"/>
              </a:ext>
            </a:extLst>
          </p:cNvPr>
          <p:cNvSpPr/>
          <p:nvPr/>
        </p:nvSpPr>
        <p:spPr>
          <a:xfrm>
            <a:off x="2407356" y="2857231"/>
            <a:ext cx="1271225" cy="411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프로필 설정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4AAE7A5-6607-D815-9DFD-2BAFCB8D3250}"/>
              </a:ext>
            </a:extLst>
          </p:cNvPr>
          <p:cNvCxnSpPr>
            <a:cxnSpLocks/>
          </p:cNvCxnSpPr>
          <p:nvPr/>
        </p:nvCxnSpPr>
        <p:spPr>
          <a:xfrm>
            <a:off x="3042968" y="3357220"/>
            <a:ext cx="1" cy="4033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61A7E88-DBC1-F4D8-E740-4F5E1CE08F5C}"/>
              </a:ext>
            </a:extLst>
          </p:cNvPr>
          <p:cNvCxnSpPr>
            <a:cxnSpLocks/>
          </p:cNvCxnSpPr>
          <p:nvPr/>
        </p:nvCxnSpPr>
        <p:spPr>
          <a:xfrm>
            <a:off x="2675574" y="4340515"/>
            <a:ext cx="0" cy="5219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6861DD4-AB08-858D-6B9D-FCEDAD735CF2}"/>
              </a:ext>
            </a:extLst>
          </p:cNvPr>
          <p:cNvSpPr/>
          <p:nvPr/>
        </p:nvSpPr>
        <p:spPr>
          <a:xfrm>
            <a:off x="505112" y="2857231"/>
            <a:ext cx="1271225" cy="411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앱 실행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24362D0-C12E-411F-5117-B5F4AA8B1335}"/>
              </a:ext>
            </a:extLst>
          </p:cNvPr>
          <p:cNvSpPr/>
          <p:nvPr/>
        </p:nvSpPr>
        <p:spPr>
          <a:xfrm>
            <a:off x="2436272" y="3849510"/>
            <a:ext cx="1271225" cy="411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게임 진행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0E6B4EC-E3D8-B3EB-C4FD-F61CA8E91962}"/>
              </a:ext>
            </a:extLst>
          </p:cNvPr>
          <p:cNvCxnSpPr>
            <a:cxnSpLocks/>
          </p:cNvCxnSpPr>
          <p:nvPr/>
        </p:nvCxnSpPr>
        <p:spPr>
          <a:xfrm>
            <a:off x="5747325" y="5046989"/>
            <a:ext cx="4425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2E106E5-3DB7-710B-5CA8-CC1A9A682F1F}"/>
              </a:ext>
            </a:extLst>
          </p:cNvPr>
          <p:cNvCxnSpPr>
            <a:cxnSpLocks/>
          </p:cNvCxnSpPr>
          <p:nvPr/>
        </p:nvCxnSpPr>
        <p:spPr>
          <a:xfrm>
            <a:off x="7678483" y="5046989"/>
            <a:ext cx="4425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598B0CF-18EA-A479-30EF-9E39D7759321}"/>
              </a:ext>
            </a:extLst>
          </p:cNvPr>
          <p:cNvCxnSpPr>
            <a:cxnSpLocks/>
          </p:cNvCxnSpPr>
          <p:nvPr/>
        </p:nvCxnSpPr>
        <p:spPr>
          <a:xfrm>
            <a:off x="1885008" y="3064184"/>
            <a:ext cx="4425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88E1F-84A7-6E4A-FBD6-B3C7003EE76E}"/>
              </a:ext>
            </a:extLst>
          </p:cNvPr>
          <p:cNvGrpSpPr/>
          <p:nvPr/>
        </p:nvGrpSpPr>
        <p:grpSpPr>
          <a:xfrm>
            <a:off x="2298393" y="4841789"/>
            <a:ext cx="1476236" cy="410400"/>
            <a:chOff x="2298393" y="4841789"/>
            <a:chExt cx="1476236" cy="410400"/>
          </a:xfrm>
        </p:grpSpPr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EECFAF83-B56F-7427-65E1-2442FD286676}"/>
                </a:ext>
              </a:extLst>
            </p:cNvPr>
            <p:cNvSpPr/>
            <p:nvPr/>
          </p:nvSpPr>
          <p:spPr>
            <a:xfrm>
              <a:off x="2298393" y="4841789"/>
              <a:ext cx="1476236" cy="4104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723BB5-3EE4-1361-6028-F55398C4E261}"/>
                </a:ext>
              </a:extLst>
            </p:cNvPr>
            <p:cNvSpPr txBox="1"/>
            <p:nvPr/>
          </p:nvSpPr>
          <p:spPr>
            <a:xfrm>
              <a:off x="2544333" y="4923879"/>
              <a:ext cx="97992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Continue?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9F5C30-825F-666F-1A80-AEA814DFD408}"/>
              </a:ext>
            </a:extLst>
          </p:cNvPr>
          <p:cNvSpPr/>
          <p:nvPr/>
        </p:nvSpPr>
        <p:spPr>
          <a:xfrm>
            <a:off x="3702902" y="4752815"/>
            <a:ext cx="12333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No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E17CC1-02A8-3470-E994-45087E9A4BF0}"/>
              </a:ext>
            </a:extLst>
          </p:cNvPr>
          <p:cNvCxnSpPr>
            <a:cxnSpLocks/>
          </p:cNvCxnSpPr>
          <p:nvPr/>
        </p:nvCxnSpPr>
        <p:spPr>
          <a:xfrm flipV="1">
            <a:off x="3524256" y="4305012"/>
            <a:ext cx="0" cy="5753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7254-2D78-5F82-1CB8-A3525CCDB929}"/>
              </a:ext>
            </a:extLst>
          </p:cNvPr>
          <p:cNvSpPr/>
          <p:nvPr/>
        </p:nvSpPr>
        <p:spPr>
          <a:xfrm>
            <a:off x="2969490" y="4458269"/>
            <a:ext cx="12333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418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1DCC28BD-D480-39F9-CC09-79ED05127006}"/>
              </a:ext>
            </a:extLst>
          </p:cNvPr>
          <p:cNvSpPr/>
          <p:nvPr/>
        </p:nvSpPr>
        <p:spPr>
          <a:xfrm>
            <a:off x="2032242" y="1036259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D5B96C8E-5646-1E63-3986-23DFF58D230E}"/>
              </a:ext>
            </a:extLst>
          </p:cNvPr>
          <p:cNvSpPr/>
          <p:nvPr/>
        </p:nvSpPr>
        <p:spPr>
          <a:xfrm>
            <a:off x="2098678" y="1760936"/>
            <a:ext cx="1117969" cy="4231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ACE7A5-9501-DD66-368F-17C1614A6BBC}"/>
              </a:ext>
            </a:extLst>
          </p:cNvPr>
          <p:cNvCxnSpPr>
            <a:cxnSpLocks/>
          </p:cNvCxnSpPr>
          <p:nvPr/>
        </p:nvCxnSpPr>
        <p:spPr>
          <a:xfrm>
            <a:off x="2657154" y="1357450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59119E20-C3D4-2560-4A78-73905CBBC5FD}"/>
              </a:ext>
            </a:extLst>
          </p:cNvPr>
          <p:cNvSpPr/>
          <p:nvPr/>
        </p:nvSpPr>
        <p:spPr>
          <a:xfrm>
            <a:off x="5500652" y="1760936"/>
            <a:ext cx="1117969" cy="4231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조건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0DE1C4D1-FF6A-C509-FB3E-46166AA54413}"/>
              </a:ext>
            </a:extLst>
          </p:cNvPr>
          <p:cNvSpPr/>
          <p:nvPr/>
        </p:nvSpPr>
        <p:spPr>
          <a:xfrm>
            <a:off x="2098678" y="3380651"/>
            <a:ext cx="1117969" cy="4231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조건</a:t>
            </a:r>
          </a:p>
        </p:txBody>
      </p: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760CABEC-310F-68EF-A4B8-09D897F57464}"/>
              </a:ext>
            </a:extLst>
          </p:cNvPr>
          <p:cNvSpPr/>
          <p:nvPr/>
        </p:nvSpPr>
        <p:spPr>
          <a:xfrm>
            <a:off x="5434216" y="5725043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페이지</a:t>
            </a:r>
          </a:p>
        </p:txBody>
      </p:sp>
      <p:sp>
        <p:nvSpPr>
          <p:cNvPr id="77" name="순서도: 문서 76">
            <a:extLst>
              <a:ext uri="{FF2B5EF4-FFF2-40B4-BE49-F238E27FC236}">
                <a16:creationId xmlns:a16="http://schemas.microsoft.com/office/drawing/2014/main" id="{88684DCD-D578-1D65-0291-176D6E2D0AA5}"/>
              </a:ext>
            </a:extLst>
          </p:cNvPr>
          <p:cNvSpPr/>
          <p:nvPr/>
        </p:nvSpPr>
        <p:spPr>
          <a:xfrm>
            <a:off x="7500247" y="1838404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페이지</a:t>
            </a:r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783F336D-C94F-6096-AB67-E52F54A49D55}"/>
              </a:ext>
            </a:extLst>
          </p:cNvPr>
          <p:cNvSpPr/>
          <p:nvPr/>
        </p:nvSpPr>
        <p:spPr>
          <a:xfrm>
            <a:off x="5434216" y="6453985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C1B9615-C50E-89CF-E760-BDD29A1C0A0B}"/>
              </a:ext>
            </a:extLst>
          </p:cNvPr>
          <p:cNvSpPr/>
          <p:nvPr/>
        </p:nvSpPr>
        <p:spPr>
          <a:xfrm flipV="1">
            <a:off x="3252361" y="1926776"/>
            <a:ext cx="2165911" cy="45719"/>
          </a:xfrm>
          <a:custGeom>
            <a:avLst/>
            <a:gdLst>
              <a:gd name="connsiteX0" fmla="*/ 0 w 828675"/>
              <a:gd name="connsiteY0" fmla="*/ 0 h 0"/>
              <a:gd name="connsiteX1" fmla="*/ 828675 w 8286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5286F0E-537D-53C0-7EE8-D7793217D923}"/>
              </a:ext>
            </a:extLst>
          </p:cNvPr>
          <p:cNvCxnSpPr>
            <a:cxnSpLocks/>
          </p:cNvCxnSpPr>
          <p:nvPr/>
        </p:nvCxnSpPr>
        <p:spPr>
          <a:xfrm>
            <a:off x="6059636" y="2209262"/>
            <a:ext cx="0" cy="35177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A4EF7C-6FB5-1232-D0A6-C0A3ED64EC28}"/>
              </a:ext>
            </a:extLst>
          </p:cNvPr>
          <p:cNvCxnSpPr>
            <a:cxnSpLocks/>
          </p:cNvCxnSpPr>
          <p:nvPr/>
        </p:nvCxnSpPr>
        <p:spPr>
          <a:xfrm>
            <a:off x="2657154" y="2241328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62BCA02-63CA-421D-BADD-181BD7D13024}"/>
              </a:ext>
            </a:extLst>
          </p:cNvPr>
          <p:cNvCxnSpPr>
            <a:cxnSpLocks/>
          </p:cNvCxnSpPr>
          <p:nvPr/>
        </p:nvCxnSpPr>
        <p:spPr>
          <a:xfrm>
            <a:off x="2657154" y="3854149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4FF6FA0-107A-51C9-86FB-3EA0A9B5A37C}"/>
              </a:ext>
            </a:extLst>
          </p:cNvPr>
          <p:cNvCxnSpPr>
            <a:cxnSpLocks/>
          </p:cNvCxnSpPr>
          <p:nvPr/>
        </p:nvCxnSpPr>
        <p:spPr>
          <a:xfrm>
            <a:off x="2657154" y="4585720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BC6A266D-4104-145F-3508-2281AF8EF7A4}"/>
              </a:ext>
            </a:extLst>
          </p:cNvPr>
          <p:cNvSpPr/>
          <p:nvPr/>
        </p:nvSpPr>
        <p:spPr>
          <a:xfrm>
            <a:off x="6656690" y="1972495"/>
            <a:ext cx="684855" cy="0"/>
          </a:xfrm>
          <a:custGeom>
            <a:avLst/>
            <a:gdLst>
              <a:gd name="connsiteX0" fmla="*/ 0 w 828675"/>
              <a:gd name="connsiteY0" fmla="*/ 0 h 0"/>
              <a:gd name="connsiteX1" fmla="*/ 828675 w 8286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순서도: 문서 94">
            <a:extLst>
              <a:ext uri="{FF2B5EF4-FFF2-40B4-BE49-F238E27FC236}">
                <a16:creationId xmlns:a16="http://schemas.microsoft.com/office/drawing/2014/main" id="{B652B0FF-CDEC-5829-70AA-F8C29CFA3F14}"/>
              </a:ext>
            </a:extLst>
          </p:cNvPr>
          <p:cNvSpPr/>
          <p:nvPr/>
        </p:nvSpPr>
        <p:spPr>
          <a:xfrm>
            <a:off x="2032242" y="2651708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페이지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6D2660-8CAB-BD4D-4FDA-BBC4E28783DB}"/>
              </a:ext>
            </a:extLst>
          </p:cNvPr>
          <p:cNvCxnSpPr>
            <a:cxnSpLocks/>
          </p:cNvCxnSpPr>
          <p:nvPr/>
        </p:nvCxnSpPr>
        <p:spPr>
          <a:xfrm>
            <a:off x="2657154" y="2970271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문서 97">
            <a:extLst>
              <a:ext uri="{FF2B5EF4-FFF2-40B4-BE49-F238E27FC236}">
                <a16:creationId xmlns:a16="http://schemas.microsoft.com/office/drawing/2014/main" id="{CCB7D6EB-8D0C-B620-B02E-8F6176D393BB}"/>
              </a:ext>
            </a:extLst>
          </p:cNvPr>
          <p:cNvSpPr/>
          <p:nvPr/>
        </p:nvSpPr>
        <p:spPr>
          <a:xfrm>
            <a:off x="2032242" y="4996100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페이지</a:t>
            </a:r>
          </a:p>
        </p:txBody>
      </p:sp>
      <p:sp>
        <p:nvSpPr>
          <p:cNvPr id="99" name="순서도: 데이터 98">
            <a:extLst>
              <a:ext uri="{FF2B5EF4-FFF2-40B4-BE49-F238E27FC236}">
                <a16:creationId xmlns:a16="http://schemas.microsoft.com/office/drawing/2014/main" id="{FC6340B9-1E9B-43D8-F010-205B37F2AA68}"/>
              </a:ext>
            </a:extLst>
          </p:cNvPr>
          <p:cNvSpPr/>
          <p:nvPr/>
        </p:nvSpPr>
        <p:spPr>
          <a:xfrm>
            <a:off x="2032242" y="4264529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4AA9EF0-7747-89BE-E390-658AD17D6546}"/>
              </a:ext>
            </a:extLst>
          </p:cNvPr>
          <p:cNvCxnSpPr>
            <a:cxnSpLocks/>
          </p:cNvCxnSpPr>
          <p:nvPr/>
        </p:nvCxnSpPr>
        <p:spPr>
          <a:xfrm>
            <a:off x="6059128" y="6029776"/>
            <a:ext cx="1017" cy="360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526BA4E-CCD6-9EB9-1FED-F32452F59593}"/>
              </a:ext>
            </a:extLst>
          </p:cNvPr>
          <p:cNvSpPr/>
          <p:nvPr/>
        </p:nvSpPr>
        <p:spPr>
          <a:xfrm>
            <a:off x="2651904" y="5337199"/>
            <a:ext cx="1215251" cy="151075"/>
          </a:xfrm>
          <a:custGeom>
            <a:avLst/>
            <a:gdLst>
              <a:gd name="connsiteX0" fmla="*/ 0 w 1308100"/>
              <a:gd name="connsiteY0" fmla="*/ 0 h 165100"/>
              <a:gd name="connsiteX1" fmla="*/ 0 w 1308100"/>
              <a:gd name="connsiteY1" fmla="*/ 165100 h 165100"/>
              <a:gd name="connsiteX2" fmla="*/ 1308100 w 1308100"/>
              <a:gd name="connsiteY2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100" h="165100">
                <a:moveTo>
                  <a:pt x="0" y="0"/>
                </a:moveTo>
                <a:lnTo>
                  <a:pt x="0" y="165100"/>
                </a:lnTo>
                <a:lnTo>
                  <a:pt x="1308100" y="16510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C139B3A4-F308-1A23-99D8-2FBAD30306E3}"/>
              </a:ext>
            </a:extLst>
          </p:cNvPr>
          <p:cNvSpPr/>
          <p:nvPr/>
        </p:nvSpPr>
        <p:spPr>
          <a:xfrm>
            <a:off x="6070545" y="2170796"/>
            <a:ext cx="2019611" cy="4021992"/>
          </a:xfrm>
          <a:custGeom>
            <a:avLst/>
            <a:gdLst>
              <a:gd name="connsiteX0" fmla="*/ 1943100 w 1943100"/>
              <a:gd name="connsiteY0" fmla="*/ 0 h 4095750"/>
              <a:gd name="connsiteX1" fmla="*/ 1943100 w 1943100"/>
              <a:gd name="connsiteY1" fmla="*/ 4095750 h 4095750"/>
              <a:gd name="connsiteX2" fmla="*/ 0 w 1943100"/>
              <a:gd name="connsiteY2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100" h="4095750">
                <a:moveTo>
                  <a:pt x="1943100" y="0"/>
                </a:moveTo>
                <a:lnTo>
                  <a:pt x="1943100" y="4095750"/>
                </a:lnTo>
                <a:lnTo>
                  <a:pt x="0" y="409575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8B723F-63AA-A0ED-007A-E245BA81F1A2}"/>
              </a:ext>
            </a:extLst>
          </p:cNvPr>
          <p:cNvSpPr txBox="1"/>
          <p:nvPr/>
        </p:nvSpPr>
        <p:spPr>
          <a:xfrm>
            <a:off x="3163851" y="1737849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EA9BAE-5559-EA6F-891F-568B6E4B3304}"/>
              </a:ext>
            </a:extLst>
          </p:cNvPr>
          <p:cNvSpPr txBox="1"/>
          <p:nvPr/>
        </p:nvSpPr>
        <p:spPr>
          <a:xfrm>
            <a:off x="2424596" y="2178876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110" name="순서도: 데이터 109">
            <a:extLst>
              <a:ext uri="{FF2B5EF4-FFF2-40B4-BE49-F238E27FC236}">
                <a16:creationId xmlns:a16="http://schemas.microsoft.com/office/drawing/2014/main" id="{F356C6DF-AA0B-794C-1487-616381FC06FE}"/>
              </a:ext>
            </a:extLst>
          </p:cNvPr>
          <p:cNvSpPr/>
          <p:nvPr/>
        </p:nvSpPr>
        <p:spPr>
          <a:xfrm>
            <a:off x="3867156" y="3456805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8B4F0424-69A6-A4E4-1E84-0303D0832509}"/>
              </a:ext>
            </a:extLst>
          </p:cNvPr>
          <p:cNvSpPr/>
          <p:nvPr/>
        </p:nvSpPr>
        <p:spPr>
          <a:xfrm>
            <a:off x="3199474" y="3601567"/>
            <a:ext cx="684855" cy="0"/>
          </a:xfrm>
          <a:custGeom>
            <a:avLst/>
            <a:gdLst>
              <a:gd name="connsiteX0" fmla="*/ 0 w 828675"/>
              <a:gd name="connsiteY0" fmla="*/ 0 h 0"/>
              <a:gd name="connsiteX1" fmla="*/ 828675 w 8286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1D4792A7-393F-EBD9-8649-94ECF2DBB35A}"/>
              </a:ext>
            </a:extLst>
          </p:cNvPr>
          <p:cNvSpPr/>
          <p:nvPr/>
        </p:nvSpPr>
        <p:spPr>
          <a:xfrm>
            <a:off x="5100824" y="3601566"/>
            <a:ext cx="939271" cy="66785"/>
          </a:xfrm>
          <a:custGeom>
            <a:avLst/>
            <a:gdLst>
              <a:gd name="connsiteX0" fmla="*/ 0 w 828675"/>
              <a:gd name="connsiteY0" fmla="*/ 0 h 0"/>
              <a:gd name="connsiteX1" fmla="*/ 828675 w 8286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DE5A35E-A0F3-53AD-0E7D-3405EE8F2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4340860" y="4263010"/>
            <a:ext cx="459859" cy="361426"/>
          </a:xfrm>
          <a:prstGeom prst="rect">
            <a:avLst/>
          </a:prstGeom>
        </p:spPr>
      </p:pic>
      <p:sp>
        <p:nvSpPr>
          <p:cNvPr id="115" name="순서도: 데이터 114">
            <a:extLst>
              <a:ext uri="{FF2B5EF4-FFF2-40B4-BE49-F238E27FC236}">
                <a16:creationId xmlns:a16="http://schemas.microsoft.com/office/drawing/2014/main" id="{E61A1B60-E6D6-7D13-3848-C4683045AC87}"/>
              </a:ext>
            </a:extLst>
          </p:cNvPr>
          <p:cNvSpPr/>
          <p:nvPr/>
        </p:nvSpPr>
        <p:spPr>
          <a:xfrm>
            <a:off x="3867156" y="5325144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E4A2C07C-4C19-746C-FF41-F75C9406A62B}"/>
              </a:ext>
            </a:extLst>
          </p:cNvPr>
          <p:cNvSpPr/>
          <p:nvPr/>
        </p:nvSpPr>
        <p:spPr>
          <a:xfrm>
            <a:off x="5100824" y="5475560"/>
            <a:ext cx="939271" cy="66785"/>
          </a:xfrm>
          <a:custGeom>
            <a:avLst/>
            <a:gdLst>
              <a:gd name="connsiteX0" fmla="*/ 0 w 828675"/>
              <a:gd name="connsiteY0" fmla="*/ 0 h 0"/>
              <a:gd name="connsiteX1" fmla="*/ 828675 w 8286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985646D-4A0B-23E3-FE0B-3C90002B89D4}"/>
              </a:ext>
            </a:extLst>
          </p:cNvPr>
          <p:cNvCxnSpPr/>
          <p:nvPr/>
        </p:nvCxnSpPr>
        <p:spPr>
          <a:xfrm>
            <a:off x="3216647" y="4416629"/>
            <a:ext cx="91720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95DCD81-5866-699B-EC5C-5BAB41CA41D6}"/>
              </a:ext>
            </a:extLst>
          </p:cNvPr>
          <p:cNvCxnSpPr>
            <a:cxnSpLocks/>
          </p:cNvCxnSpPr>
          <p:nvPr/>
        </p:nvCxnSpPr>
        <p:spPr>
          <a:xfrm flipV="1">
            <a:off x="4508409" y="4773968"/>
            <a:ext cx="15411" cy="497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849D3DD-2EBE-0EA1-D72E-FD8089025C2B}"/>
              </a:ext>
            </a:extLst>
          </p:cNvPr>
          <p:cNvSpPr/>
          <p:nvPr/>
        </p:nvSpPr>
        <p:spPr>
          <a:xfrm>
            <a:off x="4664944" y="4224265"/>
            <a:ext cx="1233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 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A65DC1-B28E-DAE4-D4DF-2BFB377DDEF8}"/>
              </a:ext>
            </a:extLst>
          </p:cNvPr>
          <p:cNvSpPr txBox="1"/>
          <p:nvPr/>
        </p:nvSpPr>
        <p:spPr>
          <a:xfrm>
            <a:off x="6591649" y="1737849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A8CEAC-784D-EB23-9CC8-27A7A521C1DC}"/>
              </a:ext>
            </a:extLst>
          </p:cNvPr>
          <p:cNvSpPr txBox="1"/>
          <p:nvPr/>
        </p:nvSpPr>
        <p:spPr>
          <a:xfrm>
            <a:off x="6113085" y="2178876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67DBF-6A6B-9474-071E-26D041EB763F}"/>
              </a:ext>
            </a:extLst>
          </p:cNvPr>
          <p:cNvSpPr txBox="1"/>
          <p:nvPr/>
        </p:nvSpPr>
        <p:spPr>
          <a:xfrm>
            <a:off x="3115951" y="3400393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539E1C-F76A-33CC-D571-A397E624100F}"/>
              </a:ext>
            </a:extLst>
          </p:cNvPr>
          <p:cNvSpPr txBox="1"/>
          <p:nvPr/>
        </p:nvSpPr>
        <p:spPr>
          <a:xfrm>
            <a:off x="2660014" y="3768963"/>
            <a:ext cx="18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14B996-DAA0-329E-B775-7297D6157597}"/>
              </a:ext>
            </a:extLst>
          </p:cNvPr>
          <p:cNvSpPr txBox="1"/>
          <p:nvPr/>
        </p:nvSpPr>
        <p:spPr>
          <a:xfrm>
            <a:off x="176979" y="148112"/>
            <a:ext cx="292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2-1. </a:t>
            </a:r>
            <a:r>
              <a:rPr lang="ko-KR" altLang="en-US" sz="1400" b="1" dirty="0">
                <a:solidFill>
                  <a:schemeClr val="bg1"/>
                </a:solidFill>
              </a:rPr>
              <a:t>주요 프로세스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</a:rPr>
              <a:t>프로세스 정의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5B39B-7FD8-BEE7-1E31-6C48CBE787F9}"/>
              </a:ext>
            </a:extLst>
          </p:cNvPr>
          <p:cNvSpPr txBox="1"/>
          <p:nvPr/>
        </p:nvSpPr>
        <p:spPr>
          <a:xfrm>
            <a:off x="439643" y="620024"/>
            <a:ext cx="920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20915955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wrap="square" lIns="36000" rIns="36000" rtlCol="0" anchor="ctr">
        <a:noAutofit/>
      </a:bodyPr>
      <a:lstStyle>
        <a:defPPr algn="ctr">
          <a:defRPr sz="800" smtClean="0">
            <a:latin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138390</TotalTime>
  <Words>1007</Words>
  <Application>Microsoft Office PowerPoint</Application>
  <PresentationFormat>A4 용지(210x297mm)</PresentationFormat>
  <Paragraphs>372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홈 화면</vt:lpstr>
      <vt:lpstr>1. 신규 세션 시작</vt:lpstr>
      <vt:lpstr>1-2. 신규 세션 생성 화면</vt:lpstr>
      <vt:lpstr>2-1. 현재 세션 ( 세로 형 )</vt:lpstr>
      <vt:lpstr>2-1. 현재세션 ( 가로 형 )</vt:lpstr>
      <vt:lpstr>3. 프로필 데이터</vt:lpstr>
      <vt:lpstr>3-1. 프로필 데이터 리스트</vt:lpstr>
      <vt:lpstr>3-2. 프로필 데이터 합치기</vt:lpstr>
      <vt:lpstr>4. 설정</vt:lpstr>
      <vt:lpstr>4-1. 앱 설정</vt:lpstr>
      <vt:lpstr>4-2. 프로필 데이터 백업 / 복원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조혜상</dc:creator>
  <cp:lastModifiedBy>그린주의 사용자6</cp:lastModifiedBy>
  <cp:revision>3430</cp:revision>
  <cp:lastPrinted>2025-07-07T06:34:22Z</cp:lastPrinted>
  <dcterms:created xsi:type="dcterms:W3CDTF">2016-10-09T13:36:46Z</dcterms:created>
  <dcterms:modified xsi:type="dcterms:W3CDTF">2025-07-07T06:34:57Z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b0fa78-41b5-4302-bdd0-ae884d2260b2_Enabled">
    <vt:lpwstr>true</vt:lpwstr>
  </property>
  <property fmtid="{D5CDD505-2E9C-101B-9397-08002B2CF9AE}" pid="3" name="MSIP_Label_f3b0fa78-41b5-4302-bdd0-ae884d2260b2_SetDate">
    <vt:lpwstr>2021-06-03T00:28:04Z</vt:lpwstr>
  </property>
  <property fmtid="{D5CDD505-2E9C-101B-9397-08002B2CF9AE}" pid="4" name="MSIP_Label_f3b0fa78-41b5-4302-bdd0-ae884d2260b2_Method">
    <vt:lpwstr>Privileged</vt:lpwstr>
  </property>
  <property fmtid="{D5CDD505-2E9C-101B-9397-08002B2CF9AE}" pid="5" name="MSIP_Label_f3b0fa78-41b5-4302-bdd0-ae884d2260b2_Name">
    <vt:lpwstr>Public</vt:lpwstr>
  </property>
  <property fmtid="{D5CDD505-2E9C-101B-9397-08002B2CF9AE}" pid="6" name="MSIP_Label_f3b0fa78-41b5-4302-bdd0-ae884d2260b2_SiteId">
    <vt:lpwstr>eee7e56a-0065-4f53-b372-6b8229a50a55</vt:lpwstr>
  </property>
  <property fmtid="{D5CDD505-2E9C-101B-9397-08002B2CF9AE}" pid="7" name="MSIP_Label_f3b0fa78-41b5-4302-bdd0-ae884d2260b2_ActionId">
    <vt:lpwstr>e75f10db-b721-4097-808e-4b74b472cbd4</vt:lpwstr>
  </property>
  <property fmtid="{D5CDD505-2E9C-101B-9397-08002B2CF9AE}" pid="8" name="MSIP_Label_f3b0fa78-41b5-4302-bdd0-ae884d2260b2_ContentBits">
    <vt:lpwstr>0</vt:lpwstr>
  </property>
</Properties>
</file>