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39"/>
  </p:notesMasterIdLst>
  <p:sldIdLst>
    <p:sldId id="256" r:id="rId6"/>
    <p:sldId id="257" r:id="rId7"/>
    <p:sldId id="286" r:id="rId8"/>
    <p:sldId id="312" r:id="rId9"/>
    <p:sldId id="287" r:id="rId10"/>
    <p:sldId id="295" r:id="rId11"/>
    <p:sldId id="302" r:id="rId12"/>
    <p:sldId id="303" r:id="rId13"/>
    <p:sldId id="305" r:id="rId14"/>
    <p:sldId id="304" r:id="rId15"/>
    <p:sldId id="311" r:id="rId16"/>
    <p:sldId id="288" r:id="rId17"/>
    <p:sldId id="293" r:id="rId18"/>
    <p:sldId id="301" r:id="rId19"/>
    <p:sldId id="300" r:id="rId20"/>
    <p:sldId id="289" r:id="rId21"/>
    <p:sldId id="296" r:id="rId22"/>
    <p:sldId id="307" r:id="rId23"/>
    <p:sldId id="306" r:id="rId24"/>
    <p:sldId id="308" r:id="rId25"/>
    <p:sldId id="309" r:id="rId26"/>
    <p:sldId id="310" r:id="rId27"/>
    <p:sldId id="290" r:id="rId28"/>
    <p:sldId id="294" r:id="rId29"/>
    <p:sldId id="298" r:id="rId30"/>
    <p:sldId id="299" r:id="rId31"/>
    <p:sldId id="291" r:id="rId32"/>
    <p:sldId id="314" r:id="rId33"/>
    <p:sldId id="316" r:id="rId34"/>
    <p:sldId id="315" r:id="rId35"/>
    <p:sldId id="292" r:id="rId36"/>
    <p:sldId id="313" r:id="rId37"/>
    <p:sldId id="259" r:id="rId3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5D5C"/>
    <a:srgbClr val="3D3D3C"/>
    <a:srgbClr val="0070C0"/>
    <a:srgbClr val="004B8D"/>
    <a:srgbClr val="F59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535" autoAdjust="0"/>
  </p:normalViewPr>
  <p:slideViewPr>
    <p:cSldViewPr snapToGrid="0">
      <p:cViewPr varScale="1">
        <p:scale>
          <a:sx n="65" d="100"/>
          <a:sy n="65" d="100"/>
        </p:scale>
        <p:origin x="15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7CFD-79F9-4ADA-8F31-ED7FA36538C9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9B327-5C9F-4B7E-96F2-99F76D247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48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9B327-5C9F-4B7E-96F2-99F76D2471A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075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7487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0458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2751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1614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6176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7022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1521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0675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9310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7613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0859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1957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1919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977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5774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6230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73289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2384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26809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64403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3945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15040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4977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6593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6487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0274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7553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7888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315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479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F576-BF04-422A-B760-38E828C42981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723A-BD0B-422D-A1ED-86A9EB29B2BC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3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61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ol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00968" y="1481740"/>
            <a:ext cx="8111959" cy="3358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6542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887F-BD1E-844B-90F5-CDDCF6278755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271-281B-3D4D-BEE5-57F78FB72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60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9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1" y="1"/>
            <a:ext cx="3440624" cy="1503336"/>
          </a:xfrm>
          <a:prstGeom prst="rect">
            <a:avLst/>
          </a:prstGeom>
        </p:spPr>
      </p:pic>
      <p:sp>
        <p:nvSpPr>
          <p:cNvPr id="2" name="Retângulo 1"/>
          <p:cNvSpPr/>
          <p:nvPr userDrawn="1"/>
        </p:nvSpPr>
        <p:spPr>
          <a:xfrm>
            <a:off x="718322" y="1149395"/>
            <a:ext cx="59718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lvl="0" indent="0">
              <a:spcBef>
                <a:spcPts val="0"/>
              </a:spcBef>
              <a:buSzPct val="25000"/>
              <a:buNone/>
            </a:pPr>
            <a:r>
              <a:rPr lang="pt-BR" sz="4000" b="1" i="1" u="none" strike="noStrike" cap="none" dirty="0">
                <a:solidFill>
                  <a:schemeClr val="accent2"/>
                </a:solidFill>
                <a:latin typeface="+mn-lt"/>
                <a:ea typeface="Calibri"/>
                <a:cs typeface="Calibri"/>
                <a:sym typeface="Calibri"/>
              </a:rPr>
              <a:t>Na aula de hoje teremos...</a:t>
            </a:r>
            <a:endParaRPr lang="pt-BR" sz="4000" b="1" i="1" dirty="0">
              <a:solidFill>
                <a:schemeClr val="accent2"/>
              </a:solidFill>
            </a:endParaRPr>
          </a:p>
        </p:txBody>
      </p:sp>
      <p:sp>
        <p:nvSpPr>
          <p:cNvPr id="7" name="Espaço Reservado para Texto 1"/>
          <p:cNvSpPr>
            <a:spLocks noGrp="1"/>
          </p:cNvSpPr>
          <p:nvPr>
            <p:ph type="body" idx="1"/>
          </p:nvPr>
        </p:nvSpPr>
        <p:spPr>
          <a:xfrm>
            <a:off x="533754" y="2537256"/>
            <a:ext cx="8498272" cy="2458159"/>
          </a:xfrm>
        </p:spPr>
        <p:txBody>
          <a:bodyPr/>
          <a:lstStyle/>
          <a:p>
            <a:endParaRPr lang="pt-BR" sz="3200" i="1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538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4" name="Espaço Reservado para Imagem 3"/>
          <p:cNvSpPr>
            <a:spLocks noGrp="1"/>
          </p:cNvSpPr>
          <p:nvPr>
            <p:ph type="pic" sz="quarter" idx="10"/>
          </p:nvPr>
        </p:nvSpPr>
        <p:spPr>
          <a:xfrm>
            <a:off x="325394" y="1856090"/>
            <a:ext cx="8493211" cy="157321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3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485776" y="1046165"/>
            <a:ext cx="8188325" cy="414337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2603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1" y="1"/>
            <a:ext cx="3440624" cy="1503336"/>
          </a:xfrm>
          <a:prstGeom prst="rect">
            <a:avLst/>
          </a:prstGeom>
        </p:spPr>
      </p:pic>
      <p:sp>
        <p:nvSpPr>
          <p:cNvPr id="4" name="Shape 18"/>
          <p:cNvSpPr txBox="1">
            <a:spLocks noGrp="1"/>
          </p:cNvSpPr>
          <p:nvPr>
            <p:ph type="body" idx="1"/>
          </p:nvPr>
        </p:nvSpPr>
        <p:spPr>
          <a:xfrm>
            <a:off x="533754" y="2537258"/>
            <a:ext cx="8498272" cy="2458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177800" indent="0">
              <a:buNone/>
              <a:defRPr baseline="0"/>
            </a:lvl1pPr>
          </a:lstStyle>
          <a:p>
            <a:pPr marL="177796" lvl="0" indent="0">
              <a:spcBef>
                <a:spcPts val="0"/>
              </a:spcBef>
              <a:buSzPct val="25000"/>
              <a:buNone/>
            </a:pPr>
            <a:endParaRPr lang="pt-BR" b="1" i="1" dirty="0">
              <a:solidFill>
                <a:schemeClr val="accent2"/>
              </a:solidFill>
            </a:endParaRP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  <a:p>
            <a:pPr marL="177800" indent="0">
              <a:buNone/>
            </a:pPr>
            <a:endParaRPr lang="pt-BR" sz="2000" i="1" dirty="0"/>
          </a:p>
          <a:p>
            <a:pPr marL="177796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pt-BR" sz="2000" i="1" dirty="0"/>
              <a:t>		</a:t>
            </a: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</p:txBody>
      </p:sp>
      <p:sp>
        <p:nvSpPr>
          <p:cNvPr id="2" name="Retângulo 1"/>
          <p:cNvSpPr/>
          <p:nvPr userDrawn="1"/>
        </p:nvSpPr>
        <p:spPr>
          <a:xfrm>
            <a:off x="718324" y="1149395"/>
            <a:ext cx="25966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796" lvl="0" indent="0">
              <a:spcBef>
                <a:spcPts val="0"/>
              </a:spcBef>
              <a:buSzPct val="25000"/>
              <a:buNone/>
            </a:pPr>
            <a:r>
              <a:rPr lang="pt-BR" sz="4000" b="1" i="1" u="none" strike="noStrike" cap="none" dirty="0">
                <a:solidFill>
                  <a:schemeClr val="accent2"/>
                </a:solidFill>
                <a:latin typeface="+mn-lt"/>
                <a:ea typeface="Calibri"/>
                <a:cs typeface="Calibri"/>
                <a:sym typeface="Calibri"/>
              </a:rPr>
              <a:t>Atividades</a:t>
            </a:r>
            <a:endParaRPr lang="pt-BR" sz="40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6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1" y="1"/>
            <a:ext cx="3440624" cy="1503336"/>
          </a:xfrm>
          <a:prstGeom prst="rect">
            <a:avLst/>
          </a:prstGeom>
        </p:spPr>
      </p:pic>
      <p:sp>
        <p:nvSpPr>
          <p:cNvPr id="4" name="Shape 18"/>
          <p:cNvSpPr txBox="1">
            <a:spLocks noGrp="1"/>
          </p:cNvSpPr>
          <p:nvPr>
            <p:ph type="body" idx="1"/>
          </p:nvPr>
        </p:nvSpPr>
        <p:spPr>
          <a:xfrm>
            <a:off x="533754" y="2537258"/>
            <a:ext cx="8498272" cy="2458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177800" indent="0">
              <a:buNone/>
              <a:defRPr baseline="0"/>
            </a:lvl1pPr>
          </a:lstStyle>
          <a:p>
            <a:pPr marL="177796" lvl="0" indent="0">
              <a:spcBef>
                <a:spcPts val="0"/>
              </a:spcBef>
              <a:buSzPct val="25000"/>
              <a:buNone/>
            </a:pPr>
            <a:endParaRPr lang="pt-BR" b="1" i="1" dirty="0">
              <a:solidFill>
                <a:schemeClr val="accent2"/>
              </a:solidFill>
            </a:endParaRP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  <a:p>
            <a:pPr marL="177800" indent="0">
              <a:buNone/>
            </a:pPr>
            <a:endParaRPr lang="pt-BR" sz="2000" i="1" dirty="0"/>
          </a:p>
          <a:p>
            <a:pPr marL="177796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pt-BR" sz="2000" i="1" dirty="0"/>
              <a:t>		</a:t>
            </a: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</p:txBody>
      </p:sp>
      <p:sp>
        <p:nvSpPr>
          <p:cNvPr id="2" name="Retângulo 1"/>
          <p:cNvSpPr/>
          <p:nvPr userDrawn="1"/>
        </p:nvSpPr>
        <p:spPr>
          <a:xfrm>
            <a:off x="718324" y="1149395"/>
            <a:ext cx="84154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796" lvl="0" indent="0">
              <a:spcBef>
                <a:spcPts val="0"/>
              </a:spcBef>
              <a:buSzPct val="25000"/>
              <a:buNone/>
            </a:pPr>
            <a:r>
              <a:rPr lang="pt-BR" sz="4000" b="1" i="1" u="none" strike="noStrike" cap="none" dirty="0">
                <a:solidFill>
                  <a:schemeClr val="accent2"/>
                </a:solidFill>
                <a:latin typeface="+mn-lt"/>
                <a:ea typeface="Calibri"/>
                <a:cs typeface="Calibri"/>
                <a:sym typeface="Calibri"/>
              </a:rPr>
              <a:t>Pesquisas</a:t>
            </a:r>
            <a:r>
              <a:rPr lang="pt-BR" sz="4000" b="1" i="1" u="none" strike="noStrike" cap="none" baseline="0" dirty="0">
                <a:solidFill>
                  <a:schemeClr val="accent2"/>
                </a:solidFill>
                <a:latin typeface="+mn-lt"/>
                <a:ea typeface="Calibri"/>
                <a:cs typeface="Calibri"/>
                <a:sym typeface="Calibri"/>
              </a:rPr>
              <a:t> e Referências (aula de hoje)</a:t>
            </a:r>
            <a:endParaRPr lang="pt-BR" sz="40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46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1" y="1"/>
            <a:ext cx="3440624" cy="1503336"/>
          </a:xfrm>
          <a:prstGeom prst="rect">
            <a:avLst/>
          </a:prstGeom>
        </p:spPr>
      </p:pic>
      <p:sp>
        <p:nvSpPr>
          <p:cNvPr id="4" name="Shape 18"/>
          <p:cNvSpPr txBox="1">
            <a:spLocks noGrp="1"/>
          </p:cNvSpPr>
          <p:nvPr>
            <p:ph type="body" idx="1"/>
          </p:nvPr>
        </p:nvSpPr>
        <p:spPr>
          <a:xfrm>
            <a:off x="533754" y="2537258"/>
            <a:ext cx="8498272" cy="2458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177800" indent="0">
              <a:buNone/>
              <a:defRPr baseline="0"/>
            </a:lvl1pPr>
          </a:lstStyle>
          <a:p>
            <a:pPr marL="177796" lvl="0" indent="0">
              <a:spcBef>
                <a:spcPts val="0"/>
              </a:spcBef>
              <a:buSzPct val="25000"/>
              <a:buNone/>
            </a:pPr>
            <a:endParaRPr lang="pt-BR" b="1" i="1" dirty="0">
              <a:solidFill>
                <a:schemeClr val="accent2"/>
              </a:solidFill>
            </a:endParaRP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  <a:p>
            <a:pPr marL="177800" indent="0">
              <a:buNone/>
            </a:pPr>
            <a:endParaRPr lang="pt-BR" sz="2000" i="1" dirty="0"/>
          </a:p>
          <a:p>
            <a:pPr marL="177796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pt-BR" sz="2000" i="1" dirty="0"/>
              <a:t>		</a:t>
            </a: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</p:txBody>
      </p:sp>
      <p:sp>
        <p:nvSpPr>
          <p:cNvPr id="2" name="Retângulo 1"/>
          <p:cNvSpPr/>
          <p:nvPr userDrawn="1"/>
        </p:nvSpPr>
        <p:spPr>
          <a:xfrm>
            <a:off x="718323" y="1149395"/>
            <a:ext cx="4308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796" lvl="0" indent="0">
              <a:spcBef>
                <a:spcPts val="0"/>
              </a:spcBef>
              <a:buSzPct val="25000"/>
              <a:buNone/>
            </a:pPr>
            <a:r>
              <a:rPr lang="pt-BR" sz="4000" b="1" i="1" u="none" strike="noStrike" cap="none" dirty="0">
                <a:solidFill>
                  <a:schemeClr val="accent2"/>
                </a:solidFill>
                <a:latin typeface="+mn-lt"/>
                <a:ea typeface="Calibri"/>
                <a:cs typeface="Calibri"/>
                <a:sym typeface="Calibri"/>
              </a:rPr>
              <a:t>Na próxima aula...</a:t>
            </a:r>
            <a:endParaRPr lang="pt-BR" sz="40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79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3"/>
          <a:srcRect l="38830" t="15437" r="17227" b="25620"/>
          <a:stretch/>
        </p:blipFill>
        <p:spPr>
          <a:xfrm>
            <a:off x="0" y="-41189"/>
            <a:ext cx="9144000" cy="689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6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2F576-BF04-422A-B760-38E828C42981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C723A-BD0B-422D-A1ED-86A9EB29B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09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72" r:id="rId5"/>
    <p:sldLayoutId id="2147483670" r:id="rId6"/>
    <p:sldLayoutId id="2147483667" r:id="rId7"/>
    <p:sldLayoutId id="2147483671" r:id="rId8"/>
    <p:sldLayoutId id="214748366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8296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JP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JP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JP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jpe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jpe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jpe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JP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JP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jp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8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38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350B4F5-07B5-DA86-A556-781443AAE2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109" y="1633097"/>
            <a:ext cx="6415781" cy="400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16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9AC3C5B-3320-0B9A-AADB-0EFA12DC9B6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D2DAB77-CA41-B684-5B55-EF8F1CA46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1" y="1789825"/>
            <a:ext cx="9144000" cy="516367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3AF0B50-2308-C17B-3148-4CA959227CB4}"/>
              </a:ext>
            </a:extLst>
          </p:cNvPr>
          <p:cNvSpPr txBox="1"/>
          <p:nvPr/>
        </p:nvSpPr>
        <p:spPr>
          <a:xfrm>
            <a:off x="764790" y="406568"/>
            <a:ext cx="76144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https://coolors.co/</a:t>
            </a:r>
          </a:p>
        </p:txBody>
      </p:sp>
    </p:spTree>
    <p:extLst>
      <p:ext uri="{BB962C8B-B14F-4D97-AF65-F5344CB8AC3E}">
        <p14:creationId xmlns:p14="http://schemas.microsoft.com/office/powerpoint/2010/main" val="2399460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697667"/>
            <a:ext cx="8442000" cy="765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2. Alinhamento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2612065"/>
            <a:ext cx="8442000" cy="3125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buSzPct val="25000"/>
              <a:buFont typeface="Arial"/>
              <a:buNone/>
            </a:pPr>
            <a:r>
              <a:rPr lang="pt-BR" sz="3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O alinhamento </a:t>
            </a:r>
            <a:r>
              <a:rPr lang="pt-BR" sz="3000" b="1" dirty="0">
                <a:solidFill>
                  <a:schemeClr val="tx1"/>
                </a:solidFill>
                <a:highlight>
                  <a:srgbClr val="FFFFFF"/>
                </a:highlight>
                <a:latin typeface="Söhne"/>
              </a:rPr>
              <a:t>é a disposição ordenada de elementos em uma composição</a:t>
            </a:r>
            <a:r>
              <a:rPr lang="pt-BR" sz="3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. </a:t>
            </a:r>
            <a:r>
              <a:rPr lang="pt-BR" sz="30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Ele ajuda a criar uma sensação de organização e coesão visual</a:t>
            </a:r>
            <a:r>
              <a:rPr lang="pt-BR" sz="3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. O alinhamento consistente de elementos cria uma aparência profissional e facilita a leitura e compreensão do conteúdo.</a:t>
            </a:r>
          </a:p>
        </p:txBody>
      </p:sp>
    </p:spTree>
    <p:extLst>
      <p:ext uri="{BB962C8B-B14F-4D97-AF65-F5344CB8AC3E}">
        <p14:creationId xmlns:p14="http://schemas.microsoft.com/office/powerpoint/2010/main" val="1041028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3920013-1586-E0D2-DB6F-B0F4802C9C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89" y="1953041"/>
            <a:ext cx="8172679" cy="349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39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DA41E54-037C-6A27-09F5-0CC5E2E528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00" y="1835318"/>
            <a:ext cx="7189200" cy="37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21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47CB19-3D51-6F00-E8BA-5EA47F0DD6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6" y="1905366"/>
            <a:ext cx="7189687" cy="354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50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697667"/>
            <a:ext cx="8442000" cy="765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3. Repetição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2612065"/>
            <a:ext cx="8442000" cy="3125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buSzPct val="25000"/>
              <a:buFont typeface="Arial"/>
              <a:buNone/>
            </a:pPr>
            <a:r>
              <a:rPr lang="pt-BR" sz="3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 repetição envolve o uso consistente de elementos de design ao longo de uma composição. Ela reforça a identidade visual, cria coesão e estabelece padrões visuais que guiam o espectador através do design. A repetição pode incluir o uso de cores, formas, padrões ou estilos de tipografia.</a:t>
            </a:r>
          </a:p>
        </p:txBody>
      </p:sp>
    </p:spTree>
    <p:extLst>
      <p:ext uri="{BB962C8B-B14F-4D97-AF65-F5344CB8AC3E}">
        <p14:creationId xmlns:p14="http://schemas.microsoft.com/office/powerpoint/2010/main" val="3249812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339E782-B5BC-4508-04C4-20E011CC9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59" y="1953041"/>
            <a:ext cx="8173842" cy="34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008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A6375B-2948-A86B-201F-A366E031D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615" y="1876426"/>
            <a:ext cx="6748769" cy="36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79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B964E1B-F9BB-DAF8-7173-F9F9B193A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000" y="1876426"/>
            <a:ext cx="6750000" cy="359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0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">
            <a:extLst>
              <a:ext uri="{FF2B5EF4-FFF2-40B4-BE49-F238E27FC236}">
                <a16:creationId xmlns:a16="http://schemas.microsoft.com/office/drawing/2014/main" id="{15F839C3-4A4E-795F-3C74-D8A9DFCE0A4F}"/>
              </a:ext>
            </a:extLst>
          </p:cNvPr>
          <p:cNvSpPr txBox="1">
            <a:spLocks/>
          </p:cNvSpPr>
          <p:nvPr/>
        </p:nvSpPr>
        <p:spPr>
          <a:xfrm>
            <a:off x="572226" y="4793225"/>
            <a:ext cx="8442000" cy="8849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5400" b="1" dirty="0">
                <a:solidFill>
                  <a:srgbClr val="3D3D3C"/>
                </a:solidFill>
              </a:rPr>
              <a:t>UC7</a:t>
            </a:r>
            <a:endParaRPr lang="pt-BR" sz="2400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A4C6CC8-C7D2-AC80-6757-BF35BA40E0C9}"/>
              </a:ext>
            </a:extLst>
          </p:cNvPr>
          <p:cNvCxnSpPr/>
          <p:nvPr/>
        </p:nvCxnSpPr>
        <p:spPr>
          <a:xfrm>
            <a:off x="451278" y="4675241"/>
            <a:ext cx="0" cy="1710811"/>
          </a:xfrm>
          <a:prstGeom prst="line">
            <a:avLst/>
          </a:prstGeom>
          <a:ln w="38100">
            <a:solidFill>
              <a:srgbClr val="3D3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23">
            <a:extLst>
              <a:ext uri="{FF2B5EF4-FFF2-40B4-BE49-F238E27FC236}">
                <a16:creationId xmlns:a16="http://schemas.microsoft.com/office/drawing/2014/main" id="{C37E227F-AFAE-34F3-65C2-865CED001187}"/>
              </a:ext>
            </a:extLst>
          </p:cNvPr>
          <p:cNvSpPr txBox="1">
            <a:spLocks/>
          </p:cNvSpPr>
          <p:nvPr/>
        </p:nvSpPr>
        <p:spPr>
          <a:xfrm>
            <a:off x="572226" y="5501147"/>
            <a:ext cx="8442000" cy="634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600" dirty="0">
                <a:solidFill>
                  <a:srgbClr val="0070C0"/>
                </a:solidFill>
              </a:rPr>
              <a:t>Desenvolver Aplicações Web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94064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2F06058-2C69-2788-0547-D18A369573B8}"/>
              </a:ext>
            </a:extLst>
          </p:cNvPr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FE27C0-7D14-F2F5-8579-C29466AC0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-1"/>
            <a:ext cx="6403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65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2F06058-2C69-2788-0547-D18A369573B8}"/>
              </a:ext>
            </a:extLst>
          </p:cNvPr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077D803-F5C3-5E34-2D63-3383AB5F9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0"/>
            <a:ext cx="6403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248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2F06058-2C69-2788-0547-D18A369573B8}"/>
              </a:ext>
            </a:extLst>
          </p:cNvPr>
          <p:cNvSpPr/>
          <p:nvPr/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2DA5D2-3509-F95A-6EDA-8166BB959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0"/>
            <a:ext cx="6403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826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697667"/>
            <a:ext cx="8442000" cy="765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4. Proximidade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2612065"/>
            <a:ext cx="8442000" cy="3125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buSzPct val="25000"/>
              <a:buFont typeface="Arial"/>
              <a:buNone/>
            </a:pPr>
            <a:r>
              <a:rPr lang="pt-BR" sz="3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 proximidade refere-se à agrupamento de elementos relacionados em uma composição. Ela ajuda a organizar o conteúdo, cria associações visuais e estabelece conexões entre elementos. Ao agrupar elementos próximos uns dos outros, é possível criar uma hierarquia clara e facilita a compreensão do layout.</a:t>
            </a:r>
          </a:p>
        </p:txBody>
      </p:sp>
    </p:spTree>
    <p:extLst>
      <p:ext uri="{BB962C8B-B14F-4D97-AF65-F5344CB8AC3E}">
        <p14:creationId xmlns:p14="http://schemas.microsoft.com/office/powerpoint/2010/main" val="4029418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934ED96-D3A2-9A28-2628-49EEB73D21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47" y="1950166"/>
            <a:ext cx="8173842" cy="34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39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0BFC7A-FA09-87C7-A40C-0683C4213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446" y="2096657"/>
            <a:ext cx="5689108" cy="316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86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A15F01C-6D41-4267-7DA2-D53677ED48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2187382"/>
            <a:ext cx="63722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99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697667"/>
            <a:ext cx="8442000" cy="765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5. Equilíbrio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2612065"/>
            <a:ext cx="8442000" cy="34708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buSzPct val="25000"/>
              <a:buFont typeface="Arial"/>
              <a:buNone/>
            </a:pPr>
            <a:r>
              <a:rPr lang="pt-BR" sz="3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O equilíbrio </a:t>
            </a:r>
            <a:r>
              <a:rPr lang="pt-BR" sz="30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é a distribuição visualmente igual de peso e interesse em uma composição</a:t>
            </a:r>
            <a:r>
              <a:rPr lang="pt-BR" sz="3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. Ele pode ser </a:t>
            </a:r>
            <a:r>
              <a:rPr lang="pt-BR" sz="30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simétrico</a:t>
            </a:r>
            <a:r>
              <a:rPr lang="pt-BR" sz="3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, onde os elementos são distribuídos de maneira uniforme em ambos os lados de um eixo central.</a:t>
            </a:r>
          </a:p>
        </p:txBody>
      </p:sp>
    </p:spTree>
    <p:extLst>
      <p:ext uri="{BB962C8B-B14F-4D97-AF65-F5344CB8AC3E}">
        <p14:creationId xmlns:p14="http://schemas.microsoft.com/office/powerpoint/2010/main" val="27188703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7E5291B-7C03-CD4E-4DB9-660AF959B7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946" y="1905366"/>
            <a:ext cx="7040107" cy="339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67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697667"/>
            <a:ext cx="8442000" cy="765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5. Equilíbrio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2612065"/>
            <a:ext cx="8442000" cy="34708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buSzPct val="25000"/>
              <a:buFont typeface="Arial"/>
              <a:buNone/>
            </a:pPr>
            <a:r>
              <a:rPr lang="pt-BR" sz="3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Ou </a:t>
            </a:r>
            <a:r>
              <a:rPr lang="pt-BR" sz="30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assimétrico</a:t>
            </a:r>
            <a:r>
              <a:rPr lang="pt-BR" sz="3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, onde o peso visual é distribuído de forma desigual, mas equilibrada. O equilíbrio ajuda a criar estabilidade e harmonia no design.</a:t>
            </a:r>
          </a:p>
        </p:txBody>
      </p:sp>
    </p:spTree>
    <p:extLst>
      <p:ext uri="{BB962C8B-B14F-4D97-AF65-F5344CB8AC3E}">
        <p14:creationId xmlns:p14="http://schemas.microsoft.com/office/powerpoint/2010/main" val="329198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918887"/>
            <a:ext cx="8442000" cy="765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Estudo dos princípios de design</a:t>
            </a:r>
            <a:endParaRPr lang="pt-BR" sz="133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2833284"/>
            <a:ext cx="8442000" cy="3134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buSzPct val="25000"/>
              <a:buFont typeface="Arial"/>
              <a:buNone/>
            </a:pPr>
            <a:r>
              <a:rPr lang="pt-BR" sz="3000" kern="0" dirty="0">
                <a:solidFill>
                  <a:schemeClr val="tx1"/>
                </a:solidFill>
              </a:rPr>
              <a:t>Os princípios do design são conceitos essenciais que orientam a criação de um design efetivo. Eles são diretrizes universais que ajudam os designers a tomar decisões, criar projetos visualmente atraentes, equilibrados e harmoniosos.</a:t>
            </a:r>
          </a:p>
        </p:txBody>
      </p:sp>
    </p:spTree>
    <p:extLst>
      <p:ext uri="{BB962C8B-B14F-4D97-AF65-F5344CB8AC3E}">
        <p14:creationId xmlns:p14="http://schemas.microsoft.com/office/powerpoint/2010/main" val="119575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D02C8C6-9B82-3AFA-2767-1D5E1457CD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148" y="1713199"/>
            <a:ext cx="6935704" cy="397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824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697667"/>
            <a:ext cx="8442000" cy="765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Conclusão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2612065"/>
            <a:ext cx="8442000" cy="34708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buSzPct val="25000"/>
              <a:buFont typeface="Arial"/>
              <a:buNone/>
            </a:pPr>
            <a:r>
              <a:rPr lang="pt-BR" sz="3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Dominar esses princípios de design permite aos designers criar layouts visualmente atraentes, funcionais e eficazes. Ao aplicar o contraste, alinhamento, repetição, proximidade e equilíbrio de forma consciente, é possível criar designs que captam a atenção do espectador e comunicam a mensagem de forma eficaz.</a:t>
            </a:r>
          </a:p>
        </p:txBody>
      </p:sp>
    </p:spTree>
    <p:extLst>
      <p:ext uri="{BB962C8B-B14F-4D97-AF65-F5344CB8AC3E}">
        <p14:creationId xmlns:p14="http://schemas.microsoft.com/office/powerpoint/2010/main" val="1291928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697667"/>
            <a:ext cx="8442000" cy="765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Atividade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2612065"/>
            <a:ext cx="8442000" cy="34708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buSzPct val="25000"/>
              <a:buFont typeface="Arial"/>
              <a:buNone/>
            </a:pPr>
            <a:r>
              <a:rPr lang="pt-BR" sz="3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Pesquise três sites e analise se os cinco </a:t>
            </a:r>
            <a:r>
              <a:rPr lang="pt-BR" sz="3000" kern="0" dirty="0">
                <a:solidFill>
                  <a:schemeClr val="tx1"/>
                </a:solidFill>
              </a:rPr>
              <a:t>princípios </a:t>
            </a:r>
            <a:r>
              <a:rPr lang="pt-BR" sz="3000" kern="0">
                <a:solidFill>
                  <a:schemeClr val="tx1"/>
                </a:solidFill>
              </a:rPr>
              <a:t>fundamentais estudados, </a:t>
            </a:r>
            <a:r>
              <a:rPr lang="pt-BR" sz="3000" kern="0" dirty="0">
                <a:solidFill>
                  <a:schemeClr val="tx1"/>
                </a:solidFill>
              </a:rPr>
              <a:t>estão aplicados. Identifique cada princípio.</a:t>
            </a:r>
            <a:endParaRPr lang="pt-BR" sz="30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07129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17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918887"/>
            <a:ext cx="8442000" cy="765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Estudo dos princípios de design</a:t>
            </a:r>
            <a:endParaRPr lang="pt-BR" sz="133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2833284"/>
            <a:ext cx="8442000" cy="29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buSzPct val="25000"/>
              <a:buFont typeface="Arial"/>
              <a:buNone/>
            </a:pPr>
            <a:r>
              <a:rPr lang="pt-BR" sz="3000" kern="0" dirty="0">
                <a:solidFill>
                  <a:schemeClr val="tx1"/>
                </a:solidFill>
              </a:rPr>
              <a:t>O design eficaz é essencial para comunicar uma mensagem de forma clara e impactante. Cinco princípios fundamentais guiam os designers na criação de layouts visualmente atraentes e funcionais: </a:t>
            </a:r>
            <a:r>
              <a:rPr lang="pt-BR" sz="3000" b="1" kern="0" dirty="0">
                <a:solidFill>
                  <a:schemeClr val="tx1"/>
                </a:solidFill>
              </a:rPr>
              <a:t>Contraste</a:t>
            </a:r>
            <a:r>
              <a:rPr lang="pt-BR" sz="3000" kern="0" dirty="0">
                <a:solidFill>
                  <a:schemeClr val="tx1"/>
                </a:solidFill>
              </a:rPr>
              <a:t>, </a:t>
            </a:r>
            <a:r>
              <a:rPr lang="pt-BR" sz="3000" b="1" kern="0" dirty="0">
                <a:solidFill>
                  <a:schemeClr val="tx1"/>
                </a:solidFill>
              </a:rPr>
              <a:t>alinhamento</a:t>
            </a:r>
            <a:r>
              <a:rPr lang="pt-BR" sz="3000" kern="0" dirty="0">
                <a:solidFill>
                  <a:schemeClr val="tx1"/>
                </a:solidFill>
              </a:rPr>
              <a:t>, </a:t>
            </a:r>
            <a:r>
              <a:rPr lang="pt-BR" sz="3000" b="1" kern="0" dirty="0">
                <a:solidFill>
                  <a:schemeClr val="tx1"/>
                </a:solidFill>
              </a:rPr>
              <a:t>repetição</a:t>
            </a:r>
            <a:r>
              <a:rPr lang="pt-BR" sz="3000" kern="0" dirty="0">
                <a:solidFill>
                  <a:schemeClr val="tx1"/>
                </a:solidFill>
              </a:rPr>
              <a:t>, </a:t>
            </a:r>
            <a:r>
              <a:rPr lang="pt-BR" sz="3000" b="1" kern="0" dirty="0">
                <a:solidFill>
                  <a:schemeClr val="tx1"/>
                </a:solidFill>
              </a:rPr>
              <a:t>proximidade</a:t>
            </a:r>
            <a:r>
              <a:rPr lang="pt-BR" sz="3000" kern="0" dirty="0">
                <a:solidFill>
                  <a:schemeClr val="tx1"/>
                </a:solidFill>
              </a:rPr>
              <a:t>, </a:t>
            </a:r>
            <a:r>
              <a:rPr lang="pt-BR" sz="3000" b="1" kern="0" dirty="0">
                <a:solidFill>
                  <a:schemeClr val="tx1"/>
                </a:solidFill>
              </a:rPr>
              <a:t>equilíbrio</a:t>
            </a:r>
            <a:r>
              <a:rPr lang="pt-BR" sz="3000" kern="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670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697667"/>
            <a:ext cx="8442000" cy="765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1. Contraste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2612065"/>
            <a:ext cx="8442000" cy="3125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pt-BR"/>
            </a:defPPr>
            <a:lvl1pPr marR="0" lvl="0" indent="0" algn="just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  <a:defRPr sz="30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Calibri"/>
                <a:cs typeface="Calibri"/>
              </a:defRPr>
            </a:lvl1pPr>
            <a:lvl2pPr marL="514338" marR="0" lvl="1" indent="57149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2pPr>
            <a:lvl3pPr marL="857229" marR="0" lvl="2" indent="190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3pPr>
            <a:lvl4pPr marL="1200121" marR="0" lvl="3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4pPr>
            <a:lvl5pPr marL="1543012" marR="0" lvl="4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</a:defRPr>
            </a:lvl5pPr>
            <a:lvl6pPr marL="1885904" marR="0" lvl="5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2228795" marR="0" lvl="6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2571686" marR="0" lvl="7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2914578" marR="0" lvl="8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r>
              <a:rPr lang="pt-BR" dirty="0"/>
              <a:t>O contraste </a:t>
            </a:r>
            <a:r>
              <a:rPr lang="pt-BR" b="1" dirty="0"/>
              <a:t>parte do princípio de que é preciso diferenciar um elemento do outro para criar uma hierarquia visual dos elementos</a:t>
            </a:r>
            <a:r>
              <a:rPr lang="pt-BR" dirty="0"/>
              <a:t>. Para uma boa aplicação, o contraste deve ser forte, ou seja, os elementos devem ficar com aparência claramente oposta entre si. </a:t>
            </a:r>
          </a:p>
        </p:txBody>
      </p:sp>
    </p:spTree>
    <p:extLst>
      <p:ext uri="{BB962C8B-B14F-4D97-AF65-F5344CB8AC3E}">
        <p14:creationId xmlns:p14="http://schemas.microsoft.com/office/powerpoint/2010/main" val="104632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1A184E3A-C381-1F18-0EEA-7D24D02566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1" y="1953041"/>
            <a:ext cx="8173842" cy="34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51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C40A554-600A-AA95-2AFE-FCE23F61B6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17" y="1949452"/>
            <a:ext cx="5978166" cy="33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1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C185CA5-A86C-4609-2638-472D7985E2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200" y="1953041"/>
            <a:ext cx="5979600" cy="33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5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C652EBB-8F19-D7C0-3124-780EC0E25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45" y="1318458"/>
            <a:ext cx="7123808" cy="445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57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D873DA9AC4D444E933A08DC99B696DD" ma:contentTypeVersion="5" ma:contentTypeDescription="Crie um novo documento." ma:contentTypeScope="" ma:versionID="50c5c7cf19c7f1869b141cb55e0031bb">
  <xsd:schema xmlns:xsd="http://www.w3.org/2001/XMLSchema" xmlns:xs="http://www.w3.org/2001/XMLSchema" xmlns:p="http://schemas.microsoft.com/office/2006/metadata/properties" xmlns:ns2="8a448824-95ec-49ed-8067-f0a0404c6c19" targetNamespace="http://schemas.microsoft.com/office/2006/metadata/properties" ma:root="true" ma:fieldsID="2e22e3e0a8662ae61bd13048b1947e42" ns2:_="">
    <xsd:import namespace="8a448824-95ec-49ed-8067-f0a0404c6c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448824-95ec-49ed-8067-f0a0404c6c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8A331B-08B9-4B98-AEF8-2EC3C3C3F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43261B1A-D31F-4F75-A5A6-834CEC25B0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3B06C3-9A7D-4523-9CE8-A4539B463F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448824-95ec-49ed-8067-f0a0404c6c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2842</TotalTime>
  <Words>593</Words>
  <Application>Microsoft Office PowerPoint</Application>
  <PresentationFormat>Apresentação na tela (4:3)</PresentationFormat>
  <Paragraphs>114</Paragraphs>
  <Slides>33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Söhne</vt:lpstr>
      <vt:lpstr>Tema do Office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Rodrigues</dc:creator>
  <cp:lastModifiedBy>Juscelino Oliveira</cp:lastModifiedBy>
  <cp:revision>157</cp:revision>
  <dcterms:created xsi:type="dcterms:W3CDTF">2017-07-20T18:10:38Z</dcterms:created>
  <dcterms:modified xsi:type="dcterms:W3CDTF">2024-04-14T23:29:14Z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0x0101006D873DA9AC4D444E933A08DC99B696DD</vt:lpwstr>
  </property>
</Properties>
</file>