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40"/>
  </p:notesMasterIdLst>
  <p:sldIdLst>
    <p:sldId id="256" r:id="rId6"/>
    <p:sldId id="257" r:id="rId7"/>
    <p:sldId id="286" r:id="rId8"/>
    <p:sldId id="297" r:id="rId9"/>
    <p:sldId id="287" r:id="rId10"/>
    <p:sldId id="298" r:id="rId11"/>
    <p:sldId id="299" r:id="rId12"/>
    <p:sldId id="300" r:id="rId13"/>
    <p:sldId id="312" r:id="rId14"/>
    <p:sldId id="313" r:id="rId15"/>
    <p:sldId id="301" r:id="rId16"/>
    <p:sldId id="302" r:id="rId17"/>
    <p:sldId id="303" r:id="rId18"/>
    <p:sldId id="304" r:id="rId19"/>
    <p:sldId id="305" r:id="rId20"/>
    <p:sldId id="311" r:id="rId21"/>
    <p:sldId id="315" r:id="rId22"/>
    <p:sldId id="316" r:id="rId23"/>
    <p:sldId id="318" r:id="rId24"/>
    <p:sldId id="319" r:id="rId25"/>
    <p:sldId id="320" r:id="rId26"/>
    <p:sldId id="322" r:id="rId27"/>
    <p:sldId id="321" r:id="rId28"/>
    <p:sldId id="323" r:id="rId29"/>
    <p:sldId id="325" r:id="rId30"/>
    <p:sldId id="324" r:id="rId31"/>
    <p:sldId id="317" r:id="rId32"/>
    <p:sldId id="307" r:id="rId33"/>
    <p:sldId id="308" r:id="rId34"/>
    <p:sldId id="309" r:id="rId35"/>
    <p:sldId id="327" r:id="rId36"/>
    <p:sldId id="328" r:id="rId37"/>
    <p:sldId id="326" r:id="rId38"/>
    <p:sldId id="259" r:id="rId3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8D"/>
    <a:srgbClr val="0066FF"/>
    <a:srgbClr val="605D5C"/>
    <a:srgbClr val="3D3D3C"/>
    <a:srgbClr val="0070C0"/>
    <a:srgbClr val="F59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535" autoAdjust="0"/>
  </p:normalViewPr>
  <p:slideViewPr>
    <p:cSldViewPr snapToGrid="0">
      <p:cViewPr>
        <p:scale>
          <a:sx n="90" d="100"/>
          <a:sy n="90" d="100"/>
        </p:scale>
        <p:origin x="2196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7CFD-79F9-4ADA-8F31-ED7FA36538C9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9B327-5C9F-4B7E-96F2-99F76D247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48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9B327-5C9F-4B7E-96F2-99F76D2471A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075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820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64282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6889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1212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5552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1799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18220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3689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193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1233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0859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6762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1277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5870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90097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37445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23897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33675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678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79770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2733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067403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44981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470045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6593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6487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20622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7400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8624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70253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503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F576-BF04-422A-B760-38E828C42981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723A-BD0B-422D-A1ED-86A9EB29B2BC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3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61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ol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00968" y="1481740"/>
            <a:ext cx="8111959" cy="3358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6542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887F-BD1E-844B-90F5-CDDCF6278755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271-281B-3D4D-BEE5-57F78FB72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60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9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1" y="1"/>
            <a:ext cx="3440624" cy="1503336"/>
          </a:xfrm>
          <a:prstGeom prst="rect">
            <a:avLst/>
          </a:prstGeom>
        </p:spPr>
      </p:pic>
      <p:sp>
        <p:nvSpPr>
          <p:cNvPr id="2" name="Retângulo 1"/>
          <p:cNvSpPr/>
          <p:nvPr userDrawn="1"/>
        </p:nvSpPr>
        <p:spPr>
          <a:xfrm>
            <a:off x="718322" y="1149395"/>
            <a:ext cx="59718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lvl="0" indent="0">
              <a:spcBef>
                <a:spcPts val="0"/>
              </a:spcBef>
              <a:buSzPct val="25000"/>
              <a:buNone/>
            </a:pPr>
            <a:r>
              <a:rPr lang="pt-BR" sz="4000" b="1" i="1" u="none" strike="noStrike" cap="none" dirty="0">
                <a:solidFill>
                  <a:schemeClr val="accent2"/>
                </a:solidFill>
                <a:latin typeface="+mn-lt"/>
                <a:ea typeface="Calibri"/>
                <a:cs typeface="Calibri"/>
                <a:sym typeface="Calibri"/>
              </a:rPr>
              <a:t>Na aula de hoje teremos...</a:t>
            </a:r>
            <a:endParaRPr lang="pt-BR" sz="4000" b="1" i="1" dirty="0">
              <a:solidFill>
                <a:schemeClr val="accent2"/>
              </a:solidFill>
            </a:endParaRPr>
          </a:p>
        </p:txBody>
      </p:sp>
      <p:sp>
        <p:nvSpPr>
          <p:cNvPr id="7" name="Espaço Reservado para Texto 1"/>
          <p:cNvSpPr>
            <a:spLocks noGrp="1"/>
          </p:cNvSpPr>
          <p:nvPr>
            <p:ph type="body" idx="1"/>
          </p:nvPr>
        </p:nvSpPr>
        <p:spPr>
          <a:xfrm>
            <a:off x="533754" y="2537256"/>
            <a:ext cx="8498272" cy="2458159"/>
          </a:xfrm>
        </p:spPr>
        <p:txBody>
          <a:bodyPr/>
          <a:lstStyle/>
          <a:p>
            <a:endParaRPr lang="pt-BR" sz="3200" i="1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538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4" name="Espaço Reservado para Imagem 3"/>
          <p:cNvSpPr>
            <a:spLocks noGrp="1"/>
          </p:cNvSpPr>
          <p:nvPr>
            <p:ph type="pic" sz="quarter" idx="10"/>
          </p:nvPr>
        </p:nvSpPr>
        <p:spPr>
          <a:xfrm>
            <a:off x="325394" y="1856090"/>
            <a:ext cx="8493211" cy="157321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3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485776" y="1046165"/>
            <a:ext cx="8188325" cy="414337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2603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1" y="1"/>
            <a:ext cx="3440624" cy="1503336"/>
          </a:xfrm>
          <a:prstGeom prst="rect">
            <a:avLst/>
          </a:prstGeom>
        </p:spPr>
      </p:pic>
      <p:sp>
        <p:nvSpPr>
          <p:cNvPr id="4" name="Shape 18"/>
          <p:cNvSpPr txBox="1">
            <a:spLocks noGrp="1"/>
          </p:cNvSpPr>
          <p:nvPr>
            <p:ph type="body" idx="1"/>
          </p:nvPr>
        </p:nvSpPr>
        <p:spPr>
          <a:xfrm>
            <a:off x="533754" y="2537258"/>
            <a:ext cx="8498272" cy="2458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177800" indent="0">
              <a:buNone/>
              <a:defRPr baseline="0"/>
            </a:lvl1pPr>
          </a:lstStyle>
          <a:p>
            <a:pPr marL="177796" lvl="0" indent="0">
              <a:spcBef>
                <a:spcPts val="0"/>
              </a:spcBef>
              <a:buSzPct val="25000"/>
              <a:buNone/>
            </a:pPr>
            <a:endParaRPr lang="pt-BR" b="1" i="1" dirty="0">
              <a:solidFill>
                <a:schemeClr val="accent2"/>
              </a:solidFill>
            </a:endParaRP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  <a:p>
            <a:pPr marL="177800" indent="0">
              <a:buNone/>
            </a:pPr>
            <a:endParaRPr lang="pt-BR" sz="2000" i="1" dirty="0"/>
          </a:p>
          <a:p>
            <a:pPr marL="177796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pt-BR" sz="2000" i="1" dirty="0"/>
              <a:t>		</a:t>
            </a: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</p:txBody>
      </p:sp>
      <p:sp>
        <p:nvSpPr>
          <p:cNvPr id="2" name="Retângulo 1"/>
          <p:cNvSpPr/>
          <p:nvPr userDrawn="1"/>
        </p:nvSpPr>
        <p:spPr>
          <a:xfrm>
            <a:off x="718324" y="1149395"/>
            <a:ext cx="25966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796" lvl="0" indent="0">
              <a:spcBef>
                <a:spcPts val="0"/>
              </a:spcBef>
              <a:buSzPct val="25000"/>
              <a:buNone/>
            </a:pPr>
            <a:r>
              <a:rPr lang="pt-BR" sz="4000" b="1" i="1" u="none" strike="noStrike" cap="none" dirty="0">
                <a:solidFill>
                  <a:schemeClr val="accent2"/>
                </a:solidFill>
                <a:latin typeface="+mn-lt"/>
                <a:ea typeface="Calibri"/>
                <a:cs typeface="Calibri"/>
                <a:sym typeface="Calibri"/>
              </a:rPr>
              <a:t>Atividades</a:t>
            </a:r>
            <a:endParaRPr lang="pt-BR" sz="40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6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1" y="1"/>
            <a:ext cx="3440624" cy="1503336"/>
          </a:xfrm>
          <a:prstGeom prst="rect">
            <a:avLst/>
          </a:prstGeom>
        </p:spPr>
      </p:pic>
      <p:sp>
        <p:nvSpPr>
          <p:cNvPr id="4" name="Shape 18"/>
          <p:cNvSpPr txBox="1">
            <a:spLocks noGrp="1"/>
          </p:cNvSpPr>
          <p:nvPr>
            <p:ph type="body" idx="1"/>
          </p:nvPr>
        </p:nvSpPr>
        <p:spPr>
          <a:xfrm>
            <a:off x="533754" y="2537258"/>
            <a:ext cx="8498272" cy="2458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177800" indent="0">
              <a:buNone/>
              <a:defRPr baseline="0"/>
            </a:lvl1pPr>
          </a:lstStyle>
          <a:p>
            <a:pPr marL="177796" lvl="0" indent="0">
              <a:spcBef>
                <a:spcPts val="0"/>
              </a:spcBef>
              <a:buSzPct val="25000"/>
              <a:buNone/>
            </a:pPr>
            <a:endParaRPr lang="pt-BR" b="1" i="1" dirty="0">
              <a:solidFill>
                <a:schemeClr val="accent2"/>
              </a:solidFill>
            </a:endParaRP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  <a:p>
            <a:pPr marL="177800" indent="0">
              <a:buNone/>
            </a:pPr>
            <a:endParaRPr lang="pt-BR" sz="2000" i="1" dirty="0"/>
          </a:p>
          <a:p>
            <a:pPr marL="177796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pt-BR" sz="2000" i="1" dirty="0"/>
              <a:t>		</a:t>
            </a: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</p:txBody>
      </p:sp>
      <p:sp>
        <p:nvSpPr>
          <p:cNvPr id="2" name="Retângulo 1"/>
          <p:cNvSpPr/>
          <p:nvPr userDrawn="1"/>
        </p:nvSpPr>
        <p:spPr>
          <a:xfrm>
            <a:off x="718324" y="1149395"/>
            <a:ext cx="84154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796" lvl="0" indent="0">
              <a:spcBef>
                <a:spcPts val="0"/>
              </a:spcBef>
              <a:buSzPct val="25000"/>
              <a:buNone/>
            </a:pPr>
            <a:r>
              <a:rPr lang="pt-BR" sz="4000" b="1" i="1" u="none" strike="noStrike" cap="none" dirty="0">
                <a:solidFill>
                  <a:schemeClr val="accent2"/>
                </a:solidFill>
                <a:latin typeface="+mn-lt"/>
                <a:ea typeface="Calibri"/>
                <a:cs typeface="Calibri"/>
                <a:sym typeface="Calibri"/>
              </a:rPr>
              <a:t>Pesquisas</a:t>
            </a:r>
            <a:r>
              <a:rPr lang="pt-BR" sz="4000" b="1" i="1" u="none" strike="noStrike" cap="none" baseline="0" dirty="0">
                <a:solidFill>
                  <a:schemeClr val="accent2"/>
                </a:solidFill>
                <a:latin typeface="+mn-lt"/>
                <a:ea typeface="Calibri"/>
                <a:cs typeface="Calibri"/>
                <a:sym typeface="Calibri"/>
              </a:rPr>
              <a:t> e Referências (aula de hoje)</a:t>
            </a:r>
            <a:endParaRPr lang="pt-BR" sz="40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46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1" y="1"/>
            <a:ext cx="3440624" cy="1503336"/>
          </a:xfrm>
          <a:prstGeom prst="rect">
            <a:avLst/>
          </a:prstGeom>
        </p:spPr>
      </p:pic>
      <p:sp>
        <p:nvSpPr>
          <p:cNvPr id="4" name="Shape 18"/>
          <p:cNvSpPr txBox="1">
            <a:spLocks noGrp="1"/>
          </p:cNvSpPr>
          <p:nvPr>
            <p:ph type="body" idx="1"/>
          </p:nvPr>
        </p:nvSpPr>
        <p:spPr>
          <a:xfrm>
            <a:off x="533754" y="2537258"/>
            <a:ext cx="8498272" cy="2458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177800" indent="0">
              <a:buNone/>
              <a:defRPr baseline="0"/>
            </a:lvl1pPr>
          </a:lstStyle>
          <a:p>
            <a:pPr marL="177796" lvl="0" indent="0">
              <a:spcBef>
                <a:spcPts val="0"/>
              </a:spcBef>
              <a:buSzPct val="25000"/>
              <a:buNone/>
            </a:pPr>
            <a:endParaRPr lang="pt-BR" b="1" i="1" dirty="0">
              <a:solidFill>
                <a:schemeClr val="accent2"/>
              </a:solidFill>
            </a:endParaRP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  <a:p>
            <a:pPr marL="177800" indent="0">
              <a:buNone/>
            </a:pPr>
            <a:endParaRPr lang="pt-BR" sz="2000" i="1" dirty="0"/>
          </a:p>
          <a:p>
            <a:pPr marL="177796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pt-BR" sz="2000" i="1" dirty="0"/>
              <a:t>		</a:t>
            </a: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</p:txBody>
      </p:sp>
      <p:sp>
        <p:nvSpPr>
          <p:cNvPr id="2" name="Retângulo 1"/>
          <p:cNvSpPr/>
          <p:nvPr userDrawn="1"/>
        </p:nvSpPr>
        <p:spPr>
          <a:xfrm>
            <a:off x="718323" y="1149395"/>
            <a:ext cx="4308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796" lvl="0" indent="0">
              <a:spcBef>
                <a:spcPts val="0"/>
              </a:spcBef>
              <a:buSzPct val="25000"/>
              <a:buNone/>
            </a:pPr>
            <a:r>
              <a:rPr lang="pt-BR" sz="4000" b="1" i="1" u="none" strike="noStrike" cap="none" dirty="0">
                <a:solidFill>
                  <a:schemeClr val="accent2"/>
                </a:solidFill>
                <a:latin typeface="+mn-lt"/>
                <a:ea typeface="Calibri"/>
                <a:cs typeface="Calibri"/>
                <a:sym typeface="Calibri"/>
              </a:rPr>
              <a:t>Na próxima aula...</a:t>
            </a:r>
            <a:endParaRPr lang="pt-BR" sz="40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79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/>
          <a:srcRect l="38830" t="15437" r="17227" b="25620"/>
          <a:stretch/>
        </p:blipFill>
        <p:spPr>
          <a:xfrm>
            <a:off x="0" y="-41189"/>
            <a:ext cx="9144000" cy="689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6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2F576-BF04-422A-B760-38E828C42981}" type="datetimeFigureOut">
              <a:rPr lang="pt-BR" smtClean="0"/>
              <a:t>16/04/2024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C723A-BD0B-422D-A1ED-86A9EB29B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09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72" r:id="rId5"/>
    <p:sldLayoutId id="2147483670" r:id="rId6"/>
    <p:sldLayoutId id="2147483667" r:id="rId7"/>
    <p:sldLayoutId id="2147483671" r:id="rId8"/>
    <p:sldLayoutId id="214748366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8296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38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8CDFEA4-79B7-06D2-5F16-E23B709385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4462" y="-1"/>
            <a:ext cx="9198462" cy="691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17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697667"/>
            <a:ext cx="8442000" cy="765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1. Como vemos as cores?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pt-BR" sz="3600" b="1" dirty="0">
              <a:solidFill>
                <a:srgbClr val="0070C0"/>
              </a:solidFill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2612066"/>
            <a:ext cx="8442000" cy="1982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buSzPct val="25000"/>
              <a:buFont typeface="Arial"/>
              <a:buNone/>
            </a:pPr>
            <a:r>
              <a:rPr lang="pt-BR" sz="3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 cor não existe de forma tangível. Cor é  uma sensação produzida pelo olho. É a impressão produzida na retina do olho pela luz refletida/difundida pelos objetos.</a:t>
            </a:r>
            <a:endParaRPr lang="pt-BR" sz="30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752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697667"/>
            <a:ext cx="8442000" cy="765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2. Cores </a:t>
            </a:r>
            <a:r>
              <a:rPr lang="pt-BR" sz="3600" b="1" i="1" u="sng" dirty="0">
                <a:solidFill>
                  <a:srgbClr val="0070C0"/>
                </a:solidFill>
              </a:rPr>
              <a:t>Primárias</a:t>
            </a:r>
            <a:r>
              <a:rPr lang="pt-BR" sz="3600" b="1" dirty="0">
                <a:solidFill>
                  <a:srgbClr val="0070C0"/>
                </a:solidFill>
              </a:rPr>
              <a:t>, Secundárias e Terciárias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2612065"/>
            <a:ext cx="8442000" cy="3796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buSzPct val="25000"/>
              <a:buFont typeface="Arial"/>
              <a:buNone/>
            </a:pPr>
            <a:r>
              <a:rPr lang="pt-BR" sz="3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Dentro da teoria das cores temos as cores primárias, secundárias e terciárias. As </a:t>
            </a:r>
            <a:r>
              <a:rPr lang="pt-BR" sz="30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cores primárias</a:t>
            </a:r>
            <a:r>
              <a:rPr lang="pt-BR" sz="3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 são as cores que não podem ser criadas a partir da combinação de outras cores. Tradicionalmente, as cores primárias são </a:t>
            </a:r>
            <a:r>
              <a:rPr lang="pt-BR" sz="30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vermelho</a:t>
            </a:r>
            <a:r>
              <a:rPr lang="pt-BR" sz="3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, </a:t>
            </a:r>
            <a:r>
              <a:rPr lang="pt-BR" sz="30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azul</a:t>
            </a:r>
            <a:r>
              <a:rPr lang="pt-BR" sz="3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e </a:t>
            </a:r>
            <a:r>
              <a:rPr lang="pt-BR" sz="30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amarelo</a:t>
            </a:r>
            <a:r>
              <a:rPr lang="pt-BR" sz="3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.</a:t>
            </a:r>
            <a:endParaRPr lang="pt-BR" sz="30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198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697667"/>
            <a:ext cx="8442000" cy="765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2. Cores Primárias, </a:t>
            </a:r>
            <a:r>
              <a:rPr lang="pt-BR" sz="3600" b="1" i="1" u="sng" dirty="0">
                <a:solidFill>
                  <a:srgbClr val="0070C0"/>
                </a:solidFill>
              </a:rPr>
              <a:t>Secundárias</a:t>
            </a:r>
            <a:r>
              <a:rPr lang="pt-BR" sz="3600" b="1" dirty="0">
                <a:solidFill>
                  <a:srgbClr val="0070C0"/>
                </a:solidFill>
              </a:rPr>
              <a:t> e Terciárias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2612065"/>
            <a:ext cx="8442000" cy="3796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buSzPct val="25000"/>
              <a:buFont typeface="Arial"/>
              <a:buNone/>
            </a:pPr>
            <a:r>
              <a:rPr lang="pt-BR" sz="3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As </a:t>
            </a:r>
            <a:r>
              <a:rPr lang="pt-BR" sz="30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cores secundárias </a:t>
            </a:r>
            <a:r>
              <a:rPr lang="pt-BR" sz="3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são obtidas pela combinação de duas cores primárias em proporções iguais.</a:t>
            </a:r>
          </a:p>
          <a:p>
            <a:pPr marL="0" indent="0" algn="just">
              <a:buSzPct val="25000"/>
              <a:buFont typeface="Arial"/>
              <a:buNone/>
            </a:pPr>
            <a:endParaRPr lang="pt-BR" sz="18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>
              <a:buFont typeface="+mj-lt"/>
              <a:buAutoNum type="arabicPeriod"/>
            </a:pPr>
            <a:r>
              <a:rPr lang="pt-BR" sz="2400" b="1" dirty="0">
                <a:solidFill>
                  <a:srgbClr val="111111"/>
                </a:solidFill>
                <a:highlight>
                  <a:srgbClr val="F9F9F9"/>
                </a:highlight>
                <a:latin typeface="-apple-system"/>
              </a:rPr>
              <a:t> Laranja: </a:t>
            </a:r>
            <a:r>
              <a:rPr lang="pt-BR" sz="2400" dirty="0">
                <a:solidFill>
                  <a:srgbClr val="111111"/>
                </a:solidFill>
                <a:highlight>
                  <a:srgbClr val="F9F9F9"/>
                </a:highlight>
                <a:latin typeface="-apple-system"/>
              </a:rPr>
              <a:t>Resulta da combinação das cores amarela e vermelha.</a:t>
            </a:r>
          </a:p>
          <a:p>
            <a:pPr marL="0">
              <a:buFont typeface="+mj-lt"/>
              <a:buAutoNum type="arabicPeriod"/>
            </a:pPr>
            <a:r>
              <a:rPr lang="pt-BR" sz="2400" b="1" dirty="0">
                <a:solidFill>
                  <a:srgbClr val="111111"/>
                </a:solidFill>
                <a:highlight>
                  <a:srgbClr val="F9F9F9"/>
                </a:highlight>
                <a:latin typeface="-apple-system"/>
              </a:rPr>
              <a:t> Roxo (ou violeta</a:t>
            </a:r>
            <a:r>
              <a:rPr lang="pt-BR" sz="2400" dirty="0">
                <a:solidFill>
                  <a:srgbClr val="111111"/>
                </a:solidFill>
                <a:highlight>
                  <a:srgbClr val="F9F9F9"/>
                </a:highlight>
                <a:latin typeface="-apple-system"/>
              </a:rPr>
              <a:t>): Criado pela mistura das cores vermelha e azul.</a:t>
            </a:r>
          </a:p>
          <a:p>
            <a:pPr marL="0">
              <a:buFont typeface="+mj-lt"/>
              <a:buAutoNum type="arabicPeriod"/>
            </a:pPr>
            <a:r>
              <a:rPr lang="pt-BR" sz="2400" b="1" dirty="0">
                <a:solidFill>
                  <a:srgbClr val="111111"/>
                </a:solidFill>
                <a:highlight>
                  <a:srgbClr val="F9F9F9"/>
                </a:highlight>
                <a:latin typeface="-apple-system"/>
              </a:rPr>
              <a:t> Verde: </a:t>
            </a:r>
            <a:r>
              <a:rPr lang="pt-BR" sz="2400" dirty="0">
                <a:solidFill>
                  <a:srgbClr val="111111"/>
                </a:solidFill>
                <a:highlight>
                  <a:srgbClr val="F9F9F9"/>
                </a:highlight>
                <a:latin typeface="-apple-system"/>
              </a:rPr>
              <a:t>Produzido</a:t>
            </a:r>
            <a:r>
              <a:rPr lang="pt-BR" sz="2400" b="1" dirty="0">
                <a:solidFill>
                  <a:srgbClr val="111111"/>
                </a:solidFill>
                <a:highlight>
                  <a:srgbClr val="F9F9F9"/>
                </a:highlight>
                <a:latin typeface="-apple-system"/>
              </a:rPr>
              <a:t> </a:t>
            </a:r>
            <a:r>
              <a:rPr lang="pt-BR" sz="2400" dirty="0">
                <a:solidFill>
                  <a:srgbClr val="111111"/>
                </a:solidFill>
                <a:highlight>
                  <a:srgbClr val="F9F9F9"/>
                </a:highlight>
                <a:latin typeface="-apple-system"/>
              </a:rPr>
              <a:t>a partir da combinação das cores azul e amarela.</a:t>
            </a:r>
          </a:p>
          <a:p>
            <a:pPr marL="0" indent="0" algn="just">
              <a:buSzPct val="25000"/>
              <a:buFont typeface="Arial"/>
              <a:buNone/>
            </a:pPr>
            <a:endParaRPr lang="pt-BR" sz="30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14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697667"/>
            <a:ext cx="8442000" cy="765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2. Cores Primárias, Secundárias e </a:t>
            </a:r>
            <a:r>
              <a:rPr lang="pt-BR" sz="3600" b="1" i="1" u="sng" dirty="0">
                <a:solidFill>
                  <a:srgbClr val="0070C0"/>
                </a:solidFill>
              </a:rPr>
              <a:t>Terciárias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2612065"/>
            <a:ext cx="8442000" cy="3796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buSzPct val="25000"/>
              <a:buFont typeface="Arial"/>
              <a:buNone/>
            </a:pPr>
            <a:r>
              <a:rPr lang="pt-BR" sz="3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As </a:t>
            </a:r>
            <a:r>
              <a:rPr lang="pt-BR" sz="30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cores terciárias </a:t>
            </a:r>
            <a:r>
              <a:rPr lang="pt-BR" sz="3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são formadas por meio da combinação entre uma cor primária e outra cor secundária, totalizando seis cores.</a:t>
            </a:r>
          </a:p>
          <a:p>
            <a:pPr marL="0" indent="0" algn="just">
              <a:buSzPct val="25000"/>
              <a:buFont typeface="Arial"/>
              <a:buNone/>
            </a:pPr>
            <a:endParaRPr lang="pt-BR" sz="18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0" algn="l">
              <a:buFont typeface="+mj-lt"/>
              <a:buAutoNum type="arabicPeriod"/>
            </a:pPr>
            <a:r>
              <a:rPr lang="pt-BR" sz="2400" b="1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-apple-system"/>
              </a:rPr>
              <a:t> Vermelho-arroxeado</a:t>
            </a:r>
            <a:r>
              <a:rPr lang="pt-BR" sz="2400" b="0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-apple-system"/>
              </a:rPr>
              <a:t>: Resulta da mistura de vermelho e roxo.</a:t>
            </a:r>
          </a:p>
          <a:p>
            <a:pPr marL="0" algn="l">
              <a:buFont typeface="+mj-lt"/>
              <a:buAutoNum type="arabicPeriod"/>
            </a:pPr>
            <a:r>
              <a:rPr lang="pt-BR" sz="2400" b="1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-apple-system"/>
              </a:rPr>
              <a:t> Vermelho-alaranjado</a:t>
            </a:r>
            <a:r>
              <a:rPr lang="pt-BR" sz="2400" b="0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-apple-system"/>
              </a:rPr>
              <a:t>: Surge da união de vermelho e laranja.</a:t>
            </a:r>
          </a:p>
          <a:p>
            <a:pPr marL="0" algn="l">
              <a:buFont typeface="+mj-lt"/>
              <a:buAutoNum type="arabicPeriod"/>
            </a:pPr>
            <a:r>
              <a:rPr lang="pt-BR" sz="2400" b="1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-apple-system"/>
              </a:rPr>
              <a:t> Amarelo-alaranjado</a:t>
            </a:r>
            <a:r>
              <a:rPr lang="pt-BR" sz="2400" b="0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-apple-system"/>
              </a:rPr>
              <a:t>: É obtido combinando amarelo e laranja.</a:t>
            </a:r>
          </a:p>
          <a:p>
            <a:pPr marL="0" indent="0" algn="just">
              <a:buSzPct val="25000"/>
              <a:buFont typeface="Arial"/>
              <a:buNone/>
            </a:pPr>
            <a:endParaRPr lang="pt-BR" sz="30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615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697667"/>
            <a:ext cx="8442000" cy="765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2. Cores Primárias, Secundárias e </a:t>
            </a:r>
            <a:r>
              <a:rPr lang="pt-BR" sz="3600" b="1" i="1" u="sng" dirty="0">
                <a:solidFill>
                  <a:srgbClr val="0070C0"/>
                </a:solidFill>
              </a:rPr>
              <a:t>Terciárias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3659" y="2612065"/>
            <a:ext cx="8442000" cy="3796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-97200">
              <a:buFont typeface="+mj-lt"/>
              <a:buAutoNum type="arabicPeriod" startAt="4"/>
            </a:pPr>
            <a:r>
              <a:rPr lang="pt-BR" sz="2400" b="1" dirty="0">
                <a:solidFill>
                  <a:srgbClr val="111111"/>
                </a:solidFill>
                <a:highlight>
                  <a:srgbClr val="F9F9F9"/>
                </a:highlight>
                <a:latin typeface="-apple-system"/>
              </a:rPr>
              <a:t> Amarelo-esverdeado: </a:t>
            </a:r>
            <a:r>
              <a:rPr lang="pt-BR" sz="2400" dirty="0">
                <a:solidFill>
                  <a:srgbClr val="111111"/>
                </a:solidFill>
                <a:highlight>
                  <a:srgbClr val="F9F9F9"/>
                </a:highlight>
                <a:latin typeface="-apple-system"/>
              </a:rPr>
              <a:t>Resulta da mistura de amarelo e verde.</a:t>
            </a:r>
          </a:p>
          <a:p>
            <a:pPr marL="0">
              <a:buFont typeface="+mj-lt"/>
              <a:buAutoNum type="arabicPeriod" startAt="4"/>
            </a:pPr>
            <a:r>
              <a:rPr lang="pt-BR" sz="2400" b="1" dirty="0">
                <a:solidFill>
                  <a:srgbClr val="111111"/>
                </a:solidFill>
                <a:highlight>
                  <a:srgbClr val="F9F9F9"/>
                </a:highlight>
                <a:latin typeface="-apple-system"/>
              </a:rPr>
              <a:t> Azul-esverdeado: </a:t>
            </a:r>
            <a:r>
              <a:rPr lang="pt-BR" sz="2400" dirty="0">
                <a:solidFill>
                  <a:srgbClr val="111111"/>
                </a:solidFill>
                <a:highlight>
                  <a:srgbClr val="F9F9F9"/>
                </a:highlight>
                <a:latin typeface="-apple-system"/>
              </a:rPr>
              <a:t>Surge da união de azul e verde.</a:t>
            </a:r>
          </a:p>
          <a:p>
            <a:pPr marL="0">
              <a:buFont typeface="+mj-lt"/>
              <a:buAutoNum type="arabicPeriod" startAt="4"/>
            </a:pPr>
            <a:r>
              <a:rPr lang="pt-BR" sz="2400" b="1" dirty="0">
                <a:solidFill>
                  <a:srgbClr val="111111"/>
                </a:solidFill>
                <a:highlight>
                  <a:srgbClr val="F9F9F9"/>
                </a:highlight>
                <a:latin typeface="-apple-system"/>
              </a:rPr>
              <a:t> Azul-arroxeado: </a:t>
            </a:r>
            <a:r>
              <a:rPr lang="pt-BR" sz="2400" dirty="0">
                <a:solidFill>
                  <a:srgbClr val="111111"/>
                </a:solidFill>
                <a:highlight>
                  <a:srgbClr val="F9F9F9"/>
                </a:highlight>
                <a:latin typeface="-apple-system"/>
              </a:rPr>
              <a:t>É obtido combinando azul e roxo.</a:t>
            </a:r>
          </a:p>
          <a:p>
            <a:pPr marL="0" indent="0" algn="just">
              <a:buSzPct val="25000"/>
              <a:buFont typeface="Arial"/>
              <a:buNone/>
            </a:pPr>
            <a:endParaRPr lang="pt-BR" sz="30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251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697667"/>
            <a:ext cx="8442000" cy="765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3. O círculo cromático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3659" y="2612065"/>
            <a:ext cx="8442000" cy="3796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pt-BR"/>
            </a:defPPr>
            <a:lvl1pPr marR="0" lvl="0" indent="0" algn="just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  <a:defRPr sz="30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Calibri"/>
                <a:cs typeface="Calibri"/>
              </a:defRPr>
            </a:lvl1pPr>
            <a:lvl2pPr marL="514338" marR="0" lvl="1" indent="57149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2pPr>
            <a:lvl3pPr marL="857229" marR="0" lvl="2" indent="190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3pPr>
            <a:lvl4pPr marL="1200121" marR="0" lvl="3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4pPr>
            <a:lvl5pPr marL="1543012" marR="0" lvl="4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</a:defRPr>
            </a:lvl5pPr>
            <a:lvl6pPr marL="1885904" marR="0" lvl="5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2228795" marR="0" lvl="6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2571686" marR="0" lvl="7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2914578" marR="0" lvl="8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r>
              <a:rPr lang="pt-BR" dirty="0"/>
              <a:t>O círculo cromático é a representação simplificada das 12 cores que o olho humano é capaz de perceber e reconhecer.</a:t>
            </a:r>
          </a:p>
          <a:p>
            <a:r>
              <a:rPr lang="pt-BR" dirty="0"/>
              <a:t>Neste círculo, as tonalidades são distribuídas de forma invariável, e podem ser combinadas entre si através da ligação entre lados opostos, cores vizinhas, etc.</a:t>
            </a:r>
          </a:p>
        </p:txBody>
      </p:sp>
    </p:spTree>
    <p:extLst>
      <p:ext uri="{BB962C8B-B14F-4D97-AF65-F5344CB8AC3E}">
        <p14:creationId xmlns:p14="http://schemas.microsoft.com/office/powerpoint/2010/main" val="96857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55F4994-84FC-78EE-9826-A9E992E73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317" y="-205388"/>
            <a:ext cx="9160965" cy="608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2508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697667"/>
            <a:ext cx="8442000" cy="13867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4. Classificação das cores no Círculo Cromático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pt-BR" sz="3600" b="1" i="1" u="sng" dirty="0">
              <a:solidFill>
                <a:srgbClr val="0070C0"/>
              </a:solidFill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3659" y="3115101"/>
            <a:ext cx="8442000" cy="2979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pt-BR"/>
            </a:defPPr>
            <a:lvl1pPr marR="0" lvl="0" indent="0" algn="just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  <a:defRPr sz="30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Calibri"/>
                <a:cs typeface="Calibri"/>
              </a:defRPr>
            </a:lvl1pPr>
            <a:lvl2pPr marL="514338" marR="0" lvl="1" indent="57149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2pPr>
            <a:lvl3pPr marL="857229" marR="0" lvl="2" indent="190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3pPr>
            <a:lvl4pPr marL="1200121" marR="0" lvl="3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4pPr>
            <a:lvl5pPr marL="1543012" marR="0" lvl="4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</a:defRPr>
            </a:lvl5pPr>
            <a:lvl6pPr marL="1885904" marR="0" lvl="5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2228795" marR="0" lvl="6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2571686" marR="0" lvl="7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2914578" marR="0" lvl="8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r>
              <a:rPr lang="pt-BR" dirty="0"/>
              <a:t>Existem três opções para classificar as cores do círculo cromático. São modelos de cores que se baseiam no tipo de cor com que se está lidando: a cor material (pigmentos, tinta) ou a cor luz (telas).</a:t>
            </a:r>
          </a:p>
        </p:txBody>
      </p:sp>
    </p:spTree>
    <p:extLst>
      <p:ext uri="{BB962C8B-B14F-4D97-AF65-F5344CB8AC3E}">
        <p14:creationId xmlns:p14="http://schemas.microsoft.com/office/powerpoint/2010/main" val="1744278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697667"/>
            <a:ext cx="8442000" cy="13867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4. Classificação das cores no Círculo Cromático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pt-BR" sz="3600" b="1" i="1" u="sng" dirty="0">
              <a:solidFill>
                <a:srgbClr val="0070C0"/>
              </a:solidFill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3659" y="3115101"/>
            <a:ext cx="8442000" cy="2979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pt-BR"/>
            </a:defPPr>
            <a:lvl1pPr marR="0" lvl="0" indent="0" algn="just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  <a:defRPr sz="30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Calibri"/>
                <a:cs typeface="Calibri"/>
              </a:defRPr>
            </a:lvl1pPr>
            <a:lvl2pPr marL="514338" marR="0" lvl="1" indent="57149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2pPr>
            <a:lvl3pPr marL="857229" marR="0" lvl="2" indent="190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3pPr>
            <a:lvl4pPr marL="1200121" marR="0" lvl="3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4pPr>
            <a:lvl5pPr marL="1543012" marR="0" lvl="4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</a:defRPr>
            </a:lvl5pPr>
            <a:lvl6pPr marL="1885904" marR="0" lvl="5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2228795" marR="0" lvl="6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2571686" marR="0" lvl="7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2914578" marR="0" lvl="8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r>
              <a:rPr lang="pt-BR" dirty="0"/>
              <a:t>O </a:t>
            </a:r>
            <a:r>
              <a:rPr lang="pt-BR" b="1" dirty="0"/>
              <a:t>sistema tradicional RYB </a:t>
            </a:r>
            <a:r>
              <a:rPr lang="pt-BR" dirty="0"/>
              <a:t>(do inglês: </a:t>
            </a:r>
            <a:r>
              <a:rPr lang="pt-BR" dirty="0" err="1"/>
              <a:t>red</a:t>
            </a:r>
            <a:r>
              <a:rPr lang="pt-BR" dirty="0"/>
              <a:t>, </a:t>
            </a:r>
            <a:r>
              <a:rPr lang="pt-BR" dirty="0" err="1"/>
              <a:t>yellow</a:t>
            </a:r>
            <a:r>
              <a:rPr lang="pt-BR" dirty="0"/>
              <a:t> e blue) é o que existe há mais tempo na indústria. O RYB é pouco utilizado na tecnologia moderna. No entanto, em termos de suas possibilidades, é capaz de gerar 16.777.216 tonalidades, que correspondem a 256 variações de cada uma das cores primárias.</a:t>
            </a:r>
          </a:p>
        </p:txBody>
      </p:sp>
    </p:spTree>
    <p:extLst>
      <p:ext uri="{BB962C8B-B14F-4D97-AF65-F5344CB8AC3E}">
        <p14:creationId xmlns:p14="http://schemas.microsoft.com/office/powerpoint/2010/main" val="99840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">
            <a:extLst>
              <a:ext uri="{FF2B5EF4-FFF2-40B4-BE49-F238E27FC236}">
                <a16:creationId xmlns:a16="http://schemas.microsoft.com/office/drawing/2014/main" id="{15F839C3-4A4E-795F-3C74-D8A9DFCE0A4F}"/>
              </a:ext>
            </a:extLst>
          </p:cNvPr>
          <p:cNvSpPr txBox="1">
            <a:spLocks/>
          </p:cNvSpPr>
          <p:nvPr/>
        </p:nvSpPr>
        <p:spPr>
          <a:xfrm>
            <a:off x="572226" y="4793225"/>
            <a:ext cx="8442000" cy="8849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5400" b="1" dirty="0">
                <a:solidFill>
                  <a:srgbClr val="3D3D3C"/>
                </a:solidFill>
              </a:rPr>
              <a:t>UC7</a:t>
            </a:r>
            <a:endParaRPr lang="pt-BR" sz="2400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A4C6CC8-C7D2-AC80-6757-BF35BA40E0C9}"/>
              </a:ext>
            </a:extLst>
          </p:cNvPr>
          <p:cNvCxnSpPr/>
          <p:nvPr/>
        </p:nvCxnSpPr>
        <p:spPr>
          <a:xfrm>
            <a:off x="451278" y="4675241"/>
            <a:ext cx="0" cy="1710811"/>
          </a:xfrm>
          <a:prstGeom prst="line">
            <a:avLst/>
          </a:prstGeom>
          <a:ln w="38100">
            <a:solidFill>
              <a:srgbClr val="3D3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23">
            <a:extLst>
              <a:ext uri="{FF2B5EF4-FFF2-40B4-BE49-F238E27FC236}">
                <a16:creationId xmlns:a16="http://schemas.microsoft.com/office/drawing/2014/main" id="{C37E227F-AFAE-34F3-65C2-865CED001187}"/>
              </a:ext>
            </a:extLst>
          </p:cNvPr>
          <p:cNvSpPr txBox="1">
            <a:spLocks/>
          </p:cNvSpPr>
          <p:nvPr/>
        </p:nvSpPr>
        <p:spPr>
          <a:xfrm>
            <a:off x="572226" y="5501147"/>
            <a:ext cx="8442000" cy="634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600" dirty="0">
                <a:solidFill>
                  <a:srgbClr val="0070C0"/>
                </a:solidFill>
              </a:rPr>
              <a:t>Desenvolver Aplicações Web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94064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697667"/>
            <a:ext cx="8442000" cy="13867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4. Classificação das cores no Círculo Cromático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pt-BR" sz="3600" b="1" i="1" u="sng" dirty="0">
              <a:solidFill>
                <a:srgbClr val="0070C0"/>
              </a:solidFill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3659" y="3115101"/>
            <a:ext cx="8442000" cy="2979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pt-BR"/>
            </a:defPPr>
            <a:lvl1pPr marR="0" lvl="0" indent="0" algn="just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  <a:defRPr sz="30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Calibri"/>
                <a:cs typeface="Calibri"/>
              </a:defRPr>
            </a:lvl1pPr>
            <a:lvl2pPr marL="514338" marR="0" lvl="1" indent="57149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2pPr>
            <a:lvl3pPr marL="857229" marR="0" lvl="2" indent="190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3pPr>
            <a:lvl4pPr marL="1200121" marR="0" lvl="3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4pPr>
            <a:lvl5pPr marL="1543012" marR="0" lvl="4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</a:defRPr>
            </a:lvl5pPr>
            <a:lvl6pPr marL="1885904" marR="0" lvl="5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2228795" marR="0" lvl="6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2571686" marR="0" lvl="7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2914578" marR="0" lvl="8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r>
              <a:rPr lang="pt-BR" b="1" dirty="0"/>
              <a:t>Exemplo de cor material: </a:t>
            </a:r>
            <a:r>
              <a:rPr lang="pt-BR" dirty="0"/>
              <a:t>pintura.</a:t>
            </a:r>
          </a:p>
          <a:p>
            <a:r>
              <a:rPr lang="pt-BR" b="1" dirty="0"/>
              <a:t>Pode ser aplicado em: </a:t>
            </a:r>
            <a:r>
              <a:rPr lang="pt-BR" dirty="0"/>
              <a:t>pintura, desenho, cerâmica, artesanato e outras artes plásticas.</a:t>
            </a:r>
          </a:p>
        </p:txBody>
      </p:sp>
    </p:spTree>
    <p:extLst>
      <p:ext uri="{BB962C8B-B14F-4D97-AF65-F5344CB8AC3E}">
        <p14:creationId xmlns:p14="http://schemas.microsoft.com/office/powerpoint/2010/main" val="4202714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697667"/>
            <a:ext cx="8442000" cy="13867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4. Classificação das cores no Círculo Cromático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pt-BR" sz="3600" b="1" i="1" u="sng" dirty="0">
              <a:solidFill>
                <a:srgbClr val="0070C0"/>
              </a:solidFill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3659" y="3115101"/>
            <a:ext cx="8442000" cy="2979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pt-BR"/>
            </a:defPPr>
            <a:lvl1pPr marR="0" lvl="0" indent="0" algn="just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  <a:defRPr sz="30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Calibri"/>
                <a:cs typeface="Calibri"/>
              </a:defRPr>
            </a:lvl1pPr>
            <a:lvl2pPr marL="514338" marR="0" lvl="1" indent="57149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2pPr>
            <a:lvl3pPr marL="857229" marR="0" lvl="2" indent="190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3pPr>
            <a:lvl4pPr marL="1200121" marR="0" lvl="3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4pPr>
            <a:lvl5pPr marL="1543012" marR="0" lvl="4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</a:defRPr>
            </a:lvl5pPr>
            <a:lvl6pPr marL="1885904" marR="0" lvl="5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2228795" marR="0" lvl="6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2571686" marR="0" lvl="7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2914578" marR="0" lvl="8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r>
              <a:rPr lang="pt-BR" dirty="0"/>
              <a:t>O </a:t>
            </a:r>
            <a:r>
              <a:rPr lang="pt-BR" b="1" dirty="0"/>
              <a:t>modelo cromático aditivo RGB </a:t>
            </a:r>
            <a:r>
              <a:rPr lang="pt-BR" dirty="0"/>
              <a:t>(do inglês: </a:t>
            </a:r>
            <a:r>
              <a:rPr lang="pt-BR" dirty="0" err="1"/>
              <a:t>red</a:t>
            </a:r>
            <a:r>
              <a:rPr lang="pt-BR" dirty="0"/>
              <a:t>, </a:t>
            </a:r>
            <a:r>
              <a:rPr lang="pt-BR" dirty="0" err="1"/>
              <a:t>green</a:t>
            </a:r>
            <a:r>
              <a:rPr lang="pt-BR" dirty="0"/>
              <a:t> e blue) busca misturar cores com luz, adicionando ondas de cor, e define as cores primárias de acordo com a sensibilidade do olho humano à luz. </a:t>
            </a:r>
          </a:p>
        </p:txBody>
      </p:sp>
    </p:spTree>
    <p:extLst>
      <p:ext uri="{BB962C8B-B14F-4D97-AF65-F5344CB8AC3E}">
        <p14:creationId xmlns:p14="http://schemas.microsoft.com/office/powerpoint/2010/main" val="3381725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697667"/>
            <a:ext cx="8442000" cy="13867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4. Classificação das cores no Círculo Cromático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pt-BR" sz="3600" b="1" i="1" u="sng" dirty="0">
              <a:solidFill>
                <a:srgbClr val="0070C0"/>
              </a:solidFill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3659" y="3115101"/>
            <a:ext cx="8442000" cy="2979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pt-BR"/>
            </a:defPPr>
            <a:lvl1pPr marR="0" lvl="0" indent="0" algn="just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  <a:defRPr sz="30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Calibri"/>
                <a:cs typeface="Calibri"/>
              </a:defRPr>
            </a:lvl1pPr>
            <a:lvl2pPr marL="514338" marR="0" lvl="1" indent="57149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2pPr>
            <a:lvl3pPr marL="857229" marR="0" lvl="2" indent="190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3pPr>
            <a:lvl4pPr marL="1200121" marR="0" lvl="3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4pPr>
            <a:lvl5pPr marL="1543012" marR="0" lvl="4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</a:defRPr>
            </a:lvl5pPr>
            <a:lvl6pPr marL="1885904" marR="0" lvl="5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2228795" marR="0" lvl="6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2571686" marR="0" lvl="7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2914578" marR="0" lvl="8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r>
              <a:rPr lang="pt-BR" dirty="0"/>
              <a:t>O RGB foi originalmente aplicado na década de 1860 na área da fotografia, mas depois se tornou o padrão de reprodução de cor na televisão e mídia digital. Os primeiros fabricantes de computadores, como Apple, IBM e Commodore, utilizaram o RGB em seus produtos.</a:t>
            </a:r>
          </a:p>
        </p:txBody>
      </p:sp>
    </p:spTree>
    <p:extLst>
      <p:ext uri="{BB962C8B-B14F-4D97-AF65-F5344CB8AC3E}">
        <p14:creationId xmlns:p14="http://schemas.microsoft.com/office/powerpoint/2010/main" val="875373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697667"/>
            <a:ext cx="8442000" cy="13867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4. Classificação das cores no Círculo Cromático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pt-BR" sz="3600" b="1" i="1" u="sng" dirty="0">
              <a:solidFill>
                <a:srgbClr val="0070C0"/>
              </a:solidFill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3659" y="3115101"/>
            <a:ext cx="8442000" cy="2979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pt-BR"/>
            </a:defPPr>
            <a:lvl1pPr marR="0" lvl="0" indent="0" algn="just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  <a:defRPr sz="30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Calibri"/>
                <a:cs typeface="Calibri"/>
              </a:defRPr>
            </a:lvl1pPr>
            <a:lvl2pPr marL="514338" marR="0" lvl="1" indent="57149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2pPr>
            <a:lvl3pPr marL="857229" marR="0" lvl="2" indent="190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3pPr>
            <a:lvl4pPr marL="1200121" marR="0" lvl="3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4pPr>
            <a:lvl5pPr marL="1543012" marR="0" lvl="4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</a:defRPr>
            </a:lvl5pPr>
            <a:lvl6pPr marL="1885904" marR="0" lvl="5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2228795" marR="0" lvl="6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2571686" marR="0" lvl="7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2914578" marR="0" lvl="8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r>
              <a:rPr lang="pt-BR" b="1" dirty="0"/>
              <a:t>Exemplo de cor material: </a:t>
            </a:r>
            <a:r>
              <a:rPr lang="pt-BR" dirty="0"/>
              <a:t>telas de computador, laptops, monitores e celulares.</a:t>
            </a:r>
          </a:p>
          <a:p>
            <a:r>
              <a:rPr lang="pt-BR" b="1" dirty="0"/>
              <a:t>Pode ser aplicado em: </a:t>
            </a:r>
            <a:r>
              <a:rPr lang="pt-BR" dirty="0"/>
              <a:t>design gráfico, design web e fotografia digital.</a:t>
            </a:r>
          </a:p>
        </p:txBody>
      </p:sp>
    </p:spTree>
    <p:extLst>
      <p:ext uri="{BB962C8B-B14F-4D97-AF65-F5344CB8AC3E}">
        <p14:creationId xmlns:p14="http://schemas.microsoft.com/office/powerpoint/2010/main" val="30474731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697667"/>
            <a:ext cx="8442000" cy="13867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4. Classificação das cores no Círculo Cromático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pt-BR" sz="3600" b="1" i="1" u="sng" dirty="0">
              <a:solidFill>
                <a:srgbClr val="0070C0"/>
              </a:solidFill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3659" y="3115101"/>
            <a:ext cx="8442000" cy="2979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pt-BR"/>
            </a:defPPr>
            <a:lvl1pPr marR="0" lvl="0" indent="0" algn="just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  <a:defRPr sz="30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Calibri"/>
                <a:cs typeface="Calibri"/>
              </a:defRPr>
            </a:lvl1pPr>
            <a:lvl2pPr marL="514338" marR="0" lvl="1" indent="57149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2pPr>
            <a:lvl3pPr marL="857229" marR="0" lvl="2" indent="190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3pPr>
            <a:lvl4pPr marL="1200121" marR="0" lvl="3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4pPr>
            <a:lvl5pPr marL="1543012" marR="0" lvl="4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</a:defRPr>
            </a:lvl5pPr>
            <a:lvl6pPr marL="1885904" marR="0" lvl="5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2228795" marR="0" lvl="6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2571686" marR="0" lvl="7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2914578" marR="0" lvl="8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r>
              <a:rPr lang="pt-BR" dirty="0"/>
              <a:t>O </a:t>
            </a:r>
            <a:r>
              <a:rPr lang="pt-BR" b="1" dirty="0"/>
              <a:t>modelo cromático subtrativo CMYK </a:t>
            </a:r>
            <a:r>
              <a:rPr lang="pt-BR" dirty="0"/>
              <a:t>(do inglês: </a:t>
            </a:r>
            <a:r>
              <a:rPr lang="pt-BR" dirty="0" err="1"/>
              <a:t>cyan</a:t>
            </a:r>
            <a:r>
              <a:rPr lang="pt-BR" dirty="0"/>
              <a:t>, magenta, </a:t>
            </a:r>
            <a:r>
              <a:rPr lang="pt-BR" dirty="0" err="1"/>
              <a:t>yellow</a:t>
            </a:r>
            <a:r>
              <a:rPr lang="pt-BR" dirty="0"/>
              <a:t> e black) ainda é o padrão na indústria gráfica. As diversas combinações e intensidades das quatro cores principais podem produzir qualquer tom necessário para um design impactante</a:t>
            </a:r>
          </a:p>
        </p:txBody>
      </p:sp>
    </p:spTree>
    <p:extLst>
      <p:ext uri="{BB962C8B-B14F-4D97-AF65-F5344CB8AC3E}">
        <p14:creationId xmlns:p14="http://schemas.microsoft.com/office/powerpoint/2010/main" val="3413818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697667"/>
            <a:ext cx="8442000" cy="13867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4. Classificação das cores no Círculo Cromático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pt-BR" sz="3600" b="1" i="1" u="sng" dirty="0">
              <a:solidFill>
                <a:srgbClr val="0070C0"/>
              </a:solidFill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3659" y="3115101"/>
            <a:ext cx="8442000" cy="2979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pt-BR"/>
            </a:defPPr>
            <a:lvl1pPr marR="0" lvl="0" indent="0" algn="just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  <a:defRPr sz="30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Calibri"/>
                <a:cs typeface="Calibri"/>
              </a:defRPr>
            </a:lvl1pPr>
            <a:lvl2pPr marL="514338" marR="0" lvl="1" indent="57149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2pPr>
            <a:lvl3pPr marL="857229" marR="0" lvl="2" indent="190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3pPr>
            <a:lvl4pPr marL="1200121" marR="0" lvl="3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4pPr>
            <a:lvl5pPr marL="1543012" marR="0" lvl="4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</a:defRPr>
            </a:lvl5pPr>
            <a:lvl6pPr marL="1885904" marR="0" lvl="5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2228795" marR="0" lvl="6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2571686" marR="0" lvl="7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2914578" marR="0" lvl="8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r>
              <a:rPr lang="pt-BR" dirty="0"/>
              <a:t>Os arquivos de design sempre devem ser convertidos para o formato CMYK antes de serem impressos.</a:t>
            </a:r>
          </a:p>
        </p:txBody>
      </p:sp>
    </p:spTree>
    <p:extLst>
      <p:ext uri="{BB962C8B-B14F-4D97-AF65-F5344CB8AC3E}">
        <p14:creationId xmlns:p14="http://schemas.microsoft.com/office/powerpoint/2010/main" val="3849119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697667"/>
            <a:ext cx="8442000" cy="13867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4. Classificação das cores no Círculo Cromático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pt-BR" sz="3600" b="1" i="1" u="sng" dirty="0">
              <a:solidFill>
                <a:srgbClr val="0070C0"/>
              </a:solidFill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3659" y="3115101"/>
            <a:ext cx="8442000" cy="297929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pt-BR"/>
            </a:defPPr>
            <a:lvl1pPr marR="0" lvl="0" indent="0" algn="just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  <a:defRPr sz="30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Calibri"/>
                <a:cs typeface="Calibri"/>
              </a:defRPr>
            </a:lvl1pPr>
            <a:lvl2pPr marL="514338" marR="0" lvl="1" indent="57149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2pPr>
            <a:lvl3pPr marL="857229" marR="0" lvl="2" indent="190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3pPr>
            <a:lvl4pPr marL="1200121" marR="0" lvl="3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4pPr>
            <a:lvl5pPr marL="1543012" marR="0" lvl="4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</a:defRPr>
            </a:lvl5pPr>
            <a:lvl6pPr marL="1885904" marR="0" lvl="5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2228795" marR="0" lvl="6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2571686" marR="0" lvl="7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2914578" marR="0" lvl="8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r>
              <a:rPr lang="pt-BR" b="1" dirty="0"/>
              <a:t>Exemplo de cor material: </a:t>
            </a:r>
            <a:r>
              <a:rPr lang="pt-BR" dirty="0"/>
              <a:t>tintas de impressora.</a:t>
            </a:r>
          </a:p>
          <a:p>
            <a:r>
              <a:rPr lang="pt-BR" b="1" dirty="0"/>
              <a:t>Pode ser aplicado em: </a:t>
            </a:r>
            <a:r>
              <a:rPr lang="pt-BR" b="0" i="0" dirty="0">
                <a:solidFill>
                  <a:srgbClr val="434343"/>
                </a:solidFill>
                <a:effectLst/>
                <a:highlight>
                  <a:srgbClr val="FCFAF9"/>
                </a:highlight>
                <a:latin typeface="Nunito" pitchFamily="2" charset="0"/>
              </a:rPr>
              <a:t> </a:t>
            </a:r>
            <a:r>
              <a:rPr lang="pt-BR" dirty="0"/>
              <a:t>impressões e fabricação de tintas.</a:t>
            </a:r>
          </a:p>
        </p:txBody>
      </p:sp>
    </p:spTree>
    <p:extLst>
      <p:ext uri="{BB962C8B-B14F-4D97-AF65-F5344CB8AC3E}">
        <p14:creationId xmlns:p14="http://schemas.microsoft.com/office/powerpoint/2010/main" val="1615053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697667"/>
            <a:ext cx="8442000" cy="765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5. Temperaturas das cores</a:t>
            </a:r>
            <a:endParaRPr lang="pt-BR" sz="3600" b="1" i="1" u="sng" dirty="0">
              <a:solidFill>
                <a:srgbClr val="0070C0"/>
              </a:solidFill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3659" y="2612065"/>
            <a:ext cx="8442000" cy="3796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buSzPct val="25000"/>
              <a:buFont typeface="Arial"/>
              <a:buNone/>
            </a:pPr>
            <a:r>
              <a:rPr lang="pt-BR" sz="3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As cores tem temperaturas. Na verdade essa questão é mais subjetiva e tem muito mais a ver com a experiências e percepções de quem as vê. Entretanto, podemos defini-las entre </a:t>
            </a:r>
            <a:r>
              <a:rPr lang="pt-BR" sz="30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quentes</a:t>
            </a:r>
            <a:r>
              <a:rPr lang="pt-BR" sz="3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e </a:t>
            </a:r>
            <a:r>
              <a:rPr lang="pt-BR" sz="3000" b="1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frias</a:t>
            </a:r>
            <a:r>
              <a:rPr lang="pt-BR" sz="3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15305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91B38015-AA23-9AE8-29D8-8A83F40CEBC7}"/>
              </a:ext>
            </a:extLst>
          </p:cNvPr>
          <p:cNvSpPr/>
          <p:nvPr/>
        </p:nvSpPr>
        <p:spPr>
          <a:xfrm>
            <a:off x="-1" y="-1"/>
            <a:ext cx="9137829" cy="685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39F8398-6D6A-7A75-A00F-493F28293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002" y="456981"/>
            <a:ext cx="7353619" cy="538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137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697667"/>
            <a:ext cx="8442000" cy="765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6. O que cada cor significa?</a:t>
            </a:r>
            <a:endParaRPr lang="pt-BR" sz="3600" b="1" i="1" u="sng" dirty="0">
              <a:solidFill>
                <a:srgbClr val="0070C0"/>
              </a:solidFill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3659" y="2612065"/>
            <a:ext cx="8442000" cy="3796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buSzPct val="25000"/>
              <a:buFont typeface="Arial"/>
              <a:buNone/>
            </a:pPr>
            <a:r>
              <a:rPr lang="pt-BR" sz="3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 psicologia das cores é um estudo extenso e está repleto de observações detalhadas sobre os efeitos de cada tonalidade no cérebro humano.</a:t>
            </a:r>
          </a:p>
        </p:txBody>
      </p:sp>
    </p:spTree>
    <p:extLst>
      <p:ext uri="{BB962C8B-B14F-4D97-AF65-F5344CB8AC3E}">
        <p14:creationId xmlns:p14="http://schemas.microsoft.com/office/powerpoint/2010/main" val="129033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918887"/>
            <a:ext cx="8442000" cy="765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Teoria das cores</a:t>
            </a:r>
          </a:p>
          <a:p>
            <a:pPr marL="0" indent="0">
              <a:spcBef>
                <a:spcPts val="1000"/>
              </a:spcBef>
              <a:buSzPct val="25000"/>
              <a:buNone/>
            </a:pPr>
            <a:endParaRPr lang="pt-BR" sz="133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2833285"/>
            <a:ext cx="8442000" cy="188386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buSzPct val="25000"/>
              <a:buFont typeface="Arial"/>
              <a:buNone/>
            </a:pPr>
            <a:r>
              <a:rPr lang="pt-BR" sz="3000" kern="0" dirty="0">
                <a:solidFill>
                  <a:schemeClr val="tx1"/>
                </a:solidFill>
              </a:rPr>
              <a:t>Teoria das cores é o estudo sobre as cores, que vai desde a fisiologia, ou seja, como ela é interpretada pelo nosso cérebro até a aplicação e utilização em peças de comunicação visual.</a:t>
            </a:r>
          </a:p>
        </p:txBody>
      </p:sp>
    </p:spTree>
    <p:extLst>
      <p:ext uri="{BB962C8B-B14F-4D97-AF65-F5344CB8AC3E}">
        <p14:creationId xmlns:p14="http://schemas.microsoft.com/office/powerpoint/2010/main" val="1195757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697667"/>
            <a:ext cx="8442000" cy="765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6. O que cada cor significa?</a:t>
            </a:r>
            <a:endParaRPr lang="pt-BR" sz="3600" b="1" i="1" u="sng" dirty="0">
              <a:solidFill>
                <a:srgbClr val="0070C0"/>
              </a:solidFill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7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3659" y="2311810"/>
            <a:ext cx="8442000" cy="3796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pt-BR"/>
            </a:defPPr>
            <a:lvl1pPr marR="0" lvl="0" indent="-9720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+mj-lt"/>
              <a:buAutoNum type="arabicPeriod" startAt="4"/>
              <a:defRPr sz="2400" b="1" i="0" u="none" strike="noStrike" cap="none">
                <a:solidFill>
                  <a:srgbClr val="111111"/>
                </a:solidFill>
                <a:highlight>
                  <a:srgbClr val="F9F9F9"/>
                </a:highlight>
                <a:latin typeface="-apple-system"/>
                <a:ea typeface="Calibri"/>
                <a:cs typeface="Calibri"/>
              </a:defRPr>
            </a:lvl1pPr>
            <a:lvl2pPr marL="514338" marR="0" lvl="1" indent="57149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2pPr>
            <a:lvl3pPr marL="857229" marR="0" lvl="2" indent="190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3pPr>
            <a:lvl4pPr marL="1200121" marR="0" lvl="3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4pPr>
            <a:lvl5pPr marL="1543012" marR="0" lvl="4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</a:defRPr>
            </a:lvl5pPr>
            <a:lvl6pPr marL="1885904" marR="0" lvl="5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2228795" marR="0" lvl="6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2571686" marR="0" lvl="7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2914578" marR="0" lvl="8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buFont typeface="+mj-lt"/>
              <a:buAutoNum type="arabicPeriod"/>
            </a:pPr>
            <a:r>
              <a:rPr lang="pt-BR" dirty="0"/>
              <a:t> Vermelho: </a:t>
            </a:r>
            <a:r>
              <a:rPr lang="pt-BR" b="0" dirty="0"/>
              <a:t>paixão, fúria, violência, fome, todo tipo de sensação intensa;​</a:t>
            </a:r>
          </a:p>
          <a:p>
            <a:pPr>
              <a:buAutoNum type="arabicPeriod"/>
            </a:pPr>
            <a:r>
              <a:rPr lang="pt-BR" dirty="0"/>
              <a:t> Laranja: </a:t>
            </a:r>
            <a:r>
              <a:rPr lang="pt-BR" b="0" dirty="0"/>
              <a:t>bom humor, energia, equilíbrio;</a:t>
            </a:r>
          </a:p>
          <a:p>
            <a:pPr>
              <a:buAutoNum type="arabicPeriod"/>
            </a:pPr>
            <a:r>
              <a:rPr lang="pt-BR" dirty="0"/>
              <a:t> Amarelo: </a:t>
            </a:r>
            <a:r>
              <a:rPr lang="pt-BR" b="0" dirty="0"/>
              <a:t>alegria, relaxamento, felicidade;</a:t>
            </a:r>
          </a:p>
          <a:p>
            <a:pPr>
              <a:buAutoNum type="arabicPeriod"/>
            </a:pPr>
            <a:r>
              <a:rPr lang="pt-BR" dirty="0"/>
              <a:t> Verde: </a:t>
            </a:r>
            <a:r>
              <a:rPr lang="pt-BR" b="0" dirty="0"/>
              <a:t>cura, perseverança, natureza;</a:t>
            </a:r>
          </a:p>
          <a:p>
            <a:pPr>
              <a:buFont typeface="+mj-lt"/>
              <a:buAutoNum type="arabicPeriod" startAt="5"/>
            </a:pPr>
            <a:r>
              <a:rPr lang="pt-BR" dirty="0"/>
              <a:t> Azul: </a:t>
            </a:r>
            <a:r>
              <a:rPr lang="pt-BR" b="0" dirty="0"/>
              <a:t>contemplação, paz, paciência, emoções mais amenas e leves;</a:t>
            </a:r>
          </a:p>
          <a:p>
            <a:pPr>
              <a:buAutoNum type="arabicPeriod" startAt="5"/>
            </a:pPr>
            <a:r>
              <a:rPr lang="pt-BR" dirty="0"/>
              <a:t> Roxo: </a:t>
            </a:r>
            <a:r>
              <a:rPr lang="pt-BR" b="0" dirty="0"/>
              <a:t>sensualidade, nobreza, mistério, transformação, a cor das descobertas</a:t>
            </a:r>
          </a:p>
          <a:p>
            <a:pPr>
              <a:buAutoNum type="arabicPeriod"/>
            </a:pPr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26314912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96F9EA25-B5F3-4201-80B8-279FE3AC6CAC}"/>
              </a:ext>
            </a:extLst>
          </p:cNvPr>
          <p:cNvSpPr/>
          <p:nvPr/>
        </p:nvSpPr>
        <p:spPr>
          <a:xfrm>
            <a:off x="1" y="0"/>
            <a:ext cx="9144000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7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3659" y="1597706"/>
            <a:ext cx="8442000" cy="3796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pt-BR"/>
            </a:defPPr>
            <a:lvl1pPr marR="0" lvl="0" indent="-9720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+mj-lt"/>
              <a:buAutoNum type="arabicPeriod" startAt="4"/>
              <a:defRPr sz="2400" b="1" i="0" u="none" strike="noStrike" cap="none">
                <a:solidFill>
                  <a:srgbClr val="111111"/>
                </a:solidFill>
                <a:highlight>
                  <a:srgbClr val="F9F9F9"/>
                </a:highlight>
                <a:latin typeface="-apple-system"/>
                <a:ea typeface="Calibri"/>
                <a:cs typeface="Calibri"/>
              </a:defRPr>
            </a:lvl1pPr>
            <a:lvl2pPr marL="514338" marR="0" lvl="1" indent="57149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2pPr>
            <a:lvl3pPr marL="857229" marR="0" lvl="2" indent="190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3pPr>
            <a:lvl4pPr marL="1200121" marR="0" lvl="3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4pPr>
            <a:lvl5pPr marL="1543012" marR="0" lvl="4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</a:defRPr>
            </a:lvl5pPr>
            <a:lvl6pPr marL="1885904" marR="0" lvl="5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2228795" marR="0" lvl="6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2571686" marR="0" lvl="7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2914578" marR="0" lvl="8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indent="0">
              <a:buNone/>
            </a:pPr>
            <a:r>
              <a:rPr lang="pt-BR" dirty="0"/>
              <a:t>Vermelho: </a:t>
            </a:r>
            <a:r>
              <a:rPr lang="pt-BR" b="0" dirty="0"/>
              <a:t>paixão, fúria, violência, fome.</a:t>
            </a:r>
          </a:p>
          <a:p>
            <a:pPr>
              <a:buAutoNum type="arabicPeriod"/>
            </a:pPr>
            <a:endParaRPr lang="pt-BR" b="0"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269B9B6-464A-469A-95DA-19C23BF1B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41" y="2230968"/>
            <a:ext cx="8442000" cy="454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245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96F9EA25-B5F3-4201-80B8-279FE3AC6CAC}"/>
              </a:ext>
            </a:extLst>
          </p:cNvPr>
          <p:cNvSpPr/>
          <p:nvPr/>
        </p:nvSpPr>
        <p:spPr>
          <a:xfrm>
            <a:off x="1" y="0"/>
            <a:ext cx="9144000" cy="6857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7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3659" y="1597706"/>
            <a:ext cx="8442000" cy="379623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pt-BR"/>
            </a:defPPr>
            <a:lvl1pPr marR="0" lvl="0" indent="-9720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+mj-lt"/>
              <a:buAutoNum type="arabicPeriod" startAt="4"/>
              <a:defRPr sz="2400" b="1" i="0" u="none" strike="noStrike" cap="none">
                <a:solidFill>
                  <a:srgbClr val="111111"/>
                </a:solidFill>
                <a:highlight>
                  <a:srgbClr val="F9F9F9"/>
                </a:highlight>
                <a:latin typeface="-apple-system"/>
                <a:ea typeface="Calibri"/>
                <a:cs typeface="Calibri"/>
              </a:defRPr>
            </a:lvl1pPr>
            <a:lvl2pPr marL="514338" marR="0" lvl="1" indent="57149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2pPr>
            <a:lvl3pPr marL="857229" marR="0" lvl="2" indent="190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3pPr>
            <a:lvl4pPr marL="1200121" marR="0" lvl="3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4pPr>
            <a:lvl5pPr marL="1543012" marR="0" lvl="4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</a:defRPr>
            </a:lvl5pPr>
            <a:lvl6pPr marL="1885904" marR="0" lvl="5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2228795" marR="0" lvl="6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2571686" marR="0" lvl="7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2914578" marR="0" lvl="8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 indent="0">
              <a:spcBef>
                <a:spcPts val="0"/>
              </a:spcBef>
              <a:buNone/>
            </a:pPr>
            <a:r>
              <a:rPr lang="pt-BR" dirty="0"/>
              <a:t>Verde: </a:t>
            </a:r>
            <a:r>
              <a:rPr lang="pt-BR" b="0" dirty="0"/>
              <a:t>cura, perseverança, natureza.</a:t>
            </a:r>
          </a:p>
          <a:p>
            <a:pPr>
              <a:buAutoNum type="arabicPeriod"/>
            </a:pPr>
            <a:endParaRPr lang="pt-BR" b="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533693B0-465A-4560-A1CE-758001DAF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41" y="2243644"/>
            <a:ext cx="8442000" cy="491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124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697667"/>
            <a:ext cx="8442000" cy="765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Atividade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2612065"/>
            <a:ext cx="8442000" cy="347081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buSzPct val="25000"/>
              <a:buFont typeface="Arial"/>
              <a:buNone/>
            </a:pPr>
            <a:r>
              <a:rPr lang="pt-BR" sz="3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Pesquise três sites onde seja possível observar a aplicação de alguma cor relacionando o produto ou serviço com sentimentos ou temperaturas</a:t>
            </a:r>
            <a:r>
              <a:rPr lang="pt-BR" sz="3000" kern="0" dirty="0">
                <a:solidFill>
                  <a:schemeClr val="tx1"/>
                </a:solidFill>
              </a:rPr>
              <a:t>.</a:t>
            </a:r>
            <a:endParaRPr lang="pt-BR" sz="30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07129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17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918887"/>
            <a:ext cx="8442000" cy="765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Teoria das cores</a:t>
            </a:r>
          </a:p>
          <a:p>
            <a:pPr marL="0" indent="0">
              <a:spcBef>
                <a:spcPts val="1000"/>
              </a:spcBef>
              <a:buSzPct val="25000"/>
              <a:buNone/>
            </a:pPr>
            <a:endParaRPr lang="pt-BR" sz="133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2833285"/>
            <a:ext cx="8442000" cy="290383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buSzPct val="25000"/>
              <a:buFont typeface="Arial"/>
              <a:buNone/>
            </a:pPr>
            <a:r>
              <a:rPr lang="pt-BR" sz="3000" kern="0" dirty="0">
                <a:solidFill>
                  <a:schemeClr val="tx1"/>
                </a:solidFill>
              </a:rPr>
              <a:t>Na teoria das cores podemos entender como a cor age no ser humano e como podemos utilizar isso a nosso favor, manipulando as cores para passar uma determinada mensagem ou transmitir determinada sensação.</a:t>
            </a:r>
          </a:p>
        </p:txBody>
      </p:sp>
    </p:spTree>
    <p:extLst>
      <p:ext uri="{BB962C8B-B14F-4D97-AF65-F5344CB8AC3E}">
        <p14:creationId xmlns:p14="http://schemas.microsoft.com/office/powerpoint/2010/main" val="81820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697667"/>
            <a:ext cx="8442000" cy="765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1. Como vemos as cores?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pt-BR" sz="3600" b="1" dirty="0">
              <a:solidFill>
                <a:srgbClr val="0070C0"/>
              </a:solidFill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2612065"/>
            <a:ext cx="8442000" cy="3125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buSzPct val="25000"/>
              <a:buFont typeface="Arial"/>
              <a:buNone/>
            </a:pPr>
            <a:r>
              <a:rPr lang="pt-BR" sz="3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Isaac Newton no século XVII observou que o prisma era capaz de dividir um feixe de luz em sete cores: vermelho, laranja, amarelo, verde, azul, anil e violeta. Não por acaso as cores do arco íris.</a:t>
            </a:r>
            <a:endParaRPr lang="pt-BR" sz="30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32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55A0D5E-3F9B-243F-4B4A-9DE490802F8B}"/>
              </a:ext>
            </a:extLst>
          </p:cNvPr>
          <p:cNvSpPr/>
          <p:nvPr/>
        </p:nvSpPr>
        <p:spPr>
          <a:xfrm>
            <a:off x="0" y="0"/>
            <a:ext cx="917583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5FBA9A0-166E-DBA3-36ED-36CE133BE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75830" cy="609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44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697667"/>
            <a:ext cx="8442000" cy="765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1. Como vemos as cores?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pt-BR" sz="3600" b="1" dirty="0">
              <a:solidFill>
                <a:srgbClr val="0070C0"/>
              </a:solidFill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2612066"/>
            <a:ext cx="8442000" cy="1982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buSzPct val="25000"/>
              <a:buFont typeface="Arial"/>
              <a:buNone/>
            </a:pPr>
            <a:r>
              <a:rPr lang="pt-BR" sz="3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As cores são faixas de ondas que são possíveis de serem vistas pelo olho humano. E o comprimento das ondas é o que define as cores, ou seja, é o que a define, o verde, o amarelo, o azul que enxergamos.</a:t>
            </a:r>
            <a:endParaRPr lang="pt-BR" sz="30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731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91B38015-AA23-9AE8-29D8-8A83F40CEBC7}"/>
              </a:ext>
            </a:extLst>
          </p:cNvPr>
          <p:cNvSpPr/>
          <p:nvPr/>
        </p:nvSpPr>
        <p:spPr>
          <a:xfrm>
            <a:off x="-1" y="-1"/>
            <a:ext cx="9137829" cy="6858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DE7FFDAB-DD11-88A1-2330-B717B7B005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" y="-159386"/>
            <a:ext cx="9137829" cy="648491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402BBAD-EFF7-69E9-5B93-46C4D262F8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5891" y="4333729"/>
            <a:ext cx="8786044" cy="226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4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697667"/>
            <a:ext cx="8442000" cy="76531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pt-BR" sz="3600" b="1" dirty="0">
                <a:solidFill>
                  <a:srgbClr val="0070C0"/>
                </a:solidFill>
              </a:rPr>
              <a:t>1. Como vemos as cores?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endParaRPr lang="pt-BR" sz="3600" b="1" dirty="0">
              <a:solidFill>
                <a:srgbClr val="0070C0"/>
              </a:solidFill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2612065"/>
            <a:ext cx="8442000" cy="2326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pt-BR"/>
            </a:defPPr>
            <a:lvl1pPr marR="0" lvl="0" indent="0" algn="just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25000"/>
              <a:buFont typeface="Arial"/>
              <a:buNone/>
              <a:defRPr sz="3000" b="0" i="0" u="none" strike="noStrike" cap="none">
                <a:solidFill>
                  <a:srgbClr val="0D0D0D"/>
                </a:solidFill>
                <a:highlight>
                  <a:srgbClr val="FFFFFF"/>
                </a:highlight>
                <a:latin typeface="Söhne"/>
                <a:ea typeface="Calibri"/>
                <a:cs typeface="Calibri"/>
              </a:defRPr>
            </a:lvl1pPr>
            <a:lvl2pPr marL="514338" marR="0" lvl="1" indent="57149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2pPr>
            <a:lvl3pPr marL="857229" marR="0" lvl="2" indent="1905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</a:defRPr>
            </a:lvl3pPr>
            <a:lvl4pPr marL="1200121" marR="0" lvl="3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4pPr>
            <a:lvl5pPr marL="1543012" marR="0" lvl="4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</a:defRPr>
            </a:lvl5pPr>
            <a:lvl6pPr marL="1885904" marR="0" lvl="5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2228795" marR="0" lvl="6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2571686" marR="0" lvl="7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2914578" marR="0" lvl="8" indent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r>
              <a:rPr lang="pt-BR" dirty="0"/>
              <a:t>Quando enxergamos um objeto verde, por exemplo, na realidade ele é tudo menos verde. Quando o raio branco de luz encontra a superfície de um objeto verde, ele absorve todas as cores menos o verde que é refletido chega até os olhos.</a:t>
            </a:r>
          </a:p>
        </p:txBody>
      </p:sp>
    </p:spTree>
    <p:extLst>
      <p:ext uri="{BB962C8B-B14F-4D97-AF65-F5344CB8AC3E}">
        <p14:creationId xmlns:p14="http://schemas.microsoft.com/office/powerpoint/2010/main" val="7556587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D873DA9AC4D444E933A08DC99B696DD" ma:contentTypeVersion="5" ma:contentTypeDescription="Crie um novo documento." ma:contentTypeScope="" ma:versionID="50c5c7cf19c7f1869b141cb55e0031bb">
  <xsd:schema xmlns:xsd="http://www.w3.org/2001/XMLSchema" xmlns:xs="http://www.w3.org/2001/XMLSchema" xmlns:p="http://schemas.microsoft.com/office/2006/metadata/properties" xmlns:ns2="8a448824-95ec-49ed-8067-f0a0404c6c19" targetNamespace="http://schemas.microsoft.com/office/2006/metadata/properties" ma:root="true" ma:fieldsID="2e22e3e0a8662ae61bd13048b1947e42" ns2:_="">
    <xsd:import namespace="8a448824-95ec-49ed-8067-f0a0404c6c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448824-95ec-49ed-8067-f0a0404c6c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8A331B-08B9-4B98-AEF8-2EC3C3C3FEA5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8a448824-95ec-49ed-8067-f0a0404c6c19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3261B1A-D31F-4F75-A5A6-834CEC25B05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83B06C3-9A7D-4523-9CE8-A4539B463F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448824-95ec-49ed-8067-f0a0404c6c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1941</TotalTime>
  <Words>1312</Words>
  <Application>Microsoft Office PowerPoint</Application>
  <PresentationFormat>Apresentação na tela (4:3)</PresentationFormat>
  <Paragraphs>165</Paragraphs>
  <Slides>34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34</vt:i4>
      </vt:variant>
    </vt:vector>
  </HeadingPairs>
  <TitlesOfParts>
    <vt:vector size="42" baseType="lpstr">
      <vt:lpstr>-apple-system</vt:lpstr>
      <vt:lpstr>Arial</vt:lpstr>
      <vt:lpstr>Calibri</vt:lpstr>
      <vt:lpstr>Calibri Light</vt:lpstr>
      <vt:lpstr>Nunito</vt:lpstr>
      <vt:lpstr>Söhne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Rodrigues</dc:creator>
  <cp:lastModifiedBy>Juscelino Messias</cp:lastModifiedBy>
  <cp:revision>165</cp:revision>
  <dcterms:created xsi:type="dcterms:W3CDTF">2017-07-20T18:10:38Z</dcterms:created>
  <dcterms:modified xsi:type="dcterms:W3CDTF">2024-04-16T14:29:21Z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0x0101006D873DA9AC4D444E933A08DC99B696DD</vt:lpwstr>
  </property>
</Properties>
</file>