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Lst>
  <p:notesMasterIdLst>
    <p:notesMasterId r:id="rId51"/>
  </p:notesMasterIdLst>
  <p:sldIdLst>
    <p:sldId id="256" r:id="rId6"/>
    <p:sldId id="257"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24" r:id="rId25"/>
    <p:sldId id="303" r:id="rId26"/>
    <p:sldId id="325" r:id="rId27"/>
    <p:sldId id="304" r:id="rId28"/>
    <p:sldId id="326" r:id="rId29"/>
    <p:sldId id="305" r:id="rId30"/>
    <p:sldId id="327"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259" r:id="rId5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D3C"/>
    <a:srgbClr val="004B8D"/>
    <a:srgbClr val="0066FF"/>
    <a:srgbClr val="605D5C"/>
    <a:srgbClr val="0070C0"/>
    <a:srgbClr val="F59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535" autoAdjust="0"/>
  </p:normalViewPr>
  <p:slideViewPr>
    <p:cSldViewPr snapToGrid="0">
      <p:cViewPr varScale="1">
        <p:scale>
          <a:sx n="79" d="100"/>
          <a:sy n="79" d="100"/>
        </p:scale>
        <p:origin x="17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C27CFD-79F9-4ADA-8F31-ED7FA36538C9}" type="datetimeFigureOut">
              <a:rPr lang="pt-BR" smtClean="0"/>
              <a:t>17/04/2024</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09B327-5C9F-4B7E-96F2-99F76D2471AE}" type="slidenum">
              <a:rPr lang="pt-BR" smtClean="0"/>
              <a:t>‹nº›</a:t>
            </a:fld>
            <a:endParaRPr lang="pt-BR"/>
          </a:p>
        </p:txBody>
      </p:sp>
    </p:spTree>
    <p:extLst>
      <p:ext uri="{BB962C8B-B14F-4D97-AF65-F5344CB8AC3E}">
        <p14:creationId xmlns:p14="http://schemas.microsoft.com/office/powerpoint/2010/main" val="3092489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2209B327-5C9F-4B7E-96F2-99F76D2471AE}" type="slidenum">
              <a:rPr lang="pt-BR" smtClean="0"/>
              <a:t>2</a:t>
            </a:fld>
            <a:endParaRPr lang="pt-BR"/>
          </a:p>
        </p:txBody>
      </p:sp>
    </p:spTree>
    <p:extLst>
      <p:ext uri="{BB962C8B-B14F-4D97-AF65-F5344CB8AC3E}">
        <p14:creationId xmlns:p14="http://schemas.microsoft.com/office/powerpoint/2010/main" val="2799075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478218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097874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170626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785054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969974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875173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25540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869824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91277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998027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5508594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285788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834711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1055026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9362146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184685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26</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157978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9683705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28</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0609760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29</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7375448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30</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271129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8280690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31</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2845425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32</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4239425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33</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547907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34</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1914720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35</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5736615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36</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5192705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37</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4397213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38</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0606605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39</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0231868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40</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027074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9747503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41</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8366884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42</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6816913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43</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3251308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44</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195054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849236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074689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330024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98658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371600" y="1143000"/>
            <a:ext cx="41148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D577FE-7A7B-4B51-8A27-8DD5CF2354FA}" type="slidenum">
              <a:rPr kumimoji="0" lang="pt-BR"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pt-BR"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2555775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092F576-BF04-422A-B760-38E828C42981}" type="datetimeFigureOut">
              <a:rPr lang="pt-BR" smtClean="0"/>
              <a:t>17/04/2024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F5C723A-BD0B-422D-A1ED-86A9EB29B2BC}" type="slidenum">
              <a:rPr lang="pt-BR" smtClean="0"/>
              <a:t>‹nº›</a:t>
            </a:fld>
            <a:endParaRPr lang="pt-BR"/>
          </a:p>
        </p:txBody>
      </p:sp>
      <p:pic>
        <p:nvPicPr>
          <p:cNvPr id="9" name="Imagem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6858001"/>
          </a:xfrm>
          <a:prstGeom prst="rect">
            <a:avLst/>
          </a:prstGeom>
        </p:spPr>
      </p:pic>
    </p:spTree>
    <p:extLst>
      <p:ext uri="{BB962C8B-B14F-4D97-AF65-F5344CB8AC3E}">
        <p14:creationId xmlns:p14="http://schemas.microsoft.com/office/powerpoint/2010/main" val="1565132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a">
    <p:bg>
      <p:bgPr>
        <a:blipFill>
          <a:blip r:embed="rId2">
            <a:alphaModFix/>
          </a:blip>
          <a:stretch>
            <a:fillRect/>
          </a:stretch>
        </a:blipFill>
        <a:effectLst/>
      </p:bgPr>
    </p:bg>
    <p:spTree>
      <p:nvGrpSpPr>
        <p:cNvPr id="1" name="Shape 6"/>
        <p:cNvGrpSpPr/>
        <p:nvPr/>
      </p:nvGrpSpPr>
      <p:grpSpPr>
        <a:xfrm>
          <a:off x="0" y="0"/>
          <a:ext cx="0" cy="0"/>
          <a:chOff x="0" y="0"/>
          <a:chExt cx="0" cy="0"/>
        </a:xfrm>
      </p:grpSpPr>
    </p:spTree>
    <p:extLst>
      <p:ext uri="{BB962C8B-B14F-4D97-AF65-F5344CB8AC3E}">
        <p14:creationId xmlns:p14="http://schemas.microsoft.com/office/powerpoint/2010/main" val="1795616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Miolo">
    <p:bg>
      <p:bgPr>
        <a:blipFill>
          <a:blip r:embed="rId2">
            <a:alphaModFix/>
          </a:blip>
          <a:stretch>
            <a:fillRect/>
          </a:stretch>
        </a:blipFill>
        <a:effectLst/>
      </p:bgPr>
    </p:bg>
    <p:spTree>
      <p:nvGrpSpPr>
        <p:cNvPr id="1" name="Shape 7"/>
        <p:cNvGrpSpPr/>
        <p:nvPr/>
      </p:nvGrpSpPr>
      <p:grpSpPr>
        <a:xfrm>
          <a:off x="0" y="0"/>
          <a:ext cx="0" cy="0"/>
          <a:chOff x="0" y="0"/>
          <a:chExt cx="0" cy="0"/>
        </a:xfrm>
      </p:grpSpPr>
      <p:sp>
        <p:nvSpPr>
          <p:cNvPr id="8" name="Shape 8"/>
          <p:cNvSpPr txBox="1">
            <a:spLocks noGrp="1"/>
          </p:cNvSpPr>
          <p:nvPr>
            <p:ph type="body" idx="1"/>
          </p:nvPr>
        </p:nvSpPr>
        <p:spPr>
          <a:xfrm>
            <a:off x="700968" y="1481740"/>
            <a:ext cx="8111959" cy="3358274"/>
          </a:xfrm>
          <a:prstGeom prst="rect">
            <a:avLst/>
          </a:prstGeom>
          <a:noFill/>
          <a:ln>
            <a:noFill/>
          </a:ln>
        </p:spPr>
        <p:txBody>
          <a:bodyPr lIns="91425" tIns="91425" rIns="91425" bIns="91425" anchor="t" anchorCtr="0"/>
          <a:lstStyle>
            <a:lvl1pPr marL="171446" marR="0" lvl="0" indent="95248" algn="l" rtl="0">
              <a:lnSpc>
                <a:spcPct val="90000"/>
              </a:lnSpc>
              <a:spcBef>
                <a:spcPts val="751"/>
              </a:spcBef>
              <a:spcAft>
                <a:spcPts val="0"/>
              </a:spcAft>
              <a:buClr>
                <a:srgbClr val="595959"/>
              </a:buClr>
              <a:buSzPct val="100000"/>
              <a:buFont typeface="Arial"/>
              <a:buChar char="•"/>
              <a:defRPr sz="2100" b="0" i="0" u="none" strike="noStrike" cap="none">
                <a:solidFill>
                  <a:srgbClr val="595959"/>
                </a:solidFill>
                <a:latin typeface="Calibri"/>
                <a:ea typeface="Calibri"/>
                <a:cs typeface="Calibri"/>
                <a:sym typeface="Calibri"/>
              </a:defRPr>
            </a:lvl1pPr>
            <a:lvl2pPr marL="514338" marR="0" lvl="1" indent="57149" algn="l" rtl="0">
              <a:lnSpc>
                <a:spcPct val="90000"/>
              </a:lnSpc>
              <a:spcBef>
                <a:spcPts val="375"/>
              </a:spcBef>
              <a:spcAft>
                <a:spcPts val="0"/>
              </a:spcAft>
              <a:buClr>
                <a:srgbClr val="7F7F7F"/>
              </a:buClr>
              <a:buSzPct val="100000"/>
              <a:buFont typeface="Arial"/>
              <a:buChar char="•"/>
              <a:defRPr sz="1800" b="0" i="0" u="none" strike="noStrike" cap="none">
                <a:solidFill>
                  <a:srgbClr val="7F7F7F"/>
                </a:solidFill>
                <a:latin typeface="Calibri"/>
                <a:ea typeface="Calibri"/>
                <a:cs typeface="Calibri"/>
                <a:sym typeface="Calibri"/>
              </a:defRPr>
            </a:lvl2pPr>
            <a:lvl3pPr marL="857229" marR="0" lvl="2" indent="19050" algn="l" rtl="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sym typeface="Calibri"/>
              </a:defRPr>
            </a:lvl3pPr>
            <a:lvl4pPr marL="1200121" marR="0" lvl="3" indent="0" algn="l" rtl="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sym typeface="Calibri"/>
              </a:defRPr>
            </a:lvl4pPr>
            <a:lvl5pPr marL="1543012" marR="0" lvl="4" indent="0" algn="l" rtl="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sym typeface="Calibri"/>
              </a:defRPr>
            </a:lvl5pPr>
            <a:lvl6pPr marL="1885904" marR="0" lvl="5" indent="0" algn="l" rtl="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sym typeface="Calibri"/>
              </a:defRPr>
            </a:lvl6pPr>
            <a:lvl7pPr marL="2228795" marR="0" lvl="6" indent="0" algn="l" rtl="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sym typeface="Calibri"/>
              </a:defRPr>
            </a:lvl7pPr>
            <a:lvl8pPr marL="2571686" marR="0" lvl="7" indent="0" algn="l" rtl="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sym typeface="Calibri"/>
              </a:defRPr>
            </a:lvl8pPr>
            <a:lvl9pPr marL="2914578" marR="0" lvl="8" indent="0" algn="l" rtl="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206542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B8887F-BD1E-844B-90F5-CDDCF6278755}" type="datetimeFigureOut">
              <a:rPr lang="pt-BR" smtClean="0"/>
              <a:t>17/04/2024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1E1271-281B-3D4D-BEE5-57F78FB720E0}" type="slidenum">
              <a:rPr lang="pt-BR" smtClean="0"/>
              <a:t>‹nº›</a:t>
            </a:fld>
            <a:endParaRPr lang="pt-BR"/>
          </a:p>
        </p:txBody>
      </p:sp>
    </p:spTree>
    <p:extLst>
      <p:ext uri="{BB962C8B-B14F-4D97-AF65-F5344CB8AC3E}">
        <p14:creationId xmlns:p14="http://schemas.microsoft.com/office/powerpoint/2010/main" val="2011604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stretch>
            <a:fillRect/>
          </a:stretch>
        </p:blipFill>
        <p:spPr>
          <a:xfrm>
            <a:off x="0" y="-1"/>
            <a:ext cx="9144000" cy="6858001"/>
          </a:xfrm>
          <a:prstGeom prst="rect">
            <a:avLst/>
          </a:prstGeom>
        </p:spPr>
      </p:pic>
    </p:spTree>
    <p:extLst>
      <p:ext uri="{BB962C8B-B14F-4D97-AF65-F5344CB8AC3E}">
        <p14:creationId xmlns:p14="http://schemas.microsoft.com/office/powerpoint/2010/main" val="987690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pic>
        <p:nvPicPr>
          <p:cNvPr id="6" name="Imagem 5"/>
          <p:cNvPicPr>
            <a:picLocks noChangeAspect="1"/>
          </p:cNvPicPr>
          <p:nvPr userDrawn="1"/>
        </p:nvPicPr>
        <p:blipFill rotWithShape="1">
          <a:blip r:embed="rId2"/>
          <a:srcRect l="38801" t="15549" r="17163" b="25736"/>
          <a:stretch/>
        </p:blipFill>
        <p:spPr>
          <a:xfrm>
            <a:off x="-1" y="0"/>
            <a:ext cx="9144001" cy="6858000"/>
          </a:xfrm>
          <a:prstGeom prst="rect">
            <a:avLst/>
          </a:prstGeom>
        </p:spPr>
      </p:pic>
      <p:pic>
        <p:nvPicPr>
          <p:cNvPr id="3" name="Imagem 2"/>
          <p:cNvPicPr>
            <a:picLocks noChangeAspect="1"/>
          </p:cNvPicPr>
          <p:nvPr userDrawn="1"/>
        </p:nvPicPr>
        <p:blipFill rotWithShape="1">
          <a:blip r:embed="rId3">
            <a:extLst>
              <a:ext uri="{28A0092B-C50C-407E-A947-70E740481C1C}">
                <a14:useLocalDpi xmlns:a14="http://schemas.microsoft.com/office/drawing/2010/main" val="0"/>
              </a:ext>
            </a:extLst>
          </a:blip>
          <a:srcRect r="62373" b="78079"/>
          <a:stretch/>
        </p:blipFill>
        <p:spPr>
          <a:xfrm>
            <a:off x="1" y="1"/>
            <a:ext cx="3440624" cy="1503336"/>
          </a:xfrm>
          <a:prstGeom prst="rect">
            <a:avLst/>
          </a:prstGeom>
        </p:spPr>
      </p:pic>
      <p:sp>
        <p:nvSpPr>
          <p:cNvPr id="2" name="Retângulo 1"/>
          <p:cNvSpPr/>
          <p:nvPr userDrawn="1"/>
        </p:nvSpPr>
        <p:spPr>
          <a:xfrm>
            <a:off x="718322" y="1149395"/>
            <a:ext cx="5971828" cy="707886"/>
          </a:xfrm>
          <a:prstGeom prst="rect">
            <a:avLst/>
          </a:prstGeom>
        </p:spPr>
        <p:txBody>
          <a:bodyPr wrap="none">
            <a:spAutoFit/>
          </a:bodyPr>
          <a:lstStyle/>
          <a:p>
            <a:pPr marL="177800" lvl="0" indent="0">
              <a:spcBef>
                <a:spcPts val="0"/>
              </a:spcBef>
              <a:buSzPct val="25000"/>
              <a:buNone/>
            </a:pPr>
            <a:r>
              <a:rPr lang="pt-BR" sz="4000" b="1" i="1" u="none" strike="noStrike" cap="none" dirty="0">
                <a:solidFill>
                  <a:schemeClr val="accent2"/>
                </a:solidFill>
                <a:latin typeface="+mn-lt"/>
                <a:ea typeface="Calibri"/>
                <a:cs typeface="Calibri"/>
                <a:sym typeface="Calibri"/>
              </a:rPr>
              <a:t>Na aula de hoje teremos...</a:t>
            </a:r>
            <a:endParaRPr lang="pt-BR" sz="4000" b="1" i="1" dirty="0">
              <a:solidFill>
                <a:schemeClr val="accent2"/>
              </a:solidFill>
            </a:endParaRPr>
          </a:p>
        </p:txBody>
      </p:sp>
      <p:sp>
        <p:nvSpPr>
          <p:cNvPr id="7" name="Espaço Reservado para Texto 1"/>
          <p:cNvSpPr>
            <a:spLocks noGrp="1"/>
          </p:cNvSpPr>
          <p:nvPr>
            <p:ph type="body" idx="1"/>
          </p:nvPr>
        </p:nvSpPr>
        <p:spPr>
          <a:xfrm>
            <a:off x="533754" y="2537256"/>
            <a:ext cx="8498272" cy="2458159"/>
          </a:xfrm>
        </p:spPr>
        <p:txBody>
          <a:bodyPr/>
          <a:lstStyle/>
          <a:p>
            <a:endParaRPr lang="pt-BR" sz="3200" i="1" dirty="0">
              <a:solidFill>
                <a:srgbClr val="595959"/>
              </a:solidFill>
              <a:latin typeface="Calibri"/>
              <a:ea typeface="Calibri"/>
              <a:cs typeface="Calibri"/>
              <a:sym typeface="Calibri"/>
            </a:endParaRPr>
          </a:p>
        </p:txBody>
      </p:sp>
    </p:spTree>
    <p:extLst>
      <p:ext uri="{BB962C8B-B14F-4D97-AF65-F5344CB8AC3E}">
        <p14:creationId xmlns:p14="http://schemas.microsoft.com/office/powerpoint/2010/main" val="2675381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Layout Personalizado">
    <p:spTree>
      <p:nvGrpSpPr>
        <p:cNvPr id="1" name=""/>
        <p:cNvGrpSpPr/>
        <p:nvPr/>
      </p:nvGrpSpPr>
      <p:grpSpPr>
        <a:xfrm>
          <a:off x="0" y="0"/>
          <a:ext cx="0" cy="0"/>
          <a:chOff x="0" y="0"/>
          <a:chExt cx="0" cy="0"/>
        </a:xfrm>
      </p:grpSpPr>
      <p:pic>
        <p:nvPicPr>
          <p:cNvPr id="6" name="Imagem 5"/>
          <p:cNvPicPr>
            <a:picLocks noChangeAspect="1"/>
          </p:cNvPicPr>
          <p:nvPr userDrawn="1"/>
        </p:nvPicPr>
        <p:blipFill rotWithShape="1">
          <a:blip r:embed="rId2"/>
          <a:srcRect l="38801" t="15549" r="17163" b="25736"/>
          <a:stretch/>
        </p:blipFill>
        <p:spPr>
          <a:xfrm>
            <a:off x="-1" y="0"/>
            <a:ext cx="9144001" cy="6858000"/>
          </a:xfrm>
          <a:prstGeom prst="rect">
            <a:avLst/>
          </a:prstGeom>
        </p:spPr>
      </p:pic>
      <p:sp>
        <p:nvSpPr>
          <p:cNvPr id="4" name="Espaço Reservado para Imagem 3"/>
          <p:cNvSpPr>
            <a:spLocks noGrp="1"/>
          </p:cNvSpPr>
          <p:nvPr>
            <p:ph type="pic" sz="quarter" idx="10"/>
          </p:nvPr>
        </p:nvSpPr>
        <p:spPr>
          <a:xfrm>
            <a:off x="325394" y="1856090"/>
            <a:ext cx="8493211" cy="1573213"/>
          </a:xfrm>
        </p:spPr>
        <p:txBody>
          <a:bodyPr>
            <a:normAutofit/>
          </a:bodyPr>
          <a:lstStyle>
            <a:lvl1pPr>
              <a:defRPr sz="3200">
                <a:solidFill>
                  <a:schemeClr val="bg1">
                    <a:lumMod val="50000"/>
                  </a:schemeClr>
                </a:solidFill>
              </a:defRPr>
            </a:lvl1pPr>
          </a:lstStyle>
          <a:p>
            <a:endParaRPr lang="pt-BR"/>
          </a:p>
        </p:txBody>
      </p:sp>
    </p:spTree>
    <p:extLst>
      <p:ext uri="{BB962C8B-B14F-4D97-AF65-F5344CB8AC3E}">
        <p14:creationId xmlns:p14="http://schemas.microsoft.com/office/powerpoint/2010/main" val="225253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Layout Personalizado">
    <p:spTree>
      <p:nvGrpSpPr>
        <p:cNvPr id="1" name=""/>
        <p:cNvGrpSpPr/>
        <p:nvPr/>
      </p:nvGrpSpPr>
      <p:grpSpPr>
        <a:xfrm>
          <a:off x="0" y="0"/>
          <a:ext cx="0" cy="0"/>
          <a:chOff x="0" y="0"/>
          <a:chExt cx="0" cy="0"/>
        </a:xfrm>
      </p:grpSpPr>
      <p:pic>
        <p:nvPicPr>
          <p:cNvPr id="6" name="Imagem 5"/>
          <p:cNvPicPr>
            <a:picLocks noChangeAspect="1"/>
          </p:cNvPicPr>
          <p:nvPr userDrawn="1"/>
        </p:nvPicPr>
        <p:blipFill rotWithShape="1">
          <a:blip r:embed="rId2"/>
          <a:srcRect l="38801" t="15549" r="17163" b="25736"/>
          <a:stretch/>
        </p:blipFill>
        <p:spPr>
          <a:xfrm>
            <a:off x="-1" y="0"/>
            <a:ext cx="9144001" cy="6858000"/>
          </a:xfrm>
          <a:prstGeom prst="rect">
            <a:avLst/>
          </a:prstGeom>
        </p:spPr>
      </p:pic>
      <p:sp>
        <p:nvSpPr>
          <p:cNvPr id="3" name="Espaço Reservado para Conteúdo 2"/>
          <p:cNvSpPr>
            <a:spLocks noGrp="1"/>
          </p:cNvSpPr>
          <p:nvPr>
            <p:ph sz="quarter" idx="10"/>
          </p:nvPr>
        </p:nvSpPr>
        <p:spPr>
          <a:xfrm>
            <a:off x="485776" y="1046165"/>
            <a:ext cx="8188325" cy="4143375"/>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026039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Layout Personalizado">
    <p:spTree>
      <p:nvGrpSpPr>
        <p:cNvPr id="1" name=""/>
        <p:cNvGrpSpPr/>
        <p:nvPr/>
      </p:nvGrpSpPr>
      <p:grpSpPr>
        <a:xfrm>
          <a:off x="0" y="0"/>
          <a:ext cx="0" cy="0"/>
          <a:chOff x="0" y="0"/>
          <a:chExt cx="0" cy="0"/>
        </a:xfrm>
      </p:grpSpPr>
      <p:pic>
        <p:nvPicPr>
          <p:cNvPr id="6" name="Imagem 5"/>
          <p:cNvPicPr>
            <a:picLocks noChangeAspect="1"/>
          </p:cNvPicPr>
          <p:nvPr userDrawn="1"/>
        </p:nvPicPr>
        <p:blipFill rotWithShape="1">
          <a:blip r:embed="rId2"/>
          <a:srcRect l="38801" t="15549" r="17163" b="25736"/>
          <a:stretch/>
        </p:blipFill>
        <p:spPr>
          <a:xfrm>
            <a:off x="-1" y="0"/>
            <a:ext cx="9144001" cy="6858000"/>
          </a:xfrm>
          <a:prstGeom prst="rect">
            <a:avLst/>
          </a:prstGeom>
        </p:spPr>
      </p:pic>
      <p:pic>
        <p:nvPicPr>
          <p:cNvPr id="3" name="Imagem 2"/>
          <p:cNvPicPr>
            <a:picLocks noChangeAspect="1"/>
          </p:cNvPicPr>
          <p:nvPr userDrawn="1"/>
        </p:nvPicPr>
        <p:blipFill rotWithShape="1">
          <a:blip r:embed="rId3">
            <a:extLst>
              <a:ext uri="{28A0092B-C50C-407E-A947-70E740481C1C}">
                <a14:useLocalDpi xmlns:a14="http://schemas.microsoft.com/office/drawing/2010/main" val="0"/>
              </a:ext>
            </a:extLst>
          </a:blip>
          <a:srcRect r="62373" b="78079"/>
          <a:stretch/>
        </p:blipFill>
        <p:spPr>
          <a:xfrm>
            <a:off x="1" y="1"/>
            <a:ext cx="3440624" cy="1503336"/>
          </a:xfrm>
          <a:prstGeom prst="rect">
            <a:avLst/>
          </a:prstGeom>
        </p:spPr>
      </p:pic>
      <p:sp>
        <p:nvSpPr>
          <p:cNvPr id="4" name="Shape 18"/>
          <p:cNvSpPr txBox="1">
            <a:spLocks noGrp="1"/>
          </p:cNvSpPr>
          <p:nvPr>
            <p:ph type="body" idx="1"/>
          </p:nvPr>
        </p:nvSpPr>
        <p:spPr>
          <a:xfrm>
            <a:off x="533754" y="2537258"/>
            <a:ext cx="8498272" cy="2458159"/>
          </a:xfrm>
          <a:prstGeom prst="rect">
            <a:avLst/>
          </a:prstGeom>
          <a:noFill/>
          <a:ln>
            <a:noFill/>
          </a:ln>
        </p:spPr>
        <p:txBody>
          <a:bodyPr lIns="91425" tIns="91425" rIns="91425" bIns="91425" anchor="t" anchorCtr="0">
            <a:noAutofit/>
          </a:bodyPr>
          <a:lstStyle>
            <a:lvl1pPr marL="177800" indent="0">
              <a:buNone/>
              <a:defRPr baseline="0"/>
            </a:lvl1pPr>
          </a:lstStyle>
          <a:p>
            <a:pPr marL="177796" lvl="0" indent="0">
              <a:spcBef>
                <a:spcPts val="0"/>
              </a:spcBef>
              <a:buSzPct val="25000"/>
              <a:buNone/>
            </a:pPr>
            <a:endParaRPr lang="pt-BR" b="1" i="1" dirty="0">
              <a:solidFill>
                <a:schemeClr val="accent2"/>
              </a:solidFill>
            </a:endParaRPr>
          </a:p>
          <a:p>
            <a:pPr lvl="0" indent="-50799">
              <a:lnSpc>
                <a:spcPct val="100000"/>
              </a:lnSpc>
              <a:spcBef>
                <a:spcPts val="0"/>
              </a:spcBef>
            </a:pPr>
            <a:r>
              <a:rPr lang="pt-BR" b="0" i="1" u="none" strike="noStrike" cap="none" dirty="0">
                <a:solidFill>
                  <a:srgbClr val="595959"/>
                </a:solidFill>
                <a:sym typeface="Calibri"/>
              </a:rPr>
              <a:t> XXXXXXXXXXXXXXXXX;</a:t>
            </a:r>
          </a:p>
          <a:p>
            <a:pPr lvl="0" indent="-50799">
              <a:lnSpc>
                <a:spcPct val="100000"/>
              </a:lnSpc>
              <a:spcBef>
                <a:spcPts val="0"/>
              </a:spcBef>
            </a:pPr>
            <a:r>
              <a:rPr lang="pt-BR" b="0" i="1" u="none" strike="noStrike" cap="none" dirty="0">
                <a:solidFill>
                  <a:srgbClr val="595959"/>
                </a:solidFill>
                <a:sym typeface="Calibri"/>
              </a:rPr>
              <a:t> XXXXXXXXXXXXXXXXX;</a:t>
            </a:r>
          </a:p>
          <a:p>
            <a:pPr lvl="0" indent="-50799">
              <a:lnSpc>
                <a:spcPct val="100000"/>
              </a:lnSpc>
              <a:spcBef>
                <a:spcPts val="0"/>
              </a:spcBef>
            </a:pPr>
            <a:endParaRPr lang="pt-BR" sz="2000" b="0" i="1" u="none" strike="noStrike" cap="none" dirty="0">
              <a:solidFill>
                <a:srgbClr val="595959"/>
              </a:solidFill>
              <a:sym typeface="Calibri"/>
            </a:endParaRPr>
          </a:p>
          <a:p>
            <a:pPr marL="177800" indent="0">
              <a:buNone/>
            </a:pPr>
            <a:endParaRPr lang="pt-BR" sz="2000" i="1" dirty="0"/>
          </a:p>
          <a:p>
            <a:pPr marL="177796" marR="0" lvl="0" indent="0" algn="l" rtl="0">
              <a:lnSpc>
                <a:spcPct val="90000"/>
              </a:lnSpc>
              <a:spcBef>
                <a:spcPts val="1000"/>
              </a:spcBef>
              <a:spcAft>
                <a:spcPts val="0"/>
              </a:spcAft>
              <a:buClr>
                <a:srgbClr val="595959"/>
              </a:buClr>
              <a:buSzPct val="100000"/>
              <a:buNone/>
            </a:pPr>
            <a:r>
              <a:rPr lang="pt-BR" sz="2000" i="1" dirty="0"/>
              <a:t>		</a:t>
            </a:r>
            <a:endParaRPr lang="pt-BR" sz="2000" b="0" i="1" u="none" strike="noStrike" cap="none" dirty="0">
              <a:solidFill>
                <a:srgbClr val="595959"/>
              </a:solidFill>
              <a:sym typeface="Calibri"/>
            </a:endParaRPr>
          </a:p>
        </p:txBody>
      </p:sp>
      <p:sp>
        <p:nvSpPr>
          <p:cNvPr id="2" name="Retângulo 1"/>
          <p:cNvSpPr/>
          <p:nvPr userDrawn="1"/>
        </p:nvSpPr>
        <p:spPr>
          <a:xfrm>
            <a:off x="718324" y="1149395"/>
            <a:ext cx="2596673" cy="707886"/>
          </a:xfrm>
          <a:prstGeom prst="rect">
            <a:avLst/>
          </a:prstGeom>
        </p:spPr>
        <p:txBody>
          <a:bodyPr wrap="none">
            <a:spAutoFit/>
          </a:bodyPr>
          <a:lstStyle/>
          <a:p>
            <a:pPr marL="177796" lvl="0" indent="0">
              <a:spcBef>
                <a:spcPts val="0"/>
              </a:spcBef>
              <a:buSzPct val="25000"/>
              <a:buNone/>
            </a:pPr>
            <a:r>
              <a:rPr lang="pt-BR" sz="4000" b="1" i="1" u="none" strike="noStrike" cap="none" dirty="0">
                <a:solidFill>
                  <a:schemeClr val="accent2"/>
                </a:solidFill>
                <a:latin typeface="+mn-lt"/>
                <a:ea typeface="Calibri"/>
                <a:cs typeface="Calibri"/>
                <a:sym typeface="Calibri"/>
              </a:rPr>
              <a:t>Atividades</a:t>
            </a:r>
            <a:endParaRPr lang="pt-BR" sz="4000" b="1" i="1" dirty="0">
              <a:solidFill>
                <a:schemeClr val="accent2"/>
              </a:solidFill>
            </a:endParaRPr>
          </a:p>
        </p:txBody>
      </p:sp>
    </p:spTree>
    <p:extLst>
      <p:ext uri="{BB962C8B-B14F-4D97-AF65-F5344CB8AC3E}">
        <p14:creationId xmlns:p14="http://schemas.microsoft.com/office/powerpoint/2010/main" val="3476963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Layout Personalizado">
    <p:spTree>
      <p:nvGrpSpPr>
        <p:cNvPr id="1" name=""/>
        <p:cNvGrpSpPr/>
        <p:nvPr/>
      </p:nvGrpSpPr>
      <p:grpSpPr>
        <a:xfrm>
          <a:off x="0" y="0"/>
          <a:ext cx="0" cy="0"/>
          <a:chOff x="0" y="0"/>
          <a:chExt cx="0" cy="0"/>
        </a:xfrm>
      </p:grpSpPr>
      <p:pic>
        <p:nvPicPr>
          <p:cNvPr id="6" name="Imagem 5"/>
          <p:cNvPicPr>
            <a:picLocks noChangeAspect="1"/>
          </p:cNvPicPr>
          <p:nvPr userDrawn="1"/>
        </p:nvPicPr>
        <p:blipFill rotWithShape="1">
          <a:blip r:embed="rId2"/>
          <a:srcRect l="38801" t="15549" r="17163" b="25736"/>
          <a:stretch/>
        </p:blipFill>
        <p:spPr>
          <a:xfrm>
            <a:off x="-1" y="0"/>
            <a:ext cx="9144001" cy="6858000"/>
          </a:xfrm>
          <a:prstGeom prst="rect">
            <a:avLst/>
          </a:prstGeom>
        </p:spPr>
      </p:pic>
      <p:pic>
        <p:nvPicPr>
          <p:cNvPr id="3" name="Imagem 2"/>
          <p:cNvPicPr>
            <a:picLocks noChangeAspect="1"/>
          </p:cNvPicPr>
          <p:nvPr userDrawn="1"/>
        </p:nvPicPr>
        <p:blipFill rotWithShape="1">
          <a:blip r:embed="rId3">
            <a:extLst>
              <a:ext uri="{28A0092B-C50C-407E-A947-70E740481C1C}">
                <a14:useLocalDpi xmlns:a14="http://schemas.microsoft.com/office/drawing/2010/main" val="0"/>
              </a:ext>
            </a:extLst>
          </a:blip>
          <a:srcRect r="62373" b="78079"/>
          <a:stretch/>
        </p:blipFill>
        <p:spPr>
          <a:xfrm>
            <a:off x="1" y="1"/>
            <a:ext cx="3440624" cy="1503336"/>
          </a:xfrm>
          <a:prstGeom prst="rect">
            <a:avLst/>
          </a:prstGeom>
        </p:spPr>
      </p:pic>
      <p:sp>
        <p:nvSpPr>
          <p:cNvPr id="4" name="Shape 18"/>
          <p:cNvSpPr txBox="1">
            <a:spLocks noGrp="1"/>
          </p:cNvSpPr>
          <p:nvPr>
            <p:ph type="body" idx="1"/>
          </p:nvPr>
        </p:nvSpPr>
        <p:spPr>
          <a:xfrm>
            <a:off x="533754" y="2537258"/>
            <a:ext cx="8498272" cy="2458159"/>
          </a:xfrm>
          <a:prstGeom prst="rect">
            <a:avLst/>
          </a:prstGeom>
          <a:noFill/>
          <a:ln>
            <a:noFill/>
          </a:ln>
        </p:spPr>
        <p:txBody>
          <a:bodyPr lIns="91425" tIns="91425" rIns="91425" bIns="91425" anchor="t" anchorCtr="0">
            <a:noAutofit/>
          </a:bodyPr>
          <a:lstStyle>
            <a:lvl1pPr marL="177800" indent="0">
              <a:buNone/>
              <a:defRPr baseline="0"/>
            </a:lvl1pPr>
          </a:lstStyle>
          <a:p>
            <a:pPr marL="177796" lvl="0" indent="0">
              <a:spcBef>
                <a:spcPts val="0"/>
              </a:spcBef>
              <a:buSzPct val="25000"/>
              <a:buNone/>
            </a:pPr>
            <a:endParaRPr lang="pt-BR" b="1" i="1" dirty="0">
              <a:solidFill>
                <a:schemeClr val="accent2"/>
              </a:solidFill>
            </a:endParaRPr>
          </a:p>
          <a:p>
            <a:pPr lvl="0" indent="-50799">
              <a:lnSpc>
                <a:spcPct val="100000"/>
              </a:lnSpc>
              <a:spcBef>
                <a:spcPts val="0"/>
              </a:spcBef>
            </a:pPr>
            <a:r>
              <a:rPr lang="pt-BR" b="0" i="1" u="none" strike="noStrike" cap="none" dirty="0">
                <a:solidFill>
                  <a:srgbClr val="595959"/>
                </a:solidFill>
                <a:sym typeface="Calibri"/>
              </a:rPr>
              <a:t> XXXXXXXXXXXXXXXXX;</a:t>
            </a:r>
          </a:p>
          <a:p>
            <a:pPr lvl="0" indent="-50799">
              <a:lnSpc>
                <a:spcPct val="100000"/>
              </a:lnSpc>
              <a:spcBef>
                <a:spcPts val="0"/>
              </a:spcBef>
            </a:pPr>
            <a:r>
              <a:rPr lang="pt-BR" b="0" i="1" u="none" strike="noStrike" cap="none" dirty="0">
                <a:solidFill>
                  <a:srgbClr val="595959"/>
                </a:solidFill>
                <a:sym typeface="Calibri"/>
              </a:rPr>
              <a:t> XXXXXXXXXXXXXXXXX;</a:t>
            </a:r>
          </a:p>
          <a:p>
            <a:pPr lvl="0" indent="-50799">
              <a:lnSpc>
                <a:spcPct val="100000"/>
              </a:lnSpc>
              <a:spcBef>
                <a:spcPts val="0"/>
              </a:spcBef>
            </a:pPr>
            <a:endParaRPr lang="pt-BR" sz="2000" b="0" i="1" u="none" strike="noStrike" cap="none" dirty="0">
              <a:solidFill>
                <a:srgbClr val="595959"/>
              </a:solidFill>
              <a:sym typeface="Calibri"/>
            </a:endParaRPr>
          </a:p>
          <a:p>
            <a:pPr marL="177800" indent="0">
              <a:buNone/>
            </a:pPr>
            <a:endParaRPr lang="pt-BR" sz="2000" i="1" dirty="0"/>
          </a:p>
          <a:p>
            <a:pPr marL="177796" marR="0" lvl="0" indent="0" algn="l" rtl="0">
              <a:lnSpc>
                <a:spcPct val="90000"/>
              </a:lnSpc>
              <a:spcBef>
                <a:spcPts val="1000"/>
              </a:spcBef>
              <a:spcAft>
                <a:spcPts val="0"/>
              </a:spcAft>
              <a:buClr>
                <a:srgbClr val="595959"/>
              </a:buClr>
              <a:buSzPct val="100000"/>
              <a:buNone/>
            </a:pPr>
            <a:r>
              <a:rPr lang="pt-BR" sz="2000" i="1" dirty="0"/>
              <a:t>		</a:t>
            </a:r>
            <a:endParaRPr lang="pt-BR" sz="2000" b="0" i="1" u="none" strike="noStrike" cap="none" dirty="0">
              <a:solidFill>
                <a:srgbClr val="595959"/>
              </a:solidFill>
              <a:sym typeface="Calibri"/>
            </a:endParaRPr>
          </a:p>
        </p:txBody>
      </p:sp>
      <p:sp>
        <p:nvSpPr>
          <p:cNvPr id="2" name="Retângulo 1"/>
          <p:cNvSpPr/>
          <p:nvPr userDrawn="1"/>
        </p:nvSpPr>
        <p:spPr>
          <a:xfrm>
            <a:off x="718324" y="1149395"/>
            <a:ext cx="8415445" cy="707886"/>
          </a:xfrm>
          <a:prstGeom prst="rect">
            <a:avLst/>
          </a:prstGeom>
        </p:spPr>
        <p:txBody>
          <a:bodyPr wrap="none">
            <a:spAutoFit/>
          </a:bodyPr>
          <a:lstStyle/>
          <a:p>
            <a:pPr marL="177796" lvl="0" indent="0">
              <a:spcBef>
                <a:spcPts val="0"/>
              </a:spcBef>
              <a:buSzPct val="25000"/>
              <a:buNone/>
            </a:pPr>
            <a:r>
              <a:rPr lang="pt-BR" sz="4000" b="1" i="1" u="none" strike="noStrike" cap="none" dirty="0">
                <a:solidFill>
                  <a:schemeClr val="accent2"/>
                </a:solidFill>
                <a:latin typeface="+mn-lt"/>
                <a:ea typeface="Calibri"/>
                <a:cs typeface="Calibri"/>
                <a:sym typeface="Calibri"/>
              </a:rPr>
              <a:t>Pesquisas</a:t>
            </a:r>
            <a:r>
              <a:rPr lang="pt-BR" sz="4000" b="1" i="1" u="none" strike="noStrike" cap="none" baseline="0" dirty="0">
                <a:solidFill>
                  <a:schemeClr val="accent2"/>
                </a:solidFill>
                <a:latin typeface="+mn-lt"/>
                <a:ea typeface="Calibri"/>
                <a:cs typeface="Calibri"/>
                <a:sym typeface="Calibri"/>
              </a:rPr>
              <a:t> e Referências (aula de hoje)</a:t>
            </a:r>
            <a:endParaRPr lang="pt-BR" sz="4000" b="1" i="1" dirty="0">
              <a:solidFill>
                <a:schemeClr val="accent2"/>
              </a:solidFill>
            </a:endParaRPr>
          </a:p>
        </p:txBody>
      </p:sp>
    </p:spTree>
    <p:extLst>
      <p:ext uri="{BB962C8B-B14F-4D97-AF65-F5344CB8AC3E}">
        <p14:creationId xmlns:p14="http://schemas.microsoft.com/office/powerpoint/2010/main" val="427946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Layout Personalizado">
    <p:spTree>
      <p:nvGrpSpPr>
        <p:cNvPr id="1" name=""/>
        <p:cNvGrpSpPr/>
        <p:nvPr/>
      </p:nvGrpSpPr>
      <p:grpSpPr>
        <a:xfrm>
          <a:off x="0" y="0"/>
          <a:ext cx="0" cy="0"/>
          <a:chOff x="0" y="0"/>
          <a:chExt cx="0" cy="0"/>
        </a:xfrm>
      </p:grpSpPr>
      <p:pic>
        <p:nvPicPr>
          <p:cNvPr id="6" name="Imagem 5"/>
          <p:cNvPicPr>
            <a:picLocks noChangeAspect="1"/>
          </p:cNvPicPr>
          <p:nvPr userDrawn="1"/>
        </p:nvPicPr>
        <p:blipFill rotWithShape="1">
          <a:blip r:embed="rId2"/>
          <a:srcRect l="38801" t="15549" r="17163" b="25736"/>
          <a:stretch/>
        </p:blipFill>
        <p:spPr>
          <a:xfrm>
            <a:off x="-1" y="0"/>
            <a:ext cx="9144001" cy="6858000"/>
          </a:xfrm>
          <a:prstGeom prst="rect">
            <a:avLst/>
          </a:prstGeom>
        </p:spPr>
      </p:pic>
      <p:pic>
        <p:nvPicPr>
          <p:cNvPr id="3" name="Imagem 2"/>
          <p:cNvPicPr>
            <a:picLocks noChangeAspect="1"/>
          </p:cNvPicPr>
          <p:nvPr userDrawn="1"/>
        </p:nvPicPr>
        <p:blipFill rotWithShape="1">
          <a:blip r:embed="rId3">
            <a:extLst>
              <a:ext uri="{28A0092B-C50C-407E-A947-70E740481C1C}">
                <a14:useLocalDpi xmlns:a14="http://schemas.microsoft.com/office/drawing/2010/main" val="0"/>
              </a:ext>
            </a:extLst>
          </a:blip>
          <a:srcRect r="62373" b="78079"/>
          <a:stretch/>
        </p:blipFill>
        <p:spPr>
          <a:xfrm>
            <a:off x="1" y="1"/>
            <a:ext cx="3440624" cy="1503336"/>
          </a:xfrm>
          <a:prstGeom prst="rect">
            <a:avLst/>
          </a:prstGeom>
        </p:spPr>
      </p:pic>
      <p:sp>
        <p:nvSpPr>
          <p:cNvPr id="4" name="Shape 18"/>
          <p:cNvSpPr txBox="1">
            <a:spLocks noGrp="1"/>
          </p:cNvSpPr>
          <p:nvPr>
            <p:ph type="body" idx="1"/>
          </p:nvPr>
        </p:nvSpPr>
        <p:spPr>
          <a:xfrm>
            <a:off x="533754" y="2537258"/>
            <a:ext cx="8498272" cy="2458159"/>
          </a:xfrm>
          <a:prstGeom prst="rect">
            <a:avLst/>
          </a:prstGeom>
          <a:noFill/>
          <a:ln>
            <a:noFill/>
          </a:ln>
        </p:spPr>
        <p:txBody>
          <a:bodyPr lIns="91425" tIns="91425" rIns="91425" bIns="91425" anchor="t" anchorCtr="0">
            <a:noAutofit/>
          </a:bodyPr>
          <a:lstStyle>
            <a:lvl1pPr marL="177800" indent="0">
              <a:buNone/>
              <a:defRPr baseline="0"/>
            </a:lvl1pPr>
          </a:lstStyle>
          <a:p>
            <a:pPr marL="177796" lvl="0" indent="0">
              <a:spcBef>
                <a:spcPts val="0"/>
              </a:spcBef>
              <a:buSzPct val="25000"/>
              <a:buNone/>
            </a:pPr>
            <a:endParaRPr lang="pt-BR" b="1" i="1" dirty="0">
              <a:solidFill>
                <a:schemeClr val="accent2"/>
              </a:solidFill>
            </a:endParaRPr>
          </a:p>
          <a:p>
            <a:pPr lvl="0" indent="-50799">
              <a:lnSpc>
                <a:spcPct val="100000"/>
              </a:lnSpc>
              <a:spcBef>
                <a:spcPts val="0"/>
              </a:spcBef>
            </a:pPr>
            <a:r>
              <a:rPr lang="pt-BR" b="0" i="1" u="none" strike="noStrike" cap="none" dirty="0">
                <a:solidFill>
                  <a:srgbClr val="595959"/>
                </a:solidFill>
                <a:sym typeface="Calibri"/>
              </a:rPr>
              <a:t> XXXXXXXXXXXXXXXXX;</a:t>
            </a:r>
          </a:p>
          <a:p>
            <a:pPr lvl="0" indent="-50799">
              <a:lnSpc>
                <a:spcPct val="100000"/>
              </a:lnSpc>
              <a:spcBef>
                <a:spcPts val="0"/>
              </a:spcBef>
            </a:pPr>
            <a:r>
              <a:rPr lang="pt-BR" b="0" i="1" u="none" strike="noStrike" cap="none" dirty="0">
                <a:solidFill>
                  <a:srgbClr val="595959"/>
                </a:solidFill>
                <a:sym typeface="Calibri"/>
              </a:rPr>
              <a:t> XXXXXXXXXXXXXXXXX;</a:t>
            </a:r>
          </a:p>
          <a:p>
            <a:pPr lvl="0" indent="-50799">
              <a:lnSpc>
                <a:spcPct val="100000"/>
              </a:lnSpc>
              <a:spcBef>
                <a:spcPts val="0"/>
              </a:spcBef>
            </a:pPr>
            <a:endParaRPr lang="pt-BR" sz="2000" b="0" i="1" u="none" strike="noStrike" cap="none" dirty="0">
              <a:solidFill>
                <a:srgbClr val="595959"/>
              </a:solidFill>
              <a:sym typeface="Calibri"/>
            </a:endParaRPr>
          </a:p>
          <a:p>
            <a:pPr marL="177800" indent="0">
              <a:buNone/>
            </a:pPr>
            <a:endParaRPr lang="pt-BR" sz="2000" i="1" dirty="0"/>
          </a:p>
          <a:p>
            <a:pPr marL="177796" marR="0" lvl="0" indent="0" algn="l" rtl="0">
              <a:lnSpc>
                <a:spcPct val="90000"/>
              </a:lnSpc>
              <a:spcBef>
                <a:spcPts val="1000"/>
              </a:spcBef>
              <a:spcAft>
                <a:spcPts val="0"/>
              </a:spcAft>
              <a:buClr>
                <a:srgbClr val="595959"/>
              </a:buClr>
              <a:buSzPct val="100000"/>
              <a:buNone/>
            </a:pPr>
            <a:r>
              <a:rPr lang="pt-BR" sz="2000" i="1" dirty="0"/>
              <a:t>		</a:t>
            </a:r>
            <a:endParaRPr lang="pt-BR" sz="2000" b="0" i="1" u="none" strike="noStrike" cap="none" dirty="0">
              <a:solidFill>
                <a:srgbClr val="595959"/>
              </a:solidFill>
              <a:sym typeface="Calibri"/>
            </a:endParaRPr>
          </a:p>
        </p:txBody>
      </p:sp>
      <p:sp>
        <p:nvSpPr>
          <p:cNvPr id="2" name="Retângulo 1"/>
          <p:cNvSpPr/>
          <p:nvPr userDrawn="1"/>
        </p:nvSpPr>
        <p:spPr>
          <a:xfrm>
            <a:off x="718323" y="1149395"/>
            <a:ext cx="4308039" cy="707886"/>
          </a:xfrm>
          <a:prstGeom prst="rect">
            <a:avLst/>
          </a:prstGeom>
        </p:spPr>
        <p:txBody>
          <a:bodyPr wrap="none">
            <a:spAutoFit/>
          </a:bodyPr>
          <a:lstStyle/>
          <a:p>
            <a:pPr marL="177796" lvl="0" indent="0">
              <a:spcBef>
                <a:spcPts val="0"/>
              </a:spcBef>
              <a:buSzPct val="25000"/>
              <a:buNone/>
            </a:pPr>
            <a:r>
              <a:rPr lang="pt-BR" sz="4000" b="1" i="1" u="none" strike="noStrike" cap="none" dirty="0">
                <a:solidFill>
                  <a:schemeClr val="accent2"/>
                </a:solidFill>
                <a:latin typeface="+mn-lt"/>
                <a:ea typeface="Calibri"/>
                <a:cs typeface="Calibri"/>
                <a:sym typeface="Calibri"/>
              </a:rPr>
              <a:t>Na próxima aula...</a:t>
            </a:r>
            <a:endParaRPr lang="pt-BR" sz="4000" b="1" i="1" dirty="0">
              <a:solidFill>
                <a:schemeClr val="accent2"/>
              </a:solidFill>
            </a:endParaRPr>
          </a:p>
        </p:txBody>
      </p:sp>
    </p:spTree>
    <p:extLst>
      <p:ext uri="{BB962C8B-B14F-4D97-AF65-F5344CB8AC3E}">
        <p14:creationId xmlns:p14="http://schemas.microsoft.com/office/powerpoint/2010/main" val="1965790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pic>
        <p:nvPicPr>
          <p:cNvPr id="6" name="Imagem 5"/>
          <p:cNvPicPr>
            <a:picLocks noChangeAspect="1"/>
          </p:cNvPicPr>
          <p:nvPr userDrawn="1"/>
        </p:nvPicPr>
        <p:blipFill rotWithShape="1">
          <a:blip r:embed="rId2"/>
          <a:srcRect l="38801" t="15549" r="17163" b="25736"/>
          <a:stretch/>
        </p:blipFill>
        <p:spPr>
          <a:xfrm>
            <a:off x="-1" y="0"/>
            <a:ext cx="9144001" cy="6858000"/>
          </a:xfrm>
          <a:prstGeom prst="rect">
            <a:avLst/>
          </a:prstGeom>
        </p:spPr>
      </p:pic>
      <p:pic>
        <p:nvPicPr>
          <p:cNvPr id="3" name="Imagem 2"/>
          <p:cNvPicPr>
            <a:picLocks noChangeAspect="1"/>
          </p:cNvPicPr>
          <p:nvPr userDrawn="1"/>
        </p:nvPicPr>
        <p:blipFill rotWithShape="1">
          <a:blip r:embed="rId3"/>
          <a:srcRect l="38830" t="15437" r="17227" b="25620"/>
          <a:stretch/>
        </p:blipFill>
        <p:spPr>
          <a:xfrm>
            <a:off x="0" y="-41189"/>
            <a:ext cx="9144000" cy="6899189"/>
          </a:xfrm>
          <a:prstGeom prst="rect">
            <a:avLst/>
          </a:prstGeom>
        </p:spPr>
      </p:pic>
    </p:spTree>
    <p:extLst>
      <p:ext uri="{BB962C8B-B14F-4D97-AF65-F5344CB8AC3E}">
        <p14:creationId xmlns:p14="http://schemas.microsoft.com/office/powerpoint/2010/main" val="1600564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92F576-BF04-422A-B760-38E828C42981}" type="datetimeFigureOut">
              <a:rPr lang="pt-BR" smtClean="0"/>
              <a:t>17/04/2024</a:t>
            </a:fld>
            <a:endParaRPr lang="pt-BR"/>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C723A-BD0B-422D-A1ED-86A9EB29B2BC}" type="slidenum">
              <a:rPr lang="pt-BR" smtClean="0"/>
              <a:t>‹nº›</a:t>
            </a:fld>
            <a:endParaRPr lang="pt-BR"/>
          </a:p>
        </p:txBody>
      </p:sp>
    </p:spTree>
    <p:extLst>
      <p:ext uri="{BB962C8B-B14F-4D97-AF65-F5344CB8AC3E}">
        <p14:creationId xmlns:p14="http://schemas.microsoft.com/office/powerpoint/2010/main" val="27920972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72" r:id="rId5"/>
    <p:sldLayoutId id="2147483670" r:id="rId6"/>
    <p:sldLayoutId id="2147483667" r:id="rId7"/>
    <p:sldLayoutId id="2147483671" r:id="rId8"/>
    <p:sldLayoutId id="2147483664"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5">
            <a:alphaModFix/>
          </a:blip>
          <a:stretch>
            <a:fillRect/>
          </a:stretch>
        </a:blipFill>
        <a:effectLst/>
      </p:bgPr>
    </p:bg>
    <p:spTree>
      <p:nvGrpSpPr>
        <p:cNvPr id="1" name="Shape 5"/>
        <p:cNvGrpSpPr/>
        <p:nvPr/>
      </p:nvGrpSpPr>
      <p:grpSpPr>
        <a:xfrm>
          <a:off x="0" y="0"/>
          <a:ext cx="0" cy="0"/>
          <a:chOff x="0" y="0"/>
          <a:chExt cx="0" cy="0"/>
        </a:xfrm>
      </p:grpSpPr>
    </p:spTree>
    <p:extLst>
      <p:ext uri="{BB962C8B-B14F-4D97-AF65-F5344CB8AC3E}">
        <p14:creationId xmlns:p14="http://schemas.microsoft.com/office/powerpoint/2010/main" val="4148829676"/>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051"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05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05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05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05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05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05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05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05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05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05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05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05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05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05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05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05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05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05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hyperlink" Target="https://www.nvaccess.org/" TargetMode="External"/><Relationship Id="rId5" Type="http://schemas.openxmlformats.org/officeDocument/2006/relationships/hyperlink" Target="https://www.freedomscientific.com/products/software/jaws/" TargetMode="Externa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hyperlink" Target="https://www.hostinger.com.br/tutoriais/importancia-do-design" TargetMode="Externa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hyperlink" Target="https://purplecowagency.com/is-website-accessibility-a-legal-requirement/" TargetMode="Externa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hyperlink" Target="https://www.w3c.br/pub/Materiais/PublicacoesW3C/cartilha-w3cbr-acessibilidade-web-fasciculo-II.pdf" TargetMode="Externa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1.xml"/><Relationship Id="rId5" Type="http://schemas.openxmlformats.org/officeDocument/2006/relationships/image" Target="../media/image10.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1.xml"/><Relationship Id="rId5" Type="http://schemas.openxmlformats.org/officeDocument/2006/relationships/image" Target="../media/image12.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1.xml"/><Relationship Id="rId5" Type="http://schemas.openxmlformats.org/officeDocument/2006/relationships/hyperlink" Target="https://www.hostinger.com.br/tutoriais/como-criar-sitemap-para-wordpress" TargetMode="Externa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8" Type="http://schemas.openxmlformats.org/officeDocument/2006/relationships/hyperlink" Target="https://www.gov.br/governodigital/pt-br/acessibilidade-digital/referencias-e-modelos-de-implementacao" TargetMode="External"/><Relationship Id="rId3" Type="http://schemas.openxmlformats.org/officeDocument/2006/relationships/image" Target="../media/image1.png"/><Relationship Id="rId7" Type="http://schemas.openxmlformats.org/officeDocument/2006/relationships/hyperlink" Target="https://www.gov.br/governodigital/pt-br/acessibilidade-digital/ferramentas" TargetMode="External"/><Relationship Id="rId2" Type="http://schemas.openxmlformats.org/officeDocument/2006/relationships/notesSlide" Target="../notesSlides/notesSlide40.xml"/><Relationship Id="rId1" Type="http://schemas.openxmlformats.org/officeDocument/2006/relationships/slideLayout" Target="../slideLayouts/slideLayout11.xml"/><Relationship Id="rId6" Type="http://schemas.openxmlformats.org/officeDocument/2006/relationships/hyperlink" Target="https://www.gov.br/governodigital/pt-br/acessibilidade-digital/material-de-apoio" TargetMode="External"/><Relationship Id="rId5" Type="http://schemas.openxmlformats.org/officeDocument/2006/relationships/hyperlink" Target="https://www.gov.br/governodigital/pt-br/acessibilidade-digital/recursos-de-acessibilidade" TargetMode="Externa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1.xml"/><Relationship Id="rId5" Type="http://schemas.openxmlformats.org/officeDocument/2006/relationships/hyperlink" Target="https://www.gov.br/governodigital/pt-br/acessibilidade-digital/material-de-apoio" TargetMode="External"/><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1.xml"/><Relationship Id="rId5" Type="http://schemas.openxmlformats.org/officeDocument/2006/relationships/hyperlink" Target="https://www.gov.br/governodigital/pt-br/acessibilidade-digital/material-de-apoio" TargetMode="Externa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1.xml"/><Relationship Id="rId5" Type="http://schemas.openxmlformats.org/officeDocument/2006/relationships/hyperlink" Target="https://www.gov.br/governodigital/pt-br/acessibilidade-digital/referencias-e-modelos-de-implementacao" TargetMode="Externa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hyperlink" Target="https://wearepurple.org.uk/web-accessibility-infographic" TargetMode="External"/><Relationship Id="rId5" Type="http://schemas.openxmlformats.org/officeDocument/2006/relationships/hyperlink" Target="https://www.who.int/news-room/fact-sheets/detail/disability-and-health"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hyperlink" Target="https://www.hostinger.com.br/tutoriais/o-que-e-seo" TargetMode="Externa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3388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1110874"/>
          </a:xfrm>
          <a:prstGeom prst="rect">
            <a:avLst/>
          </a:prstGeom>
          <a:noFill/>
          <a:ln>
            <a:noFill/>
          </a:ln>
        </p:spPr>
        <p:txBody>
          <a:bodyPr lIns="91425" tIns="91425" rIns="91425" bIns="91425" anchor="t" anchorCtr="0">
            <a:noAutofit/>
          </a:bodyPr>
          <a:lstStyle/>
          <a:p>
            <a:pPr marL="0" indent="0" algn="just">
              <a:lnSpc>
                <a:spcPct val="100000"/>
              </a:lnSpc>
              <a:spcBef>
                <a:spcPts val="0"/>
              </a:spcBef>
              <a:buSzPct val="25000"/>
              <a:buNone/>
            </a:pPr>
            <a:r>
              <a:rPr lang="pt-BR" sz="3600" b="1" dirty="0">
                <a:solidFill>
                  <a:srgbClr val="0070C0"/>
                </a:solidFill>
              </a:rPr>
              <a:t>3. Situações que podem ser beneficiadas por um site com soluções de </a:t>
            </a:r>
            <a:r>
              <a:rPr lang="pt-BR" sz="3600" b="1" dirty="0" err="1">
                <a:solidFill>
                  <a:srgbClr val="0070C0"/>
                </a:solidFill>
              </a:rPr>
              <a:t>acessibili-dade</a:t>
            </a:r>
            <a:r>
              <a:rPr lang="pt-BR" sz="3600" b="1" dirty="0">
                <a:solidFill>
                  <a:srgbClr val="0070C0"/>
                </a:solidFill>
              </a:rPr>
              <a:t>:</a:t>
            </a:r>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Tree>
    <p:extLst>
      <p:ext uri="{BB962C8B-B14F-4D97-AF65-F5344CB8AC3E}">
        <p14:creationId xmlns:p14="http://schemas.microsoft.com/office/powerpoint/2010/main" val="2925730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731769"/>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2.1 Deficiências Visuais </a:t>
            </a:r>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6" name="Shape 23">
            <a:extLst>
              <a:ext uri="{FF2B5EF4-FFF2-40B4-BE49-F238E27FC236}">
                <a16:creationId xmlns:a16="http://schemas.microsoft.com/office/drawing/2014/main" id="{98E2B02F-2B7A-7AAB-4F93-EE964FEF13F5}"/>
              </a:ext>
            </a:extLst>
          </p:cNvPr>
          <p:cNvSpPr txBox="1">
            <a:spLocks/>
          </p:cNvSpPr>
          <p:nvPr/>
        </p:nvSpPr>
        <p:spPr>
          <a:xfrm>
            <a:off x="329784" y="2808900"/>
            <a:ext cx="8442000" cy="2677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a:buNone/>
              <a:defRPr sz="3000" b="0" i="0" u="none" strike="noStrike" kern="0" cap="none">
                <a:latin typeface="Calibr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pPr>
              <a:buFont typeface="Arial" panose="020B0604020202020204" pitchFamily="34" charset="0"/>
              <a:buChar char="•"/>
            </a:pPr>
            <a:r>
              <a:rPr lang="pt-BR" b="0" i="0" dirty="0">
                <a:solidFill>
                  <a:srgbClr val="36344D"/>
                </a:solidFill>
                <a:effectLst/>
                <a:latin typeface="Muli"/>
              </a:rPr>
              <a:t>Inclui casos de baixa visão, cegueira e daltonismo. A maioria das pessoas nesses casos utiliza softwares de ampliação de tela ou leitores de tela, que fazem a leitura de textos digitais em voz alta  incluindo a descrição das imagens de uma página. Exemplos de leitores de tela são </a:t>
            </a:r>
            <a:r>
              <a:rPr lang="pt-BR" b="1" i="0" dirty="0">
                <a:solidFill>
                  <a:srgbClr val="6747C7"/>
                </a:solidFill>
                <a:effectLst/>
                <a:latin typeface="Muli"/>
                <a:hlinkClick r:id="rId5"/>
              </a:rPr>
              <a:t>JAWS</a:t>
            </a:r>
            <a:r>
              <a:rPr lang="pt-BR" b="0" i="0" dirty="0">
                <a:solidFill>
                  <a:srgbClr val="36344D"/>
                </a:solidFill>
                <a:effectLst/>
                <a:latin typeface="Muli"/>
              </a:rPr>
              <a:t> e </a:t>
            </a:r>
            <a:r>
              <a:rPr lang="pt-BR" b="1" i="0" dirty="0">
                <a:solidFill>
                  <a:srgbClr val="6747C7"/>
                </a:solidFill>
                <a:effectLst/>
                <a:latin typeface="Muli"/>
                <a:hlinkClick r:id="rId6"/>
              </a:rPr>
              <a:t>NVDA</a:t>
            </a:r>
            <a:r>
              <a:rPr lang="pt-BR" b="0" i="0" dirty="0">
                <a:solidFill>
                  <a:srgbClr val="36344D"/>
                </a:solidFill>
                <a:effectLst/>
                <a:latin typeface="Muli"/>
              </a:rPr>
              <a:t>.</a:t>
            </a:r>
          </a:p>
        </p:txBody>
      </p:sp>
    </p:spTree>
    <p:extLst>
      <p:ext uri="{BB962C8B-B14F-4D97-AF65-F5344CB8AC3E}">
        <p14:creationId xmlns:p14="http://schemas.microsoft.com/office/powerpoint/2010/main" val="2107332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731769"/>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2.2 Deficiências Auditivas </a:t>
            </a:r>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6" name="Shape 23">
            <a:extLst>
              <a:ext uri="{FF2B5EF4-FFF2-40B4-BE49-F238E27FC236}">
                <a16:creationId xmlns:a16="http://schemas.microsoft.com/office/drawing/2014/main" id="{98E2B02F-2B7A-7AAB-4F93-EE964FEF13F5}"/>
              </a:ext>
            </a:extLst>
          </p:cNvPr>
          <p:cNvSpPr txBox="1">
            <a:spLocks/>
          </p:cNvSpPr>
          <p:nvPr/>
        </p:nvSpPr>
        <p:spPr>
          <a:xfrm>
            <a:off x="329784" y="2808900"/>
            <a:ext cx="8442000" cy="2677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panose="020B0604020202020204" pitchFamily="34" charset="0"/>
              <a:buChar char="•"/>
              <a:defRPr sz="3000" b="0" i="0" u="none" strike="noStrike" kern="0" cap="none">
                <a:solidFill>
                  <a:srgbClr val="36344D"/>
                </a:solidFill>
                <a:effectLst/>
                <a:latin typeface="Mul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r>
              <a:rPr lang="pt-BR" dirty="0"/>
              <a:t>Refere-se a vários possíveis níveis de perda de audição, de moderada a severa. O conteúdo de áudio de um site deve incluir legendas ou uma opção de transcrição para que todos os visitantes possam compreender o conteúdo e interagir com ele.</a:t>
            </a:r>
          </a:p>
        </p:txBody>
      </p:sp>
    </p:spTree>
    <p:extLst>
      <p:ext uri="{BB962C8B-B14F-4D97-AF65-F5344CB8AC3E}">
        <p14:creationId xmlns:p14="http://schemas.microsoft.com/office/powerpoint/2010/main" val="1518473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731769"/>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2.3 Deficiências Motoras </a:t>
            </a:r>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6" name="Shape 23">
            <a:extLst>
              <a:ext uri="{FF2B5EF4-FFF2-40B4-BE49-F238E27FC236}">
                <a16:creationId xmlns:a16="http://schemas.microsoft.com/office/drawing/2014/main" id="{98E2B02F-2B7A-7AAB-4F93-EE964FEF13F5}"/>
              </a:ext>
            </a:extLst>
          </p:cNvPr>
          <p:cNvSpPr txBox="1">
            <a:spLocks/>
          </p:cNvSpPr>
          <p:nvPr/>
        </p:nvSpPr>
        <p:spPr>
          <a:xfrm>
            <a:off x="329784" y="2808900"/>
            <a:ext cx="8442000" cy="2677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panose="020B0604020202020204" pitchFamily="34" charset="0"/>
              <a:buChar char="•"/>
              <a:defRPr sz="3000" b="0" i="0" u="none" strike="noStrike" kern="0" cap="none">
                <a:solidFill>
                  <a:srgbClr val="36344D"/>
                </a:solidFill>
                <a:effectLst/>
                <a:latin typeface="Mul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r>
              <a:rPr lang="pt-BR" dirty="0"/>
              <a:t>Pessoas com controle motor limitado podem encontrar dificuldades no uso de mouses e touchpads. Sendo assim, muitos usuários acabam tendo que utilizar apenas o teclado. Nesses casos, podem precisar de recursos específicos, como sistemas de reconhecimento de voz e dispositivos de tecnologia assistiva.</a:t>
            </a:r>
          </a:p>
        </p:txBody>
      </p:sp>
    </p:spTree>
    <p:extLst>
      <p:ext uri="{BB962C8B-B14F-4D97-AF65-F5344CB8AC3E}">
        <p14:creationId xmlns:p14="http://schemas.microsoft.com/office/powerpoint/2010/main" val="3476382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731769"/>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2.4 Deficiências Cognitivas</a:t>
            </a:r>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6" name="Shape 23">
            <a:extLst>
              <a:ext uri="{FF2B5EF4-FFF2-40B4-BE49-F238E27FC236}">
                <a16:creationId xmlns:a16="http://schemas.microsoft.com/office/drawing/2014/main" id="{98E2B02F-2B7A-7AAB-4F93-EE964FEF13F5}"/>
              </a:ext>
            </a:extLst>
          </p:cNvPr>
          <p:cNvSpPr txBox="1">
            <a:spLocks/>
          </p:cNvSpPr>
          <p:nvPr/>
        </p:nvSpPr>
        <p:spPr>
          <a:xfrm>
            <a:off x="329784" y="2808900"/>
            <a:ext cx="8442000" cy="2677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panose="020B0604020202020204" pitchFamily="34" charset="0"/>
              <a:buChar char="•"/>
              <a:defRPr sz="3000" b="0" i="0" u="none" strike="noStrike" kern="0" cap="none">
                <a:solidFill>
                  <a:srgbClr val="36344D"/>
                </a:solidFill>
                <a:effectLst/>
                <a:latin typeface="Mul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r>
              <a:rPr lang="pt-BR" dirty="0"/>
              <a:t>Caracterizam-se amplamente como deficiências de aprendizagem. Para ajudar usuários a interagirem com seu site, utilize um </a:t>
            </a:r>
            <a:r>
              <a:rPr lang="pt-BR" dirty="0">
                <a:hlinkClick r:id="rId5"/>
              </a:rPr>
              <a:t>design</a:t>
            </a:r>
            <a:r>
              <a:rPr lang="pt-BR" dirty="0"/>
              <a:t>, navegação e layouts consistentes. A linguagem deve simples e os conteúdos criativos, podendo assumir formato de vídeo.</a:t>
            </a:r>
          </a:p>
        </p:txBody>
      </p:sp>
    </p:spTree>
    <p:extLst>
      <p:ext uri="{BB962C8B-B14F-4D97-AF65-F5344CB8AC3E}">
        <p14:creationId xmlns:p14="http://schemas.microsoft.com/office/powerpoint/2010/main" val="1890744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731769"/>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3. Requisitos Legais para Acessibilidade Web</a:t>
            </a:r>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9" name="Shape 23">
            <a:extLst>
              <a:ext uri="{FF2B5EF4-FFF2-40B4-BE49-F238E27FC236}">
                <a16:creationId xmlns:a16="http://schemas.microsoft.com/office/drawing/2014/main" id="{39ABA577-1085-4032-B92C-3622E46A917C}"/>
              </a:ext>
            </a:extLst>
          </p:cNvPr>
          <p:cNvSpPr txBox="1">
            <a:spLocks/>
          </p:cNvSpPr>
          <p:nvPr/>
        </p:nvSpPr>
        <p:spPr>
          <a:xfrm>
            <a:off x="329784" y="3320964"/>
            <a:ext cx="8442000" cy="2677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panose="020B0604020202020204" pitchFamily="34" charset="0"/>
              <a:buChar char="•"/>
              <a:defRPr sz="3000" b="0" i="0" u="none" strike="noStrike" kern="0" cap="none">
                <a:solidFill>
                  <a:srgbClr val="36344D"/>
                </a:solidFill>
                <a:effectLst/>
                <a:latin typeface="Mul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r>
              <a:rPr lang="pt-BR" b="0" i="0" dirty="0">
                <a:solidFill>
                  <a:srgbClr val="36344D"/>
                </a:solidFill>
                <a:effectLst/>
                <a:latin typeface="Muli"/>
              </a:rPr>
              <a:t>Existem diretrizes e especificações que devemos seguir para atingir os padrões internacionais de acessibilidade web.</a:t>
            </a:r>
            <a:endParaRPr lang="pt-BR" dirty="0"/>
          </a:p>
        </p:txBody>
      </p:sp>
    </p:spTree>
    <p:extLst>
      <p:ext uri="{BB962C8B-B14F-4D97-AF65-F5344CB8AC3E}">
        <p14:creationId xmlns:p14="http://schemas.microsoft.com/office/powerpoint/2010/main" val="4019240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6" name="Shape 23">
            <a:extLst>
              <a:ext uri="{FF2B5EF4-FFF2-40B4-BE49-F238E27FC236}">
                <a16:creationId xmlns:a16="http://schemas.microsoft.com/office/drawing/2014/main" id="{98E2B02F-2B7A-7AAB-4F93-EE964FEF13F5}"/>
              </a:ext>
            </a:extLst>
          </p:cNvPr>
          <p:cNvSpPr txBox="1">
            <a:spLocks/>
          </p:cNvSpPr>
          <p:nvPr/>
        </p:nvSpPr>
        <p:spPr>
          <a:xfrm>
            <a:off x="329784" y="1967652"/>
            <a:ext cx="8442000" cy="2677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panose="020B0604020202020204" pitchFamily="34" charset="0"/>
              <a:buChar char="•"/>
              <a:defRPr sz="3000" b="0" i="0" u="none" strike="noStrike" kern="0" cap="none">
                <a:solidFill>
                  <a:srgbClr val="36344D"/>
                </a:solidFill>
                <a:effectLst/>
                <a:latin typeface="Mul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r>
              <a:rPr lang="pt-BR" b="0" i="0" dirty="0">
                <a:solidFill>
                  <a:srgbClr val="36344D"/>
                </a:solidFill>
                <a:effectLst/>
                <a:latin typeface="Muli"/>
              </a:rPr>
              <a:t>Os Estados Unidos da América introduziram o </a:t>
            </a:r>
            <a:r>
              <a:rPr lang="pt-BR" b="1" i="0" dirty="0">
                <a:solidFill>
                  <a:srgbClr val="6747C7"/>
                </a:solidFill>
                <a:effectLst/>
                <a:latin typeface="Muli"/>
                <a:hlinkClick r:id="rId5"/>
              </a:rPr>
              <a:t>Ato dos Americanos com Deficiências</a:t>
            </a:r>
            <a:r>
              <a:rPr lang="pt-BR" b="0" i="0" dirty="0">
                <a:solidFill>
                  <a:srgbClr val="36344D"/>
                </a:solidFill>
                <a:effectLst/>
                <a:latin typeface="Muli"/>
              </a:rPr>
              <a:t> (ADA), um documento com diretrizes sobre acessibilidade. Ele garante que todo indivíduo possa utilizar instalações públicas, incluindo sites. Resumidamente, esse documento torna a acessibilidade web uma exigência legal no país.</a:t>
            </a:r>
            <a:endParaRPr lang="pt-BR" dirty="0"/>
          </a:p>
        </p:txBody>
      </p:sp>
    </p:spTree>
    <p:extLst>
      <p:ext uri="{BB962C8B-B14F-4D97-AF65-F5344CB8AC3E}">
        <p14:creationId xmlns:p14="http://schemas.microsoft.com/office/powerpoint/2010/main" val="30382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6" name="Shape 23">
            <a:extLst>
              <a:ext uri="{FF2B5EF4-FFF2-40B4-BE49-F238E27FC236}">
                <a16:creationId xmlns:a16="http://schemas.microsoft.com/office/drawing/2014/main" id="{98E2B02F-2B7A-7AAB-4F93-EE964FEF13F5}"/>
              </a:ext>
            </a:extLst>
          </p:cNvPr>
          <p:cNvSpPr txBox="1">
            <a:spLocks/>
          </p:cNvSpPr>
          <p:nvPr/>
        </p:nvSpPr>
        <p:spPr>
          <a:xfrm>
            <a:off x="329784" y="1967652"/>
            <a:ext cx="8442000" cy="2677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panose="020B0604020202020204" pitchFamily="34" charset="0"/>
              <a:buChar char="•"/>
              <a:defRPr sz="3000" b="0" i="0" u="none" strike="noStrike" kern="0" cap="none">
                <a:solidFill>
                  <a:srgbClr val="36344D"/>
                </a:solidFill>
                <a:effectLst/>
                <a:latin typeface="Mul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r>
              <a:rPr lang="pt-BR" b="0" i="0" dirty="0">
                <a:solidFill>
                  <a:srgbClr val="36344D"/>
                </a:solidFill>
                <a:effectLst/>
                <a:latin typeface="Muli"/>
              </a:rPr>
              <a:t>No Brasil, diversas leis e decretos foram aprovados com relação à acessibilidade web, instituindo a obrigatoriedade da inclusão de pessoas com deficiência nos ambientes web. Exemplo disso é a </a:t>
            </a:r>
            <a:r>
              <a:rPr lang="pt-BR" b="1" i="0" dirty="0">
                <a:solidFill>
                  <a:srgbClr val="6747C7"/>
                </a:solidFill>
                <a:effectLst/>
                <a:latin typeface="Muli"/>
                <a:hlinkClick r:id="rId5"/>
              </a:rPr>
              <a:t>Lei nº 13.146</a:t>
            </a:r>
            <a:r>
              <a:rPr lang="pt-BR" b="0" i="0" dirty="0">
                <a:solidFill>
                  <a:srgbClr val="36344D"/>
                </a:solidFill>
                <a:effectLst/>
                <a:latin typeface="Muli"/>
              </a:rPr>
              <a:t>, Lei Brasileira de Inclusão da Pessoa com Deficiência, sancionada em 6 de julho de 2015.</a:t>
            </a:r>
            <a:endParaRPr lang="pt-BR" dirty="0"/>
          </a:p>
        </p:txBody>
      </p:sp>
    </p:spTree>
    <p:extLst>
      <p:ext uri="{BB962C8B-B14F-4D97-AF65-F5344CB8AC3E}">
        <p14:creationId xmlns:p14="http://schemas.microsoft.com/office/powerpoint/2010/main" val="2113999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731769"/>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5. Como Testar a Acessibilidade de um Site?</a:t>
            </a:r>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9" name="Shape 23">
            <a:extLst>
              <a:ext uri="{FF2B5EF4-FFF2-40B4-BE49-F238E27FC236}">
                <a16:creationId xmlns:a16="http://schemas.microsoft.com/office/drawing/2014/main" id="{39ABA577-1085-4032-B92C-3622E46A917C}"/>
              </a:ext>
            </a:extLst>
          </p:cNvPr>
          <p:cNvSpPr txBox="1">
            <a:spLocks/>
          </p:cNvSpPr>
          <p:nvPr/>
        </p:nvSpPr>
        <p:spPr>
          <a:xfrm>
            <a:off x="329784" y="3320964"/>
            <a:ext cx="8442000" cy="2677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panose="020B0604020202020204" pitchFamily="34" charset="0"/>
              <a:buChar char="•"/>
              <a:defRPr sz="3000" b="0" i="0" u="none" strike="noStrike" kern="0" cap="none">
                <a:solidFill>
                  <a:srgbClr val="36344D"/>
                </a:solidFill>
                <a:effectLst/>
                <a:latin typeface="Mul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r>
              <a:rPr lang="pt-BR" b="0" i="0" dirty="0">
                <a:solidFill>
                  <a:srgbClr val="36344D"/>
                </a:solidFill>
                <a:effectLst/>
                <a:latin typeface="Muli"/>
              </a:rPr>
              <a:t>Há diversas ferramentas de teste na internet que te ajudam a avaliar seu site em termos de acessibilidade:</a:t>
            </a:r>
            <a:endParaRPr lang="pt-BR" dirty="0"/>
          </a:p>
        </p:txBody>
      </p:sp>
    </p:spTree>
    <p:extLst>
      <p:ext uri="{BB962C8B-B14F-4D97-AF65-F5344CB8AC3E}">
        <p14:creationId xmlns:p14="http://schemas.microsoft.com/office/powerpoint/2010/main" val="2289824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731769"/>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5.1 WAVE</a:t>
            </a:r>
            <a:r>
              <a:rPr lang="pt-BR" sz="2800" b="0" i="0" dirty="0">
                <a:solidFill>
                  <a:srgbClr val="36344D"/>
                </a:solidFill>
                <a:effectLst/>
                <a:latin typeface="Muli"/>
              </a:rPr>
              <a:t> </a:t>
            </a:r>
            <a:endParaRPr lang="pt-BR" sz="3600" b="1" dirty="0">
              <a:solidFill>
                <a:srgbClr val="0070C0"/>
              </a:solidFill>
            </a:endParaRPr>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9" name="Shape 23">
            <a:extLst>
              <a:ext uri="{FF2B5EF4-FFF2-40B4-BE49-F238E27FC236}">
                <a16:creationId xmlns:a16="http://schemas.microsoft.com/office/drawing/2014/main" id="{39ABA577-1085-4032-B92C-3622E46A917C}"/>
              </a:ext>
            </a:extLst>
          </p:cNvPr>
          <p:cNvSpPr txBox="1">
            <a:spLocks/>
          </p:cNvSpPr>
          <p:nvPr/>
        </p:nvSpPr>
        <p:spPr>
          <a:xfrm>
            <a:off x="329784" y="2626020"/>
            <a:ext cx="8442000" cy="2677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panose="020B0604020202020204" pitchFamily="34" charset="0"/>
              <a:buChar char="•"/>
              <a:defRPr sz="3000" b="0" i="0" u="none" strike="noStrike" kern="0" cap="none">
                <a:solidFill>
                  <a:srgbClr val="36344D"/>
                </a:solidFill>
                <a:effectLst/>
                <a:latin typeface="Mul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r>
              <a:rPr lang="pt-BR" b="0" i="0" dirty="0">
                <a:solidFill>
                  <a:srgbClr val="36344D"/>
                </a:solidFill>
                <a:effectLst/>
                <a:latin typeface="Muli"/>
              </a:rPr>
              <a:t>Uma ferramenta simples e bastante popular entre desenvolvedores. Ela identifica os problemas das sessões não acessíveis e oferece soluções para corrigi-los. Além disso, o WAVE conta com informações sobre acessibilidade com ícones e indicadores de erros nas páginas do seu site.</a:t>
            </a:r>
            <a:endParaRPr lang="pt-BR" dirty="0"/>
          </a:p>
        </p:txBody>
      </p:sp>
    </p:spTree>
    <p:extLst>
      <p:ext uri="{BB962C8B-B14F-4D97-AF65-F5344CB8AC3E}">
        <p14:creationId xmlns:p14="http://schemas.microsoft.com/office/powerpoint/2010/main" val="2827059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hape 23">
            <a:extLst>
              <a:ext uri="{FF2B5EF4-FFF2-40B4-BE49-F238E27FC236}">
                <a16:creationId xmlns:a16="http://schemas.microsoft.com/office/drawing/2014/main" id="{15F839C3-4A4E-795F-3C74-D8A9DFCE0A4F}"/>
              </a:ext>
            </a:extLst>
          </p:cNvPr>
          <p:cNvSpPr txBox="1">
            <a:spLocks/>
          </p:cNvSpPr>
          <p:nvPr/>
        </p:nvSpPr>
        <p:spPr>
          <a:xfrm>
            <a:off x="572226" y="4793225"/>
            <a:ext cx="8442000" cy="884901"/>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5400" b="1" dirty="0">
                <a:solidFill>
                  <a:srgbClr val="3D3D3C"/>
                </a:solidFill>
              </a:rPr>
              <a:t>UC7</a:t>
            </a:r>
            <a:endParaRPr lang="pt-BR" sz="2400" dirty="0"/>
          </a:p>
        </p:txBody>
      </p:sp>
      <p:cxnSp>
        <p:nvCxnSpPr>
          <p:cNvPr id="6" name="Conector reto 5">
            <a:extLst>
              <a:ext uri="{FF2B5EF4-FFF2-40B4-BE49-F238E27FC236}">
                <a16:creationId xmlns:a16="http://schemas.microsoft.com/office/drawing/2014/main" id="{0A4C6CC8-C7D2-AC80-6757-BF35BA40E0C9}"/>
              </a:ext>
            </a:extLst>
          </p:cNvPr>
          <p:cNvCxnSpPr/>
          <p:nvPr/>
        </p:nvCxnSpPr>
        <p:spPr>
          <a:xfrm>
            <a:off x="451278" y="4675241"/>
            <a:ext cx="0" cy="1710811"/>
          </a:xfrm>
          <a:prstGeom prst="line">
            <a:avLst/>
          </a:prstGeom>
          <a:ln w="38100">
            <a:solidFill>
              <a:srgbClr val="3D3D3C"/>
            </a:solidFill>
          </a:ln>
        </p:spPr>
        <p:style>
          <a:lnRef idx="1">
            <a:schemeClr val="accent1"/>
          </a:lnRef>
          <a:fillRef idx="0">
            <a:schemeClr val="accent1"/>
          </a:fillRef>
          <a:effectRef idx="0">
            <a:schemeClr val="accent1"/>
          </a:effectRef>
          <a:fontRef idx="minor">
            <a:schemeClr val="tx1"/>
          </a:fontRef>
        </p:style>
      </p:cxnSp>
      <p:sp>
        <p:nvSpPr>
          <p:cNvPr id="7" name="Shape 23">
            <a:extLst>
              <a:ext uri="{FF2B5EF4-FFF2-40B4-BE49-F238E27FC236}">
                <a16:creationId xmlns:a16="http://schemas.microsoft.com/office/drawing/2014/main" id="{C37E227F-AFAE-34F3-65C2-865CED001187}"/>
              </a:ext>
            </a:extLst>
          </p:cNvPr>
          <p:cNvSpPr txBox="1">
            <a:spLocks/>
          </p:cNvSpPr>
          <p:nvPr/>
        </p:nvSpPr>
        <p:spPr>
          <a:xfrm>
            <a:off x="572226" y="5501147"/>
            <a:ext cx="8442000" cy="634180"/>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600" dirty="0">
                <a:solidFill>
                  <a:srgbClr val="0070C0"/>
                </a:solidFill>
              </a:rPr>
              <a:t>Desenvolver Aplicações Web</a:t>
            </a:r>
            <a:endParaRPr lang="pt-BR" sz="2400" dirty="0"/>
          </a:p>
        </p:txBody>
      </p:sp>
    </p:spTree>
    <p:extLst>
      <p:ext uri="{BB962C8B-B14F-4D97-AF65-F5344CB8AC3E}">
        <p14:creationId xmlns:p14="http://schemas.microsoft.com/office/powerpoint/2010/main" val="2494064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pic>
        <p:nvPicPr>
          <p:cNvPr id="12" name="Imagem 11">
            <a:extLst>
              <a:ext uri="{FF2B5EF4-FFF2-40B4-BE49-F238E27FC236}">
                <a16:creationId xmlns:a16="http://schemas.microsoft.com/office/drawing/2014/main" id="{60CBACFD-A8D7-44F4-9EE1-071E6D5D586B}"/>
              </a:ext>
            </a:extLst>
          </p:cNvPr>
          <p:cNvPicPr>
            <a:picLocks noChangeAspect="1"/>
          </p:cNvPicPr>
          <p:nvPr/>
        </p:nvPicPr>
        <p:blipFill>
          <a:blip r:embed="rId5"/>
          <a:stretch>
            <a:fillRect/>
          </a:stretch>
        </p:blipFill>
        <p:spPr>
          <a:xfrm>
            <a:off x="0" y="1713199"/>
            <a:ext cx="9144000" cy="4874895"/>
          </a:xfrm>
          <a:prstGeom prst="rect">
            <a:avLst/>
          </a:prstGeom>
        </p:spPr>
      </p:pic>
    </p:spTree>
    <p:extLst>
      <p:ext uri="{BB962C8B-B14F-4D97-AF65-F5344CB8AC3E}">
        <p14:creationId xmlns:p14="http://schemas.microsoft.com/office/powerpoint/2010/main" val="1955583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731769"/>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5.2 </a:t>
            </a:r>
            <a:r>
              <a:rPr lang="pt-BR" sz="3600" b="1" dirty="0" err="1">
                <a:solidFill>
                  <a:srgbClr val="0070C0"/>
                </a:solidFill>
              </a:rPr>
              <a:t>WebAim</a:t>
            </a:r>
            <a:r>
              <a:rPr lang="pt-BR" sz="2800" b="0" i="0" dirty="0">
                <a:solidFill>
                  <a:srgbClr val="36344D"/>
                </a:solidFill>
                <a:effectLst/>
                <a:latin typeface="Muli"/>
              </a:rPr>
              <a:t> </a:t>
            </a:r>
            <a:endParaRPr lang="pt-BR" sz="3600" b="1" dirty="0">
              <a:solidFill>
                <a:srgbClr val="0070C0"/>
              </a:solidFill>
            </a:endParaRPr>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9" name="Shape 23">
            <a:extLst>
              <a:ext uri="{FF2B5EF4-FFF2-40B4-BE49-F238E27FC236}">
                <a16:creationId xmlns:a16="http://schemas.microsoft.com/office/drawing/2014/main" id="{39ABA577-1085-4032-B92C-3622E46A917C}"/>
              </a:ext>
            </a:extLst>
          </p:cNvPr>
          <p:cNvSpPr txBox="1">
            <a:spLocks/>
          </p:cNvSpPr>
          <p:nvPr/>
        </p:nvSpPr>
        <p:spPr>
          <a:xfrm>
            <a:off x="329784" y="2626020"/>
            <a:ext cx="8442000" cy="2677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panose="020B0604020202020204" pitchFamily="34" charset="0"/>
              <a:buChar char="•"/>
              <a:defRPr sz="3000" b="0" i="0" u="none" strike="noStrike" kern="0" cap="none">
                <a:solidFill>
                  <a:srgbClr val="36344D"/>
                </a:solidFill>
                <a:effectLst/>
                <a:latin typeface="Mul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r>
              <a:rPr lang="pt-BR" b="0" i="0" dirty="0">
                <a:solidFill>
                  <a:srgbClr val="36344D"/>
                </a:solidFill>
                <a:effectLst/>
                <a:latin typeface="Muli"/>
              </a:rPr>
              <a:t>Utilize-o para verificar a cor de seus textos e planos de fundo, garantindo que estes componentes estão cumprindo os requisitos determinados pelos padrões WCAG.</a:t>
            </a:r>
            <a:endParaRPr lang="pt-BR" dirty="0"/>
          </a:p>
        </p:txBody>
      </p:sp>
    </p:spTree>
    <p:extLst>
      <p:ext uri="{BB962C8B-B14F-4D97-AF65-F5344CB8AC3E}">
        <p14:creationId xmlns:p14="http://schemas.microsoft.com/office/powerpoint/2010/main" val="1242787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pic>
        <p:nvPicPr>
          <p:cNvPr id="12" name="Imagem 11">
            <a:extLst>
              <a:ext uri="{FF2B5EF4-FFF2-40B4-BE49-F238E27FC236}">
                <a16:creationId xmlns:a16="http://schemas.microsoft.com/office/drawing/2014/main" id="{426E2D6D-68DE-4F70-AE3A-ED11EA3BFF89}"/>
              </a:ext>
            </a:extLst>
          </p:cNvPr>
          <p:cNvPicPr>
            <a:picLocks noChangeAspect="1"/>
          </p:cNvPicPr>
          <p:nvPr/>
        </p:nvPicPr>
        <p:blipFill>
          <a:blip r:embed="rId5"/>
          <a:stretch>
            <a:fillRect/>
          </a:stretch>
        </p:blipFill>
        <p:spPr>
          <a:xfrm>
            <a:off x="0" y="1720982"/>
            <a:ext cx="9144000" cy="4874895"/>
          </a:xfrm>
          <a:prstGeom prst="rect">
            <a:avLst/>
          </a:prstGeom>
        </p:spPr>
      </p:pic>
    </p:spTree>
    <p:extLst>
      <p:ext uri="{BB962C8B-B14F-4D97-AF65-F5344CB8AC3E}">
        <p14:creationId xmlns:p14="http://schemas.microsoft.com/office/powerpoint/2010/main" val="2180312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731769"/>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5.3 NVACCESS</a:t>
            </a:r>
            <a:r>
              <a:rPr lang="pt-BR" sz="2800" b="0" i="0" dirty="0">
                <a:solidFill>
                  <a:srgbClr val="36344D"/>
                </a:solidFill>
                <a:effectLst/>
                <a:latin typeface="Muli"/>
              </a:rPr>
              <a:t>  </a:t>
            </a:r>
            <a:endParaRPr lang="pt-BR" sz="3600" b="1" dirty="0">
              <a:solidFill>
                <a:srgbClr val="0070C0"/>
              </a:solidFill>
            </a:endParaRPr>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9" name="Shape 23">
            <a:extLst>
              <a:ext uri="{FF2B5EF4-FFF2-40B4-BE49-F238E27FC236}">
                <a16:creationId xmlns:a16="http://schemas.microsoft.com/office/drawing/2014/main" id="{39ABA577-1085-4032-B92C-3622E46A917C}"/>
              </a:ext>
            </a:extLst>
          </p:cNvPr>
          <p:cNvSpPr txBox="1">
            <a:spLocks/>
          </p:cNvSpPr>
          <p:nvPr/>
        </p:nvSpPr>
        <p:spPr>
          <a:xfrm>
            <a:off x="329784" y="2626020"/>
            <a:ext cx="8442000" cy="2677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panose="020B0604020202020204" pitchFamily="34" charset="0"/>
              <a:buChar char="•"/>
              <a:defRPr sz="3000" b="0" i="0" u="none" strike="noStrike" kern="0" cap="none">
                <a:solidFill>
                  <a:srgbClr val="36344D"/>
                </a:solidFill>
                <a:effectLst/>
                <a:latin typeface="Mul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r>
              <a:rPr lang="pt-BR" b="0" i="0" dirty="0">
                <a:solidFill>
                  <a:srgbClr val="36344D"/>
                </a:solidFill>
                <a:effectLst/>
                <a:latin typeface="Muli"/>
              </a:rPr>
              <a:t>Um leitor de tela gratuito para Windows. Ele possui um recurso de foco e destaque que ajuda os desenvolvedores web a localizarem objetos-foco na tela. Adicionalmente, os criadores do site podem ver o produto textual do leitor de tela através do visualizador de discurso.</a:t>
            </a:r>
            <a:endParaRPr lang="pt-BR" dirty="0"/>
          </a:p>
        </p:txBody>
      </p:sp>
    </p:spTree>
    <p:extLst>
      <p:ext uri="{BB962C8B-B14F-4D97-AF65-F5344CB8AC3E}">
        <p14:creationId xmlns:p14="http://schemas.microsoft.com/office/powerpoint/2010/main" val="1251077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pic>
        <p:nvPicPr>
          <p:cNvPr id="12" name="Imagem 11">
            <a:extLst>
              <a:ext uri="{FF2B5EF4-FFF2-40B4-BE49-F238E27FC236}">
                <a16:creationId xmlns:a16="http://schemas.microsoft.com/office/drawing/2014/main" id="{1A74325B-7414-4E66-98C6-E673E4DCC89E}"/>
              </a:ext>
            </a:extLst>
          </p:cNvPr>
          <p:cNvPicPr>
            <a:picLocks noChangeAspect="1"/>
          </p:cNvPicPr>
          <p:nvPr/>
        </p:nvPicPr>
        <p:blipFill>
          <a:blip r:embed="rId5"/>
          <a:stretch>
            <a:fillRect/>
          </a:stretch>
        </p:blipFill>
        <p:spPr>
          <a:xfrm>
            <a:off x="0" y="1721186"/>
            <a:ext cx="9144000" cy="4874895"/>
          </a:xfrm>
          <a:prstGeom prst="rect">
            <a:avLst/>
          </a:prstGeom>
        </p:spPr>
      </p:pic>
    </p:spTree>
    <p:extLst>
      <p:ext uri="{BB962C8B-B14F-4D97-AF65-F5344CB8AC3E}">
        <p14:creationId xmlns:p14="http://schemas.microsoft.com/office/powerpoint/2010/main" val="3565645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731769"/>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5.3 </a:t>
            </a:r>
            <a:r>
              <a:rPr lang="pt-BR" sz="3600" b="1" dirty="0" err="1">
                <a:solidFill>
                  <a:srgbClr val="0070C0"/>
                </a:solidFill>
              </a:rPr>
              <a:t>Axe</a:t>
            </a:r>
            <a:r>
              <a:rPr lang="pt-BR" sz="3600" b="1" dirty="0">
                <a:solidFill>
                  <a:srgbClr val="0070C0"/>
                </a:solidFill>
              </a:rPr>
              <a:t> </a:t>
            </a:r>
            <a:r>
              <a:rPr lang="pt-BR" sz="3600" b="1" dirty="0" err="1">
                <a:solidFill>
                  <a:srgbClr val="0070C0"/>
                </a:solidFill>
              </a:rPr>
              <a:t>DevTools</a:t>
            </a:r>
            <a:r>
              <a:rPr lang="pt-BR" sz="3600" b="1" dirty="0">
                <a:solidFill>
                  <a:srgbClr val="0070C0"/>
                </a:solidFill>
              </a:rPr>
              <a:t>  </a:t>
            </a:r>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9" name="Shape 23">
            <a:extLst>
              <a:ext uri="{FF2B5EF4-FFF2-40B4-BE49-F238E27FC236}">
                <a16:creationId xmlns:a16="http://schemas.microsoft.com/office/drawing/2014/main" id="{39ABA577-1085-4032-B92C-3622E46A917C}"/>
              </a:ext>
            </a:extLst>
          </p:cNvPr>
          <p:cNvSpPr txBox="1">
            <a:spLocks/>
          </p:cNvSpPr>
          <p:nvPr/>
        </p:nvSpPr>
        <p:spPr>
          <a:xfrm>
            <a:off x="329784" y="2626020"/>
            <a:ext cx="8442000" cy="2677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panose="020B0604020202020204" pitchFamily="34" charset="0"/>
              <a:buChar char="•"/>
              <a:defRPr sz="3000" b="0" i="0" u="none" strike="noStrike" kern="0" cap="none">
                <a:solidFill>
                  <a:srgbClr val="36344D"/>
                </a:solidFill>
                <a:effectLst/>
                <a:latin typeface="Mul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r>
              <a:rPr lang="pt-BR" b="0" i="0" dirty="0">
                <a:solidFill>
                  <a:srgbClr val="36344D"/>
                </a:solidFill>
                <a:effectLst/>
                <a:latin typeface="Muli"/>
              </a:rPr>
              <a:t>Essa ferramenta automatizada de testes identifica e soluciona problemas de acessibilidade quando você estiver desenvolvendo seu site. A ferramenta de Teste Inteligente Guiado (IGT) permite que você complete o teste manual mais rapidamente, mesmo sem ser um especialista.</a:t>
            </a:r>
            <a:endParaRPr lang="pt-BR" dirty="0"/>
          </a:p>
        </p:txBody>
      </p:sp>
    </p:spTree>
    <p:extLst>
      <p:ext uri="{BB962C8B-B14F-4D97-AF65-F5344CB8AC3E}">
        <p14:creationId xmlns:p14="http://schemas.microsoft.com/office/powerpoint/2010/main" val="389086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pic>
        <p:nvPicPr>
          <p:cNvPr id="12" name="Imagem 11">
            <a:extLst>
              <a:ext uri="{FF2B5EF4-FFF2-40B4-BE49-F238E27FC236}">
                <a16:creationId xmlns:a16="http://schemas.microsoft.com/office/drawing/2014/main" id="{B51BA745-E702-43A8-BB32-2DCDB39762FB}"/>
              </a:ext>
            </a:extLst>
          </p:cNvPr>
          <p:cNvPicPr>
            <a:picLocks noChangeAspect="1"/>
          </p:cNvPicPr>
          <p:nvPr/>
        </p:nvPicPr>
        <p:blipFill>
          <a:blip r:embed="rId5"/>
          <a:stretch>
            <a:fillRect/>
          </a:stretch>
        </p:blipFill>
        <p:spPr>
          <a:xfrm>
            <a:off x="14672" y="1720982"/>
            <a:ext cx="9144000" cy="4874895"/>
          </a:xfrm>
          <a:prstGeom prst="rect">
            <a:avLst/>
          </a:prstGeom>
        </p:spPr>
      </p:pic>
    </p:spTree>
    <p:extLst>
      <p:ext uri="{BB962C8B-B14F-4D97-AF65-F5344CB8AC3E}">
        <p14:creationId xmlns:p14="http://schemas.microsoft.com/office/powerpoint/2010/main" val="615864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731769"/>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6. Checklist de Acessibilidade Web</a:t>
            </a:r>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9" name="Shape 23">
            <a:extLst>
              <a:ext uri="{FF2B5EF4-FFF2-40B4-BE49-F238E27FC236}">
                <a16:creationId xmlns:a16="http://schemas.microsoft.com/office/drawing/2014/main" id="{39ABA577-1085-4032-B92C-3622E46A917C}"/>
              </a:ext>
            </a:extLst>
          </p:cNvPr>
          <p:cNvSpPr txBox="1">
            <a:spLocks/>
          </p:cNvSpPr>
          <p:nvPr/>
        </p:nvSpPr>
        <p:spPr>
          <a:xfrm>
            <a:off x="329784" y="2626020"/>
            <a:ext cx="8442000" cy="2677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panose="020B0604020202020204" pitchFamily="34" charset="0"/>
              <a:buChar char="•"/>
              <a:defRPr sz="3000" b="0" i="0" u="none" strike="noStrike" kern="0" cap="none">
                <a:solidFill>
                  <a:srgbClr val="36344D"/>
                </a:solidFill>
                <a:effectLst/>
                <a:latin typeface="Mul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r>
              <a:rPr lang="pt-BR" b="0" i="0" dirty="0">
                <a:solidFill>
                  <a:srgbClr val="36344D"/>
                </a:solidFill>
                <a:effectLst/>
                <a:latin typeface="Muli"/>
              </a:rPr>
              <a:t>Para melhorar a acessibilidade, verifique os seguintes fatores em seu site e publicações, para assim saber se ele responde às exigências descritas nas diretrizes WCAG.</a:t>
            </a:r>
            <a:endParaRPr lang="pt-BR" dirty="0"/>
          </a:p>
        </p:txBody>
      </p:sp>
    </p:spTree>
    <p:extLst>
      <p:ext uri="{BB962C8B-B14F-4D97-AF65-F5344CB8AC3E}">
        <p14:creationId xmlns:p14="http://schemas.microsoft.com/office/powerpoint/2010/main" val="2062277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731769"/>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6.1 Alt </a:t>
            </a:r>
            <a:r>
              <a:rPr lang="pt-BR" sz="3600" b="1" dirty="0" err="1">
                <a:solidFill>
                  <a:srgbClr val="0070C0"/>
                </a:solidFill>
              </a:rPr>
              <a:t>Text</a:t>
            </a:r>
            <a:endParaRPr lang="pt-BR" sz="3600" b="1" dirty="0">
              <a:solidFill>
                <a:srgbClr val="0070C0"/>
              </a:solidFill>
            </a:endParaRPr>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9" name="Shape 23">
            <a:extLst>
              <a:ext uri="{FF2B5EF4-FFF2-40B4-BE49-F238E27FC236}">
                <a16:creationId xmlns:a16="http://schemas.microsoft.com/office/drawing/2014/main" id="{39ABA577-1085-4032-B92C-3622E46A917C}"/>
              </a:ext>
            </a:extLst>
          </p:cNvPr>
          <p:cNvSpPr txBox="1">
            <a:spLocks/>
          </p:cNvSpPr>
          <p:nvPr/>
        </p:nvSpPr>
        <p:spPr>
          <a:xfrm>
            <a:off x="329784" y="2626020"/>
            <a:ext cx="8442000" cy="2677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panose="020B0604020202020204" pitchFamily="34" charset="0"/>
              <a:buChar char="•"/>
              <a:defRPr sz="3000" b="0" i="0" u="none" strike="noStrike" kern="0" cap="none">
                <a:solidFill>
                  <a:srgbClr val="36344D"/>
                </a:solidFill>
                <a:effectLst/>
                <a:latin typeface="Mul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r>
              <a:rPr lang="pt-BR" b="0" i="0" dirty="0">
                <a:solidFill>
                  <a:srgbClr val="36344D"/>
                </a:solidFill>
                <a:effectLst/>
                <a:latin typeface="Muli"/>
              </a:rPr>
              <a:t>Ao invés de apresentar as imagens, ilustrações ou gráficos incluídos em conteúdos web, os textos alternativos oferecem informações escritas aos leitores de tela. Afinal, esses conteúdos gráficos não são acessíveis para visitantes com deficiências visuais, por exemplo. </a:t>
            </a:r>
            <a:endParaRPr lang="pt-BR" dirty="0"/>
          </a:p>
        </p:txBody>
      </p:sp>
    </p:spTree>
    <p:extLst>
      <p:ext uri="{BB962C8B-B14F-4D97-AF65-F5344CB8AC3E}">
        <p14:creationId xmlns:p14="http://schemas.microsoft.com/office/powerpoint/2010/main" val="2776771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731769"/>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6.2 Alternativas de Áudio e Vídeo</a:t>
            </a:r>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9" name="Shape 23">
            <a:extLst>
              <a:ext uri="{FF2B5EF4-FFF2-40B4-BE49-F238E27FC236}">
                <a16:creationId xmlns:a16="http://schemas.microsoft.com/office/drawing/2014/main" id="{39ABA577-1085-4032-B92C-3622E46A917C}"/>
              </a:ext>
            </a:extLst>
          </p:cNvPr>
          <p:cNvSpPr txBox="1">
            <a:spLocks/>
          </p:cNvSpPr>
          <p:nvPr/>
        </p:nvSpPr>
        <p:spPr>
          <a:xfrm>
            <a:off x="329784" y="2626020"/>
            <a:ext cx="8442000" cy="309202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panose="020B0604020202020204" pitchFamily="34" charset="0"/>
              <a:buChar char="•"/>
              <a:defRPr sz="3000" b="0" i="0" u="none" strike="noStrike" kern="0" cap="none">
                <a:solidFill>
                  <a:srgbClr val="36344D"/>
                </a:solidFill>
                <a:effectLst/>
                <a:latin typeface="Mul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r>
              <a:rPr lang="pt-BR" b="0" i="0" dirty="0">
                <a:solidFill>
                  <a:srgbClr val="36344D"/>
                </a:solidFill>
                <a:effectLst/>
                <a:latin typeface="Muli"/>
              </a:rPr>
              <a:t>Oferecer alternativas multimídia, como transcrições textuais ou descrições em arquivos de áudio, ajuda usuários com deficiências visuais ou auditivas a acessarem as informações contidas no seu site.</a:t>
            </a:r>
          </a:p>
          <a:p>
            <a:r>
              <a:rPr lang="pt-BR" b="0" i="0" dirty="0">
                <a:solidFill>
                  <a:srgbClr val="36344D"/>
                </a:solidFill>
                <a:effectLst/>
                <a:latin typeface="Muli"/>
              </a:rPr>
              <a:t>Um bom exemplo de acessibilidade nesse sentido é incluir legendas em seus conteúdos ou oferecer uma descrição de áudio e vídeo. </a:t>
            </a:r>
          </a:p>
        </p:txBody>
      </p:sp>
    </p:spTree>
    <p:extLst>
      <p:ext uri="{BB962C8B-B14F-4D97-AF65-F5344CB8AC3E}">
        <p14:creationId xmlns:p14="http://schemas.microsoft.com/office/powerpoint/2010/main" val="1798397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731769"/>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Acessibilidade em aplicações web</a:t>
            </a:r>
          </a:p>
          <a:p>
            <a:pPr marL="0" indent="0">
              <a:spcBef>
                <a:spcPts val="1000"/>
              </a:spcBef>
              <a:buSzPct val="25000"/>
              <a:buNone/>
            </a:pPr>
            <a:endParaRPr lang="pt-BR" sz="133" dirty="0"/>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6" name="Shape 23">
            <a:extLst>
              <a:ext uri="{FF2B5EF4-FFF2-40B4-BE49-F238E27FC236}">
                <a16:creationId xmlns:a16="http://schemas.microsoft.com/office/drawing/2014/main" id="{98E2B02F-2B7A-7AAB-4F93-EE964FEF13F5}"/>
              </a:ext>
            </a:extLst>
          </p:cNvPr>
          <p:cNvSpPr txBox="1">
            <a:spLocks/>
          </p:cNvSpPr>
          <p:nvPr/>
        </p:nvSpPr>
        <p:spPr>
          <a:xfrm>
            <a:off x="329784" y="2711365"/>
            <a:ext cx="8442000" cy="188386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171446" marR="0" lvl="0" indent="95248" algn="l" rtl="0">
              <a:lnSpc>
                <a:spcPct val="90000"/>
              </a:lnSpc>
              <a:spcBef>
                <a:spcPts val="751"/>
              </a:spcBef>
              <a:spcAft>
                <a:spcPts val="0"/>
              </a:spcAft>
              <a:buClr>
                <a:srgbClr val="595959"/>
              </a:buClr>
              <a:buSzPct val="100000"/>
              <a:buFont typeface="Arial"/>
              <a:buChar char="•"/>
              <a:defRPr sz="2100" b="0" i="0" u="none" strike="noStrike" cap="none">
                <a:solidFill>
                  <a:srgbClr val="595959"/>
                </a:solidFill>
                <a:latin typeface="Calibri"/>
                <a:ea typeface="Calibri"/>
                <a:cs typeface="Calibri"/>
                <a:sym typeface="Calibri"/>
              </a:defRPr>
            </a:lvl1pPr>
            <a:lvl2pPr marL="514338" marR="0" lvl="1" indent="57149" algn="l" rtl="0">
              <a:lnSpc>
                <a:spcPct val="90000"/>
              </a:lnSpc>
              <a:spcBef>
                <a:spcPts val="375"/>
              </a:spcBef>
              <a:spcAft>
                <a:spcPts val="0"/>
              </a:spcAft>
              <a:buClr>
                <a:srgbClr val="7F7F7F"/>
              </a:buClr>
              <a:buSzPct val="100000"/>
              <a:buFont typeface="Arial"/>
              <a:buChar char="•"/>
              <a:defRPr sz="1800" b="0" i="0" u="none" strike="noStrike" cap="none">
                <a:solidFill>
                  <a:srgbClr val="7F7F7F"/>
                </a:solidFill>
                <a:latin typeface="Calibri"/>
                <a:ea typeface="Calibri"/>
                <a:cs typeface="Calibri"/>
                <a:sym typeface="Calibri"/>
              </a:defRPr>
            </a:lvl2pPr>
            <a:lvl3pPr marL="857229" marR="0" lvl="2" indent="19050" algn="l" rtl="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sym typeface="Calibri"/>
              </a:defRPr>
            </a:lvl3pPr>
            <a:lvl4pPr marL="1200121" marR="0" lvl="3" indent="0" algn="l" rtl="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sym typeface="Calibri"/>
              </a:defRPr>
            </a:lvl4pPr>
            <a:lvl5pPr marL="1543012" marR="0" lvl="4" indent="0" algn="l" rtl="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sym typeface="Calibri"/>
              </a:defRPr>
            </a:lvl5pPr>
            <a:lvl6pPr marL="1885904" marR="0" lvl="5" indent="0" algn="l" rtl="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sym typeface="Calibri"/>
              </a:defRPr>
            </a:lvl6pPr>
            <a:lvl7pPr marL="2228795" marR="0" lvl="6" indent="0" algn="l" rtl="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sym typeface="Calibri"/>
              </a:defRPr>
            </a:lvl7pPr>
            <a:lvl8pPr marL="2571686" marR="0" lvl="7" indent="0" algn="l" rtl="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sym typeface="Calibri"/>
              </a:defRPr>
            </a:lvl8pPr>
            <a:lvl9pPr marL="2914578" marR="0" lvl="8" indent="0" algn="l" rtl="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sym typeface="Calibri"/>
              </a:defRPr>
            </a:lvl9pPr>
          </a:lstStyle>
          <a:p>
            <a:pPr marL="0" indent="0" algn="just">
              <a:buSzPct val="25000"/>
              <a:buFont typeface="Arial"/>
              <a:buNone/>
            </a:pPr>
            <a:r>
              <a:rPr lang="pt-BR" sz="3000" kern="0" dirty="0">
                <a:solidFill>
                  <a:schemeClr val="tx1"/>
                </a:solidFill>
              </a:rPr>
              <a:t>A acessibilidade web ajuda pessoas com deficiência a navegarem por um site e a acessarem conteúdos através de ferramentas específicas, como um leitor de tela.</a:t>
            </a:r>
          </a:p>
        </p:txBody>
      </p:sp>
    </p:spTree>
    <p:extLst>
      <p:ext uri="{BB962C8B-B14F-4D97-AF65-F5344CB8AC3E}">
        <p14:creationId xmlns:p14="http://schemas.microsoft.com/office/powerpoint/2010/main" val="119575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731769"/>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6.3 Navegação</a:t>
            </a:r>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9" name="Shape 23">
            <a:extLst>
              <a:ext uri="{FF2B5EF4-FFF2-40B4-BE49-F238E27FC236}">
                <a16:creationId xmlns:a16="http://schemas.microsoft.com/office/drawing/2014/main" id="{39ABA577-1085-4032-B92C-3622E46A917C}"/>
              </a:ext>
            </a:extLst>
          </p:cNvPr>
          <p:cNvSpPr txBox="1">
            <a:spLocks/>
          </p:cNvSpPr>
          <p:nvPr/>
        </p:nvSpPr>
        <p:spPr>
          <a:xfrm>
            <a:off x="329784" y="2626020"/>
            <a:ext cx="8442000" cy="309202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panose="020B0604020202020204" pitchFamily="34" charset="0"/>
              <a:buChar char="•"/>
              <a:defRPr sz="3000" b="0" i="0" u="none" strike="noStrike" kern="0" cap="none">
                <a:solidFill>
                  <a:srgbClr val="36344D"/>
                </a:solidFill>
                <a:effectLst/>
                <a:latin typeface="Mul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r>
              <a:rPr lang="pt-BR" b="0" i="0" dirty="0">
                <a:solidFill>
                  <a:srgbClr val="36344D"/>
                </a:solidFill>
                <a:effectLst/>
                <a:latin typeface="Muli"/>
              </a:rPr>
              <a:t>Garantir que todas as partes do site possam ser acessadas a partir de um teclado ou instrumento de tecnologia assistiva é essencial para qualquer pessoa que não utiliza um mouse para navegação na internet.</a:t>
            </a:r>
          </a:p>
        </p:txBody>
      </p:sp>
    </p:spTree>
    <p:extLst>
      <p:ext uri="{BB962C8B-B14F-4D97-AF65-F5344CB8AC3E}">
        <p14:creationId xmlns:p14="http://schemas.microsoft.com/office/powerpoint/2010/main" val="3878310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731769"/>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6.3 Navegação</a:t>
            </a:r>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9" name="Shape 23">
            <a:extLst>
              <a:ext uri="{FF2B5EF4-FFF2-40B4-BE49-F238E27FC236}">
                <a16:creationId xmlns:a16="http://schemas.microsoft.com/office/drawing/2014/main" id="{39ABA577-1085-4032-B92C-3622E46A917C}"/>
              </a:ext>
            </a:extLst>
          </p:cNvPr>
          <p:cNvSpPr txBox="1">
            <a:spLocks/>
          </p:cNvSpPr>
          <p:nvPr/>
        </p:nvSpPr>
        <p:spPr>
          <a:xfrm>
            <a:off x="329784" y="2626020"/>
            <a:ext cx="8442000" cy="309202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panose="020B0604020202020204" pitchFamily="34" charset="0"/>
              <a:buChar char="•"/>
              <a:defRPr sz="3000" b="0" i="0" u="none" strike="noStrike" kern="0" cap="none">
                <a:solidFill>
                  <a:srgbClr val="36344D"/>
                </a:solidFill>
                <a:effectLst/>
                <a:latin typeface="Mul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r>
              <a:rPr lang="pt-BR" b="0" i="0" dirty="0">
                <a:solidFill>
                  <a:srgbClr val="36344D"/>
                </a:solidFill>
                <a:effectLst/>
                <a:latin typeface="Muli"/>
              </a:rPr>
              <a:t>Elementos estruturais dos sites, como campos de pesquisa e </a:t>
            </a:r>
            <a:r>
              <a:rPr lang="pt-BR" b="1" i="0" dirty="0" err="1">
                <a:solidFill>
                  <a:srgbClr val="6747C7"/>
                </a:solidFill>
                <a:effectLst/>
                <a:latin typeface="Muli"/>
                <a:hlinkClick r:id="rId5"/>
              </a:rPr>
              <a:t>sitemaps</a:t>
            </a:r>
            <a:r>
              <a:rPr lang="pt-BR" b="0" i="0" dirty="0">
                <a:solidFill>
                  <a:srgbClr val="36344D"/>
                </a:solidFill>
                <a:effectLst/>
                <a:latin typeface="Muli"/>
              </a:rPr>
              <a:t>, devem possuir uma navegação lógica e intuitiva para ajudar os usuários a facilmente encontrarem o que estão buscando.</a:t>
            </a:r>
          </a:p>
        </p:txBody>
      </p:sp>
    </p:spTree>
    <p:extLst>
      <p:ext uri="{BB962C8B-B14F-4D97-AF65-F5344CB8AC3E}">
        <p14:creationId xmlns:p14="http://schemas.microsoft.com/office/powerpoint/2010/main" val="3218272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731769"/>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6.4 Contraste de Cores</a:t>
            </a:r>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9" name="Shape 23">
            <a:extLst>
              <a:ext uri="{FF2B5EF4-FFF2-40B4-BE49-F238E27FC236}">
                <a16:creationId xmlns:a16="http://schemas.microsoft.com/office/drawing/2014/main" id="{39ABA577-1085-4032-B92C-3622E46A917C}"/>
              </a:ext>
            </a:extLst>
          </p:cNvPr>
          <p:cNvSpPr txBox="1">
            <a:spLocks/>
          </p:cNvSpPr>
          <p:nvPr/>
        </p:nvSpPr>
        <p:spPr>
          <a:xfrm>
            <a:off x="329784" y="2626020"/>
            <a:ext cx="8442000" cy="309202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panose="020B0604020202020204" pitchFamily="34" charset="0"/>
              <a:buChar char="•"/>
              <a:defRPr sz="3000" b="0" i="0" u="none" strike="noStrike" kern="0" cap="none">
                <a:solidFill>
                  <a:srgbClr val="36344D"/>
                </a:solidFill>
                <a:effectLst/>
                <a:latin typeface="Mul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r>
              <a:rPr lang="pt-BR" b="0" i="0" dirty="0">
                <a:solidFill>
                  <a:srgbClr val="36344D"/>
                </a:solidFill>
                <a:effectLst/>
                <a:latin typeface="Muli"/>
              </a:rPr>
              <a:t>Usuários com baixa visão ou daltonismo podem enfrentar dificuldades para visualizar os conteúdos de seu site caso eles não estejam com um alto contraste de cores.</a:t>
            </a:r>
          </a:p>
        </p:txBody>
      </p:sp>
    </p:spTree>
    <p:extLst>
      <p:ext uri="{BB962C8B-B14F-4D97-AF65-F5344CB8AC3E}">
        <p14:creationId xmlns:p14="http://schemas.microsoft.com/office/powerpoint/2010/main" val="1502544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731769"/>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6.4 Contraste de Cores</a:t>
            </a:r>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9" name="Shape 23">
            <a:extLst>
              <a:ext uri="{FF2B5EF4-FFF2-40B4-BE49-F238E27FC236}">
                <a16:creationId xmlns:a16="http://schemas.microsoft.com/office/drawing/2014/main" id="{39ABA577-1085-4032-B92C-3622E46A917C}"/>
              </a:ext>
            </a:extLst>
          </p:cNvPr>
          <p:cNvSpPr txBox="1">
            <a:spLocks/>
          </p:cNvSpPr>
          <p:nvPr/>
        </p:nvSpPr>
        <p:spPr>
          <a:xfrm>
            <a:off x="329784" y="2626020"/>
            <a:ext cx="8442000" cy="309202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panose="020B0604020202020204" pitchFamily="34" charset="0"/>
              <a:buChar char="•"/>
              <a:defRPr sz="3000" b="0" i="0" u="none" strike="noStrike" kern="0" cap="none">
                <a:solidFill>
                  <a:srgbClr val="36344D"/>
                </a:solidFill>
                <a:effectLst/>
                <a:latin typeface="Mul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r>
              <a:rPr lang="pt-BR" b="0" i="0" dirty="0">
                <a:solidFill>
                  <a:srgbClr val="36344D"/>
                </a:solidFill>
                <a:effectLst/>
                <a:latin typeface="Muli"/>
              </a:rPr>
              <a:t>Por exemplo, utilizar uma cor escura para o texto e uma cor clara no plano de fundo — ou vice-versa — ajuda muito na visualização dos elementos nas páginas do site. </a:t>
            </a:r>
          </a:p>
        </p:txBody>
      </p:sp>
    </p:spTree>
    <p:extLst>
      <p:ext uri="{BB962C8B-B14F-4D97-AF65-F5344CB8AC3E}">
        <p14:creationId xmlns:p14="http://schemas.microsoft.com/office/powerpoint/2010/main" val="28008487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731769"/>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6.5 Formulários Acessíveis</a:t>
            </a:r>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9" name="Shape 23">
            <a:extLst>
              <a:ext uri="{FF2B5EF4-FFF2-40B4-BE49-F238E27FC236}">
                <a16:creationId xmlns:a16="http://schemas.microsoft.com/office/drawing/2014/main" id="{39ABA577-1085-4032-B92C-3622E46A917C}"/>
              </a:ext>
            </a:extLst>
          </p:cNvPr>
          <p:cNvSpPr txBox="1">
            <a:spLocks/>
          </p:cNvSpPr>
          <p:nvPr/>
        </p:nvSpPr>
        <p:spPr>
          <a:xfrm>
            <a:off x="329784" y="2626020"/>
            <a:ext cx="8442000" cy="309202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panose="020B0604020202020204" pitchFamily="34" charset="0"/>
              <a:buChar char="•"/>
              <a:defRPr sz="3000" b="0" i="0" u="none" strike="noStrike" kern="0" cap="none">
                <a:solidFill>
                  <a:srgbClr val="36344D"/>
                </a:solidFill>
                <a:effectLst/>
                <a:latin typeface="Mul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r>
              <a:rPr lang="pt-BR" b="0" i="0" dirty="0">
                <a:solidFill>
                  <a:srgbClr val="36344D"/>
                </a:solidFill>
                <a:effectLst/>
                <a:latin typeface="Muli"/>
              </a:rPr>
              <a:t>Para ajudar usuários com alguma deficiência a entender e utilizar um formulário web, você deve garantir que há uma etiqueta ao lado do campo no qual você deseja que eles cliquem ou preencham. Esse campo pode ser, por exemplo, o campo e-mail ou nome num formulário de contato.</a:t>
            </a:r>
          </a:p>
        </p:txBody>
      </p:sp>
    </p:spTree>
    <p:extLst>
      <p:ext uri="{BB962C8B-B14F-4D97-AF65-F5344CB8AC3E}">
        <p14:creationId xmlns:p14="http://schemas.microsoft.com/office/powerpoint/2010/main" val="32391428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731769"/>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6.5 Formulários Acessíveis</a:t>
            </a:r>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9" name="Shape 23">
            <a:extLst>
              <a:ext uri="{FF2B5EF4-FFF2-40B4-BE49-F238E27FC236}">
                <a16:creationId xmlns:a16="http://schemas.microsoft.com/office/drawing/2014/main" id="{39ABA577-1085-4032-B92C-3622E46A917C}"/>
              </a:ext>
            </a:extLst>
          </p:cNvPr>
          <p:cNvSpPr txBox="1">
            <a:spLocks/>
          </p:cNvSpPr>
          <p:nvPr/>
        </p:nvSpPr>
        <p:spPr>
          <a:xfrm>
            <a:off x="329784" y="2626020"/>
            <a:ext cx="8442000" cy="309202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panose="020B0604020202020204" pitchFamily="34" charset="0"/>
              <a:buChar char="•"/>
              <a:defRPr sz="3000" b="0" i="0" u="none" strike="noStrike" kern="0" cap="none">
                <a:solidFill>
                  <a:srgbClr val="36344D"/>
                </a:solidFill>
                <a:effectLst/>
                <a:latin typeface="Mul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r>
              <a:rPr lang="pt-BR" b="0" i="0" dirty="0">
                <a:solidFill>
                  <a:srgbClr val="36344D"/>
                </a:solidFill>
                <a:effectLst/>
                <a:latin typeface="Muli"/>
              </a:rPr>
              <a:t>Ao fazer isso, você ajuda usuários que usam ferramentas de tecnologia assistiva a entender o que deve ser feito naquela sessão.</a:t>
            </a:r>
          </a:p>
        </p:txBody>
      </p:sp>
    </p:spTree>
    <p:extLst>
      <p:ext uri="{BB962C8B-B14F-4D97-AF65-F5344CB8AC3E}">
        <p14:creationId xmlns:p14="http://schemas.microsoft.com/office/powerpoint/2010/main" val="1256841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731769"/>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6.5 Conteúdos em Movimento e com Flashes</a:t>
            </a:r>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9" name="Shape 23">
            <a:extLst>
              <a:ext uri="{FF2B5EF4-FFF2-40B4-BE49-F238E27FC236}">
                <a16:creationId xmlns:a16="http://schemas.microsoft.com/office/drawing/2014/main" id="{39ABA577-1085-4032-B92C-3622E46A917C}"/>
              </a:ext>
            </a:extLst>
          </p:cNvPr>
          <p:cNvSpPr txBox="1">
            <a:spLocks/>
          </p:cNvSpPr>
          <p:nvPr/>
        </p:nvSpPr>
        <p:spPr>
          <a:xfrm>
            <a:off x="329784" y="3199044"/>
            <a:ext cx="8442000" cy="309202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panose="020B0604020202020204" pitchFamily="34" charset="0"/>
              <a:buChar char="•"/>
              <a:defRPr sz="3000" b="0" i="0" u="none" strike="noStrike" kern="0" cap="none">
                <a:solidFill>
                  <a:srgbClr val="36344D"/>
                </a:solidFill>
                <a:effectLst/>
                <a:latin typeface="Mul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r>
              <a:rPr lang="pt-BR" b="0" i="0" dirty="0">
                <a:solidFill>
                  <a:srgbClr val="36344D"/>
                </a:solidFill>
                <a:effectLst/>
                <a:latin typeface="Muli"/>
              </a:rPr>
              <a:t>Conteúdos com movimentos e flashes — como vídeos piscando — que estejam presentes em anúncios, </a:t>
            </a:r>
            <a:r>
              <a:rPr lang="pt-BR" b="0" i="1" dirty="0" err="1">
                <a:solidFill>
                  <a:srgbClr val="36344D"/>
                </a:solidFill>
                <a:effectLst/>
                <a:latin typeface="Muli"/>
              </a:rPr>
              <a:t>reels</a:t>
            </a:r>
            <a:r>
              <a:rPr lang="pt-BR" b="0" i="1" dirty="0">
                <a:solidFill>
                  <a:srgbClr val="36344D"/>
                </a:solidFill>
                <a:effectLst/>
                <a:latin typeface="Muli"/>
              </a:rPr>
              <a:t> </a:t>
            </a:r>
            <a:r>
              <a:rPr lang="pt-BR" b="0" i="0" dirty="0">
                <a:solidFill>
                  <a:srgbClr val="36344D"/>
                </a:solidFill>
                <a:effectLst/>
                <a:latin typeface="Muli"/>
              </a:rPr>
              <a:t>e carrosséis podem ser um problema para usuários com deficiências cognitivas. Então pense em evitar esse tipo de produção</a:t>
            </a:r>
          </a:p>
        </p:txBody>
      </p:sp>
    </p:spTree>
    <p:extLst>
      <p:ext uri="{BB962C8B-B14F-4D97-AF65-F5344CB8AC3E}">
        <p14:creationId xmlns:p14="http://schemas.microsoft.com/office/powerpoint/2010/main" val="17189480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731769"/>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6.5 Conteúdos em Movimento e com Flashes</a:t>
            </a:r>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9" name="Shape 23">
            <a:extLst>
              <a:ext uri="{FF2B5EF4-FFF2-40B4-BE49-F238E27FC236}">
                <a16:creationId xmlns:a16="http://schemas.microsoft.com/office/drawing/2014/main" id="{39ABA577-1085-4032-B92C-3622E46A917C}"/>
              </a:ext>
            </a:extLst>
          </p:cNvPr>
          <p:cNvSpPr txBox="1">
            <a:spLocks/>
          </p:cNvSpPr>
          <p:nvPr/>
        </p:nvSpPr>
        <p:spPr>
          <a:xfrm>
            <a:off x="329784" y="3199044"/>
            <a:ext cx="8442000" cy="309202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panose="020B0604020202020204" pitchFamily="34" charset="0"/>
              <a:buChar char="•"/>
              <a:defRPr sz="3000" b="0" i="0" u="none" strike="noStrike" kern="0" cap="none">
                <a:solidFill>
                  <a:srgbClr val="36344D"/>
                </a:solidFill>
                <a:effectLst/>
                <a:latin typeface="Mul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r>
              <a:rPr lang="pt-BR" b="0" i="0" dirty="0">
                <a:solidFill>
                  <a:srgbClr val="36344D"/>
                </a:solidFill>
                <a:effectLst/>
                <a:latin typeface="Muli"/>
              </a:rPr>
              <a:t>Conteúdos com movimentos e flashes — como vídeos piscando — que estejam presentes em anúncios, </a:t>
            </a:r>
            <a:r>
              <a:rPr lang="pt-BR" b="0" i="1" dirty="0" err="1">
                <a:solidFill>
                  <a:srgbClr val="36344D"/>
                </a:solidFill>
                <a:effectLst/>
                <a:latin typeface="Muli"/>
              </a:rPr>
              <a:t>reels</a:t>
            </a:r>
            <a:r>
              <a:rPr lang="pt-BR" b="0" i="1" dirty="0">
                <a:solidFill>
                  <a:srgbClr val="36344D"/>
                </a:solidFill>
                <a:effectLst/>
                <a:latin typeface="Muli"/>
              </a:rPr>
              <a:t> </a:t>
            </a:r>
            <a:r>
              <a:rPr lang="pt-BR" b="0" i="0" dirty="0">
                <a:solidFill>
                  <a:srgbClr val="36344D"/>
                </a:solidFill>
                <a:effectLst/>
                <a:latin typeface="Muli"/>
              </a:rPr>
              <a:t>e carrosséis podem ser um problema para usuários com deficiências cognitivas. Então pense em evitar esse tipo de produção.</a:t>
            </a:r>
          </a:p>
        </p:txBody>
      </p:sp>
    </p:spTree>
    <p:extLst>
      <p:ext uri="{BB962C8B-B14F-4D97-AF65-F5344CB8AC3E}">
        <p14:creationId xmlns:p14="http://schemas.microsoft.com/office/powerpoint/2010/main" val="16093461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731769"/>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6.5 Conteúdos em Movimento e com Flashes</a:t>
            </a:r>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9" name="Shape 23">
            <a:extLst>
              <a:ext uri="{FF2B5EF4-FFF2-40B4-BE49-F238E27FC236}">
                <a16:creationId xmlns:a16="http://schemas.microsoft.com/office/drawing/2014/main" id="{39ABA577-1085-4032-B92C-3622E46A917C}"/>
              </a:ext>
            </a:extLst>
          </p:cNvPr>
          <p:cNvSpPr txBox="1">
            <a:spLocks/>
          </p:cNvSpPr>
          <p:nvPr/>
        </p:nvSpPr>
        <p:spPr>
          <a:xfrm>
            <a:off x="329784" y="3199044"/>
            <a:ext cx="8442000" cy="309202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panose="020B0604020202020204" pitchFamily="34" charset="0"/>
              <a:buChar char="•"/>
              <a:defRPr sz="3000" b="0" i="0" u="none" strike="noStrike" kern="0" cap="none">
                <a:solidFill>
                  <a:srgbClr val="36344D"/>
                </a:solidFill>
                <a:effectLst/>
                <a:latin typeface="Mul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r>
              <a:rPr lang="pt-BR" b="0" i="0" dirty="0">
                <a:solidFill>
                  <a:srgbClr val="36344D"/>
                </a:solidFill>
                <a:effectLst/>
                <a:latin typeface="Muli"/>
              </a:rPr>
              <a:t>Adicionalmente, inclua em suas páginas um limite de tempo para conteúdos que rodam em alta velocidade, garantindo que esse recurso possa ser ajustado ou desabilitado. Assim, você não confunde usuários quando estão processando as informações exibidas.</a:t>
            </a:r>
          </a:p>
        </p:txBody>
      </p:sp>
    </p:spTree>
    <p:extLst>
      <p:ext uri="{BB962C8B-B14F-4D97-AF65-F5344CB8AC3E}">
        <p14:creationId xmlns:p14="http://schemas.microsoft.com/office/powerpoint/2010/main" val="27547082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731769"/>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6.5 Texto</a:t>
            </a:r>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9" name="Shape 23">
            <a:extLst>
              <a:ext uri="{FF2B5EF4-FFF2-40B4-BE49-F238E27FC236}">
                <a16:creationId xmlns:a16="http://schemas.microsoft.com/office/drawing/2014/main" id="{39ABA577-1085-4032-B92C-3622E46A917C}"/>
              </a:ext>
            </a:extLst>
          </p:cNvPr>
          <p:cNvSpPr txBox="1">
            <a:spLocks/>
          </p:cNvSpPr>
          <p:nvPr/>
        </p:nvSpPr>
        <p:spPr>
          <a:xfrm>
            <a:off x="329784" y="2711364"/>
            <a:ext cx="8442000" cy="309202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panose="020B0604020202020204" pitchFamily="34" charset="0"/>
              <a:buChar char="•"/>
              <a:defRPr sz="3000" b="0" i="0" u="none" strike="noStrike" kern="0" cap="none">
                <a:solidFill>
                  <a:srgbClr val="36344D"/>
                </a:solidFill>
                <a:effectLst/>
                <a:latin typeface="Mul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r>
              <a:rPr lang="pt-BR" b="0" i="0" dirty="0">
                <a:solidFill>
                  <a:srgbClr val="36344D"/>
                </a:solidFill>
                <a:effectLst/>
                <a:latin typeface="Muli"/>
              </a:rPr>
              <a:t>Ter um título descritivo em uma página na internet pode ajudar os usuários a navegarem por inúmeros sites. Afinal, os recursos tecnológicos, como leitores de tela, fazem a leitura do título da página juntamente dos conteúdos presentes nela.</a:t>
            </a:r>
          </a:p>
        </p:txBody>
      </p:sp>
    </p:spTree>
    <p:extLst>
      <p:ext uri="{BB962C8B-B14F-4D97-AF65-F5344CB8AC3E}">
        <p14:creationId xmlns:p14="http://schemas.microsoft.com/office/powerpoint/2010/main" val="1145568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731769"/>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Acessibilidade em aplicações web</a:t>
            </a:r>
          </a:p>
          <a:p>
            <a:pPr marL="0" indent="0">
              <a:spcBef>
                <a:spcPts val="1000"/>
              </a:spcBef>
              <a:buSzPct val="25000"/>
              <a:buNone/>
            </a:pPr>
            <a:endParaRPr lang="pt-BR" sz="133" dirty="0"/>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6" name="Shape 23">
            <a:extLst>
              <a:ext uri="{FF2B5EF4-FFF2-40B4-BE49-F238E27FC236}">
                <a16:creationId xmlns:a16="http://schemas.microsoft.com/office/drawing/2014/main" id="{98E2B02F-2B7A-7AAB-4F93-EE964FEF13F5}"/>
              </a:ext>
            </a:extLst>
          </p:cNvPr>
          <p:cNvSpPr txBox="1">
            <a:spLocks/>
          </p:cNvSpPr>
          <p:nvPr/>
        </p:nvSpPr>
        <p:spPr>
          <a:xfrm>
            <a:off x="329784" y="2711365"/>
            <a:ext cx="8442000" cy="188386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a:buNone/>
              <a:defRPr sz="3000" b="0" i="0" u="none" strike="noStrike" kern="0" cap="none">
                <a:latin typeface="Calibr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r>
              <a:rPr lang="pt-BR" dirty="0"/>
              <a:t>Ao tornar seu site acessível, você permite que mais pessoas possam interagir com ele e ter uma boa experiência, além de gerar mais tráfego para as suas páginas.</a:t>
            </a:r>
          </a:p>
        </p:txBody>
      </p:sp>
    </p:spTree>
    <p:extLst>
      <p:ext uri="{BB962C8B-B14F-4D97-AF65-F5344CB8AC3E}">
        <p14:creationId xmlns:p14="http://schemas.microsoft.com/office/powerpoint/2010/main" val="11916297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1182621"/>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7.5 Aprendendo mais sobre Acessibilidade Web</a:t>
            </a:r>
          </a:p>
          <a:p>
            <a:pPr marL="0" indent="0">
              <a:lnSpc>
                <a:spcPct val="100000"/>
              </a:lnSpc>
              <a:spcBef>
                <a:spcPts val="0"/>
              </a:spcBef>
              <a:buSzPct val="25000"/>
              <a:buNone/>
            </a:pPr>
            <a:endParaRPr lang="pt-BR" sz="3600" b="1" dirty="0">
              <a:solidFill>
                <a:srgbClr val="0070C0"/>
              </a:solidFill>
            </a:endParaRPr>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9" name="Shape 23">
            <a:extLst>
              <a:ext uri="{FF2B5EF4-FFF2-40B4-BE49-F238E27FC236}">
                <a16:creationId xmlns:a16="http://schemas.microsoft.com/office/drawing/2014/main" id="{39ABA577-1085-4032-B92C-3622E46A917C}"/>
              </a:ext>
            </a:extLst>
          </p:cNvPr>
          <p:cNvSpPr txBox="1">
            <a:spLocks/>
          </p:cNvSpPr>
          <p:nvPr/>
        </p:nvSpPr>
        <p:spPr>
          <a:xfrm>
            <a:off x="329784" y="3247812"/>
            <a:ext cx="8442000" cy="309202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panose="020B0604020202020204" pitchFamily="34" charset="0"/>
              <a:buChar char="•"/>
              <a:defRPr sz="3000" b="0" i="0" u="none" strike="noStrike" kern="0" cap="none">
                <a:solidFill>
                  <a:srgbClr val="36344D"/>
                </a:solidFill>
                <a:effectLst/>
                <a:latin typeface="Mul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r>
              <a:rPr lang="pt-BR" b="0" i="0" dirty="0">
                <a:solidFill>
                  <a:srgbClr val="36344D"/>
                </a:solidFill>
                <a:effectLst/>
                <a:latin typeface="Muli"/>
              </a:rPr>
              <a:t>Algumas páginas do governo federal do Brasil contam com materiais sobre acessibilidade, incluindo documentos com diretrizes, modelos e padrões legislativos. Vale a pena conferir:</a:t>
            </a:r>
          </a:p>
        </p:txBody>
      </p:sp>
    </p:spTree>
    <p:extLst>
      <p:ext uri="{BB962C8B-B14F-4D97-AF65-F5344CB8AC3E}">
        <p14:creationId xmlns:p14="http://schemas.microsoft.com/office/powerpoint/2010/main" val="40320109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1182621"/>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7.5 Aprendendo mais sobre Acessibilidade Web</a:t>
            </a:r>
          </a:p>
          <a:p>
            <a:pPr marL="0" indent="0">
              <a:lnSpc>
                <a:spcPct val="100000"/>
              </a:lnSpc>
              <a:spcBef>
                <a:spcPts val="0"/>
              </a:spcBef>
              <a:buSzPct val="25000"/>
              <a:buNone/>
            </a:pPr>
            <a:endParaRPr lang="pt-BR" sz="3600" b="1" dirty="0">
              <a:solidFill>
                <a:srgbClr val="0070C0"/>
              </a:solidFill>
            </a:endParaRPr>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9" name="Shape 23">
            <a:extLst>
              <a:ext uri="{FF2B5EF4-FFF2-40B4-BE49-F238E27FC236}">
                <a16:creationId xmlns:a16="http://schemas.microsoft.com/office/drawing/2014/main" id="{39ABA577-1085-4032-B92C-3622E46A917C}"/>
              </a:ext>
            </a:extLst>
          </p:cNvPr>
          <p:cNvSpPr txBox="1">
            <a:spLocks/>
          </p:cNvSpPr>
          <p:nvPr/>
        </p:nvSpPr>
        <p:spPr>
          <a:xfrm>
            <a:off x="329784" y="3247812"/>
            <a:ext cx="8442000" cy="309202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panose="020B0604020202020204" pitchFamily="34" charset="0"/>
              <a:buChar char="•"/>
              <a:defRPr sz="3000" b="0" i="0" u="none" strike="noStrike" kern="0" cap="none">
                <a:solidFill>
                  <a:srgbClr val="36344D"/>
                </a:solidFill>
                <a:effectLst/>
                <a:latin typeface="Mul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pPr algn="l">
              <a:buNone/>
            </a:pPr>
            <a:r>
              <a:rPr lang="pt-BR" b="1" i="0" dirty="0">
                <a:solidFill>
                  <a:schemeClr val="tx1"/>
                </a:solidFill>
                <a:effectLst/>
                <a:latin typeface="Muli"/>
                <a:hlinkClick r:id="rId5">
                  <a:extLst>
                    <a:ext uri="{A12FA001-AC4F-418D-AE19-62706E023703}">
                      <ahyp:hlinkClr xmlns:ahyp="http://schemas.microsoft.com/office/drawing/2018/hyperlinkcolor" val="tx"/>
                    </a:ext>
                  </a:extLst>
                </a:hlinkClick>
              </a:rPr>
              <a:t>Recursos de Acessibilidade</a:t>
            </a:r>
            <a:endParaRPr lang="pt-BR" b="0" i="0" dirty="0">
              <a:solidFill>
                <a:schemeClr val="tx1"/>
              </a:solidFill>
              <a:effectLst/>
              <a:latin typeface="Muli"/>
            </a:endParaRPr>
          </a:p>
          <a:p>
            <a:pPr algn="l">
              <a:buNone/>
            </a:pPr>
            <a:r>
              <a:rPr lang="pt-BR" b="1" i="0" dirty="0">
                <a:solidFill>
                  <a:schemeClr val="tx1"/>
                </a:solidFill>
                <a:effectLst/>
                <a:latin typeface="Muli"/>
                <a:hlinkClick r:id="rId6">
                  <a:extLst>
                    <a:ext uri="{A12FA001-AC4F-418D-AE19-62706E023703}">
                      <ahyp:hlinkClr xmlns:ahyp="http://schemas.microsoft.com/office/drawing/2018/hyperlinkcolor" val="tx"/>
                    </a:ext>
                  </a:extLst>
                </a:hlinkClick>
              </a:rPr>
              <a:t>Material de apoio</a:t>
            </a:r>
            <a:endParaRPr lang="pt-BR" b="0" i="0" dirty="0">
              <a:solidFill>
                <a:schemeClr val="tx1"/>
              </a:solidFill>
              <a:effectLst/>
              <a:latin typeface="Muli"/>
            </a:endParaRPr>
          </a:p>
          <a:p>
            <a:pPr algn="l">
              <a:buNone/>
            </a:pPr>
            <a:r>
              <a:rPr lang="pt-BR" b="1" i="0" dirty="0">
                <a:solidFill>
                  <a:schemeClr val="tx1"/>
                </a:solidFill>
                <a:effectLst/>
                <a:latin typeface="Muli"/>
                <a:hlinkClick r:id="rId7">
                  <a:extLst>
                    <a:ext uri="{A12FA001-AC4F-418D-AE19-62706E023703}">
                      <ahyp:hlinkClr xmlns:ahyp="http://schemas.microsoft.com/office/drawing/2018/hyperlinkcolor" val="tx"/>
                    </a:ext>
                  </a:extLst>
                </a:hlinkClick>
              </a:rPr>
              <a:t>Ferramentas</a:t>
            </a:r>
            <a:endParaRPr lang="pt-BR" b="0" i="0" dirty="0">
              <a:solidFill>
                <a:schemeClr val="tx1"/>
              </a:solidFill>
              <a:effectLst/>
              <a:latin typeface="Muli"/>
            </a:endParaRPr>
          </a:p>
          <a:p>
            <a:pPr algn="l">
              <a:buNone/>
            </a:pPr>
            <a:r>
              <a:rPr lang="pt-BR" b="1" i="0" dirty="0">
                <a:solidFill>
                  <a:schemeClr val="tx1"/>
                </a:solidFill>
                <a:effectLst/>
                <a:latin typeface="Muli"/>
                <a:hlinkClick r:id="rId8">
                  <a:extLst>
                    <a:ext uri="{A12FA001-AC4F-418D-AE19-62706E023703}">
                      <ahyp:hlinkClr xmlns:ahyp="http://schemas.microsoft.com/office/drawing/2018/hyperlinkcolor" val="tx"/>
                    </a:ext>
                  </a:extLst>
                </a:hlinkClick>
              </a:rPr>
              <a:t>Referências e Modelos de Implementação</a:t>
            </a:r>
            <a:endParaRPr lang="pt-BR" b="0" i="0" dirty="0">
              <a:solidFill>
                <a:schemeClr val="tx1"/>
              </a:solidFill>
              <a:effectLst/>
              <a:latin typeface="Muli"/>
            </a:endParaRPr>
          </a:p>
        </p:txBody>
      </p:sp>
    </p:spTree>
    <p:extLst>
      <p:ext uri="{BB962C8B-B14F-4D97-AF65-F5344CB8AC3E}">
        <p14:creationId xmlns:p14="http://schemas.microsoft.com/office/powerpoint/2010/main" val="3954373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1182621"/>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7.5 Aprendendo mais sobre Acessibilidade Web</a:t>
            </a:r>
          </a:p>
          <a:p>
            <a:pPr marL="0" indent="0">
              <a:lnSpc>
                <a:spcPct val="100000"/>
              </a:lnSpc>
              <a:spcBef>
                <a:spcPts val="0"/>
              </a:spcBef>
              <a:buSzPct val="25000"/>
              <a:buNone/>
            </a:pPr>
            <a:endParaRPr lang="pt-BR" sz="3600" b="1" dirty="0">
              <a:solidFill>
                <a:srgbClr val="0070C0"/>
              </a:solidFill>
            </a:endParaRPr>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9" name="Shape 23">
            <a:extLst>
              <a:ext uri="{FF2B5EF4-FFF2-40B4-BE49-F238E27FC236}">
                <a16:creationId xmlns:a16="http://schemas.microsoft.com/office/drawing/2014/main" id="{39ABA577-1085-4032-B92C-3622E46A917C}"/>
              </a:ext>
            </a:extLst>
          </p:cNvPr>
          <p:cNvSpPr txBox="1">
            <a:spLocks/>
          </p:cNvSpPr>
          <p:nvPr/>
        </p:nvSpPr>
        <p:spPr>
          <a:xfrm>
            <a:off x="329784" y="3247812"/>
            <a:ext cx="8442000" cy="309202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panose="020B0604020202020204" pitchFamily="34" charset="0"/>
              <a:buChar char="•"/>
              <a:defRPr sz="3000" b="0" i="0" u="none" strike="noStrike" kern="0" cap="none">
                <a:solidFill>
                  <a:srgbClr val="36344D"/>
                </a:solidFill>
                <a:effectLst/>
                <a:latin typeface="Mul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pPr algn="l">
              <a:buNone/>
            </a:pPr>
            <a:r>
              <a:rPr lang="pt-BR" b="1" i="0" dirty="0">
                <a:solidFill>
                  <a:schemeClr val="tx1"/>
                </a:solidFill>
                <a:effectLst/>
                <a:latin typeface="Muli"/>
                <a:hlinkClick r:id="rId5">
                  <a:extLst>
                    <a:ext uri="{A12FA001-AC4F-418D-AE19-62706E023703}">
                      <ahyp:hlinkClr xmlns:ahyp="http://schemas.microsoft.com/office/drawing/2018/hyperlinkcolor" val="tx"/>
                    </a:ext>
                  </a:extLst>
                </a:hlinkClick>
              </a:rPr>
              <a:t>https://www.gov.br/governodigital/pt-br/acessibilidade-digital/recursos-de-acessibilidade</a:t>
            </a:r>
          </a:p>
          <a:p>
            <a:pPr algn="l">
              <a:buNone/>
            </a:pPr>
            <a:endParaRPr lang="pt-BR" b="1" dirty="0">
              <a:solidFill>
                <a:schemeClr val="tx1"/>
              </a:solidFill>
              <a:hlinkClick r:id="rId5">
                <a:extLst>
                  <a:ext uri="{A12FA001-AC4F-418D-AE19-62706E023703}">
                    <ahyp:hlinkClr xmlns:ahyp="http://schemas.microsoft.com/office/drawing/2018/hyperlinkcolor" val="tx"/>
                  </a:ext>
                </a:extLst>
              </a:hlinkClick>
            </a:endParaRPr>
          </a:p>
          <a:p>
            <a:pPr algn="l">
              <a:buNone/>
            </a:pPr>
            <a:r>
              <a:rPr lang="pt-BR" b="1" dirty="0">
                <a:solidFill>
                  <a:schemeClr val="tx1"/>
                </a:solidFill>
                <a:hlinkClick r:id="rId5">
                  <a:extLst>
                    <a:ext uri="{A12FA001-AC4F-418D-AE19-62706E023703}">
                      <ahyp:hlinkClr xmlns:ahyp="http://schemas.microsoft.com/office/drawing/2018/hyperlinkcolor" val="tx"/>
                    </a:ext>
                  </a:extLst>
                </a:hlinkClick>
              </a:rPr>
              <a:t>https://www.gov.br/governodigital/pt-br/acessibilidade-digital/material-de-apoio</a:t>
            </a:r>
            <a:endParaRPr lang="pt-BR" b="0" i="0" dirty="0">
              <a:solidFill>
                <a:schemeClr val="tx1"/>
              </a:solidFill>
              <a:effectLst/>
              <a:latin typeface="Muli"/>
            </a:endParaRPr>
          </a:p>
        </p:txBody>
      </p:sp>
    </p:spTree>
    <p:extLst>
      <p:ext uri="{BB962C8B-B14F-4D97-AF65-F5344CB8AC3E}">
        <p14:creationId xmlns:p14="http://schemas.microsoft.com/office/powerpoint/2010/main" val="32298650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1182621"/>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7.5 Aprendendo mais sobre Acessibilidade Web</a:t>
            </a:r>
          </a:p>
          <a:p>
            <a:pPr marL="0" indent="0">
              <a:lnSpc>
                <a:spcPct val="100000"/>
              </a:lnSpc>
              <a:spcBef>
                <a:spcPts val="0"/>
              </a:spcBef>
              <a:buSzPct val="25000"/>
              <a:buNone/>
            </a:pPr>
            <a:endParaRPr lang="pt-BR" sz="3600" b="1" dirty="0">
              <a:solidFill>
                <a:srgbClr val="0070C0"/>
              </a:solidFill>
            </a:endParaRPr>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9" name="Shape 23">
            <a:extLst>
              <a:ext uri="{FF2B5EF4-FFF2-40B4-BE49-F238E27FC236}">
                <a16:creationId xmlns:a16="http://schemas.microsoft.com/office/drawing/2014/main" id="{39ABA577-1085-4032-B92C-3622E46A917C}"/>
              </a:ext>
            </a:extLst>
          </p:cNvPr>
          <p:cNvSpPr txBox="1">
            <a:spLocks/>
          </p:cNvSpPr>
          <p:nvPr/>
        </p:nvSpPr>
        <p:spPr>
          <a:xfrm>
            <a:off x="329784" y="3247812"/>
            <a:ext cx="8442000" cy="309202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panose="020B0604020202020204" pitchFamily="34" charset="0"/>
              <a:buChar char="•"/>
              <a:defRPr sz="3000" b="0" i="0" u="none" strike="noStrike" kern="0" cap="none">
                <a:solidFill>
                  <a:srgbClr val="36344D"/>
                </a:solidFill>
                <a:effectLst/>
                <a:latin typeface="Mul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pPr algn="l">
              <a:buNone/>
            </a:pPr>
            <a:r>
              <a:rPr lang="pt-BR" b="1" dirty="0">
                <a:solidFill>
                  <a:schemeClr val="tx1"/>
                </a:solidFill>
                <a:hlinkClick r:id="rId5">
                  <a:extLst>
                    <a:ext uri="{A12FA001-AC4F-418D-AE19-62706E023703}">
                      <ahyp:hlinkClr xmlns:ahyp="http://schemas.microsoft.com/office/drawing/2018/hyperlinkcolor" val="tx"/>
                    </a:ext>
                  </a:extLst>
                </a:hlinkClick>
              </a:rPr>
              <a:t>https://www.gov.br/governodigital/pt-br/acessibilidade-digital/material-de-apoio</a:t>
            </a:r>
          </a:p>
          <a:p>
            <a:pPr algn="l">
              <a:buNone/>
            </a:pPr>
            <a:endParaRPr lang="pt-BR" b="1" dirty="0">
              <a:solidFill>
                <a:schemeClr val="tx1"/>
              </a:solidFill>
              <a:hlinkClick r:id="rId5">
                <a:extLst>
                  <a:ext uri="{A12FA001-AC4F-418D-AE19-62706E023703}">
                    <ahyp:hlinkClr xmlns:ahyp="http://schemas.microsoft.com/office/drawing/2018/hyperlinkcolor" val="tx"/>
                  </a:ext>
                </a:extLst>
              </a:hlinkClick>
            </a:endParaRPr>
          </a:p>
          <a:p>
            <a:pPr algn="l">
              <a:buNone/>
            </a:pPr>
            <a:r>
              <a:rPr lang="pt-BR" b="1" dirty="0">
                <a:solidFill>
                  <a:schemeClr val="tx1"/>
                </a:solidFill>
                <a:hlinkClick r:id="rId5">
                  <a:extLst>
                    <a:ext uri="{A12FA001-AC4F-418D-AE19-62706E023703}">
                      <ahyp:hlinkClr xmlns:ahyp="http://schemas.microsoft.com/office/drawing/2018/hyperlinkcolor" val="tx"/>
                    </a:ext>
                  </a:extLst>
                </a:hlinkClick>
              </a:rPr>
              <a:t>https://www.gov.br/governodigital/pt-br/acessibilidade-digital/ferramentas</a:t>
            </a:r>
          </a:p>
          <a:p>
            <a:pPr algn="l">
              <a:buNone/>
            </a:pPr>
            <a:endParaRPr lang="pt-BR" b="0" i="0" dirty="0">
              <a:solidFill>
                <a:schemeClr val="tx1"/>
              </a:solidFill>
              <a:effectLst/>
              <a:latin typeface="Muli"/>
            </a:endParaRPr>
          </a:p>
        </p:txBody>
      </p:sp>
    </p:spTree>
    <p:extLst>
      <p:ext uri="{BB962C8B-B14F-4D97-AF65-F5344CB8AC3E}">
        <p14:creationId xmlns:p14="http://schemas.microsoft.com/office/powerpoint/2010/main" val="29200355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1182621"/>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7.5 Aprendendo mais sobre Acessibilidade Web</a:t>
            </a:r>
          </a:p>
          <a:p>
            <a:pPr marL="0" indent="0">
              <a:lnSpc>
                <a:spcPct val="100000"/>
              </a:lnSpc>
              <a:spcBef>
                <a:spcPts val="0"/>
              </a:spcBef>
              <a:buSzPct val="25000"/>
              <a:buNone/>
            </a:pPr>
            <a:endParaRPr lang="pt-BR" sz="3600" b="1" dirty="0">
              <a:solidFill>
                <a:srgbClr val="0070C0"/>
              </a:solidFill>
            </a:endParaRPr>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9" name="Shape 23">
            <a:extLst>
              <a:ext uri="{FF2B5EF4-FFF2-40B4-BE49-F238E27FC236}">
                <a16:creationId xmlns:a16="http://schemas.microsoft.com/office/drawing/2014/main" id="{39ABA577-1085-4032-B92C-3622E46A917C}"/>
              </a:ext>
            </a:extLst>
          </p:cNvPr>
          <p:cNvSpPr txBox="1">
            <a:spLocks/>
          </p:cNvSpPr>
          <p:nvPr/>
        </p:nvSpPr>
        <p:spPr>
          <a:xfrm>
            <a:off x="329784" y="3247812"/>
            <a:ext cx="8442000" cy="309202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nSpc>
                <a:spcPct val="90000"/>
              </a:lnSpc>
              <a:spcBef>
                <a:spcPts val="751"/>
              </a:spcBef>
              <a:spcAft>
                <a:spcPts val="0"/>
              </a:spcAft>
              <a:buClr>
                <a:srgbClr val="595959"/>
              </a:buClr>
              <a:buSzPct val="25000"/>
              <a:buFont typeface="Arial" panose="020B0604020202020204" pitchFamily="34" charset="0"/>
              <a:buNone/>
              <a:defRPr sz="3000" b="1" i="0" u="none" strike="noStrike" kern="0" cap="none">
                <a:effectLst/>
                <a:latin typeface="Mul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r>
              <a:rPr lang="pt-BR" dirty="0">
                <a:hlinkClick r:id="rId5">
                  <a:extLst>
                    <a:ext uri="{A12FA001-AC4F-418D-AE19-62706E023703}">
                      <ahyp:hlinkClr xmlns:ahyp="http://schemas.microsoft.com/office/drawing/2018/hyperlinkcolor" val="tx"/>
                    </a:ext>
                  </a:extLst>
                </a:hlinkClick>
              </a:rPr>
              <a:t>https://www.gov.br/governodigital/pt-br/acessibilidade-digital/referencias-e-modelos-de-implementacao</a:t>
            </a:r>
            <a:endParaRPr lang="pt-BR" dirty="0"/>
          </a:p>
        </p:txBody>
      </p:sp>
    </p:spTree>
    <p:extLst>
      <p:ext uri="{BB962C8B-B14F-4D97-AF65-F5344CB8AC3E}">
        <p14:creationId xmlns:p14="http://schemas.microsoft.com/office/powerpoint/2010/main" val="26355353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8178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731769"/>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Acessibilidade em aplicações web</a:t>
            </a:r>
          </a:p>
          <a:p>
            <a:pPr marL="0" indent="0">
              <a:spcBef>
                <a:spcPts val="1000"/>
              </a:spcBef>
              <a:buSzPct val="25000"/>
              <a:buNone/>
            </a:pPr>
            <a:endParaRPr lang="pt-BR" sz="133" dirty="0"/>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6" name="Shape 23">
            <a:extLst>
              <a:ext uri="{FF2B5EF4-FFF2-40B4-BE49-F238E27FC236}">
                <a16:creationId xmlns:a16="http://schemas.microsoft.com/office/drawing/2014/main" id="{98E2B02F-2B7A-7AAB-4F93-EE964FEF13F5}"/>
              </a:ext>
            </a:extLst>
          </p:cNvPr>
          <p:cNvSpPr txBox="1">
            <a:spLocks/>
          </p:cNvSpPr>
          <p:nvPr/>
        </p:nvSpPr>
        <p:spPr>
          <a:xfrm>
            <a:off x="329784" y="2711365"/>
            <a:ext cx="8442000" cy="228467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a:buNone/>
              <a:defRPr sz="3000" b="0" i="0" u="none" strike="noStrike" kern="0" cap="none">
                <a:latin typeface="Calibr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r>
              <a:rPr lang="pt-BR" b="0" i="0" dirty="0">
                <a:solidFill>
                  <a:srgbClr val="36344D"/>
                </a:solidFill>
                <a:effectLst/>
                <a:latin typeface="Muli"/>
              </a:rPr>
              <a:t>Infelizmente, apesar da Organização Mundial da Saúde (OMS) estimar que </a:t>
            </a:r>
            <a:r>
              <a:rPr lang="pt-BR" b="1" i="0" dirty="0">
                <a:solidFill>
                  <a:srgbClr val="6747C7"/>
                </a:solidFill>
                <a:effectLst/>
                <a:latin typeface="Muli"/>
                <a:hlinkClick r:id="rId5"/>
              </a:rPr>
              <a:t>15%</a:t>
            </a:r>
            <a:r>
              <a:rPr lang="pt-BR" b="0" i="0" dirty="0">
                <a:solidFill>
                  <a:srgbClr val="36344D"/>
                </a:solidFill>
                <a:effectLst/>
                <a:latin typeface="Muli"/>
              </a:rPr>
              <a:t> da população global viva com algum tipo de deficiência, </a:t>
            </a:r>
            <a:r>
              <a:rPr lang="pt-BR" b="1" i="0" dirty="0">
                <a:solidFill>
                  <a:srgbClr val="6747C7"/>
                </a:solidFill>
                <a:effectLst/>
                <a:latin typeface="Muli"/>
                <a:hlinkClick r:id="rId6"/>
              </a:rPr>
              <a:t>70%</a:t>
            </a:r>
            <a:r>
              <a:rPr lang="pt-BR" b="0" i="0" dirty="0">
                <a:solidFill>
                  <a:srgbClr val="36344D"/>
                </a:solidFill>
                <a:effectLst/>
                <a:latin typeface="Muli"/>
              </a:rPr>
              <a:t> dos sites verificados possuem grandes falhas em termos de acessibilidade.</a:t>
            </a:r>
            <a:endParaRPr lang="pt-BR" dirty="0"/>
          </a:p>
        </p:txBody>
      </p:sp>
    </p:spTree>
    <p:extLst>
      <p:ext uri="{BB962C8B-B14F-4D97-AF65-F5344CB8AC3E}">
        <p14:creationId xmlns:p14="http://schemas.microsoft.com/office/powerpoint/2010/main" val="4207303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731769"/>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1. O Que é Acessibilidade Web?</a:t>
            </a:r>
            <a:endParaRPr lang="pt-BR" sz="133" dirty="0"/>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6" name="Shape 23">
            <a:extLst>
              <a:ext uri="{FF2B5EF4-FFF2-40B4-BE49-F238E27FC236}">
                <a16:creationId xmlns:a16="http://schemas.microsoft.com/office/drawing/2014/main" id="{98E2B02F-2B7A-7AAB-4F93-EE964FEF13F5}"/>
              </a:ext>
            </a:extLst>
          </p:cNvPr>
          <p:cNvSpPr txBox="1">
            <a:spLocks/>
          </p:cNvSpPr>
          <p:nvPr/>
        </p:nvSpPr>
        <p:spPr>
          <a:xfrm>
            <a:off x="329784" y="2711364"/>
            <a:ext cx="8442000" cy="2677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a:buNone/>
              <a:defRPr sz="3000" b="0" i="0" u="none" strike="noStrike" kern="0" cap="none">
                <a:latin typeface="Calibr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r>
              <a:rPr lang="pt-BR" b="0" i="0" dirty="0">
                <a:solidFill>
                  <a:srgbClr val="1D1E20"/>
                </a:solidFill>
                <a:effectLst/>
                <a:latin typeface="Muli"/>
              </a:rPr>
              <a:t>Acessibilidade web se refere a criação de um site que seja acessível para todas as pessoas, especialmente usuários com deficiências. Para atingir um bom nível de acessibilidade em suas páginas, incentiva-se o uso de design inclusivo, tecnologias integradas e uso de softwares especializados.</a:t>
            </a:r>
            <a:endParaRPr lang="pt-BR" dirty="0"/>
          </a:p>
        </p:txBody>
      </p:sp>
    </p:spTree>
    <p:extLst>
      <p:ext uri="{BB962C8B-B14F-4D97-AF65-F5344CB8AC3E}">
        <p14:creationId xmlns:p14="http://schemas.microsoft.com/office/powerpoint/2010/main" val="71934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731769"/>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2. Por que é importante ter Acessibilidade no Design do Site?</a:t>
            </a:r>
          </a:p>
          <a:p>
            <a:pPr marL="0" indent="0">
              <a:lnSpc>
                <a:spcPct val="100000"/>
              </a:lnSpc>
              <a:spcBef>
                <a:spcPts val="0"/>
              </a:spcBef>
              <a:buSzPct val="25000"/>
              <a:buNone/>
            </a:pPr>
            <a:endParaRPr lang="pt-BR" sz="133" dirty="0"/>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6" name="Shape 23">
            <a:extLst>
              <a:ext uri="{FF2B5EF4-FFF2-40B4-BE49-F238E27FC236}">
                <a16:creationId xmlns:a16="http://schemas.microsoft.com/office/drawing/2014/main" id="{98E2B02F-2B7A-7AAB-4F93-EE964FEF13F5}"/>
              </a:ext>
            </a:extLst>
          </p:cNvPr>
          <p:cNvSpPr txBox="1">
            <a:spLocks/>
          </p:cNvSpPr>
          <p:nvPr/>
        </p:nvSpPr>
        <p:spPr>
          <a:xfrm>
            <a:off x="329784" y="3247812"/>
            <a:ext cx="8442000" cy="2677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a:buNone/>
              <a:defRPr sz="3000" b="0" i="0" u="none" strike="noStrike" kern="0" cap="none">
                <a:latin typeface="Calibr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r>
              <a:rPr lang="pt-BR" b="0" i="0" dirty="0">
                <a:solidFill>
                  <a:srgbClr val="36344D"/>
                </a:solidFill>
                <a:effectLst/>
                <a:latin typeface="Muli"/>
              </a:rPr>
              <a:t>A acessibilidade web cria oportunidades para que todas as pessoas tenham a mesma possibilidade de acesso a uma plataforma digital.</a:t>
            </a:r>
          </a:p>
          <a:p>
            <a:endParaRPr lang="pt-BR" dirty="0"/>
          </a:p>
        </p:txBody>
      </p:sp>
    </p:spTree>
    <p:extLst>
      <p:ext uri="{BB962C8B-B14F-4D97-AF65-F5344CB8AC3E}">
        <p14:creationId xmlns:p14="http://schemas.microsoft.com/office/powerpoint/2010/main" val="2468903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731769"/>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2. Por que é importante ter Acessibilidade no Design do Site?</a:t>
            </a:r>
          </a:p>
          <a:p>
            <a:pPr marL="0" indent="0">
              <a:lnSpc>
                <a:spcPct val="100000"/>
              </a:lnSpc>
              <a:spcBef>
                <a:spcPts val="0"/>
              </a:spcBef>
              <a:buSzPct val="25000"/>
              <a:buNone/>
            </a:pPr>
            <a:endParaRPr lang="pt-BR" sz="133" dirty="0"/>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6" name="Shape 23">
            <a:extLst>
              <a:ext uri="{FF2B5EF4-FFF2-40B4-BE49-F238E27FC236}">
                <a16:creationId xmlns:a16="http://schemas.microsoft.com/office/drawing/2014/main" id="{98E2B02F-2B7A-7AAB-4F93-EE964FEF13F5}"/>
              </a:ext>
            </a:extLst>
          </p:cNvPr>
          <p:cNvSpPr txBox="1">
            <a:spLocks/>
          </p:cNvSpPr>
          <p:nvPr/>
        </p:nvSpPr>
        <p:spPr>
          <a:xfrm>
            <a:off x="329784" y="3247812"/>
            <a:ext cx="8442000" cy="2677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a:buNone/>
              <a:defRPr sz="3000" b="0" i="0" u="none" strike="noStrike" kern="0" cap="none">
                <a:latin typeface="Calibr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r>
              <a:rPr lang="pt-BR" b="0" i="0" dirty="0">
                <a:solidFill>
                  <a:srgbClr val="36344D"/>
                </a:solidFill>
                <a:effectLst/>
                <a:latin typeface="Muli"/>
              </a:rPr>
              <a:t>Além disso, a acessibilidade promove uma melhor experiência do cliente, impulsionando suas estratégias de </a:t>
            </a:r>
            <a:r>
              <a:rPr lang="pt-BR" b="1" i="0" dirty="0">
                <a:solidFill>
                  <a:srgbClr val="6747C7"/>
                </a:solidFill>
                <a:effectLst/>
                <a:latin typeface="Muli"/>
                <a:hlinkClick r:id="rId5"/>
              </a:rPr>
              <a:t>SEO</a:t>
            </a:r>
            <a:r>
              <a:rPr lang="pt-BR" b="0" i="0" dirty="0">
                <a:solidFill>
                  <a:srgbClr val="36344D"/>
                </a:solidFill>
                <a:effectLst/>
                <a:latin typeface="Muli"/>
              </a:rPr>
              <a:t> (Search </a:t>
            </a:r>
            <a:r>
              <a:rPr lang="pt-BR" b="0" i="0" dirty="0" err="1">
                <a:solidFill>
                  <a:srgbClr val="36344D"/>
                </a:solidFill>
                <a:effectLst/>
                <a:latin typeface="Muli"/>
              </a:rPr>
              <a:t>Engine</a:t>
            </a:r>
            <a:r>
              <a:rPr lang="pt-BR" b="0" i="0" dirty="0">
                <a:solidFill>
                  <a:srgbClr val="36344D"/>
                </a:solidFill>
                <a:effectLst/>
                <a:latin typeface="Muli"/>
              </a:rPr>
              <a:t> </a:t>
            </a:r>
            <a:r>
              <a:rPr lang="pt-BR" b="0" i="0" dirty="0" err="1">
                <a:solidFill>
                  <a:srgbClr val="36344D"/>
                </a:solidFill>
                <a:effectLst/>
                <a:latin typeface="Muli"/>
              </a:rPr>
              <a:t>Optimization</a:t>
            </a:r>
            <a:r>
              <a:rPr lang="pt-BR" b="0" i="0" dirty="0">
                <a:solidFill>
                  <a:srgbClr val="36344D"/>
                </a:solidFill>
                <a:effectLst/>
                <a:latin typeface="Muli"/>
              </a:rPr>
              <a:t>). Isso significa que um site mais acessível estará melhor posicionado no ranking dos resultados do Google.</a:t>
            </a:r>
            <a:endParaRPr lang="pt-BR" dirty="0"/>
          </a:p>
        </p:txBody>
      </p:sp>
    </p:spTree>
    <p:extLst>
      <p:ext uri="{BB962C8B-B14F-4D97-AF65-F5344CB8AC3E}">
        <p14:creationId xmlns:p14="http://schemas.microsoft.com/office/powerpoint/2010/main" val="3711822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r="62373" b="78079"/>
          <a:stretch/>
        </p:blipFill>
        <p:spPr>
          <a:xfrm>
            <a:off x="0" y="1"/>
            <a:ext cx="3440624" cy="1503336"/>
          </a:xfrm>
          <a:prstGeom prst="rect">
            <a:avLst/>
          </a:prstGeom>
        </p:spPr>
      </p:pic>
      <p:pic>
        <p:nvPicPr>
          <p:cNvPr id="5" name="Imagem 4"/>
          <p:cNvPicPr>
            <a:picLocks noChangeAspect="1"/>
          </p:cNvPicPr>
          <p:nvPr/>
        </p:nvPicPr>
        <p:blipFill rotWithShape="1">
          <a:blip r:embed="rId4"/>
          <a:srcRect l="29507" t="81701" r="68393" b="14089"/>
          <a:stretch/>
        </p:blipFill>
        <p:spPr>
          <a:xfrm>
            <a:off x="661218" y="6143362"/>
            <a:ext cx="322927" cy="364327"/>
          </a:xfrm>
          <a:prstGeom prst="rect">
            <a:avLst/>
          </a:prstGeom>
        </p:spPr>
      </p:pic>
      <p:sp>
        <p:nvSpPr>
          <p:cNvPr id="10" name="Shape 23">
            <a:extLst>
              <a:ext uri="{FF2B5EF4-FFF2-40B4-BE49-F238E27FC236}">
                <a16:creationId xmlns:a16="http://schemas.microsoft.com/office/drawing/2014/main" id="{F2A78F27-5F81-4570-8F72-196D7D7D1AD3}"/>
              </a:ext>
            </a:extLst>
          </p:cNvPr>
          <p:cNvSpPr txBox="1">
            <a:spLocks noGrp="1"/>
          </p:cNvSpPr>
          <p:nvPr>
            <p:ph type="body" idx="1"/>
          </p:nvPr>
        </p:nvSpPr>
        <p:spPr>
          <a:xfrm>
            <a:off x="329784" y="1918887"/>
            <a:ext cx="8442000" cy="731769"/>
          </a:xfrm>
          <a:prstGeom prst="rect">
            <a:avLst/>
          </a:prstGeom>
          <a:noFill/>
          <a:ln>
            <a:noFill/>
          </a:ln>
        </p:spPr>
        <p:txBody>
          <a:bodyPr lIns="91425" tIns="91425" rIns="91425" bIns="91425" anchor="t" anchorCtr="0">
            <a:noAutofit/>
          </a:bodyPr>
          <a:lstStyle/>
          <a:p>
            <a:pPr marL="0" indent="0">
              <a:lnSpc>
                <a:spcPct val="100000"/>
              </a:lnSpc>
              <a:spcBef>
                <a:spcPts val="0"/>
              </a:spcBef>
              <a:buSzPct val="25000"/>
              <a:buNone/>
            </a:pPr>
            <a:r>
              <a:rPr lang="pt-BR" sz="3600" b="1" dirty="0">
                <a:solidFill>
                  <a:srgbClr val="0070C0"/>
                </a:solidFill>
              </a:rPr>
              <a:t>2. Por que é importante ter Acessibilidade no Design do Site?</a:t>
            </a:r>
          </a:p>
          <a:p>
            <a:pPr marL="0" indent="0">
              <a:lnSpc>
                <a:spcPct val="100000"/>
              </a:lnSpc>
              <a:spcBef>
                <a:spcPts val="0"/>
              </a:spcBef>
              <a:buSzPct val="25000"/>
              <a:buNone/>
            </a:pPr>
            <a:endParaRPr lang="pt-BR" sz="133" dirty="0"/>
          </a:p>
        </p:txBody>
      </p:sp>
      <p:cxnSp>
        <p:nvCxnSpPr>
          <p:cNvPr id="11" name="Conector reto 10">
            <a:extLst>
              <a:ext uri="{FF2B5EF4-FFF2-40B4-BE49-F238E27FC236}">
                <a16:creationId xmlns:a16="http://schemas.microsoft.com/office/drawing/2014/main" id="{43F886F4-55C1-4F49-B522-B9FDD96589F7}"/>
              </a:ext>
            </a:extLst>
          </p:cNvPr>
          <p:cNvCxnSpPr>
            <a:cxnSpLocks/>
          </p:cNvCxnSpPr>
          <p:nvPr/>
        </p:nvCxnSpPr>
        <p:spPr>
          <a:xfrm>
            <a:off x="3102964" y="449705"/>
            <a:ext cx="0" cy="813790"/>
          </a:xfrm>
          <a:prstGeom prst="line">
            <a:avLst/>
          </a:prstGeom>
        </p:spPr>
        <p:style>
          <a:lnRef idx="1">
            <a:schemeClr val="accent1"/>
          </a:lnRef>
          <a:fillRef idx="0">
            <a:schemeClr val="accent1"/>
          </a:fillRef>
          <a:effectRef idx="0">
            <a:schemeClr val="accent1"/>
          </a:effectRef>
          <a:fontRef idx="minor">
            <a:schemeClr val="tx1"/>
          </a:fontRef>
        </p:style>
      </p:cxnSp>
      <p:sp>
        <p:nvSpPr>
          <p:cNvPr id="2" name="Shape 23">
            <a:extLst>
              <a:ext uri="{FF2B5EF4-FFF2-40B4-BE49-F238E27FC236}">
                <a16:creationId xmlns:a16="http://schemas.microsoft.com/office/drawing/2014/main" id="{A273B527-DBD4-C8F9-AD71-74317858C7AC}"/>
              </a:ext>
            </a:extLst>
          </p:cNvPr>
          <p:cNvSpPr txBox="1">
            <a:spLocks/>
          </p:cNvSpPr>
          <p:nvPr/>
        </p:nvSpPr>
        <p:spPr>
          <a:xfrm>
            <a:off x="3245843" y="373090"/>
            <a:ext cx="6595490" cy="541309"/>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3000" b="1" dirty="0">
                <a:solidFill>
                  <a:srgbClr val="3D3D3C"/>
                </a:solidFill>
              </a:rPr>
              <a:t>UC7</a:t>
            </a:r>
            <a:endParaRPr lang="pt-BR" sz="3000" dirty="0"/>
          </a:p>
        </p:txBody>
      </p:sp>
      <p:sp>
        <p:nvSpPr>
          <p:cNvPr id="4" name="Shape 23">
            <a:extLst>
              <a:ext uri="{FF2B5EF4-FFF2-40B4-BE49-F238E27FC236}">
                <a16:creationId xmlns:a16="http://schemas.microsoft.com/office/drawing/2014/main" id="{CBBAF16F-C2B1-8770-99DD-3D0C5881CD63}"/>
              </a:ext>
            </a:extLst>
          </p:cNvPr>
          <p:cNvSpPr txBox="1">
            <a:spLocks/>
          </p:cNvSpPr>
          <p:nvPr/>
        </p:nvSpPr>
        <p:spPr>
          <a:xfrm>
            <a:off x="3245843" y="775119"/>
            <a:ext cx="6595490" cy="482874"/>
          </a:xfrm>
          <a:prstGeom prst="rect">
            <a:avLst/>
          </a:prstGeom>
          <a:noFill/>
          <a:ln>
            <a:noFill/>
          </a:ln>
        </p:spPr>
        <p:txBody>
          <a:bodyPr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SzPct val="25000"/>
              <a:buFont typeface="Arial" panose="020B0604020202020204" pitchFamily="34" charset="0"/>
              <a:buNone/>
            </a:pPr>
            <a:r>
              <a:rPr lang="pt-BR" sz="2200" dirty="0">
                <a:solidFill>
                  <a:srgbClr val="0070C0"/>
                </a:solidFill>
              </a:rPr>
              <a:t>Desenvolver Aplicações Web</a:t>
            </a:r>
            <a:endParaRPr lang="pt-BR" sz="2200" dirty="0"/>
          </a:p>
        </p:txBody>
      </p:sp>
      <p:sp>
        <p:nvSpPr>
          <p:cNvPr id="6" name="Shape 23">
            <a:extLst>
              <a:ext uri="{FF2B5EF4-FFF2-40B4-BE49-F238E27FC236}">
                <a16:creationId xmlns:a16="http://schemas.microsoft.com/office/drawing/2014/main" id="{98E2B02F-2B7A-7AAB-4F93-EE964FEF13F5}"/>
              </a:ext>
            </a:extLst>
          </p:cNvPr>
          <p:cNvSpPr txBox="1">
            <a:spLocks/>
          </p:cNvSpPr>
          <p:nvPr/>
        </p:nvSpPr>
        <p:spPr>
          <a:xfrm>
            <a:off x="329784" y="3247812"/>
            <a:ext cx="8442000" cy="26774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lang="pt-BR"/>
            </a:defPPr>
            <a:lvl1pPr marR="0" lvl="0" indent="0" algn="just">
              <a:lnSpc>
                <a:spcPct val="90000"/>
              </a:lnSpc>
              <a:spcBef>
                <a:spcPts val="751"/>
              </a:spcBef>
              <a:spcAft>
                <a:spcPts val="0"/>
              </a:spcAft>
              <a:buClr>
                <a:srgbClr val="595959"/>
              </a:buClr>
              <a:buSzPct val="25000"/>
              <a:buFont typeface="Arial"/>
              <a:buNone/>
              <a:defRPr sz="3000" b="0" i="0" u="none" strike="noStrike" kern="0" cap="none">
                <a:latin typeface="Calibri"/>
                <a:ea typeface="Calibri"/>
                <a:cs typeface="Calibri"/>
              </a:defRPr>
            </a:lvl1pPr>
            <a:lvl2pPr marL="514338" marR="0" lvl="1" indent="57149">
              <a:lnSpc>
                <a:spcPct val="90000"/>
              </a:lnSpc>
              <a:spcBef>
                <a:spcPts val="375"/>
              </a:spcBef>
              <a:spcAft>
                <a:spcPts val="0"/>
              </a:spcAft>
              <a:buClr>
                <a:srgbClr val="7F7F7F"/>
              </a:buClr>
              <a:buSzPct val="100000"/>
              <a:buFont typeface="Arial"/>
              <a:buChar char="•"/>
              <a:defRPr b="0" i="0" u="none" strike="noStrike" cap="none">
                <a:solidFill>
                  <a:srgbClr val="7F7F7F"/>
                </a:solidFill>
                <a:latin typeface="Calibri"/>
                <a:ea typeface="Calibri"/>
                <a:cs typeface="Calibri"/>
              </a:defRPr>
            </a:lvl2pPr>
            <a:lvl3pPr marL="857229" marR="0" lvl="2" indent="19050">
              <a:lnSpc>
                <a:spcPct val="90000"/>
              </a:lnSpc>
              <a:spcBef>
                <a:spcPts val="375"/>
              </a:spcBef>
              <a:spcAft>
                <a:spcPts val="0"/>
              </a:spcAft>
              <a:buClr>
                <a:srgbClr val="7F7F7F"/>
              </a:buClr>
              <a:buSzPct val="100000"/>
              <a:buFont typeface="Arial"/>
              <a:buChar char="•"/>
              <a:defRPr sz="1500" b="0" i="0" u="none" strike="noStrike" cap="none">
                <a:solidFill>
                  <a:srgbClr val="7F7F7F"/>
                </a:solidFill>
                <a:latin typeface="Calibri"/>
                <a:ea typeface="Calibri"/>
                <a:cs typeface="Calibri"/>
              </a:defRPr>
            </a:lvl3pPr>
            <a:lvl4pPr marL="1200121" marR="0" lvl="3" indent="0">
              <a:lnSpc>
                <a:spcPct val="90000"/>
              </a:lnSpc>
              <a:spcBef>
                <a:spcPts val="375"/>
              </a:spcBef>
              <a:spcAft>
                <a:spcPts val="0"/>
              </a:spcAft>
              <a:buClr>
                <a:srgbClr val="A5A5A5"/>
              </a:buClr>
              <a:buSzPct val="100000"/>
              <a:buFont typeface="Arial"/>
              <a:buChar char="•"/>
              <a:defRPr sz="1351" b="0" i="0" u="none" strike="noStrike" cap="none">
                <a:solidFill>
                  <a:srgbClr val="A5A5A5"/>
                </a:solidFill>
                <a:latin typeface="Calibri"/>
                <a:ea typeface="Calibri"/>
                <a:cs typeface="Calibri"/>
              </a:defRPr>
            </a:lvl4pPr>
            <a:lvl5pPr marL="1543012" marR="0" lvl="4" indent="0">
              <a:lnSpc>
                <a:spcPct val="90000"/>
              </a:lnSpc>
              <a:spcBef>
                <a:spcPts val="375"/>
              </a:spcBef>
              <a:spcAft>
                <a:spcPts val="0"/>
              </a:spcAft>
              <a:buClr>
                <a:srgbClr val="BFBFBF"/>
              </a:buClr>
              <a:buSzPct val="100000"/>
              <a:buFont typeface="Arial"/>
              <a:buChar char="•"/>
              <a:defRPr sz="1351" b="0" i="0" u="none" strike="noStrike" cap="none">
                <a:solidFill>
                  <a:srgbClr val="BFBFBF"/>
                </a:solidFill>
                <a:latin typeface="Calibri"/>
                <a:ea typeface="Calibri"/>
                <a:cs typeface="Calibri"/>
              </a:defRPr>
            </a:lvl5pPr>
            <a:lvl6pPr marL="1885904" marR="0" lvl="5"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6pPr>
            <a:lvl7pPr marL="2228795" marR="0" lvl="6"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7pPr>
            <a:lvl8pPr marL="2571686" marR="0" lvl="7"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8pPr>
            <a:lvl9pPr marL="2914578" marR="0" lvl="8" indent="0">
              <a:lnSpc>
                <a:spcPct val="90000"/>
              </a:lnSpc>
              <a:spcBef>
                <a:spcPts val="375"/>
              </a:spcBef>
              <a:spcAft>
                <a:spcPts val="0"/>
              </a:spcAft>
              <a:buClr>
                <a:schemeClr val="dk1"/>
              </a:buClr>
              <a:buSzPct val="100000"/>
              <a:buFont typeface="Arial"/>
              <a:buChar char="•"/>
              <a:defRPr sz="1351" b="0" i="0" u="none" strike="noStrike" cap="none">
                <a:solidFill>
                  <a:schemeClr val="dk1"/>
                </a:solidFill>
                <a:latin typeface="Calibri"/>
                <a:ea typeface="Calibri"/>
                <a:cs typeface="Calibri"/>
              </a:defRPr>
            </a:lvl9pPr>
          </a:lstStyle>
          <a:p>
            <a:r>
              <a:rPr lang="pt-BR" b="0" i="0" dirty="0">
                <a:solidFill>
                  <a:srgbClr val="36344D"/>
                </a:solidFill>
                <a:effectLst/>
                <a:latin typeface="Muli"/>
              </a:rPr>
              <a:t>O resultado é um aumento no número de visitas às suas páginas, já que o site alcançará mais pessoas.</a:t>
            </a:r>
          </a:p>
          <a:p>
            <a:endParaRPr lang="pt-BR" sz="1050" b="0" i="0" dirty="0">
              <a:solidFill>
                <a:srgbClr val="36344D"/>
              </a:solidFill>
              <a:effectLst/>
              <a:latin typeface="Muli"/>
            </a:endParaRPr>
          </a:p>
          <a:p>
            <a:r>
              <a:rPr lang="pt-BR" b="0" i="0" dirty="0">
                <a:solidFill>
                  <a:srgbClr val="36344D"/>
                </a:solidFill>
                <a:effectLst/>
                <a:latin typeface="Muli"/>
              </a:rPr>
              <a:t>Assim, a acessibilidade web ajuda negócios a expandirem seu alcance de mercado e a aumentarem a satisfação dos clientes.</a:t>
            </a:r>
          </a:p>
        </p:txBody>
      </p:sp>
    </p:spTree>
    <p:extLst>
      <p:ext uri="{BB962C8B-B14F-4D97-AF65-F5344CB8AC3E}">
        <p14:creationId xmlns:p14="http://schemas.microsoft.com/office/powerpoint/2010/main" val="2678722852"/>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o Office">
  <a:themeElements>
    <a:clrScheme name="Tema do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6D873DA9AC4D444E933A08DC99B696DD" ma:contentTypeVersion="5" ma:contentTypeDescription="Crie um novo documento." ma:contentTypeScope="" ma:versionID="50c5c7cf19c7f1869b141cb55e0031bb">
  <xsd:schema xmlns:xsd="http://www.w3.org/2001/XMLSchema" xmlns:xs="http://www.w3.org/2001/XMLSchema" xmlns:p="http://schemas.microsoft.com/office/2006/metadata/properties" xmlns:ns2="8a448824-95ec-49ed-8067-f0a0404c6c19" targetNamespace="http://schemas.microsoft.com/office/2006/metadata/properties" ma:root="true" ma:fieldsID="2e22e3e0a8662ae61bd13048b1947e42" ns2:_="">
    <xsd:import namespace="8a448824-95ec-49ed-8067-f0a0404c6c1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448824-95ec-49ed-8067-f0a0404c6c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261B1A-D31F-4F75-A5A6-834CEC25B05F}">
  <ds:schemaRefs>
    <ds:schemaRef ds:uri="http://schemas.microsoft.com/sharepoint/v3/contenttype/forms"/>
  </ds:schemaRefs>
</ds:datastoreItem>
</file>

<file path=customXml/itemProps2.xml><?xml version="1.0" encoding="utf-8"?>
<ds:datastoreItem xmlns:ds="http://schemas.openxmlformats.org/officeDocument/2006/customXml" ds:itemID="{6F8A331B-08B9-4B98-AEF8-2EC3C3C3FEA5}">
  <ds:schemaRefs>
    <ds:schemaRef ds:uri="http://purl.org/dc/dcmitype/"/>
    <ds:schemaRef ds:uri="http://schemas.microsoft.com/office/2006/documentManagement/types"/>
    <ds:schemaRef ds:uri="http://www.w3.org/XML/1998/namespace"/>
    <ds:schemaRef ds:uri="8a448824-95ec-49ed-8067-f0a0404c6c19"/>
    <ds:schemaRef ds:uri="http://schemas.microsoft.com/office/2006/metadata/properties"/>
    <ds:schemaRef ds:uri="http://schemas.microsoft.com/office/infopath/2007/PartnerControls"/>
    <ds:schemaRef ds:uri="http://purl.org/dc/elements/1.1/"/>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483B06C3-9A7D-4523-9CE8-A4539B463F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448824-95ec-49ed-8067-f0a0404c6c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2108</TotalTime>
  <Words>1746</Words>
  <Application>Microsoft Office PowerPoint</Application>
  <PresentationFormat>Apresentação na tela (4:3)</PresentationFormat>
  <Paragraphs>212</Paragraphs>
  <Slides>45</Slides>
  <Notes>43</Notes>
  <HiddenSlides>0</HiddenSlides>
  <MMClips>0</MMClips>
  <ScaleCrop>false</ScaleCrop>
  <HeadingPairs>
    <vt:vector size="6" baseType="variant">
      <vt:variant>
        <vt:lpstr>Fontes usadas</vt:lpstr>
      </vt:variant>
      <vt:variant>
        <vt:i4>4</vt:i4>
      </vt:variant>
      <vt:variant>
        <vt:lpstr>Tema</vt:lpstr>
      </vt:variant>
      <vt:variant>
        <vt:i4>2</vt:i4>
      </vt:variant>
      <vt:variant>
        <vt:lpstr>Títulos de slides</vt:lpstr>
      </vt:variant>
      <vt:variant>
        <vt:i4>45</vt:i4>
      </vt:variant>
    </vt:vector>
  </HeadingPairs>
  <TitlesOfParts>
    <vt:vector size="51" baseType="lpstr">
      <vt:lpstr>Arial</vt:lpstr>
      <vt:lpstr>Calibri</vt:lpstr>
      <vt:lpstr>Calibri Light</vt:lpstr>
      <vt:lpstr>Muli</vt:lpstr>
      <vt:lpstr>Tema do Office</vt:lpstr>
      <vt:lpstr>1_Tema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Renato Rodrigues</dc:creator>
  <cp:lastModifiedBy>Juscelino Messias</cp:lastModifiedBy>
  <cp:revision>192</cp:revision>
  <dcterms:created xsi:type="dcterms:W3CDTF">2017-07-20T18:10:38Z</dcterms:created>
  <dcterms:modified xsi:type="dcterms:W3CDTF">2024-04-17T15:31:35Z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0x0101006D873DA9AC4D444E933A08DC99B696DD</vt:lpwstr>
  </property>
</Properties>
</file>