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20"/>
  </p:notesMasterIdLst>
  <p:sldIdLst>
    <p:sldId id="256" r:id="rId6"/>
    <p:sldId id="257" r:id="rId7"/>
    <p:sldId id="28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25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D"/>
    <a:srgbClr val="0066FF"/>
    <a:srgbClr val="605D5C"/>
    <a:srgbClr val="3D3D3C"/>
    <a:srgbClr val="0070C0"/>
    <a:srgbClr val="F5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35" autoAdjust="0"/>
  </p:normalViewPr>
  <p:slideViewPr>
    <p:cSldViewPr snapToGrid="0">
      <p:cViewPr varScale="1">
        <p:scale>
          <a:sx n="79" d="100"/>
          <a:sy n="79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7CFD-79F9-4ADA-8F31-ED7FA36538C9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9B327-5C9F-4B7E-96F2-99F76D247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48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9B327-5C9F-4B7E-96F2-99F76D2471A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75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63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681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08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85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45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43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63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993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40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78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47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576-BF04-422A-B760-38E828C4298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723A-BD0B-422D-A1ED-86A9EB29B2BC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3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61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o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00968" y="1481740"/>
            <a:ext cx="8111959" cy="3358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54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87F-BD1E-844B-90F5-CDDCF6278755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271-281B-3D4D-BEE5-57F78FB7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0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9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718322" y="1149395"/>
            <a:ext cx="59718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Na aula de hoje teremos...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  <p:sp>
        <p:nvSpPr>
          <p:cNvPr id="7" name="Espaço Reservado para Texto 1"/>
          <p:cNvSpPr>
            <a:spLocks noGrp="1"/>
          </p:cNvSpPr>
          <p:nvPr>
            <p:ph type="body" idx="1"/>
          </p:nvPr>
        </p:nvSpPr>
        <p:spPr>
          <a:xfrm>
            <a:off x="533754" y="2537256"/>
            <a:ext cx="8498272" cy="2458159"/>
          </a:xfrm>
        </p:spPr>
        <p:txBody>
          <a:bodyPr/>
          <a:lstStyle/>
          <a:p>
            <a:endParaRPr lang="pt-BR" sz="3200" i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38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Espaço Reservado para Imagem 3"/>
          <p:cNvSpPr>
            <a:spLocks noGrp="1"/>
          </p:cNvSpPr>
          <p:nvPr>
            <p:ph type="pic" sz="quarter" idx="10"/>
          </p:nvPr>
        </p:nvSpPr>
        <p:spPr>
          <a:xfrm>
            <a:off x="325394" y="1856090"/>
            <a:ext cx="8493211" cy="157321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3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485776" y="1046165"/>
            <a:ext cx="8188325" cy="414337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260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4" y="1149395"/>
            <a:ext cx="2596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Atividades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4" y="1149395"/>
            <a:ext cx="84154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Pesquisas</a:t>
            </a:r>
            <a:r>
              <a:rPr lang="pt-BR" sz="4000" b="1" i="1" u="none" strike="noStrike" cap="none" baseline="0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 e Referências (aula de hoje)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6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3" y="1149395"/>
            <a:ext cx="4308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Na próxima aula...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9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/>
          <a:srcRect l="38830" t="15437" r="17227" b="25620"/>
          <a:stretch/>
        </p:blipFill>
        <p:spPr>
          <a:xfrm>
            <a:off x="0" y="-41189"/>
            <a:ext cx="9144000" cy="68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6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F576-BF04-422A-B760-38E828C4298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723A-BD0B-422D-A1ED-86A9EB29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0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72" r:id="rId5"/>
    <p:sldLayoutId id="2147483670" r:id="rId6"/>
    <p:sldLayoutId id="2147483667" r:id="rId7"/>
    <p:sldLayoutId id="2147483671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8296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adobe.com/br/products/x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igma.com/" TargetMode="External"/><Relationship Id="rId5" Type="http://schemas.openxmlformats.org/officeDocument/2006/relationships/hyperlink" Target="https://www.sketchapp.com/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draw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mockflow.com/" TargetMode="External"/><Relationship Id="rId5" Type="http://schemas.openxmlformats.org/officeDocument/2006/relationships/hyperlink" Target="https://balsamiq.com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38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FCD834-2DF9-CBE6-F5A0-BEB0DBFDF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441" y="0"/>
            <a:ext cx="915844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</a:rPr>
              <a:t>Protótipo de alta fidelidade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3000" kern="0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3000" kern="0" dirty="0">
                <a:solidFill>
                  <a:schemeClr val="tx1"/>
                </a:solidFill>
              </a:rPr>
              <a:t>Um protótipo de alta fidelidade deve se aproximar ao máximo dos aspectos visuais e funcionais do produto final, incluindo o conteúdo, fluxo de navegação e interações. São muito utilizados para testes e validação com usuários, ou para vender uma ideia, pois ver o produto “funcionando” costuma gerar fascinação.</a:t>
            </a:r>
          </a:p>
        </p:txBody>
      </p:sp>
    </p:spTree>
    <p:extLst>
      <p:ext uri="{BB962C8B-B14F-4D97-AF65-F5344CB8AC3E}">
        <p14:creationId xmlns:p14="http://schemas.microsoft.com/office/powerpoint/2010/main" val="399621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</a:rPr>
              <a:t>Características de um protótipo de alta</a:t>
            </a:r>
            <a:r>
              <a:rPr lang="pt-BR" sz="2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pt-BR" sz="3600" b="1" dirty="0">
                <a:solidFill>
                  <a:srgbClr val="0070C0"/>
                </a:solidFill>
              </a:rPr>
              <a:t> fidelidade: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200" kern="0" dirty="0">
              <a:solidFill>
                <a:schemeClr val="tx1"/>
              </a:solidFill>
            </a:endParaRPr>
          </a:p>
          <a:p>
            <a:pPr mar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Foco em aspectos visuais e funcionais da interface.</a:t>
            </a:r>
          </a:p>
          <a:p>
            <a:pPr mar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Permite navegação e interação similares à versão final do produto.</a:t>
            </a:r>
          </a:p>
          <a:p>
            <a:pPr mar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São desenvolvidos com o auxílio de softwares para criação de interfaces, como o </a:t>
            </a: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Sketch</a:t>
            </a: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, </a:t>
            </a:r>
            <a:r>
              <a:rPr lang="pt-BR" sz="2400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 ou </a:t>
            </a: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Adobe XD</a:t>
            </a: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.</a:t>
            </a:r>
          </a:p>
          <a:p>
            <a:pPr marL="0" indent="0" algn="just">
              <a:buSzPct val="25000"/>
              <a:buFont typeface="Arial"/>
              <a:buNone/>
            </a:pPr>
            <a:endParaRPr lang="pt-BR" sz="3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7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8144331-BF81-7E6A-9C8E-32FD75E32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9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8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17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">
            <a:extLst>
              <a:ext uri="{FF2B5EF4-FFF2-40B4-BE49-F238E27FC236}">
                <a16:creationId xmlns:a16="http://schemas.microsoft.com/office/drawing/2014/main" id="{15F839C3-4A4E-795F-3C74-D8A9DFCE0A4F}"/>
              </a:ext>
            </a:extLst>
          </p:cNvPr>
          <p:cNvSpPr txBox="1">
            <a:spLocks/>
          </p:cNvSpPr>
          <p:nvPr/>
        </p:nvSpPr>
        <p:spPr>
          <a:xfrm>
            <a:off x="572226" y="4793225"/>
            <a:ext cx="8442000" cy="884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5400" b="1" dirty="0">
                <a:solidFill>
                  <a:srgbClr val="3D3D3C"/>
                </a:solidFill>
              </a:rPr>
              <a:t>UC7</a:t>
            </a:r>
            <a:endParaRPr lang="pt-BR" sz="24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A4C6CC8-C7D2-AC80-6757-BF35BA40E0C9}"/>
              </a:ext>
            </a:extLst>
          </p:cNvPr>
          <p:cNvCxnSpPr/>
          <p:nvPr/>
        </p:nvCxnSpPr>
        <p:spPr>
          <a:xfrm>
            <a:off x="451278" y="4675241"/>
            <a:ext cx="0" cy="1710811"/>
          </a:xfrm>
          <a:prstGeom prst="line">
            <a:avLst/>
          </a:prstGeom>
          <a:ln w="38100">
            <a:solidFill>
              <a:srgbClr val="3D3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23">
            <a:extLst>
              <a:ext uri="{FF2B5EF4-FFF2-40B4-BE49-F238E27FC236}">
                <a16:creationId xmlns:a16="http://schemas.microsoft.com/office/drawing/2014/main" id="{C37E227F-AFAE-34F3-65C2-865CED001187}"/>
              </a:ext>
            </a:extLst>
          </p:cNvPr>
          <p:cNvSpPr txBox="1">
            <a:spLocks/>
          </p:cNvSpPr>
          <p:nvPr/>
        </p:nvSpPr>
        <p:spPr>
          <a:xfrm>
            <a:off x="572226" y="5501147"/>
            <a:ext cx="8442000" cy="634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600" dirty="0">
                <a:solidFill>
                  <a:srgbClr val="0070C0"/>
                </a:solidFill>
              </a:rPr>
              <a:t>Desenvolver Aplicações Web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406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918887"/>
            <a:ext cx="8442000" cy="13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Protótipos: baixa, média ou alta fidelidade?</a:t>
            </a:r>
          </a:p>
          <a:p>
            <a:pPr marL="0" indent="0">
              <a:spcBef>
                <a:spcPts val="1000"/>
              </a:spcBef>
              <a:buSzPct val="25000"/>
              <a:buNone/>
            </a:pPr>
            <a:endParaRPr lang="pt-BR" sz="133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3290483"/>
            <a:ext cx="8442000" cy="2623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kern="0" dirty="0">
                <a:solidFill>
                  <a:schemeClr val="tx1"/>
                </a:solidFill>
              </a:rPr>
              <a:t>Construir um protótipo é uma das formas mais rápidas, e com menor custo, para validar uma ideia, um conceito ou uma funcionalidade. Assim, é possível interagir, avaliar, alterar e aprovar as principais características de uma interface antes do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11957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kern="0" dirty="0">
                <a:solidFill>
                  <a:schemeClr val="tx1"/>
                </a:solidFill>
              </a:rPr>
              <a:t>O protótipo pode ser parcial (normalmente utilizados para vender uma ideia, ou fazer prova de conceito), ou com um fluxo completo (utilizado para testes com usuários ou testes de lógica), e não necessariamente precisa ter um refinamento visual. </a:t>
            </a:r>
          </a:p>
          <a:p>
            <a:pPr marL="0" indent="0" algn="just">
              <a:buSzPct val="25000"/>
              <a:buFont typeface="Arial"/>
              <a:buNone/>
            </a:pPr>
            <a:endParaRPr lang="pt-BR" sz="1600" kern="0" dirty="0">
              <a:solidFill>
                <a:schemeClr val="tx1"/>
              </a:solidFill>
            </a:endParaRPr>
          </a:p>
          <a:p>
            <a:pPr marL="0" indent="0" algn="just">
              <a:buSzPct val="25000"/>
              <a:buFont typeface="Arial"/>
              <a:buNone/>
            </a:pPr>
            <a:r>
              <a:rPr lang="pt-BR" sz="3000" kern="0" dirty="0">
                <a:solidFill>
                  <a:schemeClr val="tx1"/>
                </a:solidFill>
              </a:rPr>
              <a:t>O quanto um protótipo se parecerá com a versão final de uma aplicação é o que chamamos de “fidelidade”.</a:t>
            </a:r>
          </a:p>
        </p:txBody>
      </p:sp>
    </p:spTree>
    <p:extLst>
      <p:ext uri="{BB962C8B-B14F-4D97-AF65-F5344CB8AC3E}">
        <p14:creationId xmlns:p14="http://schemas.microsoft.com/office/powerpoint/2010/main" val="398233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</a:rPr>
              <a:t>Protótipo de baixa fidelidade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3000" kern="0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3000" kern="0" dirty="0">
                <a:solidFill>
                  <a:schemeClr val="tx1"/>
                </a:solidFill>
              </a:rPr>
              <a:t>Um protótipo de baixa fidelidade é bastante utilizado em fases iniciais e exploratórias de um projeto para validar um conceito e decidir se uma ideia tem ou não valor funcional. Devem ser rápidos, rudimentares e baratos.</a:t>
            </a:r>
          </a:p>
          <a:p>
            <a:pPr marL="0" indent="0" algn="just">
              <a:buSzPct val="25000"/>
              <a:buFont typeface="Arial"/>
              <a:buNone/>
            </a:pPr>
            <a:endParaRPr lang="pt-BR" sz="3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25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</a:rPr>
              <a:t>Características de um protótipo de baixa fidelidade: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200" kern="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Baixo nível de detalhamento.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Preferencialmente feito com papel e caneta.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Representa visualmente as funcionalidades.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Baixo custo.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Rapidez na prototipação.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Descartável.</a:t>
            </a:r>
          </a:p>
          <a:p>
            <a:pPr marL="0" indent="0" algn="just">
              <a:buSzPct val="25000"/>
              <a:buFont typeface="Arial"/>
              <a:buNone/>
            </a:pPr>
            <a:endParaRPr lang="pt-BR" sz="3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6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A4898-E0EB-6513-9C1D-BCBDA1504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4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</a:rPr>
              <a:t>Protótipo de média fidelidade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3000" kern="0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3000" kern="0" dirty="0">
                <a:solidFill>
                  <a:schemeClr val="tx1"/>
                </a:solidFill>
              </a:rPr>
              <a:t>Esse tipo de protótipo é um pouco mais refinado que o de baixa fidelidade, mas ainda não necessita de uma preocupação estética. Também conhecido como </a:t>
            </a:r>
            <a:r>
              <a:rPr lang="pt-BR" sz="3000" b="1" kern="0" dirty="0" err="1">
                <a:solidFill>
                  <a:schemeClr val="tx1"/>
                </a:solidFill>
              </a:rPr>
              <a:t>wireframe</a:t>
            </a:r>
            <a:r>
              <a:rPr lang="pt-BR" sz="3000" kern="0" dirty="0">
                <a:solidFill>
                  <a:schemeClr val="tx1"/>
                </a:solidFill>
              </a:rPr>
              <a:t>, é utilizado quando o foco é validar a arquitetura da informação e a interatividade com os elementos da interface.</a:t>
            </a:r>
          </a:p>
        </p:txBody>
      </p:sp>
    </p:spTree>
    <p:extLst>
      <p:ext uri="{BB962C8B-B14F-4D97-AF65-F5344CB8AC3E}">
        <p14:creationId xmlns:p14="http://schemas.microsoft.com/office/powerpoint/2010/main" val="18662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</a:rPr>
              <a:t>Características de um protótipo de média fidelidade: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200" kern="0" dirty="0">
              <a:solidFill>
                <a:schemeClr val="tx1"/>
              </a:solidFill>
            </a:endParaRPr>
          </a:p>
          <a:p>
            <a:pPr mar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Prioriza a hierarquia das informações e o fluxo de navegação.</a:t>
            </a:r>
          </a:p>
          <a:p>
            <a:pPr mar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Possui simulações simples de uso (interação com botões, por exemplo).</a:t>
            </a:r>
          </a:p>
          <a:p>
            <a:pPr mar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Pode ser feito com o auxílio de um computador, utilizando ferramentas como </a:t>
            </a:r>
            <a:r>
              <a:rPr lang="pt-BR" sz="2400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Balsamiq</a:t>
            </a: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, </a:t>
            </a:r>
            <a:r>
              <a:rPr lang="pt-BR" sz="2400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Mockflow</a:t>
            </a: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ou </a:t>
            </a: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Draw.io</a:t>
            </a:r>
            <a:r>
              <a:rPr lang="pt-BR" sz="2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, que já oferecem elementos prontos para a interface (como botões, campos de formulário etc.), agilizando a criação.</a:t>
            </a:r>
          </a:p>
          <a:p>
            <a:pPr marL="0" indent="0" algn="just">
              <a:buSzPct val="25000"/>
              <a:buFont typeface="Arial"/>
              <a:buNone/>
            </a:pPr>
            <a:endParaRPr lang="pt-BR" sz="3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96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873DA9AC4D444E933A08DC99B696DD" ma:contentTypeVersion="5" ma:contentTypeDescription="Crie um novo documento." ma:contentTypeScope="" ma:versionID="50c5c7cf19c7f1869b141cb55e0031bb">
  <xsd:schema xmlns:xsd="http://www.w3.org/2001/XMLSchema" xmlns:xs="http://www.w3.org/2001/XMLSchema" xmlns:p="http://schemas.microsoft.com/office/2006/metadata/properties" xmlns:ns2="8a448824-95ec-49ed-8067-f0a0404c6c19" targetNamespace="http://schemas.microsoft.com/office/2006/metadata/properties" ma:root="true" ma:fieldsID="2e22e3e0a8662ae61bd13048b1947e42" ns2:_="">
    <xsd:import namespace="8a448824-95ec-49ed-8067-f0a0404c6c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48824-95ec-49ed-8067-f0a0404c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3B06C3-9A7D-4523-9CE8-A4539B463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448824-95ec-49ed-8067-f0a0404c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261B1A-D31F-4F75-A5A6-834CEC25B0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8A331B-08B9-4B98-AEF8-2EC3C3C3F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1774</TotalTime>
  <Words>506</Words>
  <Application>Microsoft Office PowerPoint</Application>
  <PresentationFormat>Apresentação na tela (4:3)</PresentationFormat>
  <Paragraphs>68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source-serif-pro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Rodrigues</dc:creator>
  <cp:lastModifiedBy>Juscelino Messias</cp:lastModifiedBy>
  <cp:revision>171</cp:revision>
  <dcterms:created xsi:type="dcterms:W3CDTF">2017-07-20T18:10:38Z</dcterms:created>
  <dcterms:modified xsi:type="dcterms:W3CDTF">2024-04-19T10:53:04Z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0x0101006D873DA9AC4D444E933A08DC99B696DD</vt:lpwstr>
  </property>
</Properties>
</file>