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73" r:id="rId5"/>
  </p:sldMasterIdLst>
  <p:notesMasterIdLst>
    <p:notesMasterId r:id="rId25"/>
  </p:notesMasterIdLst>
  <p:sldIdLst>
    <p:sldId id="256" r:id="rId6"/>
    <p:sldId id="257" r:id="rId7"/>
    <p:sldId id="286" r:id="rId8"/>
    <p:sldId id="337" r:id="rId9"/>
    <p:sldId id="328" r:id="rId10"/>
    <p:sldId id="338" r:id="rId11"/>
    <p:sldId id="339" r:id="rId12"/>
    <p:sldId id="340" r:id="rId13"/>
    <p:sldId id="341" r:id="rId14"/>
    <p:sldId id="342" r:id="rId15"/>
    <p:sldId id="343" r:id="rId16"/>
    <p:sldId id="344" r:id="rId17"/>
    <p:sldId id="345" r:id="rId18"/>
    <p:sldId id="349" r:id="rId19"/>
    <p:sldId id="350" r:id="rId20"/>
    <p:sldId id="346" r:id="rId21"/>
    <p:sldId id="347" r:id="rId22"/>
    <p:sldId id="348" r:id="rId23"/>
    <p:sldId id="259" r:id="rId24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B8D"/>
    <a:srgbClr val="0066FF"/>
    <a:srgbClr val="605D5C"/>
    <a:srgbClr val="3D3D3C"/>
    <a:srgbClr val="0070C0"/>
    <a:srgbClr val="F59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9535" autoAdjust="0"/>
  </p:normalViewPr>
  <p:slideViewPr>
    <p:cSldViewPr snapToGrid="0">
      <p:cViewPr varScale="1">
        <p:scale>
          <a:sx n="79" d="100"/>
          <a:sy n="79" d="100"/>
        </p:scale>
        <p:origin x="171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C27CFD-79F9-4ADA-8F31-ED7FA36538C9}" type="datetimeFigureOut">
              <a:rPr lang="pt-BR" smtClean="0"/>
              <a:t>22/04/2024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09B327-5C9F-4B7E-96F2-99F76D2471A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2489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09B327-5C9F-4B7E-96F2-99F76D2471AE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907506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8D577FE-7A7B-4B51-8A27-8DD5CF2354FA}" type="slidenum">
              <a:rPr kumimoji="0" lang="pt-BR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pt-BR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253394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8D577FE-7A7B-4B51-8A27-8DD5CF2354FA}" type="slidenum">
              <a:rPr kumimoji="0" lang="pt-BR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pt-BR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515676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8D577FE-7A7B-4B51-8A27-8DD5CF2354FA}" type="slidenum">
              <a:rPr kumimoji="0" lang="pt-BR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pt-BR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382501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8D577FE-7A7B-4B51-8A27-8DD5CF2354FA}" type="slidenum">
              <a:rPr kumimoji="0" lang="pt-BR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pt-BR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149102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8D577FE-7A7B-4B51-8A27-8DD5CF2354FA}" type="slidenum">
              <a:rPr kumimoji="0" lang="pt-BR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pt-BR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99174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8D577FE-7A7B-4B51-8A27-8DD5CF2354FA}" type="slidenum">
              <a:rPr kumimoji="0" lang="pt-BR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pt-BR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892267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8D577FE-7A7B-4B51-8A27-8DD5CF2354FA}" type="slidenum">
              <a:rPr kumimoji="0" lang="pt-BR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pt-BR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944915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8D577FE-7A7B-4B51-8A27-8DD5CF2354FA}" type="slidenum">
              <a:rPr kumimoji="0" lang="pt-BR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pt-BR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595361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8D577FE-7A7B-4B51-8A27-8DD5CF2354FA}" type="slidenum">
              <a:rPr kumimoji="0" lang="pt-BR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pt-BR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508594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8D577FE-7A7B-4B51-8A27-8DD5CF2354FA}" type="slidenum">
              <a:rPr kumimoji="0" lang="pt-BR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pt-BR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27714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8D577FE-7A7B-4B51-8A27-8DD5CF2354FA}" type="slidenum">
              <a:rPr kumimoji="0" lang="pt-BR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pt-BR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124369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8D577FE-7A7B-4B51-8A27-8DD5CF2354FA}" type="slidenum">
              <a:rPr kumimoji="0" lang="pt-BR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pt-BR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596374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8D577FE-7A7B-4B51-8A27-8DD5CF2354FA}" type="slidenum">
              <a:rPr kumimoji="0" lang="pt-BR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pt-BR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499175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8D577FE-7A7B-4B51-8A27-8DD5CF2354FA}" type="slidenum">
              <a:rPr kumimoji="0" lang="pt-BR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pt-BR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121474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8D577FE-7A7B-4B51-8A27-8DD5CF2354FA}" type="slidenum">
              <a:rPr kumimoji="0" lang="pt-BR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pt-BR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564828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8D577FE-7A7B-4B51-8A27-8DD5CF2354FA}" type="slidenum">
              <a:rPr kumimoji="0" lang="pt-BR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pt-BR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50231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2F576-BF04-422A-B760-38E828C42981}" type="datetimeFigureOut">
              <a:rPr lang="pt-BR" smtClean="0"/>
              <a:t>22/04/2024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C723A-BD0B-422D-A1ED-86A9EB29B2BC}" type="slidenum">
              <a:rPr lang="pt-BR" smtClean="0"/>
              <a:t>‹nº›</a:t>
            </a:fld>
            <a:endParaRPr lang="pt-BR"/>
          </a:p>
        </p:txBody>
      </p:sp>
      <p:pic>
        <p:nvPicPr>
          <p:cNvPr id="9" name="Imagem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"/>
            <a:ext cx="914400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132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a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95616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iolo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 txBox="1">
            <a:spLocks noGrp="1"/>
          </p:cNvSpPr>
          <p:nvPr>
            <p:ph type="body" idx="1"/>
          </p:nvPr>
        </p:nvSpPr>
        <p:spPr>
          <a:xfrm>
            <a:off x="700968" y="1481740"/>
            <a:ext cx="8111959" cy="33582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171446" marR="0" lvl="0" indent="95248" algn="l" rtl="0">
              <a:lnSpc>
                <a:spcPct val="90000"/>
              </a:lnSpc>
              <a:spcBef>
                <a:spcPts val="751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14338" marR="0" lvl="1" indent="57149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29" marR="0" lvl="2" indent="190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21" marR="0" lvl="3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A5A5A5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12" marR="0" lvl="4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BFBFBF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04" marR="0" lvl="5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28795" marR="0" lvl="6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1686" marR="0" lvl="7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14578" marR="0" lvl="8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065424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8887F-BD1E-844B-90F5-CDDCF6278755}" type="datetimeFigureOut">
              <a:rPr lang="pt-BR" smtClean="0"/>
              <a:t>22/04/2024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E1271-281B-3D4D-BEE5-57F78FB720E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11604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690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 userDrawn="1"/>
        </p:nvPicPr>
        <p:blipFill rotWithShape="1">
          <a:blip r:embed="rId2"/>
          <a:srcRect l="38801" t="15549" r="17163" b="25736"/>
          <a:stretch/>
        </p:blipFill>
        <p:spPr>
          <a:xfrm>
            <a:off x="-1" y="0"/>
            <a:ext cx="9144001" cy="685800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373" b="78079"/>
          <a:stretch/>
        </p:blipFill>
        <p:spPr>
          <a:xfrm>
            <a:off x="1" y="1"/>
            <a:ext cx="3440624" cy="1503336"/>
          </a:xfrm>
          <a:prstGeom prst="rect">
            <a:avLst/>
          </a:prstGeom>
        </p:spPr>
      </p:pic>
      <p:sp>
        <p:nvSpPr>
          <p:cNvPr id="2" name="Retângulo 1"/>
          <p:cNvSpPr/>
          <p:nvPr userDrawn="1"/>
        </p:nvSpPr>
        <p:spPr>
          <a:xfrm>
            <a:off x="718322" y="1149395"/>
            <a:ext cx="597182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7800" lvl="0" indent="0">
              <a:spcBef>
                <a:spcPts val="0"/>
              </a:spcBef>
              <a:buSzPct val="25000"/>
              <a:buNone/>
            </a:pPr>
            <a:r>
              <a:rPr lang="pt-BR" sz="4000" b="1" i="1" u="none" strike="noStrike" cap="none" dirty="0">
                <a:solidFill>
                  <a:schemeClr val="accent2"/>
                </a:solidFill>
                <a:latin typeface="+mn-lt"/>
                <a:ea typeface="Calibri"/>
                <a:cs typeface="Calibri"/>
                <a:sym typeface="Calibri"/>
              </a:rPr>
              <a:t>Na aula de hoje teremos...</a:t>
            </a:r>
            <a:endParaRPr lang="pt-BR" sz="4000" b="1" i="1" dirty="0">
              <a:solidFill>
                <a:schemeClr val="accent2"/>
              </a:solidFill>
            </a:endParaRPr>
          </a:p>
        </p:txBody>
      </p:sp>
      <p:sp>
        <p:nvSpPr>
          <p:cNvPr id="7" name="Espaço Reservado para Texto 1"/>
          <p:cNvSpPr>
            <a:spLocks noGrp="1"/>
          </p:cNvSpPr>
          <p:nvPr>
            <p:ph type="body" idx="1"/>
          </p:nvPr>
        </p:nvSpPr>
        <p:spPr>
          <a:xfrm>
            <a:off x="533754" y="2537256"/>
            <a:ext cx="8498272" cy="2458159"/>
          </a:xfrm>
        </p:spPr>
        <p:txBody>
          <a:bodyPr/>
          <a:lstStyle/>
          <a:p>
            <a:endParaRPr lang="pt-BR" sz="3200" i="1" dirty="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75381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 userDrawn="1"/>
        </p:nvPicPr>
        <p:blipFill rotWithShape="1">
          <a:blip r:embed="rId2"/>
          <a:srcRect l="38801" t="15549" r="17163" b="25736"/>
          <a:stretch/>
        </p:blipFill>
        <p:spPr>
          <a:xfrm>
            <a:off x="-1" y="0"/>
            <a:ext cx="9144001" cy="6858000"/>
          </a:xfrm>
          <a:prstGeom prst="rect">
            <a:avLst/>
          </a:prstGeom>
        </p:spPr>
      </p:pic>
      <p:sp>
        <p:nvSpPr>
          <p:cNvPr id="4" name="Espaço Reservado para Imagem 3"/>
          <p:cNvSpPr>
            <a:spLocks noGrp="1"/>
          </p:cNvSpPr>
          <p:nvPr>
            <p:ph type="pic" sz="quarter" idx="10"/>
          </p:nvPr>
        </p:nvSpPr>
        <p:spPr>
          <a:xfrm>
            <a:off x="325394" y="1856090"/>
            <a:ext cx="8493211" cy="1573213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25343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 userDrawn="1"/>
        </p:nvPicPr>
        <p:blipFill rotWithShape="1">
          <a:blip r:embed="rId2"/>
          <a:srcRect l="38801" t="15549" r="17163" b="25736"/>
          <a:stretch/>
        </p:blipFill>
        <p:spPr>
          <a:xfrm>
            <a:off x="-1" y="0"/>
            <a:ext cx="9144001" cy="6858000"/>
          </a:xfrm>
          <a:prstGeom prst="rect">
            <a:avLst/>
          </a:prstGeom>
        </p:spPr>
      </p:pic>
      <p:sp>
        <p:nvSpPr>
          <p:cNvPr id="3" name="Espaço Reservado para Conteúdo 2"/>
          <p:cNvSpPr>
            <a:spLocks noGrp="1"/>
          </p:cNvSpPr>
          <p:nvPr>
            <p:ph sz="quarter" idx="10"/>
          </p:nvPr>
        </p:nvSpPr>
        <p:spPr>
          <a:xfrm>
            <a:off x="485776" y="1046165"/>
            <a:ext cx="8188325" cy="4143375"/>
          </a:xfrm>
        </p:spPr>
        <p:txBody>
          <a:bodyPr/>
          <a:lstStyle>
            <a:lvl1pPr>
              <a:defRPr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026039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 userDrawn="1"/>
        </p:nvPicPr>
        <p:blipFill rotWithShape="1">
          <a:blip r:embed="rId2"/>
          <a:srcRect l="38801" t="15549" r="17163" b="25736"/>
          <a:stretch/>
        </p:blipFill>
        <p:spPr>
          <a:xfrm>
            <a:off x="-1" y="0"/>
            <a:ext cx="9144001" cy="685800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373" b="78079"/>
          <a:stretch/>
        </p:blipFill>
        <p:spPr>
          <a:xfrm>
            <a:off x="1" y="1"/>
            <a:ext cx="3440624" cy="1503336"/>
          </a:xfrm>
          <a:prstGeom prst="rect">
            <a:avLst/>
          </a:prstGeom>
        </p:spPr>
      </p:pic>
      <p:sp>
        <p:nvSpPr>
          <p:cNvPr id="4" name="Shape 18"/>
          <p:cNvSpPr txBox="1">
            <a:spLocks noGrp="1"/>
          </p:cNvSpPr>
          <p:nvPr>
            <p:ph type="body" idx="1"/>
          </p:nvPr>
        </p:nvSpPr>
        <p:spPr>
          <a:xfrm>
            <a:off x="533754" y="2537258"/>
            <a:ext cx="8498272" cy="24581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lvl1pPr marL="177800" indent="0">
              <a:buNone/>
              <a:defRPr baseline="0"/>
            </a:lvl1pPr>
          </a:lstStyle>
          <a:p>
            <a:pPr marL="177796" lvl="0" indent="0">
              <a:spcBef>
                <a:spcPts val="0"/>
              </a:spcBef>
              <a:buSzPct val="25000"/>
              <a:buNone/>
            </a:pPr>
            <a:endParaRPr lang="pt-BR" b="1" i="1" dirty="0">
              <a:solidFill>
                <a:schemeClr val="accent2"/>
              </a:solidFill>
            </a:endParaRPr>
          </a:p>
          <a:p>
            <a:pPr lvl="0" indent="-50799">
              <a:lnSpc>
                <a:spcPct val="100000"/>
              </a:lnSpc>
              <a:spcBef>
                <a:spcPts val="0"/>
              </a:spcBef>
            </a:pPr>
            <a:r>
              <a:rPr lang="pt-BR" b="0" i="1" u="none" strike="noStrike" cap="none" dirty="0">
                <a:solidFill>
                  <a:srgbClr val="595959"/>
                </a:solidFill>
                <a:sym typeface="Calibri"/>
              </a:rPr>
              <a:t> XXXXXXXXXXXXXXXXX;</a:t>
            </a:r>
          </a:p>
          <a:p>
            <a:pPr lvl="0" indent="-50799">
              <a:lnSpc>
                <a:spcPct val="100000"/>
              </a:lnSpc>
              <a:spcBef>
                <a:spcPts val="0"/>
              </a:spcBef>
            </a:pPr>
            <a:r>
              <a:rPr lang="pt-BR" b="0" i="1" u="none" strike="noStrike" cap="none" dirty="0">
                <a:solidFill>
                  <a:srgbClr val="595959"/>
                </a:solidFill>
                <a:sym typeface="Calibri"/>
              </a:rPr>
              <a:t> XXXXXXXXXXXXXXXXX;</a:t>
            </a:r>
          </a:p>
          <a:p>
            <a:pPr lvl="0" indent="-50799">
              <a:lnSpc>
                <a:spcPct val="100000"/>
              </a:lnSpc>
              <a:spcBef>
                <a:spcPts val="0"/>
              </a:spcBef>
            </a:pPr>
            <a:endParaRPr lang="pt-BR" sz="2000" b="0" i="1" u="none" strike="noStrike" cap="none" dirty="0">
              <a:solidFill>
                <a:srgbClr val="595959"/>
              </a:solidFill>
              <a:sym typeface="Calibri"/>
            </a:endParaRPr>
          </a:p>
          <a:p>
            <a:pPr marL="177800" indent="0">
              <a:buNone/>
            </a:pPr>
            <a:endParaRPr lang="pt-BR" sz="2000" i="1" dirty="0"/>
          </a:p>
          <a:p>
            <a:pPr marL="177796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ct val="100000"/>
              <a:buNone/>
            </a:pPr>
            <a:r>
              <a:rPr lang="pt-BR" sz="2000" i="1" dirty="0"/>
              <a:t>		</a:t>
            </a:r>
            <a:endParaRPr lang="pt-BR" sz="2000" b="0" i="1" u="none" strike="noStrike" cap="none" dirty="0">
              <a:solidFill>
                <a:srgbClr val="595959"/>
              </a:solidFill>
              <a:sym typeface="Calibri"/>
            </a:endParaRPr>
          </a:p>
        </p:txBody>
      </p:sp>
      <p:sp>
        <p:nvSpPr>
          <p:cNvPr id="2" name="Retângulo 1"/>
          <p:cNvSpPr/>
          <p:nvPr userDrawn="1"/>
        </p:nvSpPr>
        <p:spPr>
          <a:xfrm>
            <a:off x="718324" y="1149395"/>
            <a:ext cx="259667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7796" lvl="0" indent="0">
              <a:spcBef>
                <a:spcPts val="0"/>
              </a:spcBef>
              <a:buSzPct val="25000"/>
              <a:buNone/>
            </a:pPr>
            <a:r>
              <a:rPr lang="pt-BR" sz="4000" b="1" i="1" u="none" strike="noStrike" cap="none" dirty="0">
                <a:solidFill>
                  <a:schemeClr val="accent2"/>
                </a:solidFill>
                <a:latin typeface="+mn-lt"/>
                <a:ea typeface="Calibri"/>
                <a:cs typeface="Calibri"/>
                <a:sym typeface="Calibri"/>
              </a:rPr>
              <a:t>Atividades</a:t>
            </a:r>
            <a:endParaRPr lang="pt-BR" sz="4000" b="1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6963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 userDrawn="1"/>
        </p:nvPicPr>
        <p:blipFill rotWithShape="1">
          <a:blip r:embed="rId2"/>
          <a:srcRect l="38801" t="15549" r="17163" b="25736"/>
          <a:stretch/>
        </p:blipFill>
        <p:spPr>
          <a:xfrm>
            <a:off x="-1" y="0"/>
            <a:ext cx="9144001" cy="685800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373" b="78079"/>
          <a:stretch/>
        </p:blipFill>
        <p:spPr>
          <a:xfrm>
            <a:off x="1" y="1"/>
            <a:ext cx="3440624" cy="1503336"/>
          </a:xfrm>
          <a:prstGeom prst="rect">
            <a:avLst/>
          </a:prstGeom>
        </p:spPr>
      </p:pic>
      <p:sp>
        <p:nvSpPr>
          <p:cNvPr id="4" name="Shape 18"/>
          <p:cNvSpPr txBox="1">
            <a:spLocks noGrp="1"/>
          </p:cNvSpPr>
          <p:nvPr>
            <p:ph type="body" idx="1"/>
          </p:nvPr>
        </p:nvSpPr>
        <p:spPr>
          <a:xfrm>
            <a:off x="533754" y="2537258"/>
            <a:ext cx="8498272" cy="24581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lvl1pPr marL="177800" indent="0">
              <a:buNone/>
              <a:defRPr baseline="0"/>
            </a:lvl1pPr>
          </a:lstStyle>
          <a:p>
            <a:pPr marL="177796" lvl="0" indent="0">
              <a:spcBef>
                <a:spcPts val="0"/>
              </a:spcBef>
              <a:buSzPct val="25000"/>
              <a:buNone/>
            </a:pPr>
            <a:endParaRPr lang="pt-BR" b="1" i="1" dirty="0">
              <a:solidFill>
                <a:schemeClr val="accent2"/>
              </a:solidFill>
            </a:endParaRPr>
          </a:p>
          <a:p>
            <a:pPr lvl="0" indent="-50799">
              <a:lnSpc>
                <a:spcPct val="100000"/>
              </a:lnSpc>
              <a:spcBef>
                <a:spcPts val="0"/>
              </a:spcBef>
            </a:pPr>
            <a:r>
              <a:rPr lang="pt-BR" b="0" i="1" u="none" strike="noStrike" cap="none" dirty="0">
                <a:solidFill>
                  <a:srgbClr val="595959"/>
                </a:solidFill>
                <a:sym typeface="Calibri"/>
              </a:rPr>
              <a:t> XXXXXXXXXXXXXXXXX;</a:t>
            </a:r>
          </a:p>
          <a:p>
            <a:pPr lvl="0" indent="-50799">
              <a:lnSpc>
                <a:spcPct val="100000"/>
              </a:lnSpc>
              <a:spcBef>
                <a:spcPts val="0"/>
              </a:spcBef>
            </a:pPr>
            <a:r>
              <a:rPr lang="pt-BR" b="0" i="1" u="none" strike="noStrike" cap="none" dirty="0">
                <a:solidFill>
                  <a:srgbClr val="595959"/>
                </a:solidFill>
                <a:sym typeface="Calibri"/>
              </a:rPr>
              <a:t> XXXXXXXXXXXXXXXXX;</a:t>
            </a:r>
          </a:p>
          <a:p>
            <a:pPr lvl="0" indent="-50799">
              <a:lnSpc>
                <a:spcPct val="100000"/>
              </a:lnSpc>
              <a:spcBef>
                <a:spcPts val="0"/>
              </a:spcBef>
            </a:pPr>
            <a:endParaRPr lang="pt-BR" sz="2000" b="0" i="1" u="none" strike="noStrike" cap="none" dirty="0">
              <a:solidFill>
                <a:srgbClr val="595959"/>
              </a:solidFill>
              <a:sym typeface="Calibri"/>
            </a:endParaRPr>
          </a:p>
          <a:p>
            <a:pPr marL="177800" indent="0">
              <a:buNone/>
            </a:pPr>
            <a:endParaRPr lang="pt-BR" sz="2000" i="1" dirty="0"/>
          </a:p>
          <a:p>
            <a:pPr marL="177796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ct val="100000"/>
              <a:buNone/>
            </a:pPr>
            <a:r>
              <a:rPr lang="pt-BR" sz="2000" i="1" dirty="0"/>
              <a:t>		</a:t>
            </a:r>
            <a:endParaRPr lang="pt-BR" sz="2000" b="0" i="1" u="none" strike="noStrike" cap="none" dirty="0">
              <a:solidFill>
                <a:srgbClr val="595959"/>
              </a:solidFill>
              <a:sym typeface="Calibri"/>
            </a:endParaRPr>
          </a:p>
        </p:txBody>
      </p:sp>
      <p:sp>
        <p:nvSpPr>
          <p:cNvPr id="2" name="Retângulo 1"/>
          <p:cNvSpPr/>
          <p:nvPr userDrawn="1"/>
        </p:nvSpPr>
        <p:spPr>
          <a:xfrm>
            <a:off x="718324" y="1149395"/>
            <a:ext cx="8415445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7796" lvl="0" indent="0">
              <a:spcBef>
                <a:spcPts val="0"/>
              </a:spcBef>
              <a:buSzPct val="25000"/>
              <a:buNone/>
            </a:pPr>
            <a:r>
              <a:rPr lang="pt-BR" sz="4000" b="1" i="1" u="none" strike="noStrike" cap="none" dirty="0">
                <a:solidFill>
                  <a:schemeClr val="accent2"/>
                </a:solidFill>
                <a:latin typeface="+mn-lt"/>
                <a:ea typeface="Calibri"/>
                <a:cs typeface="Calibri"/>
                <a:sym typeface="Calibri"/>
              </a:rPr>
              <a:t>Pesquisas</a:t>
            </a:r>
            <a:r>
              <a:rPr lang="pt-BR" sz="4000" b="1" i="1" u="none" strike="noStrike" cap="none" baseline="0" dirty="0">
                <a:solidFill>
                  <a:schemeClr val="accent2"/>
                </a:solidFill>
                <a:latin typeface="+mn-lt"/>
                <a:ea typeface="Calibri"/>
                <a:cs typeface="Calibri"/>
                <a:sym typeface="Calibri"/>
              </a:rPr>
              <a:t> e Referências (aula de hoje)</a:t>
            </a:r>
            <a:endParaRPr lang="pt-BR" sz="4000" b="1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94695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 userDrawn="1"/>
        </p:nvPicPr>
        <p:blipFill rotWithShape="1">
          <a:blip r:embed="rId2"/>
          <a:srcRect l="38801" t="15549" r="17163" b="25736"/>
          <a:stretch/>
        </p:blipFill>
        <p:spPr>
          <a:xfrm>
            <a:off x="-1" y="0"/>
            <a:ext cx="9144001" cy="685800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373" b="78079"/>
          <a:stretch/>
        </p:blipFill>
        <p:spPr>
          <a:xfrm>
            <a:off x="1" y="1"/>
            <a:ext cx="3440624" cy="1503336"/>
          </a:xfrm>
          <a:prstGeom prst="rect">
            <a:avLst/>
          </a:prstGeom>
        </p:spPr>
      </p:pic>
      <p:sp>
        <p:nvSpPr>
          <p:cNvPr id="4" name="Shape 18"/>
          <p:cNvSpPr txBox="1">
            <a:spLocks noGrp="1"/>
          </p:cNvSpPr>
          <p:nvPr>
            <p:ph type="body" idx="1"/>
          </p:nvPr>
        </p:nvSpPr>
        <p:spPr>
          <a:xfrm>
            <a:off x="533754" y="2537258"/>
            <a:ext cx="8498272" cy="245815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lvl1pPr marL="177800" indent="0">
              <a:buNone/>
              <a:defRPr baseline="0"/>
            </a:lvl1pPr>
          </a:lstStyle>
          <a:p>
            <a:pPr marL="177796" lvl="0" indent="0">
              <a:spcBef>
                <a:spcPts val="0"/>
              </a:spcBef>
              <a:buSzPct val="25000"/>
              <a:buNone/>
            </a:pPr>
            <a:endParaRPr lang="pt-BR" b="1" i="1" dirty="0">
              <a:solidFill>
                <a:schemeClr val="accent2"/>
              </a:solidFill>
            </a:endParaRPr>
          </a:p>
          <a:p>
            <a:pPr lvl="0" indent="-50799">
              <a:lnSpc>
                <a:spcPct val="100000"/>
              </a:lnSpc>
              <a:spcBef>
                <a:spcPts val="0"/>
              </a:spcBef>
            </a:pPr>
            <a:r>
              <a:rPr lang="pt-BR" b="0" i="1" u="none" strike="noStrike" cap="none" dirty="0">
                <a:solidFill>
                  <a:srgbClr val="595959"/>
                </a:solidFill>
                <a:sym typeface="Calibri"/>
              </a:rPr>
              <a:t> XXXXXXXXXXXXXXXXX;</a:t>
            </a:r>
          </a:p>
          <a:p>
            <a:pPr lvl="0" indent="-50799">
              <a:lnSpc>
                <a:spcPct val="100000"/>
              </a:lnSpc>
              <a:spcBef>
                <a:spcPts val="0"/>
              </a:spcBef>
            </a:pPr>
            <a:r>
              <a:rPr lang="pt-BR" b="0" i="1" u="none" strike="noStrike" cap="none" dirty="0">
                <a:solidFill>
                  <a:srgbClr val="595959"/>
                </a:solidFill>
                <a:sym typeface="Calibri"/>
              </a:rPr>
              <a:t> XXXXXXXXXXXXXXXXX;</a:t>
            </a:r>
          </a:p>
          <a:p>
            <a:pPr lvl="0" indent="-50799">
              <a:lnSpc>
                <a:spcPct val="100000"/>
              </a:lnSpc>
              <a:spcBef>
                <a:spcPts val="0"/>
              </a:spcBef>
            </a:pPr>
            <a:endParaRPr lang="pt-BR" sz="2000" b="0" i="1" u="none" strike="noStrike" cap="none" dirty="0">
              <a:solidFill>
                <a:srgbClr val="595959"/>
              </a:solidFill>
              <a:sym typeface="Calibri"/>
            </a:endParaRPr>
          </a:p>
          <a:p>
            <a:pPr marL="177800" indent="0">
              <a:buNone/>
            </a:pPr>
            <a:endParaRPr lang="pt-BR" sz="2000" i="1" dirty="0"/>
          </a:p>
          <a:p>
            <a:pPr marL="177796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ct val="100000"/>
              <a:buNone/>
            </a:pPr>
            <a:r>
              <a:rPr lang="pt-BR" sz="2000" i="1" dirty="0"/>
              <a:t>		</a:t>
            </a:r>
            <a:endParaRPr lang="pt-BR" sz="2000" b="0" i="1" u="none" strike="noStrike" cap="none" dirty="0">
              <a:solidFill>
                <a:srgbClr val="595959"/>
              </a:solidFill>
              <a:sym typeface="Calibri"/>
            </a:endParaRPr>
          </a:p>
        </p:txBody>
      </p:sp>
      <p:sp>
        <p:nvSpPr>
          <p:cNvPr id="2" name="Retângulo 1"/>
          <p:cNvSpPr/>
          <p:nvPr userDrawn="1"/>
        </p:nvSpPr>
        <p:spPr>
          <a:xfrm>
            <a:off x="718323" y="1149395"/>
            <a:ext cx="430803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7796" lvl="0" indent="0">
              <a:spcBef>
                <a:spcPts val="0"/>
              </a:spcBef>
              <a:buSzPct val="25000"/>
              <a:buNone/>
            </a:pPr>
            <a:r>
              <a:rPr lang="pt-BR" sz="4000" b="1" i="1" u="none" strike="noStrike" cap="none" dirty="0">
                <a:solidFill>
                  <a:schemeClr val="accent2"/>
                </a:solidFill>
                <a:latin typeface="+mn-lt"/>
                <a:ea typeface="Calibri"/>
                <a:cs typeface="Calibri"/>
                <a:sym typeface="Calibri"/>
              </a:rPr>
              <a:t>Na próxima aula...</a:t>
            </a:r>
            <a:endParaRPr lang="pt-BR" sz="4000" b="1" i="1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5790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/>
          <p:cNvPicPr>
            <a:picLocks noChangeAspect="1"/>
          </p:cNvPicPr>
          <p:nvPr userDrawn="1"/>
        </p:nvPicPr>
        <p:blipFill rotWithShape="1">
          <a:blip r:embed="rId2"/>
          <a:srcRect l="38801" t="15549" r="17163" b="25736"/>
          <a:stretch/>
        </p:blipFill>
        <p:spPr>
          <a:xfrm>
            <a:off x="-1" y="0"/>
            <a:ext cx="9144001" cy="6858000"/>
          </a:xfrm>
          <a:prstGeom prst="rect">
            <a:avLst/>
          </a:prstGeom>
        </p:spPr>
      </p:pic>
      <p:pic>
        <p:nvPicPr>
          <p:cNvPr id="3" name="Imagem 2"/>
          <p:cNvPicPr>
            <a:picLocks noChangeAspect="1"/>
          </p:cNvPicPr>
          <p:nvPr userDrawn="1"/>
        </p:nvPicPr>
        <p:blipFill rotWithShape="1">
          <a:blip r:embed="rId3"/>
          <a:srcRect l="38830" t="15437" r="17227" b="25620"/>
          <a:stretch/>
        </p:blipFill>
        <p:spPr>
          <a:xfrm>
            <a:off x="0" y="-41189"/>
            <a:ext cx="9144000" cy="6899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5648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5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92F576-BF04-422A-B760-38E828C42981}" type="datetimeFigureOut">
              <a:rPr lang="pt-BR" smtClean="0"/>
              <a:t>22/04/2024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C723A-BD0B-422D-A1ED-86A9EB29B2B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2097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5" r:id="rId4"/>
    <p:sldLayoutId id="2147483672" r:id="rId5"/>
    <p:sldLayoutId id="2147483670" r:id="rId6"/>
    <p:sldLayoutId id="2147483667" r:id="rId7"/>
    <p:sldLayoutId id="2147483671" r:id="rId8"/>
    <p:sldLayoutId id="2147483664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5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882967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05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05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05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05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05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05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05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05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05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05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05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05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05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05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05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05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05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05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051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433889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373" b="78079"/>
          <a:stretch/>
        </p:blipFill>
        <p:spPr>
          <a:xfrm>
            <a:off x="0" y="1"/>
            <a:ext cx="3440624" cy="1503336"/>
          </a:xfrm>
          <a:prstGeom prst="rect">
            <a:avLst/>
          </a:prstGeom>
        </p:spPr>
      </p:pic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43F886F4-55C1-4F49-B522-B9FDD96589F7}"/>
              </a:ext>
            </a:extLst>
          </p:cNvPr>
          <p:cNvCxnSpPr>
            <a:cxnSpLocks/>
          </p:cNvCxnSpPr>
          <p:nvPr/>
        </p:nvCxnSpPr>
        <p:spPr>
          <a:xfrm>
            <a:off x="3102964" y="449705"/>
            <a:ext cx="0" cy="8137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hape 23">
            <a:extLst>
              <a:ext uri="{FF2B5EF4-FFF2-40B4-BE49-F238E27FC236}">
                <a16:creationId xmlns:a16="http://schemas.microsoft.com/office/drawing/2014/main" id="{A273B527-DBD4-C8F9-AD71-74317858C7AC}"/>
              </a:ext>
            </a:extLst>
          </p:cNvPr>
          <p:cNvSpPr txBox="1">
            <a:spLocks/>
          </p:cNvSpPr>
          <p:nvPr/>
        </p:nvSpPr>
        <p:spPr>
          <a:xfrm>
            <a:off x="3245843" y="373090"/>
            <a:ext cx="6595490" cy="54130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SzPct val="25000"/>
              <a:buFont typeface="Arial" panose="020B0604020202020204" pitchFamily="34" charset="0"/>
              <a:buNone/>
            </a:pPr>
            <a:r>
              <a:rPr lang="pt-BR" sz="3000" b="1" dirty="0">
                <a:solidFill>
                  <a:srgbClr val="3D3D3C"/>
                </a:solidFill>
              </a:rPr>
              <a:t>UC7</a:t>
            </a:r>
            <a:endParaRPr lang="pt-BR" sz="3000" dirty="0"/>
          </a:p>
        </p:txBody>
      </p:sp>
      <p:sp>
        <p:nvSpPr>
          <p:cNvPr id="4" name="Shape 23">
            <a:extLst>
              <a:ext uri="{FF2B5EF4-FFF2-40B4-BE49-F238E27FC236}">
                <a16:creationId xmlns:a16="http://schemas.microsoft.com/office/drawing/2014/main" id="{CBBAF16F-C2B1-8770-99DD-3D0C5881CD63}"/>
              </a:ext>
            </a:extLst>
          </p:cNvPr>
          <p:cNvSpPr txBox="1">
            <a:spLocks/>
          </p:cNvSpPr>
          <p:nvPr/>
        </p:nvSpPr>
        <p:spPr>
          <a:xfrm>
            <a:off x="3245843" y="775119"/>
            <a:ext cx="6595490" cy="4828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SzPct val="25000"/>
              <a:buFont typeface="Arial" panose="020B0604020202020204" pitchFamily="34" charset="0"/>
              <a:buNone/>
            </a:pPr>
            <a:r>
              <a:rPr lang="pt-BR" sz="2200" dirty="0">
                <a:solidFill>
                  <a:srgbClr val="0070C0"/>
                </a:solidFill>
              </a:rPr>
              <a:t>Desenvolver Aplicações Web</a:t>
            </a:r>
            <a:endParaRPr lang="pt-BR" sz="2200" dirty="0"/>
          </a:p>
        </p:txBody>
      </p:sp>
      <p:sp>
        <p:nvSpPr>
          <p:cNvPr id="6" name="Shape 23">
            <a:extLst>
              <a:ext uri="{FF2B5EF4-FFF2-40B4-BE49-F238E27FC236}">
                <a16:creationId xmlns:a16="http://schemas.microsoft.com/office/drawing/2014/main" id="{98E2B02F-2B7A-7AAB-4F93-EE964FEF13F5}"/>
              </a:ext>
            </a:extLst>
          </p:cNvPr>
          <p:cNvSpPr txBox="1">
            <a:spLocks/>
          </p:cNvSpPr>
          <p:nvPr/>
        </p:nvSpPr>
        <p:spPr>
          <a:xfrm>
            <a:off x="329784" y="1815642"/>
            <a:ext cx="8442000" cy="408237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171446" marR="0" lvl="0" indent="95248" algn="l" rtl="0">
              <a:lnSpc>
                <a:spcPct val="90000"/>
              </a:lnSpc>
              <a:spcBef>
                <a:spcPts val="751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14338" marR="0" lvl="1" indent="57149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29" marR="0" lvl="2" indent="190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21" marR="0" lvl="3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A5A5A5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12" marR="0" lvl="4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BFBFBF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04" marR="0" lvl="5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28795" marR="0" lvl="6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1686" marR="0" lvl="7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14578" marR="0" lvl="8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 algn="just">
              <a:spcBef>
                <a:spcPts val="0"/>
              </a:spcBef>
              <a:buNone/>
            </a:pPr>
            <a:r>
              <a:rPr lang="en-US" sz="3600" b="1" dirty="0">
                <a:solidFill>
                  <a:srgbClr val="0070C0"/>
                </a:solidFill>
                <a:sym typeface="Century Gothic"/>
              </a:rPr>
              <a:t>Tags </a:t>
            </a:r>
            <a:r>
              <a:rPr lang="en-US" sz="3600" b="1" dirty="0" err="1">
                <a:solidFill>
                  <a:srgbClr val="0070C0"/>
                </a:solidFill>
                <a:sym typeface="Century Gothic"/>
              </a:rPr>
              <a:t>básicas</a:t>
            </a:r>
            <a:r>
              <a:rPr lang="en-US" sz="3600" b="1" dirty="0">
                <a:solidFill>
                  <a:srgbClr val="0070C0"/>
                </a:solidFill>
                <a:sym typeface="Century Gothic"/>
              </a:rPr>
              <a:t> HTML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pt-BR" sz="2000" kern="0" dirty="0">
              <a:solidFill>
                <a:schemeClr val="tx1"/>
              </a:solidFill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3000" b="1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&lt;p&gt;</a:t>
            </a:r>
            <a:r>
              <a:rPr lang="pt-BR" sz="30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- </a:t>
            </a:r>
            <a:r>
              <a:rPr lang="pt-BR" sz="30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Tag</a:t>
            </a:r>
            <a:r>
              <a:rPr lang="pt-BR" sz="30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para definir um parágrafo;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3000" b="1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&lt;a&gt;</a:t>
            </a:r>
            <a:r>
              <a:rPr lang="pt-BR" sz="30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- </a:t>
            </a:r>
            <a:r>
              <a:rPr lang="pt-BR" sz="30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Tag</a:t>
            </a:r>
            <a:r>
              <a:rPr lang="pt-BR" sz="30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 link, junto ao atributo </a:t>
            </a:r>
            <a:r>
              <a:rPr lang="pt-BR" sz="30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href</a:t>
            </a:r>
            <a:r>
              <a:rPr lang="pt-BR" sz="30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;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3000" b="1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&lt;header&gt;</a:t>
            </a:r>
            <a:r>
              <a:rPr lang="pt-BR" sz="30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- define um cabeçalho;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3000" b="1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&lt;</a:t>
            </a:r>
            <a:r>
              <a:rPr lang="pt-BR" sz="3000" b="1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section</a:t>
            </a:r>
            <a:r>
              <a:rPr lang="pt-BR" sz="3000" b="1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pt-BR" sz="30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- define uma seção;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3000" b="1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&lt;</a:t>
            </a:r>
            <a:r>
              <a:rPr lang="pt-BR" sz="3000" b="1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article</a:t>
            </a:r>
            <a:r>
              <a:rPr lang="pt-BR" sz="3000" b="1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pt-BR" sz="30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- define um artigo;</a:t>
            </a:r>
          </a:p>
        </p:txBody>
      </p:sp>
    </p:spTree>
    <p:extLst>
      <p:ext uri="{BB962C8B-B14F-4D97-AF65-F5344CB8AC3E}">
        <p14:creationId xmlns:p14="http://schemas.microsoft.com/office/powerpoint/2010/main" val="24604250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373" b="78079"/>
          <a:stretch/>
        </p:blipFill>
        <p:spPr>
          <a:xfrm>
            <a:off x="0" y="1"/>
            <a:ext cx="3440624" cy="1503336"/>
          </a:xfrm>
          <a:prstGeom prst="rect">
            <a:avLst/>
          </a:prstGeom>
        </p:spPr>
      </p:pic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43F886F4-55C1-4F49-B522-B9FDD96589F7}"/>
              </a:ext>
            </a:extLst>
          </p:cNvPr>
          <p:cNvCxnSpPr>
            <a:cxnSpLocks/>
          </p:cNvCxnSpPr>
          <p:nvPr/>
        </p:nvCxnSpPr>
        <p:spPr>
          <a:xfrm>
            <a:off x="3102964" y="449705"/>
            <a:ext cx="0" cy="8137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hape 23">
            <a:extLst>
              <a:ext uri="{FF2B5EF4-FFF2-40B4-BE49-F238E27FC236}">
                <a16:creationId xmlns:a16="http://schemas.microsoft.com/office/drawing/2014/main" id="{A273B527-DBD4-C8F9-AD71-74317858C7AC}"/>
              </a:ext>
            </a:extLst>
          </p:cNvPr>
          <p:cNvSpPr txBox="1">
            <a:spLocks/>
          </p:cNvSpPr>
          <p:nvPr/>
        </p:nvSpPr>
        <p:spPr>
          <a:xfrm>
            <a:off x="3245843" y="373090"/>
            <a:ext cx="6595490" cy="54130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SzPct val="25000"/>
              <a:buFont typeface="Arial" panose="020B0604020202020204" pitchFamily="34" charset="0"/>
              <a:buNone/>
            </a:pPr>
            <a:r>
              <a:rPr lang="pt-BR" sz="3000" b="1" dirty="0">
                <a:solidFill>
                  <a:srgbClr val="3D3D3C"/>
                </a:solidFill>
              </a:rPr>
              <a:t>UC7</a:t>
            </a:r>
            <a:endParaRPr lang="pt-BR" sz="3000" dirty="0"/>
          </a:p>
        </p:txBody>
      </p:sp>
      <p:sp>
        <p:nvSpPr>
          <p:cNvPr id="4" name="Shape 23">
            <a:extLst>
              <a:ext uri="{FF2B5EF4-FFF2-40B4-BE49-F238E27FC236}">
                <a16:creationId xmlns:a16="http://schemas.microsoft.com/office/drawing/2014/main" id="{CBBAF16F-C2B1-8770-99DD-3D0C5881CD63}"/>
              </a:ext>
            </a:extLst>
          </p:cNvPr>
          <p:cNvSpPr txBox="1">
            <a:spLocks/>
          </p:cNvSpPr>
          <p:nvPr/>
        </p:nvSpPr>
        <p:spPr>
          <a:xfrm>
            <a:off x="3245843" y="775119"/>
            <a:ext cx="6595490" cy="4828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SzPct val="25000"/>
              <a:buFont typeface="Arial" panose="020B0604020202020204" pitchFamily="34" charset="0"/>
              <a:buNone/>
            </a:pPr>
            <a:r>
              <a:rPr lang="pt-BR" sz="2200" dirty="0">
                <a:solidFill>
                  <a:srgbClr val="0070C0"/>
                </a:solidFill>
              </a:rPr>
              <a:t>Desenvolver Aplicações Web</a:t>
            </a:r>
            <a:endParaRPr lang="pt-BR" sz="2200" dirty="0"/>
          </a:p>
        </p:txBody>
      </p:sp>
      <p:sp>
        <p:nvSpPr>
          <p:cNvPr id="6" name="Shape 23">
            <a:extLst>
              <a:ext uri="{FF2B5EF4-FFF2-40B4-BE49-F238E27FC236}">
                <a16:creationId xmlns:a16="http://schemas.microsoft.com/office/drawing/2014/main" id="{98E2B02F-2B7A-7AAB-4F93-EE964FEF13F5}"/>
              </a:ext>
            </a:extLst>
          </p:cNvPr>
          <p:cNvSpPr txBox="1">
            <a:spLocks/>
          </p:cNvSpPr>
          <p:nvPr/>
        </p:nvSpPr>
        <p:spPr>
          <a:xfrm>
            <a:off x="329784" y="1815642"/>
            <a:ext cx="8442000" cy="408237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171446" marR="0" lvl="0" indent="95248" algn="l" rtl="0">
              <a:lnSpc>
                <a:spcPct val="90000"/>
              </a:lnSpc>
              <a:spcBef>
                <a:spcPts val="751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14338" marR="0" lvl="1" indent="57149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29" marR="0" lvl="2" indent="190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21" marR="0" lvl="3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A5A5A5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12" marR="0" lvl="4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BFBFBF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04" marR="0" lvl="5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28795" marR="0" lvl="6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1686" marR="0" lvl="7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14578" marR="0" lvl="8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 algn="just">
              <a:spcBef>
                <a:spcPts val="0"/>
              </a:spcBef>
              <a:buNone/>
            </a:pPr>
            <a:r>
              <a:rPr lang="en-US" sz="3600" b="1" dirty="0">
                <a:solidFill>
                  <a:srgbClr val="0070C0"/>
                </a:solidFill>
                <a:sym typeface="Century Gothic"/>
              </a:rPr>
              <a:t>Tags </a:t>
            </a:r>
            <a:r>
              <a:rPr lang="en-US" sz="3600" b="1" dirty="0" err="1">
                <a:solidFill>
                  <a:srgbClr val="0070C0"/>
                </a:solidFill>
                <a:sym typeface="Century Gothic"/>
              </a:rPr>
              <a:t>básicas</a:t>
            </a:r>
            <a:r>
              <a:rPr lang="en-US" sz="3600" b="1" dirty="0">
                <a:solidFill>
                  <a:srgbClr val="0070C0"/>
                </a:solidFill>
                <a:sym typeface="Century Gothic"/>
              </a:rPr>
              <a:t> HTML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pt-BR" sz="2000" kern="0" dirty="0">
              <a:solidFill>
                <a:schemeClr val="tx1"/>
              </a:solidFill>
            </a:endParaRPr>
          </a:p>
          <a:p>
            <a:pPr marL="0" marR="0" lvl="0" indent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pt-BR" sz="3000" b="1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&lt;</a:t>
            </a:r>
            <a:r>
              <a:rPr lang="pt-BR" sz="3000" b="1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div</a:t>
            </a:r>
            <a:r>
              <a:rPr lang="pt-BR" sz="3000" b="1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pt-BR" sz="30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- define uma divisão;</a:t>
            </a:r>
          </a:p>
          <a:p>
            <a:pPr marL="0" marR="0" lvl="0" indent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pt-BR" sz="3000" b="1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&lt;</a:t>
            </a:r>
            <a:r>
              <a:rPr lang="pt-BR" sz="3000" b="1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footer</a:t>
            </a:r>
            <a:r>
              <a:rPr lang="pt-BR" sz="3000" b="1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pt-BR" sz="30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- define um rodapé;</a:t>
            </a:r>
            <a:br>
              <a:rPr lang="pt-BR" sz="30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pt-BR" sz="3000" b="1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&lt;</a:t>
            </a:r>
            <a:r>
              <a:rPr lang="pt-BR" sz="3000" b="1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nav</a:t>
            </a:r>
            <a:r>
              <a:rPr lang="pt-BR" sz="3000" b="1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&gt; </a:t>
            </a:r>
            <a:r>
              <a:rPr lang="pt-BR" sz="300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-</a:t>
            </a:r>
            <a:r>
              <a:rPr lang="pt-BR" sz="30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define uma área de navegação;</a:t>
            </a:r>
          </a:p>
          <a:p>
            <a:pPr marL="0" marR="0" lvl="0" indent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pt-BR" sz="3000" b="1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&lt;</a:t>
            </a:r>
            <a:r>
              <a:rPr lang="pt-BR" sz="3000" b="1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table</a:t>
            </a:r>
            <a:r>
              <a:rPr lang="pt-BR" sz="3000" b="1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pt-BR" sz="30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- define uma tabela;</a:t>
            </a:r>
          </a:p>
        </p:txBody>
      </p:sp>
    </p:spTree>
    <p:extLst>
      <p:ext uri="{BB962C8B-B14F-4D97-AF65-F5344CB8AC3E}">
        <p14:creationId xmlns:p14="http://schemas.microsoft.com/office/powerpoint/2010/main" val="20132433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373" b="78079"/>
          <a:stretch/>
        </p:blipFill>
        <p:spPr>
          <a:xfrm>
            <a:off x="0" y="1"/>
            <a:ext cx="3440624" cy="1503336"/>
          </a:xfrm>
          <a:prstGeom prst="rect">
            <a:avLst/>
          </a:prstGeom>
        </p:spPr>
      </p:pic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43F886F4-55C1-4F49-B522-B9FDD96589F7}"/>
              </a:ext>
            </a:extLst>
          </p:cNvPr>
          <p:cNvCxnSpPr>
            <a:cxnSpLocks/>
          </p:cNvCxnSpPr>
          <p:nvPr/>
        </p:nvCxnSpPr>
        <p:spPr>
          <a:xfrm>
            <a:off x="3102964" y="449705"/>
            <a:ext cx="0" cy="8137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hape 23">
            <a:extLst>
              <a:ext uri="{FF2B5EF4-FFF2-40B4-BE49-F238E27FC236}">
                <a16:creationId xmlns:a16="http://schemas.microsoft.com/office/drawing/2014/main" id="{A273B527-DBD4-C8F9-AD71-74317858C7AC}"/>
              </a:ext>
            </a:extLst>
          </p:cNvPr>
          <p:cNvSpPr txBox="1">
            <a:spLocks/>
          </p:cNvSpPr>
          <p:nvPr/>
        </p:nvSpPr>
        <p:spPr>
          <a:xfrm>
            <a:off x="3245843" y="373090"/>
            <a:ext cx="6595490" cy="54130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SzPct val="25000"/>
              <a:buFont typeface="Arial" panose="020B0604020202020204" pitchFamily="34" charset="0"/>
              <a:buNone/>
            </a:pPr>
            <a:r>
              <a:rPr lang="pt-BR" sz="3000" b="1" dirty="0">
                <a:solidFill>
                  <a:srgbClr val="3D3D3C"/>
                </a:solidFill>
              </a:rPr>
              <a:t>UC7</a:t>
            </a:r>
            <a:endParaRPr lang="pt-BR" sz="3000" dirty="0"/>
          </a:p>
        </p:txBody>
      </p:sp>
      <p:sp>
        <p:nvSpPr>
          <p:cNvPr id="4" name="Shape 23">
            <a:extLst>
              <a:ext uri="{FF2B5EF4-FFF2-40B4-BE49-F238E27FC236}">
                <a16:creationId xmlns:a16="http://schemas.microsoft.com/office/drawing/2014/main" id="{CBBAF16F-C2B1-8770-99DD-3D0C5881CD63}"/>
              </a:ext>
            </a:extLst>
          </p:cNvPr>
          <p:cNvSpPr txBox="1">
            <a:spLocks/>
          </p:cNvSpPr>
          <p:nvPr/>
        </p:nvSpPr>
        <p:spPr>
          <a:xfrm>
            <a:off x="3245843" y="775119"/>
            <a:ext cx="6595490" cy="4828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SzPct val="25000"/>
              <a:buFont typeface="Arial" panose="020B0604020202020204" pitchFamily="34" charset="0"/>
              <a:buNone/>
            </a:pPr>
            <a:r>
              <a:rPr lang="pt-BR" sz="2200" dirty="0">
                <a:solidFill>
                  <a:srgbClr val="0070C0"/>
                </a:solidFill>
              </a:rPr>
              <a:t>Desenvolver Aplicações Web</a:t>
            </a:r>
            <a:endParaRPr lang="pt-BR" sz="2200" dirty="0"/>
          </a:p>
        </p:txBody>
      </p:sp>
      <p:sp>
        <p:nvSpPr>
          <p:cNvPr id="6" name="Shape 23">
            <a:extLst>
              <a:ext uri="{FF2B5EF4-FFF2-40B4-BE49-F238E27FC236}">
                <a16:creationId xmlns:a16="http://schemas.microsoft.com/office/drawing/2014/main" id="{98E2B02F-2B7A-7AAB-4F93-EE964FEF13F5}"/>
              </a:ext>
            </a:extLst>
          </p:cNvPr>
          <p:cNvSpPr txBox="1">
            <a:spLocks/>
          </p:cNvSpPr>
          <p:nvPr/>
        </p:nvSpPr>
        <p:spPr>
          <a:xfrm>
            <a:off x="329784" y="1815642"/>
            <a:ext cx="8442000" cy="408237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171446" marR="0" lvl="0" indent="95248" algn="l" rtl="0">
              <a:lnSpc>
                <a:spcPct val="90000"/>
              </a:lnSpc>
              <a:spcBef>
                <a:spcPts val="751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14338" marR="0" lvl="1" indent="57149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29" marR="0" lvl="2" indent="190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21" marR="0" lvl="3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A5A5A5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12" marR="0" lvl="4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BFBFBF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04" marR="0" lvl="5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28795" marR="0" lvl="6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1686" marR="0" lvl="7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14578" marR="0" lvl="8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 algn="just">
              <a:spcBef>
                <a:spcPts val="0"/>
              </a:spcBef>
              <a:buNone/>
            </a:pPr>
            <a:r>
              <a:rPr lang="en-US" sz="3600" b="1" dirty="0">
                <a:solidFill>
                  <a:srgbClr val="0070C0"/>
                </a:solidFill>
                <a:sym typeface="Century Gothic"/>
              </a:rPr>
              <a:t>Tags </a:t>
            </a:r>
            <a:r>
              <a:rPr lang="en-US" sz="3600" b="1" dirty="0" err="1">
                <a:solidFill>
                  <a:srgbClr val="0070C0"/>
                </a:solidFill>
                <a:sym typeface="Century Gothic"/>
              </a:rPr>
              <a:t>básicas</a:t>
            </a:r>
            <a:r>
              <a:rPr lang="en-US" sz="3600" b="1" dirty="0">
                <a:solidFill>
                  <a:srgbClr val="0070C0"/>
                </a:solidFill>
                <a:sym typeface="Century Gothic"/>
              </a:rPr>
              <a:t> HTML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pt-BR" sz="2000" kern="0" dirty="0">
              <a:solidFill>
                <a:schemeClr val="tx1"/>
              </a:solidFill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pt-BR" sz="3000" b="1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&lt;</a:t>
            </a:r>
            <a:r>
              <a:rPr lang="pt-BR" sz="3000" b="1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ol</a:t>
            </a:r>
            <a:r>
              <a:rPr lang="pt-BR" sz="3000" b="1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pt-BR" sz="30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- define uma lista ordenada;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pt-BR" sz="3000" b="1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&lt;</a:t>
            </a:r>
            <a:r>
              <a:rPr lang="pt-BR" sz="3000" b="1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ul</a:t>
            </a:r>
            <a:r>
              <a:rPr lang="pt-BR" sz="3000" b="1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pt-BR" sz="30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- define uma lista não ordenada;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pt-BR" sz="3000" b="1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&lt;li&gt;</a:t>
            </a:r>
            <a:r>
              <a:rPr lang="pt-BR" sz="30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- define o item de uma lista;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pt-BR" sz="3000" b="1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&lt;</a:t>
            </a:r>
            <a:r>
              <a:rPr lang="pt-BR" sz="3000" b="1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form</a:t>
            </a:r>
            <a:r>
              <a:rPr lang="pt-BR" sz="3000" b="1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pt-BR" sz="30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- define um formulário;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pt-BR" sz="3000" b="1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&lt;input&gt;</a:t>
            </a:r>
            <a:r>
              <a:rPr lang="pt-BR" sz="30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- define os campos do formulário;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pt-BR" sz="3000" b="1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&lt;</a:t>
            </a:r>
            <a:r>
              <a:rPr lang="pt-BR" sz="3000" b="1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textarea</a:t>
            </a:r>
            <a:r>
              <a:rPr lang="pt-BR" sz="3000" b="1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&gt;</a:t>
            </a:r>
            <a:r>
              <a:rPr lang="pt-BR" sz="30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- define uma área para um texto;</a:t>
            </a:r>
          </a:p>
        </p:txBody>
      </p:sp>
    </p:spTree>
    <p:extLst>
      <p:ext uri="{BB962C8B-B14F-4D97-AF65-F5344CB8AC3E}">
        <p14:creationId xmlns:p14="http://schemas.microsoft.com/office/powerpoint/2010/main" val="41915811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373" b="78079"/>
          <a:stretch/>
        </p:blipFill>
        <p:spPr>
          <a:xfrm>
            <a:off x="0" y="1"/>
            <a:ext cx="3440624" cy="1503336"/>
          </a:xfrm>
          <a:prstGeom prst="rect">
            <a:avLst/>
          </a:prstGeom>
        </p:spPr>
      </p:pic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43F886F4-55C1-4F49-B522-B9FDD96589F7}"/>
              </a:ext>
            </a:extLst>
          </p:cNvPr>
          <p:cNvCxnSpPr>
            <a:cxnSpLocks/>
          </p:cNvCxnSpPr>
          <p:nvPr/>
        </p:nvCxnSpPr>
        <p:spPr>
          <a:xfrm>
            <a:off x="3102964" y="449705"/>
            <a:ext cx="0" cy="8137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hape 23">
            <a:extLst>
              <a:ext uri="{FF2B5EF4-FFF2-40B4-BE49-F238E27FC236}">
                <a16:creationId xmlns:a16="http://schemas.microsoft.com/office/drawing/2014/main" id="{A273B527-DBD4-C8F9-AD71-74317858C7AC}"/>
              </a:ext>
            </a:extLst>
          </p:cNvPr>
          <p:cNvSpPr txBox="1">
            <a:spLocks/>
          </p:cNvSpPr>
          <p:nvPr/>
        </p:nvSpPr>
        <p:spPr>
          <a:xfrm>
            <a:off x="3245843" y="373090"/>
            <a:ext cx="6595490" cy="54130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SzPct val="25000"/>
              <a:buFont typeface="Arial" panose="020B0604020202020204" pitchFamily="34" charset="0"/>
              <a:buNone/>
            </a:pPr>
            <a:r>
              <a:rPr lang="pt-BR" sz="3000" b="1" dirty="0">
                <a:solidFill>
                  <a:srgbClr val="3D3D3C"/>
                </a:solidFill>
              </a:rPr>
              <a:t>UC7</a:t>
            </a:r>
            <a:endParaRPr lang="pt-BR" sz="3000" dirty="0"/>
          </a:p>
        </p:txBody>
      </p:sp>
      <p:sp>
        <p:nvSpPr>
          <p:cNvPr id="4" name="Shape 23">
            <a:extLst>
              <a:ext uri="{FF2B5EF4-FFF2-40B4-BE49-F238E27FC236}">
                <a16:creationId xmlns:a16="http://schemas.microsoft.com/office/drawing/2014/main" id="{CBBAF16F-C2B1-8770-99DD-3D0C5881CD63}"/>
              </a:ext>
            </a:extLst>
          </p:cNvPr>
          <p:cNvSpPr txBox="1">
            <a:spLocks/>
          </p:cNvSpPr>
          <p:nvPr/>
        </p:nvSpPr>
        <p:spPr>
          <a:xfrm>
            <a:off x="3245843" y="775119"/>
            <a:ext cx="6595490" cy="4828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SzPct val="25000"/>
              <a:buFont typeface="Arial" panose="020B0604020202020204" pitchFamily="34" charset="0"/>
              <a:buNone/>
            </a:pPr>
            <a:r>
              <a:rPr lang="pt-BR" sz="2200" dirty="0">
                <a:solidFill>
                  <a:srgbClr val="0070C0"/>
                </a:solidFill>
              </a:rPr>
              <a:t>Desenvolver Aplicações Web</a:t>
            </a:r>
            <a:endParaRPr lang="pt-BR" sz="2200" dirty="0"/>
          </a:p>
        </p:txBody>
      </p:sp>
      <p:sp>
        <p:nvSpPr>
          <p:cNvPr id="6" name="Shape 23">
            <a:extLst>
              <a:ext uri="{FF2B5EF4-FFF2-40B4-BE49-F238E27FC236}">
                <a16:creationId xmlns:a16="http://schemas.microsoft.com/office/drawing/2014/main" id="{98E2B02F-2B7A-7AAB-4F93-EE964FEF13F5}"/>
              </a:ext>
            </a:extLst>
          </p:cNvPr>
          <p:cNvSpPr txBox="1">
            <a:spLocks/>
          </p:cNvSpPr>
          <p:nvPr/>
        </p:nvSpPr>
        <p:spPr>
          <a:xfrm>
            <a:off x="329784" y="1815642"/>
            <a:ext cx="8442000" cy="408237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171446" marR="0" lvl="0" indent="95248" algn="l" rtl="0">
              <a:lnSpc>
                <a:spcPct val="90000"/>
              </a:lnSpc>
              <a:spcBef>
                <a:spcPts val="751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14338" marR="0" lvl="1" indent="57149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29" marR="0" lvl="2" indent="190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21" marR="0" lvl="3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A5A5A5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12" marR="0" lvl="4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BFBFBF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04" marR="0" lvl="5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28795" marR="0" lvl="6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1686" marR="0" lvl="7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14578" marR="0" lvl="8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 algn="just">
              <a:spcBef>
                <a:spcPts val="0"/>
              </a:spcBef>
              <a:buNone/>
            </a:pPr>
            <a:r>
              <a:rPr lang="en-US" sz="3600" b="1" dirty="0">
                <a:solidFill>
                  <a:srgbClr val="0070C0"/>
                </a:solidFill>
                <a:sym typeface="Century Gothic"/>
              </a:rPr>
              <a:t>Tags </a:t>
            </a:r>
            <a:r>
              <a:rPr lang="en-US" sz="3600" b="1" dirty="0" err="1">
                <a:solidFill>
                  <a:srgbClr val="0070C0"/>
                </a:solidFill>
                <a:sym typeface="Century Gothic"/>
              </a:rPr>
              <a:t>básicas</a:t>
            </a:r>
            <a:r>
              <a:rPr lang="en-US" sz="3600" b="1" dirty="0">
                <a:solidFill>
                  <a:srgbClr val="0070C0"/>
                </a:solidFill>
                <a:sym typeface="Century Gothic"/>
              </a:rPr>
              <a:t> HTML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pt-BR" sz="2000" kern="0" dirty="0">
              <a:solidFill>
                <a:schemeClr val="tx1"/>
              </a:solidFill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pt-BR" sz="3000" b="1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&lt;</a:t>
            </a:r>
            <a:r>
              <a:rPr lang="pt-BR" sz="3000" b="1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button</a:t>
            </a:r>
            <a:r>
              <a:rPr lang="pt-BR" sz="3000" b="1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&gt; </a:t>
            </a:r>
            <a:r>
              <a:rPr lang="pt-BR" sz="30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- define um botão;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pt-BR" sz="3000" b="1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&lt;</a:t>
            </a:r>
            <a:r>
              <a:rPr lang="pt-BR" sz="3000" b="1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img</a:t>
            </a:r>
            <a:r>
              <a:rPr lang="pt-BR" sz="3000" b="1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&gt; </a:t>
            </a:r>
            <a:r>
              <a:rPr lang="pt-BR" sz="30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- permite inserir uma imagem.</a:t>
            </a:r>
          </a:p>
        </p:txBody>
      </p:sp>
    </p:spTree>
    <p:extLst>
      <p:ext uri="{BB962C8B-B14F-4D97-AF65-F5344CB8AC3E}">
        <p14:creationId xmlns:p14="http://schemas.microsoft.com/office/powerpoint/2010/main" val="26570157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373" b="78079"/>
          <a:stretch/>
        </p:blipFill>
        <p:spPr>
          <a:xfrm>
            <a:off x="0" y="1"/>
            <a:ext cx="3440624" cy="1503336"/>
          </a:xfrm>
          <a:prstGeom prst="rect">
            <a:avLst/>
          </a:prstGeom>
        </p:spPr>
      </p:pic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43F886F4-55C1-4F49-B522-B9FDD96589F7}"/>
              </a:ext>
            </a:extLst>
          </p:cNvPr>
          <p:cNvCxnSpPr>
            <a:cxnSpLocks/>
          </p:cNvCxnSpPr>
          <p:nvPr/>
        </p:nvCxnSpPr>
        <p:spPr>
          <a:xfrm>
            <a:off x="3102964" y="449705"/>
            <a:ext cx="0" cy="8137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hape 23">
            <a:extLst>
              <a:ext uri="{FF2B5EF4-FFF2-40B4-BE49-F238E27FC236}">
                <a16:creationId xmlns:a16="http://schemas.microsoft.com/office/drawing/2014/main" id="{A273B527-DBD4-C8F9-AD71-74317858C7AC}"/>
              </a:ext>
            </a:extLst>
          </p:cNvPr>
          <p:cNvSpPr txBox="1">
            <a:spLocks/>
          </p:cNvSpPr>
          <p:nvPr/>
        </p:nvSpPr>
        <p:spPr>
          <a:xfrm>
            <a:off x="3245843" y="373090"/>
            <a:ext cx="6595490" cy="54130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SzPct val="25000"/>
              <a:buFont typeface="Arial" panose="020B0604020202020204" pitchFamily="34" charset="0"/>
              <a:buNone/>
            </a:pPr>
            <a:r>
              <a:rPr lang="pt-BR" sz="3000" b="1" dirty="0">
                <a:solidFill>
                  <a:srgbClr val="3D3D3C"/>
                </a:solidFill>
              </a:rPr>
              <a:t>UC7</a:t>
            </a:r>
            <a:endParaRPr lang="pt-BR" sz="3000" dirty="0"/>
          </a:p>
        </p:txBody>
      </p:sp>
      <p:sp>
        <p:nvSpPr>
          <p:cNvPr id="4" name="Shape 23">
            <a:extLst>
              <a:ext uri="{FF2B5EF4-FFF2-40B4-BE49-F238E27FC236}">
                <a16:creationId xmlns:a16="http://schemas.microsoft.com/office/drawing/2014/main" id="{CBBAF16F-C2B1-8770-99DD-3D0C5881CD63}"/>
              </a:ext>
            </a:extLst>
          </p:cNvPr>
          <p:cNvSpPr txBox="1">
            <a:spLocks/>
          </p:cNvSpPr>
          <p:nvPr/>
        </p:nvSpPr>
        <p:spPr>
          <a:xfrm>
            <a:off x="3245843" y="775119"/>
            <a:ext cx="6595490" cy="4828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SzPct val="25000"/>
              <a:buFont typeface="Arial" panose="020B0604020202020204" pitchFamily="34" charset="0"/>
              <a:buNone/>
            </a:pPr>
            <a:r>
              <a:rPr lang="pt-BR" sz="2200" dirty="0">
                <a:solidFill>
                  <a:srgbClr val="0070C0"/>
                </a:solidFill>
              </a:rPr>
              <a:t>Desenvolver Aplicações Web</a:t>
            </a:r>
            <a:endParaRPr lang="pt-BR" sz="2200" dirty="0"/>
          </a:p>
        </p:txBody>
      </p:sp>
      <p:sp>
        <p:nvSpPr>
          <p:cNvPr id="6" name="Shape 23">
            <a:extLst>
              <a:ext uri="{FF2B5EF4-FFF2-40B4-BE49-F238E27FC236}">
                <a16:creationId xmlns:a16="http://schemas.microsoft.com/office/drawing/2014/main" id="{98E2B02F-2B7A-7AAB-4F93-EE964FEF13F5}"/>
              </a:ext>
            </a:extLst>
          </p:cNvPr>
          <p:cNvSpPr txBox="1">
            <a:spLocks/>
          </p:cNvSpPr>
          <p:nvPr/>
        </p:nvSpPr>
        <p:spPr>
          <a:xfrm>
            <a:off x="329784" y="1815642"/>
            <a:ext cx="8442000" cy="408237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171446" marR="0" lvl="0" indent="95248" algn="l" rtl="0">
              <a:lnSpc>
                <a:spcPct val="90000"/>
              </a:lnSpc>
              <a:spcBef>
                <a:spcPts val="751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14338" marR="0" lvl="1" indent="57149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29" marR="0" lvl="2" indent="190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21" marR="0" lvl="3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A5A5A5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12" marR="0" lvl="4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BFBFBF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04" marR="0" lvl="5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28795" marR="0" lvl="6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1686" marR="0" lvl="7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14578" marR="0" lvl="8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 algn="just">
              <a:spcBef>
                <a:spcPts val="0"/>
              </a:spcBef>
              <a:buNone/>
            </a:pPr>
            <a:r>
              <a:rPr lang="pt-BR" sz="3600" b="1" dirty="0">
                <a:solidFill>
                  <a:srgbClr val="0070C0"/>
                </a:solidFill>
                <a:sym typeface="Century Gothic"/>
              </a:rPr>
              <a:t>O que é o Visual Studio </a:t>
            </a:r>
            <a:r>
              <a:rPr lang="pt-BR" sz="3600" b="1" dirty="0" err="1">
                <a:solidFill>
                  <a:srgbClr val="0070C0"/>
                </a:solidFill>
                <a:sym typeface="Century Gothic"/>
              </a:rPr>
              <a:t>Code</a:t>
            </a:r>
            <a:endParaRPr lang="en-US" sz="3600" b="1" dirty="0">
              <a:solidFill>
                <a:srgbClr val="0070C0"/>
              </a:solidFill>
              <a:sym typeface="Century Gothic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pt-BR" sz="2000" kern="0" dirty="0">
              <a:solidFill>
                <a:schemeClr val="tx1"/>
              </a:solidFill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30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Visual Studio </a:t>
            </a:r>
            <a:r>
              <a:rPr lang="pt-BR" sz="30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Code</a:t>
            </a:r>
            <a:r>
              <a:rPr lang="pt-BR" sz="30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é um editor de código-fonte desenvolvido pela Microsoft para Windows, Linux e </a:t>
            </a:r>
            <a:r>
              <a:rPr lang="pt-BR" sz="30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macOS</a:t>
            </a:r>
            <a:r>
              <a:rPr lang="pt-BR" sz="30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 Ele inclui suporte para controle de versionamento, realce de sintaxe e refatoração de código.</a:t>
            </a:r>
            <a:endParaRPr lang="pt-BR" sz="30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" name="Google Shape;119;g109ffa863cd_0_328">
            <a:extLst>
              <a:ext uri="{FF2B5EF4-FFF2-40B4-BE49-F238E27FC236}">
                <a16:creationId xmlns:a16="http://schemas.microsoft.com/office/drawing/2014/main" id="{BDB67F1A-13D9-20AF-B56B-98C81AFD8F03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00606" y="4826840"/>
            <a:ext cx="1071178" cy="10711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256896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373" b="78079"/>
          <a:stretch/>
        </p:blipFill>
        <p:spPr>
          <a:xfrm>
            <a:off x="0" y="1"/>
            <a:ext cx="3440624" cy="1503336"/>
          </a:xfrm>
          <a:prstGeom prst="rect">
            <a:avLst/>
          </a:prstGeom>
        </p:spPr>
      </p:pic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43F886F4-55C1-4F49-B522-B9FDD96589F7}"/>
              </a:ext>
            </a:extLst>
          </p:cNvPr>
          <p:cNvCxnSpPr>
            <a:cxnSpLocks/>
          </p:cNvCxnSpPr>
          <p:nvPr/>
        </p:nvCxnSpPr>
        <p:spPr>
          <a:xfrm>
            <a:off x="3102964" y="449705"/>
            <a:ext cx="0" cy="8137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hape 23">
            <a:extLst>
              <a:ext uri="{FF2B5EF4-FFF2-40B4-BE49-F238E27FC236}">
                <a16:creationId xmlns:a16="http://schemas.microsoft.com/office/drawing/2014/main" id="{A273B527-DBD4-C8F9-AD71-74317858C7AC}"/>
              </a:ext>
            </a:extLst>
          </p:cNvPr>
          <p:cNvSpPr txBox="1">
            <a:spLocks/>
          </p:cNvSpPr>
          <p:nvPr/>
        </p:nvSpPr>
        <p:spPr>
          <a:xfrm>
            <a:off x="3245843" y="373090"/>
            <a:ext cx="6595490" cy="54130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SzPct val="25000"/>
              <a:buFont typeface="Arial" panose="020B0604020202020204" pitchFamily="34" charset="0"/>
              <a:buNone/>
            </a:pPr>
            <a:r>
              <a:rPr lang="pt-BR" sz="3000" b="1" dirty="0">
                <a:solidFill>
                  <a:srgbClr val="3D3D3C"/>
                </a:solidFill>
              </a:rPr>
              <a:t>UC7</a:t>
            </a:r>
            <a:endParaRPr lang="pt-BR" sz="3000" dirty="0"/>
          </a:p>
        </p:txBody>
      </p:sp>
      <p:sp>
        <p:nvSpPr>
          <p:cNvPr id="4" name="Shape 23">
            <a:extLst>
              <a:ext uri="{FF2B5EF4-FFF2-40B4-BE49-F238E27FC236}">
                <a16:creationId xmlns:a16="http://schemas.microsoft.com/office/drawing/2014/main" id="{CBBAF16F-C2B1-8770-99DD-3D0C5881CD63}"/>
              </a:ext>
            </a:extLst>
          </p:cNvPr>
          <p:cNvSpPr txBox="1">
            <a:spLocks/>
          </p:cNvSpPr>
          <p:nvPr/>
        </p:nvSpPr>
        <p:spPr>
          <a:xfrm>
            <a:off x="3245843" y="775119"/>
            <a:ext cx="6595490" cy="4828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SzPct val="25000"/>
              <a:buFont typeface="Arial" panose="020B0604020202020204" pitchFamily="34" charset="0"/>
              <a:buNone/>
            </a:pPr>
            <a:r>
              <a:rPr lang="pt-BR" sz="2200" dirty="0">
                <a:solidFill>
                  <a:srgbClr val="0070C0"/>
                </a:solidFill>
              </a:rPr>
              <a:t>Desenvolver Aplicações Web</a:t>
            </a:r>
            <a:endParaRPr lang="pt-BR" sz="2200" dirty="0"/>
          </a:p>
        </p:txBody>
      </p:sp>
      <p:sp>
        <p:nvSpPr>
          <p:cNvPr id="6" name="Shape 23">
            <a:extLst>
              <a:ext uri="{FF2B5EF4-FFF2-40B4-BE49-F238E27FC236}">
                <a16:creationId xmlns:a16="http://schemas.microsoft.com/office/drawing/2014/main" id="{98E2B02F-2B7A-7AAB-4F93-EE964FEF13F5}"/>
              </a:ext>
            </a:extLst>
          </p:cNvPr>
          <p:cNvSpPr txBox="1">
            <a:spLocks/>
          </p:cNvSpPr>
          <p:nvPr/>
        </p:nvSpPr>
        <p:spPr>
          <a:xfrm>
            <a:off x="329784" y="1815642"/>
            <a:ext cx="8442000" cy="408237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171446" marR="0" lvl="0" indent="95248" algn="l" rtl="0">
              <a:lnSpc>
                <a:spcPct val="90000"/>
              </a:lnSpc>
              <a:spcBef>
                <a:spcPts val="751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14338" marR="0" lvl="1" indent="57149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29" marR="0" lvl="2" indent="190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21" marR="0" lvl="3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A5A5A5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12" marR="0" lvl="4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BFBFBF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04" marR="0" lvl="5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28795" marR="0" lvl="6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1686" marR="0" lvl="7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14578" marR="0" lvl="8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 algn="just">
              <a:spcBef>
                <a:spcPts val="0"/>
              </a:spcBef>
              <a:buNone/>
            </a:pPr>
            <a:r>
              <a:rPr lang="pt-BR" sz="3600" b="1" dirty="0">
                <a:solidFill>
                  <a:srgbClr val="0070C0"/>
                </a:solidFill>
                <a:sym typeface="Century Gothic"/>
              </a:rPr>
              <a:t>O que é o Visual Studio </a:t>
            </a:r>
            <a:r>
              <a:rPr lang="pt-BR" sz="3600" b="1" dirty="0" err="1">
                <a:solidFill>
                  <a:srgbClr val="0070C0"/>
                </a:solidFill>
                <a:sym typeface="Century Gothic"/>
              </a:rPr>
              <a:t>Code</a:t>
            </a:r>
            <a:endParaRPr lang="en-US" sz="3600" b="1" dirty="0">
              <a:solidFill>
                <a:srgbClr val="0070C0"/>
              </a:solidFill>
              <a:sym typeface="Century Gothic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pt-BR" sz="2000" kern="0" dirty="0">
              <a:solidFill>
                <a:schemeClr val="tx1"/>
              </a:solidFill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30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Visual Studio </a:t>
            </a:r>
            <a:r>
              <a:rPr lang="pt-BR" sz="30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Code</a:t>
            </a:r>
            <a:r>
              <a:rPr lang="pt-BR" sz="30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é um editor de código-fonte desenvolvido pela Microsoft para Windows, Linux e </a:t>
            </a:r>
            <a:r>
              <a:rPr lang="pt-BR" sz="3000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macOS</a:t>
            </a:r>
            <a:r>
              <a:rPr lang="pt-BR" sz="30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 Ele inclui suporte para controle de versionamento, realce de sintaxe e refatoração de código.</a:t>
            </a:r>
            <a:endParaRPr lang="pt-BR" sz="30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7" name="Google Shape;119;g109ffa863cd_0_328">
            <a:extLst>
              <a:ext uri="{FF2B5EF4-FFF2-40B4-BE49-F238E27FC236}">
                <a16:creationId xmlns:a16="http://schemas.microsoft.com/office/drawing/2014/main" id="{BDB67F1A-13D9-20AF-B56B-98C81AFD8F03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00606" y="4826840"/>
            <a:ext cx="1071178" cy="10711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545552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373" b="78079"/>
          <a:stretch/>
        </p:blipFill>
        <p:spPr>
          <a:xfrm>
            <a:off x="0" y="1"/>
            <a:ext cx="3440624" cy="1503336"/>
          </a:xfrm>
          <a:prstGeom prst="rect">
            <a:avLst/>
          </a:prstGeom>
        </p:spPr>
      </p:pic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43F886F4-55C1-4F49-B522-B9FDD96589F7}"/>
              </a:ext>
            </a:extLst>
          </p:cNvPr>
          <p:cNvCxnSpPr>
            <a:cxnSpLocks/>
          </p:cNvCxnSpPr>
          <p:nvPr/>
        </p:nvCxnSpPr>
        <p:spPr>
          <a:xfrm>
            <a:off x="3102964" y="449705"/>
            <a:ext cx="0" cy="8137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hape 23">
            <a:extLst>
              <a:ext uri="{FF2B5EF4-FFF2-40B4-BE49-F238E27FC236}">
                <a16:creationId xmlns:a16="http://schemas.microsoft.com/office/drawing/2014/main" id="{A273B527-DBD4-C8F9-AD71-74317858C7AC}"/>
              </a:ext>
            </a:extLst>
          </p:cNvPr>
          <p:cNvSpPr txBox="1">
            <a:spLocks/>
          </p:cNvSpPr>
          <p:nvPr/>
        </p:nvSpPr>
        <p:spPr>
          <a:xfrm>
            <a:off x="3245843" y="373090"/>
            <a:ext cx="6595490" cy="54130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SzPct val="25000"/>
              <a:buFont typeface="Arial" panose="020B0604020202020204" pitchFamily="34" charset="0"/>
              <a:buNone/>
            </a:pPr>
            <a:r>
              <a:rPr lang="pt-BR" sz="3000" b="1" dirty="0">
                <a:solidFill>
                  <a:srgbClr val="3D3D3C"/>
                </a:solidFill>
              </a:rPr>
              <a:t>UC7</a:t>
            </a:r>
            <a:endParaRPr lang="pt-BR" sz="3000" dirty="0"/>
          </a:p>
        </p:txBody>
      </p:sp>
      <p:sp>
        <p:nvSpPr>
          <p:cNvPr id="4" name="Shape 23">
            <a:extLst>
              <a:ext uri="{FF2B5EF4-FFF2-40B4-BE49-F238E27FC236}">
                <a16:creationId xmlns:a16="http://schemas.microsoft.com/office/drawing/2014/main" id="{CBBAF16F-C2B1-8770-99DD-3D0C5881CD63}"/>
              </a:ext>
            </a:extLst>
          </p:cNvPr>
          <p:cNvSpPr txBox="1">
            <a:spLocks/>
          </p:cNvSpPr>
          <p:nvPr/>
        </p:nvSpPr>
        <p:spPr>
          <a:xfrm>
            <a:off x="3245843" y="775119"/>
            <a:ext cx="6595490" cy="4828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SzPct val="25000"/>
              <a:buFont typeface="Arial" panose="020B0604020202020204" pitchFamily="34" charset="0"/>
              <a:buNone/>
            </a:pPr>
            <a:r>
              <a:rPr lang="pt-BR" sz="2200" dirty="0">
                <a:solidFill>
                  <a:srgbClr val="0070C0"/>
                </a:solidFill>
              </a:rPr>
              <a:t>Desenvolver Aplicações Web</a:t>
            </a:r>
            <a:endParaRPr lang="pt-BR" sz="2200" dirty="0"/>
          </a:p>
        </p:txBody>
      </p:sp>
      <p:sp>
        <p:nvSpPr>
          <p:cNvPr id="6" name="Shape 23">
            <a:extLst>
              <a:ext uri="{FF2B5EF4-FFF2-40B4-BE49-F238E27FC236}">
                <a16:creationId xmlns:a16="http://schemas.microsoft.com/office/drawing/2014/main" id="{98E2B02F-2B7A-7AAB-4F93-EE964FEF13F5}"/>
              </a:ext>
            </a:extLst>
          </p:cNvPr>
          <p:cNvSpPr txBox="1">
            <a:spLocks/>
          </p:cNvSpPr>
          <p:nvPr/>
        </p:nvSpPr>
        <p:spPr>
          <a:xfrm>
            <a:off x="329784" y="1815642"/>
            <a:ext cx="8442000" cy="408237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171446" marR="0" lvl="0" indent="95248" algn="l" rtl="0">
              <a:lnSpc>
                <a:spcPct val="90000"/>
              </a:lnSpc>
              <a:spcBef>
                <a:spcPts val="751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14338" marR="0" lvl="1" indent="57149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29" marR="0" lvl="2" indent="190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21" marR="0" lvl="3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A5A5A5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12" marR="0" lvl="4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BFBFBF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04" marR="0" lvl="5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28795" marR="0" lvl="6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1686" marR="0" lvl="7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14578" marR="0" lvl="8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 algn="just">
              <a:spcBef>
                <a:spcPts val="0"/>
              </a:spcBef>
              <a:buNone/>
            </a:pPr>
            <a:r>
              <a:rPr lang="en-US" sz="3600" b="1" dirty="0">
                <a:solidFill>
                  <a:srgbClr val="0070C0"/>
                </a:solidFill>
                <a:sym typeface="Century Gothic"/>
              </a:rPr>
              <a:t>HTML </a:t>
            </a:r>
            <a:r>
              <a:rPr lang="en-US" sz="3600" b="1" dirty="0" err="1">
                <a:solidFill>
                  <a:srgbClr val="0070C0"/>
                </a:solidFill>
                <a:sym typeface="Century Gothic"/>
              </a:rPr>
              <a:t>Semântico</a:t>
            </a:r>
            <a:endParaRPr lang="en-US" sz="3600" b="1" dirty="0">
              <a:solidFill>
                <a:srgbClr val="0070C0"/>
              </a:solidFill>
              <a:sym typeface="Century Gothic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pt-BR" sz="2000" kern="0" dirty="0">
              <a:solidFill>
                <a:schemeClr val="tx1"/>
              </a:solidFill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pt-BR" sz="30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</a:t>
            </a:r>
            <a:r>
              <a:rPr lang="pt-BR" sz="3000" b="1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HTML semântico </a:t>
            </a:r>
            <a:r>
              <a:rPr lang="pt-BR" sz="30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é a forma de deixar o site com suas informações bem explicadas e compreensíveis para o computador, ajudando até mesmo em sua busca no Google e facilitando o entendimento de leitores de acessibilidade.</a:t>
            </a:r>
            <a:endParaRPr lang="pt-BR" sz="30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94869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373" b="78079"/>
          <a:stretch/>
        </p:blipFill>
        <p:spPr>
          <a:xfrm>
            <a:off x="0" y="1"/>
            <a:ext cx="3440624" cy="1503336"/>
          </a:xfrm>
          <a:prstGeom prst="rect">
            <a:avLst/>
          </a:prstGeom>
        </p:spPr>
      </p:pic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43F886F4-55C1-4F49-B522-B9FDD96589F7}"/>
              </a:ext>
            </a:extLst>
          </p:cNvPr>
          <p:cNvCxnSpPr>
            <a:cxnSpLocks/>
          </p:cNvCxnSpPr>
          <p:nvPr/>
        </p:nvCxnSpPr>
        <p:spPr>
          <a:xfrm>
            <a:off x="3102964" y="449705"/>
            <a:ext cx="0" cy="8137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hape 23">
            <a:extLst>
              <a:ext uri="{FF2B5EF4-FFF2-40B4-BE49-F238E27FC236}">
                <a16:creationId xmlns:a16="http://schemas.microsoft.com/office/drawing/2014/main" id="{A273B527-DBD4-C8F9-AD71-74317858C7AC}"/>
              </a:ext>
            </a:extLst>
          </p:cNvPr>
          <p:cNvSpPr txBox="1">
            <a:spLocks/>
          </p:cNvSpPr>
          <p:nvPr/>
        </p:nvSpPr>
        <p:spPr>
          <a:xfrm>
            <a:off x="3245843" y="373090"/>
            <a:ext cx="6595490" cy="54130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SzPct val="25000"/>
              <a:buFont typeface="Arial" panose="020B0604020202020204" pitchFamily="34" charset="0"/>
              <a:buNone/>
            </a:pPr>
            <a:r>
              <a:rPr lang="pt-BR" sz="3000" b="1" dirty="0">
                <a:solidFill>
                  <a:srgbClr val="3D3D3C"/>
                </a:solidFill>
              </a:rPr>
              <a:t>UC7</a:t>
            </a:r>
            <a:endParaRPr lang="pt-BR" sz="3000" dirty="0"/>
          </a:p>
        </p:txBody>
      </p:sp>
      <p:sp>
        <p:nvSpPr>
          <p:cNvPr id="4" name="Shape 23">
            <a:extLst>
              <a:ext uri="{FF2B5EF4-FFF2-40B4-BE49-F238E27FC236}">
                <a16:creationId xmlns:a16="http://schemas.microsoft.com/office/drawing/2014/main" id="{CBBAF16F-C2B1-8770-99DD-3D0C5881CD63}"/>
              </a:ext>
            </a:extLst>
          </p:cNvPr>
          <p:cNvSpPr txBox="1">
            <a:spLocks/>
          </p:cNvSpPr>
          <p:nvPr/>
        </p:nvSpPr>
        <p:spPr>
          <a:xfrm>
            <a:off x="3245843" y="775119"/>
            <a:ext cx="6595490" cy="4828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SzPct val="25000"/>
              <a:buFont typeface="Arial" panose="020B0604020202020204" pitchFamily="34" charset="0"/>
              <a:buNone/>
            </a:pPr>
            <a:r>
              <a:rPr lang="pt-BR" sz="2200" dirty="0">
                <a:solidFill>
                  <a:srgbClr val="0070C0"/>
                </a:solidFill>
              </a:rPr>
              <a:t>Desenvolver Aplicações Web</a:t>
            </a:r>
            <a:endParaRPr lang="pt-BR" sz="2200" dirty="0"/>
          </a:p>
        </p:txBody>
      </p:sp>
      <p:sp>
        <p:nvSpPr>
          <p:cNvPr id="6" name="Shape 23">
            <a:extLst>
              <a:ext uri="{FF2B5EF4-FFF2-40B4-BE49-F238E27FC236}">
                <a16:creationId xmlns:a16="http://schemas.microsoft.com/office/drawing/2014/main" id="{98E2B02F-2B7A-7AAB-4F93-EE964FEF13F5}"/>
              </a:ext>
            </a:extLst>
          </p:cNvPr>
          <p:cNvSpPr txBox="1">
            <a:spLocks/>
          </p:cNvSpPr>
          <p:nvPr/>
        </p:nvSpPr>
        <p:spPr>
          <a:xfrm>
            <a:off x="329784" y="1815642"/>
            <a:ext cx="8442000" cy="408237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171446" marR="0" lvl="0" indent="95248" algn="l" rtl="0">
              <a:lnSpc>
                <a:spcPct val="90000"/>
              </a:lnSpc>
              <a:spcBef>
                <a:spcPts val="751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14338" marR="0" lvl="1" indent="57149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29" marR="0" lvl="2" indent="190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21" marR="0" lvl="3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A5A5A5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12" marR="0" lvl="4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BFBFBF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04" marR="0" lvl="5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28795" marR="0" lvl="6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1686" marR="0" lvl="7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14578" marR="0" lvl="8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 algn="just">
              <a:spcBef>
                <a:spcPts val="0"/>
              </a:spcBef>
              <a:buNone/>
            </a:pPr>
            <a:r>
              <a:rPr lang="en-US" sz="3600" b="1" dirty="0">
                <a:solidFill>
                  <a:srgbClr val="0070C0"/>
                </a:solidFill>
                <a:sym typeface="Century Gothic"/>
              </a:rPr>
              <a:t>Por que </a:t>
            </a:r>
            <a:r>
              <a:rPr lang="en-US" sz="3600" b="1" dirty="0" err="1">
                <a:solidFill>
                  <a:srgbClr val="0070C0"/>
                </a:solidFill>
                <a:sym typeface="Century Gothic"/>
              </a:rPr>
              <a:t>utilizar</a:t>
            </a:r>
            <a:r>
              <a:rPr lang="en-US" sz="3600" b="1" dirty="0">
                <a:solidFill>
                  <a:srgbClr val="0070C0"/>
                </a:solidFill>
                <a:sym typeface="Century Gothic"/>
              </a:rPr>
              <a:t> HTML </a:t>
            </a:r>
            <a:r>
              <a:rPr lang="en-US" sz="3600" b="1" dirty="0" err="1">
                <a:solidFill>
                  <a:srgbClr val="0070C0"/>
                </a:solidFill>
                <a:sym typeface="Century Gothic"/>
              </a:rPr>
              <a:t>Semântico</a:t>
            </a:r>
            <a:r>
              <a:rPr lang="en-US" sz="3600" b="1" dirty="0">
                <a:solidFill>
                  <a:srgbClr val="0070C0"/>
                </a:solidFill>
                <a:sym typeface="Century Gothic"/>
              </a:rPr>
              <a:t>?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pt-BR" sz="2000" kern="0" dirty="0">
              <a:solidFill>
                <a:schemeClr val="tx1"/>
              </a:solidFill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pt-BR" sz="3000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Além de facilitar a busca de forma orgânica e ranquear a página em mecanismos de busca, o HTML semântico ajuda os leitores de tela para deficientes visuais. Ele, também, deixa seu código mais limpo e mais compreensível.</a:t>
            </a:r>
          </a:p>
        </p:txBody>
      </p:sp>
    </p:spTree>
    <p:extLst>
      <p:ext uri="{BB962C8B-B14F-4D97-AF65-F5344CB8AC3E}">
        <p14:creationId xmlns:p14="http://schemas.microsoft.com/office/powerpoint/2010/main" val="3053165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373" b="78079"/>
          <a:stretch/>
        </p:blipFill>
        <p:spPr>
          <a:xfrm>
            <a:off x="0" y="1"/>
            <a:ext cx="3440624" cy="1503336"/>
          </a:xfrm>
          <a:prstGeom prst="rect">
            <a:avLst/>
          </a:prstGeom>
        </p:spPr>
      </p:pic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43F886F4-55C1-4F49-B522-B9FDD96589F7}"/>
              </a:ext>
            </a:extLst>
          </p:cNvPr>
          <p:cNvCxnSpPr>
            <a:cxnSpLocks/>
          </p:cNvCxnSpPr>
          <p:nvPr/>
        </p:nvCxnSpPr>
        <p:spPr>
          <a:xfrm>
            <a:off x="3102964" y="449705"/>
            <a:ext cx="0" cy="8137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hape 23">
            <a:extLst>
              <a:ext uri="{FF2B5EF4-FFF2-40B4-BE49-F238E27FC236}">
                <a16:creationId xmlns:a16="http://schemas.microsoft.com/office/drawing/2014/main" id="{A273B527-DBD4-C8F9-AD71-74317858C7AC}"/>
              </a:ext>
            </a:extLst>
          </p:cNvPr>
          <p:cNvSpPr txBox="1">
            <a:spLocks/>
          </p:cNvSpPr>
          <p:nvPr/>
        </p:nvSpPr>
        <p:spPr>
          <a:xfrm>
            <a:off x="3245843" y="373090"/>
            <a:ext cx="6595490" cy="54130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SzPct val="25000"/>
              <a:buFont typeface="Arial" panose="020B0604020202020204" pitchFamily="34" charset="0"/>
              <a:buNone/>
            </a:pPr>
            <a:r>
              <a:rPr lang="pt-BR" sz="3000" b="1" dirty="0">
                <a:solidFill>
                  <a:srgbClr val="3D3D3C"/>
                </a:solidFill>
              </a:rPr>
              <a:t>UC7</a:t>
            </a:r>
            <a:endParaRPr lang="pt-BR" sz="3000" dirty="0"/>
          </a:p>
        </p:txBody>
      </p:sp>
      <p:sp>
        <p:nvSpPr>
          <p:cNvPr id="4" name="Shape 23">
            <a:extLst>
              <a:ext uri="{FF2B5EF4-FFF2-40B4-BE49-F238E27FC236}">
                <a16:creationId xmlns:a16="http://schemas.microsoft.com/office/drawing/2014/main" id="{CBBAF16F-C2B1-8770-99DD-3D0C5881CD63}"/>
              </a:ext>
            </a:extLst>
          </p:cNvPr>
          <p:cNvSpPr txBox="1">
            <a:spLocks/>
          </p:cNvSpPr>
          <p:nvPr/>
        </p:nvSpPr>
        <p:spPr>
          <a:xfrm>
            <a:off x="3245843" y="775119"/>
            <a:ext cx="6595490" cy="4828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SzPct val="25000"/>
              <a:buFont typeface="Arial" panose="020B0604020202020204" pitchFamily="34" charset="0"/>
              <a:buNone/>
            </a:pPr>
            <a:r>
              <a:rPr lang="pt-BR" sz="2200" dirty="0">
                <a:solidFill>
                  <a:srgbClr val="0070C0"/>
                </a:solidFill>
              </a:rPr>
              <a:t>Desenvolver Aplicações Web</a:t>
            </a:r>
            <a:endParaRPr lang="pt-BR" sz="2200" dirty="0"/>
          </a:p>
        </p:txBody>
      </p:sp>
      <p:sp>
        <p:nvSpPr>
          <p:cNvPr id="6" name="Shape 23">
            <a:extLst>
              <a:ext uri="{FF2B5EF4-FFF2-40B4-BE49-F238E27FC236}">
                <a16:creationId xmlns:a16="http://schemas.microsoft.com/office/drawing/2014/main" id="{98E2B02F-2B7A-7AAB-4F93-EE964FEF13F5}"/>
              </a:ext>
            </a:extLst>
          </p:cNvPr>
          <p:cNvSpPr txBox="1">
            <a:spLocks/>
          </p:cNvSpPr>
          <p:nvPr/>
        </p:nvSpPr>
        <p:spPr>
          <a:xfrm>
            <a:off x="329784" y="1815642"/>
            <a:ext cx="8442000" cy="408237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171446" marR="0" lvl="0" indent="95248" algn="l" rtl="0">
              <a:lnSpc>
                <a:spcPct val="90000"/>
              </a:lnSpc>
              <a:spcBef>
                <a:spcPts val="751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14338" marR="0" lvl="1" indent="57149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29" marR="0" lvl="2" indent="190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21" marR="0" lvl="3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A5A5A5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12" marR="0" lvl="4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BFBFBF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04" marR="0" lvl="5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28795" marR="0" lvl="6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1686" marR="0" lvl="7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14578" marR="0" lvl="8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 algn="just">
              <a:spcBef>
                <a:spcPts val="0"/>
              </a:spcBef>
              <a:buNone/>
            </a:pPr>
            <a:r>
              <a:rPr lang="en-US" sz="3600" b="1" dirty="0">
                <a:solidFill>
                  <a:srgbClr val="0070C0"/>
                </a:solidFill>
                <a:sym typeface="Century Gothic"/>
              </a:rPr>
              <a:t>Por que </a:t>
            </a:r>
            <a:r>
              <a:rPr lang="en-US" sz="3600" b="1" dirty="0" err="1">
                <a:solidFill>
                  <a:srgbClr val="0070C0"/>
                </a:solidFill>
                <a:sym typeface="Century Gothic"/>
              </a:rPr>
              <a:t>utilizar</a:t>
            </a:r>
            <a:r>
              <a:rPr lang="en-US" sz="3600" b="1" dirty="0">
                <a:solidFill>
                  <a:srgbClr val="0070C0"/>
                </a:solidFill>
                <a:sym typeface="Century Gothic"/>
              </a:rPr>
              <a:t> HTML </a:t>
            </a:r>
            <a:r>
              <a:rPr lang="en-US" sz="3600" b="1" dirty="0" err="1">
                <a:solidFill>
                  <a:srgbClr val="0070C0"/>
                </a:solidFill>
                <a:sym typeface="Century Gothic"/>
              </a:rPr>
              <a:t>Semântico</a:t>
            </a:r>
            <a:r>
              <a:rPr lang="en-US" sz="3600" b="1" dirty="0">
                <a:solidFill>
                  <a:srgbClr val="0070C0"/>
                </a:solidFill>
                <a:sym typeface="Century Gothic"/>
              </a:rPr>
              <a:t>?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pt-BR" sz="2000" kern="0" dirty="0">
              <a:solidFill>
                <a:schemeClr val="tx1"/>
              </a:solidFill>
            </a:endParaRPr>
          </a:p>
        </p:txBody>
      </p:sp>
      <p:pic>
        <p:nvPicPr>
          <p:cNvPr id="5" name="Google Shape;491;g1293111065a_0_13">
            <a:extLst>
              <a:ext uri="{FF2B5EF4-FFF2-40B4-BE49-F238E27FC236}">
                <a16:creationId xmlns:a16="http://schemas.microsoft.com/office/drawing/2014/main" id="{E34A6FE7-2ACC-EAD0-60EE-FFF2BD19E1AC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58104" y="2505193"/>
            <a:ext cx="6585359" cy="33576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115029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8178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3">
            <a:extLst>
              <a:ext uri="{FF2B5EF4-FFF2-40B4-BE49-F238E27FC236}">
                <a16:creationId xmlns:a16="http://schemas.microsoft.com/office/drawing/2014/main" id="{15F839C3-4A4E-795F-3C74-D8A9DFCE0A4F}"/>
              </a:ext>
            </a:extLst>
          </p:cNvPr>
          <p:cNvSpPr txBox="1">
            <a:spLocks/>
          </p:cNvSpPr>
          <p:nvPr/>
        </p:nvSpPr>
        <p:spPr>
          <a:xfrm>
            <a:off x="572226" y="4793225"/>
            <a:ext cx="8442000" cy="88490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SzPct val="25000"/>
              <a:buFont typeface="Arial" panose="020B0604020202020204" pitchFamily="34" charset="0"/>
              <a:buNone/>
            </a:pPr>
            <a:r>
              <a:rPr lang="pt-BR" sz="5400" b="1" dirty="0">
                <a:solidFill>
                  <a:srgbClr val="3D3D3C"/>
                </a:solidFill>
              </a:rPr>
              <a:t>UC7</a:t>
            </a:r>
            <a:endParaRPr lang="pt-BR" sz="2400" dirty="0"/>
          </a:p>
        </p:txBody>
      </p:sp>
      <p:cxnSp>
        <p:nvCxnSpPr>
          <p:cNvPr id="6" name="Conector reto 5">
            <a:extLst>
              <a:ext uri="{FF2B5EF4-FFF2-40B4-BE49-F238E27FC236}">
                <a16:creationId xmlns:a16="http://schemas.microsoft.com/office/drawing/2014/main" id="{0A4C6CC8-C7D2-AC80-6757-BF35BA40E0C9}"/>
              </a:ext>
            </a:extLst>
          </p:cNvPr>
          <p:cNvCxnSpPr/>
          <p:nvPr/>
        </p:nvCxnSpPr>
        <p:spPr>
          <a:xfrm>
            <a:off x="451278" y="4675241"/>
            <a:ext cx="0" cy="1710811"/>
          </a:xfrm>
          <a:prstGeom prst="line">
            <a:avLst/>
          </a:prstGeom>
          <a:ln w="38100">
            <a:solidFill>
              <a:srgbClr val="3D3D3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hape 23">
            <a:extLst>
              <a:ext uri="{FF2B5EF4-FFF2-40B4-BE49-F238E27FC236}">
                <a16:creationId xmlns:a16="http://schemas.microsoft.com/office/drawing/2014/main" id="{C37E227F-AFAE-34F3-65C2-865CED001187}"/>
              </a:ext>
            </a:extLst>
          </p:cNvPr>
          <p:cNvSpPr txBox="1">
            <a:spLocks/>
          </p:cNvSpPr>
          <p:nvPr/>
        </p:nvSpPr>
        <p:spPr>
          <a:xfrm>
            <a:off x="572226" y="5501147"/>
            <a:ext cx="8442000" cy="63418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SzPct val="25000"/>
              <a:buFont typeface="Arial" panose="020B0604020202020204" pitchFamily="34" charset="0"/>
              <a:buNone/>
            </a:pPr>
            <a:r>
              <a:rPr lang="pt-BR" sz="3600" dirty="0">
                <a:solidFill>
                  <a:srgbClr val="0070C0"/>
                </a:solidFill>
              </a:rPr>
              <a:t>Desenvolver Aplicações Web</a:t>
            </a:r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494064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373" b="78079"/>
          <a:stretch/>
        </p:blipFill>
        <p:spPr>
          <a:xfrm>
            <a:off x="0" y="1"/>
            <a:ext cx="3440624" cy="1503336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4"/>
          <a:srcRect l="29507" t="81701" r="68393" b="14089"/>
          <a:stretch/>
        </p:blipFill>
        <p:spPr>
          <a:xfrm>
            <a:off x="661218" y="6143362"/>
            <a:ext cx="322927" cy="364327"/>
          </a:xfrm>
          <a:prstGeom prst="rect">
            <a:avLst/>
          </a:prstGeom>
        </p:spPr>
      </p:pic>
      <p:sp>
        <p:nvSpPr>
          <p:cNvPr id="10" name="Shape 23">
            <a:extLst>
              <a:ext uri="{FF2B5EF4-FFF2-40B4-BE49-F238E27FC236}">
                <a16:creationId xmlns:a16="http://schemas.microsoft.com/office/drawing/2014/main" id="{F2A78F27-5F81-4570-8F72-196D7D7D1AD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29784" y="1918887"/>
            <a:ext cx="8442000" cy="1399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600" b="1" dirty="0" err="1">
                <a:solidFill>
                  <a:srgbClr val="0070C0"/>
                </a:solidFill>
                <a:sym typeface="Century Gothic"/>
              </a:rPr>
              <a:t>Objetivo</a:t>
            </a:r>
            <a:endParaRPr lang="pt-BR" sz="133" dirty="0"/>
          </a:p>
        </p:txBody>
      </p: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43F886F4-55C1-4F49-B522-B9FDD96589F7}"/>
              </a:ext>
            </a:extLst>
          </p:cNvPr>
          <p:cNvCxnSpPr>
            <a:cxnSpLocks/>
          </p:cNvCxnSpPr>
          <p:nvPr/>
        </p:nvCxnSpPr>
        <p:spPr>
          <a:xfrm>
            <a:off x="3102964" y="449705"/>
            <a:ext cx="0" cy="8137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hape 23">
            <a:extLst>
              <a:ext uri="{FF2B5EF4-FFF2-40B4-BE49-F238E27FC236}">
                <a16:creationId xmlns:a16="http://schemas.microsoft.com/office/drawing/2014/main" id="{A273B527-DBD4-C8F9-AD71-74317858C7AC}"/>
              </a:ext>
            </a:extLst>
          </p:cNvPr>
          <p:cNvSpPr txBox="1">
            <a:spLocks/>
          </p:cNvSpPr>
          <p:nvPr/>
        </p:nvSpPr>
        <p:spPr>
          <a:xfrm>
            <a:off x="3245843" y="373090"/>
            <a:ext cx="6595490" cy="54130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SzPct val="25000"/>
              <a:buFont typeface="Arial" panose="020B0604020202020204" pitchFamily="34" charset="0"/>
              <a:buNone/>
            </a:pPr>
            <a:r>
              <a:rPr lang="pt-BR" sz="3000" b="1" dirty="0">
                <a:solidFill>
                  <a:srgbClr val="3D3D3C"/>
                </a:solidFill>
              </a:rPr>
              <a:t>UC7</a:t>
            </a:r>
            <a:endParaRPr lang="pt-BR" sz="3000" dirty="0"/>
          </a:p>
        </p:txBody>
      </p:sp>
      <p:sp>
        <p:nvSpPr>
          <p:cNvPr id="4" name="Shape 23">
            <a:extLst>
              <a:ext uri="{FF2B5EF4-FFF2-40B4-BE49-F238E27FC236}">
                <a16:creationId xmlns:a16="http://schemas.microsoft.com/office/drawing/2014/main" id="{CBBAF16F-C2B1-8770-99DD-3D0C5881CD63}"/>
              </a:ext>
            </a:extLst>
          </p:cNvPr>
          <p:cNvSpPr txBox="1">
            <a:spLocks/>
          </p:cNvSpPr>
          <p:nvPr/>
        </p:nvSpPr>
        <p:spPr>
          <a:xfrm>
            <a:off x="3245843" y="775119"/>
            <a:ext cx="6595490" cy="4828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SzPct val="25000"/>
              <a:buFont typeface="Arial" panose="020B0604020202020204" pitchFamily="34" charset="0"/>
              <a:buNone/>
            </a:pPr>
            <a:r>
              <a:rPr lang="pt-BR" sz="2200" dirty="0">
                <a:solidFill>
                  <a:srgbClr val="0070C0"/>
                </a:solidFill>
              </a:rPr>
              <a:t>Desenvolver Aplicações Web</a:t>
            </a:r>
            <a:endParaRPr lang="pt-BR" sz="2200" dirty="0"/>
          </a:p>
        </p:txBody>
      </p:sp>
      <p:sp>
        <p:nvSpPr>
          <p:cNvPr id="6" name="Shape 23">
            <a:extLst>
              <a:ext uri="{FF2B5EF4-FFF2-40B4-BE49-F238E27FC236}">
                <a16:creationId xmlns:a16="http://schemas.microsoft.com/office/drawing/2014/main" id="{98E2B02F-2B7A-7AAB-4F93-EE964FEF13F5}"/>
              </a:ext>
            </a:extLst>
          </p:cNvPr>
          <p:cNvSpPr txBox="1">
            <a:spLocks/>
          </p:cNvSpPr>
          <p:nvPr/>
        </p:nvSpPr>
        <p:spPr>
          <a:xfrm>
            <a:off x="329784" y="3290483"/>
            <a:ext cx="8442000" cy="262361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171446" marR="0" lvl="0" indent="95248" algn="l" rtl="0">
              <a:lnSpc>
                <a:spcPct val="90000"/>
              </a:lnSpc>
              <a:spcBef>
                <a:spcPts val="751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14338" marR="0" lvl="1" indent="57149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29" marR="0" lvl="2" indent="190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21" marR="0" lvl="3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A5A5A5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12" marR="0" lvl="4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BFBFBF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04" marR="0" lvl="5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28795" marR="0" lvl="6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1686" marR="0" lvl="7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14578" marR="0" lvl="8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 algn="just">
              <a:buSzPct val="25000"/>
              <a:buNone/>
            </a:pPr>
            <a:r>
              <a:rPr lang="pt-BR" sz="30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Entender o que é o HTML e construir estruturas básicas de um site.</a:t>
            </a:r>
          </a:p>
          <a:p>
            <a:pPr marL="0" indent="0" algn="just">
              <a:buSzPct val="25000"/>
              <a:buFont typeface="Arial"/>
              <a:buNone/>
            </a:pPr>
            <a:endParaRPr lang="pt-BR" sz="3000" kern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575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373" b="78079"/>
          <a:stretch/>
        </p:blipFill>
        <p:spPr>
          <a:xfrm>
            <a:off x="0" y="1"/>
            <a:ext cx="3440624" cy="1503336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4"/>
          <a:srcRect l="29507" t="81701" r="68393" b="14089"/>
          <a:stretch/>
        </p:blipFill>
        <p:spPr>
          <a:xfrm>
            <a:off x="661218" y="6143362"/>
            <a:ext cx="322927" cy="364327"/>
          </a:xfrm>
          <a:prstGeom prst="rect">
            <a:avLst/>
          </a:prstGeom>
        </p:spPr>
      </p:pic>
      <p:sp>
        <p:nvSpPr>
          <p:cNvPr id="10" name="Shape 23">
            <a:extLst>
              <a:ext uri="{FF2B5EF4-FFF2-40B4-BE49-F238E27FC236}">
                <a16:creationId xmlns:a16="http://schemas.microsoft.com/office/drawing/2014/main" id="{F2A78F27-5F81-4570-8F72-196D7D7D1AD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29784" y="1918887"/>
            <a:ext cx="8442000" cy="13995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SzPct val="25000"/>
              <a:buNone/>
            </a:pPr>
            <a:r>
              <a:rPr lang="en-US" sz="3600" b="1" dirty="0">
                <a:solidFill>
                  <a:srgbClr val="0070C0"/>
                </a:solidFill>
                <a:sym typeface="Century Gothic"/>
              </a:rPr>
              <a:t>Como </a:t>
            </a:r>
            <a:r>
              <a:rPr lang="en-US" sz="3600" b="1" dirty="0" err="1">
                <a:solidFill>
                  <a:srgbClr val="0070C0"/>
                </a:solidFill>
                <a:sym typeface="Century Gothic"/>
              </a:rPr>
              <a:t>funciona</a:t>
            </a:r>
            <a:r>
              <a:rPr lang="en-US" sz="3600" b="1" dirty="0">
                <a:solidFill>
                  <a:srgbClr val="0070C0"/>
                </a:solidFill>
                <a:sym typeface="Century Gothic"/>
              </a:rPr>
              <a:t> a Web</a:t>
            </a:r>
            <a:endParaRPr lang="pt-BR" sz="133" dirty="0"/>
          </a:p>
        </p:txBody>
      </p:sp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43F886F4-55C1-4F49-B522-B9FDD96589F7}"/>
              </a:ext>
            </a:extLst>
          </p:cNvPr>
          <p:cNvCxnSpPr>
            <a:cxnSpLocks/>
          </p:cNvCxnSpPr>
          <p:nvPr/>
        </p:nvCxnSpPr>
        <p:spPr>
          <a:xfrm>
            <a:off x="3102964" y="449705"/>
            <a:ext cx="0" cy="8137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hape 23">
            <a:extLst>
              <a:ext uri="{FF2B5EF4-FFF2-40B4-BE49-F238E27FC236}">
                <a16:creationId xmlns:a16="http://schemas.microsoft.com/office/drawing/2014/main" id="{A273B527-DBD4-C8F9-AD71-74317858C7AC}"/>
              </a:ext>
            </a:extLst>
          </p:cNvPr>
          <p:cNvSpPr txBox="1">
            <a:spLocks/>
          </p:cNvSpPr>
          <p:nvPr/>
        </p:nvSpPr>
        <p:spPr>
          <a:xfrm>
            <a:off x="3245843" y="373090"/>
            <a:ext cx="6595490" cy="54130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SzPct val="25000"/>
              <a:buFont typeface="Arial" panose="020B0604020202020204" pitchFamily="34" charset="0"/>
              <a:buNone/>
            </a:pPr>
            <a:r>
              <a:rPr lang="pt-BR" sz="3000" b="1" dirty="0">
                <a:solidFill>
                  <a:srgbClr val="3D3D3C"/>
                </a:solidFill>
              </a:rPr>
              <a:t>UC7</a:t>
            </a:r>
            <a:endParaRPr lang="pt-BR" sz="3000" dirty="0"/>
          </a:p>
        </p:txBody>
      </p:sp>
      <p:sp>
        <p:nvSpPr>
          <p:cNvPr id="4" name="Shape 23">
            <a:extLst>
              <a:ext uri="{FF2B5EF4-FFF2-40B4-BE49-F238E27FC236}">
                <a16:creationId xmlns:a16="http://schemas.microsoft.com/office/drawing/2014/main" id="{CBBAF16F-C2B1-8770-99DD-3D0C5881CD63}"/>
              </a:ext>
            </a:extLst>
          </p:cNvPr>
          <p:cNvSpPr txBox="1">
            <a:spLocks/>
          </p:cNvSpPr>
          <p:nvPr/>
        </p:nvSpPr>
        <p:spPr>
          <a:xfrm>
            <a:off x="3245843" y="775119"/>
            <a:ext cx="6595490" cy="4828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SzPct val="25000"/>
              <a:buFont typeface="Arial" panose="020B0604020202020204" pitchFamily="34" charset="0"/>
              <a:buNone/>
            </a:pPr>
            <a:r>
              <a:rPr lang="pt-BR" sz="2200" dirty="0">
                <a:solidFill>
                  <a:srgbClr val="0070C0"/>
                </a:solidFill>
              </a:rPr>
              <a:t>Desenvolver Aplicações Web</a:t>
            </a:r>
            <a:endParaRPr lang="pt-BR" sz="2200" dirty="0"/>
          </a:p>
        </p:txBody>
      </p:sp>
      <p:sp>
        <p:nvSpPr>
          <p:cNvPr id="6" name="Shape 23">
            <a:extLst>
              <a:ext uri="{FF2B5EF4-FFF2-40B4-BE49-F238E27FC236}">
                <a16:creationId xmlns:a16="http://schemas.microsoft.com/office/drawing/2014/main" id="{98E2B02F-2B7A-7AAB-4F93-EE964FEF13F5}"/>
              </a:ext>
            </a:extLst>
          </p:cNvPr>
          <p:cNvSpPr txBox="1">
            <a:spLocks/>
          </p:cNvSpPr>
          <p:nvPr/>
        </p:nvSpPr>
        <p:spPr>
          <a:xfrm>
            <a:off x="329784" y="2641557"/>
            <a:ext cx="8442000" cy="79248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171446" marR="0" lvl="0" indent="95248" algn="l" rtl="0">
              <a:lnSpc>
                <a:spcPct val="90000"/>
              </a:lnSpc>
              <a:spcBef>
                <a:spcPts val="751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14338" marR="0" lvl="1" indent="57149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29" marR="0" lvl="2" indent="190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21" marR="0" lvl="3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A5A5A5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12" marR="0" lvl="4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BFBFBF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04" marR="0" lvl="5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28795" marR="0" lvl="6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1686" marR="0" lvl="7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14578" marR="0" lvl="8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marR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32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 Web é constituída por 3 partes.</a:t>
            </a:r>
          </a:p>
        </p:txBody>
      </p:sp>
      <p:pic>
        <p:nvPicPr>
          <p:cNvPr id="7" name="Google Shape;123;g109ffa863cd_0_328">
            <a:extLst>
              <a:ext uri="{FF2B5EF4-FFF2-40B4-BE49-F238E27FC236}">
                <a16:creationId xmlns:a16="http://schemas.microsoft.com/office/drawing/2014/main" id="{F1D9F2AC-C654-73D7-3E43-0A039FEEDD87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98515" y="3546289"/>
            <a:ext cx="2169018" cy="1402633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Google Shape;125;g109ffa863cd_0_328">
            <a:extLst>
              <a:ext uri="{FF2B5EF4-FFF2-40B4-BE49-F238E27FC236}">
                <a16:creationId xmlns:a16="http://schemas.microsoft.com/office/drawing/2014/main" id="{73E3C918-E14F-8B6F-F0F5-31A4C17508E6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313518" y="3686904"/>
            <a:ext cx="2113525" cy="1188863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126;g109ffa863cd_0_328">
            <a:extLst>
              <a:ext uri="{FF2B5EF4-FFF2-40B4-BE49-F238E27FC236}">
                <a16:creationId xmlns:a16="http://schemas.microsoft.com/office/drawing/2014/main" id="{2E58347A-35E7-7956-7F8F-8A0209B3F841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973028" y="3733934"/>
            <a:ext cx="2362884" cy="10273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27;g109ffa863cd_0_328">
            <a:extLst>
              <a:ext uri="{FF2B5EF4-FFF2-40B4-BE49-F238E27FC236}">
                <a16:creationId xmlns:a16="http://schemas.microsoft.com/office/drawing/2014/main" id="{E7ED69DF-745D-03E8-3851-7901ABE8E378}"/>
              </a:ext>
            </a:extLst>
          </p:cNvPr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4152872" y="5023210"/>
            <a:ext cx="473631" cy="668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28;g109ffa863cd_0_328">
            <a:extLst>
              <a:ext uri="{FF2B5EF4-FFF2-40B4-BE49-F238E27FC236}">
                <a16:creationId xmlns:a16="http://schemas.microsoft.com/office/drawing/2014/main" id="{8438B938-00CE-9DA8-9A2A-8DC324CEE383}"/>
              </a:ext>
            </a:extLst>
          </p:cNvPr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1373543" y="5023210"/>
            <a:ext cx="618962" cy="6189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29;g109ffa863cd_0_328">
            <a:extLst>
              <a:ext uri="{FF2B5EF4-FFF2-40B4-BE49-F238E27FC236}">
                <a16:creationId xmlns:a16="http://schemas.microsoft.com/office/drawing/2014/main" id="{92035CE3-2527-6D2F-4A2E-4BA107DA85F8}"/>
              </a:ext>
            </a:extLst>
          </p:cNvPr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6868362" y="5072297"/>
            <a:ext cx="572217" cy="61896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97327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373" b="78079"/>
          <a:stretch/>
        </p:blipFill>
        <p:spPr>
          <a:xfrm>
            <a:off x="0" y="1"/>
            <a:ext cx="3440624" cy="1503336"/>
          </a:xfrm>
          <a:prstGeom prst="rect">
            <a:avLst/>
          </a:prstGeom>
        </p:spPr>
      </p:pic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43F886F4-55C1-4F49-B522-B9FDD96589F7}"/>
              </a:ext>
            </a:extLst>
          </p:cNvPr>
          <p:cNvCxnSpPr>
            <a:cxnSpLocks/>
          </p:cNvCxnSpPr>
          <p:nvPr/>
        </p:nvCxnSpPr>
        <p:spPr>
          <a:xfrm>
            <a:off x="3102964" y="449705"/>
            <a:ext cx="0" cy="8137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hape 23">
            <a:extLst>
              <a:ext uri="{FF2B5EF4-FFF2-40B4-BE49-F238E27FC236}">
                <a16:creationId xmlns:a16="http://schemas.microsoft.com/office/drawing/2014/main" id="{A273B527-DBD4-C8F9-AD71-74317858C7AC}"/>
              </a:ext>
            </a:extLst>
          </p:cNvPr>
          <p:cNvSpPr txBox="1">
            <a:spLocks/>
          </p:cNvSpPr>
          <p:nvPr/>
        </p:nvSpPr>
        <p:spPr>
          <a:xfrm>
            <a:off x="3245843" y="373090"/>
            <a:ext cx="6595490" cy="54130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SzPct val="25000"/>
              <a:buFont typeface="Arial" panose="020B0604020202020204" pitchFamily="34" charset="0"/>
              <a:buNone/>
            </a:pPr>
            <a:r>
              <a:rPr lang="pt-BR" sz="3000" b="1" dirty="0">
                <a:solidFill>
                  <a:srgbClr val="3D3D3C"/>
                </a:solidFill>
              </a:rPr>
              <a:t>UC7</a:t>
            </a:r>
            <a:endParaRPr lang="pt-BR" sz="3000" dirty="0"/>
          </a:p>
        </p:txBody>
      </p:sp>
      <p:sp>
        <p:nvSpPr>
          <p:cNvPr id="4" name="Shape 23">
            <a:extLst>
              <a:ext uri="{FF2B5EF4-FFF2-40B4-BE49-F238E27FC236}">
                <a16:creationId xmlns:a16="http://schemas.microsoft.com/office/drawing/2014/main" id="{CBBAF16F-C2B1-8770-99DD-3D0C5881CD63}"/>
              </a:ext>
            </a:extLst>
          </p:cNvPr>
          <p:cNvSpPr txBox="1">
            <a:spLocks/>
          </p:cNvSpPr>
          <p:nvPr/>
        </p:nvSpPr>
        <p:spPr>
          <a:xfrm>
            <a:off x="3245843" y="775119"/>
            <a:ext cx="6595490" cy="4828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SzPct val="25000"/>
              <a:buFont typeface="Arial" panose="020B0604020202020204" pitchFamily="34" charset="0"/>
              <a:buNone/>
            </a:pPr>
            <a:r>
              <a:rPr lang="pt-BR" sz="2200" dirty="0">
                <a:solidFill>
                  <a:srgbClr val="0070C0"/>
                </a:solidFill>
              </a:rPr>
              <a:t>Desenvolver Aplicações Web</a:t>
            </a:r>
            <a:endParaRPr lang="pt-BR" sz="2200" dirty="0"/>
          </a:p>
        </p:txBody>
      </p:sp>
      <p:sp>
        <p:nvSpPr>
          <p:cNvPr id="6" name="Shape 23">
            <a:extLst>
              <a:ext uri="{FF2B5EF4-FFF2-40B4-BE49-F238E27FC236}">
                <a16:creationId xmlns:a16="http://schemas.microsoft.com/office/drawing/2014/main" id="{98E2B02F-2B7A-7AAB-4F93-EE964FEF13F5}"/>
              </a:ext>
            </a:extLst>
          </p:cNvPr>
          <p:cNvSpPr txBox="1">
            <a:spLocks/>
          </p:cNvSpPr>
          <p:nvPr/>
        </p:nvSpPr>
        <p:spPr>
          <a:xfrm>
            <a:off x="329784" y="1815642"/>
            <a:ext cx="8442000" cy="408237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171446" marR="0" lvl="0" indent="95248" algn="l" rtl="0">
              <a:lnSpc>
                <a:spcPct val="90000"/>
              </a:lnSpc>
              <a:spcBef>
                <a:spcPts val="751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14338" marR="0" lvl="1" indent="57149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29" marR="0" lvl="2" indent="190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21" marR="0" lvl="3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A5A5A5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12" marR="0" lvl="4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BFBFBF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04" marR="0" lvl="5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28795" marR="0" lvl="6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1686" marR="0" lvl="7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14578" marR="0" lvl="8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 algn="just">
              <a:spcBef>
                <a:spcPts val="0"/>
              </a:spcBef>
              <a:buNone/>
            </a:pPr>
            <a:r>
              <a:rPr lang="en-US" sz="3600" b="1" dirty="0">
                <a:solidFill>
                  <a:srgbClr val="0070C0"/>
                </a:solidFill>
                <a:sym typeface="Century Gothic"/>
              </a:rPr>
              <a:t>O que é HTML</a:t>
            </a:r>
            <a:endParaRPr lang="pt-BR" sz="3600" b="1" dirty="0">
              <a:solidFill>
                <a:srgbClr val="0070C0"/>
              </a:solidFill>
            </a:endParaRPr>
          </a:p>
          <a:p>
            <a:pPr marL="0" indent="0" algn="just">
              <a:spcBef>
                <a:spcPts val="0"/>
              </a:spcBef>
              <a:buNone/>
            </a:pPr>
            <a:endParaRPr lang="pt-BR" sz="100" kern="0" dirty="0">
              <a:solidFill>
                <a:schemeClr val="tx1"/>
              </a:solidFill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30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 acrônimo HTML significa </a:t>
            </a:r>
            <a:r>
              <a:rPr lang="pt-BR" sz="3000" b="1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HiperText</a:t>
            </a:r>
            <a:r>
              <a:rPr lang="pt-BR" sz="3000" b="1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Markup </a:t>
            </a:r>
            <a:r>
              <a:rPr lang="pt-BR" sz="3000" b="1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Language</a:t>
            </a:r>
            <a:r>
              <a:rPr lang="pt-BR" sz="30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, traduzindo ao português: </a:t>
            </a:r>
            <a:r>
              <a:rPr lang="pt-BR" sz="3000" b="1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Linguagem de </a:t>
            </a:r>
            <a:r>
              <a:rPr lang="pt-BR" sz="3000" b="1" kern="0" dirty="0">
                <a:solidFill>
                  <a:schemeClr val="tx1"/>
                </a:solidFill>
              </a:rPr>
              <a:t>Marcação</a:t>
            </a:r>
            <a:r>
              <a:rPr lang="pt-BR" sz="3000" b="1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de Hipertexto</a:t>
            </a:r>
            <a:r>
              <a:rPr lang="pt-BR" sz="30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 O HTML é o componente básico da web, ele permite inserir conteúdo e estabelece a estrutura básica de um website. Portanto, ele serve para dar significado e organizar as informações de uma página na web.</a:t>
            </a:r>
          </a:p>
        </p:txBody>
      </p:sp>
    </p:spTree>
    <p:extLst>
      <p:ext uri="{BB962C8B-B14F-4D97-AF65-F5344CB8AC3E}">
        <p14:creationId xmlns:p14="http://schemas.microsoft.com/office/powerpoint/2010/main" val="685253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373" b="78079"/>
          <a:stretch/>
        </p:blipFill>
        <p:spPr>
          <a:xfrm>
            <a:off x="0" y="1"/>
            <a:ext cx="3440624" cy="1503336"/>
          </a:xfrm>
          <a:prstGeom prst="rect">
            <a:avLst/>
          </a:prstGeom>
        </p:spPr>
      </p:pic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43F886F4-55C1-4F49-B522-B9FDD96589F7}"/>
              </a:ext>
            </a:extLst>
          </p:cNvPr>
          <p:cNvCxnSpPr>
            <a:cxnSpLocks/>
          </p:cNvCxnSpPr>
          <p:nvPr/>
        </p:nvCxnSpPr>
        <p:spPr>
          <a:xfrm>
            <a:off x="3102964" y="449705"/>
            <a:ext cx="0" cy="8137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hape 23">
            <a:extLst>
              <a:ext uri="{FF2B5EF4-FFF2-40B4-BE49-F238E27FC236}">
                <a16:creationId xmlns:a16="http://schemas.microsoft.com/office/drawing/2014/main" id="{A273B527-DBD4-C8F9-AD71-74317858C7AC}"/>
              </a:ext>
            </a:extLst>
          </p:cNvPr>
          <p:cNvSpPr txBox="1">
            <a:spLocks/>
          </p:cNvSpPr>
          <p:nvPr/>
        </p:nvSpPr>
        <p:spPr>
          <a:xfrm>
            <a:off x="3245843" y="373090"/>
            <a:ext cx="6595490" cy="54130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SzPct val="25000"/>
              <a:buFont typeface="Arial" panose="020B0604020202020204" pitchFamily="34" charset="0"/>
              <a:buNone/>
            </a:pPr>
            <a:r>
              <a:rPr lang="pt-BR" sz="3000" b="1" dirty="0">
                <a:solidFill>
                  <a:srgbClr val="3D3D3C"/>
                </a:solidFill>
              </a:rPr>
              <a:t>UC7</a:t>
            </a:r>
            <a:endParaRPr lang="pt-BR" sz="3000" dirty="0"/>
          </a:p>
        </p:txBody>
      </p:sp>
      <p:sp>
        <p:nvSpPr>
          <p:cNvPr id="4" name="Shape 23">
            <a:extLst>
              <a:ext uri="{FF2B5EF4-FFF2-40B4-BE49-F238E27FC236}">
                <a16:creationId xmlns:a16="http://schemas.microsoft.com/office/drawing/2014/main" id="{CBBAF16F-C2B1-8770-99DD-3D0C5881CD63}"/>
              </a:ext>
            </a:extLst>
          </p:cNvPr>
          <p:cNvSpPr txBox="1">
            <a:spLocks/>
          </p:cNvSpPr>
          <p:nvPr/>
        </p:nvSpPr>
        <p:spPr>
          <a:xfrm>
            <a:off x="3245843" y="775119"/>
            <a:ext cx="6595490" cy="4828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SzPct val="25000"/>
              <a:buFont typeface="Arial" panose="020B0604020202020204" pitchFamily="34" charset="0"/>
              <a:buNone/>
            </a:pPr>
            <a:r>
              <a:rPr lang="pt-BR" sz="2200" dirty="0">
                <a:solidFill>
                  <a:srgbClr val="0070C0"/>
                </a:solidFill>
              </a:rPr>
              <a:t>Desenvolver Aplicações Web</a:t>
            </a:r>
            <a:endParaRPr lang="pt-BR" sz="2200" dirty="0"/>
          </a:p>
        </p:txBody>
      </p:sp>
      <p:sp>
        <p:nvSpPr>
          <p:cNvPr id="6" name="Shape 23">
            <a:extLst>
              <a:ext uri="{FF2B5EF4-FFF2-40B4-BE49-F238E27FC236}">
                <a16:creationId xmlns:a16="http://schemas.microsoft.com/office/drawing/2014/main" id="{98E2B02F-2B7A-7AAB-4F93-EE964FEF13F5}"/>
              </a:ext>
            </a:extLst>
          </p:cNvPr>
          <p:cNvSpPr txBox="1">
            <a:spLocks/>
          </p:cNvSpPr>
          <p:nvPr/>
        </p:nvSpPr>
        <p:spPr>
          <a:xfrm>
            <a:off x="329784" y="1815642"/>
            <a:ext cx="8442000" cy="408237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171446" marR="0" lvl="0" indent="95248" algn="l" rtl="0">
              <a:lnSpc>
                <a:spcPct val="90000"/>
              </a:lnSpc>
              <a:spcBef>
                <a:spcPts val="751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14338" marR="0" lvl="1" indent="57149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29" marR="0" lvl="2" indent="190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21" marR="0" lvl="3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A5A5A5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12" marR="0" lvl="4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BFBFBF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04" marR="0" lvl="5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28795" marR="0" lvl="6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1686" marR="0" lvl="7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14578" marR="0" lvl="8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 algn="just">
              <a:spcBef>
                <a:spcPts val="0"/>
              </a:spcBef>
              <a:buNone/>
            </a:pPr>
            <a:r>
              <a:rPr lang="en-US" sz="3600" b="1" dirty="0">
                <a:solidFill>
                  <a:srgbClr val="0070C0"/>
                </a:solidFill>
                <a:sym typeface="Century Gothic"/>
              </a:rPr>
              <a:t>O que é HTML</a:t>
            </a:r>
            <a:endParaRPr lang="pt-BR" sz="3600" b="1" dirty="0">
              <a:solidFill>
                <a:srgbClr val="0070C0"/>
              </a:solidFill>
            </a:endParaRPr>
          </a:p>
          <a:p>
            <a:pPr marL="0" indent="0" algn="just">
              <a:spcBef>
                <a:spcPts val="0"/>
              </a:spcBef>
              <a:buNone/>
            </a:pPr>
            <a:endParaRPr lang="pt-BR" sz="100" kern="0" dirty="0">
              <a:solidFill>
                <a:schemeClr val="tx1"/>
              </a:solidFill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30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Através de um documento HTML, ou seja, um documento com a extensão </a:t>
            </a:r>
            <a:r>
              <a:rPr lang="pt-BR" sz="3000" b="1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pt-BR" sz="3000" b="1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html</a:t>
            </a:r>
            <a:r>
              <a:rPr lang="pt-BR" sz="3000" b="1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30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ou </a:t>
            </a:r>
            <a:r>
              <a:rPr lang="pt-BR" sz="3000" b="1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pt-BR" sz="3000" b="1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htm</a:t>
            </a:r>
            <a:r>
              <a:rPr lang="pt-BR" sz="30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, o navegador faz a leitura do arquivo e renderiza o seu conteúdo para que o usuário final possa visualizá-lo. Os arquivos .</a:t>
            </a:r>
            <a:r>
              <a:rPr lang="pt-BR" sz="30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html</a:t>
            </a:r>
            <a:r>
              <a:rPr lang="pt-BR" sz="30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podem ser visualizados em qualquer navegador (Google Chrome, Safari, ou Mozilla Firefox).</a:t>
            </a:r>
          </a:p>
        </p:txBody>
      </p:sp>
    </p:spTree>
    <p:extLst>
      <p:ext uri="{BB962C8B-B14F-4D97-AF65-F5344CB8AC3E}">
        <p14:creationId xmlns:p14="http://schemas.microsoft.com/office/powerpoint/2010/main" val="3006430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373" b="78079"/>
          <a:stretch/>
        </p:blipFill>
        <p:spPr>
          <a:xfrm>
            <a:off x="0" y="1"/>
            <a:ext cx="3440624" cy="1503336"/>
          </a:xfrm>
          <a:prstGeom prst="rect">
            <a:avLst/>
          </a:prstGeom>
        </p:spPr>
      </p:pic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43F886F4-55C1-4F49-B522-B9FDD96589F7}"/>
              </a:ext>
            </a:extLst>
          </p:cNvPr>
          <p:cNvCxnSpPr>
            <a:cxnSpLocks/>
          </p:cNvCxnSpPr>
          <p:nvPr/>
        </p:nvCxnSpPr>
        <p:spPr>
          <a:xfrm>
            <a:off x="3102964" y="449705"/>
            <a:ext cx="0" cy="8137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hape 23">
            <a:extLst>
              <a:ext uri="{FF2B5EF4-FFF2-40B4-BE49-F238E27FC236}">
                <a16:creationId xmlns:a16="http://schemas.microsoft.com/office/drawing/2014/main" id="{A273B527-DBD4-C8F9-AD71-74317858C7AC}"/>
              </a:ext>
            </a:extLst>
          </p:cNvPr>
          <p:cNvSpPr txBox="1">
            <a:spLocks/>
          </p:cNvSpPr>
          <p:nvPr/>
        </p:nvSpPr>
        <p:spPr>
          <a:xfrm>
            <a:off x="3245843" y="373090"/>
            <a:ext cx="6595490" cy="54130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SzPct val="25000"/>
              <a:buFont typeface="Arial" panose="020B0604020202020204" pitchFamily="34" charset="0"/>
              <a:buNone/>
            </a:pPr>
            <a:r>
              <a:rPr lang="pt-BR" sz="3000" b="1" dirty="0">
                <a:solidFill>
                  <a:srgbClr val="3D3D3C"/>
                </a:solidFill>
              </a:rPr>
              <a:t>UC7</a:t>
            </a:r>
            <a:endParaRPr lang="pt-BR" sz="3000" dirty="0"/>
          </a:p>
        </p:txBody>
      </p:sp>
      <p:sp>
        <p:nvSpPr>
          <p:cNvPr id="4" name="Shape 23">
            <a:extLst>
              <a:ext uri="{FF2B5EF4-FFF2-40B4-BE49-F238E27FC236}">
                <a16:creationId xmlns:a16="http://schemas.microsoft.com/office/drawing/2014/main" id="{CBBAF16F-C2B1-8770-99DD-3D0C5881CD63}"/>
              </a:ext>
            </a:extLst>
          </p:cNvPr>
          <p:cNvSpPr txBox="1">
            <a:spLocks/>
          </p:cNvSpPr>
          <p:nvPr/>
        </p:nvSpPr>
        <p:spPr>
          <a:xfrm>
            <a:off x="3245843" y="775119"/>
            <a:ext cx="6595490" cy="4828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SzPct val="25000"/>
              <a:buFont typeface="Arial" panose="020B0604020202020204" pitchFamily="34" charset="0"/>
              <a:buNone/>
            </a:pPr>
            <a:r>
              <a:rPr lang="pt-BR" sz="2200" dirty="0">
                <a:solidFill>
                  <a:srgbClr val="0070C0"/>
                </a:solidFill>
              </a:rPr>
              <a:t>Desenvolver Aplicações Web</a:t>
            </a:r>
            <a:endParaRPr lang="pt-BR" sz="2200" dirty="0"/>
          </a:p>
        </p:txBody>
      </p:sp>
      <p:sp>
        <p:nvSpPr>
          <p:cNvPr id="6" name="Shape 23">
            <a:extLst>
              <a:ext uri="{FF2B5EF4-FFF2-40B4-BE49-F238E27FC236}">
                <a16:creationId xmlns:a16="http://schemas.microsoft.com/office/drawing/2014/main" id="{98E2B02F-2B7A-7AAB-4F93-EE964FEF13F5}"/>
              </a:ext>
            </a:extLst>
          </p:cNvPr>
          <p:cNvSpPr txBox="1">
            <a:spLocks/>
          </p:cNvSpPr>
          <p:nvPr/>
        </p:nvSpPr>
        <p:spPr>
          <a:xfrm>
            <a:off x="329784" y="1815642"/>
            <a:ext cx="8442000" cy="408237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171446" marR="0" lvl="0" indent="95248" algn="l" rtl="0">
              <a:lnSpc>
                <a:spcPct val="90000"/>
              </a:lnSpc>
              <a:spcBef>
                <a:spcPts val="751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14338" marR="0" lvl="1" indent="57149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29" marR="0" lvl="2" indent="190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21" marR="0" lvl="3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A5A5A5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12" marR="0" lvl="4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BFBFBF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04" marR="0" lvl="5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28795" marR="0" lvl="6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1686" marR="0" lvl="7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14578" marR="0" lvl="8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 algn="just">
              <a:spcBef>
                <a:spcPts val="0"/>
              </a:spcBef>
              <a:buNone/>
            </a:pPr>
            <a:r>
              <a:rPr lang="en-US" sz="3600" b="1" dirty="0">
                <a:solidFill>
                  <a:srgbClr val="0070C0"/>
                </a:solidFill>
                <a:sym typeface="Century Gothic"/>
              </a:rPr>
              <a:t>O que é HTML</a:t>
            </a:r>
            <a:endParaRPr lang="pt-BR" sz="3600" b="1" dirty="0">
              <a:solidFill>
                <a:srgbClr val="0070C0"/>
              </a:solidFill>
            </a:endParaRPr>
          </a:p>
          <a:p>
            <a:pPr marL="0" indent="0" algn="just">
              <a:spcBef>
                <a:spcPts val="0"/>
              </a:spcBef>
              <a:buNone/>
            </a:pPr>
            <a:endParaRPr lang="pt-BR" sz="100" kern="0" dirty="0">
              <a:solidFill>
                <a:schemeClr val="tx1"/>
              </a:solidFill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30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Geralmente um site é composto por diversas páginas HTML. Cada página consiste em uma série de </a:t>
            </a:r>
            <a:r>
              <a:rPr lang="pt-BR" sz="3000" b="1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tags</a:t>
            </a:r>
            <a:r>
              <a:rPr lang="pt-BR" sz="30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, que podem ser considerados os blocos de construção das páginas. Esses blocos são a maneira com a qual o HTML faz a marcação dos conteúdos, criando a hierarquia e a estrutura do mesmo, dividido entre </a:t>
            </a:r>
            <a:r>
              <a:rPr lang="pt-BR" sz="3000" b="1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seções</a:t>
            </a:r>
            <a:r>
              <a:rPr lang="pt-BR" sz="30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pt-BR" sz="3000" b="1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parágrafos</a:t>
            </a:r>
            <a:r>
              <a:rPr lang="pt-BR" sz="30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pt-BR" sz="3000" b="1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cabeçalhos</a:t>
            </a:r>
            <a:r>
              <a:rPr lang="pt-BR" sz="30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, e outros.</a:t>
            </a:r>
          </a:p>
        </p:txBody>
      </p:sp>
    </p:spTree>
    <p:extLst>
      <p:ext uri="{BB962C8B-B14F-4D97-AF65-F5344CB8AC3E}">
        <p14:creationId xmlns:p14="http://schemas.microsoft.com/office/powerpoint/2010/main" val="27641932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373" b="78079"/>
          <a:stretch/>
        </p:blipFill>
        <p:spPr>
          <a:xfrm>
            <a:off x="0" y="1"/>
            <a:ext cx="3440624" cy="1503336"/>
          </a:xfrm>
          <a:prstGeom prst="rect">
            <a:avLst/>
          </a:prstGeom>
        </p:spPr>
      </p:pic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43F886F4-55C1-4F49-B522-B9FDD96589F7}"/>
              </a:ext>
            </a:extLst>
          </p:cNvPr>
          <p:cNvCxnSpPr>
            <a:cxnSpLocks/>
          </p:cNvCxnSpPr>
          <p:nvPr/>
        </p:nvCxnSpPr>
        <p:spPr>
          <a:xfrm>
            <a:off x="3102964" y="449705"/>
            <a:ext cx="0" cy="8137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hape 23">
            <a:extLst>
              <a:ext uri="{FF2B5EF4-FFF2-40B4-BE49-F238E27FC236}">
                <a16:creationId xmlns:a16="http://schemas.microsoft.com/office/drawing/2014/main" id="{A273B527-DBD4-C8F9-AD71-74317858C7AC}"/>
              </a:ext>
            </a:extLst>
          </p:cNvPr>
          <p:cNvSpPr txBox="1">
            <a:spLocks/>
          </p:cNvSpPr>
          <p:nvPr/>
        </p:nvSpPr>
        <p:spPr>
          <a:xfrm>
            <a:off x="3245843" y="373090"/>
            <a:ext cx="6595490" cy="54130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SzPct val="25000"/>
              <a:buFont typeface="Arial" panose="020B0604020202020204" pitchFamily="34" charset="0"/>
              <a:buNone/>
            </a:pPr>
            <a:r>
              <a:rPr lang="pt-BR" sz="3000" b="1" dirty="0">
                <a:solidFill>
                  <a:srgbClr val="3D3D3C"/>
                </a:solidFill>
              </a:rPr>
              <a:t>UC7</a:t>
            </a:r>
            <a:endParaRPr lang="pt-BR" sz="3000" dirty="0"/>
          </a:p>
        </p:txBody>
      </p:sp>
      <p:sp>
        <p:nvSpPr>
          <p:cNvPr id="4" name="Shape 23">
            <a:extLst>
              <a:ext uri="{FF2B5EF4-FFF2-40B4-BE49-F238E27FC236}">
                <a16:creationId xmlns:a16="http://schemas.microsoft.com/office/drawing/2014/main" id="{CBBAF16F-C2B1-8770-99DD-3D0C5881CD63}"/>
              </a:ext>
            </a:extLst>
          </p:cNvPr>
          <p:cNvSpPr txBox="1">
            <a:spLocks/>
          </p:cNvSpPr>
          <p:nvPr/>
        </p:nvSpPr>
        <p:spPr>
          <a:xfrm>
            <a:off x="3245843" y="775119"/>
            <a:ext cx="6595490" cy="4828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SzPct val="25000"/>
              <a:buFont typeface="Arial" panose="020B0604020202020204" pitchFamily="34" charset="0"/>
              <a:buNone/>
            </a:pPr>
            <a:r>
              <a:rPr lang="pt-BR" sz="2200" dirty="0">
                <a:solidFill>
                  <a:srgbClr val="0070C0"/>
                </a:solidFill>
              </a:rPr>
              <a:t>Desenvolver Aplicações Web</a:t>
            </a:r>
            <a:endParaRPr lang="pt-BR" sz="2200" dirty="0"/>
          </a:p>
        </p:txBody>
      </p:sp>
      <p:sp>
        <p:nvSpPr>
          <p:cNvPr id="6" name="Shape 23">
            <a:extLst>
              <a:ext uri="{FF2B5EF4-FFF2-40B4-BE49-F238E27FC236}">
                <a16:creationId xmlns:a16="http://schemas.microsoft.com/office/drawing/2014/main" id="{98E2B02F-2B7A-7AAB-4F93-EE964FEF13F5}"/>
              </a:ext>
            </a:extLst>
          </p:cNvPr>
          <p:cNvSpPr txBox="1">
            <a:spLocks/>
          </p:cNvSpPr>
          <p:nvPr/>
        </p:nvSpPr>
        <p:spPr>
          <a:xfrm>
            <a:off x="329784" y="1815642"/>
            <a:ext cx="8442000" cy="408237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171446" marR="0" lvl="0" indent="95248" algn="l" rtl="0">
              <a:lnSpc>
                <a:spcPct val="90000"/>
              </a:lnSpc>
              <a:spcBef>
                <a:spcPts val="751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14338" marR="0" lvl="1" indent="57149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29" marR="0" lvl="2" indent="190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21" marR="0" lvl="3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A5A5A5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12" marR="0" lvl="4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BFBFBF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04" marR="0" lvl="5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28795" marR="0" lvl="6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1686" marR="0" lvl="7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14578" marR="0" lvl="8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 algn="just">
              <a:spcBef>
                <a:spcPts val="0"/>
              </a:spcBef>
              <a:buNone/>
            </a:pPr>
            <a:r>
              <a:rPr lang="en-US" sz="3600" b="1" dirty="0">
                <a:solidFill>
                  <a:srgbClr val="0070C0"/>
                </a:solidFill>
                <a:sym typeface="Century Gothic"/>
              </a:rPr>
              <a:t>O que é HTML</a:t>
            </a:r>
            <a:endParaRPr lang="pt-BR" sz="3600" b="1" dirty="0">
              <a:solidFill>
                <a:srgbClr val="0070C0"/>
              </a:solidFill>
            </a:endParaRPr>
          </a:p>
          <a:p>
            <a:pPr marL="0" indent="0" algn="just">
              <a:spcBef>
                <a:spcPts val="0"/>
              </a:spcBef>
              <a:buNone/>
            </a:pPr>
            <a:endParaRPr lang="pt-BR" sz="100" kern="0" dirty="0">
              <a:solidFill>
                <a:schemeClr val="tx1"/>
              </a:solidFill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30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Geralmente um site é composto por diversas páginas HTML. Cada página consiste em uma série de </a:t>
            </a:r>
            <a:r>
              <a:rPr lang="pt-BR" sz="3000" b="1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tags</a:t>
            </a:r>
            <a:r>
              <a:rPr lang="pt-BR" sz="30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, que podem ser considerados os blocos de construção das páginas. Esses blocos são a maneira com a qual o HTML faz a marcação dos conteúdos, criando a hierarquia e a estrutura do mesmo, dividido entre </a:t>
            </a:r>
            <a:r>
              <a:rPr lang="pt-BR" sz="3000" b="1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seções</a:t>
            </a:r>
            <a:r>
              <a:rPr lang="pt-BR" sz="30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pt-BR" sz="3000" b="1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parágrafos</a:t>
            </a:r>
            <a:r>
              <a:rPr lang="pt-BR" sz="30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pt-BR" sz="3000" b="1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cabeçalhos</a:t>
            </a:r>
            <a:r>
              <a:rPr lang="pt-BR" sz="30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, e outros.</a:t>
            </a:r>
          </a:p>
        </p:txBody>
      </p:sp>
    </p:spTree>
    <p:extLst>
      <p:ext uri="{BB962C8B-B14F-4D97-AF65-F5344CB8AC3E}">
        <p14:creationId xmlns:p14="http://schemas.microsoft.com/office/powerpoint/2010/main" val="3182964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2373" b="78079"/>
          <a:stretch/>
        </p:blipFill>
        <p:spPr>
          <a:xfrm>
            <a:off x="0" y="1"/>
            <a:ext cx="3440624" cy="1503336"/>
          </a:xfrm>
          <a:prstGeom prst="rect">
            <a:avLst/>
          </a:prstGeom>
        </p:spPr>
      </p:pic>
      <p:cxnSp>
        <p:nvCxnSpPr>
          <p:cNvPr id="11" name="Conector reto 10">
            <a:extLst>
              <a:ext uri="{FF2B5EF4-FFF2-40B4-BE49-F238E27FC236}">
                <a16:creationId xmlns:a16="http://schemas.microsoft.com/office/drawing/2014/main" id="{43F886F4-55C1-4F49-B522-B9FDD96589F7}"/>
              </a:ext>
            </a:extLst>
          </p:cNvPr>
          <p:cNvCxnSpPr>
            <a:cxnSpLocks/>
          </p:cNvCxnSpPr>
          <p:nvPr/>
        </p:nvCxnSpPr>
        <p:spPr>
          <a:xfrm>
            <a:off x="3102964" y="449705"/>
            <a:ext cx="0" cy="8137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hape 23">
            <a:extLst>
              <a:ext uri="{FF2B5EF4-FFF2-40B4-BE49-F238E27FC236}">
                <a16:creationId xmlns:a16="http://schemas.microsoft.com/office/drawing/2014/main" id="{A273B527-DBD4-C8F9-AD71-74317858C7AC}"/>
              </a:ext>
            </a:extLst>
          </p:cNvPr>
          <p:cNvSpPr txBox="1">
            <a:spLocks/>
          </p:cNvSpPr>
          <p:nvPr/>
        </p:nvSpPr>
        <p:spPr>
          <a:xfrm>
            <a:off x="3245843" y="373090"/>
            <a:ext cx="6595490" cy="54130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SzPct val="25000"/>
              <a:buFont typeface="Arial" panose="020B0604020202020204" pitchFamily="34" charset="0"/>
              <a:buNone/>
            </a:pPr>
            <a:r>
              <a:rPr lang="pt-BR" sz="3000" b="1" dirty="0">
                <a:solidFill>
                  <a:srgbClr val="3D3D3C"/>
                </a:solidFill>
              </a:rPr>
              <a:t>UC7</a:t>
            </a:r>
            <a:endParaRPr lang="pt-BR" sz="3000" dirty="0"/>
          </a:p>
        </p:txBody>
      </p:sp>
      <p:sp>
        <p:nvSpPr>
          <p:cNvPr id="4" name="Shape 23">
            <a:extLst>
              <a:ext uri="{FF2B5EF4-FFF2-40B4-BE49-F238E27FC236}">
                <a16:creationId xmlns:a16="http://schemas.microsoft.com/office/drawing/2014/main" id="{CBBAF16F-C2B1-8770-99DD-3D0C5881CD63}"/>
              </a:ext>
            </a:extLst>
          </p:cNvPr>
          <p:cNvSpPr txBox="1">
            <a:spLocks/>
          </p:cNvSpPr>
          <p:nvPr/>
        </p:nvSpPr>
        <p:spPr>
          <a:xfrm>
            <a:off x="3245843" y="775119"/>
            <a:ext cx="6595490" cy="48287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SzPct val="25000"/>
              <a:buFont typeface="Arial" panose="020B0604020202020204" pitchFamily="34" charset="0"/>
              <a:buNone/>
            </a:pPr>
            <a:r>
              <a:rPr lang="pt-BR" sz="2200" dirty="0">
                <a:solidFill>
                  <a:srgbClr val="0070C0"/>
                </a:solidFill>
              </a:rPr>
              <a:t>Desenvolver Aplicações Web</a:t>
            </a:r>
            <a:endParaRPr lang="pt-BR" sz="2200" dirty="0"/>
          </a:p>
        </p:txBody>
      </p:sp>
      <p:sp>
        <p:nvSpPr>
          <p:cNvPr id="6" name="Shape 23">
            <a:extLst>
              <a:ext uri="{FF2B5EF4-FFF2-40B4-BE49-F238E27FC236}">
                <a16:creationId xmlns:a16="http://schemas.microsoft.com/office/drawing/2014/main" id="{98E2B02F-2B7A-7AAB-4F93-EE964FEF13F5}"/>
              </a:ext>
            </a:extLst>
          </p:cNvPr>
          <p:cNvSpPr txBox="1">
            <a:spLocks/>
          </p:cNvSpPr>
          <p:nvPr/>
        </p:nvSpPr>
        <p:spPr>
          <a:xfrm>
            <a:off x="329784" y="1815642"/>
            <a:ext cx="8442000" cy="408237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171446" marR="0" lvl="0" indent="95248" algn="l" rtl="0">
              <a:lnSpc>
                <a:spcPct val="90000"/>
              </a:lnSpc>
              <a:spcBef>
                <a:spcPts val="751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Arial"/>
              <a:buChar char="•"/>
              <a:defRPr sz="21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514338" marR="0" lvl="1" indent="57149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857229" marR="0" lvl="2" indent="190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7F7F7F"/>
              </a:buClr>
              <a:buSzPct val="100000"/>
              <a:buFont typeface="Arial"/>
              <a:buChar char="•"/>
              <a:defRPr sz="15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200121" marR="0" lvl="3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A5A5A5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rgbClr val="A5A5A5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543012" marR="0" lvl="4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BFBFBF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rgbClr val="BFBFB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1885904" marR="0" lvl="5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228795" marR="0" lvl="6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2571686" marR="0" lvl="7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2914578" marR="0" lvl="8" indent="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35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indent="0" algn="just">
              <a:spcBef>
                <a:spcPts val="0"/>
              </a:spcBef>
              <a:buNone/>
            </a:pPr>
            <a:r>
              <a:rPr lang="en-US" sz="3600" b="1" dirty="0">
                <a:solidFill>
                  <a:srgbClr val="0070C0"/>
                </a:solidFill>
                <a:sym typeface="Century Gothic"/>
              </a:rPr>
              <a:t>Tags </a:t>
            </a:r>
            <a:r>
              <a:rPr lang="en-US" sz="3600" b="1" dirty="0" err="1">
                <a:solidFill>
                  <a:srgbClr val="0070C0"/>
                </a:solidFill>
                <a:sym typeface="Century Gothic"/>
              </a:rPr>
              <a:t>básicas</a:t>
            </a:r>
            <a:r>
              <a:rPr lang="en-US" sz="3600" b="1" dirty="0">
                <a:solidFill>
                  <a:srgbClr val="0070C0"/>
                </a:solidFill>
                <a:sym typeface="Century Gothic"/>
              </a:rPr>
              <a:t> HTML</a:t>
            </a:r>
          </a:p>
          <a:p>
            <a:pPr marL="0" indent="0" algn="just">
              <a:spcBef>
                <a:spcPts val="0"/>
              </a:spcBef>
              <a:buNone/>
            </a:pPr>
            <a:endParaRPr lang="pt-BR" sz="2000" b="1" dirty="0">
              <a:solidFill>
                <a:srgbClr val="0070C0"/>
              </a:solidFill>
            </a:endParaRPr>
          </a:p>
          <a:p>
            <a:pPr marL="0" indent="0" algn="just">
              <a:spcBef>
                <a:spcPts val="0"/>
              </a:spcBef>
              <a:buNone/>
            </a:pPr>
            <a:endParaRPr lang="pt-BR" sz="100" kern="0" dirty="0">
              <a:solidFill>
                <a:schemeClr val="tx1"/>
              </a:solidFill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3000" b="1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&lt;h1&gt;, &lt;h2&gt;, &lt;h3&gt;, &lt;h4&gt;, &lt;h5&gt; e &lt;h6&gt; </a:t>
            </a:r>
          </a:p>
          <a:p>
            <a:pPr marL="0" marR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lang="pt-BR" sz="3000" b="0" i="0" u="none" strike="noStrike" cap="none" dirty="0">
              <a:solidFill>
                <a:srgbClr val="040A24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3000" b="0" i="0" u="none" strike="noStrike" cap="none" dirty="0" err="1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Tags</a:t>
            </a:r>
            <a:r>
              <a:rPr lang="pt-BR" sz="3000" b="0" i="0" u="none" strike="noStrike" cap="none" dirty="0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rPr>
              <a:t> para definir um título e subtítulos, variando de 1 a 6, sendo h1 o título mais importante e h6 o de menor importância.</a:t>
            </a:r>
          </a:p>
        </p:txBody>
      </p:sp>
    </p:spTree>
    <p:extLst>
      <p:ext uri="{BB962C8B-B14F-4D97-AF65-F5344CB8AC3E}">
        <p14:creationId xmlns:p14="http://schemas.microsoft.com/office/powerpoint/2010/main" val="43393871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6D873DA9AC4D444E933A08DC99B696DD" ma:contentTypeVersion="5" ma:contentTypeDescription="Crie um novo documento." ma:contentTypeScope="" ma:versionID="50c5c7cf19c7f1869b141cb55e0031bb">
  <xsd:schema xmlns:xsd="http://www.w3.org/2001/XMLSchema" xmlns:xs="http://www.w3.org/2001/XMLSchema" xmlns:p="http://schemas.microsoft.com/office/2006/metadata/properties" xmlns:ns2="8a448824-95ec-49ed-8067-f0a0404c6c19" targetNamespace="http://schemas.microsoft.com/office/2006/metadata/properties" ma:root="true" ma:fieldsID="2e22e3e0a8662ae61bd13048b1947e42" ns2:_="">
    <xsd:import namespace="8a448824-95ec-49ed-8067-f0a0404c6c1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a448824-95ec-49ed-8067-f0a0404c6c1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83B06C3-9A7D-4523-9CE8-A4539B463F6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a448824-95ec-49ed-8067-f0a0404c6c1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F8A331B-08B9-4B98-AEF8-2EC3C3C3FEA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3.xml><?xml version="1.0" encoding="utf-8"?>
<ds:datastoreItem xmlns:ds="http://schemas.openxmlformats.org/officeDocument/2006/customXml" ds:itemID="{43261B1A-D31F-4F75-A5A6-834CEC25B05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2021</TotalTime>
  <Words>774</Words>
  <Application>Microsoft Office PowerPoint</Application>
  <PresentationFormat>Apresentação na tela (4:3)</PresentationFormat>
  <Paragraphs>110</Paragraphs>
  <Slides>19</Slides>
  <Notes>17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Calibri Light</vt:lpstr>
      <vt:lpstr>Tema do Office</vt:lpstr>
      <vt:lpstr>1_Tema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Renato Rodrigues</dc:creator>
  <cp:lastModifiedBy>Juscelino Messias</cp:lastModifiedBy>
  <cp:revision>191</cp:revision>
  <dcterms:created xsi:type="dcterms:W3CDTF">2017-07-20T18:10:38Z</dcterms:created>
  <dcterms:modified xsi:type="dcterms:W3CDTF">2024-04-22T10:59:34Z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0x0101006D873DA9AC4D444E933A08DC99B696DD</vt:lpwstr>
  </property>
</Properties>
</file>