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4"/>
  </p:notesMasterIdLst>
  <p:sldIdLst>
    <p:sldId id="256" r:id="rId6"/>
    <p:sldId id="257" r:id="rId7"/>
    <p:sldId id="286" r:id="rId8"/>
    <p:sldId id="328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2" r:id="rId20"/>
    <p:sldId id="360" r:id="rId21"/>
    <p:sldId id="361" r:id="rId22"/>
    <p:sldId id="25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D"/>
    <a:srgbClr val="0066FF"/>
    <a:srgbClr val="605D5C"/>
    <a:srgbClr val="3D3D3C"/>
    <a:srgbClr val="0070C0"/>
    <a:srgbClr val="F5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9535" autoAdjust="0"/>
  </p:normalViewPr>
  <p:slideViewPr>
    <p:cSldViewPr snapToGrid="0">
      <p:cViewPr varScale="1">
        <p:scale>
          <a:sx n="65" d="100"/>
          <a:sy n="65" d="100"/>
        </p:scale>
        <p:origin x="14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7CFD-79F9-4ADA-8F31-ED7FA36538C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B327-5C9F-4B7E-96F2-99F76D247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B327-5C9F-4B7E-96F2-99F76D2471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43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85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25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42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17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63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20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85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43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10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53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6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84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3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7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576-BF04-422A-B760-38E828C42981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6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o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0968" y="1481740"/>
            <a:ext cx="8111959" cy="335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4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87F-BD1E-844B-90F5-CDDCF6278755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271-281B-3D4D-BEE5-57F78FB7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718322" y="1149395"/>
            <a:ext cx="5971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aula de hoje teremos...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  <p:sp>
        <p:nvSpPr>
          <p:cNvPr id="7" name="Espaço Reservado para Texto 1"/>
          <p:cNvSpPr>
            <a:spLocks noGrp="1"/>
          </p:cNvSpPr>
          <p:nvPr>
            <p:ph type="body" idx="1"/>
          </p:nvPr>
        </p:nvSpPr>
        <p:spPr>
          <a:xfrm>
            <a:off x="533754" y="2537256"/>
            <a:ext cx="8498272" cy="2458159"/>
          </a:xfrm>
        </p:spPr>
        <p:txBody>
          <a:bodyPr/>
          <a:lstStyle/>
          <a:p>
            <a:endParaRPr lang="pt-BR" sz="3200" i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3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Espaço Reservado para Imagem 3"/>
          <p:cNvSpPr>
            <a:spLocks noGrp="1"/>
          </p:cNvSpPr>
          <p:nvPr>
            <p:ph type="pic" sz="quarter" idx="10"/>
          </p:nvPr>
        </p:nvSpPr>
        <p:spPr>
          <a:xfrm>
            <a:off x="325394" y="1856090"/>
            <a:ext cx="8493211" cy="157321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85776" y="1046165"/>
            <a:ext cx="8188325" cy="414337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60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25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Atividades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841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Pesquisas</a:t>
            </a:r>
            <a:r>
              <a:rPr lang="pt-BR" sz="4000" b="1" i="1" u="none" strike="noStrike" cap="none" baseline="0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 e Referências (aula de hoje)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3" y="1149395"/>
            <a:ext cx="4308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próxima aula...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/>
          <a:srcRect l="38830" t="15437" r="17227" b="25620"/>
          <a:stretch/>
        </p:blipFill>
        <p:spPr>
          <a:xfrm>
            <a:off x="0" y="-41189"/>
            <a:ext cx="9144000" cy="6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F576-BF04-422A-B760-38E828C42981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0" r:id="rId6"/>
    <p:sldLayoutId id="2147483667" r:id="rId7"/>
    <p:sldLayoutId id="2147483671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2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Caixas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(Box Models)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18;g1278300234f_0_49">
            <a:extLst>
              <a:ext uri="{FF2B5EF4-FFF2-40B4-BE49-F238E27FC236}">
                <a16:creationId xmlns:a16="http://schemas.microsoft.com/office/drawing/2014/main" id="{27CC9A1B-F7E0-EED7-2B37-0F36798E0C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7242" y="2393533"/>
            <a:ext cx="4812632" cy="3681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92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Flexbox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dirty="0">
                <a:solidFill>
                  <a:srgbClr val="040A24"/>
                </a:solidFill>
              </a:rPr>
              <a:t>O flexbox </a:t>
            </a:r>
            <a:r>
              <a:rPr lang="en-US" sz="3000" dirty="0" err="1">
                <a:solidFill>
                  <a:srgbClr val="040A24"/>
                </a:solidFill>
              </a:rPr>
              <a:t>foi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projetado</a:t>
            </a:r>
            <a:r>
              <a:rPr lang="en-US" sz="3000" dirty="0">
                <a:solidFill>
                  <a:srgbClr val="040A24"/>
                </a:solidFill>
              </a:rPr>
              <a:t> tanto </a:t>
            </a:r>
            <a:r>
              <a:rPr lang="en-US" sz="3000" dirty="0" err="1">
                <a:solidFill>
                  <a:srgbClr val="040A24"/>
                </a:solidFill>
              </a:rPr>
              <a:t>como</a:t>
            </a:r>
            <a:r>
              <a:rPr lang="en-US" sz="3000" dirty="0">
                <a:solidFill>
                  <a:srgbClr val="040A24"/>
                </a:solidFill>
              </a:rPr>
              <a:t> um </a:t>
            </a:r>
            <a:r>
              <a:rPr lang="en-US" sz="3000" dirty="0" err="1">
                <a:solidFill>
                  <a:srgbClr val="040A24"/>
                </a:solidFill>
              </a:rPr>
              <a:t>modelo</a:t>
            </a:r>
            <a:r>
              <a:rPr lang="en-US" sz="3000" dirty="0">
                <a:solidFill>
                  <a:srgbClr val="040A24"/>
                </a:solidFill>
              </a:rPr>
              <a:t> de layout unidimensional </a:t>
            </a:r>
            <a:r>
              <a:rPr lang="en-US" sz="3000" dirty="0" err="1">
                <a:solidFill>
                  <a:srgbClr val="040A24"/>
                </a:solidFill>
              </a:rPr>
              <a:t>quanto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como</a:t>
            </a:r>
            <a:r>
              <a:rPr lang="en-US" sz="3000" dirty="0">
                <a:solidFill>
                  <a:srgbClr val="040A24"/>
                </a:solidFill>
              </a:rPr>
              <a:t> um </a:t>
            </a:r>
            <a:r>
              <a:rPr lang="en-US" sz="3000" dirty="0" err="1">
                <a:solidFill>
                  <a:srgbClr val="040A24"/>
                </a:solidFill>
              </a:rPr>
              <a:t>método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capaz</a:t>
            </a:r>
            <a:r>
              <a:rPr lang="en-US" sz="3000" dirty="0">
                <a:solidFill>
                  <a:srgbClr val="040A24"/>
                </a:solidFill>
              </a:rPr>
              <a:t> de </a:t>
            </a:r>
            <a:r>
              <a:rPr lang="en-US" sz="3000" dirty="0" err="1">
                <a:solidFill>
                  <a:srgbClr val="040A24"/>
                </a:solidFill>
              </a:rPr>
              <a:t>organizar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espacialmente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os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elementos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em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uma</a:t>
            </a:r>
            <a:r>
              <a:rPr lang="en-US" sz="3000" dirty="0">
                <a:solidFill>
                  <a:srgbClr val="040A24"/>
                </a:solidFill>
              </a:rPr>
              <a:t> interface, </a:t>
            </a:r>
            <a:r>
              <a:rPr lang="en-US" sz="3000" dirty="0" err="1">
                <a:solidFill>
                  <a:srgbClr val="040A24"/>
                </a:solidFill>
              </a:rPr>
              <a:t>além</a:t>
            </a:r>
            <a:r>
              <a:rPr lang="en-US" sz="3000" dirty="0">
                <a:solidFill>
                  <a:srgbClr val="040A24"/>
                </a:solidFill>
              </a:rPr>
              <a:t> de </a:t>
            </a:r>
            <a:r>
              <a:rPr lang="en-US" sz="3000" dirty="0" err="1">
                <a:solidFill>
                  <a:srgbClr val="040A24"/>
                </a:solidFill>
              </a:rPr>
              <a:t>possuir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capacidades</a:t>
            </a:r>
            <a:r>
              <a:rPr lang="en-US" sz="3000" dirty="0">
                <a:solidFill>
                  <a:srgbClr val="040A24"/>
                </a:solidFill>
              </a:rPr>
              <a:t> </a:t>
            </a:r>
            <a:r>
              <a:rPr lang="en-US" sz="3000" dirty="0" err="1">
                <a:solidFill>
                  <a:srgbClr val="040A24"/>
                </a:solidFill>
              </a:rPr>
              <a:t>avançadas</a:t>
            </a:r>
            <a:r>
              <a:rPr lang="en-US" sz="3000" dirty="0">
                <a:solidFill>
                  <a:srgbClr val="040A24"/>
                </a:solidFill>
              </a:rPr>
              <a:t> de </a:t>
            </a:r>
            <a:r>
              <a:rPr lang="en-US" sz="3000" dirty="0" err="1">
                <a:solidFill>
                  <a:srgbClr val="040A24"/>
                </a:solidFill>
              </a:rPr>
              <a:t>alinhamento</a:t>
            </a:r>
            <a:r>
              <a:rPr lang="en-US" sz="3000" dirty="0">
                <a:solidFill>
                  <a:srgbClr val="040A24"/>
                </a:solidFill>
              </a:rPr>
              <a:t>. </a:t>
            </a:r>
            <a:endParaRPr lang="pt-BR" sz="3000" dirty="0">
              <a:solidFill>
                <a:srgbClr val="040A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3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Flexbox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Para se utilizar o </a:t>
            </a:r>
            <a:r>
              <a:rPr lang="pt-BR" sz="3000" dirty="0" err="1">
                <a:solidFill>
                  <a:srgbClr val="040A24"/>
                </a:solidFill>
              </a:rPr>
              <a:t>flexbox</a:t>
            </a:r>
            <a:r>
              <a:rPr lang="pt-BR" sz="3000" dirty="0">
                <a:solidFill>
                  <a:srgbClr val="040A24"/>
                </a:solidFill>
              </a:rPr>
              <a:t>, é preciso ter em mente que todas as operações realizadas relacionam-se a dois eixos: o eixo principal e o eixo transversal. O eixo principal é definido através da propriedade </a:t>
            </a:r>
            <a:r>
              <a:rPr lang="pt-BR" sz="3000" dirty="0" err="1">
                <a:solidFill>
                  <a:srgbClr val="040A24"/>
                </a:solidFill>
              </a:rPr>
              <a:t>flex-direction</a:t>
            </a:r>
            <a:r>
              <a:rPr lang="pt-BR" sz="3000" dirty="0">
                <a:solidFill>
                  <a:srgbClr val="040A24"/>
                </a:solidFill>
              </a:rPr>
              <a:t> e o eixo transversal encontra-se na direção perpendicular a ele.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dirty="0">
              <a:solidFill>
                <a:srgbClr val="040A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O eixo principal (</a:t>
            </a:r>
            <a:r>
              <a:rPr lang="pt-BR" sz="3600" b="1" dirty="0" err="1">
                <a:solidFill>
                  <a:srgbClr val="0070C0"/>
                </a:solidFill>
                <a:sym typeface="Century Gothic"/>
              </a:rPr>
              <a:t>Main</a:t>
            </a: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 Axis)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dirty="0">
              <a:solidFill>
                <a:srgbClr val="040A24"/>
              </a:solidFill>
            </a:endParaRPr>
          </a:p>
        </p:txBody>
      </p:sp>
      <p:pic>
        <p:nvPicPr>
          <p:cNvPr id="5" name="Google Shape;271;g1278300234f_0_110">
            <a:extLst>
              <a:ext uri="{FF2B5EF4-FFF2-40B4-BE49-F238E27FC236}">
                <a16:creationId xmlns:a16="http://schemas.microsoft.com/office/drawing/2014/main" id="{5F0BE31E-9BAB-1F71-203A-86AA46F50C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9751" y="2624443"/>
            <a:ext cx="49720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72;g1278300234f_0_110">
            <a:extLst>
              <a:ext uri="{FF2B5EF4-FFF2-40B4-BE49-F238E27FC236}">
                <a16:creationId xmlns:a16="http://schemas.microsoft.com/office/drawing/2014/main" id="{3BDBDFBB-9E17-1510-290E-81AE498F4F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1401" y="4175593"/>
            <a:ext cx="5379732" cy="172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88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O eixo transversal (Cross Axis)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dirty="0">
              <a:solidFill>
                <a:srgbClr val="040A24"/>
              </a:solidFill>
            </a:endParaRPr>
          </a:p>
        </p:txBody>
      </p:sp>
      <p:pic>
        <p:nvPicPr>
          <p:cNvPr id="9" name="Google Shape;279;g1278300234f_0_119">
            <a:extLst>
              <a:ext uri="{FF2B5EF4-FFF2-40B4-BE49-F238E27FC236}">
                <a16:creationId xmlns:a16="http://schemas.microsoft.com/office/drawing/2014/main" id="{065CEB1A-9357-EF2E-BDA7-2EFF944D52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354" y="2760256"/>
            <a:ext cx="63436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80;g1278300234f_0_119">
            <a:extLst>
              <a:ext uri="{FF2B5EF4-FFF2-40B4-BE49-F238E27FC236}">
                <a16:creationId xmlns:a16="http://schemas.microsoft.com/office/drawing/2014/main" id="{08FA8B2A-7D77-A194-3221-3C4FD23A82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2504" y="4033206"/>
            <a:ext cx="4393361" cy="204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68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O eixo transversal (Cross Axis)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3600" b="1" dirty="0">
              <a:solidFill>
                <a:srgbClr val="0070C0"/>
              </a:solidFill>
              <a:sym typeface="Century Gothic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600" dirty="0">
                <a:solidFill>
                  <a:srgbClr val="040A24"/>
                </a:solidFill>
              </a:rPr>
              <a:t>https://flexboxfroggy.com/</a:t>
            </a:r>
          </a:p>
        </p:txBody>
      </p:sp>
    </p:spTree>
    <p:extLst>
      <p:ext uri="{BB962C8B-B14F-4D97-AF65-F5344CB8AC3E}">
        <p14:creationId xmlns:p14="http://schemas.microsoft.com/office/powerpoint/2010/main" val="19099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Pseudo-classes e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elementos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</a:rPr>
              <a:t>Uma </a:t>
            </a:r>
            <a:r>
              <a:rPr lang="pt-BR" sz="3000" dirty="0" err="1">
                <a:solidFill>
                  <a:srgbClr val="040A24"/>
                </a:solidFill>
              </a:rPr>
              <a:t>pseudo-classe</a:t>
            </a:r>
            <a:r>
              <a:rPr lang="pt-BR" sz="3000" dirty="0">
                <a:solidFill>
                  <a:srgbClr val="040A24"/>
                </a:solidFill>
              </a:rPr>
              <a:t> CSS é uma palavra-chave adicionada a seletores que especifica um estado especial do elemento selecionado. Por exemplo, :</a:t>
            </a:r>
            <a:r>
              <a:rPr lang="pt-BR" sz="3000" dirty="0" err="1">
                <a:solidFill>
                  <a:srgbClr val="040A24"/>
                </a:solidFill>
              </a:rPr>
              <a:t>hover</a:t>
            </a:r>
            <a:r>
              <a:rPr lang="pt-BR" sz="3000" dirty="0">
                <a:solidFill>
                  <a:srgbClr val="040A24"/>
                </a:solidFill>
              </a:rPr>
              <a:t> pode ser usado para alterar a cor de um botão quando o usuário passar o cursor sobre ele.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dirty="0">
              <a:solidFill>
                <a:srgbClr val="040A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1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750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Pseudo-classes e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elementos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</p:txBody>
      </p:sp>
      <p:sp>
        <p:nvSpPr>
          <p:cNvPr id="16" name="Google Shape;165;g1278300234f_0_12">
            <a:extLst>
              <a:ext uri="{FF2B5EF4-FFF2-40B4-BE49-F238E27FC236}">
                <a16:creationId xmlns:a16="http://schemas.microsoft.com/office/drawing/2014/main" id="{947BCE1E-882B-9C49-222E-555A73E0DCC1}"/>
              </a:ext>
            </a:extLst>
          </p:cNvPr>
          <p:cNvSpPr txBox="1"/>
          <p:nvPr/>
        </p:nvSpPr>
        <p:spPr>
          <a:xfrm>
            <a:off x="1057219" y="2421840"/>
            <a:ext cx="4091489" cy="29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a:hover {</a:t>
            </a:r>
          </a:p>
          <a:p>
            <a:pPr marL="0" marR="0" lvl="0" indent="0" algn="just" rtl="0"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display: block;</a:t>
            </a:r>
          </a:p>
          <a:p>
            <a:pPr marL="0" marR="0" lvl="0" indent="0" algn="just" rtl="0"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cursor: pointer;</a:t>
            </a:r>
          </a:p>
          <a:p>
            <a:pPr marL="0" marR="0" lvl="0" indent="0" algn="just" rtl="0"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transition: 300ms;</a:t>
            </a:r>
          </a:p>
          <a:p>
            <a:pPr marL="0" marR="0" lvl="0" indent="0" algn="just" rtl="0"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padding: 6px 15px;</a:t>
            </a:r>
          </a:p>
          <a:p>
            <a:pPr marL="0" marR="0" lvl="0" indent="0" algn="just" rtl="0"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font-size: 12px;</a:t>
            </a:r>
          </a:p>
          <a:p>
            <a:pPr marL="0" marR="0" lvl="0" indent="0" algn="just" rtl="0"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267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15F839C3-4A4E-795F-3C74-D8A9DFCE0A4F}"/>
              </a:ext>
            </a:extLst>
          </p:cNvPr>
          <p:cNvSpPr txBox="1">
            <a:spLocks/>
          </p:cNvSpPr>
          <p:nvPr/>
        </p:nvSpPr>
        <p:spPr>
          <a:xfrm>
            <a:off x="572226" y="4793225"/>
            <a:ext cx="8442000" cy="884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5400" b="1" dirty="0">
                <a:solidFill>
                  <a:srgbClr val="3D3D3C"/>
                </a:solidFill>
              </a:rPr>
              <a:t>UC7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4C6CC8-C7D2-AC80-6757-BF35BA40E0C9}"/>
              </a:ext>
            </a:extLst>
          </p:cNvPr>
          <p:cNvCxnSpPr/>
          <p:nvPr/>
        </p:nvCxnSpPr>
        <p:spPr>
          <a:xfrm>
            <a:off x="451278" y="4675241"/>
            <a:ext cx="0" cy="1710811"/>
          </a:xfrm>
          <a:prstGeom prst="line">
            <a:avLst/>
          </a:prstGeom>
          <a:ln w="38100">
            <a:solidFill>
              <a:srgbClr val="3D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23">
            <a:extLst>
              <a:ext uri="{FF2B5EF4-FFF2-40B4-BE49-F238E27FC236}">
                <a16:creationId xmlns:a16="http://schemas.microsoft.com/office/drawing/2014/main" id="{C37E227F-AFAE-34F3-65C2-865CED001187}"/>
              </a:ext>
            </a:extLst>
          </p:cNvPr>
          <p:cNvSpPr txBox="1">
            <a:spLocks/>
          </p:cNvSpPr>
          <p:nvPr/>
        </p:nvSpPr>
        <p:spPr>
          <a:xfrm>
            <a:off x="572226" y="5501147"/>
            <a:ext cx="8442000" cy="634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70C0"/>
                </a:solidFill>
              </a:rPr>
              <a:t>Desenvolver Aplicações Web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406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Objetivo</a:t>
            </a: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3290483"/>
            <a:ext cx="8442000" cy="2623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00000"/>
              </a:lnSpc>
              <a:buSzPct val="25000"/>
              <a:buNone/>
            </a:pPr>
            <a:r>
              <a:rPr lang="pt-BR" sz="3000" dirty="0">
                <a:solidFill>
                  <a:srgbClr val="040A24"/>
                </a:solidFill>
              </a:rPr>
              <a:t>Entender o que é o CSS e como fazer estilizações na página web.</a:t>
            </a:r>
          </a:p>
          <a:p>
            <a:pPr marL="0" indent="0" algn="just">
              <a:buSzPct val="25000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O que é CSS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O CSS (</a:t>
            </a:r>
            <a:r>
              <a:rPr lang="pt-BR" sz="3000" dirty="0" err="1">
                <a:solidFill>
                  <a:srgbClr val="040A24"/>
                </a:solidFill>
              </a:rPr>
              <a:t>Cascading</a:t>
            </a:r>
            <a:r>
              <a:rPr lang="pt-BR" sz="3000" dirty="0">
                <a:solidFill>
                  <a:srgbClr val="040A24"/>
                </a:solidFill>
              </a:rPr>
              <a:t> </a:t>
            </a:r>
            <a:r>
              <a:rPr lang="pt-BR" sz="3000" dirty="0" err="1">
                <a:solidFill>
                  <a:srgbClr val="040A24"/>
                </a:solidFill>
              </a:rPr>
              <a:t>Style</a:t>
            </a:r>
            <a:r>
              <a:rPr lang="pt-BR" sz="3000" dirty="0">
                <a:solidFill>
                  <a:srgbClr val="040A24"/>
                </a:solidFill>
              </a:rPr>
              <a:t> </a:t>
            </a:r>
            <a:r>
              <a:rPr lang="pt-BR" sz="3000" dirty="0" err="1">
                <a:solidFill>
                  <a:srgbClr val="040A24"/>
                </a:solidFill>
              </a:rPr>
              <a:t>Sheet</a:t>
            </a:r>
            <a:r>
              <a:rPr lang="pt-BR" sz="3000" dirty="0">
                <a:solidFill>
                  <a:srgbClr val="040A24"/>
                </a:solidFill>
              </a:rPr>
              <a:t>) é usado para estilizar elementos nas páginas web, separando o conteúdo da representação visual do site. Utilizando o CSS é possível alterar a cor do texto, fonte e espaçamento entre parágrafos. Também pode estilizar tabelas, ajustar imagens para suas respectivas telas e assim por diante.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2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O  que é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seletores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</a:rPr>
              <a:t>Os seletores são usados ​​para direcionar os elementos HTML em nossas páginas da web que queremos estilizar. Há uma grande variedade de seletores CSS disponíveis, permitindo uma precisão refinada ao selecionar os elementos a serem estilizados.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50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750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Exemplo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de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seletores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</p:txBody>
      </p:sp>
      <p:pic>
        <p:nvPicPr>
          <p:cNvPr id="5" name="Google Shape;154;g1265439bf7b_0_113">
            <a:extLst>
              <a:ext uri="{FF2B5EF4-FFF2-40B4-BE49-F238E27FC236}">
                <a16:creationId xmlns:a16="http://schemas.microsoft.com/office/drawing/2014/main" id="{6BCF7B9D-137F-7612-7C7B-37CDBD9DCE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064" y="2806332"/>
            <a:ext cx="7083440" cy="3065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59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750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Exemplo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de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seletores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</p:txBody>
      </p:sp>
      <p:sp>
        <p:nvSpPr>
          <p:cNvPr id="10" name="Google Shape;164;g1278300234f_0_12">
            <a:extLst>
              <a:ext uri="{FF2B5EF4-FFF2-40B4-BE49-F238E27FC236}">
                <a16:creationId xmlns:a16="http://schemas.microsoft.com/office/drawing/2014/main" id="{D0F4F67E-66B7-183F-9AA8-F734303E73B1}"/>
              </a:ext>
            </a:extLst>
          </p:cNvPr>
          <p:cNvSpPr txBox="1"/>
          <p:nvPr/>
        </p:nvSpPr>
        <p:spPr>
          <a:xfrm>
            <a:off x="1504643" y="2571338"/>
            <a:ext cx="190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4B8D"/>
                </a:solidFill>
                <a:latin typeface="Calibri"/>
                <a:ea typeface="Calibri"/>
                <a:cs typeface="Calibri"/>
                <a:sym typeface="Calibri"/>
              </a:rPr>
              <a:t>Tipo:</a:t>
            </a:r>
            <a:endParaRPr sz="2400" b="0" i="0" u="none" strike="noStrike" cap="none" dirty="0">
              <a:solidFill>
                <a:srgbClr val="004B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5;g1278300234f_0_12">
            <a:extLst>
              <a:ext uri="{FF2B5EF4-FFF2-40B4-BE49-F238E27FC236}">
                <a16:creationId xmlns:a16="http://schemas.microsoft.com/office/drawing/2014/main" id="{3FA6629F-6F73-A258-6A8F-7C45D8039CE3}"/>
              </a:ext>
            </a:extLst>
          </p:cNvPr>
          <p:cNvSpPr txBox="1"/>
          <p:nvPr/>
        </p:nvSpPr>
        <p:spPr>
          <a:xfrm>
            <a:off x="1504643" y="3621197"/>
            <a:ext cx="190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4B8D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US" sz="2400" b="0" i="0" u="none" strike="noStrike" cap="none" dirty="0">
                <a:solidFill>
                  <a:srgbClr val="004B8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 dirty="0">
              <a:solidFill>
                <a:srgbClr val="004B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6;g1278300234f_0_12">
            <a:extLst>
              <a:ext uri="{FF2B5EF4-FFF2-40B4-BE49-F238E27FC236}">
                <a16:creationId xmlns:a16="http://schemas.microsoft.com/office/drawing/2014/main" id="{F26D0D93-7E10-FBA1-89F5-A89D92B24416}"/>
              </a:ext>
            </a:extLst>
          </p:cNvPr>
          <p:cNvSpPr txBox="1"/>
          <p:nvPr/>
        </p:nvSpPr>
        <p:spPr>
          <a:xfrm>
            <a:off x="1553718" y="4700438"/>
            <a:ext cx="190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4B8D"/>
                </a:solidFill>
                <a:latin typeface="Calibri"/>
                <a:ea typeface="Calibri"/>
                <a:cs typeface="Calibri"/>
                <a:sym typeface="Calibri"/>
              </a:rPr>
              <a:t>ID:</a:t>
            </a:r>
            <a:endParaRPr sz="2400" b="0" i="0" u="none" strike="noStrike" cap="none" dirty="0">
              <a:solidFill>
                <a:srgbClr val="004B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65;g1278300234f_0_12">
            <a:extLst>
              <a:ext uri="{FF2B5EF4-FFF2-40B4-BE49-F238E27FC236}">
                <a16:creationId xmlns:a16="http://schemas.microsoft.com/office/drawing/2014/main" id="{98170DA5-D134-563C-0869-A437E0727F61}"/>
              </a:ext>
            </a:extLst>
          </p:cNvPr>
          <p:cNvSpPr txBox="1"/>
          <p:nvPr/>
        </p:nvSpPr>
        <p:spPr>
          <a:xfrm>
            <a:off x="1721157" y="3988935"/>
            <a:ext cx="190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.box { }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5;g1278300234f_0_12">
            <a:extLst>
              <a:ext uri="{FF2B5EF4-FFF2-40B4-BE49-F238E27FC236}">
                <a16:creationId xmlns:a16="http://schemas.microsoft.com/office/drawing/2014/main" id="{A80E6E92-A19E-895D-F10D-A52A321B9500}"/>
              </a:ext>
            </a:extLst>
          </p:cNvPr>
          <p:cNvSpPr txBox="1"/>
          <p:nvPr/>
        </p:nvSpPr>
        <p:spPr>
          <a:xfrm>
            <a:off x="1721157" y="5056339"/>
            <a:ext cx="190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#box { }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5;g1278300234f_0_12">
            <a:extLst>
              <a:ext uri="{FF2B5EF4-FFF2-40B4-BE49-F238E27FC236}">
                <a16:creationId xmlns:a16="http://schemas.microsoft.com/office/drawing/2014/main" id="{947BCE1E-882B-9C49-222E-555A73E0DCC1}"/>
              </a:ext>
            </a:extLst>
          </p:cNvPr>
          <p:cNvSpPr txBox="1"/>
          <p:nvPr/>
        </p:nvSpPr>
        <p:spPr>
          <a:xfrm>
            <a:off x="1721157" y="2956098"/>
            <a:ext cx="190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H1 { }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784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Caixas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(Box Models)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</a:rPr>
              <a:t>Em uma página WEB, cada elemento é representado como um box retangular. Determinar o tamanho, propriedades como cor, fundo, estilo das bordas  e a posição desses boxes é o objetivo do mecanismo de renderização.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95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Caixas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(Box Models)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</a:rPr>
              <a:t>No CSS, cada um desses boxes retangulares é descrita usando o box model padrão. Este modelo descreve o conteúdo do espaço ocupado por um elemento. Cada box possui 4 </a:t>
            </a:r>
            <a:r>
              <a:rPr lang="pt-BR" sz="3000" dirty="0" err="1">
                <a:solidFill>
                  <a:srgbClr val="040A24"/>
                </a:solidFill>
              </a:rPr>
              <a:t>edges</a:t>
            </a:r>
            <a:r>
              <a:rPr lang="pt-BR" sz="3000" dirty="0">
                <a:solidFill>
                  <a:srgbClr val="040A24"/>
                </a:solidFill>
              </a:rPr>
              <a:t>: </a:t>
            </a:r>
            <a:r>
              <a:rPr lang="pt-BR" sz="3000" dirty="0" err="1">
                <a:solidFill>
                  <a:srgbClr val="040A24"/>
                </a:solidFill>
              </a:rPr>
              <a:t>margin</a:t>
            </a:r>
            <a:r>
              <a:rPr lang="pt-BR" sz="3000" dirty="0">
                <a:solidFill>
                  <a:srgbClr val="040A24"/>
                </a:solidFill>
              </a:rPr>
              <a:t> </a:t>
            </a:r>
            <a:r>
              <a:rPr lang="pt-BR" sz="3000" dirty="0" err="1">
                <a:solidFill>
                  <a:srgbClr val="040A24"/>
                </a:solidFill>
              </a:rPr>
              <a:t>edge</a:t>
            </a:r>
            <a:r>
              <a:rPr lang="pt-BR" sz="3000" dirty="0">
                <a:solidFill>
                  <a:srgbClr val="040A24"/>
                </a:solidFill>
              </a:rPr>
              <a:t>, </a:t>
            </a:r>
            <a:r>
              <a:rPr lang="pt-BR" sz="3000" dirty="0" err="1">
                <a:solidFill>
                  <a:srgbClr val="040A24"/>
                </a:solidFill>
              </a:rPr>
              <a:t>border</a:t>
            </a:r>
            <a:r>
              <a:rPr lang="pt-BR" sz="3000" dirty="0">
                <a:solidFill>
                  <a:srgbClr val="040A24"/>
                </a:solidFill>
              </a:rPr>
              <a:t> </a:t>
            </a:r>
            <a:r>
              <a:rPr lang="pt-BR" sz="3000" dirty="0" err="1">
                <a:solidFill>
                  <a:srgbClr val="040A24"/>
                </a:solidFill>
              </a:rPr>
              <a:t>edge</a:t>
            </a:r>
            <a:r>
              <a:rPr lang="pt-BR" sz="3000" dirty="0">
                <a:solidFill>
                  <a:srgbClr val="040A24"/>
                </a:solidFill>
              </a:rPr>
              <a:t>, </a:t>
            </a:r>
            <a:r>
              <a:rPr lang="pt-BR" sz="3000" dirty="0" err="1">
                <a:solidFill>
                  <a:srgbClr val="040A24"/>
                </a:solidFill>
              </a:rPr>
              <a:t>padding</a:t>
            </a:r>
            <a:r>
              <a:rPr lang="pt-BR" sz="3000" dirty="0">
                <a:solidFill>
                  <a:srgbClr val="040A24"/>
                </a:solidFill>
              </a:rPr>
              <a:t> </a:t>
            </a:r>
            <a:r>
              <a:rPr lang="pt-BR" sz="3000" dirty="0" err="1">
                <a:solidFill>
                  <a:srgbClr val="040A24"/>
                </a:solidFill>
              </a:rPr>
              <a:t>edge</a:t>
            </a:r>
            <a:r>
              <a:rPr lang="pt-BR" sz="3000" dirty="0">
                <a:solidFill>
                  <a:srgbClr val="040A24"/>
                </a:solidFill>
              </a:rPr>
              <a:t> e </a:t>
            </a:r>
            <a:r>
              <a:rPr lang="pt-BR" sz="3000" dirty="0" err="1">
                <a:solidFill>
                  <a:srgbClr val="040A24"/>
                </a:solidFill>
              </a:rPr>
              <a:t>content</a:t>
            </a:r>
            <a:r>
              <a:rPr lang="pt-BR" sz="3000" dirty="0">
                <a:solidFill>
                  <a:srgbClr val="040A24"/>
                </a:solidFill>
              </a:rPr>
              <a:t> </a:t>
            </a:r>
            <a:r>
              <a:rPr lang="pt-BR" sz="3000" dirty="0" err="1">
                <a:solidFill>
                  <a:srgbClr val="040A24"/>
                </a:solidFill>
              </a:rPr>
              <a:t>edge</a:t>
            </a:r>
            <a:r>
              <a:rPr lang="pt-BR" sz="3000" dirty="0">
                <a:solidFill>
                  <a:srgbClr val="040A24"/>
                </a:solidFill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376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3DA9AC4D444E933A08DC99B696DD" ma:contentTypeVersion="5" ma:contentTypeDescription="Crie um novo documento." ma:contentTypeScope="" ma:versionID="50c5c7cf19c7f1869b141cb55e0031bb">
  <xsd:schema xmlns:xsd="http://www.w3.org/2001/XMLSchema" xmlns:xs="http://www.w3.org/2001/XMLSchema" xmlns:p="http://schemas.microsoft.com/office/2006/metadata/properties" xmlns:ns2="8a448824-95ec-49ed-8067-f0a0404c6c19" targetNamespace="http://schemas.microsoft.com/office/2006/metadata/properties" ma:root="true" ma:fieldsID="2e22e3e0a8662ae61bd13048b1947e42" ns2:_="">
    <xsd:import namespace="8a448824-95ec-49ed-8067-f0a0404c6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48824-95ec-49ed-8067-f0a0404c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261B1A-D31F-4F75-A5A6-834CEC25B0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A331B-08B9-4B98-AEF8-2EC3C3C3F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83B06C3-9A7D-4523-9CE8-A4539B463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48824-95ec-49ed-8067-f0a0404c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</TotalTime>
  <Words>515</Words>
  <Application>Microsoft Office PowerPoint</Application>
  <PresentationFormat>Apresentação na tela (4:3)</PresentationFormat>
  <Paragraphs>97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Rodrigues</dc:creator>
  <cp:lastModifiedBy>Juscelino Oliveira</cp:lastModifiedBy>
  <cp:revision>212</cp:revision>
  <dcterms:created xsi:type="dcterms:W3CDTF">2017-07-20T18:10:38Z</dcterms:created>
  <dcterms:modified xsi:type="dcterms:W3CDTF">2024-04-28T11:52:35Z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0x0101006D873DA9AC4D444E933A08DC99B696DD</vt:lpwstr>
  </property>
</Properties>
</file>