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8"/>
  </p:notesMasterIdLst>
  <p:sldIdLst>
    <p:sldId id="256" r:id="rId6"/>
    <p:sldId id="257" r:id="rId7"/>
    <p:sldId id="328" r:id="rId8"/>
    <p:sldId id="364" r:id="rId9"/>
    <p:sldId id="365" r:id="rId10"/>
    <p:sldId id="366" r:id="rId11"/>
    <p:sldId id="367" r:id="rId12"/>
    <p:sldId id="369" r:id="rId13"/>
    <p:sldId id="370" r:id="rId14"/>
    <p:sldId id="371" r:id="rId15"/>
    <p:sldId id="372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259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66FF"/>
    <a:srgbClr val="605D5C"/>
    <a:srgbClr val="3D3D3C"/>
    <a:srgbClr val="0070C0"/>
    <a:srgbClr val="F5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9535" autoAdjust="0"/>
  </p:normalViewPr>
  <p:slideViewPr>
    <p:cSldViewPr snapToGrid="0">
      <p:cViewPr>
        <p:scale>
          <a:sx n="70" d="100"/>
          <a:sy n="70" d="100"/>
        </p:scale>
        <p:origin x="126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7CFD-79F9-4ADA-8F31-ED7FA36538C9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B327-5C9F-4B7E-96F2-99F76D247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B327-5C9F-4B7E-96F2-99F76D2471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577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20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157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93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69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612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820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67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665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53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436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30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1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1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30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81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31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5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4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576-BF04-422A-B760-38E828C42981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o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0968" y="1481740"/>
            <a:ext cx="8111959" cy="335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87F-BD1E-844B-90F5-CDDCF6278755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271-281B-3D4D-BEE5-57F78FB7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718322" y="1149395"/>
            <a:ext cx="5971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aula de hoje teremos...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  <p:sp>
        <p:nvSpPr>
          <p:cNvPr id="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3754" y="2537256"/>
            <a:ext cx="8498272" cy="2458159"/>
          </a:xfrm>
        </p:spPr>
        <p:txBody>
          <a:bodyPr/>
          <a:lstStyle/>
          <a:p>
            <a:endParaRPr lang="pt-BR" sz="3200" i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Espaço Reservado para Imagem 3"/>
          <p:cNvSpPr>
            <a:spLocks noGrp="1"/>
          </p:cNvSpPr>
          <p:nvPr>
            <p:ph type="pic" sz="quarter" idx="10"/>
          </p:nvPr>
        </p:nvSpPr>
        <p:spPr>
          <a:xfrm>
            <a:off x="325394" y="1856090"/>
            <a:ext cx="8493211" cy="157321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85776" y="1046165"/>
            <a:ext cx="8188325" cy="414337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6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25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Atividades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841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Pesquisas</a:t>
            </a:r>
            <a:r>
              <a:rPr lang="pt-BR" sz="4000" b="1" i="1" u="none" strike="noStrike" cap="none" baseline="0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e Referências (aula de hoje)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3" y="1149395"/>
            <a:ext cx="4308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próxima aula...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/>
          <a:srcRect l="38830" t="15437" r="17227" b="25620"/>
          <a:stretch/>
        </p:blipFill>
        <p:spPr>
          <a:xfrm>
            <a:off x="0" y="-41189"/>
            <a:ext cx="9144000" cy="6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576-BF04-422A-B760-38E828C42981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0" r:id="rId6"/>
    <p:sldLayoutId id="2147483667" r:id="rId7"/>
    <p:sldLayoutId id="2147483671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 O que são media queries?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Um recurso que permite aplicar propriedades do CSS somente para algumas regras de tipos de mídia específicos.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B94916-36E7-2AB5-4C97-2D4380A12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216" y="4054264"/>
            <a:ext cx="9144000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7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Estrutura das media queries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Um recurso que permite aplicar propriedades do CSS somente para algumas regras de tipos de mídia específicos.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@media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(min-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320px)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max-width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768px)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       color: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pt-BR" sz="20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18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Estrutura das media queries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(min-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320px)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max-width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768px)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       color: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2400" b="1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Regra usada para identificar o tipo de mídia que uma página está sendo visualizada.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20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46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Estrutura das media queries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pt-BR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(min-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320px)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max-width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768px)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       color: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2400" b="1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Define o tipo de mídia que os estilos CSS devem ser aplicados.</a:t>
            </a:r>
            <a:endParaRPr lang="pt-BR" sz="2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98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Tipo de mídia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 err="1">
                <a:solidFill>
                  <a:srgbClr val="FF0000"/>
                </a:solidFill>
              </a:rPr>
              <a:t>all</a:t>
            </a:r>
            <a:r>
              <a:rPr lang="pt-BR" sz="3000" dirty="0">
                <a:solidFill>
                  <a:srgbClr val="FF0000"/>
                </a:solidFill>
              </a:rPr>
              <a:t>: </a:t>
            </a:r>
            <a:r>
              <a:rPr lang="pt-BR" sz="3000" dirty="0">
                <a:solidFill>
                  <a:schemeClr val="tx1"/>
                </a:solidFill>
              </a:rPr>
              <a:t>corresponde a todos os dispositivos;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print: </a:t>
            </a:r>
            <a:r>
              <a:rPr lang="pt-BR" sz="3000" dirty="0">
                <a:solidFill>
                  <a:schemeClr val="tx1"/>
                </a:solidFill>
              </a:rPr>
              <a:t>corresponde a documentos que são uma pré-visualização de impressão, ou em qualquer mídia que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será voltada para imprimir;</a:t>
            </a:r>
          </a:p>
        </p:txBody>
      </p:sp>
    </p:spTree>
    <p:extLst>
      <p:ext uri="{BB962C8B-B14F-4D97-AF65-F5344CB8AC3E}">
        <p14:creationId xmlns:p14="http://schemas.microsoft.com/office/powerpoint/2010/main" val="204461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Tipo de mídia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 err="1">
                <a:solidFill>
                  <a:srgbClr val="FF0000"/>
                </a:solidFill>
              </a:rPr>
              <a:t>screen</a:t>
            </a:r>
            <a:r>
              <a:rPr lang="pt-BR" sz="3000" dirty="0">
                <a:solidFill>
                  <a:srgbClr val="FF0000"/>
                </a:solidFill>
              </a:rPr>
              <a:t>: </a:t>
            </a:r>
            <a:r>
              <a:rPr lang="pt-BR" sz="3000" dirty="0">
                <a:solidFill>
                  <a:schemeClr val="tx1"/>
                </a:solidFill>
              </a:rPr>
              <a:t>corresponde a dispositivos com telas integradas;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speech: </a:t>
            </a:r>
            <a:r>
              <a:rPr lang="pt-BR" sz="3000" dirty="0">
                <a:solidFill>
                  <a:schemeClr val="tx1"/>
                </a:solidFill>
              </a:rPr>
              <a:t>corresponde a dispositivos que leem o conteúdo de forma audível, como um leitor de tela,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321575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Media features / Mídia recursos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pt-BR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media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screen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min-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320px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max-width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768px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       color: 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dirty="0">
                <a:solidFill>
                  <a:srgbClr val="040A24"/>
                </a:solidFill>
              </a:rPr>
              <a:t>         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2400" b="1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Configura com quais recursos de mídia se quer combinar para aplicar determinados estilos.</a:t>
            </a:r>
          </a:p>
        </p:txBody>
      </p:sp>
    </p:spTree>
    <p:extLst>
      <p:ext uri="{BB962C8B-B14F-4D97-AF65-F5344CB8AC3E}">
        <p14:creationId xmlns:p14="http://schemas.microsoft.com/office/powerpoint/2010/main" val="264367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Media features / Mídia recursos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min-</a:t>
            </a:r>
            <a:r>
              <a:rPr lang="pt-BR" sz="3000" dirty="0" err="1">
                <a:solidFill>
                  <a:srgbClr val="FF0000"/>
                </a:solidFill>
              </a:rPr>
              <a:t>width</a:t>
            </a:r>
            <a:r>
              <a:rPr lang="pt-BR" sz="3000" dirty="0">
                <a:solidFill>
                  <a:srgbClr val="FF0000"/>
                </a:solidFill>
              </a:rPr>
              <a:t>/min-</a:t>
            </a:r>
            <a:r>
              <a:rPr lang="pt-BR" sz="3000" dirty="0" err="1">
                <a:solidFill>
                  <a:srgbClr val="FF0000"/>
                </a:solidFill>
              </a:rPr>
              <a:t>height</a:t>
            </a: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 err="1">
                <a:solidFill>
                  <a:srgbClr val="FF0000"/>
                </a:solidFill>
              </a:rPr>
              <a:t>max-width</a:t>
            </a:r>
            <a:r>
              <a:rPr lang="pt-BR" sz="3000" dirty="0">
                <a:solidFill>
                  <a:srgbClr val="FF0000"/>
                </a:solidFill>
              </a:rPr>
              <a:t>/</a:t>
            </a:r>
            <a:r>
              <a:rPr lang="pt-BR" sz="3000" dirty="0" err="1">
                <a:solidFill>
                  <a:srgbClr val="FF0000"/>
                </a:solidFill>
              </a:rPr>
              <a:t>max-height</a:t>
            </a: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detecta a largura e altura da </a:t>
            </a:r>
            <a:r>
              <a:rPr lang="pt-BR" sz="3000" dirty="0" err="1">
                <a:solidFill>
                  <a:schemeClr val="tx1"/>
                </a:solidFill>
              </a:rPr>
              <a:t>viewport</a:t>
            </a:r>
            <a:r>
              <a:rPr lang="pt-BR" sz="3000" dirty="0">
                <a:solidFill>
                  <a:schemeClr val="tx1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 err="1">
                <a:solidFill>
                  <a:srgbClr val="FF0000"/>
                </a:solidFill>
              </a:rPr>
              <a:t>Orientation</a:t>
            </a: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detecta se o dispositivo está em modo retrato ou paisagem;</a:t>
            </a:r>
          </a:p>
        </p:txBody>
      </p:sp>
    </p:spTree>
    <p:extLst>
      <p:ext uri="{BB962C8B-B14F-4D97-AF65-F5344CB8AC3E}">
        <p14:creationId xmlns:p14="http://schemas.microsoft.com/office/powerpoint/2010/main" val="361787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4.1 Media features / Mídia recursos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 err="1">
                <a:solidFill>
                  <a:srgbClr val="FF0000"/>
                </a:solidFill>
              </a:rPr>
              <a:t>hover</a:t>
            </a: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indica que a página está sendo acessada através de um mecanismo de ponteiro, como um mouse;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FF0000"/>
                </a:solidFill>
              </a:rPr>
              <a:t>pointer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detecta quão preciso é o ponteiro (grosso, fino, </a:t>
            </a:r>
            <a:r>
              <a:rPr lang="pt-BR" sz="3000" dirty="0" err="1">
                <a:solidFill>
                  <a:schemeClr val="tx1"/>
                </a:solidFill>
              </a:rPr>
              <a:t>etc</a:t>
            </a:r>
            <a:r>
              <a:rPr lang="pt-BR" sz="3000" dirty="0">
                <a:solidFill>
                  <a:schemeClr val="tx1"/>
                </a:solidFill>
              </a:rPr>
              <a:t>), ajudando a detectar touchscreen, mouse, etc.</a:t>
            </a:r>
          </a:p>
        </p:txBody>
      </p:sp>
    </p:spTree>
    <p:extLst>
      <p:ext uri="{BB962C8B-B14F-4D97-AF65-F5344CB8AC3E}">
        <p14:creationId xmlns:p14="http://schemas.microsoft.com/office/powerpoint/2010/main" val="420011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5. Imagens responsivas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1. Definir uma largura máxima com CSS;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105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2. Renderizar diferentes imagens para tamanhos de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tela distintos.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</a:p>
          <a:p>
            <a:pPr marL="342892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dirty="0">
                <a:solidFill>
                  <a:srgbClr val="040A24"/>
                </a:solidFill>
              </a:rPr>
              <a:t>    </a:t>
            </a:r>
            <a:r>
              <a:rPr lang="pt-BR" sz="21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max-width</a:t>
            </a: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100%;</a:t>
            </a:r>
          </a:p>
          <a:p>
            <a:pPr marL="342892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display:  box;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dirty="0">
                <a:solidFill>
                  <a:srgbClr val="040A24"/>
                </a:solidFill>
              </a:rPr>
              <a:t>}</a:t>
            </a:r>
            <a:endParaRPr lang="pt-BR" sz="21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15F839C3-4A4E-795F-3C74-D8A9DFCE0A4F}"/>
              </a:ext>
            </a:extLst>
          </p:cNvPr>
          <p:cNvSpPr txBox="1">
            <a:spLocks/>
          </p:cNvSpPr>
          <p:nvPr/>
        </p:nvSpPr>
        <p:spPr>
          <a:xfrm>
            <a:off x="572226" y="4793225"/>
            <a:ext cx="8442000" cy="884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5400" b="1" dirty="0">
                <a:solidFill>
                  <a:srgbClr val="3D3D3C"/>
                </a:solidFill>
              </a:rPr>
              <a:t>UC7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4C6CC8-C7D2-AC80-6757-BF35BA40E0C9}"/>
              </a:ext>
            </a:extLst>
          </p:cNvPr>
          <p:cNvCxnSpPr/>
          <p:nvPr/>
        </p:nvCxnSpPr>
        <p:spPr>
          <a:xfrm>
            <a:off x="451278" y="4675241"/>
            <a:ext cx="0" cy="1710811"/>
          </a:xfrm>
          <a:prstGeom prst="line">
            <a:avLst/>
          </a:prstGeom>
          <a:ln w="38100">
            <a:solidFill>
              <a:srgbClr val="3D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3">
            <a:extLst>
              <a:ext uri="{FF2B5EF4-FFF2-40B4-BE49-F238E27FC236}">
                <a16:creationId xmlns:a16="http://schemas.microsoft.com/office/drawing/2014/main" id="{C37E227F-AFAE-34F3-65C2-865CED001187}"/>
              </a:ext>
            </a:extLst>
          </p:cNvPr>
          <p:cNvSpPr txBox="1">
            <a:spLocks/>
          </p:cNvSpPr>
          <p:nvPr/>
        </p:nvSpPr>
        <p:spPr>
          <a:xfrm>
            <a:off x="572226" y="5501147"/>
            <a:ext cx="8442000" cy="634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70C0"/>
                </a:solidFill>
              </a:rPr>
              <a:t>Desenvolver Aplicações Web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406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51000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6. Tipografia responsiva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endParaRPr lang="pt-BR" sz="300" dirty="0">
              <a:solidFill>
                <a:srgbClr val="040A24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1. Unidades de medidas relativas;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chemeClr val="tx1"/>
                </a:solidFill>
              </a:rPr>
              <a:t>2. Media Queries.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h1  {</a:t>
            </a:r>
          </a:p>
          <a:p>
            <a:pPr marL="342892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dirty="0">
                <a:solidFill>
                  <a:srgbClr val="040A24"/>
                </a:solidFill>
              </a:rPr>
              <a:t>    </a:t>
            </a:r>
            <a:r>
              <a:rPr lang="pt-BR" sz="2100" b="1" dirty="0" err="1">
                <a:solidFill>
                  <a:srgbClr val="040A24"/>
                </a:solidFill>
              </a:rPr>
              <a:t>font-size</a:t>
            </a: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1em;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dirty="0">
                <a:solidFill>
                  <a:srgbClr val="040A24"/>
                </a:solidFill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  {</a:t>
            </a:r>
          </a:p>
          <a:p>
            <a:pPr marL="342892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dirty="0">
                <a:solidFill>
                  <a:srgbClr val="040A24"/>
                </a:solidFill>
              </a:rPr>
              <a:t>    </a:t>
            </a:r>
            <a:r>
              <a:rPr lang="pt-BR" sz="2100" b="1" dirty="0" err="1">
                <a:solidFill>
                  <a:srgbClr val="040A24"/>
                </a:solidFill>
              </a:rPr>
              <a:t>font-size</a:t>
            </a:r>
            <a:r>
              <a:rPr lang="pt-BR" sz="21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1rem;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2100" b="1" dirty="0">
                <a:solidFill>
                  <a:srgbClr val="040A24"/>
                </a:solidFill>
              </a:rPr>
              <a:t>}</a:t>
            </a:r>
            <a:endParaRPr lang="pt-BR" sz="21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21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7. Mobile </a:t>
            </a:r>
            <a:r>
              <a:rPr lang="pt-BR" sz="3600" b="1" dirty="0" err="1">
                <a:solidFill>
                  <a:srgbClr val="0070C0"/>
                </a:solidFill>
                <a:sym typeface="Century Gothic"/>
              </a:rPr>
              <a:t>First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Desenvolver uma página a partir da menor </a:t>
            </a:r>
            <a:r>
              <a:rPr lang="pt-BR" sz="3000" dirty="0" err="1">
                <a:solidFill>
                  <a:srgbClr val="040A24"/>
                </a:solidFill>
              </a:rPr>
              <a:t>viewport</a:t>
            </a:r>
            <a:r>
              <a:rPr lang="pt-BR" sz="3000" dirty="0">
                <a:solidFill>
                  <a:srgbClr val="040A24"/>
                </a:solidFill>
              </a:rPr>
              <a:t> e ir realizando a adaptação do layout de acordo com que o tamanho da janela de visualização aumenta.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F54C5-C720-D2E9-4990-19356343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34" y="4043504"/>
            <a:ext cx="6134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1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Design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Responsivo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É um conjunto de melhores práticas para que um layout responda ao dispositivo que está sendo usado para visualizar uma página web.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2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1. Flexbox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Através do </a:t>
            </a:r>
            <a:r>
              <a:rPr lang="pt-BR" sz="3000" dirty="0" err="1">
                <a:solidFill>
                  <a:srgbClr val="040A24"/>
                </a:solidFill>
              </a:rPr>
              <a:t>flexbox</a:t>
            </a:r>
            <a:r>
              <a:rPr lang="pt-BR" sz="3000" dirty="0">
                <a:solidFill>
                  <a:srgbClr val="040A24"/>
                </a:solidFill>
              </a:rPr>
              <a:t>, os elementos da página serão capazes de encolher ou crescer, distribuindo o espaço entre os itens de acordo com o tamanho do container.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84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E1D362-FE3C-D81A-B667-A58A7033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9" y="1815642"/>
            <a:ext cx="8863781" cy="38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2. Grids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flexíveis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Outro método extremamente eficaz de se criar layouts responsivos é utilizando o Grid Layout juntamente com a unidade de medida </a:t>
            </a:r>
            <a:r>
              <a:rPr lang="pt-BR" sz="3000" dirty="0" err="1">
                <a:solidFill>
                  <a:srgbClr val="040A24"/>
                </a:solidFill>
              </a:rPr>
              <a:t>fr</a:t>
            </a:r>
            <a:r>
              <a:rPr lang="pt-BR" sz="3000" dirty="0">
                <a:solidFill>
                  <a:srgbClr val="040A24"/>
                </a:solidFill>
              </a:rPr>
              <a:t>, atribuindo o espaço disponível do container entre as colunas e linhas do grid.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00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D4DA71-9EEA-AB3D-3279-A54385D5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3" y="1713199"/>
            <a:ext cx="8922774" cy="41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3. Meta tag viewport</a:t>
            </a: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2400"/>
              <a:buNone/>
            </a:pPr>
            <a:r>
              <a:rPr lang="pt-BR" sz="3000" dirty="0">
                <a:solidFill>
                  <a:srgbClr val="040A24"/>
                </a:solidFill>
              </a:rPr>
              <a:t>A meta </a:t>
            </a:r>
            <a:r>
              <a:rPr lang="pt-BR" sz="3000" dirty="0" err="1">
                <a:solidFill>
                  <a:srgbClr val="040A24"/>
                </a:solidFill>
              </a:rPr>
              <a:t>tag</a:t>
            </a:r>
            <a:r>
              <a:rPr lang="pt-BR" sz="3000" dirty="0">
                <a:solidFill>
                  <a:srgbClr val="040A24"/>
                </a:solidFill>
              </a:rPr>
              <a:t> </a:t>
            </a:r>
            <a:r>
              <a:rPr lang="pt-BR" sz="3000" dirty="0" err="1">
                <a:solidFill>
                  <a:srgbClr val="040A24"/>
                </a:solidFill>
              </a:rPr>
              <a:t>viewport</a:t>
            </a:r>
            <a:r>
              <a:rPr lang="pt-BR" sz="3000" dirty="0">
                <a:solidFill>
                  <a:srgbClr val="040A24"/>
                </a:solidFill>
              </a:rPr>
              <a:t> irá informar para os navegadores que eles devem utilizar a largura da janela do dispositivo para exibir a página web, fazendo com que os navegadores as redimensionem melhor, ajudando na responsividade.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99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3. Meta tag viewport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400" b="1" kern="0" dirty="0">
              <a:solidFill>
                <a:srgbClr val="0070C0"/>
              </a:solidFill>
              <a:sym typeface="Century Gothic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3000" dirty="0">
                <a:solidFill>
                  <a:srgbClr val="040A24"/>
                </a:solidFill>
              </a:rPr>
              <a:t>&lt;meta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3000" dirty="0">
                <a:solidFill>
                  <a:srgbClr val="040A24"/>
                </a:solidFill>
              </a:rPr>
              <a:t>name="viewport"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3000" dirty="0">
                <a:solidFill>
                  <a:srgbClr val="040A24"/>
                </a:solidFill>
              </a:rPr>
              <a:t>content="</a:t>
            </a:r>
            <a:r>
              <a:rPr lang="en-US" sz="3000" b="1" dirty="0">
                <a:solidFill>
                  <a:srgbClr val="040A24"/>
                </a:solidFill>
              </a:rPr>
              <a:t>width=device-width</a:t>
            </a:r>
            <a:r>
              <a:rPr lang="en-US" sz="3000" dirty="0">
                <a:solidFill>
                  <a:srgbClr val="040A24"/>
                </a:solidFill>
              </a:rPr>
              <a:t>, </a:t>
            </a:r>
            <a:r>
              <a:rPr lang="en-US" sz="3000" b="1" dirty="0">
                <a:solidFill>
                  <a:srgbClr val="040A24"/>
                </a:solidFill>
              </a:rPr>
              <a:t>initial-scale</a:t>
            </a:r>
            <a:r>
              <a:rPr lang="en-US" sz="3000" dirty="0">
                <a:solidFill>
                  <a:srgbClr val="040A24"/>
                </a:solidFill>
              </a:rPr>
              <a:t>=1.0"&gt;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=device-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sobrescreve a configuração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 dos navegadores para a largura da janela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initial-scale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define zoom inicial da página</a:t>
            </a:r>
          </a:p>
        </p:txBody>
      </p:sp>
    </p:spTree>
    <p:extLst>
      <p:ext uri="{BB962C8B-B14F-4D97-AF65-F5344CB8AC3E}">
        <p14:creationId xmlns:p14="http://schemas.microsoft.com/office/powerpoint/2010/main" val="4095919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3DA9AC4D444E933A08DC99B696DD" ma:contentTypeVersion="5" ma:contentTypeDescription="Crie um novo documento." ma:contentTypeScope="" ma:versionID="50c5c7cf19c7f1869b141cb55e0031bb">
  <xsd:schema xmlns:xsd="http://www.w3.org/2001/XMLSchema" xmlns:xs="http://www.w3.org/2001/XMLSchema" xmlns:p="http://schemas.microsoft.com/office/2006/metadata/properties" xmlns:ns2="8a448824-95ec-49ed-8067-f0a0404c6c19" targetNamespace="http://schemas.microsoft.com/office/2006/metadata/properties" ma:root="true" ma:fieldsID="2e22e3e0a8662ae61bd13048b1947e42" ns2:_="">
    <xsd:import namespace="8a448824-95ec-49ed-8067-f0a0404c6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48824-95ec-49ed-8067-f0a0404c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261B1A-D31F-4F75-A5A6-834CEC25B0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A331B-08B9-4B98-AEF8-2EC3C3C3F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83B06C3-9A7D-4523-9CE8-A4539B46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48824-95ec-49ed-8067-f0a0404c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746</Words>
  <Application>Microsoft Office PowerPoint</Application>
  <PresentationFormat>Apresentação na tela (4:3)</PresentationFormat>
  <Paragraphs>167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Rodrigues</dc:creator>
  <cp:lastModifiedBy>Juscelino Oliveira</cp:lastModifiedBy>
  <cp:revision>237</cp:revision>
  <dcterms:created xsi:type="dcterms:W3CDTF">2017-07-20T18:10:38Z</dcterms:created>
  <dcterms:modified xsi:type="dcterms:W3CDTF">2024-04-28T13:56:17Z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0x0101006D873DA9AC4D444E933A08DC99B696DD</vt:lpwstr>
  </property>
</Properties>
</file>