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8990"/>
            <a:ext cx="897925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zh-CN" spc="3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  <a:sym typeface="+mn-ea"/>
              </a:rPr>
              <a:t>作业管理系统</a:t>
            </a:r>
            <a:endParaRPr lang="zh-CN" alt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spc="3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pc="3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软件工程</a:t>
            </a:r>
            <a:endParaRPr lang="zh-CN" altLang="en-US" spc="3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spc="3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除了优秀一无所有</a:t>
            </a:r>
            <a:endParaRPr lang="zh-CN" altLang="en-US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1942" y="1795413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20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小结</a:t>
            </a:r>
            <a:endParaRPr lang="zh-CN" sz="320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941" y="2951024"/>
            <a:ext cx="550308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通过小组开发作业提交系统，对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MVC</a:t>
            </a:r>
            <a:r>
              <a:rPr lang="zh-CN" altLang="en-US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框架有了更加深入了认识和了解，框架减少了代码的耦合，提高开发效率，也更便于团队合作。熟悉了项目开发的整个流程，更熟练地掌握了各种文档的设计和编写。</a:t>
            </a:r>
            <a:endParaRPr lang="zh-CN" altLang="en-US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11" name="内容占位符 10"/>
          <p:cNvSpPr txBox="1">
            <a:spLocks noGrp="1"/>
          </p:cNvSpPr>
          <p:nvPr>
            <p:ph sz="quarter" idx="13"/>
          </p:nvPr>
        </p:nvSpPr>
        <p:spPr>
          <a:xfrm>
            <a:off x="4311939" y="4178175"/>
            <a:ext cx="3568123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2018/7/4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902600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09378" y="4706797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10013" y="551795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10013" y="3105389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目录</a:t>
            </a:r>
            <a:endParaRPr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3105389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优秀的组员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8588" y="390260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系统基本功能</a:t>
            </a:r>
            <a:endParaRPr 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588" y="4720743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主要技术</a:t>
            </a:r>
            <a:endParaRPr lang="zh-CN" sz="2400" smtClean="0">
              <a:solidFill>
                <a:schemeClr val="tx1">
                  <a:lumMod val="85000"/>
                  <a:lumOff val="15000"/>
                </a:schemeClr>
              </a:solidFill>
              <a:latin typeface="Lao UI" panose="020B0502040204020203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55813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小结</a:t>
            </a:r>
            <a:endParaRPr 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93269" y="3086160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858671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662514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435025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311093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880524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68068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46156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</p:spPr>
        <p:txBody>
          <a:bodyPr/>
          <a:lstStyle/>
          <a:p>
            <a:r>
              <a:rPr 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优秀的组员</a:t>
            </a:r>
            <a:endParaRPr lang="zh-CN" sz="3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7008" y="0"/>
            <a:ext cx="3182112" cy="6858000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925123" y="864235"/>
            <a:ext cx="1757448" cy="1607986"/>
            <a:chOff x="5821363" y="3213100"/>
            <a:chExt cx="541338" cy="495300"/>
          </a:xfrm>
        </p:grpSpPr>
        <p:sp>
          <p:nvSpPr>
            <p:cNvPr id="5" name="Freeform 86"/>
            <p:cNvSpPr/>
            <p:nvPr/>
          </p:nvSpPr>
          <p:spPr bwMode="auto">
            <a:xfrm>
              <a:off x="6227763" y="3370263"/>
              <a:ext cx="134938" cy="269875"/>
            </a:xfrm>
            <a:custGeom>
              <a:avLst/>
              <a:gdLst>
                <a:gd name="T0" fmla="*/ 44 w 48"/>
                <a:gd name="T1" fmla="*/ 0 h 96"/>
                <a:gd name="T2" fmla="*/ 24 w 48"/>
                <a:gd name="T3" fmla="*/ 0 h 96"/>
                <a:gd name="T4" fmla="*/ 21 w 48"/>
                <a:gd name="T5" fmla="*/ 1 h 96"/>
                <a:gd name="T6" fmla="*/ 10 w 48"/>
                <a:gd name="T7" fmla="*/ 16 h 96"/>
                <a:gd name="T8" fmla="*/ 0 w 48"/>
                <a:gd name="T9" fmla="*/ 16 h 96"/>
                <a:gd name="T10" fmla="*/ 0 w 48"/>
                <a:gd name="T11" fmla="*/ 80 h 96"/>
                <a:gd name="T12" fmla="*/ 10 w 48"/>
                <a:gd name="T13" fmla="*/ 80 h 96"/>
                <a:gd name="T14" fmla="*/ 21 w 48"/>
                <a:gd name="T15" fmla="*/ 94 h 96"/>
                <a:gd name="T16" fmla="*/ 24 w 48"/>
                <a:gd name="T17" fmla="*/ 96 h 96"/>
                <a:gd name="T18" fmla="*/ 44 w 48"/>
                <a:gd name="T19" fmla="*/ 96 h 96"/>
                <a:gd name="T20" fmla="*/ 48 w 48"/>
                <a:gd name="T21" fmla="*/ 92 h 96"/>
                <a:gd name="T22" fmla="*/ 48 w 48"/>
                <a:gd name="T23" fmla="*/ 4 h 96"/>
                <a:gd name="T24" fmla="*/ 44 w 48"/>
                <a:gd name="T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96">
                  <a:moveTo>
                    <a:pt x="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2" y="95"/>
                    <a:pt x="23" y="96"/>
                    <a:pt x="24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6" y="96"/>
                    <a:pt x="48" y="94"/>
                    <a:pt x="48" y="92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87"/>
            <p:cNvSpPr>
              <a:spLocks noChangeArrowheads="1"/>
            </p:cNvSpPr>
            <p:nvPr/>
          </p:nvSpPr>
          <p:spPr bwMode="auto">
            <a:xfrm>
              <a:off x="5889626" y="3438525"/>
              <a:ext cx="22225" cy="22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8"/>
            <p:cNvSpPr>
              <a:spLocks noEditPoints="1"/>
            </p:cNvSpPr>
            <p:nvPr/>
          </p:nvSpPr>
          <p:spPr bwMode="auto">
            <a:xfrm>
              <a:off x="5821363" y="3213100"/>
              <a:ext cx="519113" cy="495300"/>
            </a:xfrm>
            <a:custGeom>
              <a:avLst/>
              <a:gdLst>
                <a:gd name="T0" fmla="*/ 124 w 184"/>
                <a:gd name="T1" fmla="*/ 48 h 176"/>
                <a:gd name="T2" fmla="*/ 93 w 184"/>
                <a:gd name="T3" fmla="*/ 48 h 176"/>
                <a:gd name="T4" fmla="*/ 98 w 184"/>
                <a:gd name="T5" fmla="*/ 29 h 176"/>
                <a:gd name="T6" fmla="*/ 104 w 184"/>
                <a:gd name="T7" fmla="*/ 24 h 176"/>
                <a:gd name="T8" fmla="*/ 109 w 184"/>
                <a:gd name="T9" fmla="*/ 24 h 176"/>
                <a:gd name="T10" fmla="*/ 128 w 184"/>
                <a:gd name="T11" fmla="*/ 40 h 176"/>
                <a:gd name="T12" fmla="*/ 164 w 184"/>
                <a:gd name="T13" fmla="*/ 40 h 176"/>
                <a:gd name="T14" fmla="*/ 184 w 184"/>
                <a:gd name="T15" fmla="*/ 20 h 176"/>
                <a:gd name="T16" fmla="*/ 164 w 184"/>
                <a:gd name="T17" fmla="*/ 0 h 176"/>
                <a:gd name="T18" fmla="*/ 128 w 184"/>
                <a:gd name="T19" fmla="*/ 0 h 176"/>
                <a:gd name="T20" fmla="*/ 109 w 184"/>
                <a:gd name="T21" fmla="*/ 16 h 176"/>
                <a:gd name="T22" fmla="*/ 104 w 184"/>
                <a:gd name="T23" fmla="*/ 16 h 176"/>
                <a:gd name="T24" fmla="*/ 90 w 184"/>
                <a:gd name="T25" fmla="*/ 27 h 176"/>
                <a:gd name="T26" fmla="*/ 85 w 184"/>
                <a:gd name="T27" fmla="*/ 48 h 176"/>
                <a:gd name="T28" fmla="*/ 12 w 184"/>
                <a:gd name="T29" fmla="*/ 48 h 176"/>
                <a:gd name="T30" fmla="*/ 0 w 184"/>
                <a:gd name="T31" fmla="*/ 60 h 176"/>
                <a:gd name="T32" fmla="*/ 0 w 184"/>
                <a:gd name="T33" fmla="*/ 148 h 176"/>
                <a:gd name="T34" fmla="*/ 8 w 184"/>
                <a:gd name="T35" fmla="*/ 159 h 176"/>
                <a:gd name="T36" fmla="*/ 8 w 184"/>
                <a:gd name="T37" fmla="*/ 164 h 176"/>
                <a:gd name="T38" fmla="*/ 20 w 184"/>
                <a:gd name="T39" fmla="*/ 176 h 176"/>
                <a:gd name="T40" fmla="*/ 52 w 184"/>
                <a:gd name="T41" fmla="*/ 176 h 176"/>
                <a:gd name="T42" fmla="*/ 64 w 184"/>
                <a:gd name="T43" fmla="*/ 164 h 176"/>
                <a:gd name="T44" fmla="*/ 64 w 184"/>
                <a:gd name="T45" fmla="*/ 160 h 176"/>
                <a:gd name="T46" fmla="*/ 72 w 184"/>
                <a:gd name="T47" fmla="*/ 160 h 176"/>
                <a:gd name="T48" fmla="*/ 72 w 184"/>
                <a:gd name="T49" fmla="*/ 164 h 176"/>
                <a:gd name="T50" fmla="*/ 84 w 184"/>
                <a:gd name="T51" fmla="*/ 176 h 176"/>
                <a:gd name="T52" fmla="*/ 116 w 184"/>
                <a:gd name="T53" fmla="*/ 176 h 176"/>
                <a:gd name="T54" fmla="*/ 128 w 184"/>
                <a:gd name="T55" fmla="*/ 164 h 176"/>
                <a:gd name="T56" fmla="*/ 128 w 184"/>
                <a:gd name="T57" fmla="*/ 159 h 176"/>
                <a:gd name="T58" fmla="*/ 136 w 184"/>
                <a:gd name="T59" fmla="*/ 148 h 176"/>
                <a:gd name="T60" fmla="*/ 136 w 184"/>
                <a:gd name="T61" fmla="*/ 60 h 176"/>
                <a:gd name="T62" fmla="*/ 124 w 184"/>
                <a:gd name="T63" fmla="*/ 48 h 176"/>
                <a:gd name="T64" fmla="*/ 28 w 184"/>
                <a:gd name="T65" fmla="*/ 96 h 176"/>
                <a:gd name="T66" fmla="*/ 16 w 184"/>
                <a:gd name="T67" fmla="*/ 84 h 176"/>
                <a:gd name="T68" fmla="*/ 28 w 184"/>
                <a:gd name="T69" fmla="*/ 72 h 176"/>
                <a:gd name="T70" fmla="*/ 40 w 184"/>
                <a:gd name="T71" fmla="*/ 84 h 176"/>
                <a:gd name="T72" fmla="*/ 28 w 184"/>
                <a:gd name="T73" fmla="*/ 96 h 176"/>
                <a:gd name="T74" fmla="*/ 112 w 184"/>
                <a:gd name="T75" fmla="*/ 132 h 176"/>
                <a:gd name="T76" fmla="*/ 108 w 184"/>
                <a:gd name="T77" fmla="*/ 136 h 176"/>
                <a:gd name="T78" fmla="*/ 60 w 184"/>
                <a:gd name="T79" fmla="*/ 136 h 176"/>
                <a:gd name="T80" fmla="*/ 56 w 184"/>
                <a:gd name="T81" fmla="*/ 132 h 176"/>
                <a:gd name="T82" fmla="*/ 56 w 184"/>
                <a:gd name="T83" fmla="*/ 76 h 176"/>
                <a:gd name="T84" fmla="*/ 60 w 184"/>
                <a:gd name="T85" fmla="*/ 72 h 176"/>
                <a:gd name="T86" fmla="*/ 108 w 184"/>
                <a:gd name="T87" fmla="*/ 72 h 176"/>
                <a:gd name="T88" fmla="*/ 112 w 184"/>
                <a:gd name="T89" fmla="*/ 76 h 176"/>
                <a:gd name="T90" fmla="*/ 112 w 184"/>
                <a:gd name="T91" fmla="*/ 13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4" h="176">
                  <a:moveTo>
                    <a:pt x="124" y="48"/>
                  </a:moveTo>
                  <a:cubicBezTo>
                    <a:pt x="93" y="48"/>
                    <a:pt x="93" y="48"/>
                    <a:pt x="93" y="48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9" y="26"/>
                    <a:pt x="102" y="24"/>
                    <a:pt x="104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33"/>
                    <a:pt x="118" y="40"/>
                    <a:pt x="128" y="40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75" y="40"/>
                    <a:pt x="184" y="31"/>
                    <a:pt x="184" y="20"/>
                  </a:cubicBezTo>
                  <a:cubicBezTo>
                    <a:pt x="184" y="9"/>
                    <a:pt x="175" y="0"/>
                    <a:pt x="16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8" y="0"/>
                    <a:pt x="110" y="7"/>
                    <a:pt x="109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8" y="16"/>
                    <a:pt x="92" y="21"/>
                    <a:pt x="90" y="27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6" y="48"/>
                    <a:pt x="0" y="53"/>
                    <a:pt x="0" y="6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3"/>
                    <a:pt x="3" y="157"/>
                    <a:pt x="8" y="159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70"/>
                    <a:pt x="14" y="176"/>
                    <a:pt x="20" y="176"/>
                  </a:cubicBezTo>
                  <a:cubicBezTo>
                    <a:pt x="52" y="176"/>
                    <a:pt x="52" y="176"/>
                    <a:pt x="52" y="176"/>
                  </a:cubicBezTo>
                  <a:cubicBezTo>
                    <a:pt x="59" y="176"/>
                    <a:pt x="64" y="170"/>
                    <a:pt x="64" y="164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2" y="170"/>
                    <a:pt x="78" y="176"/>
                    <a:pt x="84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23" y="176"/>
                    <a:pt x="128" y="170"/>
                    <a:pt x="128" y="164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33" y="157"/>
                    <a:pt x="136" y="153"/>
                    <a:pt x="136" y="148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53"/>
                    <a:pt x="131" y="48"/>
                    <a:pt x="124" y="48"/>
                  </a:cubicBezTo>
                  <a:close/>
                  <a:moveTo>
                    <a:pt x="28" y="96"/>
                  </a:moveTo>
                  <a:cubicBezTo>
                    <a:pt x="22" y="96"/>
                    <a:pt x="16" y="90"/>
                    <a:pt x="16" y="84"/>
                  </a:cubicBezTo>
                  <a:cubicBezTo>
                    <a:pt x="16" y="77"/>
                    <a:pt x="22" y="72"/>
                    <a:pt x="28" y="72"/>
                  </a:cubicBezTo>
                  <a:cubicBezTo>
                    <a:pt x="35" y="72"/>
                    <a:pt x="40" y="77"/>
                    <a:pt x="40" y="84"/>
                  </a:cubicBezTo>
                  <a:cubicBezTo>
                    <a:pt x="40" y="90"/>
                    <a:pt x="35" y="96"/>
                    <a:pt x="28" y="96"/>
                  </a:cubicBezTo>
                  <a:close/>
                  <a:moveTo>
                    <a:pt x="112" y="132"/>
                  </a:moveTo>
                  <a:cubicBezTo>
                    <a:pt x="112" y="134"/>
                    <a:pt x="110" y="136"/>
                    <a:pt x="108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58" y="136"/>
                    <a:pt x="56" y="134"/>
                    <a:pt x="56" y="132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4"/>
                    <a:pt x="58" y="72"/>
                    <a:pt x="60" y="72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10" y="72"/>
                    <a:pt x="112" y="74"/>
                    <a:pt x="112" y="76"/>
                  </a:cubicBezTo>
                  <a:lnTo>
                    <a:pt x="11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9"/>
            <p:cNvSpPr>
              <a:spLocks noChangeArrowheads="1"/>
            </p:cNvSpPr>
            <p:nvPr/>
          </p:nvSpPr>
          <p:spPr bwMode="auto">
            <a:xfrm>
              <a:off x="6002338" y="3438525"/>
              <a:ext cx="112713" cy="134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TextBox 1"/>
          <p:cNvSpPr txBox="1"/>
          <p:nvPr/>
        </p:nvSpPr>
        <p:spPr>
          <a:xfrm>
            <a:off x="1618698" y="2645267"/>
            <a:ext cx="229833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所有成员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1678" y="3154452"/>
            <a:ext cx="305752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err="1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项目经理：张惠婷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项目组长助理：陈恺媛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配置经理：韦东慧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其他成员：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宁镭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林彤霞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黄灵专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黄胜凯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阳长松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8648" y="1998725"/>
            <a:ext cx="6082726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项目开发计划：张惠婷</a:t>
            </a:r>
            <a:endParaRPr lang="en-US" altLang="zh-CN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需求分析规格说明书：林彤霞、陈恺媛</a:t>
            </a:r>
            <a:endParaRPr lang="en-US" altLang="zh-CN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概要设计说明书：黄灵专、黄胜凯</a:t>
            </a:r>
            <a:endParaRPr lang="en-US" altLang="zh-CN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详细设计说明书：黄灵专、黄胜凯</a:t>
            </a:r>
            <a:endParaRPr lang="en-US" altLang="zh-CN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编码清单：韦东慧、阳长松</a:t>
            </a:r>
            <a:endParaRPr lang="en-US" altLang="zh-CN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测试清单：宁镭</a:t>
            </a:r>
            <a:endParaRPr lang="en-US" altLang="zh-CN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646271" y="1374503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en-US" altLang="zh-CN" sz="1800">
                <a:latin typeface="+mn-ea"/>
                <a:ea typeface="+mn-ea"/>
              </a:rPr>
              <a:t>文档负责人员</a:t>
            </a:r>
            <a:endParaRPr lang="en-US" altLang="zh-CN" sz="1800">
              <a:latin typeface="+mn-ea"/>
              <a:ea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646560" y="1375087"/>
            <a:ext cx="155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646560" y="1743306"/>
            <a:ext cx="155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91823" y="4506178"/>
            <a:ext cx="608272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前端：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阳长松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、韦东慧、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黄灵专</a:t>
            </a:r>
            <a:endParaRPr lang="en-US" altLang="zh-CN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后台：林彤霞、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张惠婷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、黄胜凯</a:t>
            </a:r>
            <a:endParaRPr lang="en-US" altLang="zh-CN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测试：陈恺媛、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宁镭</a:t>
            </a:r>
            <a:endParaRPr lang="en-US" altLang="zh-CN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5588486" y="4123891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en-US" altLang="zh-CN" sz="1800">
                <a:latin typeface="Dotum" panose="020B0600000101010101" pitchFamily="34" charset="-127"/>
                <a:ea typeface="Dotum" panose="020B0600000101010101" pitchFamily="34" charset="-127"/>
              </a:rPr>
              <a:t>代码实现人员</a:t>
            </a:r>
            <a:endParaRPr lang="en-US" altLang="zh-CN" sz="180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46560" y="4148605"/>
            <a:ext cx="155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46560" y="4474279"/>
            <a:ext cx="155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08295" y="539115"/>
            <a:ext cx="1218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</p:spPr>
        <p:txBody>
          <a:bodyPr/>
          <a:lstStyle/>
          <a:p>
            <a:r>
              <a:rPr lang="zh-CN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  <a:sym typeface="+mn-ea"/>
              </a:rPr>
              <a:t>系统基本功能</a:t>
            </a:r>
            <a:endParaRPr lang="zh-CN" altLang="en-US" sz="3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3189" y="3092684"/>
            <a:ext cx="552070" cy="745809"/>
            <a:chOff x="2124455" y="1955328"/>
            <a:chExt cx="348828" cy="47124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47953" y="2139492"/>
              <a:ext cx="101832" cy="10291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165621" y="2323656"/>
              <a:ext cx="266496" cy="102915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24455" y="1955328"/>
              <a:ext cx="348828" cy="368328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98869" y="1955328"/>
              <a:ext cx="0" cy="184164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099726" y="4480722"/>
            <a:ext cx="539699" cy="652137"/>
            <a:chOff x="893806" y="1955328"/>
            <a:chExt cx="389994" cy="471243"/>
          </a:xfrm>
        </p:grpSpPr>
        <p:sp>
          <p:nvSpPr>
            <p:cNvPr id="13" name="Freeform 43"/>
            <p:cNvSpPr/>
            <p:nvPr/>
          </p:nvSpPr>
          <p:spPr bwMode="auto">
            <a:xfrm>
              <a:off x="934972" y="2067993"/>
              <a:ext cx="307662" cy="358578"/>
            </a:xfrm>
            <a:custGeom>
              <a:avLst/>
              <a:gdLst>
                <a:gd name="T0" fmla="*/ 284 w 284"/>
                <a:gd name="T1" fmla="*/ 0 h 331"/>
                <a:gd name="T2" fmla="*/ 265 w 284"/>
                <a:gd name="T3" fmla="*/ 331 h 331"/>
                <a:gd name="T4" fmla="*/ 19 w 284"/>
                <a:gd name="T5" fmla="*/ 331 h 331"/>
                <a:gd name="T6" fmla="*/ 0 w 284"/>
                <a:gd name="T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331">
                  <a:moveTo>
                    <a:pt x="284" y="0"/>
                  </a:moveTo>
                  <a:lnTo>
                    <a:pt x="265" y="331"/>
                  </a:lnTo>
                  <a:lnTo>
                    <a:pt x="19" y="331"/>
                  </a:ln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3806" y="1955328"/>
              <a:ext cx="389994" cy="101832"/>
            </a:xfrm>
            <a:custGeom>
              <a:avLst/>
              <a:gdLst>
                <a:gd name="T0" fmla="*/ 360 w 360"/>
                <a:gd name="T1" fmla="*/ 56 h 94"/>
                <a:gd name="T2" fmla="*/ 360 w 360"/>
                <a:gd name="T3" fmla="*/ 94 h 94"/>
                <a:gd name="T4" fmla="*/ 0 w 360"/>
                <a:gd name="T5" fmla="*/ 94 h 94"/>
                <a:gd name="T6" fmla="*/ 0 w 360"/>
                <a:gd name="T7" fmla="*/ 56 h 94"/>
                <a:gd name="T8" fmla="*/ 114 w 360"/>
                <a:gd name="T9" fmla="*/ 38 h 94"/>
                <a:gd name="T10" fmla="*/ 123 w 360"/>
                <a:gd name="T11" fmla="*/ 0 h 94"/>
                <a:gd name="T12" fmla="*/ 237 w 360"/>
                <a:gd name="T13" fmla="*/ 0 h 94"/>
                <a:gd name="T14" fmla="*/ 246 w 360"/>
                <a:gd name="T15" fmla="*/ 38 h 94"/>
                <a:gd name="T16" fmla="*/ 360 w 360"/>
                <a:gd name="T17" fmla="*/ 5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94">
                  <a:moveTo>
                    <a:pt x="360" y="56"/>
                  </a:moveTo>
                  <a:lnTo>
                    <a:pt x="360" y="94"/>
                  </a:lnTo>
                  <a:lnTo>
                    <a:pt x="0" y="94"/>
                  </a:lnTo>
                  <a:lnTo>
                    <a:pt x="0" y="56"/>
                  </a:lnTo>
                  <a:lnTo>
                    <a:pt x="114" y="38"/>
                  </a:lnTo>
                  <a:lnTo>
                    <a:pt x="123" y="0"/>
                  </a:lnTo>
                  <a:lnTo>
                    <a:pt x="237" y="0"/>
                  </a:lnTo>
                  <a:lnTo>
                    <a:pt x="246" y="38"/>
                  </a:lnTo>
                  <a:lnTo>
                    <a:pt x="360" y="56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flipH="1">
              <a:off x="1150553" y="2118909"/>
              <a:ext cx="9750" cy="245913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1017305" y="2118909"/>
              <a:ext cx="9750" cy="245913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088804" y="2118909"/>
              <a:ext cx="0" cy="245913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71836" y="3116900"/>
            <a:ext cx="740978" cy="739279"/>
            <a:chOff x="852640" y="745263"/>
            <a:chExt cx="472326" cy="471243"/>
          </a:xfrm>
        </p:grpSpPr>
        <p:sp>
          <p:nvSpPr>
            <p:cNvPr id="18" name="Freeform 48"/>
            <p:cNvSpPr/>
            <p:nvPr/>
          </p:nvSpPr>
          <p:spPr bwMode="auto">
            <a:xfrm>
              <a:off x="852640" y="745263"/>
              <a:ext cx="307662" cy="307662"/>
            </a:xfrm>
            <a:custGeom>
              <a:avLst/>
              <a:gdLst>
                <a:gd name="T0" fmla="*/ 104 w 120"/>
                <a:gd name="T1" fmla="*/ 67 h 120"/>
                <a:gd name="T2" fmla="*/ 120 w 120"/>
                <a:gd name="T3" fmla="*/ 76 h 120"/>
                <a:gd name="T4" fmla="*/ 114 w 120"/>
                <a:gd name="T5" fmla="*/ 91 h 120"/>
                <a:gd name="T6" fmla="*/ 96 w 120"/>
                <a:gd name="T7" fmla="*/ 86 h 120"/>
                <a:gd name="T8" fmla="*/ 86 w 120"/>
                <a:gd name="T9" fmla="*/ 96 h 120"/>
                <a:gd name="T10" fmla="*/ 91 w 120"/>
                <a:gd name="T11" fmla="*/ 114 h 120"/>
                <a:gd name="T12" fmla="*/ 76 w 120"/>
                <a:gd name="T13" fmla="*/ 120 h 120"/>
                <a:gd name="T14" fmla="*/ 66 w 120"/>
                <a:gd name="T15" fmla="*/ 104 h 120"/>
                <a:gd name="T16" fmla="*/ 60 w 120"/>
                <a:gd name="T17" fmla="*/ 104 h 120"/>
                <a:gd name="T18" fmla="*/ 53 w 120"/>
                <a:gd name="T19" fmla="*/ 104 h 120"/>
                <a:gd name="T20" fmla="*/ 53 w 120"/>
                <a:gd name="T21" fmla="*/ 104 h 120"/>
                <a:gd name="T22" fmla="*/ 44 w 120"/>
                <a:gd name="T23" fmla="*/ 120 h 120"/>
                <a:gd name="T24" fmla="*/ 29 w 120"/>
                <a:gd name="T25" fmla="*/ 114 h 120"/>
                <a:gd name="T26" fmla="*/ 34 w 120"/>
                <a:gd name="T27" fmla="*/ 95 h 120"/>
                <a:gd name="T28" fmla="*/ 24 w 120"/>
                <a:gd name="T29" fmla="*/ 86 h 120"/>
                <a:gd name="T30" fmla="*/ 6 w 120"/>
                <a:gd name="T31" fmla="*/ 91 h 120"/>
                <a:gd name="T32" fmla="*/ 0 w 120"/>
                <a:gd name="T33" fmla="*/ 76 h 120"/>
                <a:gd name="T34" fmla="*/ 16 w 120"/>
                <a:gd name="T35" fmla="*/ 66 h 120"/>
                <a:gd name="T36" fmla="*/ 16 w 120"/>
                <a:gd name="T37" fmla="*/ 60 h 120"/>
                <a:gd name="T38" fmla="*/ 16 w 120"/>
                <a:gd name="T39" fmla="*/ 53 h 120"/>
                <a:gd name="T40" fmla="*/ 16 w 120"/>
                <a:gd name="T41" fmla="*/ 53 h 120"/>
                <a:gd name="T42" fmla="*/ 0 w 120"/>
                <a:gd name="T43" fmla="*/ 43 h 120"/>
                <a:gd name="T44" fmla="*/ 6 w 120"/>
                <a:gd name="T45" fmla="*/ 29 h 120"/>
                <a:gd name="T46" fmla="*/ 24 w 120"/>
                <a:gd name="T47" fmla="*/ 34 h 120"/>
                <a:gd name="T48" fmla="*/ 34 w 120"/>
                <a:gd name="T49" fmla="*/ 24 h 120"/>
                <a:gd name="T50" fmla="*/ 29 w 120"/>
                <a:gd name="T51" fmla="*/ 6 h 120"/>
                <a:gd name="T52" fmla="*/ 44 w 120"/>
                <a:gd name="T53" fmla="*/ 0 h 120"/>
                <a:gd name="T54" fmla="*/ 54 w 120"/>
                <a:gd name="T55" fmla="*/ 16 h 120"/>
                <a:gd name="T56" fmla="*/ 60 w 120"/>
                <a:gd name="T57" fmla="*/ 16 h 120"/>
                <a:gd name="T58" fmla="*/ 67 w 120"/>
                <a:gd name="T59" fmla="*/ 16 h 120"/>
                <a:gd name="T60" fmla="*/ 77 w 120"/>
                <a:gd name="T61" fmla="*/ 0 h 120"/>
                <a:gd name="T62" fmla="*/ 91 w 120"/>
                <a:gd name="T63" fmla="*/ 6 h 120"/>
                <a:gd name="T64" fmla="*/ 87 w 120"/>
                <a:gd name="T65" fmla="*/ 24 h 120"/>
                <a:gd name="T66" fmla="*/ 96 w 120"/>
                <a:gd name="T67" fmla="*/ 34 h 120"/>
                <a:gd name="T68" fmla="*/ 114 w 120"/>
                <a:gd name="T69" fmla="*/ 29 h 120"/>
                <a:gd name="T70" fmla="*/ 120 w 120"/>
                <a:gd name="T71" fmla="*/ 44 h 120"/>
                <a:gd name="T72" fmla="*/ 104 w 120"/>
                <a:gd name="T73" fmla="*/ 54 h 120"/>
                <a:gd name="T74" fmla="*/ 104 w 120"/>
                <a:gd name="T75" fmla="*/ 60 h 120"/>
                <a:gd name="T76" fmla="*/ 104 w 120"/>
                <a:gd name="T77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20">
                  <a:moveTo>
                    <a:pt x="104" y="67"/>
                  </a:moveTo>
                  <a:cubicBezTo>
                    <a:pt x="120" y="76"/>
                    <a:pt x="120" y="76"/>
                    <a:pt x="120" y="76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3" y="90"/>
                    <a:pt x="90" y="93"/>
                    <a:pt x="86" y="96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4" y="104"/>
                    <a:pt x="62" y="104"/>
                    <a:pt x="60" y="104"/>
                  </a:cubicBezTo>
                  <a:cubicBezTo>
                    <a:pt x="58" y="104"/>
                    <a:pt x="56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0" y="93"/>
                    <a:pt x="27" y="89"/>
                    <a:pt x="24" y="86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4"/>
                    <a:pt x="16" y="62"/>
                    <a:pt x="16" y="60"/>
                  </a:cubicBezTo>
                  <a:cubicBezTo>
                    <a:pt x="16" y="57"/>
                    <a:pt x="16" y="55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30"/>
                    <a:pt x="30" y="27"/>
                    <a:pt x="34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6"/>
                    <a:pt x="58" y="16"/>
                    <a:pt x="60" y="16"/>
                  </a:cubicBezTo>
                  <a:cubicBezTo>
                    <a:pt x="62" y="16"/>
                    <a:pt x="65" y="16"/>
                    <a:pt x="67" y="1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0" y="27"/>
                    <a:pt x="93" y="30"/>
                    <a:pt x="96" y="34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6"/>
                    <a:pt x="104" y="58"/>
                    <a:pt x="104" y="60"/>
                  </a:cubicBezTo>
                  <a:cubicBezTo>
                    <a:pt x="104" y="62"/>
                    <a:pt x="104" y="64"/>
                    <a:pt x="104" y="67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9"/>
            <p:cNvSpPr/>
            <p:nvPr/>
          </p:nvSpPr>
          <p:spPr bwMode="auto">
            <a:xfrm>
              <a:off x="950139" y="842761"/>
              <a:ext cx="112665" cy="112665"/>
            </a:xfrm>
            <a:custGeom>
              <a:avLst/>
              <a:gdLst>
                <a:gd name="T0" fmla="*/ 8 w 44"/>
                <a:gd name="T1" fmla="*/ 36 h 44"/>
                <a:gd name="T2" fmla="*/ 36 w 44"/>
                <a:gd name="T3" fmla="*/ 36 h 44"/>
                <a:gd name="T4" fmla="*/ 36 w 44"/>
                <a:gd name="T5" fmla="*/ 8 h 44"/>
                <a:gd name="T6" fmla="*/ 8 w 44"/>
                <a:gd name="T7" fmla="*/ 8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16" y="44"/>
                    <a:pt x="28" y="44"/>
                    <a:pt x="36" y="36"/>
                  </a:cubicBezTo>
                  <a:cubicBezTo>
                    <a:pt x="44" y="28"/>
                    <a:pt x="44" y="16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8"/>
                    <a:pt x="8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1098553" y="991176"/>
              <a:ext cx="226413" cy="225330"/>
            </a:xfrm>
            <a:custGeom>
              <a:avLst/>
              <a:gdLst>
                <a:gd name="T0" fmla="*/ 75 w 88"/>
                <a:gd name="T1" fmla="*/ 36 h 88"/>
                <a:gd name="T2" fmla="*/ 88 w 88"/>
                <a:gd name="T3" fmla="*/ 38 h 88"/>
                <a:gd name="T4" fmla="*/ 88 w 88"/>
                <a:gd name="T5" fmla="*/ 49 h 88"/>
                <a:gd name="T6" fmla="*/ 75 w 88"/>
                <a:gd name="T7" fmla="*/ 51 h 88"/>
                <a:gd name="T8" fmla="*/ 71 w 88"/>
                <a:gd name="T9" fmla="*/ 60 h 88"/>
                <a:gd name="T10" fmla="*/ 79 w 88"/>
                <a:gd name="T11" fmla="*/ 71 h 88"/>
                <a:gd name="T12" fmla="*/ 71 w 88"/>
                <a:gd name="T13" fmla="*/ 79 h 88"/>
                <a:gd name="T14" fmla="*/ 61 w 88"/>
                <a:gd name="T15" fmla="*/ 71 h 88"/>
                <a:gd name="T16" fmla="*/ 57 w 88"/>
                <a:gd name="T17" fmla="*/ 73 h 88"/>
                <a:gd name="T18" fmla="*/ 52 w 88"/>
                <a:gd name="T19" fmla="*/ 75 h 88"/>
                <a:gd name="T20" fmla="*/ 52 w 88"/>
                <a:gd name="T21" fmla="*/ 75 h 88"/>
                <a:gd name="T22" fmla="*/ 50 w 88"/>
                <a:gd name="T23" fmla="*/ 88 h 88"/>
                <a:gd name="T24" fmla="*/ 39 w 88"/>
                <a:gd name="T25" fmla="*/ 88 h 88"/>
                <a:gd name="T26" fmla="*/ 37 w 88"/>
                <a:gd name="T27" fmla="*/ 75 h 88"/>
                <a:gd name="T28" fmla="*/ 28 w 88"/>
                <a:gd name="T29" fmla="*/ 71 h 88"/>
                <a:gd name="T30" fmla="*/ 17 w 88"/>
                <a:gd name="T31" fmla="*/ 79 h 88"/>
                <a:gd name="T32" fmla="*/ 9 w 88"/>
                <a:gd name="T33" fmla="*/ 71 h 88"/>
                <a:gd name="T34" fmla="*/ 17 w 88"/>
                <a:gd name="T35" fmla="*/ 60 h 88"/>
                <a:gd name="T36" fmla="*/ 15 w 88"/>
                <a:gd name="T37" fmla="*/ 56 h 88"/>
                <a:gd name="T38" fmla="*/ 13 w 88"/>
                <a:gd name="T39" fmla="*/ 51 h 88"/>
                <a:gd name="T40" fmla="*/ 13 w 88"/>
                <a:gd name="T41" fmla="*/ 51 h 88"/>
                <a:gd name="T42" fmla="*/ 0 w 88"/>
                <a:gd name="T43" fmla="*/ 50 h 88"/>
                <a:gd name="T44" fmla="*/ 0 w 88"/>
                <a:gd name="T45" fmla="*/ 38 h 88"/>
                <a:gd name="T46" fmla="*/ 13 w 88"/>
                <a:gd name="T47" fmla="*/ 37 h 88"/>
                <a:gd name="T48" fmla="*/ 17 w 88"/>
                <a:gd name="T49" fmla="*/ 28 h 88"/>
                <a:gd name="T50" fmla="*/ 9 w 88"/>
                <a:gd name="T51" fmla="*/ 17 h 88"/>
                <a:gd name="T52" fmla="*/ 17 w 88"/>
                <a:gd name="T53" fmla="*/ 9 h 88"/>
                <a:gd name="T54" fmla="*/ 28 w 88"/>
                <a:gd name="T55" fmla="*/ 17 h 88"/>
                <a:gd name="T56" fmla="*/ 32 w 88"/>
                <a:gd name="T57" fmla="*/ 15 h 88"/>
                <a:gd name="T58" fmla="*/ 36 w 88"/>
                <a:gd name="T59" fmla="*/ 13 h 88"/>
                <a:gd name="T60" fmla="*/ 38 w 88"/>
                <a:gd name="T61" fmla="*/ 0 h 88"/>
                <a:gd name="T62" fmla="*/ 50 w 88"/>
                <a:gd name="T63" fmla="*/ 0 h 88"/>
                <a:gd name="T64" fmla="*/ 51 w 88"/>
                <a:gd name="T65" fmla="*/ 13 h 88"/>
                <a:gd name="T66" fmla="*/ 60 w 88"/>
                <a:gd name="T67" fmla="*/ 17 h 88"/>
                <a:gd name="T68" fmla="*/ 71 w 88"/>
                <a:gd name="T69" fmla="*/ 9 h 88"/>
                <a:gd name="T70" fmla="*/ 79 w 88"/>
                <a:gd name="T71" fmla="*/ 17 h 88"/>
                <a:gd name="T72" fmla="*/ 71 w 88"/>
                <a:gd name="T73" fmla="*/ 27 h 88"/>
                <a:gd name="T74" fmla="*/ 73 w 88"/>
                <a:gd name="T75" fmla="*/ 31 h 88"/>
                <a:gd name="T76" fmla="*/ 75 w 88"/>
                <a:gd name="T7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5" y="36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4" y="54"/>
                    <a:pt x="73" y="57"/>
                    <a:pt x="71" y="6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72"/>
                    <a:pt x="58" y="72"/>
                    <a:pt x="57" y="73"/>
                  </a:cubicBezTo>
                  <a:cubicBezTo>
                    <a:pt x="55" y="74"/>
                    <a:pt x="54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4"/>
                    <a:pt x="31" y="73"/>
                    <a:pt x="28" y="71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6" y="58"/>
                    <a:pt x="15" y="56"/>
                  </a:cubicBezTo>
                  <a:cubicBezTo>
                    <a:pt x="14" y="55"/>
                    <a:pt x="14" y="53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3"/>
                    <a:pt x="15" y="30"/>
                    <a:pt x="17" y="2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5"/>
                    <a:pt x="32" y="15"/>
                  </a:cubicBezTo>
                  <a:cubicBezTo>
                    <a:pt x="33" y="14"/>
                    <a:pt x="35" y="14"/>
                    <a:pt x="36" y="1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4"/>
                    <a:pt x="58" y="15"/>
                    <a:pt x="60" y="17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29"/>
                    <a:pt x="73" y="30"/>
                    <a:pt x="73" y="31"/>
                  </a:cubicBezTo>
                  <a:cubicBezTo>
                    <a:pt x="74" y="33"/>
                    <a:pt x="74" y="35"/>
                    <a:pt x="75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1178719" y="1068091"/>
              <a:ext cx="69332" cy="69332"/>
            </a:xfrm>
            <a:custGeom>
              <a:avLst/>
              <a:gdLst>
                <a:gd name="T0" fmla="*/ 9 w 27"/>
                <a:gd name="T1" fmla="*/ 25 h 27"/>
                <a:gd name="T2" fmla="*/ 24 w 27"/>
                <a:gd name="T3" fmla="*/ 18 h 27"/>
                <a:gd name="T4" fmla="*/ 18 w 27"/>
                <a:gd name="T5" fmla="*/ 3 h 27"/>
                <a:gd name="T6" fmla="*/ 2 w 27"/>
                <a:gd name="T7" fmla="*/ 9 h 27"/>
                <a:gd name="T8" fmla="*/ 9 w 2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9" y="25"/>
                  </a:moveTo>
                  <a:cubicBezTo>
                    <a:pt x="15" y="27"/>
                    <a:pt x="22" y="24"/>
                    <a:pt x="24" y="18"/>
                  </a:cubicBezTo>
                  <a:cubicBezTo>
                    <a:pt x="27" y="12"/>
                    <a:pt x="24" y="5"/>
                    <a:pt x="18" y="3"/>
                  </a:cubicBezTo>
                  <a:cubicBezTo>
                    <a:pt x="11" y="0"/>
                    <a:pt x="4" y="3"/>
                    <a:pt x="2" y="9"/>
                  </a:cubicBezTo>
                  <a:cubicBezTo>
                    <a:pt x="0" y="16"/>
                    <a:pt x="3" y="23"/>
                    <a:pt x="9" y="2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24926" y="4436590"/>
            <a:ext cx="704273" cy="696269"/>
            <a:chOff x="2060539" y="745263"/>
            <a:chExt cx="476660" cy="471243"/>
          </a:xfrm>
        </p:grpSpPr>
        <p:sp>
          <p:nvSpPr>
            <p:cNvPr id="22" name="Freeform 52"/>
            <p:cNvSpPr/>
            <p:nvPr/>
          </p:nvSpPr>
          <p:spPr bwMode="auto">
            <a:xfrm>
              <a:off x="2060539" y="745263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2124455" y="1015009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10229" y="4947318"/>
            <a:ext cx="2810897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60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用户模块主要实现了登录注册，查看个人资料，修改密码的功能。用户分成三个管理员、老师、学生三类。</a:t>
            </a:r>
            <a:endParaRPr lang="zh-CN" sz="160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Dotum" panose="020B0600000101010101" pitchFamily="34" charset="-127"/>
                <a:ea typeface="宋体" panose="02010600030101010101" pitchFamily="2" charset="-122"/>
              </a:rPr>
              <a:t>用户模块</a:t>
            </a:r>
            <a:endParaRPr lang="zh-CN" altLang="en-US" sz="1800"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88490" y="4947318"/>
            <a:ext cx="293157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600" err="1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这一模块的功能是针对教师用户。教师可以布置作业，批改自己班级的学生交上来的作业。</a:t>
            </a:r>
            <a:endParaRPr lang="zh-CN" sz="160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6382034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Dotum" panose="020B0600000101010101" pitchFamily="34" charset="-127"/>
                <a:ea typeface="宋体" panose="02010600030101010101" pitchFamily="2" charset="-122"/>
              </a:rPr>
              <a:t>布置、批改作业</a:t>
            </a:r>
            <a:endParaRPr lang="zh-CN" altLang="en-US" sz="1800"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600" err="1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这一模块的功能主要是针对学生用户，可以查看学生所属班级的老师布置的作业，学生可以根据老师布置的任务来提交自己的作业。</a:t>
            </a:r>
            <a:endParaRPr lang="zh-CN" sz="160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Dotum" panose="020B0600000101010101" pitchFamily="34" charset="-127"/>
                <a:ea typeface="宋体" panose="02010600030101010101" pitchFamily="2" charset="-122"/>
              </a:rPr>
              <a:t>查看、提交作业</a:t>
            </a:r>
            <a:endParaRPr lang="zh-CN" altLang="en-US" sz="1800"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96210" y="2827981"/>
            <a:ext cx="2948844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600" err="1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这一模块实现的功能是管理员对用户和班级的管理。管理员可以查看所有学生和老师，也可以增加和查询老师。管理员还可以增加和删除班级。</a:t>
            </a:r>
            <a:endParaRPr lang="zh-CN" sz="160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8789754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Dotum" panose="020B0600000101010101" pitchFamily="34" charset="-127"/>
                <a:ea typeface="宋体" panose="02010600030101010101" pitchFamily="2" charset="-122"/>
              </a:rPr>
              <a:t>管理模块</a:t>
            </a:r>
            <a:endParaRPr lang="zh-CN" altLang="en-US" sz="1800"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四大功能模块</a:t>
            </a:r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08295" y="539115"/>
            <a:ext cx="1218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</p:spPr>
        <p:txBody>
          <a:bodyPr/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主要技术</a:t>
            </a:r>
            <a:endParaRPr lang="zh-CN" altLang="en-US" sz="3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3914503" y="2523610"/>
            <a:ext cx="4380412" cy="3505199"/>
          </a:xfrm>
          <a:custGeom>
            <a:avLst/>
            <a:gdLst>
              <a:gd name="connsiteX0" fmla="*/ 2190206 w 4380412"/>
              <a:gd name="connsiteY0" fmla="*/ 0 h 3505199"/>
              <a:gd name="connsiteX1" fmla="*/ 4380412 w 4380412"/>
              <a:gd name="connsiteY1" fmla="*/ 2190206 h 3505199"/>
              <a:gd name="connsiteX2" fmla="*/ 4006359 w 4380412"/>
              <a:gd name="connsiteY2" fmla="*/ 3414771 h 3505199"/>
              <a:gd name="connsiteX3" fmla="*/ 3938738 w 4380412"/>
              <a:gd name="connsiteY3" fmla="*/ 3505199 h 3505199"/>
              <a:gd name="connsiteX4" fmla="*/ 441674 w 4380412"/>
              <a:gd name="connsiteY4" fmla="*/ 3505199 h 3505199"/>
              <a:gd name="connsiteX5" fmla="*/ 374053 w 4380412"/>
              <a:gd name="connsiteY5" fmla="*/ 3414771 h 3505199"/>
              <a:gd name="connsiteX6" fmla="*/ 0 w 4380412"/>
              <a:gd name="connsiteY6" fmla="*/ 2190206 h 3505199"/>
              <a:gd name="connsiteX7" fmla="*/ 2190206 w 4380412"/>
              <a:gd name="connsiteY7" fmla="*/ 0 h 350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0412" h="3505199">
                <a:moveTo>
                  <a:pt x="2190206" y="0"/>
                </a:moveTo>
                <a:cubicBezTo>
                  <a:pt x="3399823" y="0"/>
                  <a:pt x="4380412" y="980589"/>
                  <a:pt x="4380412" y="2190206"/>
                </a:cubicBezTo>
                <a:cubicBezTo>
                  <a:pt x="4380412" y="2643813"/>
                  <a:pt x="4242517" y="3065212"/>
                  <a:pt x="4006359" y="3414771"/>
                </a:cubicBezTo>
                <a:lnTo>
                  <a:pt x="3938738" y="3505199"/>
                </a:lnTo>
                <a:lnTo>
                  <a:pt x="441674" y="3505199"/>
                </a:lnTo>
                <a:lnTo>
                  <a:pt x="374053" y="3414771"/>
                </a:lnTo>
                <a:cubicBezTo>
                  <a:pt x="137896" y="3065212"/>
                  <a:pt x="0" y="2643813"/>
                  <a:pt x="0" y="2190206"/>
                </a:cubicBezTo>
                <a:cubicBezTo>
                  <a:pt x="0" y="980589"/>
                  <a:pt x="980589" y="0"/>
                  <a:pt x="2190206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22372" y="3877792"/>
            <a:ext cx="2547257" cy="2547257"/>
          </a:xfrm>
          <a:prstGeom prst="ellips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655129" y="2127370"/>
            <a:ext cx="881742" cy="881742"/>
          </a:xfrm>
          <a:prstGeom prst="ellips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556363" y="4594073"/>
            <a:ext cx="881742" cy="881742"/>
          </a:xfrm>
          <a:prstGeom prst="ellips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753896" y="4594073"/>
            <a:ext cx="881742" cy="881742"/>
          </a:xfrm>
          <a:prstGeom prst="ellips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352213" y="2885016"/>
            <a:ext cx="881742" cy="881742"/>
          </a:xfrm>
          <a:prstGeom prst="ellips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58045" y="2885016"/>
            <a:ext cx="881742" cy="881742"/>
          </a:xfrm>
          <a:prstGeom prst="ellips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822954" y="4966754"/>
            <a:ext cx="254609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+View+Control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161778" y="3079292"/>
            <a:ext cx="472326" cy="471243"/>
            <a:chOff x="7792645" y="1667945"/>
            <a:chExt cx="472326" cy="471243"/>
          </a:xfrm>
        </p:grpSpPr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7792645" y="1667945"/>
              <a:ext cx="472326" cy="47124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7792645" y="1728611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7792645" y="1893276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957310" y="179036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8060225" y="1955025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8060225" y="201569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8060225" y="207744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7916144" y="1831526"/>
              <a:ext cx="22533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7854395" y="1934442"/>
              <a:ext cx="164664" cy="163581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595741" y="3077125"/>
            <a:ext cx="393244" cy="473410"/>
            <a:chOff x="9043877" y="455713"/>
            <a:chExt cx="393244" cy="473410"/>
          </a:xfrm>
        </p:grpSpPr>
        <p:sp>
          <p:nvSpPr>
            <p:cNvPr id="41" name="Freeform 24"/>
            <p:cNvSpPr/>
            <p:nvPr/>
          </p:nvSpPr>
          <p:spPr bwMode="auto">
            <a:xfrm>
              <a:off x="9208541" y="486046"/>
              <a:ext cx="197164" cy="197164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9362372" y="455713"/>
              <a:ext cx="74749" cy="73666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6"/>
            <p:cNvSpPr/>
            <p:nvPr/>
          </p:nvSpPr>
          <p:spPr bwMode="auto">
            <a:xfrm>
              <a:off x="9043877" y="457880"/>
              <a:ext cx="389994" cy="471243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9105626" y="560795"/>
              <a:ext cx="17441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>
              <a:off x="9105626" y="622544"/>
              <a:ext cx="11266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9105626" y="683210"/>
              <a:ext cx="6174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42464" y="2266938"/>
            <a:ext cx="476660" cy="471243"/>
            <a:chOff x="6580413" y="457880"/>
            <a:chExt cx="476660" cy="471243"/>
          </a:xfrm>
        </p:grpSpPr>
        <p:sp>
          <p:nvSpPr>
            <p:cNvPr id="47" name="Freeform 52"/>
            <p:cNvSpPr/>
            <p:nvPr/>
          </p:nvSpPr>
          <p:spPr bwMode="auto">
            <a:xfrm>
              <a:off x="6580413" y="457880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3"/>
            <p:cNvSpPr/>
            <p:nvPr/>
          </p:nvSpPr>
          <p:spPr bwMode="auto">
            <a:xfrm>
              <a:off x="6644329" y="727626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761612" y="4798781"/>
            <a:ext cx="471243" cy="472326"/>
            <a:chOff x="9003794" y="2876928"/>
            <a:chExt cx="471243" cy="472326"/>
          </a:xfrm>
        </p:grpSpPr>
        <p:sp>
          <p:nvSpPr>
            <p:cNvPr id="49" name="Oval 56"/>
            <p:cNvSpPr>
              <a:spLocks noChangeArrowheads="1"/>
            </p:cNvSpPr>
            <p:nvPr/>
          </p:nvSpPr>
          <p:spPr bwMode="auto">
            <a:xfrm>
              <a:off x="9003794" y="2876928"/>
              <a:ext cx="471243" cy="472326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7"/>
            <p:cNvSpPr/>
            <p:nvPr/>
          </p:nvSpPr>
          <p:spPr bwMode="auto">
            <a:xfrm>
              <a:off x="9075293" y="2938677"/>
              <a:ext cx="243746" cy="223163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8"/>
            <p:cNvSpPr/>
            <p:nvPr/>
          </p:nvSpPr>
          <p:spPr bwMode="auto">
            <a:xfrm>
              <a:off x="9206375" y="3110925"/>
              <a:ext cx="186331" cy="217747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9306040" y="2887761"/>
              <a:ext cx="161414" cy="304412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951610" y="4794497"/>
            <a:ext cx="477656" cy="476561"/>
            <a:chOff x="12666803" y="4096732"/>
            <a:chExt cx="477656" cy="476561"/>
          </a:xfrm>
        </p:grpSpPr>
        <p:sp>
          <p:nvSpPr>
            <p:cNvPr id="53" name="Oval 233"/>
            <p:cNvSpPr>
              <a:spLocks noChangeArrowheads="1"/>
            </p:cNvSpPr>
            <p:nvPr/>
          </p:nvSpPr>
          <p:spPr bwMode="auto">
            <a:xfrm>
              <a:off x="12833325" y="4366236"/>
              <a:ext cx="144612" cy="14570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34"/>
            <p:cNvSpPr/>
            <p:nvPr/>
          </p:nvSpPr>
          <p:spPr bwMode="auto">
            <a:xfrm>
              <a:off x="12833325" y="4221624"/>
              <a:ext cx="144612" cy="72306"/>
            </a:xfrm>
            <a:custGeom>
              <a:avLst/>
              <a:gdLst>
                <a:gd name="T0" fmla="*/ 0 w 56"/>
                <a:gd name="T1" fmla="*/ 28 h 28"/>
                <a:gd name="T2" fmla="*/ 28 w 56"/>
                <a:gd name="T3" fmla="*/ 0 h 28"/>
                <a:gd name="T4" fmla="*/ 56 w 5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cubicBezTo>
                    <a:pt x="0" y="12"/>
                    <a:pt x="13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2687618" y="4303790"/>
              <a:ext cx="436026" cy="26950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36"/>
            <p:cNvSpPr/>
            <p:nvPr/>
          </p:nvSpPr>
          <p:spPr bwMode="auto">
            <a:xfrm>
              <a:off x="12687618" y="4303790"/>
              <a:ext cx="62446" cy="62446"/>
            </a:xfrm>
            <a:custGeom>
              <a:avLst/>
              <a:gdLst>
                <a:gd name="T0" fmla="*/ 24 w 24"/>
                <a:gd name="T1" fmla="*/ 0 h 24"/>
                <a:gd name="T2" fmla="*/ 0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4" y="13"/>
                    <a:pt x="13" y="24"/>
                    <a:pt x="0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37"/>
            <p:cNvSpPr/>
            <p:nvPr/>
          </p:nvSpPr>
          <p:spPr bwMode="auto">
            <a:xfrm>
              <a:off x="13059007" y="4303790"/>
              <a:ext cx="62446" cy="62446"/>
            </a:xfrm>
            <a:custGeom>
              <a:avLst/>
              <a:gdLst>
                <a:gd name="T0" fmla="*/ 24 w 24"/>
                <a:gd name="T1" fmla="*/ 24 h 24"/>
                <a:gd name="T2" fmla="*/ 0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1" y="24"/>
                    <a:pt x="0" y="13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8"/>
            <p:cNvSpPr/>
            <p:nvPr/>
          </p:nvSpPr>
          <p:spPr bwMode="auto">
            <a:xfrm>
              <a:off x="13061198" y="4511943"/>
              <a:ext cx="62446" cy="61350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39"/>
            <p:cNvSpPr/>
            <p:nvPr/>
          </p:nvSpPr>
          <p:spPr bwMode="auto">
            <a:xfrm>
              <a:off x="12687618" y="4511943"/>
              <a:ext cx="62446" cy="61350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13" y="0"/>
                    <a:pt x="24" y="11"/>
                    <a:pt x="24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40"/>
            <p:cNvSpPr/>
            <p:nvPr/>
          </p:nvSpPr>
          <p:spPr bwMode="auto">
            <a:xfrm>
              <a:off x="12666803" y="4096732"/>
              <a:ext cx="477656" cy="280459"/>
            </a:xfrm>
            <a:custGeom>
              <a:avLst/>
              <a:gdLst>
                <a:gd name="T0" fmla="*/ 19 w 436"/>
                <a:gd name="T1" fmla="*/ 189 h 256"/>
                <a:gd name="T2" fmla="*/ 0 w 436"/>
                <a:gd name="T3" fmla="*/ 73 h 256"/>
                <a:gd name="T4" fmla="*/ 393 w 436"/>
                <a:gd name="T5" fmla="*/ 0 h 256"/>
                <a:gd name="T6" fmla="*/ 436 w 436"/>
                <a:gd name="T7" fmla="*/ 249 h 256"/>
                <a:gd name="T8" fmla="*/ 417 w 436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56">
                  <a:moveTo>
                    <a:pt x="19" y="189"/>
                  </a:moveTo>
                  <a:lnTo>
                    <a:pt x="0" y="73"/>
                  </a:lnTo>
                  <a:lnTo>
                    <a:pt x="393" y="0"/>
                  </a:lnTo>
                  <a:lnTo>
                    <a:pt x="436" y="249"/>
                  </a:lnTo>
                  <a:lnTo>
                    <a:pt x="417" y="256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41"/>
            <p:cNvSpPr/>
            <p:nvPr/>
          </p:nvSpPr>
          <p:spPr bwMode="auto">
            <a:xfrm>
              <a:off x="12677759" y="4164656"/>
              <a:ext cx="56968" cy="74497"/>
            </a:xfrm>
            <a:custGeom>
              <a:avLst/>
              <a:gdLst>
                <a:gd name="T0" fmla="*/ 20 w 22"/>
                <a:gd name="T1" fmla="*/ 0 h 29"/>
                <a:gd name="T2" fmla="*/ 0 w 2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" h="29">
                  <a:moveTo>
                    <a:pt x="20" y="0"/>
                  </a:moveTo>
                  <a:cubicBezTo>
                    <a:pt x="22" y="14"/>
                    <a:pt x="13" y="27"/>
                    <a:pt x="0" y="29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42"/>
            <p:cNvSpPr/>
            <p:nvPr/>
          </p:nvSpPr>
          <p:spPr bwMode="auto">
            <a:xfrm>
              <a:off x="13036001" y="4107688"/>
              <a:ext cx="72306" cy="59159"/>
            </a:xfrm>
            <a:custGeom>
              <a:avLst/>
              <a:gdLst>
                <a:gd name="T0" fmla="*/ 28 w 28"/>
                <a:gd name="T1" fmla="*/ 20 h 23"/>
                <a:gd name="T2" fmla="*/ 0 w 28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23">
                  <a:moveTo>
                    <a:pt x="28" y="20"/>
                  </a:moveTo>
                  <a:cubicBezTo>
                    <a:pt x="15" y="23"/>
                    <a:pt x="2" y="14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8" name="TextBox 1"/>
          <p:cNvSpPr txBox="1"/>
          <p:nvPr/>
        </p:nvSpPr>
        <p:spPr>
          <a:xfrm>
            <a:off x="1144017" y="4591585"/>
            <a:ext cx="2298333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r"/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servlet</a:t>
            </a:r>
            <a:endParaRPr lang="en-US" altLang="zh-CN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99928" y="4966754"/>
            <a:ext cx="3453598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Servlet处理用户请求</a:t>
            </a:r>
            <a:r>
              <a:rPr lang="zh-CN" altLang="en-US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，根据请求，将处理结果写入bean，并将其存于请求或会话的上下文中，通过请求转发的形式，将请求转发到合适的页面</a:t>
            </a:r>
            <a:endParaRPr lang="zh-CN" altLang="en-US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0" name="TextBox 1"/>
          <p:cNvSpPr txBox="1"/>
          <p:nvPr/>
        </p:nvSpPr>
        <p:spPr>
          <a:xfrm>
            <a:off x="1558436" y="2672536"/>
            <a:ext cx="2298333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r"/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javabean</a:t>
            </a:r>
            <a:endParaRPr lang="en-US" altLang="zh-CN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3532" y="3047705"/>
            <a:ext cx="34535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定义bean来表示</a:t>
            </a:r>
            <a:r>
              <a:rPr lang="zh-CN" altLang="en-US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管理员和老师学生用户实体类，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封装</a:t>
            </a:r>
            <a:r>
              <a:rPr lang="zh-CN" altLang="en-US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业务逻辑，如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DBuntil</a:t>
            </a:r>
            <a:r>
              <a:rPr lang="zh-CN" altLang="en-US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endParaRPr lang="zh-CN" altLang="en-US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2" name="TextBox 1"/>
          <p:cNvSpPr txBox="1"/>
          <p:nvPr/>
        </p:nvSpPr>
        <p:spPr>
          <a:xfrm>
            <a:off x="4931594" y="907311"/>
            <a:ext cx="2298333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MVC</a:t>
            </a:r>
            <a:endParaRPr lang="en-US" altLang="zh-CN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077720" y="1306195"/>
            <a:ext cx="82969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err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整个系统采用的是</a:t>
            </a:r>
            <a:r>
              <a:rPr lang="en-US" altLang="zh-CN" err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MVC</a:t>
            </a:r>
            <a:r>
              <a:rPr lang="zh-CN" altLang="en-US" err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框架，灵活运用了JSP + servlet + javabean模式，用业务逻辑、数据、界面显示分离的方法组织代码，将业务逻辑聚集到一个部件里面。</a:t>
            </a:r>
            <a:endParaRPr lang="zh-CN" altLang="en-US" err="1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8377157" y="2672536"/>
            <a:ext cx="2298333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JSP</a:t>
            </a:r>
            <a:endParaRPr lang="en-US" altLang="zh-CN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346198" y="3047705"/>
            <a:ext cx="34535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JSP响应请求并发送处理结果给用户</a:t>
            </a:r>
            <a:r>
              <a:rPr lang="zh-CN" altLang="en-US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，开发过程中使用了非常多的</a:t>
            </a:r>
            <a:r>
              <a:rPr lang="en-US" altLang="zh-CN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JSP</a:t>
            </a:r>
            <a:r>
              <a:rPr lang="zh-CN" altLang="en-US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页面来和用户交互。</a:t>
            </a:r>
            <a:endParaRPr lang="zh-CN" altLang="en-US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6" name="TextBox 1"/>
          <p:cNvSpPr txBox="1"/>
          <p:nvPr/>
        </p:nvSpPr>
        <p:spPr>
          <a:xfrm>
            <a:off x="8741390" y="4591585"/>
            <a:ext cx="2298333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JavaScript</a:t>
            </a:r>
            <a:endParaRPr lang="en-US" altLang="zh-CN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710431" y="4966754"/>
            <a:ext cx="345359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err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页面中还使用了</a:t>
            </a:r>
            <a:r>
              <a:rPr lang="en-US" altLang="zh-CN" err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JavaScript</a:t>
            </a:r>
            <a:r>
              <a:rPr lang="zh-CN" altLang="en-US" err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脚本为网页添加各式各样的动态功能,为用户提供更流畅美观的浏览效果。</a:t>
            </a:r>
            <a:endParaRPr lang="zh-CN" altLang="en-US" err="1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320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主要开发技术</a:t>
            </a:r>
            <a:endParaRPr lang="zh-CN" sz="320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39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</p:spPr>
        <p:txBody>
          <a:bodyPr/>
          <a:lstStyle/>
          <a:p>
            <a:r>
              <a:rPr lang="zh-CN" altLang="en-US" sz="3200" dirty="0"/>
              <a:t>小结</a:t>
            </a:r>
            <a:endParaRPr lang="zh-CN" altLang="en-US" sz="3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7"/>
  <p:tag name="KSO_WM_SLIDE_INDEX" val="17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3"/>
  <p:tag name="KSO_WM_SLIDE_INDEX" val="13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演示</Application>
  <PresentationFormat>宽屏</PresentationFormat>
  <Paragraphs>118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DFKai-SB</vt:lpstr>
      <vt:lpstr>David</vt:lpstr>
      <vt:lpstr>幼圆</vt:lpstr>
      <vt:lpstr>Times New Roman</vt:lpstr>
      <vt:lpstr>方正幼线简体</vt:lpstr>
      <vt:lpstr>Lao UI</vt:lpstr>
      <vt:lpstr>Tahoma</vt:lpstr>
      <vt:lpstr>Impact</vt:lpstr>
      <vt:lpstr>方正兰亭超细黑简体</vt:lpstr>
      <vt:lpstr>Verdana</vt:lpstr>
      <vt:lpstr>Dotum</vt:lpstr>
      <vt:lpstr>华文细黑</vt:lpstr>
      <vt:lpstr>微软雅黑</vt:lpstr>
      <vt:lpstr>Arial Unicode MS</vt:lpstr>
      <vt:lpstr>黑体</vt:lpstr>
      <vt:lpstr>Calibri</vt:lpstr>
      <vt:lpstr>1_Office 主题</vt:lpstr>
      <vt:lpstr> 作业管理系统</vt:lpstr>
      <vt:lpstr>PowerPoint 演示文稿</vt:lpstr>
      <vt:lpstr>优秀的组员</vt:lpstr>
      <vt:lpstr>PowerPoint 演示文稿</vt:lpstr>
      <vt:lpstr>系统基本功能</vt:lpstr>
      <vt:lpstr>PowerPoint 演示文稿</vt:lpstr>
      <vt:lpstr>主要技术</vt:lpstr>
      <vt:lpstr>PowerPoint 演示文稿</vt:lpstr>
      <vt:lpstr>小结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酩酊</cp:lastModifiedBy>
  <cp:revision>7</cp:revision>
  <dcterms:created xsi:type="dcterms:W3CDTF">2017-03-25T13:14:00Z</dcterms:created>
  <dcterms:modified xsi:type="dcterms:W3CDTF">2018-07-05T13:41:07Z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