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2" r:id="rId4"/>
    <p:sldId id="257"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hitchcock" initials="wh" lastIdx="4" clrIdx="0">
    <p:extLst>
      <p:ext uri="{19B8F6BF-5375-455C-9EA6-DF929625EA0E}">
        <p15:presenceInfo xmlns:p15="http://schemas.microsoft.com/office/powerpoint/2012/main" userId="41f52e7d568486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98EC2-740C-472E-974B-F0262163B969}" v="3" dt="2020-03-16T01:27:01.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p:scale>
          <a:sx n="46" d="100"/>
          <a:sy n="46" d="100"/>
        </p:scale>
        <p:origin x="688"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hitchcock" userId="41f52e7d5684861e" providerId="LiveId" clId="{6DD98EC2-740C-472E-974B-F0262163B969}"/>
    <pc:docChg chg="custSel modSld">
      <pc:chgData name="william hitchcock" userId="41f52e7d5684861e" providerId="LiveId" clId="{6DD98EC2-740C-472E-974B-F0262163B969}" dt="2020-03-16T01:27:01.016" v="9"/>
      <pc:docMkLst>
        <pc:docMk/>
      </pc:docMkLst>
      <pc:sldChg chg="modCm">
        <pc:chgData name="william hitchcock" userId="41f52e7d5684861e" providerId="LiveId" clId="{6DD98EC2-740C-472E-974B-F0262163B969}" dt="2020-03-16T01:21:08.453" v="7"/>
        <pc:sldMkLst>
          <pc:docMk/>
          <pc:sldMk cId="2169548559" sldId="257"/>
        </pc:sldMkLst>
      </pc:sldChg>
      <pc:sldChg chg="addCm modCm">
        <pc:chgData name="william hitchcock" userId="41f52e7d5684861e" providerId="LiveId" clId="{6DD98EC2-740C-472E-974B-F0262163B969}" dt="2020-03-16T01:27:01.016" v="9"/>
        <pc:sldMkLst>
          <pc:docMk/>
          <pc:sldMk cId="1726057048" sldId="259"/>
        </pc:sldMkLst>
      </pc:sldChg>
      <pc:sldChg chg="modSp">
        <pc:chgData name="william hitchcock" userId="41f52e7d5684861e" providerId="LiveId" clId="{6DD98EC2-740C-472E-974B-F0262163B969}" dt="2020-03-16T00:46:12.444" v="5" actId="20577"/>
        <pc:sldMkLst>
          <pc:docMk/>
          <pc:sldMk cId="4043960380" sldId="261"/>
        </pc:sldMkLst>
        <pc:spChg chg="mod">
          <ac:chgData name="william hitchcock" userId="41f52e7d5684861e" providerId="LiveId" clId="{6DD98EC2-740C-472E-974B-F0262163B969}" dt="2020-03-16T00:46:12.444" v="5" actId="20577"/>
          <ac:spMkLst>
            <pc:docMk/>
            <pc:sldMk cId="4043960380" sldId="261"/>
            <ac:spMk id="3" creationId="{B5CDF67C-3F7E-41BB-B055-CB17CC2D1A1B}"/>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3-15T19:58:43.852" idx="1">
    <p:pos x="10" y="10"/>
    <p:text>"As you can see... for each user we want to predict we will need to go through each coloumn and get the conditional probability of getting a that value in the given Column"</p:text>
    <p:extLst>
      <p:ext uri="{C676402C-5697-4E1C-873F-D02D1690AC5C}">
        <p15:threadingInfo xmlns:p15="http://schemas.microsoft.com/office/powerpoint/2012/main" timeZoneBias="240"/>
      </p:ext>
    </p:extLst>
  </p:cm>
  <p:cm authorId="1" dt="2020-03-15T20:00:11.803" idx="2">
    <p:pos x="106" y="106"/>
    <p:text>This takes an extensive amount of computing power, as when we train the bayes,  you will have to loop through the training set several times to add the conditional probabilities to a hashmap for later lookup. Its one of the reasons distributed computing is perfect for this problem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3-15T20:13:12.439" idx="3">
    <p:pos x="10" y="10"/>
    <p:text>The reason I decided on this format, was because of the way we preproccess continous columns. As we all know, for a contionous variable X  ,  the P(X = x) is always 0. this creates a problem for the algorithm.</p:text>
    <p:extLst>
      <p:ext uri="{C676402C-5697-4E1C-873F-D02D1690AC5C}">
        <p15:threadingInfo xmlns:p15="http://schemas.microsoft.com/office/powerpoint/2012/main" timeZoneBias="240"/>
      </p:ext>
    </p:extLst>
  </p:cm>
  <p:cm authorId="1" dt="2020-03-15T21:24:07.969" idx="4">
    <p:pos x="10" y="106"/>
    <p:text>In order to adress this I wanted to pre proccess categorical and continous columns differently. In order to generalize the  algorithm for future use, there was a need to know to where the contionous columns in the data set would be.</p:text>
    <p:extLst>
      <p:ext uri="{C676402C-5697-4E1C-873F-D02D1690AC5C}">
        <p15:threadingInfo xmlns:p15="http://schemas.microsoft.com/office/powerpoint/2012/main" timeZoneBias="240">
          <p15:parentCm authorId="1" idx="3"/>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37BC976-6BAB-4F12-A8EA-043EFB16BFC1}" type="datetimeFigureOut">
              <a:rPr lang="en-US" smtClean="0"/>
              <a:t>3/15/2020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37F8AA4-D75F-44F9-9BB2-2CB5143E6B54}"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000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7BC976-6BAB-4F12-A8EA-043EFB16BFC1}"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8AA4-D75F-44F9-9BB2-2CB5143E6B54}" type="slidenum">
              <a:rPr lang="en-US" smtClean="0"/>
              <a:t>‹#›</a:t>
            </a:fld>
            <a:endParaRPr lang="en-US"/>
          </a:p>
        </p:txBody>
      </p:sp>
    </p:spTree>
    <p:extLst>
      <p:ext uri="{BB962C8B-B14F-4D97-AF65-F5344CB8AC3E}">
        <p14:creationId xmlns:p14="http://schemas.microsoft.com/office/powerpoint/2010/main" val="371961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7BC976-6BAB-4F12-A8EA-043EFB16BFC1}"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8AA4-D75F-44F9-9BB2-2CB5143E6B54}" type="slidenum">
              <a:rPr lang="en-US" smtClean="0"/>
              <a:t>‹#›</a:t>
            </a:fld>
            <a:endParaRPr lang="en-US"/>
          </a:p>
        </p:txBody>
      </p:sp>
    </p:spTree>
    <p:extLst>
      <p:ext uri="{BB962C8B-B14F-4D97-AF65-F5344CB8AC3E}">
        <p14:creationId xmlns:p14="http://schemas.microsoft.com/office/powerpoint/2010/main" val="2238345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7BC976-6BAB-4F12-A8EA-043EFB16BFC1}"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8AA4-D75F-44F9-9BB2-2CB5143E6B54}" type="slidenum">
              <a:rPr lang="en-US" smtClean="0"/>
              <a:t>‹#›</a:t>
            </a:fld>
            <a:endParaRPr lang="en-US"/>
          </a:p>
        </p:txBody>
      </p:sp>
    </p:spTree>
    <p:extLst>
      <p:ext uri="{BB962C8B-B14F-4D97-AF65-F5344CB8AC3E}">
        <p14:creationId xmlns:p14="http://schemas.microsoft.com/office/powerpoint/2010/main" val="300494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37BC976-6BAB-4F12-A8EA-043EFB16BFC1}" type="datetimeFigureOut">
              <a:rPr lang="en-US" smtClean="0"/>
              <a:t>3/15/2020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37F8AA4-D75F-44F9-9BB2-2CB5143E6B54}"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481524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7BC976-6BAB-4F12-A8EA-043EFB16BFC1}" type="datetimeFigureOut">
              <a:rPr lang="en-US" smtClean="0"/>
              <a:t>3/15/2020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F8AA4-D75F-44F9-9BB2-2CB5143E6B54}" type="slidenum">
              <a:rPr lang="en-US" smtClean="0"/>
              <a:t>‹#›</a:t>
            </a:fld>
            <a:endParaRPr lang="en-US"/>
          </a:p>
        </p:txBody>
      </p:sp>
    </p:spTree>
    <p:extLst>
      <p:ext uri="{BB962C8B-B14F-4D97-AF65-F5344CB8AC3E}">
        <p14:creationId xmlns:p14="http://schemas.microsoft.com/office/powerpoint/2010/main" val="25041308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7BC976-6BAB-4F12-A8EA-043EFB16BFC1}" type="datetimeFigureOut">
              <a:rPr lang="en-US" smtClean="0"/>
              <a:t>3/15/2020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F8AA4-D75F-44F9-9BB2-2CB5143E6B54}" type="slidenum">
              <a:rPr lang="en-US" smtClean="0"/>
              <a:t>‹#›</a:t>
            </a:fld>
            <a:endParaRPr lang="en-US"/>
          </a:p>
        </p:txBody>
      </p:sp>
    </p:spTree>
    <p:extLst>
      <p:ext uri="{BB962C8B-B14F-4D97-AF65-F5344CB8AC3E}">
        <p14:creationId xmlns:p14="http://schemas.microsoft.com/office/powerpoint/2010/main" val="19745011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7BC976-6BAB-4F12-A8EA-043EFB16BFC1}" type="datetimeFigureOut">
              <a:rPr lang="en-US" smtClean="0"/>
              <a:t>3/15/2020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F8AA4-D75F-44F9-9BB2-2CB5143E6B54}" type="slidenum">
              <a:rPr lang="en-US" smtClean="0"/>
              <a:t>‹#›</a:t>
            </a:fld>
            <a:endParaRPr lang="en-US"/>
          </a:p>
        </p:txBody>
      </p:sp>
    </p:spTree>
    <p:extLst>
      <p:ext uri="{BB962C8B-B14F-4D97-AF65-F5344CB8AC3E}">
        <p14:creationId xmlns:p14="http://schemas.microsoft.com/office/powerpoint/2010/main" val="29227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BC976-6BAB-4F12-A8EA-043EFB16BFC1}" type="datetimeFigureOut">
              <a:rPr lang="en-US" smtClean="0"/>
              <a:t>3/15/2020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F8AA4-D75F-44F9-9BB2-2CB5143E6B54}" type="slidenum">
              <a:rPr lang="en-US" smtClean="0"/>
              <a:t>‹#›</a:t>
            </a:fld>
            <a:endParaRPr lang="en-US"/>
          </a:p>
        </p:txBody>
      </p:sp>
    </p:spTree>
    <p:extLst>
      <p:ext uri="{BB962C8B-B14F-4D97-AF65-F5344CB8AC3E}">
        <p14:creationId xmlns:p14="http://schemas.microsoft.com/office/powerpoint/2010/main" val="237495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637BC976-6BAB-4F12-A8EA-043EFB16BFC1}" type="datetimeFigureOut">
              <a:rPr lang="en-US" smtClean="0"/>
              <a:t>3/15/2020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37F8AA4-D75F-44F9-9BB2-2CB5143E6B54}"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609502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637BC976-6BAB-4F12-A8EA-043EFB16BFC1}" type="datetimeFigureOut">
              <a:rPr lang="en-US" smtClean="0"/>
              <a:t>3/15/2020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37F8AA4-D75F-44F9-9BB2-2CB5143E6B54}" type="slidenum">
              <a:rPr lang="en-US" smtClean="0"/>
              <a:t>‹#›</a:t>
            </a:fld>
            <a:endParaRPr lang="en-US"/>
          </a:p>
        </p:txBody>
      </p:sp>
    </p:spTree>
    <p:extLst>
      <p:ext uri="{BB962C8B-B14F-4D97-AF65-F5344CB8AC3E}">
        <p14:creationId xmlns:p14="http://schemas.microsoft.com/office/powerpoint/2010/main" val="318795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37BC976-6BAB-4F12-A8EA-043EFB16BFC1}" type="datetimeFigureOut">
              <a:rPr lang="en-US" smtClean="0"/>
              <a:t>3/15/2020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37F8AA4-D75F-44F9-9BB2-2CB5143E6B54}"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0054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roshansharma/online-shopper-s-inten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27E9-B02D-4CC9-B6B2-C1968B98539E}"/>
              </a:ext>
            </a:extLst>
          </p:cNvPr>
          <p:cNvSpPr>
            <a:spLocks noGrp="1"/>
          </p:cNvSpPr>
          <p:nvPr>
            <p:ph type="ctrTitle"/>
          </p:nvPr>
        </p:nvSpPr>
        <p:spPr/>
        <p:txBody>
          <a:bodyPr/>
          <a:lstStyle/>
          <a:p>
            <a:r>
              <a:rPr lang="en-US" dirty="0"/>
              <a:t>Naïve Bayes</a:t>
            </a:r>
          </a:p>
        </p:txBody>
      </p:sp>
      <p:sp>
        <p:nvSpPr>
          <p:cNvPr id="3" name="Subtitle 2">
            <a:extLst>
              <a:ext uri="{FF2B5EF4-FFF2-40B4-BE49-F238E27FC236}">
                <a16:creationId xmlns:a16="http://schemas.microsoft.com/office/drawing/2014/main" id="{36C2D85C-1CE8-4C5C-9A6A-031FCDCA1E24}"/>
              </a:ext>
            </a:extLst>
          </p:cNvPr>
          <p:cNvSpPr>
            <a:spLocks noGrp="1"/>
          </p:cNvSpPr>
          <p:nvPr>
            <p:ph type="subTitle" idx="1"/>
          </p:nvPr>
        </p:nvSpPr>
        <p:spPr/>
        <p:txBody>
          <a:bodyPr/>
          <a:lstStyle/>
          <a:p>
            <a:r>
              <a:rPr lang="en-US" dirty="0"/>
              <a:t>William Hitchcock</a:t>
            </a:r>
          </a:p>
        </p:txBody>
      </p:sp>
    </p:spTree>
    <p:extLst>
      <p:ext uri="{BB962C8B-B14F-4D97-AF65-F5344CB8AC3E}">
        <p14:creationId xmlns:p14="http://schemas.microsoft.com/office/powerpoint/2010/main" val="138801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FC3A-4B55-4400-8954-4A07380CC71A}"/>
              </a:ext>
            </a:extLst>
          </p:cNvPr>
          <p:cNvSpPr>
            <a:spLocks noGrp="1"/>
          </p:cNvSpPr>
          <p:nvPr>
            <p:ph type="title"/>
          </p:nvPr>
        </p:nvSpPr>
        <p:spPr/>
        <p:txBody>
          <a:bodyPr/>
          <a:lstStyle/>
          <a:p>
            <a:r>
              <a:rPr lang="en-US" dirty="0"/>
              <a:t>The Data Set</a:t>
            </a:r>
          </a:p>
        </p:txBody>
      </p:sp>
      <p:sp>
        <p:nvSpPr>
          <p:cNvPr id="3" name="Content Placeholder 2">
            <a:extLst>
              <a:ext uri="{FF2B5EF4-FFF2-40B4-BE49-F238E27FC236}">
                <a16:creationId xmlns:a16="http://schemas.microsoft.com/office/drawing/2014/main" id="{576F3991-F219-4DC8-AD12-75C9CDE1686B}"/>
              </a:ext>
            </a:extLst>
          </p:cNvPr>
          <p:cNvSpPr>
            <a:spLocks noGrp="1"/>
          </p:cNvSpPr>
          <p:nvPr>
            <p:ph idx="1"/>
          </p:nvPr>
        </p:nvSpPr>
        <p:spPr/>
        <p:txBody>
          <a:bodyPr/>
          <a:lstStyle/>
          <a:p>
            <a:r>
              <a:rPr lang="en-US" dirty="0"/>
              <a:t>I found my data set on Kaggle </a:t>
            </a:r>
            <a:r>
              <a:rPr lang="en-US" dirty="0">
                <a:hlinkClick r:id="rId2"/>
              </a:rPr>
              <a:t>https://www.kaggle.com/roshansharma/online-shopper-s-intention</a:t>
            </a:r>
            <a:endParaRPr lang="en-US" dirty="0"/>
          </a:p>
          <a:p>
            <a:endParaRPr lang="en-US" dirty="0"/>
          </a:p>
          <a:p>
            <a:r>
              <a:rPr lang="en-US" dirty="0"/>
              <a:t>The data set contains several metrics for each visitor to the online store, along with if they generated revenue or not.</a:t>
            </a:r>
          </a:p>
          <a:p>
            <a:endParaRPr lang="en-US" dirty="0"/>
          </a:p>
          <a:p>
            <a:r>
              <a:rPr lang="en-US" dirty="0"/>
              <a:t>The goal of our algorithm is to accurately predict whether a customer will generate revenue for the store.</a:t>
            </a:r>
          </a:p>
        </p:txBody>
      </p:sp>
    </p:spTree>
    <p:extLst>
      <p:ext uri="{BB962C8B-B14F-4D97-AF65-F5344CB8AC3E}">
        <p14:creationId xmlns:p14="http://schemas.microsoft.com/office/powerpoint/2010/main" val="312810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F9EA-4CBA-4EDF-93AF-9F0BB855FB82}"/>
              </a:ext>
            </a:extLst>
          </p:cNvPr>
          <p:cNvSpPr>
            <a:spLocks noGrp="1"/>
          </p:cNvSpPr>
          <p:nvPr>
            <p:ph type="title"/>
          </p:nvPr>
        </p:nvSpPr>
        <p:spPr/>
        <p:txBody>
          <a:bodyPr/>
          <a:lstStyle/>
          <a:p>
            <a:r>
              <a:rPr lang="en-US" dirty="0"/>
              <a:t>Ecommerce Data</a:t>
            </a:r>
          </a:p>
        </p:txBody>
      </p:sp>
      <p:sp>
        <p:nvSpPr>
          <p:cNvPr id="3" name="Content Placeholder 2">
            <a:extLst>
              <a:ext uri="{FF2B5EF4-FFF2-40B4-BE49-F238E27FC236}">
                <a16:creationId xmlns:a16="http://schemas.microsoft.com/office/drawing/2014/main" id="{5A627FC6-18EE-401F-B4F8-61C9F9E16260}"/>
              </a:ext>
            </a:extLst>
          </p:cNvPr>
          <p:cNvSpPr>
            <a:spLocks noGrp="1"/>
          </p:cNvSpPr>
          <p:nvPr>
            <p:ph idx="1"/>
          </p:nvPr>
        </p:nvSpPr>
        <p:spPr/>
        <p:txBody>
          <a:bodyPr>
            <a:normAutofit/>
          </a:bodyPr>
          <a:lstStyle/>
          <a:p>
            <a:r>
              <a:rPr lang="en-US" dirty="0"/>
              <a:t>Most of these features are derived from the URL information of the pages visited by the user and updated in real time when a user takes an action, e.g. moving from one page to another</a:t>
            </a:r>
          </a:p>
          <a:p>
            <a:endParaRPr lang="en-US" dirty="0"/>
          </a:p>
          <a:p>
            <a:r>
              <a:rPr lang="en-US" dirty="0"/>
              <a:t>Other features are acquired from google analytics and correspond to the webpage’s statistics, such as: Bounce Rate, Page Value, Exit Rate.</a:t>
            </a:r>
          </a:p>
          <a:p>
            <a:endParaRPr lang="en-US" dirty="0"/>
          </a:p>
          <a:p>
            <a:r>
              <a:rPr lang="en-US" dirty="0"/>
              <a:t>Ecommerce sites receive millions of interaction, while this data set is only 12,000 rows, this is a perfect example of the type of data we might see in larger sizes for big companies.</a:t>
            </a:r>
          </a:p>
        </p:txBody>
      </p:sp>
    </p:spTree>
    <p:extLst>
      <p:ext uri="{BB962C8B-B14F-4D97-AF65-F5344CB8AC3E}">
        <p14:creationId xmlns:p14="http://schemas.microsoft.com/office/powerpoint/2010/main" val="317826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C0E3-F32F-419F-A157-CDEAF2EA0C12}"/>
              </a:ext>
            </a:extLst>
          </p:cNvPr>
          <p:cNvSpPr>
            <a:spLocks noGrp="1"/>
          </p:cNvSpPr>
          <p:nvPr>
            <p:ph type="title"/>
          </p:nvPr>
        </p:nvSpPr>
        <p:spPr/>
        <p:txBody>
          <a:bodyPr/>
          <a:lstStyle/>
          <a:p>
            <a:r>
              <a:rPr lang="en-US"/>
              <a:t>The Algorithm</a:t>
            </a:r>
            <a:endParaRPr lang="en-US" dirty="0"/>
          </a:p>
        </p:txBody>
      </p:sp>
      <p:pic>
        <p:nvPicPr>
          <p:cNvPr id="11" name="Content Placeholder 10" descr="A screenshot of a cell phone&#10;&#10;Description automatically generated">
            <a:extLst>
              <a:ext uri="{FF2B5EF4-FFF2-40B4-BE49-F238E27FC236}">
                <a16:creationId xmlns:a16="http://schemas.microsoft.com/office/drawing/2014/main" id="{688AABB1-6A87-4928-8A5E-65A4CA2319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434" y="1946563"/>
            <a:ext cx="9924601" cy="3262745"/>
          </a:xfrm>
        </p:spPr>
      </p:pic>
    </p:spTree>
    <p:extLst>
      <p:ext uri="{BB962C8B-B14F-4D97-AF65-F5344CB8AC3E}">
        <p14:creationId xmlns:p14="http://schemas.microsoft.com/office/powerpoint/2010/main" val="216954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D39A-B4DF-4673-93A6-0A3B7D0D4F20}"/>
              </a:ext>
            </a:extLst>
          </p:cNvPr>
          <p:cNvSpPr>
            <a:spLocks noGrp="1"/>
          </p:cNvSpPr>
          <p:nvPr>
            <p:ph type="title"/>
          </p:nvPr>
        </p:nvSpPr>
        <p:spPr/>
        <p:txBody>
          <a:bodyPr/>
          <a:lstStyle/>
          <a:p>
            <a:r>
              <a:rPr lang="en-US" dirty="0"/>
              <a:t>Defining Program Requirements</a:t>
            </a:r>
          </a:p>
        </p:txBody>
      </p:sp>
      <p:sp>
        <p:nvSpPr>
          <p:cNvPr id="3" name="Content Placeholder 2">
            <a:extLst>
              <a:ext uri="{FF2B5EF4-FFF2-40B4-BE49-F238E27FC236}">
                <a16:creationId xmlns:a16="http://schemas.microsoft.com/office/drawing/2014/main" id="{D0EB2A5F-CD73-4704-AAAF-F5F481E5520C}"/>
              </a:ext>
            </a:extLst>
          </p:cNvPr>
          <p:cNvSpPr>
            <a:spLocks noGrp="1"/>
          </p:cNvSpPr>
          <p:nvPr>
            <p:ph idx="1"/>
          </p:nvPr>
        </p:nvSpPr>
        <p:spPr/>
        <p:txBody>
          <a:bodyPr/>
          <a:lstStyle/>
          <a:p>
            <a:r>
              <a:rPr lang="en-US" dirty="0"/>
              <a:t>I want the algorithm to work as generally as possible.</a:t>
            </a:r>
          </a:p>
          <a:p>
            <a:r>
              <a:rPr lang="en-US" dirty="0"/>
              <a:t>The program will take two csv files: one to train on, and one to test on.</a:t>
            </a:r>
          </a:p>
          <a:p>
            <a:endParaRPr lang="en-US" dirty="0"/>
          </a:p>
          <a:p>
            <a:r>
              <a:rPr lang="en-US" dirty="0"/>
              <a:t>Both csv will have to be in the form:</a:t>
            </a:r>
          </a:p>
          <a:p>
            <a:r>
              <a:rPr lang="en-US" dirty="0"/>
              <a:t> (index, continuous columns, categorical columns, binary predictor)</a:t>
            </a:r>
          </a:p>
          <a:p>
            <a:endParaRPr lang="en-US" dirty="0"/>
          </a:p>
          <a:p>
            <a:r>
              <a:rPr lang="en-US" dirty="0"/>
              <a:t>Program will make predictions for the test file and return a test accuracy score.</a:t>
            </a:r>
          </a:p>
        </p:txBody>
      </p:sp>
    </p:spTree>
    <p:extLst>
      <p:ext uri="{BB962C8B-B14F-4D97-AF65-F5344CB8AC3E}">
        <p14:creationId xmlns:p14="http://schemas.microsoft.com/office/powerpoint/2010/main" val="172605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3E83-A519-4A68-9B7C-39BA4CADC0C7}"/>
              </a:ext>
            </a:extLst>
          </p:cNvPr>
          <p:cNvSpPr>
            <a:spLocks noGrp="1"/>
          </p:cNvSpPr>
          <p:nvPr>
            <p:ph type="title"/>
          </p:nvPr>
        </p:nvSpPr>
        <p:spPr/>
        <p:txBody>
          <a:bodyPr/>
          <a:lstStyle/>
          <a:p>
            <a:r>
              <a:rPr lang="en-US" dirty="0"/>
              <a:t>How the Program Works Pt1</a:t>
            </a:r>
          </a:p>
        </p:txBody>
      </p:sp>
      <p:sp>
        <p:nvSpPr>
          <p:cNvPr id="3" name="Content Placeholder 2">
            <a:extLst>
              <a:ext uri="{FF2B5EF4-FFF2-40B4-BE49-F238E27FC236}">
                <a16:creationId xmlns:a16="http://schemas.microsoft.com/office/drawing/2014/main" id="{93F23FFB-2934-4F3F-8848-6CC8E23AB33C}"/>
              </a:ext>
            </a:extLst>
          </p:cNvPr>
          <p:cNvSpPr>
            <a:spLocks noGrp="1"/>
          </p:cNvSpPr>
          <p:nvPr>
            <p:ph idx="1"/>
          </p:nvPr>
        </p:nvSpPr>
        <p:spPr/>
        <p:txBody>
          <a:bodyPr/>
          <a:lstStyle/>
          <a:p>
            <a:r>
              <a:rPr lang="en-US" dirty="0"/>
              <a:t>The train Data is Preprocessed:</a:t>
            </a:r>
          </a:p>
          <a:p>
            <a:pPr lvl="1"/>
            <a:r>
              <a:rPr lang="en-US" dirty="0"/>
              <a:t>Continuous variables are normalized using a Standard Scaling.</a:t>
            </a:r>
          </a:p>
          <a:p>
            <a:pPr lvl="1"/>
            <a:r>
              <a:rPr lang="en-US" dirty="0"/>
              <a:t>Values are then encoded based on quantile.</a:t>
            </a:r>
          </a:p>
          <a:p>
            <a:endParaRPr lang="en-US" dirty="0"/>
          </a:p>
          <a:p>
            <a:r>
              <a:rPr lang="en-US" dirty="0"/>
              <a:t>All Conditional Probabilities are saved:</a:t>
            </a:r>
          </a:p>
          <a:p>
            <a:pPr lvl="1"/>
            <a:r>
              <a:rPr lang="en-US" dirty="0"/>
              <a:t>Probabilities are stored in a HashMap.</a:t>
            </a:r>
          </a:p>
          <a:p>
            <a:pPr lvl="2"/>
            <a:r>
              <a:rPr lang="en-US" dirty="0"/>
              <a:t> key (column, value, predictor value)</a:t>
            </a:r>
          </a:p>
          <a:p>
            <a:pPr lvl="1"/>
            <a:r>
              <a:rPr lang="en-US" dirty="0"/>
              <a:t> This leaves P(predictor =1) and P(predictor = 0) as the only variables left needed to calculate Posterior Probability.</a:t>
            </a:r>
          </a:p>
          <a:p>
            <a:pPr marL="457200" lvl="1" indent="0">
              <a:buNone/>
            </a:pPr>
            <a:endParaRPr lang="en-US" dirty="0"/>
          </a:p>
        </p:txBody>
      </p:sp>
    </p:spTree>
    <p:extLst>
      <p:ext uri="{BB962C8B-B14F-4D97-AF65-F5344CB8AC3E}">
        <p14:creationId xmlns:p14="http://schemas.microsoft.com/office/powerpoint/2010/main" val="404925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617F-76B1-4664-AFBF-1E6E9951D848}"/>
              </a:ext>
            </a:extLst>
          </p:cNvPr>
          <p:cNvSpPr>
            <a:spLocks noGrp="1"/>
          </p:cNvSpPr>
          <p:nvPr>
            <p:ph type="title"/>
          </p:nvPr>
        </p:nvSpPr>
        <p:spPr/>
        <p:txBody>
          <a:bodyPr/>
          <a:lstStyle/>
          <a:p>
            <a:r>
              <a:rPr lang="en-US" dirty="0"/>
              <a:t>How the Program Works Pt2</a:t>
            </a:r>
          </a:p>
        </p:txBody>
      </p:sp>
      <p:sp>
        <p:nvSpPr>
          <p:cNvPr id="3" name="Content Placeholder 2">
            <a:extLst>
              <a:ext uri="{FF2B5EF4-FFF2-40B4-BE49-F238E27FC236}">
                <a16:creationId xmlns:a16="http://schemas.microsoft.com/office/drawing/2014/main" id="{B5CDF67C-3F7E-41BB-B055-CB17CC2D1A1B}"/>
              </a:ext>
            </a:extLst>
          </p:cNvPr>
          <p:cNvSpPr>
            <a:spLocks noGrp="1"/>
          </p:cNvSpPr>
          <p:nvPr>
            <p:ph idx="1"/>
          </p:nvPr>
        </p:nvSpPr>
        <p:spPr/>
        <p:txBody>
          <a:bodyPr/>
          <a:lstStyle/>
          <a:p>
            <a:r>
              <a:rPr lang="en-US" dirty="0"/>
              <a:t>The test data is now preprocessed using the same method as the Test data set.</a:t>
            </a:r>
          </a:p>
          <a:p>
            <a:endParaRPr lang="en-US" dirty="0"/>
          </a:p>
          <a:p>
            <a:r>
              <a:rPr lang="en-US" dirty="0"/>
              <a:t>For each row we will calculate Posterior(Generating Revenue) by looping through the values in the row, retrieving Probabilities from the HashMap and applying them into Posterior Probability equation.</a:t>
            </a:r>
          </a:p>
          <a:p>
            <a:endParaRPr lang="en-US" dirty="0"/>
          </a:p>
          <a:p>
            <a:r>
              <a:rPr lang="en-US" dirty="0"/>
              <a:t>As our program only accepts binary values to predict, if Posterior(Generating Revenue) &gt; 0.5 we predict a 1, else we predict 0.</a:t>
            </a:r>
          </a:p>
          <a:p>
            <a:endParaRPr lang="en-US" dirty="0"/>
          </a:p>
        </p:txBody>
      </p:sp>
    </p:spTree>
    <p:extLst>
      <p:ext uri="{BB962C8B-B14F-4D97-AF65-F5344CB8AC3E}">
        <p14:creationId xmlns:p14="http://schemas.microsoft.com/office/powerpoint/2010/main" val="404396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40F6-47BF-421C-9A68-16C655C5DE01}"/>
              </a:ext>
            </a:extLst>
          </p:cNvPr>
          <p:cNvSpPr>
            <a:spLocks noGrp="1"/>
          </p:cNvSpPr>
          <p:nvPr>
            <p:ph type="title"/>
          </p:nvPr>
        </p:nvSpPr>
        <p:spPr/>
        <p:txBody>
          <a:bodyPr/>
          <a:lstStyle/>
          <a:p>
            <a:r>
              <a:rPr lang="en-US" dirty="0"/>
              <a:t>Testing My Algorithm</a:t>
            </a:r>
          </a:p>
        </p:txBody>
      </p:sp>
      <p:sp>
        <p:nvSpPr>
          <p:cNvPr id="3" name="Content Placeholder 2">
            <a:extLst>
              <a:ext uri="{FF2B5EF4-FFF2-40B4-BE49-F238E27FC236}">
                <a16:creationId xmlns:a16="http://schemas.microsoft.com/office/drawing/2014/main" id="{9B093346-565E-4E54-A17E-375809EA827C}"/>
              </a:ext>
            </a:extLst>
          </p:cNvPr>
          <p:cNvSpPr>
            <a:spLocks noGrp="1"/>
          </p:cNvSpPr>
          <p:nvPr>
            <p:ph idx="1"/>
          </p:nvPr>
        </p:nvSpPr>
        <p:spPr/>
        <p:txBody>
          <a:bodyPr/>
          <a:lstStyle/>
          <a:p>
            <a:r>
              <a:rPr lang="en-US" dirty="0"/>
              <a:t>I split the Data Set using R into two files each containing 6,000 rows</a:t>
            </a:r>
          </a:p>
          <a:p>
            <a:r>
              <a:rPr lang="en-US" dirty="0"/>
              <a:t>I made sure the data sets fit the Program Requirements listed in the earlier slide.</a:t>
            </a:r>
          </a:p>
          <a:p>
            <a:endParaRPr lang="en-US" dirty="0"/>
          </a:p>
          <a:p>
            <a:r>
              <a:rPr lang="en-US" dirty="0"/>
              <a:t>The Program Runs locally in 13.5 seconds</a:t>
            </a:r>
          </a:p>
          <a:p>
            <a:endParaRPr lang="en-US" dirty="0"/>
          </a:p>
          <a:p>
            <a:r>
              <a:rPr lang="en-US" dirty="0"/>
              <a:t>The Test Accuracy was 82% while the top Ensemble ML algorithms on Kaggle reported a 90% test Accuracy.</a:t>
            </a:r>
          </a:p>
          <a:p>
            <a:endParaRPr lang="en-US" dirty="0"/>
          </a:p>
        </p:txBody>
      </p:sp>
    </p:spTree>
    <p:extLst>
      <p:ext uri="{BB962C8B-B14F-4D97-AF65-F5344CB8AC3E}">
        <p14:creationId xmlns:p14="http://schemas.microsoft.com/office/powerpoint/2010/main" val="104883565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89</TotalTime>
  <Words>464</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Impact</vt:lpstr>
      <vt:lpstr>Badge</vt:lpstr>
      <vt:lpstr>Naïve Bayes</vt:lpstr>
      <vt:lpstr>The Data Set</vt:lpstr>
      <vt:lpstr>Ecommerce Data</vt:lpstr>
      <vt:lpstr>The Algorithm</vt:lpstr>
      <vt:lpstr>Defining Program Requirements</vt:lpstr>
      <vt:lpstr>How the Program Works Pt1</vt:lpstr>
      <vt:lpstr>How the Program Works Pt2</vt:lpstr>
      <vt:lpstr>Testing My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dc:title>
  <dc:creator>william hitchcock</dc:creator>
  <cp:lastModifiedBy>william hitchcock</cp:lastModifiedBy>
  <cp:revision>6</cp:revision>
  <dcterms:created xsi:type="dcterms:W3CDTF">2020-03-15T23:53:13Z</dcterms:created>
  <dcterms:modified xsi:type="dcterms:W3CDTF">2020-03-16T01:27:11Z</dcterms:modified>
</cp:coreProperties>
</file>