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51" r:id="rId3"/>
    <p:sldId id="1442" r:id="rId4"/>
    <p:sldId id="1461" r:id="rId5"/>
    <p:sldId id="1436" r:id="rId6"/>
    <p:sldId id="1460"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3"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90" autoAdjust="0"/>
    <p:restoredTop sz="94660"/>
  </p:normalViewPr>
  <p:slideViewPr>
    <p:cSldViewPr snapToGrid="0">
      <p:cViewPr varScale="1">
        <p:scale>
          <a:sx n="74" d="100"/>
          <a:sy n="74" d="100"/>
        </p:scale>
        <p:origin x="184"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8/12/25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8/12/25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cuv.hkbs.org.hk/RCUV2/EXO/3:1-11/"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youtube.com/watch?v=P_L-qJwsh-c&amp;ab_channel=S.D.G." TargetMode="External"/><Relationship Id="rId5" Type="http://schemas.openxmlformats.org/officeDocument/2006/relationships/hyperlink" Target="https://www.youtube.com/watch?v=WpDwMxDUhFg&amp;ab_channel=BibleStori" TargetMode="External"/><Relationship Id="rId4" Type="http://schemas.openxmlformats.org/officeDocument/2006/relationships/hyperlink" Target="https://www.biblegateway.com/audio/mclean/niv/Exod.3.1-Exod.3.11"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dsalt.com/israelites-as-captives-prcas4205?srsltid=AfmBOoqYtxsIV9Lv4Ws6oayw6xq_OpyJk9KmmddXsk8JL5F0jUtMMZe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hyperlink" Target="https://www.vecteezy.com/vector-art/3086613-praying-hands-line-drawing"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_vFAyOUvko&amp;list=RDs_vFAyOUvko&amp;start_radio=1&amp;ab_channel=GaiseBaba"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youtube.com/watch?v=03G52K9X2hQ&amp;list=RD03G52K9X2hQ&amp;start_radio=1&amp;ab_channel=Maranatha%21Music" TargetMode="External"/><Relationship Id="rId5" Type="http://schemas.openxmlformats.org/officeDocument/2006/relationships/hyperlink" Target="https://www.youtube.com/watch?v=a-wWKL-7Mrg" TargetMode="External"/><Relationship Id="rId4" Type="http://schemas.openxmlformats.org/officeDocument/2006/relationships/hyperlink" Target="https://www.youtube.com/watch?v=egqwh2yfkl8&amp;ab_channel=Storytimew%2FK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416" y="4310134"/>
            <a:ext cx="5359791" cy="386441"/>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graphicFrame>
        <p:nvGraphicFramePr>
          <p:cNvPr id="5" name="Table 4">
            <a:extLst>
              <a:ext uri="{FF2B5EF4-FFF2-40B4-BE49-F238E27FC236}">
                <a16:creationId xmlns:a16="http://schemas.microsoft.com/office/drawing/2014/main" id="{C478FF19-77F3-D465-9E6C-9EE2D0285A0D}"/>
              </a:ext>
            </a:extLst>
          </p:cNvPr>
          <p:cNvGraphicFramePr>
            <a:graphicFrameLocks noGrp="1"/>
          </p:cNvGraphicFramePr>
          <p:nvPr>
            <p:extLst>
              <p:ext uri="{D42A27DB-BD31-4B8C-83A1-F6EECF244321}">
                <p14:modId xmlns:p14="http://schemas.microsoft.com/office/powerpoint/2010/main" val="2314182030"/>
              </p:ext>
            </p:extLst>
          </p:nvPr>
        </p:nvGraphicFramePr>
        <p:xfrm>
          <a:off x="114416" y="4847304"/>
          <a:ext cx="6276071" cy="18542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040163147"/>
                    </a:ext>
                  </a:extLst>
                </a:gridCol>
                <a:gridCol w="5031182">
                  <a:extLst>
                    <a:ext uri="{9D8B030D-6E8A-4147-A177-3AD203B41FA5}">
                      <a16:colId xmlns:a16="http://schemas.microsoft.com/office/drawing/2014/main" val="1627170691"/>
                    </a:ext>
                  </a:extLst>
                </a:gridCol>
                <a:gridCol w="871509">
                  <a:extLst>
                    <a:ext uri="{9D8B030D-6E8A-4147-A177-3AD203B41FA5}">
                      <a16:colId xmlns:a16="http://schemas.microsoft.com/office/drawing/2014/main" val="1795012203"/>
                    </a:ext>
                  </a:extLst>
                </a:gridCol>
              </a:tblGrid>
              <a:tr h="370840">
                <a:tc>
                  <a:txBody>
                    <a:bodyPr/>
                    <a:lstStyle/>
                    <a:p>
                      <a:endParaRPr lang="en-US" dirty="0"/>
                    </a:p>
                  </a:txBody>
                  <a:tcPr/>
                </a:tc>
                <a:tc>
                  <a:txBody>
                    <a:bodyPr/>
                    <a:lstStyle/>
                    <a:p>
                      <a:r>
                        <a:rPr lang="en-US" dirty="0"/>
                        <a:t>Bible Reading Exodus 3:1-11 (Optional)</a:t>
                      </a:r>
                    </a:p>
                  </a:txBody>
                  <a:tcPr/>
                </a:tc>
                <a:tc>
                  <a:txBody>
                    <a:bodyPr/>
                    <a:lstStyle/>
                    <a:p>
                      <a:r>
                        <a:rPr lang="en-US" dirty="0"/>
                        <a:t>Time</a:t>
                      </a:r>
                    </a:p>
                  </a:txBody>
                  <a:tcPr/>
                </a:tc>
                <a:extLst>
                  <a:ext uri="{0D108BD9-81ED-4DB2-BD59-A6C34878D82A}">
                    <a16:rowId xmlns:a16="http://schemas.microsoft.com/office/drawing/2014/main" val="847334649"/>
                  </a:ext>
                </a:extLst>
              </a:tr>
              <a:tr h="370840">
                <a:tc>
                  <a:txBody>
                    <a:bodyPr/>
                    <a:lstStyle/>
                    <a:p>
                      <a:r>
                        <a:rPr lang="en-US" dirty="0"/>
                        <a:t>1</a:t>
                      </a:r>
                    </a:p>
                  </a:txBody>
                  <a:tcPr/>
                </a:tc>
                <a:tc>
                  <a:txBody>
                    <a:bodyPr/>
                    <a:lstStyle/>
                    <a:p>
                      <a:r>
                        <a:rPr lang="en-US" dirty="0">
                          <a:hlinkClick r:id="rId3"/>
                        </a:rPr>
                        <a:t>CUV in Chinese or Cantonese (Audio) </a:t>
                      </a:r>
                      <a:endParaRPr lang="en-US" dirty="0"/>
                    </a:p>
                  </a:txBody>
                  <a:tcPr/>
                </a:tc>
                <a:tc>
                  <a:txBody>
                    <a:bodyPr/>
                    <a:lstStyle/>
                    <a:p>
                      <a:r>
                        <a:rPr lang="en-US" dirty="0"/>
                        <a:t>4 min</a:t>
                      </a:r>
                    </a:p>
                  </a:txBody>
                  <a:tcPr/>
                </a:tc>
                <a:extLst>
                  <a:ext uri="{0D108BD9-81ED-4DB2-BD59-A6C34878D82A}">
                    <a16:rowId xmlns:a16="http://schemas.microsoft.com/office/drawing/2014/main" val="3802836193"/>
                  </a:ext>
                </a:extLst>
              </a:tr>
              <a:tr h="370840">
                <a:tc>
                  <a:txBody>
                    <a:bodyPr/>
                    <a:lstStyle/>
                    <a:p>
                      <a:r>
                        <a:rPr lang="en-US" dirty="0"/>
                        <a:t>2</a:t>
                      </a:r>
                    </a:p>
                  </a:txBody>
                  <a:tcPr/>
                </a:tc>
                <a:tc>
                  <a:txBody>
                    <a:bodyPr/>
                    <a:lstStyle/>
                    <a:p>
                      <a:r>
                        <a:rPr lang="en-US" dirty="0">
                          <a:hlinkClick r:id="rId4"/>
                        </a:rPr>
                        <a:t>NIV Bible Reading in English (Audio)</a:t>
                      </a:r>
                      <a:endParaRPr lang="en-US" dirty="0"/>
                    </a:p>
                  </a:txBody>
                  <a:tcPr/>
                </a:tc>
                <a:tc>
                  <a:txBody>
                    <a:bodyPr/>
                    <a:lstStyle/>
                    <a:p>
                      <a:r>
                        <a:rPr lang="en-US" dirty="0"/>
                        <a:t>4 min</a:t>
                      </a:r>
                    </a:p>
                  </a:txBody>
                  <a:tcPr/>
                </a:tc>
                <a:extLst>
                  <a:ext uri="{0D108BD9-81ED-4DB2-BD59-A6C34878D82A}">
                    <a16:rowId xmlns:a16="http://schemas.microsoft.com/office/drawing/2014/main" val="1486004473"/>
                  </a:ext>
                </a:extLst>
              </a:tr>
              <a:tr h="370840">
                <a:tc>
                  <a:txBody>
                    <a:bodyPr/>
                    <a:lstStyle/>
                    <a:p>
                      <a:r>
                        <a:rPr lang="en-US" dirty="0"/>
                        <a:t>3</a:t>
                      </a:r>
                    </a:p>
                  </a:txBody>
                  <a:tcPr/>
                </a:tc>
                <a:tc>
                  <a:txBody>
                    <a:bodyPr/>
                    <a:lstStyle/>
                    <a:p>
                      <a:r>
                        <a:rPr lang="en-US" dirty="0">
                          <a:hlinkClick r:id="rId5"/>
                        </a:rPr>
                        <a:t>Moses &amp; Burning Bush English (ChildrenVideo)</a:t>
                      </a:r>
                      <a:endParaRPr lang="en-US" dirty="0"/>
                    </a:p>
                  </a:txBody>
                  <a:tcPr/>
                </a:tc>
                <a:tc>
                  <a:txBody>
                    <a:bodyPr/>
                    <a:lstStyle/>
                    <a:p>
                      <a:r>
                        <a:rPr lang="en-US" dirty="0"/>
                        <a:t>3 min</a:t>
                      </a:r>
                    </a:p>
                  </a:txBody>
                  <a:tcPr/>
                </a:tc>
                <a:extLst>
                  <a:ext uri="{0D108BD9-81ED-4DB2-BD59-A6C34878D82A}">
                    <a16:rowId xmlns:a16="http://schemas.microsoft.com/office/drawing/2014/main" val="2823025288"/>
                  </a:ext>
                </a:extLst>
              </a:tr>
              <a:tr h="370840">
                <a:tc>
                  <a:txBody>
                    <a:bodyPr/>
                    <a:lstStyle/>
                    <a:p>
                      <a:r>
                        <a:rPr lang="en-US" dirty="0"/>
                        <a:t>4</a:t>
                      </a:r>
                    </a:p>
                  </a:txBody>
                  <a:tcPr/>
                </a:tc>
                <a:tc>
                  <a:txBody>
                    <a:bodyPr/>
                    <a:lstStyle/>
                    <a:p>
                      <a:r>
                        <a:rPr lang="en-US" dirty="0">
                          <a:hlinkClick r:id="rId6"/>
                        </a:rPr>
                        <a:t>Chinese Video</a:t>
                      </a:r>
                      <a:endParaRPr lang="en-US" dirty="0"/>
                    </a:p>
                  </a:txBody>
                  <a:tcPr/>
                </a:tc>
                <a:tc>
                  <a:txBody>
                    <a:bodyPr/>
                    <a:lstStyle/>
                    <a:p>
                      <a:r>
                        <a:rPr lang="en-US" dirty="0"/>
                        <a:t>6 min</a:t>
                      </a:r>
                    </a:p>
                  </a:txBody>
                  <a:tcPr/>
                </a:tc>
                <a:extLst>
                  <a:ext uri="{0D108BD9-81ED-4DB2-BD59-A6C34878D82A}">
                    <a16:rowId xmlns:a16="http://schemas.microsoft.com/office/drawing/2014/main" val="425052953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3:1-11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572393007"/>
              </p:ext>
            </p:extLst>
          </p:nvPr>
        </p:nvGraphicFramePr>
        <p:xfrm>
          <a:off x="475615" y="1361440"/>
          <a:ext cx="11378565" cy="478536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The Establishment of a Trilateral Relationship: </a:t>
                      </a:r>
                      <a:br>
                        <a:rPr lang="en-US" altLang="zh-CN" sz="2400" dirty="0">
                          <a:sym typeface="+mn-ea"/>
                        </a:rPr>
                      </a:br>
                      <a:r>
                        <a:rPr lang="en-US" altLang="zh-CN" sz="2400" i="1" dirty="0">
                          <a:sym typeface="+mn-ea"/>
                        </a:rPr>
                        <a:t>God-Moses-Israelites</a:t>
                      </a:r>
                      <a:br>
                        <a:rPr lang="en-US" altLang="zh-CN" sz="2400" dirty="0">
                          <a:sym typeface="+mn-ea"/>
                        </a:rPr>
                      </a:br>
                      <a:r>
                        <a:rPr lang="en-US" altLang="zh-CN" sz="2400" dirty="0">
                          <a:sym typeface="+mn-ea"/>
                        </a:rPr>
                        <a:t>(</a:t>
                      </a:r>
                      <a:r>
                        <a:rPr lang="zh-CN" altLang="en-US" sz="2400" dirty="0">
                          <a:sym typeface="+mn-ea"/>
                        </a:rPr>
                        <a:t>神</a:t>
                      </a:r>
                      <a:r>
                        <a:rPr lang="en-US" altLang="zh-CN" sz="2400" dirty="0">
                          <a:sym typeface="+mn-ea"/>
                        </a:rPr>
                        <a:t>-</a:t>
                      </a:r>
                      <a:r>
                        <a:rPr lang="zh-CN" altLang="en-US" sz="2400" dirty="0">
                          <a:sym typeface="+mn-ea"/>
                        </a:rPr>
                        <a:t>摩西</a:t>
                      </a:r>
                      <a:r>
                        <a:rPr lang="en-US" altLang="zh-CN" sz="2400" dirty="0">
                          <a:sym typeface="+mn-ea"/>
                        </a:rPr>
                        <a:t>-</a:t>
                      </a:r>
                      <a:r>
                        <a:rPr lang="zh-CN" altLang="en-US" sz="2400" dirty="0">
                          <a:sym typeface="+mn-ea"/>
                        </a:rPr>
                        <a:t>以色列人</a:t>
                      </a:r>
                      <a:r>
                        <a:rPr lang="en-US" altLang="zh-CN" sz="2400" dirty="0">
                          <a:sym typeface="+mn-ea"/>
                        </a:rPr>
                        <a:t>)</a:t>
                      </a:r>
                      <a:r>
                        <a:rPr lang="zh-CN" altLang="en-US" sz="2400" dirty="0">
                          <a:sym typeface="+mn-ea"/>
                        </a:rPr>
                        <a:t> 三边关系的建立</a:t>
                      </a: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a:buNone/>
                      </a:pPr>
                      <a:r>
                        <a:rPr lang="en-US" altLang="zh-CN" sz="2200" dirty="0"/>
                        <a:t>His Will; </a:t>
                      </a:r>
                      <a:r>
                        <a:rPr lang="en-US" altLang="en-US" sz="2200" dirty="0"/>
                        <a:t>His</a:t>
                      </a:r>
                      <a:r>
                        <a:rPr lang="en-US" altLang="zh-CN" sz="2200" dirty="0"/>
                        <a:t> Mission(Plan); His Calling;</a:t>
                      </a:r>
                    </a:p>
                    <a:p>
                      <a:pPr>
                        <a:buNone/>
                      </a:pPr>
                      <a:r>
                        <a:rPr lang="en-US" altLang="en-US" sz="2200" dirty="0"/>
                        <a:t>“I am the God of your fathers, the God of Abraham, the God of </a:t>
                      </a:r>
                      <a:r>
                        <a:rPr lang="en-US" altLang="en-US" sz="2200" dirty="0" err="1"/>
                        <a:t>Issac</a:t>
                      </a:r>
                      <a:r>
                        <a:rPr lang="en-US" altLang="en-US" sz="2200" dirty="0"/>
                        <a:t>, and the God of Jacob.” (3:6)</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Aimless Life—a life not related to God’s Plan. (3:1)</a:t>
                      </a:r>
                    </a:p>
                    <a:p>
                      <a:pPr>
                        <a:buNone/>
                      </a:pPr>
                      <a:r>
                        <a:rPr lang="en-US" altLang="zh-CN" sz="2200" dirty="0"/>
                        <a:t>2. Curiosity of the Great Sign (3:2-3)</a:t>
                      </a:r>
                    </a:p>
                    <a:p>
                      <a:pPr>
                        <a:buNone/>
                      </a:pPr>
                      <a:r>
                        <a:rPr lang="en-US" altLang="zh-CN" sz="2200" dirty="0"/>
                        <a:t>3. Hearing of the Voice of God; (3:4a)</a:t>
                      </a:r>
                    </a:p>
                    <a:p>
                      <a:pPr>
                        <a:buNone/>
                      </a:pPr>
                      <a:r>
                        <a:rPr lang="en-US" altLang="zh-CN" sz="2200" dirty="0"/>
                        <a:t>4. The 1</a:t>
                      </a:r>
                      <a:r>
                        <a:rPr lang="en-US" altLang="zh-CN" sz="2200" baseline="30000" dirty="0"/>
                        <a:t>st</a:t>
                      </a:r>
                      <a:r>
                        <a:rPr lang="en-US" altLang="zh-CN" sz="2200" dirty="0"/>
                        <a:t> Response to the Voice of God: “Here I am.” (3:4b)</a:t>
                      </a:r>
                    </a:p>
                    <a:p>
                      <a:pPr>
                        <a:buNone/>
                      </a:pPr>
                      <a:r>
                        <a:rPr lang="en-US" altLang="zh-CN" sz="2200" dirty="0"/>
                        <a:t>5. The 2</a:t>
                      </a:r>
                      <a:r>
                        <a:rPr lang="en-US" altLang="zh-CN" sz="2200" baseline="30000" dirty="0"/>
                        <a:t>nd</a:t>
                      </a:r>
                      <a:r>
                        <a:rPr lang="en-US" altLang="zh-CN" sz="2200" dirty="0"/>
                        <a:t> Response without faith (3:11)</a:t>
                      </a:r>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a:buNone/>
                      </a:pPr>
                      <a:r>
                        <a:rPr lang="en-US" altLang="zh-CN" sz="2200" dirty="0"/>
                        <a:t>Offspring of Abraham, Isaac, and Jacob. (3:6-10)</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1290E-757A-405A-8B4E-FF51E801F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1" y="5064386"/>
            <a:ext cx="2247900" cy="1841500"/>
          </a:xfrm>
          <a:prstGeom prst="rect">
            <a:avLst/>
          </a:prstGeom>
        </p:spPr>
      </p:pic>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72992"/>
            <a:ext cx="6312875" cy="1938992"/>
          </a:xfrm>
          <a:prstGeom prst="rect">
            <a:avLst/>
          </a:prstGeom>
          <a:solidFill>
            <a:schemeClr val="bg1">
              <a:lumMod val="95000"/>
            </a:schemeClr>
          </a:solidFill>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I have indeed </a:t>
            </a:r>
            <a:r>
              <a:rPr lang="en-US" altLang="ja-JP" sz="2400" b="0" i="1" dirty="0">
                <a:solidFill>
                  <a:srgbClr val="FF0000"/>
                </a:solidFill>
                <a:effectLst/>
                <a:latin typeface="Times New Roman" panose="02020603050405020304" pitchFamily="18" charset="0"/>
              </a:rPr>
              <a:t>seen</a:t>
            </a:r>
            <a:r>
              <a:rPr lang="en-US" altLang="ja-JP" sz="2400" b="0" i="0" dirty="0">
                <a:effectLst/>
                <a:latin typeface="Times New Roman" panose="02020603050405020304" pitchFamily="18" charset="0"/>
              </a:rPr>
              <a:t> the misery of my people in Egypt. I have </a:t>
            </a:r>
            <a:r>
              <a:rPr lang="en-US" altLang="ja-JP" sz="2400" b="0" i="1" dirty="0">
                <a:solidFill>
                  <a:srgbClr val="FF0000"/>
                </a:solidFill>
                <a:effectLst/>
                <a:latin typeface="Times New Roman" panose="02020603050405020304" pitchFamily="18" charset="0"/>
              </a:rPr>
              <a:t>heard</a:t>
            </a:r>
            <a:r>
              <a:rPr lang="en-US" altLang="ja-JP" sz="2400" b="0" i="0" dirty="0">
                <a:effectLst/>
                <a:latin typeface="Times New Roman" panose="02020603050405020304" pitchFamily="18" charset="0"/>
              </a:rPr>
              <a:t> them crying out because of their slave drivers, and I am </a:t>
            </a:r>
            <a:r>
              <a:rPr lang="en-US" altLang="ja-JP" sz="2400" b="0" i="1" dirty="0">
                <a:solidFill>
                  <a:srgbClr val="FF0000"/>
                </a:solidFill>
                <a:effectLst/>
                <a:latin typeface="Times New Roman" panose="02020603050405020304" pitchFamily="18" charset="0"/>
              </a:rPr>
              <a:t>concerned</a:t>
            </a:r>
            <a:r>
              <a:rPr lang="en-US" altLang="ja-JP" sz="2400" b="0" i="0" dirty="0">
                <a:effectLst/>
                <a:latin typeface="Times New Roman" panose="02020603050405020304" pitchFamily="18" charset="0"/>
              </a:rPr>
              <a:t> about their suffering”</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effectLst/>
                <a:latin typeface="Times New Roman" panose="02020603050405020304" pitchFamily="18" charset="0"/>
              </a:rPr>
              <a:t>“ (3:7)</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latin typeface="Times New Roman" panose="02020603050405020304" pitchFamily="18" charset="0"/>
              </a:rPr>
              <a:t>- “</a:t>
            </a:r>
            <a:r>
              <a:rPr lang="en-US" altLang="ja-JP" sz="2400" b="1" dirty="0">
                <a:latin typeface="Times New Roman" panose="02020603050405020304" pitchFamily="18" charset="0"/>
              </a:rPr>
              <a:t>Here I am</a:t>
            </a:r>
            <a:r>
              <a:rPr lang="en-US" altLang="ja-JP" sz="2400" dirty="0">
                <a:latin typeface="Times New Roman" panose="02020603050405020304" pitchFamily="18" charset="0"/>
              </a:rPr>
              <a:t>” “</a:t>
            </a:r>
            <a:r>
              <a:rPr lang="ja-JP" altLang="en-US" sz="2400" b="0" i="0">
                <a:effectLst/>
                <a:latin typeface="Times New Roman" panose="02020603050405020304" pitchFamily="18" charset="0"/>
              </a:rPr>
              <a:t>我在这里</a:t>
            </a: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 (3:4b)</a:t>
            </a:r>
            <a:endParaRPr lang="zh-CN" altLang="en-US" sz="2400" dirty="0">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tx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flipV="1">
            <a:off x="2407431" y="6137320"/>
            <a:ext cx="7590412" cy="23183"/>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4277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0"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BCFE7092-0B33-8B0A-08F9-4BE74A255C49}"/>
              </a:ext>
            </a:extLst>
          </p:cNvPr>
          <p:cNvSpPr txBox="1"/>
          <p:nvPr/>
        </p:nvSpPr>
        <p:spPr>
          <a:xfrm>
            <a:off x="1168425" y="6391732"/>
            <a:ext cx="1119892" cy="461665"/>
          </a:xfrm>
          <a:prstGeom prst="rect">
            <a:avLst/>
          </a:prstGeom>
          <a:noFill/>
        </p:spPr>
        <p:txBody>
          <a:bodyPr wrap="square" rtlCol="0">
            <a:spAutoFit/>
          </a:bodyPr>
          <a:lstStyle/>
          <a:p>
            <a:r>
              <a:rPr lang="en-US" sz="2400" dirty="0"/>
              <a:t>Moses</a:t>
            </a:r>
          </a:p>
        </p:txBody>
      </p:sp>
      <p:pic>
        <p:nvPicPr>
          <p:cNvPr id="15" name="Picture 14">
            <a:hlinkClick r:id="rId3"/>
            <a:extLst>
              <a:ext uri="{FF2B5EF4-FFF2-40B4-BE49-F238E27FC236}">
                <a16:creationId xmlns:a16="http://schemas.microsoft.com/office/drawing/2014/main" id="{C2A33040-0C2D-BFF5-0C6F-5E78D571C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843" y="5076160"/>
            <a:ext cx="1665732" cy="1742317"/>
          </a:xfrm>
          <a:prstGeom prst="rect">
            <a:avLst/>
          </a:prstGeom>
        </p:spPr>
      </p:pic>
      <p:sp>
        <p:nvSpPr>
          <p:cNvPr id="17" name="TextBox 16">
            <a:extLst>
              <a:ext uri="{FF2B5EF4-FFF2-40B4-BE49-F238E27FC236}">
                <a16:creationId xmlns:a16="http://schemas.microsoft.com/office/drawing/2014/main" id="{F9C02ECB-73F8-F5E2-E257-82B58358D513}"/>
              </a:ext>
            </a:extLst>
          </p:cNvPr>
          <p:cNvSpPr txBox="1"/>
          <p:nvPr/>
        </p:nvSpPr>
        <p:spPr>
          <a:xfrm>
            <a:off x="9898051" y="4701997"/>
            <a:ext cx="2134418" cy="369332"/>
          </a:xfrm>
          <a:prstGeom prst="rect">
            <a:avLst/>
          </a:prstGeom>
          <a:noFill/>
        </p:spPr>
        <p:txBody>
          <a:bodyPr wrap="square" rtlCol="0">
            <a:spAutoFit/>
          </a:bodyPr>
          <a:lstStyle/>
          <a:p>
            <a:r>
              <a:rPr lang="en-US" dirty="0"/>
              <a:t>Israelites</a:t>
            </a:r>
            <a:r>
              <a:rPr lang="zh-CN" altLang="en-US" sz="1800" b="1" dirty="0">
                <a:sym typeface="+mn-ea"/>
              </a:rPr>
              <a:t>以色列人</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113072330"/>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Verse Question</a:t>
                      </a:r>
                    </a:p>
                  </a:txBody>
                  <a:tcPr/>
                </a:tc>
                <a:extLst>
                  <a:ext uri="{0D108BD9-81ED-4DB2-BD59-A6C34878D82A}">
                    <a16:rowId xmlns:a16="http://schemas.microsoft.com/office/drawing/2014/main" val="10000"/>
                  </a:ext>
                </a:extLst>
              </a:tr>
              <a:tr h="5389080">
                <a:tc>
                  <a:txBody>
                    <a:bodyPr/>
                    <a:lstStyle/>
                    <a:p>
                      <a:pPr algn="l">
                        <a:buNone/>
                      </a:pPr>
                      <a:r>
                        <a:rPr lang="en-US" sz="2800" i="1" dirty="0"/>
                        <a:t>When the Lord saw that he had gone over to look, God called to him from within the bush, “Moses! Moses!” And Moses said, “Here I am.” (Exo3:4 NIV)</a:t>
                      </a:r>
                    </a:p>
                    <a:p>
                      <a:pPr algn="l">
                        <a:buNone/>
                      </a:pPr>
                      <a:r>
                        <a:rPr lang="ja-JP" altLang="en-US" sz="2800" i="1"/>
                        <a:t>耶和华　神见他过去要看、就从荆棘里呼叫说、摩西、摩西．他说、我在这里。</a:t>
                      </a:r>
                      <a:r>
                        <a:rPr lang="en-US" altLang="ja-JP" sz="2800" i="1" dirty="0"/>
                        <a:t>" (Exo3:4 CUVS)</a:t>
                      </a:r>
                    </a:p>
                    <a:p>
                      <a:pPr algn="l">
                        <a:buNone/>
                      </a:pPr>
                      <a:endParaRPr lang="en-US" sz="2800" i="1" dirty="0"/>
                    </a:p>
                    <a:p>
                      <a:pPr algn="l">
                        <a:buNone/>
                      </a:pPr>
                      <a:r>
                        <a:rPr lang="en-US" altLang="ja-JP" sz="2800" i="1" dirty="0"/>
                        <a:t>Why did the LORD call Moses’s name twice? “Moses, Moses” (3:4)</a:t>
                      </a:r>
                    </a:p>
                    <a:p>
                      <a:pPr algn="l">
                        <a:buNone/>
                      </a:pPr>
                      <a:r>
                        <a:rPr lang="ja-JP" altLang="en-US" sz="2800" i="1"/>
                        <a:t>为什么耶和华的使者向摩西呼叫两次</a:t>
                      </a:r>
                      <a:r>
                        <a:rPr lang="en-US" altLang="ja-JP" sz="2800" i="1" dirty="0"/>
                        <a:t>? </a:t>
                      </a:r>
                    </a:p>
                    <a:p>
                      <a:pPr algn="l">
                        <a:buNone/>
                      </a:pPr>
                      <a:endParaRPr lang="en-US" sz="2800" dirty="0"/>
                    </a:p>
                    <a:p>
                      <a:pPr algn="l">
                        <a:buNone/>
                      </a:pPr>
                      <a:endParaRPr lang="en-US" sz="2800" dirty="0"/>
                    </a:p>
                    <a:p>
                      <a:pPr algn="l">
                        <a:buNone/>
                      </a:pPr>
                      <a:endParaRPr lang="en-US" sz="2800" dirty="0"/>
                    </a:p>
                    <a:p>
                      <a:pPr algn="l">
                        <a:buNone/>
                      </a:pPr>
                      <a:r>
                        <a:rPr lang="en-US" sz="2000" dirty="0"/>
                        <a:t>A). for fun. B). important. C). Moses cannot hear. D). urgent </a:t>
                      </a:r>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677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70553255"/>
              </p:ext>
            </p:extLst>
          </p:nvPr>
        </p:nvGraphicFramePr>
        <p:xfrm>
          <a:off x="480695" y="478203"/>
          <a:ext cx="11230610" cy="597408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4753093">
                <a:tc>
                  <a:txBody>
                    <a:bodyPr/>
                    <a:lstStyle/>
                    <a:p>
                      <a:pPr algn="l">
                        <a:buNone/>
                      </a:pPr>
                      <a:r>
                        <a:rPr lang="en-US" altLang="zh-CN" sz="2800" dirty="0"/>
                        <a:t>God is omnipotent. God is concerned about the Israelites’ suffering.</a:t>
                      </a:r>
                    </a:p>
                    <a:p>
                      <a:pPr algn="l">
                        <a:buNone/>
                      </a:pPr>
                      <a:r>
                        <a:rPr lang="en-US" altLang="zh-CN" sz="2800" dirty="0"/>
                        <a:t>Why didn’t God Himself save the Israelites directly? But rather call Moses to establish the triliteral relationship to save them?</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a:t>上帝是全能的</a:t>
                      </a:r>
                      <a:r>
                        <a:rPr lang="en-US" altLang="ja-JP" sz="2800" dirty="0"/>
                        <a:t>. </a:t>
                      </a:r>
                      <a:r>
                        <a:rPr lang="ja-JP" altLang="en-US" sz="2800"/>
                        <a:t>上帝关心以色列人的苦难</a:t>
                      </a:r>
                      <a:r>
                        <a:rPr lang="en-US" altLang="ja-JP" sz="2800" dirty="0"/>
                        <a:t>. </a:t>
                      </a:r>
                      <a:r>
                        <a:rPr lang="ja-JP" altLang="en-US" sz="2800"/>
                        <a:t>为什么上帝不亲自拯救以色列人？而是呼召摩西</a:t>
                      </a:r>
                      <a:r>
                        <a:rPr lang="en-US" altLang="ja-JP" sz="2800" dirty="0"/>
                        <a:t>,</a:t>
                      </a:r>
                      <a:r>
                        <a:rPr lang="ja-JP" altLang="en-US" sz="2800"/>
                        <a:t>建立三边关系</a:t>
                      </a:r>
                      <a:r>
                        <a:rPr lang="en-US" altLang="ja-JP" sz="2800" dirty="0"/>
                        <a:t>,</a:t>
                      </a:r>
                      <a:r>
                        <a:rPr lang="ja-JP" altLang="en-US" sz="2800"/>
                        <a:t>来拯救他们？</a:t>
                      </a:r>
                      <a:endParaRPr lang="en-US" altLang="zh-CN" sz="2800" dirty="0"/>
                    </a:p>
                    <a:p>
                      <a:pPr algn="l">
                        <a:buNone/>
                      </a:pPr>
                      <a:endParaRPr lang="en-US" sz="2800" dirty="0"/>
                    </a:p>
                    <a:p>
                      <a:pPr algn="l">
                        <a:buNone/>
                      </a:pPr>
                      <a:r>
                        <a:rPr lang="en-US" sz="2800" dirty="0"/>
                        <a:t>Is it because Moses </a:t>
                      </a:r>
                    </a:p>
                    <a:p>
                      <a:pPr marL="457200" indent="-457200" algn="l">
                        <a:buFont typeface="Wingdings" pitchFamily="2" charset="2"/>
                        <a:buChar char="q"/>
                      </a:pPr>
                      <a:r>
                        <a:rPr lang="en-US" sz="2800" dirty="0"/>
                        <a:t>is more powerful than God?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a:t>has special capability? Such as knowledgeable, well-educated, leadership?</a:t>
                      </a:r>
                    </a:p>
                    <a:p>
                      <a:pPr marL="457200" indent="-457200" algn="l">
                        <a:buFont typeface="Wingdings" pitchFamily="2" charset="2"/>
                        <a:buChar char="q"/>
                      </a:pPr>
                      <a:r>
                        <a:rPr lang="en-US" sz="2800" dirty="0"/>
                        <a:t>grew up in a royal family?</a:t>
                      </a:r>
                    </a:p>
                    <a:p>
                      <a:pPr marL="457200" indent="-457200" algn="l">
                        <a:buFont typeface="Wingdings" pitchFamily="2" charset="2"/>
                        <a:buChar char="q"/>
                      </a:pPr>
                      <a:r>
                        <a:rPr lang="en-US" sz="2800" dirty="0"/>
                        <a:t>…</a:t>
                      </a:r>
                    </a:p>
                  </a:txBody>
                  <a:tcPr marL="137160" marR="137160" marT="137160" marB="13716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69735585"/>
              </p:ext>
            </p:extLst>
          </p:nvPr>
        </p:nvGraphicFramePr>
        <p:xfrm>
          <a:off x="480695" y="478203"/>
          <a:ext cx="11230610" cy="640080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Parenting Question</a:t>
                      </a:r>
                    </a:p>
                  </a:txBody>
                  <a:tcPr/>
                </a:tc>
                <a:extLst>
                  <a:ext uri="{0D108BD9-81ED-4DB2-BD59-A6C34878D82A}">
                    <a16:rowId xmlns:a16="http://schemas.microsoft.com/office/drawing/2014/main" val="10000"/>
                  </a:ext>
                </a:extLst>
              </a:tr>
              <a:tr h="4753093">
                <a:tc>
                  <a:txBody>
                    <a:bodyPr/>
                    <a:lstStyle/>
                    <a:p>
                      <a:pPr algn="l">
                        <a:buNone/>
                      </a:pPr>
                      <a:r>
                        <a:rPr lang="en-US" sz="2800" dirty="0"/>
                        <a:t>What implications does Exodus 3:1-11 have for parenting?</a:t>
                      </a:r>
                      <a:r>
                        <a:rPr lang="ja-JP" altLang="en-US" sz="2800"/>
                        <a:t> 出埃及记 </a:t>
                      </a:r>
                      <a:r>
                        <a:rPr lang="en-US" altLang="ja-JP" sz="2800" dirty="0"/>
                        <a:t>3:1-11 </a:t>
                      </a:r>
                      <a:r>
                        <a:rPr lang="ja-JP" altLang="en-US" sz="2800"/>
                        <a:t>对养育子女有什么启示？</a:t>
                      </a:r>
                      <a:endParaRPr lang="en-US" sz="2800" dirty="0"/>
                    </a:p>
                    <a:p>
                      <a:pPr algn="l">
                        <a:buNone/>
                      </a:pPr>
                      <a:endParaRPr lang="en-US" sz="2800" dirty="0"/>
                    </a:p>
                    <a:p>
                      <a:pPr algn="l">
                        <a:buNone/>
                      </a:pPr>
                      <a:r>
                        <a:rPr lang="en-US" altLang="zh-CN" sz="2800" dirty="0">
                          <a:sym typeface="+mn-ea"/>
                        </a:rPr>
                        <a:t>How is the </a:t>
                      </a:r>
                      <a:r>
                        <a:rPr lang="en-US" altLang="zh-CN" sz="2800" b="1" i="1" dirty="0">
                          <a:sym typeface="+mn-ea"/>
                        </a:rPr>
                        <a:t>God-Moses-Israelites</a:t>
                      </a:r>
                      <a:r>
                        <a:rPr lang="en-US" altLang="zh-CN" sz="2800" i="1" dirty="0">
                          <a:sym typeface="+mn-ea"/>
                        </a:rPr>
                        <a:t> </a:t>
                      </a:r>
                      <a:r>
                        <a:rPr lang="en-US" altLang="zh-CN" sz="2800" i="0" dirty="0">
                          <a:sym typeface="+mn-ea"/>
                        </a:rPr>
                        <a:t>t</a:t>
                      </a:r>
                      <a:r>
                        <a:rPr lang="en-US" altLang="zh-CN" sz="2800" dirty="0">
                          <a:sym typeface="+mn-ea"/>
                        </a:rPr>
                        <a:t>rilateral relationship related to the “</a:t>
                      </a:r>
                      <a:r>
                        <a:rPr lang="en-US" altLang="zh-CN" sz="2800" b="1" i="1" dirty="0">
                          <a:sym typeface="+mn-ea"/>
                        </a:rPr>
                        <a:t>God-Parents-Children”</a:t>
                      </a:r>
                      <a:r>
                        <a:rPr lang="en-US" altLang="zh-CN" sz="2800" dirty="0">
                          <a:sym typeface="+mn-ea"/>
                        </a:rPr>
                        <a:t> and “</a:t>
                      </a:r>
                      <a:r>
                        <a:rPr lang="en-US" altLang="zh-CN" sz="2800" b="1" i="1" dirty="0">
                          <a:sym typeface="+mn-ea"/>
                        </a:rPr>
                        <a:t>God-Husband-Wife”</a:t>
                      </a:r>
                      <a:r>
                        <a:rPr lang="en-US" altLang="zh-CN" sz="2800" dirty="0">
                          <a:sym typeface="+mn-ea"/>
                        </a:rPr>
                        <a:t>  and “</a:t>
                      </a:r>
                      <a:r>
                        <a:rPr lang="en-US" altLang="zh-CN" sz="2800" b="1" i="1" dirty="0">
                          <a:sym typeface="+mn-ea"/>
                        </a:rPr>
                        <a:t>Jesus-Church-Christians”</a:t>
                      </a:r>
                      <a:r>
                        <a:rPr lang="en-US" altLang="zh-CN" sz="2800" dirty="0">
                          <a:sym typeface="+mn-ea"/>
                        </a:rPr>
                        <a:t> trilateral relationship? “</a:t>
                      </a:r>
                      <a:r>
                        <a:rPr lang="ja-JP" altLang="en-US" sz="2800">
                          <a:sym typeface="+mn-ea"/>
                        </a:rPr>
                        <a:t>神</a:t>
                      </a:r>
                      <a:r>
                        <a:rPr lang="en-US" altLang="ja-JP" sz="2800" dirty="0">
                          <a:sym typeface="+mn-ea"/>
                        </a:rPr>
                        <a:t>-</a:t>
                      </a:r>
                      <a:r>
                        <a:rPr lang="ja-JP" altLang="en-US" sz="2800">
                          <a:sym typeface="+mn-ea"/>
                        </a:rPr>
                        <a:t>摩西</a:t>
                      </a:r>
                      <a:r>
                        <a:rPr lang="en-US" altLang="ja-JP" sz="2800" dirty="0">
                          <a:sym typeface="+mn-ea"/>
                        </a:rPr>
                        <a:t>-</a:t>
                      </a:r>
                      <a:r>
                        <a:rPr lang="ja-JP" altLang="en-US" sz="2800">
                          <a:sym typeface="+mn-ea"/>
                        </a:rPr>
                        <a:t>以色列人</a:t>
                      </a:r>
                      <a:r>
                        <a:rPr lang="en-US" altLang="ja-JP" sz="2800" dirty="0">
                          <a:sym typeface="+mn-ea"/>
                        </a:rPr>
                        <a:t>” </a:t>
                      </a:r>
                      <a:r>
                        <a:rPr lang="ja-JP" altLang="en-US" sz="2800">
                          <a:sym typeface="+mn-ea"/>
                        </a:rPr>
                        <a:t>与“神</a:t>
                      </a:r>
                      <a:r>
                        <a:rPr lang="en-US" altLang="ja-JP" sz="2800" dirty="0">
                          <a:sym typeface="+mn-ea"/>
                        </a:rPr>
                        <a:t>-</a:t>
                      </a:r>
                      <a:r>
                        <a:rPr lang="ja-JP" altLang="en-US" sz="2800">
                          <a:sym typeface="+mn-ea"/>
                        </a:rPr>
                        <a:t>父母</a:t>
                      </a:r>
                      <a:r>
                        <a:rPr lang="en-US" altLang="ja-JP" sz="2800" dirty="0">
                          <a:sym typeface="+mn-ea"/>
                        </a:rPr>
                        <a:t>-</a:t>
                      </a:r>
                      <a:r>
                        <a:rPr lang="ja-JP" altLang="en-US" sz="2800">
                          <a:sym typeface="+mn-ea"/>
                        </a:rPr>
                        <a:t>儿女”与“神</a:t>
                      </a:r>
                      <a:r>
                        <a:rPr lang="en-US" altLang="ja-JP" sz="2800" dirty="0">
                          <a:sym typeface="+mn-ea"/>
                        </a:rPr>
                        <a:t>-</a:t>
                      </a:r>
                      <a:r>
                        <a:rPr lang="ja-JP" altLang="en-US" sz="2800">
                          <a:sym typeface="+mn-ea"/>
                        </a:rPr>
                        <a:t>夫</a:t>
                      </a:r>
                      <a:r>
                        <a:rPr lang="en-US" altLang="ja-JP" sz="2800" dirty="0">
                          <a:sym typeface="+mn-ea"/>
                        </a:rPr>
                        <a:t>-</a:t>
                      </a:r>
                      <a:r>
                        <a:rPr lang="ja-JP" altLang="en-US" sz="2800">
                          <a:sym typeface="+mn-ea"/>
                        </a:rPr>
                        <a:t>妻”与</a:t>
                      </a:r>
                      <a:r>
                        <a:rPr lang="en-US" altLang="ja-JP" sz="2800" dirty="0">
                          <a:sym typeface="+mn-ea"/>
                        </a:rPr>
                        <a:t> “</a:t>
                      </a:r>
                      <a:r>
                        <a:rPr lang="ja-JP" altLang="en-US" sz="2800">
                          <a:sym typeface="+mn-ea"/>
                        </a:rPr>
                        <a:t>耶稣</a:t>
                      </a:r>
                      <a:r>
                        <a:rPr lang="en-US" altLang="ja-JP" sz="2800" dirty="0">
                          <a:sym typeface="+mn-ea"/>
                        </a:rPr>
                        <a:t>-</a:t>
                      </a:r>
                      <a:r>
                        <a:rPr lang="ja-JP" altLang="en-US" sz="2800">
                          <a:sym typeface="+mn-ea"/>
                        </a:rPr>
                        <a:t>教会</a:t>
                      </a:r>
                      <a:r>
                        <a:rPr lang="en-US" altLang="ja-JP" sz="2800" dirty="0">
                          <a:sym typeface="+mn-ea"/>
                        </a:rPr>
                        <a:t>-</a:t>
                      </a:r>
                      <a:r>
                        <a:rPr lang="ja-JP" altLang="en-US" sz="2800">
                          <a:sym typeface="+mn-ea"/>
                        </a:rPr>
                        <a:t>基督徒</a:t>
                      </a:r>
                      <a:r>
                        <a:rPr lang="en-US" altLang="ja-JP" sz="2800" dirty="0">
                          <a:sym typeface="+mn-ea"/>
                        </a:rPr>
                        <a:t>“ </a:t>
                      </a:r>
                      <a:r>
                        <a:rPr lang="ja-JP" altLang="en-US" sz="2800">
                          <a:sym typeface="+mn-ea"/>
                        </a:rPr>
                        <a:t>的三边关系有什么关联？</a:t>
                      </a:r>
                      <a:endParaRPr lang="en-US" altLang="zh-CN" sz="2800" dirty="0">
                        <a:sym typeface="+mn-ea"/>
                      </a:endParaRPr>
                    </a:p>
                    <a:p>
                      <a:pPr algn="l">
                        <a:buNone/>
                      </a:pPr>
                      <a:endParaRPr lang="en-US" sz="2800" dirty="0">
                        <a:sym typeface="+mn-ea"/>
                      </a:endParaRPr>
                    </a:p>
                    <a:p>
                      <a:pPr algn="l">
                        <a:buNone/>
                      </a:pPr>
                      <a:r>
                        <a:rPr lang="en-US" sz="2800" dirty="0">
                          <a:sym typeface="+mn-ea"/>
                        </a:rPr>
                        <a:t>As the parents, did you hear the calling from God? Do you have a struggle? What are your concerns? What is your expectation of your children? </a:t>
                      </a:r>
                      <a:r>
                        <a:rPr lang="ja-JP" altLang="en-US" sz="2800">
                          <a:sym typeface="+mn-ea"/>
                        </a:rPr>
                        <a:t>作为父母，你听到上帝的呼召了吗？你遇到过挣扎吗？你的担忧是什么？你对孩子的期望是什么？</a:t>
                      </a:r>
                      <a:endParaRPr lang="en-US" sz="280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1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我愿意献身给神，但我不愿意让孩子献身给神。我献身给神是为孩子</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am willing to dedicate myself to God, but I am unwilling to let my children dedicate themselves to God. I dedicate myself to God for my children.”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教养孩童、使他走当行的道、就是到老他也不偏离。</a:t>
            </a:r>
            <a:r>
              <a:rPr lang="en-US" altLang="ja-JP" sz="2800" b="1" dirty="0">
                <a:solidFill>
                  <a:srgbClr val="00B0F0"/>
                </a:solidFill>
                <a:latin typeface="DFKai-SB" panose="03000509000000000000" pitchFamily="65" charset="-120"/>
                <a:ea typeface="DFKai-SB" panose="03000509000000000000" pitchFamily="65" charset="-120"/>
              </a:rPr>
              <a:t>" </a:t>
            </a:r>
            <a:r>
              <a:rPr lang="en-US" altLang="ja-JP" sz="1800" dirty="0">
                <a:solidFill>
                  <a:srgbClr val="00B0F0"/>
                </a:solidFill>
                <a:latin typeface="DFKai-SB" panose="03000509000000000000" pitchFamily="65" charset="-120"/>
                <a:ea typeface="DFKai-SB" panose="03000509000000000000" pitchFamily="65" charset="-120"/>
              </a:rPr>
              <a:t>(Pro22:6 CUV)</a:t>
            </a:r>
          </a:p>
          <a:p>
            <a:pPr marL="357505" indent="-357505">
              <a:buNone/>
            </a:pPr>
            <a:r>
              <a:rPr lang="en-US" altLang="zh-CN" sz="2800" b="1" dirty="0">
                <a:latin typeface="DFKai-SB" panose="03000509000000000000" pitchFamily="65" charset="-120"/>
                <a:ea typeface="DFKai-SB" panose="03000509000000000000" pitchFamily="65" charset="-120"/>
              </a:rPr>
              <a:t>"</a:t>
            </a:r>
            <a:r>
              <a:rPr lang="en-US" altLang="zh-CN" sz="2800" dirty="0">
                <a:latin typeface="DFKai-SB" panose="03000509000000000000" pitchFamily="65" charset="-120"/>
                <a:ea typeface="DFKai-SB" panose="03000509000000000000" pitchFamily="65" charset="-120"/>
              </a:rPr>
              <a:t>Train a child in the way he should go, and when he is old he will not turn from it." (Pro22:6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898254461"/>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a:t>
                      </a:r>
                      <a:r>
                        <a:rPr lang="en-US" sz="2800" dirty="0">
                          <a:solidFill>
                            <a:schemeClr val="dk1"/>
                          </a:solidFill>
                        </a:rPr>
                        <a:t>children</a:t>
                      </a:r>
                      <a:r>
                        <a:rPr lang="en-US" sz="2800" dirty="0"/>
                        <a:t>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pic>
        <p:nvPicPr>
          <p:cNvPr id="3" name="Picture 2">
            <a:hlinkClick r:id="rId3"/>
            <a:extLst>
              <a:ext uri="{FF2B5EF4-FFF2-40B4-BE49-F238E27FC236}">
                <a16:creationId xmlns:a16="http://schemas.microsoft.com/office/drawing/2014/main" id="{B817F010-9E85-6FEA-2554-BB7CCB7EC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8902" y="4901185"/>
            <a:ext cx="1695076" cy="1956815"/>
          </a:xfrm>
          <a:prstGeom prst="rect">
            <a:avLst/>
          </a:prstGeom>
        </p:spPr>
      </p:pic>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3046988"/>
          </a:xfrm>
          <a:prstGeom prst="rect">
            <a:avLst/>
          </a:prstGeom>
          <a:noFill/>
        </p:spPr>
        <p:txBody>
          <a:bodyPr wrap="square" rtlCol="0" anchor="t">
            <a:spAutoFit/>
          </a:bodyPr>
          <a:lstStyle/>
          <a:p>
            <a:pPr marL="635" indent="-635">
              <a:buNone/>
            </a:pPr>
            <a:r>
              <a:rPr lang="en-US" altLang="en-US" sz="2400" dirty="0">
                <a:sym typeface="+mn-ea"/>
              </a:rPr>
              <a:t>2.</a:t>
            </a:r>
            <a:r>
              <a:rPr lang="en-US" altLang="en-US" sz="2400" dirty="0">
                <a:sym typeface="+mn-ea"/>
                <a:hlinkClick r:id="rId3"/>
              </a:rPr>
              <a:t>No Turning Back</a:t>
            </a:r>
            <a:endParaRPr lang="en-US" altLang="en-US" sz="2400" dirty="0">
              <a:sym typeface="+mn-ea"/>
            </a:endParaRPr>
          </a:p>
          <a:p>
            <a:pPr marL="635" indent="-635">
              <a:buNone/>
            </a:pPr>
            <a:r>
              <a:rPr lang="en-US" altLang="en-US" sz="2400" dirty="0">
                <a:solidFill>
                  <a:srgbClr val="FF0000"/>
                </a:solidFill>
                <a:sym typeface="+mn-ea"/>
              </a:rPr>
              <a:t>https://</a:t>
            </a:r>
            <a:r>
              <a:rPr lang="en-US" altLang="en-US" sz="2400" dirty="0" err="1">
                <a:solidFill>
                  <a:srgbClr val="FF0000"/>
                </a:solidFill>
                <a:sym typeface="+mn-ea"/>
              </a:rPr>
              <a:t>www.youtube.com</a:t>
            </a:r>
            <a:r>
              <a:rPr lang="en-US" altLang="en-US" sz="2400" dirty="0">
                <a:solidFill>
                  <a:srgbClr val="FF0000"/>
                </a:solidFill>
                <a:sym typeface="+mn-ea"/>
              </a:rPr>
              <a:t>/</a:t>
            </a:r>
            <a:r>
              <a:rPr lang="en-US" altLang="en-US" sz="2400" dirty="0" err="1">
                <a:solidFill>
                  <a:srgbClr val="FF0000"/>
                </a:solidFill>
                <a:sym typeface="+mn-ea"/>
              </a:rPr>
              <a:t>watch?v</a:t>
            </a:r>
            <a:r>
              <a:rPr lang="en-US" altLang="en-US" sz="2400" dirty="0">
                <a:solidFill>
                  <a:srgbClr val="FF0000"/>
                </a:solidFill>
                <a:sym typeface="+mn-ea"/>
              </a:rPr>
              <a:t>=</a:t>
            </a:r>
            <a:r>
              <a:rPr lang="en-US" altLang="en-US" sz="2400" dirty="0" err="1">
                <a:solidFill>
                  <a:srgbClr val="FF0000"/>
                </a:solidFill>
                <a:sym typeface="+mn-ea"/>
              </a:rPr>
              <a:t>s_vFAyOUvko&amp;list</a:t>
            </a:r>
            <a:r>
              <a:rPr lang="en-US" altLang="en-US" sz="2400" dirty="0">
                <a:solidFill>
                  <a:srgbClr val="FF0000"/>
                </a:solidFill>
                <a:sym typeface="+mn-ea"/>
              </a:rPr>
              <a:t>=</a:t>
            </a:r>
            <a:r>
              <a:rPr lang="en-US" altLang="en-US" sz="2400" dirty="0" err="1">
                <a:solidFill>
                  <a:srgbClr val="FF0000"/>
                </a:solidFill>
                <a:sym typeface="+mn-ea"/>
              </a:rPr>
              <a:t>RDs_vFAyOUvko&amp;start_radio</a:t>
            </a:r>
            <a:r>
              <a:rPr lang="en-US" altLang="en-US" sz="2400" dirty="0">
                <a:solidFill>
                  <a:srgbClr val="FF0000"/>
                </a:solidFill>
                <a:sym typeface="+mn-ea"/>
              </a:rPr>
              <a:t>=1&amp;ab_channel=</a:t>
            </a:r>
            <a:r>
              <a:rPr lang="en-US" altLang="en-US" sz="2400" dirty="0" err="1">
                <a:solidFill>
                  <a:srgbClr val="FF0000"/>
                </a:solidFill>
                <a:sym typeface="+mn-ea"/>
              </a:rPr>
              <a:t>GaiseBaba</a:t>
            </a:r>
            <a:endParaRPr lang="en-US" altLang="en-US" sz="2400" dirty="0">
              <a:solidFill>
                <a:srgbClr val="00B050"/>
              </a:solidFill>
            </a:endParaRPr>
          </a:p>
          <a:p>
            <a:pPr marL="915035" indent="-915035" algn="l">
              <a:buNone/>
            </a:pPr>
            <a:r>
              <a:rPr lang="en-US" altLang="en-US" sz="2400" dirty="0">
                <a:sym typeface="+mn-ea"/>
              </a:rPr>
              <a:t>         Christian Kids</a:t>
            </a:r>
          </a:p>
          <a:p>
            <a:pPr marL="915035" indent="-915035" algn="l">
              <a:buNone/>
            </a:pPr>
            <a:endParaRPr lang="en-US" altLang="en-US" sz="2400" dirty="0">
              <a:sym typeface="+mn-ea"/>
            </a:endParaRPr>
          </a:p>
          <a:p>
            <a:pPr marL="915035" indent="-915035" algn="l">
              <a:buNone/>
            </a:pPr>
            <a:r>
              <a:rPr lang="en-US" altLang="en-US" sz="2400" dirty="0">
                <a:sym typeface="+mn-ea"/>
              </a:rPr>
              <a:t>3. </a:t>
            </a:r>
            <a:r>
              <a:rPr lang="en-US" altLang="en-US" sz="2400" dirty="0">
                <a:sym typeface="+mn-ea"/>
                <a:hlinkClick r:id="rId4"/>
              </a:rPr>
              <a:t> Q&amp;A for Children</a:t>
            </a: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4</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
        <p:nvSpPr>
          <p:cNvPr id="3" name="TextBox 2">
            <a:extLst>
              <a:ext uri="{FF2B5EF4-FFF2-40B4-BE49-F238E27FC236}">
                <a16:creationId xmlns:a16="http://schemas.microsoft.com/office/drawing/2014/main" id="{E62A7085-3E1A-8958-EBFB-9B1FC3D4F089}"/>
              </a:ext>
            </a:extLst>
          </p:cNvPr>
          <p:cNvSpPr txBox="1"/>
          <p:nvPr/>
        </p:nvSpPr>
        <p:spPr>
          <a:xfrm>
            <a:off x="575366" y="1053762"/>
            <a:ext cx="4969397" cy="1200329"/>
          </a:xfrm>
          <a:prstGeom prst="rect">
            <a:avLst/>
          </a:prstGeom>
          <a:noFill/>
        </p:spPr>
        <p:txBody>
          <a:bodyPr wrap="square" rtlCol="0">
            <a:spAutoFit/>
          </a:bodyPr>
          <a:lstStyle/>
          <a:p>
            <a:r>
              <a:rPr lang="en-US" dirty="0"/>
              <a:t>1. </a:t>
            </a:r>
            <a:r>
              <a:rPr lang="en-US" dirty="0">
                <a:hlinkClick r:id="rId6"/>
              </a:rPr>
              <a:t>Here I am. (Kids)</a:t>
            </a:r>
            <a:endParaRPr lang="en-US" dirty="0"/>
          </a:p>
          <a:p>
            <a:r>
              <a:rPr lang="en-US" dirty="0">
                <a:hlinkClick r:id="rId6"/>
              </a:rPr>
              <a:t>https://www.youtube.com/watch?v=03G52K9X2hQ&amp;list=RD03G52K9X2hQ&amp;start_radio=1&amp;ab_channel=Maranatha%21Music</a:t>
            </a: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9.xml><?xml version="1.0" encoding="utf-8"?>
<p:tagLst xmlns:a="http://schemas.openxmlformats.org/drawingml/2006/main" xmlns:r="http://schemas.openxmlformats.org/officeDocument/2006/relationships" xmlns:p="http://schemas.openxmlformats.org/presentationml/2006/main">
  <p:tag name="WPP_GENERATETEXT" val="1"/>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1285</Words>
  <Application>Microsoft Macintosh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PMingLiU</vt:lpstr>
      <vt:lpstr>Arial</vt:lpstr>
      <vt:lpstr>Calibri</vt:lpstr>
      <vt:lpstr>DFKai-SB</vt:lpstr>
      <vt:lpstr>Times New Roman</vt:lpstr>
      <vt:lpstr>Wingdings</vt:lpstr>
      <vt:lpstr>Orange Waves</vt:lpstr>
      <vt:lpstr>Exodus 出埃及記 3:1-11  Moses and Parenting  </vt:lpstr>
      <vt:lpstr>出埃及記(Exodus) 3:1-11 簡介</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225</cp:revision>
  <dcterms:created xsi:type="dcterms:W3CDTF">2024-01-10T14:09:00Z</dcterms:created>
  <dcterms:modified xsi:type="dcterms:W3CDTF">2025-08-12T20:56:43Z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