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1414" r:id="rId2"/>
    <p:sldId id="1475" r:id="rId3"/>
    <p:sldId id="1462" r:id="rId4"/>
    <p:sldId id="1442" r:id="rId5"/>
    <p:sldId id="1466" r:id="rId6"/>
    <p:sldId id="1470" r:id="rId7"/>
    <p:sldId id="1476" r:id="rId8"/>
    <p:sldId id="1479" r:id="rId9"/>
    <p:sldId id="1480" r:id="rId10"/>
    <p:sldId id="1481" r:id="rId11"/>
    <p:sldId id="1477" r:id="rId12"/>
    <p:sldId id="1443" r:id="rId13"/>
    <p:sldId id="1459" r:id="rId14"/>
    <p:sldId id="145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2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14">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86kPNP5fCn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exo32_11_14.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4500" y="67945"/>
            <a:ext cx="5070474" cy="3491683"/>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32:11-14</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Intercessory Prayer</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ja-JP" altLang="en-US" sz="2800" b="1" i="0">
                <a:solidFill>
                  <a:srgbClr val="000000"/>
                </a:solidFill>
                <a:effectLst/>
                <a:latin typeface="PMingLiU" panose="02020500000000000000" pitchFamily="18" charset="-120"/>
                <a:ea typeface="PMingLiU" panose="02020500000000000000" pitchFamily="18" charset="-120"/>
              </a:rPr>
              <a:t>摩西的代禱</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09-13-2025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pic>
        <p:nvPicPr>
          <p:cNvPr id="5" name="Picture 4">
            <a:hlinkClick r:id="rId2"/>
            <a:extLst>
              <a:ext uri="{FF2B5EF4-FFF2-40B4-BE49-F238E27FC236}">
                <a16:creationId xmlns:a16="http://schemas.microsoft.com/office/drawing/2014/main" id="{F6143DB2-C7D1-A3B4-8EA2-6DC052394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752"/>
            <a:ext cx="7048952" cy="43727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Moses’ Prayer on behalf of the Israelites (</a:t>
            </a:r>
            <a:r>
              <a:rPr lang="ja-JP" altLang="en-US" b="0" i="0">
                <a:solidFill>
                  <a:srgbClr val="001D35"/>
                </a:solidFill>
                <a:effectLst/>
                <a:latin typeface="Google Sans"/>
              </a:rPr>
              <a:t>代禱</a:t>
            </a:r>
            <a:r>
              <a:rPr lang="en-US" altLang="zh-CN" dirty="0"/>
              <a:t>)</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3569942194"/>
              </p:ext>
            </p:extLst>
          </p:nvPr>
        </p:nvGraphicFramePr>
        <p:xfrm>
          <a:off x="277587" y="1225852"/>
          <a:ext cx="11756570" cy="515112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4. Remember God’s Promise</a:t>
                      </a:r>
                      <a:endParaRPr lang="en-US" sz="3200" dirty="0"/>
                    </a:p>
                  </a:txBody>
                  <a:tcPr/>
                </a:tc>
                <a:extLst>
                  <a:ext uri="{0D108BD9-81ED-4DB2-BD59-A6C34878D82A}">
                    <a16:rowId xmlns:a16="http://schemas.microsoft.com/office/drawing/2014/main" val="3953830017"/>
                  </a:ext>
                </a:extLst>
              </a:tr>
              <a:tr h="370840">
                <a:tc>
                  <a:txBody>
                    <a:bodyPr/>
                    <a:lstStyle/>
                    <a:p>
                      <a:r>
                        <a:rPr lang="en-US" sz="3200" dirty="0"/>
                        <a:t>“"Remember your servants Abraham, Isaac and Israel, to whom you swore by your own self: 'I will make your descendants as numerous as the stars in the sky and I will give your descendants all this land I promised them, and it will be their inheritance forever.' "" (Exo32:13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求你记念你的仆人亚伯拉罕、以撒、以色列．你曾指着自己起誓说、我必使你们的后裔像天上的星那样多、并且我所应许的这全地、必给你们的后裔、他们要永远承受为业。</a:t>
                      </a:r>
                      <a:r>
                        <a:rPr lang="en-US" altLang="ja-JP" sz="3200" dirty="0"/>
                        <a:t>" (Exo32:13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360952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Result of Moses’ Intercessory Prayer</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3539430"/>
          </a:xfrm>
          <a:prstGeom prst="rect">
            <a:avLst/>
          </a:prstGeom>
          <a:noFill/>
        </p:spPr>
        <p:txBody>
          <a:bodyPr wrap="square" rtlCol="0">
            <a:spAutoFit/>
          </a:bodyPr>
          <a:lstStyle/>
          <a:p>
            <a:r>
              <a:rPr lang="en-US" sz="3200" dirty="0">
                <a:solidFill>
                  <a:srgbClr val="3366FF"/>
                </a:solidFill>
              </a:rPr>
              <a:t>"Then the Lord relented and did not bring on his people the disaster he had threatened." (Exo32:14 NIV)</a:t>
            </a:r>
          </a:p>
          <a:p>
            <a:endParaRPr lang="en-US" sz="3200" dirty="0">
              <a:solidFill>
                <a:srgbClr val="3366FF"/>
              </a:solidFill>
            </a:endParaRPr>
          </a:p>
          <a:p>
            <a:r>
              <a:rPr lang="en-US" altLang="ja-JP" sz="3200" dirty="0">
                <a:solidFill>
                  <a:srgbClr val="3366FF"/>
                </a:solidFill>
              </a:rPr>
              <a:t>"</a:t>
            </a:r>
            <a:r>
              <a:rPr lang="ja-JP" altLang="en-US" sz="3200">
                <a:solidFill>
                  <a:srgbClr val="3366FF"/>
                </a:solidFill>
              </a:rPr>
              <a:t>于是耶和华后悔、不把所说的祸降与他的百姓。</a:t>
            </a:r>
            <a:r>
              <a:rPr lang="en-US" altLang="ja-JP" sz="3200" dirty="0">
                <a:solidFill>
                  <a:srgbClr val="3366FF"/>
                </a:solidFill>
              </a:rPr>
              <a:t>" (</a:t>
            </a:r>
            <a:r>
              <a:rPr lang="en-US" sz="3200" dirty="0">
                <a:solidFill>
                  <a:srgbClr val="3366FF"/>
                </a:solidFill>
              </a:rPr>
              <a:t>Exo32:14 CUVS) </a:t>
            </a:r>
          </a:p>
          <a:p>
            <a:endParaRPr lang="en-US" sz="3200" dirty="0">
              <a:solidFill>
                <a:srgbClr val="FF0000"/>
              </a:solidFill>
            </a:endParaRPr>
          </a:p>
          <a:p>
            <a:endParaRPr lang="en-US" sz="3200" dirty="0"/>
          </a:p>
        </p:txBody>
      </p:sp>
    </p:spTree>
    <p:extLst>
      <p:ext uri="{BB962C8B-B14F-4D97-AF65-F5344CB8AC3E}">
        <p14:creationId xmlns:p14="http://schemas.microsoft.com/office/powerpoint/2010/main" val="216911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How should parents pray </a:t>
            </a:r>
            <a:r>
              <a:rPr lang="en-US" altLang="zh-CN" sz="2800">
                <a:sym typeface="+mn-ea"/>
              </a:rPr>
              <a:t>on behalf of </a:t>
            </a:r>
            <a:r>
              <a:rPr lang="en-US" altLang="zh-CN" sz="2800" dirty="0">
                <a:sym typeface="+mn-ea"/>
              </a:rPr>
              <a:t>children?</a:t>
            </a: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b="1">
                <a:solidFill>
                  <a:srgbClr val="00B0F0"/>
                </a:solidFill>
                <a:latin typeface="DFKai-SB" panose="03000509000000000000" pitchFamily="65" charset="-120"/>
                <a:ea typeface="DFKai-SB" panose="03000509000000000000" pitchFamily="65" charset="-120"/>
              </a:rPr>
              <a:t>但耶和华的慈爱、归于敬畏他的人、从亘古到永远．他的公义、也归于子子孙孙．</a:t>
            </a:r>
            <a:r>
              <a:rPr lang="en-US" altLang="ja-JP" sz="2800" b="1" dirty="0">
                <a:solidFill>
                  <a:srgbClr val="00B0F0"/>
                </a:solidFill>
                <a:latin typeface="DFKai-SB" panose="03000509000000000000" pitchFamily="65" charset="-120"/>
                <a:ea typeface="DFKai-SB" panose="03000509000000000000" pitchFamily="65" charset="-120"/>
              </a:rPr>
              <a:t>" </a:t>
            </a:r>
            <a:r>
              <a:rPr lang="en-US" altLang="ja-JP" sz="2000" b="1" dirty="0">
                <a:solidFill>
                  <a:srgbClr val="00B0F0"/>
                </a:solidFill>
                <a:latin typeface="DFKai-SB" panose="03000509000000000000" pitchFamily="65" charset="-120"/>
                <a:ea typeface="DFKai-SB" panose="03000509000000000000" pitchFamily="65" charset="-120"/>
              </a:rPr>
              <a:t>(Psm103:17 CUVS)</a:t>
            </a:r>
            <a:endParaRPr lang="en-US" altLang="ja-JP" sz="2000"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b="1" dirty="0">
                <a:latin typeface="DFKai-SB" panose="03000509000000000000" pitchFamily="65" charset="-120"/>
                <a:ea typeface="DFKai-SB" panose="03000509000000000000" pitchFamily="65" charset="-120"/>
              </a:rPr>
              <a:t>"</a:t>
            </a:r>
            <a:r>
              <a:rPr lang="en-US" altLang="zh-CN" sz="2800" dirty="0">
                <a:latin typeface="DFKai-SB" panose="03000509000000000000" pitchFamily="65" charset="-120"/>
                <a:ea typeface="DFKai-SB" panose="03000509000000000000" pitchFamily="65" charset="-120"/>
              </a:rPr>
              <a:t>But from everlasting to everlasting the Lord 's love is with those who fear him, and his righteousness with their children's children-" </a:t>
            </a:r>
            <a:r>
              <a:rPr lang="en-US" altLang="zh-CN" sz="2000" dirty="0">
                <a:latin typeface="DFKai-SB" panose="03000509000000000000" pitchFamily="65" charset="-120"/>
                <a:ea typeface="DFKai-SB" panose="03000509000000000000" pitchFamily="65" charset="-120"/>
              </a:rPr>
              <a:t>(Psm103:17 NIV)</a:t>
            </a:r>
            <a:endParaRPr lang="zh-CN" altLang="en-US" sz="2000" dirty="0">
              <a:latin typeface="DFKai-SB" panose="03000509000000000000" pitchFamily="65" charset="-120"/>
              <a:ea typeface="DFKai-SB" panose="03000509000000000000" pitchFamily="65"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8F6AAA-797E-C43F-F265-AAF46EEAE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308" y="1057328"/>
            <a:ext cx="8695098" cy="5800672"/>
          </a:xfrm>
        </p:spPr>
      </p:pic>
      <p:sp>
        <p:nvSpPr>
          <p:cNvPr id="5" name="Title 1">
            <a:extLst>
              <a:ext uri="{FF2B5EF4-FFF2-40B4-BE49-F238E27FC236}">
                <a16:creationId xmlns:a16="http://schemas.microsoft.com/office/drawing/2014/main" id="{2B146529-F3D4-DA46-5101-4940AB799F28}"/>
              </a:ext>
            </a:extLst>
          </p:cNvPr>
          <p:cNvSpPr>
            <a:spLocks noGrp="1"/>
          </p:cNvSpPr>
          <p:nvPr>
            <p:ph type="title"/>
          </p:nvPr>
        </p:nvSpPr>
        <p:spPr>
          <a:xfrm>
            <a:off x="609600" y="0"/>
            <a:ext cx="10972800" cy="1175657"/>
          </a:xfrm>
        </p:spPr>
        <p:txBody>
          <a:bodyPr/>
          <a:lstStyle/>
          <a:p>
            <a:pPr algn="ctr"/>
            <a:r>
              <a:rPr lang="en-US" altLang="zh-CN" dirty="0"/>
              <a:t>Do you remember the </a:t>
            </a:r>
            <a:r>
              <a:rPr lang="en-US" altLang="zh-CN" i="1" dirty="0">
                <a:solidFill>
                  <a:srgbClr val="FF0000"/>
                </a:solidFill>
              </a:rPr>
              <a:t>Ten Commandments</a:t>
            </a:r>
            <a:r>
              <a:rPr lang="en-US" altLang="zh-CN" dirty="0"/>
              <a:t>?</a:t>
            </a:r>
            <a:br>
              <a:rPr lang="en-US" altLang="zh-CN" dirty="0"/>
            </a:br>
            <a:r>
              <a:rPr lang="zh-CN" altLang="en-US" sz="2000" dirty="0"/>
              <a:t>出埃及記</a:t>
            </a:r>
            <a:r>
              <a:rPr lang="en-US" altLang="zh-CN" sz="2000" dirty="0"/>
              <a:t>(Exodus) 16:32-36</a:t>
            </a:r>
            <a:endParaRPr lang="zh-CN" altLang="en-US" sz="2000" dirty="0"/>
          </a:p>
        </p:txBody>
      </p:sp>
      <p:sp>
        <p:nvSpPr>
          <p:cNvPr id="7" name="TextBox 6">
            <a:extLst>
              <a:ext uri="{FF2B5EF4-FFF2-40B4-BE49-F238E27FC236}">
                <a16:creationId xmlns:a16="http://schemas.microsoft.com/office/drawing/2014/main" id="{EB6E5899-F978-7F65-7D68-87263C2019BF}"/>
              </a:ext>
            </a:extLst>
          </p:cNvPr>
          <p:cNvSpPr txBox="1"/>
          <p:nvPr/>
        </p:nvSpPr>
        <p:spPr>
          <a:xfrm>
            <a:off x="3161396" y="2534334"/>
            <a:ext cx="2406648" cy="646331"/>
          </a:xfrm>
          <a:prstGeom prst="rect">
            <a:avLst/>
          </a:prstGeom>
          <a:noFill/>
          <a:ln w="44450">
            <a:solidFill>
              <a:schemeClr val="accent1"/>
            </a:solidFill>
          </a:ln>
        </p:spPr>
        <p:txBody>
          <a:bodyPr wrap="square">
            <a:spAutoFit/>
          </a:bodyPr>
          <a:lstStyle/>
          <a:p>
            <a:endParaRPr lang="en-US" dirty="0"/>
          </a:p>
          <a:p>
            <a:endParaRPr lang="en-US" dirty="0"/>
          </a:p>
        </p:txBody>
      </p:sp>
      <p:sp>
        <p:nvSpPr>
          <p:cNvPr id="8" name="TextBox 7">
            <a:extLst>
              <a:ext uri="{FF2B5EF4-FFF2-40B4-BE49-F238E27FC236}">
                <a16:creationId xmlns:a16="http://schemas.microsoft.com/office/drawing/2014/main" id="{6E680A18-6798-39E4-1416-DBC10E0D2572}"/>
              </a:ext>
            </a:extLst>
          </p:cNvPr>
          <p:cNvSpPr txBox="1"/>
          <p:nvPr/>
        </p:nvSpPr>
        <p:spPr>
          <a:xfrm>
            <a:off x="3161396" y="3287524"/>
            <a:ext cx="2406648" cy="646331"/>
          </a:xfrm>
          <a:prstGeom prst="rect">
            <a:avLst/>
          </a:prstGeom>
          <a:noFill/>
          <a:ln w="44450">
            <a:solidFill>
              <a:schemeClr val="accent1"/>
            </a:solidFill>
          </a:ln>
        </p:spPr>
        <p:txBody>
          <a:bodyPr wrap="square">
            <a:spAutoFit/>
          </a:bodyPr>
          <a:lstStyle/>
          <a:p>
            <a:endParaRPr lang="en-US" dirty="0"/>
          </a:p>
          <a:p>
            <a:endParaRPr lang="en-US" dirty="0"/>
          </a:p>
        </p:txBody>
      </p:sp>
      <p:sp>
        <p:nvSpPr>
          <p:cNvPr id="9" name="TextBox 8">
            <a:extLst>
              <a:ext uri="{FF2B5EF4-FFF2-40B4-BE49-F238E27FC236}">
                <a16:creationId xmlns:a16="http://schemas.microsoft.com/office/drawing/2014/main" id="{0E4DB014-9318-9BC1-3495-A921A6DCFC15}"/>
              </a:ext>
            </a:extLst>
          </p:cNvPr>
          <p:cNvSpPr txBox="1"/>
          <p:nvPr/>
        </p:nvSpPr>
        <p:spPr>
          <a:xfrm>
            <a:off x="3161396" y="4040714"/>
            <a:ext cx="2618918" cy="646331"/>
          </a:xfrm>
          <a:prstGeom prst="rect">
            <a:avLst/>
          </a:prstGeom>
          <a:noFill/>
          <a:ln w="44450">
            <a:solidFill>
              <a:schemeClr val="accent1"/>
            </a:solidFill>
          </a:ln>
        </p:spPr>
        <p:txBody>
          <a:bodyPr wrap="square">
            <a:spAutoFit/>
          </a:bodyPr>
          <a:lstStyle/>
          <a:p>
            <a:endParaRPr lang="en-US" dirty="0"/>
          </a:p>
          <a:p>
            <a:endParaRPr lang="en-US" dirty="0"/>
          </a:p>
        </p:txBody>
      </p:sp>
    </p:spTree>
    <p:extLst>
      <p:ext uri="{BB962C8B-B14F-4D97-AF65-F5344CB8AC3E}">
        <p14:creationId xmlns:p14="http://schemas.microsoft.com/office/powerpoint/2010/main" val="354847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59957C-E35E-28C6-4300-B3B14FBE7C69}"/>
              </a:ext>
            </a:extLst>
          </p:cNvPr>
          <p:cNvSpPr>
            <a:spLocks noGrp="1"/>
          </p:cNvSpPr>
          <p:nvPr>
            <p:ph type="title"/>
          </p:nvPr>
        </p:nvSpPr>
        <p:spPr>
          <a:xfrm>
            <a:off x="620486" y="843870"/>
            <a:ext cx="10972800" cy="582613"/>
          </a:xfrm>
        </p:spPr>
        <p:txBody>
          <a:bodyPr/>
          <a:lstStyle/>
          <a:p>
            <a:r>
              <a:rPr lang="en-US" dirty="0"/>
              <a:t>Study Exodus 32 from the Parenting Perspective</a:t>
            </a:r>
          </a:p>
        </p:txBody>
      </p:sp>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2900721976"/>
              </p:ext>
            </p:extLst>
          </p:nvPr>
        </p:nvGraphicFramePr>
        <p:xfrm>
          <a:off x="620485" y="1926771"/>
          <a:ext cx="10972801" cy="3676598"/>
        </p:xfrm>
        <a:graphic>
          <a:graphicData uri="http://schemas.openxmlformats.org/drawingml/2006/table">
            <a:tbl>
              <a:tblPr firstRow="1" bandRow="1">
                <a:tableStyleId>{5C22544A-7EE6-4342-B048-85BDC9FD1C3A}</a:tableStyleId>
              </a:tblPr>
              <a:tblGrid>
                <a:gridCol w="277586">
                  <a:extLst>
                    <a:ext uri="{9D8B030D-6E8A-4147-A177-3AD203B41FA5}">
                      <a16:colId xmlns:a16="http://schemas.microsoft.com/office/drawing/2014/main" val="1563935256"/>
                    </a:ext>
                  </a:extLst>
                </a:gridCol>
                <a:gridCol w="7217229">
                  <a:extLst>
                    <a:ext uri="{9D8B030D-6E8A-4147-A177-3AD203B41FA5}">
                      <a16:colId xmlns:a16="http://schemas.microsoft.com/office/drawing/2014/main" val="4290631591"/>
                    </a:ext>
                  </a:extLst>
                </a:gridCol>
                <a:gridCol w="3477986">
                  <a:extLst>
                    <a:ext uri="{9D8B030D-6E8A-4147-A177-3AD203B41FA5}">
                      <a16:colId xmlns:a16="http://schemas.microsoft.com/office/drawing/2014/main" val="1609339356"/>
                    </a:ext>
                  </a:extLst>
                </a:gridCol>
              </a:tblGrid>
              <a:tr h="1322615">
                <a:tc>
                  <a:txBody>
                    <a:bodyPr/>
                    <a:lstStyle/>
                    <a:p>
                      <a:r>
                        <a:rPr lang="en-US" dirty="0"/>
                        <a:t>#</a:t>
                      </a:r>
                    </a:p>
                  </a:txBody>
                  <a:tcPr/>
                </a:tc>
                <a:tc>
                  <a:txBody>
                    <a:bodyPr/>
                    <a:lstStyle/>
                    <a:p>
                      <a:r>
                        <a:rPr lang="en-US" sz="3600" dirty="0"/>
                        <a:t>Key Figures </a:t>
                      </a:r>
                    </a:p>
                    <a:p>
                      <a:r>
                        <a:rPr lang="en-US" sz="3600" dirty="0"/>
                        <a:t>in Exodus 32</a:t>
                      </a:r>
                    </a:p>
                  </a:txBody>
                  <a:tcPr/>
                </a:tc>
                <a:tc>
                  <a:txBody>
                    <a:bodyPr/>
                    <a:lstStyle/>
                    <a:p>
                      <a:r>
                        <a:rPr lang="en-US" sz="3600" dirty="0"/>
                        <a:t>Parenting Figures</a:t>
                      </a:r>
                    </a:p>
                  </a:txBody>
                  <a:tcPr/>
                </a:tc>
                <a:extLst>
                  <a:ext uri="{0D108BD9-81ED-4DB2-BD59-A6C34878D82A}">
                    <a16:rowId xmlns:a16="http://schemas.microsoft.com/office/drawing/2014/main" val="3916847106"/>
                  </a:ext>
                </a:extLst>
              </a:tr>
              <a:tr h="784661">
                <a:tc>
                  <a:txBody>
                    <a:bodyPr/>
                    <a:lstStyle/>
                    <a:p>
                      <a:r>
                        <a:rPr lang="en-US" dirty="0"/>
                        <a:t>1</a:t>
                      </a:r>
                    </a:p>
                  </a:txBody>
                  <a:tcPr/>
                </a:tc>
                <a:tc>
                  <a:txBody>
                    <a:bodyPr/>
                    <a:lstStyle/>
                    <a:p>
                      <a:r>
                        <a:rPr lang="en-US" sz="3600" dirty="0"/>
                        <a:t>Moses </a:t>
                      </a:r>
                    </a:p>
                  </a:txBody>
                  <a:tcPr/>
                </a:tc>
                <a:tc>
                  <a:txBody>
                    <a:bodyPr/>
                    <a:lstStyle/>
                    <a:p>
                      <a:r>
                        <a:rPr lang="en-US" sz="3600" dirty="0"/>
                        <a:t>father</a:t>
                      </a:r>
                    </a:p>
                  </a:txBody>
                  <a:tcPr/>
                </a:tc>
                <a:extLst>
                  <a:ext uri="{0D108BD9-81ED-4DB2-BD59-A6C34878D82A}">
                    <a16:rowId xmlns:a16="http://schemas.microsoft.com/office/drawing/2014/main" val="3424692710"/>
                  </a:ext>
                </a:extLst>
              </a:tr>
              <a:tr h="784661">
                <a:tc>
                  <a:txBody>
                    <a:bodyPr/>
                    <a:lstStyle/>
                    <a:p>
                      <a:r>
                        <a:rPr lang="en-US" dirty="0"/>
                        <a:t>2</a:t>
                      </a:r>
                    </a:p>
                  </a:txBody>
                  <a:tcPr/>
                </a:tc>
                <a:tc>
                  <a:txBody>
                    <a:bodyPr/>
                    <a:lstStyle/>
                    <a:p>
                      <a:r>
                        <a:rPr lang="en-US" sz="3600" dirty="0"/>
                        <a:t>Arron </a:t>
                      </a:r>
                    </a:p>
                  </a:txBody>
                  <a:tcPr/>
                </a:tc>
                <a:tc>
                  <a:txBody>
                    <a:bodyPr/>
                    <a:lstStyle/>
                    <a:p>
                      <a:r>
                        <a:rPr lang="en-US" sz="3600" dirty="0"/>
                        <a:t>mother</a:t>
                      </a:r>
                    </a:p>
                  </a:txBody>
                  <a:tcPr/>
                </a:tc>
                <a:extLst>
                  <a:ext uri="{0D108BD9-81ED-4DB2-BD59-A6C34878D82A}">
                    <a16:rowId xmlns:a16="http://schemas.microsoft.com/office/drawing/2014/main" val="240781630"/>
                  </a:ext>
                </a:extLst>
              </a:tr>
              <a:tr h="784661">
                <a:tc>
                  <a:txBody>
                    <a:bodyPr/>
                    <a:lstStyle/>
                    <a:p>
                      <a:r>
                        <a:rPr lang="en-US" dirty="0"/>
                        <a:t>3</a:t>
                      </a:r>
                    </a:p>
                  </a:txBody>
                  <a:tcPr/>
                </a:tc>
                <a:tc>
                  <a:txBody>
                    <a:bodyPr/>
                    <a:lstStyle/>
                    <a:p>
                      <a:r>
                        <a:rPr lang="en-US" sz="3600" dirty="0"/>
                        <a:t>Israelites </a:t>
                      </a:r>
                    </a:p>
                  </a:txBody>
                  <a:tcPr/>
                </a:tc>
                <a:tc>
                  <a:txBody>
                    <a:bodyPr/>
                    <a:lstStyle/>
                    <a:p>
                      <a:r>
                        <a:rPr lang="en-US" sz="3600" dirty="0"/>
                        <a:t>children</a:t>
                      </a:r>
                    </a:p>
                  </a:txBody>
                  <a:tcPr/>
                </a:tc>
                <a:extLst>
                  <a:ext uri="{0D108BD9-81ED-4DB2-BD59-A6C34878D82A}">
                    <a16:rowId xmlns:a16="http://schemas.microsoft.com/office/drawing/2014/main" val="111340907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734786" y="4961834"/>
            <a:ext cx="10972800" cy="1896166"/>
          </a:xfrm>
        </p:spPr>
        <p:txBody>
          <a:bodyPr/>
          <a:lstStyle/>
          <a:p>
            <a:r>
              <a:rPr lang="en-US" dirty="0"/>
              <a:t>https://</a:t>
            </a:r>
            <a:r>
              <a:rPr lang="en-US" dirty="0" err="1"/>
              <a:t>www.youtube.com</a:t>
            </a:r>
            <a:r>
              <a:rPr lang="en-US" dirty="0"/>
              <a:t>/</a:t>
            </a:r>
            <a:r>
              <a:rPr lang="en-US" dirty="0" err="1"/>
              <a:t>watch?v</a:t>
            </a:r>
            <a:r>
              <a:rPr lang="en-US" dirty="0"/>
              <a:t>=86kPNP5fCnA</a:t>
            </a:r>
          </a:p>
          <a:p>
            <a:r>
              <a:rPr lang="en-US" dirty="0"/>
              <a:t>English Version Video: Exodus 30:11-14.</a:t>
            </a:r>
          </a:p>
          <a:p>
            <a:r>
              <a:rPr lang="en-US" dirty="0"/>
              <a:t>(2 min)</a:t>
            </a:r>
          </a:p>
        </p:txBody>
      </p:sp>
      <p:pic>
        <p:nvPicPr>
          <p:cNvPr id="3" name="Picture 2">
            <a:hlinkClick r:id="rId2"/>
            <a:extLst>
              <a:ext uri="{FF2B5EF4-FFF2-40B4-BE49-F238E27FC236}">
                <a16:creationId xmlns:a16="http://schemas.microsoft.com/office/drawing/2014/main" id="{DDC6A078-9C2B-0DAF-D367-D3DDB79B6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030" y="478106"/>
            <a:ext cx="7048952" cy="43727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a:xfrm>
            <a:off x="293077" y="730250"/>
            <a:ext cx="10972800" cy="2992664"/>
          </a:xfrm>
        </p:spPr>
        <p:txBody>
          <a:bodyPr/>
          <a:lstStyle/>
          <a:p>
            <a:pPr marL="0" indent="0">
              <a:buNone/>
            </a:pPr>
            <a:r>
              <a:rPr lang="en-US" dirty="0">
                <a:solidFill>
                  <a:srgbClr val="FF0000"/>
                </a:solidFill>
              </a:rPr>
              <a:t>What would you do when your child commits a sin?</a:t>
            </a:r>
            <a:endParaRPr lang="en-US" dirty="0"/>
          </a:p>
          <a:p>
            <a:pPr>
              <a:buFont typeface="Wingdings" pitchFamily="2" charset="2"/>
              <a:buChar char="q"/>
            </a:pPr>
            <a:r>
              <a:rPr lang="en-US" dirty="0"/>
              <a:t>Lose anger toward the child.</a:t>
            </a:r>
          </a:p>
          <a:p>
            <a:pPr>
              <a:buFont typeface="Wingdings" pitchFamily="2" charset="2"/>
              <a:buChar char="q"/>
            </a:pPr>
            <a:r>
              <a:rPr lang="en-US" dirty="0"/>
              <a:t>Beat the child.</a:t>
            </a:r>
          </a:p>
          <a:p>
            <a:pPr>
              <a:buFont typeface="Wingdings" pitchFamily="2" charset="2"/>
              <a:buChar char="q"/>
            </a:pPr>
            <a:r>
              <a:rPr lang="en-US" dirty="0"/>
              <a:t>ground</a:t>
            </a:r>
          </a:p>
          <a:p>
            <a:pPr>
              <a:buFont typeface="Wingdings" pitchFamily="2" charset="2"/>
              <a:buChar char="q"/>
            </a:pPr>
            <a:r>
              <a:rPr lang="en-US" dirty="0"/>
              <a:t>Leave him alone.</a:t>
            </a:r>
          </a:p>
          <a:p>
            <a:pPr marL="0" indent="0">
              <a:buNone/>
            </a:pPr>
            <a:endParaRPr lang="en-US" dirty="0"/>
          </a:p>
          <a:p>
            <a:endParaRPr lang="en-US" dirty="0"/>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Question to Parents </a:t>
            </a:r>
            <a:r>
              <a:rPr lang="en-US" sz="3600" dirty="0"/>
              <a:t>(Exo32:11-14)</a:t>
            </a:r>
            <a:endParaRPr lang="zh-CN" altLang="en-US" dirty="0"/>
          </a:p>
        </p:txBody>
      </p:sp>
      <p:sp>
        <p:nvSpPr>
          <p:cNvPr id="5" name="Content Placeholder 6">
            <a:extLst>
              <a:ext uri="{FF2B5EF4-FFF2-40B4-BE49-F238E27FC236}">
                <a16:creationId xmlns:a16="http://schemas.microsoft.com/office/drawing/2014/main" id="{FC9C536E-EB9C-FAD6-D27E-1B45C58DDDA5}"/>
              </a:ext>
            </a:extLst>
          </p:cNvPr>
          <p:cNvSpPr txBox="1">
            <a:spLocks/>
          </p:cNvSpPr>
          <p:nvPr/>
        </p:nvSpPr>
        <p:spPr>
          <a:xfrm>
            <a:off x="293077" y="4097459"/>
            <a:ext cx="5358423" cy="2760541"/>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q"/>
            </a:pPr>
            <a:r>
              <a:rPr lang="en-US" dirty="0"/>
              <a:t>Encourage.</a:t>
            </a:r>
          </a:p>
          <a:p>
            <a:pPr>
              <a:buFont typeface="Wingdings" pitchFamily="2" charset="2"/>
              <a:buChar char="q"/>
            </a:pPr>
            <a:r>
              <a:rPr lang="en-US" dirty="0"/>
              <a:t>Coax the child.</a:t>
            </a:r>
          </a:p>
          <a:p>
            <a:pPr>
              <a:buFont typeface="Wingdings" pitchFamily="2" charset="2"/>
              <a:buChar char="q"/>
            </a:pPr>
            <a:r>
              <a:rPr lang="en-US" dirty="0"/>
              <a:t>Pray</a:t>
            </a:r>
          </a:p>
          <a:p>
            <a:pPr marL="0" indent="0">
              <a:buNone/>
            </a:pPr>
            <a:endParaRPr lang="en-US" dirty="0"/>
          </a:p>
        </p:txBody>
      </p:sp>
      <p:pic>
        <p:nvPicPr>
          <p:cNvPr id="10" name="Picture 9">
            <a:extLst>
              <a:ext uri="{FF2B5EF4-FFF2-40B4-BE49-F238E27FC236}">
                <a16:creationId xmlns:a16="http://schemas.microsoft.com/office/drawing/2014/main" id="{E5D89212-EA45-22D8-93C3-B4428C660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00" y="2893647"/>
            <a:ext cx="6540500" cy="3556000"/>
          </a:xfrm>
          <a:prstGeom prst="rect">
            <a:avLst/>
          </a:prstGeom>
        </p:spPr>
      </p:pic>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37594"/>
            <a:ext cx="10972800" cy="582613"/>
          </a:xfrm>
        </p:spPr>
        <p:txBody>
          <a:bodyPr/>
          <a:lstStyle/>
          <a:p>
            <a:pPr algn="l"/>
            <a:r>
              <a:rPr lang="en-US" b="1" i="0" dirty="0">
                <a:solidFill>
                  <a:srgbClr val="FF0000"/>
                </a:solidFill>
                <a:effectLst/>
                <a:latin typeface="system-ui"/>
              </a:rPr>
              <a:t>What is the intercessory prayer (</a:t>
            </a:r>
            <a:r>
              <a:rPr lang="ja-JP" altLang="en-US" b="1" i="0">
                <a:solidFill>
                  <a:srgbClr val="FF0000"/>
                </a:solidFill>
                <a:effectLst/>
                <a:latin typeface="PMingLiU" panose="02020500000000000000" pitchFamily="18" charset="-120"/>
                <a:ea typeface="PMingLiU" panose="02020500000000000000" pitchFamily="18" charset="-120"/>
              </a:rPr>
              <a:t>代禱</a:t>
            </a:r>
            <a:r>
              <a:rPr lang="en-US" b="1" i="0" dirty="0">
                <a:solidFill>
                  <a:srgbClr val="FF0000"/>
                </a:solidFill>
                <a:effectLst/>
                <a:latin typeface="system-ui"/>
              </a:rPr>
              <a:t>)?</a:t>
            </a:r>
          </a:p>
        </p:txBody>
      </p:sp>
      <p:sp>
        <p:nvSpPr>
          <p:cNvPr id="3" name="TextBox 2">
            <a:extLst>
              <a:ext uri="{FF2B5EF4-FFF2-40B4-BE49-F238E27FC236}">
                <a16:creationId xmlns:a16="http://schemas.microsoft.com/office/drawing/2014/main" id="{ECA4C018-D1B8-2325-3BF7-139F45D21D45}"/>
              </a:ext>
            </a:extLst>
          </p:cNvPr>
          <p:cNvSpPr txBox="1"/>
          <p:nvPr/>
        </p:nvSpPr>
        <p:spPr>
          <a:xfrm>
            <a:off x="556846" y="2584874"/>
            <a:ext cx="11078308" cy="2431435"/>
          </a:xfrm>
          <a:prstGeom prst="rect">
            <a:avLst/>
          </a:prstGeom>
          <a:noFill/>
        </p:spPr>
        <p:txBody>
          <a:bodyPr wrap="square" rtlCol="0">
            <a:spAutoFit/>
          </a:bodyPr>
          <a:lstStyle/>
          <a:p>
            <a:r>
              <a:rPr lang="en-US" sz="6000" b="0" i="0" dirty="0">
                <a:solidFill>
                  <a:srgbClr val="081C2A"/>
                </a:solidFill>
                <a:effectLst/>
                <a:latin typeface="system-ui"/>
              </a:rPr>
              <a:t>Intercessory prayer is the act of praying on behalf of others.</a:t>
            </a:r>
          </a:p>
          <a:p>
            <a:endParaRPr lang="en-US" sz="1600" dirty="0">
              <a:solidFill>
                <a:srgbClr val="081C2A"/>
              </a:solidFill>
              <a:latin typeface="system-ui"/>
            </a:endParaRPr>
          </a:p>
          <a:p>
            <a:r>
              <a:rPr lang="en-US" sz="1600" dirty="0">
                <a:solidFill>
                  <a:srgbClr val="081C2A"/>
                </a:solidFill>
                <a:latin typeface="system-ui"/>
              </a:rPr>
              <a:t>--https://</a:t>
            </a:r>
            <a:r>
              <a:rPr lang="en-US" sz="1600" dirty="0" err="1">
                <a:solidFill>
                  <a:srgbClr val="081C2A"/>
                </a:solidFill>
                <a:latin typeface="system-ui"/>
              </a:rPr>
              <a:t>www.gotquestions.org</a:t>
            </a:r>
            <a:r>
              <a:rPr lang="en-US" sz="1600" dirty="0">
                <a:solidFill>
                  <a:srgbClr val="081C2A"/>
                </a:solidFill>
                <a:latin typeface="system-ui"/>
              </a:rPr>
              <a:t>/intercessory-</a:t>
            </a:r>
            <a:r>
              <a:rPr lang="en-US" sz="1600" dirty="0" err="1">
                <a:solidFill>
                  <a:srgbClr val="081C2A"/>
                </a:solidFill>
                <a:latin typeface="system-ui"/>
              </a:rPr>
              <a:t>prayer.html</a:t>
            </a:r>
            <a:r>
              <a:rPr lang="en-US" sz="1600" b="0" i="0" dirty="0">
                <a:solidFill>
                  <a:srgbClr val="081C2A"/>
                </a:solidFill>
                <a:effectLst/>
                <a:latin typeface="system-ui"/>
              </a:rPr>
              <a:t> </a:t>
            </a:r>
            <a:endParaRPr lang="en-US" sz="1600" dirty="0">
              <a:solidFill>
                <a:srgbClr val="FF0000"/>
              </a:solidFill>
            </a:endParaRPr>
          </a:p>
        </p:txBody>
      </p:sp>
    </p:spTree>
    <p:extLst>
      <p:ext uri="{BB962C8B-B14F-4D97-AF65-F5344CB8AC3E}">
        <p14:creationId xmlns:p14="http://schemas.microsoft.com/office/powerpoint/2010/main" val="5424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Moses’ Prayer on behalf of the Israelites (</a:t>
            </a:r>
            <a:r>
              <a:rPr lang="ja-JP" altLang="en-US" b="0" i="0">
                <a:solidFill>
                  <a:srgbClr val="001D35"/>
                </a:solidFill>
                <a:effectLst/>
                <a:latin typeface="Google Sans"/>
              </a:rPr>
              <a:t>代禱</a:t>
            </a:r>
            <a:r>
              <a:rPr lang="en-US" altLang="zh-CN" dirty="0"/>
              <a:t>)</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1208679979"/>
              </p:ext>
            </p:extLst>
          </p:nvPr>
        </p:nvGraphicFramePr>
        <p:xfrm>
          <a:off x="277587" y="1225852"/>
          <a:ext cx="11756570" cy="417576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1. Remember the Mercy of God</a:t>
                      </a:r>
                      <a:endParaRPr lang="en-US" sz="3200" dirty="0"/>
                    </a:p>
                  </a:txBody>
                  <a:tcPr/>
                </a:tc>
                <a:extLst>
                  <a:ext uri="{0D108BD9-81ED-4DB2-BD59-A6C34878D82A}">
                    <a16:rowId xmlns:a16="http://schemas.microsoft.com/office/drawing/2014/main" val="3953830017"/>
                  </a:ext>
                </a:extLst>
              </a:tr>
              <a:tr h="370840">
                <a:tc>
                  <a:txBody>
                    <a:bodyPr/>
                    <a:lstStyle/>
                    <a:p>
                      <a:r>
                        <a:rPr lang="en-US" sz="3200" dirty="0"/>
                        <a:t>"But Moses sought the favor of the Lord his God. "</a:t>
                      </a:r>
                      <a:r>
                        <a:rPr lang="en-US" sz="3200" b="1" dirty="0">
                          <a:solidFill>
                            <a:srgbClr val="3366FF"/>
                          </a:solidFill>
                        </a:rPr>
                        <a:t>O Lord </a:t>
                      </a:r>
                      <a:r>
                        <a:rPr lang="en-US" sz="3200" dirty="0"/>
                        <a:t>," he said, "</a:t>
                      </a:r>
                      <a:r>
                        <a:rPr lang="en-US" sz="3200" b="1" dirty="0">
                          <a:solidFill>
                            <a:srgbClr val="3366FF"/>
                          </a:solidFill>
                        </a:rPr>
                        <a:t>why should your anger burn against your people, whom you brought out of Egypt with great power and a mighty hand?</a:t>
                      </a:r>
                      <a:r>
                        <a:rPr lang="en-US" sz="3200" dirty="0"/>
                        <a:t>" (Exo32:11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摩西便恳求耶和华他的　神说、</a:t>
                      </a:r>
                      <a:r>
                        <a:rPr lang="ja-JP" altLang="en-US" sz="3200" b="1">
                          <a:solidFill>
                            <a:srgbClr val="3366FF"/>
                          </a:solidFill>
                        </a:rPr>
                        <a:t>耶和华阿、你为甚么向你的百姓发烈怒呢、这百姓是你用大力和大能的手、从埃及地领出来的</a:t>
                      </a:r>
                      <a:r>
                        <a:rPr lang="ja-JP" altLang="en-US" sz="3200"/>
                        <a:t>．</a:t>
                      </a:r>
                      <a:r>
                        <a:rPr lang="en-US" altLang="ja-JP" sz="3200" dirty="0"/>
                        <a:t>" (</a:t>
                      </a:r>
                      <a:r>
                        <a:rPr lang="en-US" sz="3200" dirty="0"/>
                        <a:t>Exo32:11 CUVS)</a:t>
                      </a:r>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38687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Moses’ Prayer on behalf of the Israelites (</a:t>
            </a:r>
            <a:r>
              <a:rPr lang="ja-JP" altLang="en-US" b="0" i="0">
                <a:solidFill>
                  <a:srgbClr val="001D35"/>
                </a:solidFill>
                <a:effectLst/>
                <a:latin typeface="Google Sans"/>
              </a:rPr>
              <a:t>代禱</a:t>
            </a:r>
            <a:r>
              <a:rPr lang="en-US" altLang="zh-CN" dirty="0"/>
              <a:t>)</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1830799107"/>
              </p:ext>
            </p:extLst>
          </p:nvPr>
        </p:nvGraphicFramePr>
        <p:xfrm>
          <a:off x="277587" y="1225852"/>
          <a:ext cx="11756570" cy="320040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2. Consider if Punishment could Glory God</a:t>
                      </a:r>
                      <a:endParaRPr lang="en-US" sz="3200" dirty="0"/>
                    </a:p>
                  </a:txBody>
                  <a:tcPr/>
                </a:tc>
                <a:extLst>
                  <a:ext uri="{0D108BD9-81ED-4DB2-BD59-A6C34878D82A}">
                    <a16:rowId xmlns:a16="http://schemas.microsoft.com/office/drawing/2014/main" val="3953830017"/>
                  </a:ext>
                </a:extLst>
              </a:tr>
              <a:tr h="370840">
                <a:tc>
                  <a:txBody>
                    <a:bodyPr/>
                    <a:lstStyle/>
                    <a:p>
                      <a:r>
                        <a:rPr lang="en-US" sz="3200" dirty="0"/>
                        <a:t>“Why should the Egyptians say, 'It was with evil intent that he brought them out, to kill them in the mountains and to wipe them off the face of the earth'?." (Exo32:12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为甚么使埃及人议论说、他领他们出去、是要降祸与他们、把他们杀在山中、将他们从地上除灭．</a:t>
                      </a:r>
                      <a:r>
                        <a:rPr lang="en-US" altLang="ja-JP" sz="3200" dirty="0"/>
                        <a:t>" (Exo32:12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374945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Moses’ Prayer on behalf of the Israelites (</a:t>
            </a:r>
            <a:r>
              <a:rPr lang="ja-JP" altLang="en-US" b="0" i="0">
                <a:solidFill>
                  <a:srgbClr val="001D35"/>
                </a:solidFill>
                <a:effectLst/>
                <a:latin typeface="Google Sans"/>
              </a:rPr>
              <a:t>代禱</a:t>
            </a:r>
            <a:r>
              <a:rPr lang="en-US" altLang="zh-CN" dirty="0"/>
              <a:t>)</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2606102314"/>
              </p:ext>
            </p:extLst>
          </p:nvPr>
        </p:nvGraphicFramePr>
        <p:xfrm>
          <a:off x="277587" y="1225852"/>
          <a:ext cx="11756570" cy="271272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3. Request not to punish if not glorifying God</a:t>
                      </a:r>
                      <a:endParaRPr lang="en-US" sz="3200" dirty="0"/>
                    </a:p>
                  </a:txBody>
                  <a:tcPr/>
                </a:tc>
                <a:extLst>
                  <a:ext uri="{0D108BD9-81ED-4DB2-BD59-A6C34878D82A}">
                    <a16:rowId xmlns:a16="http://schemas.microsoft.com/office/drawing/2014/main" val="3953830017"/>
                  </a:ext>
                </a:extLst>
              </a:tr>
              <a:tr h="370840">
                <a:tc>
                  <a:txBody>
                    <a:bodyPr/>
                    <a:lstStyle/>
                    <a:p>
                      <a:r>
                        <a:rPr lang="en-US" sz="3200" dirty="0"/>
                        <a:t>“Turn from your fierce anger; relent and do not bring disaster on your people." (Exo32:12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求你转意、不发你的烈怒、后悔、不降祸与你的百姓。</a:t>
                      </a:r>
                      <a:r>
                        <a:rPr lang="en-US" altLang="ja-JP" sz="3200" dirty="0"/>
                        <a:t>" (Exo32:12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2270067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WPP_GENERATETEXT" val="1"/>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TotalTime>
  <Words>978</Words>
  <Application>Microsoft Macintosh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PMingLiU</vt:lpstr>
      <vt:lpstr>Arial</vt:lpstr>
      <vt:lpstr>Calibri</vt:lpstr>
      <vt:lpstr>DFKai-SB</vt:lpstr>
      <vt:lpstr>Google Sans</vt:lpstr>
      <vt:lpstr>system-ui</vt:lpstr>
      <vt:lpstr>Wingdings</vt:lpstr>
      <vt:lpstr>Orange Waves</vt:lpstr>
      <vt:lpstr>Exodus 出埃及記 32:11-14  Moses’ Intercessory Prayer  摩西的代禱</vt:lpstr>
      <vt:lpstr>Do you remember the Ten Commandments? 出埃及記(Exodus) 16:32-36</vt:lpstr>
      <vt:lpstr>Study Exodus 32 from the Parenting Perspective</vt:lpstr>
      <vt:lpstr>PowerPoint Presentation</vt:lpstr>
      <vt:lpstr>Question to Parents (Exo32:11-14)</vt:lpstr>
      <vt:lpstr>What is the intercessory prayer (代禱)?</vt:lpstr>
      <vt:lpstr>Moses’ Prayer on behalf of the Israelites (代禱)</vt:lpstr>
      <vt:lpstr>Moses’ Prayer on behalf of the Israelites (代禱)</vt:lpstr>
      <vt:lpstr>Moses’ Prayer on behalf of the Israelites (代禱)</vt:lpstr>
      <vt:lpstr>Moses’ Prayer on behalf of the Israelites (代禱)</vt:lpstr>
      <vt:lpstr>Result of Moses’ Intercessory Prayer</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272</cp:revision>
  <dcterms:created xsi:type="dcterms:W3CDTF">2024-01-10T14:09:00Z</dcterms:created>
  <dcterms:modified xsi:type="dcterms:W3CDTF">2025-09-22T00:22:29Z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