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98" r:id="rId4"/>
    <p:sldId id="299" r:id="rId5"/>
    <p:sldId id="300" r:id="rId6"/>
    <p:sldId id="302" r:id="rId7"/>
    <p:sldId id="330" r:id="rId8"/>
    <p:sldId id="331" r:id="rId9"/>
    <p:sldId id="288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sz="4800" dirty="0">
                <a:sym typeface="+mn-ea"/>
              </a:rPr>
              <a:t>列王紀上 第十一章</a:t>
            </a:r>
            <a:r>
              <a:rPr lang="en-US" altLang="zh-CN" sz="4800" dirty="0">
                <a:sym typeface="+mn-ea"/>
              </a:rPr>
              <a:t>26-40</a:t>
            </a:r>
            <a:r>
              <a:rPr lang="zh-CN" altLang="en-US" sz="4800" dirty="0">
                <a:sym typeface="+mn-ea"/>
              </a:rPr>
              <a:t>節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82595" y="3512185"/>
            <a:ext cx="5725160" cy="2607310"/>
          </a:xfrm>
        </p:spPr>
        <p:txBody>
          <a:bodyPr/>
          <a:lstStyle/>
          <a:p>
            <a:pPr algn="ctr"/>
            <a:r>
              <a:rPr lang="en-US" dirty="0">
                <a:sym typeface="+mn-ea"/>
              </a:rPr>
              <a:t>ACCC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zh-CN" dirty="0">
                <a:sym typeface="+mn-ea"/>
              </a:rPr>
              <a:t>早禱靈修</a:t>
            </a:r>
            <a:endParaRPr lang="zh-CN" dirty="0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zh-CN" altLang="en-US" dirty="0">
                <a:sym typeface="+mn-ea"/>
              </a:rPr>
              <a:t>呂沈仁</a:t>
            </a:r>
            <a:r>
              <a:rPr lang="zh-CN" altLang="en-US" dirty="0">
                <a:sym typeface="+mn-ea"/>
              </a:rPr>
              <a:t>娣分享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ym typeface="+mn-ea"/>
              </a:rPr>
              <a:t>12-29-2024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列王紀上第十一章</a:t>
            </a:r>
            <a:r>
              <a:rPr lang="en-US" altLang="en-US">
                <a:sym typeface="+mn-ea"/>
              </a:rPr>
              <a:t>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028700"/>
            <a:ext cx="6438900" cy="4548505"/>
          </a:xfrm>
        </p:spPr>
        <p:txBody>
          <a:bodyPr/>
          <a:p>
            <a:pPr marL="175895" indent="-10795">
              <a:buNone/>
            </a:pPr>
            <a:r>
              <a:rPr lang="zh-CN" altLang="en-US"/>
              <a:t>壹、內容綱要</a:t>
            </a:r>
            <a:endParaRPr lang="zh-CN" altLang="en-US"/>
          </a:p>
          <a:p>
            <a:pPr marL="175895" indent="-10795">
              <a:buNone/>
            </a:pPr>
            <a:r>
              <a:rPr lang="zh-CN" altLang="en-US"/>
              <a:t>【所羅門的背離和死亡】</a:t>
            </a:r>
            <a:endParaRPr lang="zh-CN" altLang="en-US"/>
          </a:p>
          <a:p>
            <a:pPr marL="175895" indent="-10795">
              <a:buNone/>
            </a:pPr>
            <a:r>
              <a:rPr lang="zh-CN" altLang="en-US" sz="2000"/>
              <a:t>一、所羅門受妃嬪誘惑敬拜偶像假神</a:t>
            </a:r>
            <a:r>
              <a:rPr lang="en-US" altLang="en-US" sz="2000"/>
              <a:t>(1~8</a:t>
            </a:r>
            <a:r>
              <a:rPr lang="zh-CN" altLang="en-US" sz="2000"/>
              <a:t>節</a:t>
            </a:r>
            <a:r>
              <a:rPr lang="en-US" altLang="en-US" sz="2000"/>
              <a:t>)</a:t>
            </a:r>
            <a:endParaRPr lang="en-US" altLang="en-US" sz="2000"/>
          </a:p>
          <a:p>
            <a:pPr marL="175895" indent="-10795">
              <a:buNone/>
            </a:pPr>
            <a:r>
              <a:rPr lang="zh-CN" altLang="en-US" sz="2000">
                <a:solidFill>
                  <a:schemeClr val="tx1"/>
                </a:solidFill>
              </a:rPr>
              <a:t>二、神斥責他並興起外部對手</a:t>
            </a:r>
            <a:r>
              <a:rPr lang="en-US" altLang="en-US" sz="2000">
                <a:solidFill>
                  <a:schemeClr val="tx1"/>
                </a:solidFill>
              </a:rPr>
              <a:t>(9~25</a:t>
            </a:r>
            <a:r>
              <a:rPr lang="zh-CN" altLang="en-US" sz="2000">
                <a:solidFill>
                  <a:schemeClr val="tx1"/>
                </a:solidFill>
              </a:rPr>
              <a:t>節</a:t>
            </a:r>
            <a:r>
              <a:rPr lang="en-US" altLang="en-US" sz="2000">
                <a:solidFill>
                  <a:schemeClr val="tx1"/>
                </a:solidFill>
              </a:rPr>
              <a:t>)</a:t>
            </a:r>
            <a:endParaRPr lang="en-US" altLang="en-US" sz="2000">
              <a:solidFill>
                <a:schemeClr val="tx1"/>
              </a:solidFill>
            </a:endParaRPr>
          </a:p>
          <a:p>
            <a:pPr marL="633095" lvl="1" indent="-10795">
              <a:buNone/>
            </a:pPr>
            <a:r>
              <a:rPr lang="en-US" altLang="en-US" sz="2000">
                <a:solidFill>
                  <a:schemeClr val="tx1"/>
                </a:solidFill>
              </a:rPr>
              <a:t>1.</a:t>
            </a:r>
            <a:r>
              <a:rPr lang="zh-CN" altLang="en-US" sz="2000">
                <a:solidFill>
                  <a:schemeClr val="tx1"/>
                </a:solidFill>
              </a:rPr>
              <a:t>神斥責所羅門</a:t>
            </a:r>
            <a:r>
              <a:rPr lang="en-US" altLang="en-US" sz="2000">
                <a:solidFill>
                  <a:schemeClr val="tx1"/>
                </a:solidFill>
              </a:rPr>
              <a:t>(9~13</a:t>
            </a:r>
            <a:r>
              <a:rPr lang="zh-CN" altLang="en-US" sz="2000">
                <a:solidFill>
                  <a:schemeClr val="tx1"/>
                </a:solidFill>
              </a:rPr>
              <a:t>節</a:t>
            </a:r>
            <a:r>
              <a:rPr lang="en-US" altLang="en-US" sz="2000">
                <a:solidFill>
                  <a:schemeClr val="tx1"/>
                </a:solidFill>
              </a:rPr>
              <a:t>)</a:t>
            </a:r>
            <a:endParaRPr lang="en-US" altLang="en-US" sz="2000">
              <a:solidFill>
                <a:schemeClr val="tx1"/>
              </a:solidFill>
            </a:endParaRPr>
          </a:p>
          <a:p>
            <a:pPr marL="633095" lvl="1" indent="-10795">
              <a:buNone/>
            </a:pPr>
            <a:r>
              <a:rPr lang="en-US" altLang="en-US" sz="2450"/>
              <a:t>2.</a:t>
            </a:r>
            <a:r>
              <a:rPr lang="zh-CN" altLang="en-US" sz="2450"/>
              <a:t>以東人哈達的興起</a:t>
            </a:r>
            <a:r>
              <a:rPr lang="en-US" altLang="en-US" sz="2450"/>
              <a:t>(14~22</a:t>
            </a:r>
            <a:r>
              <a:rPr lang="zh-CN" altLang="en-US" sz="2450"/>
              <a:t>節</a:t>
            </a:r>
            <a:r>
              <a:rPr lang="en-US" altLang="en-US" sz="2450"/>
              <a:t>)</a:t>
            </a:r>
            <a:endParaRPr lang="en-US" altLang="en-US" sz="2450"/>
          </a:p>
          <a:p>
            <a:pPr marL="633095" lvl="1" indent="-10795">
              <a:buNone/>
            </a:pPr>
            <a:r>
              <a:rPr lang="en-US" altLang="en-US" sz="2000">
                <a:solidFill>
                  <a:schemeClr val="tx2"/>
                </a:solidFill>
              </a:rPr>
              <a:t>3.</a:t>
            </a:r>
            <a:r>
              <a:rPr lang="zh-CN" altLang="en-US" sz="2000">
                <a:solidFill>
                  <a:schemeClr val="tx2"/>
                </a:solidFill>
              </a:rPr>
              <a:t>大馬色人利遜的興起</a:t>
            </a:r>
            <a:r>
              <a:rPr lang="en-US" altLang="en-US" sz="2000">
                <a:solidFill>
                  <a:schemeClr val="tx2"/>
                </a:solidFill>
              </a:rPr>
              <a:t>(23~25</a:t>
            </a:r>
            <a:r>
              <a:rPr lang="zh-CN" altLang="en-US" sz="2000">
                <a:solidFill>
                  <a:schemeClr val="tx2"/>
                </a:solidFill>
              </a:rPr>
              <a:t>節</a:t>
            </a:r>
            <a:r>
              <a:rPr lang="en-US" altLang="en-US" sz="2000">
                <a:solidFill>
                  <a:schemeClr val="tx2"/>
                </a:solidFill>
              </a:rPr>
              <a:t>)</a:t>
            </a:r>
            <a:endParaRPr lang="en-US" altLang="en-US" sz="2000">
              <a:solidFill>
                <a:schemeClr val="tx2"/>
              </a:solidFill>
            </a:endParaRPr>
          </a:p>
          <a:p>
            <a:pPr marL="175895" indent="-10795">
              <a:buNone/>
            </a:pPr>
            <a:r>
              <a:rPr lang="zh-CN" altLang="en-US" sz="2800">
                <a:solidFill>
                  <a:srgbClr val="FF0000"/>
                </a:solidFill>
              </a:rPr>
              <a:t>三、神興起內部對手耶羅波安</a:t>
            </a:r>
            <a:r>
              <a:rPr lang="en-US" altLang="zh-CN" sz="2800">
                <a:solidFill>
                  <a:srgbClr val="FF0000"/>
                </a:solidFill>
              </a:rPr>
              <a:t> (26-40)</a:t>
            </a:r>
            <a:endParaRPr lang="zh-CN" altLang="en-US" sz="2800"/>
          </a:p>
          <a:p>
            <a:pPr marL="175895" indent="-10795">
              <a:buNone/>
            </a:pPr>
            <a:r>
              <a:rPr lang="zh-CN" altLang="en-US" sz="2000"/>
              <a:t>四、所羅門之死</a:t>
            </a:r>
            <a:r>
              <a:rPr lang="en-US" altLang="zh-CN" sz="2000"/>
              <a:t>  </a:t>
            </a:r>
            <a:r>
              <a:rPr lang="en-US" altLang="en-US" sz="2000"/>
              <a:t>(41~43</a:t>
            </a:r>
            <a:r>
              <a:rPr lang="zh-CN" altLang="en-US" sz="2000"/>
              <a:t>節</a:t>
            </a:r>
            <a:r>
              <a:rPr lang="en-US" altLang="en-US" sz="2000"/>
              <a:t>)</a:t>
            </a:r>
            <a:endParaRPr lang="en-US" altLang="en-US" sz="2400">
              <a:sym typeface="+mn-ea"/>
            </a:endParaRPr>
          </a:p>
          <a:p>
            <a:pPr marL="175895" indent="-10795" algn="r">
              <a:buNone/>
            </a:pPr>
            <a:r>
              <a:rPr lang="en-US" altLang="en-US" sz="2000">
                <a:sym typeface="+mn-ea"/>
              </a:rPr>
              <a:t>(</a:t>
            </a:r>
            <a:r>
              <a:rPr lang="zh-CN" altLang="en-US" sz="2000">
                <a:sym typeface="+mn-ea"/>
              </a:rPr>
              <a:t>摘自（</a:t>
            </a:r>
            <a:r>
              <a:rPr lang="en-US" altLang="en-US" sz="2000">
                <a:sym typeface="+mn-ea"/>
              </a:rPr>
              <a:t> 11BT01  </a:t>
            </a:r>
            <a:r>
              <a:rPr lang="zh-CN" altLang="en-US" sz="2000">
                <a:sym typeface="+mn-ea"/>
              </a:rPr>
              <a:t>列王紀上註解（黃迦勒））</a:t>
            </a:r>
            <a:endParaRPr lang="zh-CN" altLang="en-US" sz="2000"/>
          </a:p>
          <a:p>
            <a:pPr marL="175895" indent="-10795">
              <a:buNone/>
            </a:pPr>
            <a:endParaRPr lang="en-US" altLang="en-US" sz="2400"/>
          </a:p>
          <a:p>
            <a:endParaRPr lang="en-US" altLang="en-US" sz="2400"/>
          </a:p>
        </p:txBody>
      </p:sp>
      <p:pic>
        <p:nvPicPr>
          <p:cNvPr id="9" name="Content Placeholder 8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515225" y="1453515"/>
            <a:ext cx="3745865" cy="34632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highlight>
                  <a:srgbClr val="FFFF00"/>
                </a:highlight>
                <a:sym typeface="+mn-ea"/>
              </a:rPr>
              <a:t>閲讀經文</a:t>
            </a:r>
            <a:r>
              <a:rPr lang="zh-CN" altLang="en-US">
                <a:sym typeface="+mn-ea"/>
              </a:rPr>
              <a:t>：王上十一章</a:t>
            </a:r>
            <a:r>
              <a:rPr lang="en-US" altLang="en-US">
                <a:sym typeface="+mn-ea"/>
              </a:rPr>
              <a:t> 26-40</a:t>
            </a:r>
            <a:r>
              <a:rPr lang="zh-CN" altLang="en-US">
                <a:highlight>
                  <a:srgbClr val="FFFF00"/>
                </a:highlight>
                <a:sym typeface="+mn-ea"/>
              </a:rPr>
              <a:t>節</a:t>
            </a:r>
            <a:r>
              <a:rPr lang="en-US" altLang="en-US">
                <a:sym typeface="+mn-ea"/>
              </a:rPr>
              <a:t> --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神興起内部對手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869950"/>
            <a:ext cx="11064875" cy="5327650"/>
          </a:xfrm>
        </p:spPr>
        <p:txBody>
          <a:bodyPr/>
          <a:p>
            <a:pPr marL="805815" indent="-805815">
              <a:buNone/>
            </a:pPr>
            <a:r>
              <a:rPr lang="en-US" altLang="zh-CN" sz="2200">
                <a:sym typeface="+mn-ea"/>
              </a:rPr>
              <a:t>26.  </a:t>
            </a:r>
            <a:r>
              <a:rPr lang="zh-CN" altLang="en-US" sz="2200">
                <a:sym typeface="+mn-ea"/>
              </a:rPr>
              <a:t>所羅門的臣僕、尼八的兒子耶羅波安也舉手攻擊王。他是以法蓮支派的洗利達人，他母親是寡婦，名叫洗魯阿。</a:t>
            </a:r>
            <a:endParaRPr lang="zh-CN" altLang="en-US" sz="2200"/>
          </a:p>
          <a:p>
            <a:pPr marL="805815" indent="-805815">
              <a:lnSpc>
                <a:spcPct val="100000"/>
              </a:lnSpc>
              <a:buNone/>
            </a:pPr>
            <a:r>
              <a:rPr lang="en-US" altLang="zh-CN" sz="2200">
                <a:sym typeface="+mn-ea"/>
              </a:rPr>
              <a:t>27.  </a:t>
            </a:r>
            <a:r>
              <a:rPr lang="zh-CN" altLang="en-US" sz="2200">
                <a:sym typeface="+mn-ea"/>
              </a:rPr>
              <a:t>他舉手攻擊王的緣故，乃由先前所羅門建造米羅，修補他父親大衛城的破口。</a:t>
            </a:r>
            <a:endParaRPr lang="zh-CN" altLang="en-US" sz="2200"/>
          </a:p>
          <a:p>
            <a:pPr marL="805815" indent="-80581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>
                <a:sym typeface="+mn-ea"/>
              </a:rPr>
              <a:t>28.  </a:t>
            </a:r>
            <a:r>
              <a:rPr lang="zh-CN" altLang="en-US" sz="2200">
                <a:sym typeface="+mn-ea"/>
              </a:rPr>
              <a:t>耶羅波安是</a:t>
            </a:r>
            <a:r>
              <a:rPr lang="zh-CN" altLang="en-US" sz="2200" b="1">
                <a:solidFill>
                  <a:srgbClr val="00B050"/>
                </a:solidFill>
                <a:sym typeface="+mn-ea"/>
              </a:rPr>
              <a:t>大有才能</a:t>
            </a:r>
            <a:r>
              <a:rPr lang="zh-CN" altLang="en-US" sz="2200">
                <a:sym typeface="+mn-ea"/>
              </a:rPr>
              <a:t>的人。所羅門見這少年人殷勤，就派他監管約瑟家的一切工程。</a:t>
            </a:r>
            <a:endParaRPr lang="zh-CN" altLang="en-US" sz="2200">
              <a:sym typeface="+mn-ea"/>
            </a:endParaRPr>
          </a:p>
          <a:p>
            <a:pPr marL="805815" indent="-805815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200">
                <a:sym typeface="+mn-ea"/>
              </a:rPr>
              <a:t> </a:t>
            </a:r>
            <a:r>
              <a:rPr lang="en-US" altLang="zh-CN" sz="2200">
                <a:sym typeface="+mn-ea"/>
              </a:rPr>
              <a:t>    </a:t>
            </a:r>
            <a:r>
              <a:rPr lang="en-US" altLang="zh-CN" sz="1400">
                <a:sym typeface="+mn-ea"/>
              </a:rPr>
              <a:t>  </a:t>
            </a:r>
            <a:r>
              <a:rPr lang="en-US" altLang="zh-CN" sz="1400">
                <a:sym typeface="+mn-ea"/>
              </a:rPr>
              <a:t>[</a:t>
            </a:r>
            <a:r>
              <a:rPr lang="zh-CN" altLang="en-US" sz="1400" b="1">
                <a:solidFill>
                  <a:srgbClr val="00B050"/>
                </a:solidFill>
                <a:sym typeface="+mn-ea"/>
              </a:rPr>
              <a:t>「大有才能</a:t>
            </a:r>
            <a:r>
              <a:rPr lang="zh-CN" altLang="en-US" sz="1400">
                <a:sym typeface="+mn-ea"/>
              </a:rPr>
              <a:t>」：亦可指「有名望」或「有財富」</a:t>
            </a:r>
            <a:r>
              <a:rPr lang="en-US" altLang="zh-CN" sz="1400">
                <a:sym typeface="+mn-ea"/>
              </a:rPr>
              <a:t>;</a:t>
            </a:r>
            <a:r>
              <a:rPr lang="en-US" altLang="en-US"/>
              <a:t> </a:t>
            </a:r>
            <a:r>
              <a:rPr lang="zh-CN" altLang="en-US" sz="1400" b="1">
                <a:solidFill>
                  <a:srgbClr val="00B050"/>
                </a:solidFill>
              </a:rPr>
              <a:t>「殷勤</a:t>
            </a:r>
            <a:r>
              <a:rPr lang="zh-CN" altLang="en-US" sz="1400"/>
              <a:t>」：或作「辦事精明」</a:t>
            </a:r>
            <a:r>
              <a:rPr lang="zh-CN" altLang="en-US" sz="1400">
                <a:sym typeface="+mn-ea"/>
              </a:rPr>
              <a:t>【摘自</a:t>
            </a:r>
            <a:r>
              <a:rPr lang="zh-CN" altLang="en-US" sz="1400"/>
              <a:t>《串珠聖經注釋》</a:t>
            </a:r>
            <a:r>
              <a:rPr lang="zh-CN" altLang="en-US" sz="1400">
                <a:sym typeface="+mn-ea"/>
              </a:rPr>
              <a:t>】</a:t>
            </a:r>
            <a:r>
              <a:rPr lang="en-US" altLang="zh-CN" sz="1400">
                <a:sym typeface="+mn-ea"/>
              </a:rPr>
              <a:t>]</a:t>
            </a:r>
            <a:endParaRPr lang="zh-CN" altLang="en-US" sz="1400"/>
          </a:p>
          <a:p>
            <a:pPr marL="805815" indent="-805815">
              <a:buNone/>
            </a:pPr>
            <a:r>
              <a:rPr lang="en-US" altLang="zh-CN" sz="2200">
                <a:sym typeface="+mn-ea"/>
              </a:rPr>
              <a:t>29.  </a:t>
            </a:r>
            <a:r>
              <a:rPr lang="zh-CN" altLang="en-US" sz="2200"/>
              <a:t>一日，耶羅波安出了耶路撒冷，示羅人先知亞希雅在路上遇見他；亞希雅身上穿著一件新衣。他們二人在田野，以外並無別人。</a:t>
            </a:r>
            <a:endParaRPr lang="zh-CN" altLang="en-US" sz="2200"/>
          </a:p>
          <a:p>
            <a:pPr marL="805815" indent="-805815">
              <a:buNone/>
            </a:pPr>
            <a:r>
              <a:rPr lang="en-US" altLang="zh-CN" sz="2200"/>
              <a:t>30.  </a:t>
            </a:r>
            <a:r>
              <a:rPr lang="zh-CN" altLang="en-US" sz="2200"/>
              <a:t>亞希雅將自己穿的那件新衣撕成十二片，</a:t>
            </a:r>
            <a:endParaRPr lang="zh-CN" altLang="en-US" sz="2200"/>
          </a:p>
          <a:p>
            <a:pPr marL="805815" indent="-805815">
              <a:buNone/>
            </a:pPr>
            <a:r>
              <a:rPr lang="en-US" altLang="zh-CN" sz="2200"/>
              <a:t>31</a:t>
            </a:r>
            <a:r>
              <a:rPr lang="zh-CN" altLang="en-US" sz="2200"/>
              <a:t>，對耶羅波安說：你可以拿十片。耶和華</a:t>
            </a:r>
            <a:r>
              <a:rPr lang="en-US" altLang="en-US" sz="2200"/>
              <a:t>─</a:t>
            </a:r>
            <a:r>
              <a:rPr lang="zh-CN" altLang="en-US" sz="2200"/>
              <a:t>以色列的神如此說：我必將國從所羅門手裡奪回，將十個支派賜給你。</a:t>
            </a:r>
            <a:endParaRPr lang="zh-CN" altLang="en-US" sz="2200"/>
          </a:p>
          <a:p>
            <a:pPr marL="805815" indent="-805815">
              <a:buNone/>
            </a:pPr>
            <a:r>
              <a:rPr lang="en-US" altLang="zh-CN" sz="2200"/>
              <a:t>32. </a:t>
            </a:r>
            <a:r>
              <a:rPr lang="zh-CN" altLang="en-US" sz="2200"/>
              <a:t>（我因僕人大衛和我在以色列眾支派中所選擇的耶路撒冷城的緣故，仍給所羅門留一個支派。）</a:t>
            </a:r>
            <a:endParaRPr lang="zh-CN" altLang="en-US" sz="2200"/>
          </a:p>
          <a:p>
            <a:pPr marL="805815" indent="-805815">
              <a:buNone/>
            </a:pPr>
            <a:r>
              <a:rPr lang="en-US" altLang="zh-CN" sz="2200">
                <a:sym typeface="+mn-ea"/>
              </a:rPr>
              <a:t>33.  </a:t>
            </a:r>
            <a:r>
              <a:rPr lang="zh-CN" altLang="en-US" sz="2200">
                <a:sym typeface="+mn-ea"/>
              </a:rPr>
              <a:t>因為他離棄我，敬拜西頓人的女神亞斯她錄、摩押的神基抹，和亞捫人的神米勒公，沒有遵從我的道，行我眼中看為正的事，守我的律例典章，像他父親大衛一樣。</a:t>
            </a:r>
            <a:endParaRPr lang="zh-CN" altLang="en-US" sz="2200"/>
          </a:p>
          <a:p>
            <a:pPr marL="805815" indent="-805815">
              <a:buNone/>
            </a:pPr>
            <a:endParaRPr lang="zh-CN" altLang="en-US" sz="2400"/>
          </a:p>
          <a:p>
            <a:pPr marL="0" indent="0">
              <a:buNone/>
            </a:pPr>
            <a:endParaRPr 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highlight>
                  <a:srgbClr val="FFFF00"/>
                </a:highlight>
                <a:sym typeface="+mn-ea"/>
              </a:rPr>
              <a:t>閲讀經文</a:t>
            </a:r>
            <a:r>
              <a:rPr lang="zh-CN" altLang="en-US">
                <a:sym typeface="+mn-ea"/>
              </a:rPr>
              <a:t>：王上十一章</a:t>
            </a:r>
            <a:r>
              <a:rPr lang="en-US" altLang="en-US">
                <a:sym typeface="+mn-ea"/>
              </a:rPr>
              <a:t> 26-40</a:t>
            </a:r>
            <a:r>
              <a:rPr lang="zh-CN" altLang="en-US">
                <a:highlight>
                  <a:srgbClr val="FFFF00"/>
                </a:highlight>
                <a:sym typeface="+mn-ea"/>
              </a:rPr>
              <a:t>節</a:t>
            </a:r>
            <a:r>
              <a:rPr lang="en-US" altLang="en-US">
                <a:sym typeface="+mn-ea"/>
              </a:rPr>
              <a:t> --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神興起内部對手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90600"/>
            <a:ext cx="11064875" cy="5784215"/>
          </a:xfrm>
        </p:spPr>
        <p:txBody>
          <a:bodyPr/>
          <a:p>
            <a:pPr marL="776605" indent="-776605">
              <a:buNone/>
            </a:pPr>
            <a:r>
              <a:rPr lang="en-US" altLang="zh-CN" sz="2400"/>
              <a:t>34. </a:t>
            </a:r>
            <a:r>
              <a:rPr lang="zh-CN" altLang="en-US" sz="2400"/>
              <a:t>但我不從他手裡將全國奪回；使他終身為君，是因我所揀選的僕人大衛謹守我的誡命律例。</a:t>
            </a:r>
            <a:endParaRPr lang="zh-CN" altLang="en-US" sz="2400"/>
          </a:p>
          <a:p>
            <a:pPr marL="776605" indent="-776605">
              <a:buNone/>
            </a:pPr>
            <a:r>
              <a:rPr lang="en-US" altLang="zh-CN" sz="2400"/>
              <a:t>35.  </a:t>
            </a:r>
            <a:r>
              <a:rPr lang="zh-CN" altLang="en-US" sz="2400"/>
              <a:t>我必從他兒子的手裡將國奪回，以十個支派賜給你，</a:t>
            </a:r>
            <a:endParaRPr lang="zh-CN" altLang="en-US" sz="2400"/>
          </a:p>
          <a:p>
            <a:pPr marL="776605" indent="-776605">
              <a:lnSpc>
                <a:spcPct val="80000"/>
              </a:lnSpc>
              <a:buNone/>
            </a:pPr>
            <a:r>
              <a:rPr lang="en-US" altLang="zh-CN" sz="2400"/>
              <a:t>36.  </a:t>
            </a:r>
            <a:r>
              <a:rPr lang="zh-CN" altLang="en-US" sz="2400" b="1">
                <a:solidFill>
                  <a:srgbClr val="00B050"/>
                </a:solidFill>
              </a:rPr>
              <a:t>還留一個支派給他的兒子</a:t>
            </a:r>
            <a:r>
              <a:rPr lang="zh-CN" altLang="en-US" sz="2400"/>
              <a:t>，使我僕人大衛在我所選擇立我名的耶路撒冷城裡，在我面前</a:t>
            </a:r>
            <a:r>
              <a:rPr lang="zh-CN" altLang="en-US" sz="2400" b="1">
                <a:solidFill>
                  <a:srgbClr val="00B050"/>
                </a:solidFill>
              </a:rPr>
              <a:t>長有燈光</a:t>
            </a:r>
            <a:r>
              <a:rPr lang="zh-CN" altLang="en-US" sz="2400"/>
              <a:t>。</a:t>
            </a:r>
            <a:r>
              <a:rPr lang="zh-CN" altLang="en-US" sz="1400"/>
              <a:t>【</a:t>
            </a:r>
            <a:r>
              <a:rPr lang="zh-CN" altLang="en-US" sz="1400">
                <a:solidFill>
                  <a:srgbClr val="00B050"/>
                </a:solidFill>
              </a:rPr>
              <a:t>「給所羅門留一個支派」</a:t>
            </a:r>
            <a:r>
              <a:rPr lang="zh-CN" altLang="en-US" sz="1400"/>
              <a:t>，這顯然是</a:t>
            </a:r>
            <a:r>
              <a:rPr lang="zh-CN" altLang="en-US" sz="1400">
                <a:solidFill>
                  <a:srgbClr val="00B050"/>
                </a:solidFill>
              </a:rPr>
              <a:t>指猶太</a:t>
            </a:r>
            <a:r>
              <a:rPr lang="zh-CN" altLang="en-US" sz="1400"/>
              <a:t>（見王上</a:t>
            </a:r>
            <a:r>
              <a:rPr lang="en-US" altLang="en-US" sz="1400"/>
              <a:t>12:17, 20</a:t>
            </a:r>
            <a:r>
              <a:rPr lang="zh-CN" altLang="en-US" sz="1400"/>
              <a:t>）。學者們相信當時的西緬和便雅欄支派已歸入猶大支派內，所以</a:t>
            </a:r>
            <a:r>
              <a:rPr lang="en-US" altLang="zh-CN" sz="1400"/>
              <a:t>,</a:t>
            </a:r>
            <a:r>
              <a:rPr lang="zh-CN" altLang="en-US" sz="1400"/>
              <a:t>實際上所羅門的後裔是統治三個支派（見王上</a:t>
            </a:r>
            <a:r>
              <a:rPr lang="en-US" altLang="en-US" sz="1400"/>
              <a:t>12:21</a:t>
            </a:r>
            <a:r>
              <a:rPr lang="zh-CN" altLang="en-US" sz="1400"/>
              <a:t>）</a:t>
            </a:r>
            <a:r>
              <a:rPr lang="zh-CN" altLang="en-US"/>
              <a:t>。</a:t>
            </a:r>
            <a:r>
              <a:rPr lang="zh-CN" altLang="en-US" sz="1400" b="1">
                <a:solidFill>
                  <a:srgbClr val="00B050"/>
                </a:solidFill>
              </a:rPr>
              <a:t>「長有燈光」</a:t>
            </a:r>
            <a:r>
              <a:rPr lang="zh-CN" altLang="en-US" sz="1400"/>
              <a:t>：指大衛家在耶路撒冷的國位不斷有後裔繼承。</a:t>
            </a:r>
            <a:r>
              <a:rPr lang="zh-CN" altLang="en-US" sz="1400">
                <a:sym typeface="+mn-ea"/>
              </a:rPr>
              <a:t>摘自摘自《串珠聖經注釋》】</a:t>
            </a:r>
            <a:endParaRPr lang="zh-CN" altLang="en-US" sz="1050"/>
          </a:p>
          <a:p>
            <a:pPr marL="776605" indent="-776605">
              <a:buNone/>
            </a:pPr>
            <a:r>
              <a:rPr lang="en-US" altLang="zh-CN" sz="2400"/>
              <a:t>37. </a:t>
            </a:r>
            <a:r>
              <a:rPr lang="zh-CN" altLang="en-US" sz="2400"/>
              <a:t>我必揀選你，使你照心裡一切所願的，作王治理以色列。</a:t>
            </a:r>
            <a:endParaRPr lang="zh-CN" altLang="en-US" sz="2400"/>
          </a:p>
          <a:p>
            <a:pPr marL="776605" indent="-776605">
              <a:buNone/>
            </a:pPr>
            <a:r>
              <a:rPr lang="en-US" altLang="zh-CN" sz="2400"/>
              <a:t>38</a:t>
            </a:r>
            <a:r>
              <a:rPr lang="en-US" altLang="zh-CN" sz="2400" b="1">
                <a:solidFill>
                  <a:srgbClr val="00B050"/>
                </a:solidFill>
              </a:rPr>
              <a:t>. </a:t>
            </a:r>
            <a:r>
              <a:rPr lang="en-US" altLang="zh-CN" sz="2400" b="1">
                <a:solidFill>
                  <a:srgbClr val="00B050"/>
                </a:solidFill>
                <a:highlight>
                  <a:srgbClr val="FFFF00"/>
                </a:highlight>
              </a:rPr>
              <a:t> </a:t>
            </a:r>
            <a:r>
              <a:rPr lang="zh-CN" altLang="en-US" sz="2400" b="1">
                <a:solidFill>
                  <a:srgbClr val="00B050"/>
                </a:solidFill>
                <a:highlight>
                  <a:srgbClr val="FFFF00"/>
                </a:highlight>
              </a:rPr>
              <a:t>你若</a:t>
            </a:r>
            <a:r>
              <a:rPr lang="zh-CN" altLang="en-US" sz="2400">
                <a:highlight>
                  <a:srgbClr val="FFFF00"/>
                </a:highlight>
              </a:rPr>
              <a:t>聽從我一切所吩咐你的，</a:t>
            </a:r>
            <a:r>
              <a:rPr lang="zh-CN" altLang="en-US" sz="2400"/>
              <a:t>遵行我的道，行我眼中看為正的事，謹守我的律例誡命，</a:t>
            </a:r>
            <a:r>
              <a:rPr lang="zh-CN" altLang="en-US" sz="2400">
                <a:highlight>
                  <a:srgbClr val="FFFF00"/>
                </a:highlight>
              </a:rPr>
              <a:t>像我僕人大衛所行的，我就與你同在</a:t>
            </a:r>
            <a:r>
              <a:rPr lang="zh-CN" altLang="en-US" sz="2400"/>
              <a:t>，為你立堅固的家，像我為大衛所立的一樣，將以色列人賜給你。</a:t>
            </a:r>
            <a:endParaRPr lang="zh-CN" altLang="en-US" sz="2400"/>
          </a:p>
          <a:p>
            <a:pPr marL="776605" indent="-776605">
              <a:buNone/>
            </a:pPr>
            <a:r>
              <a:rPr lang="en-US" altLang="zh-CN" sz="2400">
                <a:sym typeface="+mn-ea"/>
              </a:rPr>
              <a:t>39.  </a:t>
            </a:r>
            <a:r>
              <a:rPr lang="zh-CN" altLang="en-US" sz="2400">
                <a:sym typeface="+mn-ea"/>
              </a:rPr>
              <a:t>我必因所羅門所行的使大衛後裔受患難，但不至於永遠。</a:t>
            </a:r>
            <a:endParaRPr lang="zh-CN" altLang="en-US" sz="2400"/>
          </a:p>
          <a:p>
            <a:pPr marL="776605" indent="-776605">
              <a:buNone/>
            </a:pPr>
            <a:r>
              <a:rPr lang="en-US" altLang="zh-CN" sz="2400">
                <a:sym typeface="+mn-ea"/>
              </a:rPr>
              <a:t>40.  </a:t>
            </a:r>
            <a:r>
              <a:rPr lang="zh-CN" altLang="en-US" sz="2400">
                <a:sym typeface="+mn-ea"/>
              </a:rPr>
              <a:t>所羅門因此想要殺耶羅波安。耶羅波安卻起身逃往埃及；到了埃及王示撒那裡，就住在埃及，直到所羅門死了。</a:t>
            </a:r>
            <a:endParaRPr lang="zh-CN" altLang="en-US" sz="2400"/>
          </a:p>
          <a:p>
            <a:pPr marL="0" indent="0">
              <a:buNone/>
            </a:pPr>
            <a:endParaRPr 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98780"/>
            <a:ext cx="10972800" cy="582613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</a:rPr>
              <a:t>今日信息</a:t>
            </a:r>
            <a:r>
              <a:rPr lang="zh-CN" altLang="en-US"/>
              <a:t>：</a:t>
            </a:r>
            <a:r>
              <a:rPr lang="zh-CN" altLang="en-US" sz="3200">
                <a:sym typeface="+mn-ea"/>
              </a:rPr>
              <a:t>王上</a:t>
            </a:r>
            <a:r>
              <a:rPr lang="zh-CN" altLang="en-US" sz="3200">
                <a:sym typeface="+mn-ea"/>
              </a:rPr>
              <a:t>十一章</a:t>
            </a:r>
            <a:r>
              <a:rPr lang="en-US" altLang="en-US" sz="3200">
                <a:sym typeface="+mn-ea"/>
              </a:rPr>
              <a:t> 26-40</a:t>
            </a:r>
            <a:r>
              <a:rPr lang="zh-CN" altLang="en-US" sz="3200">
                <a:highlight>
                  <a:srgbClr val="FFFF00"/>
                </a:highlight>
                <a:sym typeface="+mn-ea"/>
              </a:rPr>
              <a:t>節</a:t>
            </a:r>
            <a:r>
              <a:rPr lang="en-US" altLang="en-US" sz="3200">
                <a:sym typeface="+mn-ea"/>
              </a:rPr>
              <a:t> -- </a:t>
            </a:r>
            <a:r>
              <a:rPr lang="zh-CN" altLang="en-US" sz="3200">
                <a:solidFill>
                  <a:srgbClr val="FF0000"/>
                </a:solidFill>
                <a:sym typeface="+mn-ea"/>
              </a:rPr>
              <a:t>神興起内部對手</a:t>
            </a:r>
            <a:endParaRPr lang="zh-CN" alt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 sz="2800">
                <a:solidFill>
                  <a:schemeClr val="tx2"/>
                </a:solidFill>
                <a:sym typeface="+mn-ea"/>
              </a:rPr>
              <a:t>1. </a:t>
            </a:r>
            <a:r>
              <a:rPr lang="zh-CN" altLang="en-US" sz="2800">
                <a:solidFill>
                  <a:schemeClr val="tx2"/>
                </a:solidFill>
                <a:sym typeface="+mn-ea"/>
              </a:rPr>
              <a:t>此處經文描述了得民心的耶羅波安</a:t>
            </a:r>
            <a:r>
              <a:rPr lang="zh-CN" altLang="en-US" sz="2800">
                <a:sym typeface="+mn-ea"/>
              </a:rPr>
              <a:t>從内部崛起，舉手攻擊王，</a:t>
            </a:r>
            <a:r>
              <a:rPr lang="zh-CN" altLang="en-US" sz="2800">
                <a:solidFill>
                  <a:schemeClr val="tx2"/>
                </a:solidFill>
                <a:sym typeface="+mn-ea"/>
              </a:rPr>
              <a:t>分裂了以色列國度；并且也</a:t>
            </a:r>
            <a:r>
              <a:rPr lang="zh-CN" altLang="en-US" sz="2800">
                <a:solidFill>
                  <a:schemeClr val="tx2"/>
                </a:solidFill>
                <a:sym typeface="+mn-ea"/>
              </a:rPr>
              <a:t>描寫了神對事奉別神的所羅門是何其痛心，而定意將國奪回，只留下</a:t>
            </a:r>
            <a:r>
              <a:rPr lang="zh-CN" altLang="en-US" sz="2800"/>
              <a:t>南方兩</a:t>
            </a:r>
            <a:r>
              <a:rPr lang="zh-CN" altLang="en-US" sz="2800"/>
              <a:t>支派給大衛</a:t>
            </a:r>
            <a:r>
              <a:rPr lang="zh-CN" altLang="en-US" sz="2800"/>
              <a:t>家族。</a:t>
            </a:r>
            <a:endParaRPr lang="zh-CN" altLang="en-US" sz="2800"/>
          </a:p>
          <a:p>
            <a:pPr marL="0" indent="0">
              <a:buNone/>
            </a:pPr>
            <a:endParaRPr lang="zh-CN" altLang="en-US" sz="2800"/>
          </a:p>
          <a:p>
            <a:pPr marL="0" indent="0">
              <a:buNone/>
            </a:pPr>
            <a:r>
              <a:rPr lang="zh-CN" altLang="en-US" sz="2800">
                <a:sym typeface="+mn-ea"/>
              </a:rPr>
              <a:t>（</a:t>
            </a:r>
            <a:r>
              <a:rPr lang="en-US" altLang="zh-CN" sz="2800">
                <a:sym typeface="+mn-ea"/>
              </a:rPr>
              <a:t>1</a:t>
            </a:r>
            <a:r>
              <a:rPr lang="zh-CN" altLang="en-US" sz="2800">
                <a:sym typeface="+mn-ea"/>
              </a:rPr>
              <a:t>）</a:t>
            </a:r>
            <a:r>
              <a:rPr lang="en-US" altLang="zh-CN" sz="2800">
                <a:sym typeface="+mn-ea"/>
              </a:rPr>
              <a:t> </a:t>
            </a:r>
            <a:r>
              <a:rPr lang="zh-CN" altLang="en-US" sz="2800">
                <a:sym typeface="+mn-ea"/>
              </a:rPr>
              <a:t>所罗门</a:t>
            </a:r>
            <a:r>
              <a:rPr lang="zh-CN" altLang="en-US" sz="2800"/>
              <a:t>建造完圣殿和王宫后</a:t>
            </a:r>
            <a:r>
              <a:rPr lang="en-US" altLang="zh-CN" sz="2800"/>
              <a:t>(</a:t>
            </a:r>
            <a:r>
              <a:rPr lang="zh-CN" altLang="en-US" sz="2800"/>
              <a:t>九</a:t>
            </a:r>
            <a:r>
              <a:rPr lang="en-US" altLang="en-US" sz="2800"/>
              <a:t>10)</a:t>
            </a:r>
            <a:r>
              <a:rPr lang="zh-CN" altLang="en-US" sz="2800"/>
              <a:t>，就選派以法連支派的耶罗波安监督约瑟家</a:t>
            </a:r>
            <a:r>
              <a:rPr lang="en-US" altLang="zh-CN" sz="2800"/>
              <a:t> --</a:t>
            </a:r>
            <a:r>
              <a:rPr lang="zh-CN" altLang="en-US" sz="2800"/>
              <a:t>十大支派</a:t>
            </a:r>
            <a:r>
              <a:rPr lang="zh-CN" altLang="en-US" sz="2800"/>
              <a:t>參與作的</a:t>
            </a:r>
            <a:r>
              <a:rPr lang="zh-CN" altLang="en-US" sz="2800">
                <a:sym typeface="+mn-ea"/>
              </a:rPr>
              <a:t>防禦工程</a:t>
            </a:r>
            <a:r>
              <a:rPr lang="en-US" altLang="zh-CN" sz="2800">
                <a:sym typeface="+mn-ea"/>
              </a:rPr>
              <a:t> </a:t>
            </a:r>
            <a:r>
              <a:rPr lang="en-US" altLang="zh-CN" sz="2800"/>
              <a:t>(28</a:t>
            </a:r>
            <a:r>
              <a:rPr lang="zh-CN" altLang="en-US" sz="2800"/>
              <a:t>節</a:t>
            </a:r>
            <a:r>
              <a:rPr lang="en-US" altLang="zh-CN" sz="2800"/>
              <a:t>).  </a:t>
            </a:r>
            <a:r>
              <a:rPr lang="zh-CN" altLang="en-US" sz="2800"/>
              <a:t>耶羅波安因此很了解百姓所懷</a:t>
            </a:r>
            <a:r>
              <a:rPr lang="zh-CN" altLang="en-US" sz="2800"/>
              <a:t>的怨愤</a:t>
            </a:r>
            <a:r>
              <a:rPr lang="en-US" altLang="zh-CN" sz="2800"/>
              <a:t>(</a:t>
            </a:r>
            <a:r>
              <a:rPr lang="zh-CN" altLang="en-US" sz="2800"/>
              <a:t>十二</a:t>
            </a:r>
            <a:r>
              <a:rPr lang="en-US" altLang="en-US" sz="2800"/>
              <a:t>4)</a:t>
            </a:r>
            <a:r>
              <a:rPr lang="zh-CN" altLang="en-US" sz="2800"/>
              <a:t>。</a:t>
            </a:r>
            <a:r>
              <a:rPr lang="zh-CN" altLang="en-US" sz="2800">
                <a:sym typeface="+mn-ea"/>
              </a:rPr>
              <a:t>建</a:t>
            </a:r>
            <a:r>
              <a:rPr lang="zh-CN" altLang="en-US" sz="2800"/>
              <a:t>圣殿時，</a:t>
            </a:r>
            <a:r>
              <a:rPr lang="zh-CN" altLang="en-US" sz="2800">
                <a:sym typeface="+mn-ea"/>
              </a:rPr>
              <a:t>百姓</a:t>
            </a:r>
            <a:r>
              <a:rPr lang="zh-CN" altLang="en-US" sz="2800"/>
              <a:t>每年轮流三个月上山伐木時</a:t>
            </a:r>
            <a:r>
              <a:rPr lang="en-US" altLang="zh-CN" sz="2800"/>
              <a:t>(</a:t>
            </a:r>
            <a:r>
              <a:rPr lang="zh-CN" altLang="en-US" sz="2800"/>
              <a:t>五</a:t>
            </a:r>
            <a:r>
              <a:rPr lang="en-US" altLang="en-US" sz="2800"/>
              <a:t>13-14)</a:t>
            </a:r>
            <a:r>
              <a:rPr lang="zh-CN" altLang="en-US" sz="2800"/>
              <a:t>，「都心中喜乐」</a:t>
            </a:r>
            <a:r>
              <a:rPr lang="en-US" altLang="zh-CN" sz="2800"/>
              <a:t>(</a:t>
            </a:r>
            <a:r>
              <a:rPr lang="zh-CN" altLang="en-US" sz="2800"/>
              <a:t>八</a:t>
            </a:r>
            <a:r>
              <a:rPr lang="en-US" altLang="en-US" sz="2800"/>
              <a:t>66)</a:t>
            </a:r>
            <a:r>
              <a:rPr lang="zh-CN" altLang="en-US" sz="2800"/>
              <a:t>；但後來为了所罗门「所愿建造的」而服劳役時</a:t>
            </a:r>
            <a:r>
              <a:rPr lang="en-US" altLang="zh-CN" sz="2800"/>
              <a:t>(</a:t>
            </a:r>
            <a:r>
              <a:rPr lang="zh-CN" altLang="en-US" sz="2800">
                <a:sym typeface="+mn-ea"/>
              </a:rPr>
              <a:t>九</a:t>
            </a:r>
            <a:r>
              <a:rPr lang="en-US" altLang="en-US" sz="2800">
                <a:sym typeface="+mn-ea"/>
              </a:rPr>
              <a:t>19)</a:t>
            </a:r>
            <a:r>
              <a:rPr lang="zh-CN" altLang="en-US" sz="2800"/>
              <a:t>，就成了「负重轭，做苦工」（十二</a:t>
            </a:r>
            <a:r>
              <a:rPr lang="en-US" altLang="en-US" sz="2800"/>
              <a:t>4</a:t>
            </a:r>
            <a:r>
              <a:rPr lang="zh-CN" altLang="en-US" sz="2800"/>
              <a:t>）。很明顯地，</a:t>
            </a:r>
            <a:r>
              <a:rPr lang="en-US" altLang="zh-CN" sz="2800"/>
              <a:t>“</a:t>
            </a:r>
            <a:r>
              <a:rPr lang="zh-CN" altLang="en-US" sz="2800"/>
              <a:t>當人的事奉，不是為了神而建造，而是為人建造時，就會變</a:t>
            </a:r>
            <a:r>
              <a:rPr lang="zh-CN" altLang="en-US" sz="2800">
                <a:sym typeface="+mn-ea"/>
              </a:rPr>
              <a:t>成是「负重轭，做苦工」，越事奉、越没喜乐、</a:t>
            </a:r>
            <a:r>
              <a:rPr lang="zh-CN" altLang="en-US" sz="2800">
                <a:sym typeface="+mn-ea"/>
              </a:rPr>
              <a:t>沒安息。</a:t>
            </a:r>
            <a:r>
              <a:rPr lang="en-US" altLang="zh-CN" sz="2800">
                <a:sym typeface="+mn-ea"/>
              </a:rPr>
              <a:t>”</a:t>
            </a:r>
            <a:endParaRPr lang="en-US" altLang="zh-CN" sz="2800">
              <a:sym typeface="+mn-ea"/>
            </a:endParaRPr>
          </a:p>
          <a:p>
            <a:pPr marL="0" indent="0" algn="r">
              <a:buNone/>
            </a:pPr>
            <a:r>
              <a:rPr lang="en-US" altLang="zh-CN" sz="2800">
                <a:sym typeface="+mn-ea"/>
              </a:rPr>
              <a:t>  </a:t>
            </a:r>
            <a:r>
              <a:rPr lang="zh-CN" altLang="en-US" sz="1200">
                <a:sym typeface="+mn-ea"/>
              </a:rPr>
              <a:t>（參</a:t>
            </a:r>
            <a:r>
              <a:rPr lang="en-US" altLang="en-US" sz="1200">
                <a:sym typeface="+mn-ea"/>
              </a:rPr>
              <a:t>https://www.tpehoc.org.tw/2024/06/12/1ki-day25/?doing_wp_cron=1735443786.1674580574035644531250</a:t>
            </a:r>
            <a:r>
              <a:rPr lang="zh-CN" altLang="en-US" sz="1200">
                <a:sym typeface="+mn-ea"/>
              </a:rPr>
              <a:t>）</a:t>
            </a:r>
            <a:endParaRPr lang="zh-CN" altLang="en-US" sz="1200"/>
          </a:p>
          <a:p>
            <a:pPr marL="0" indent="0">
              <a:buNone/>
            </a:pPr>
            <a:endParaRPr lang="zh-CN" altLang="en-US" sz="2800"/>
          </a:p>
          <a:p>
            <a:pPr marL="0" indent="0">
              <a:buNone/>
            </a:pPr>
            <a:endParaRPr lang="zh-CN" altLang="en-US" sz="2800">
              <a:sym typeface="+mn-ea"/>
            </a:endParaRPr>
          </a:p>
          <a:p>
            <a:pPr marL="0" indent="0">
              <a:buNone/>
            </a:pPr>
            <a:r>
              <a:rPr lang="zh-CN" altLang="en-US" sz="1800">
                <a:sym typeface="+mn-ea"/>
              </a:rPr>
              <a:t>而耶罗波安在建造米罗的期间被神拣选，成为所罗门的敌人。也就是说，所罗门献殿之后，灵命急剧下滑，神从那时开始预备管教他。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同样，我们的事奉若不是为了神的建造，而是为了人的建造，也会成为「负重轭，做苦工」，越事奉、越没有喜乐和安息。</a:t>
            </a:r>
            <a:endParaRPr lang="zh-CN" altLang="en-US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8680" y="1134745"/>
            <a:ext cx="10972800" cy="5125085"/>
          </a:xfrm>
        </p:spPr>
        <p:txBody>
          <a:bodyPr/>
          <a:p>
            <a:pPr marL="0" indent="0" defTabSz="914400">
              <a:buNone/>
              <a:tabLst/>
            </a:pPr>
            <a:r>
              <a:rPr lang="en-US" altLang="en-US" sz="2800">
                <a:sym typeface="+mn-ea"/>
              </a:rPr>
              <a:t>2.  </a:t>
            </a:r>
            <a:r>
              <a:rPr lang="zh-CN" altLang="en-US" sz="2800">
                <a:sym typeface="+mn-ea"/>
              </a:rPr>
              <a:t>令人震驚的是，先知亞希雅居然以撕裂衣服的舉動來預言：耶羅波安將從所羅門的兒子手上接管十個支派，並留一支派給他兒子</a:t>
            </a:r>
            <a:r>
              <a:rPr lang="en-US" altLang="zh-CN" sz="2800">
                <a:sym typeface="+mn-ea"/>
              </a:rPr>
              <a:t>(29-32, 35-36)</a:t>
            </a:r>
            <a:r>
              <a:rPr lang="zh-CN" altLang="en-US" sz="2800">
                <a:sym typeface="+mn-ea"/>
              </a:rPr>
              <a:t>。亞希雅</a:t>
            </a:r>
            <a:r>
              <a:rPr lang="zh-CN" altLang="en-US" sz="2800">
                <a:sym typeface="+mn-ea"/>
              </a:rPr>
              <a:t>詳細説明，神這樣的安排是因所羅門離棄了神</a:t>
            </a:r>
            <a:r>
              <a:rPr lang="en-US" altLang="zh-CN" sz="2800">
                <a:sym typeface="+mn-ea"/>
              </a:rPr>
              <a:t>--  “</a:t>
            </a:r>
            <a:r>
              <a:rPr lang="zh-CN" altLang="en-US" sz="2800">
                <a:sym typeface="+mn-ea"/>
              </a:rPr>
              <a:t>因為他離棄我，</a:t>
            </a:r>
            <a:r>
              <a:rPr lang="en-US" altLang="zh-CN" sz="2800">
                <a:sym typeface="+mn-ea"/>
              </a:rPr>
              <a:t>.. </a:t>
            </a:r>
            <a:r>
              <a:rPr lang="zh-CN" altLang="en-US" sz="2800">
                <a:sym typeface="+mn-ea"/>
              </a:rPr>
              <a:t>沒有遵從我的道，行我眼中看為正的事，</a:t>
            </a:r>
            <a:r>
              <a:rPr lang="en-US" altLang="zh-CN" sz="2800">
                <a:sym typeface="+mn-ea"/>
              </a:rPr>
              <a:t>...”(33</a:t>
            </a:r>
            <a:r>
              <a:rPr lang="zh-CN" altLang="en-US" sz="2800">
                <a:sym typeface="+mn-ea"/>
              </a:rPr>
              <a:t>節</a:t>
            </a:r>
            <a:r>
              <a:rPr lang="en-US" altLang="zh-CN" sz="2800">
                <a:sym typeface="+mn-ea"/>
              </a:rPr>
              <a:t>) </a:t>
            </a:r>
            <a:r>
              <a:rPr lang="zh-CN" altLang="en-US" sz="2800">
                <a:sym typeface="+mn-ea"/>
              </a:rPr>
              <a:t>。</a:t>
            </a:r>
            <a:r>
              <a:rPr lang="en-US" altLang="zh-CN" sz="2800">
                <a:sym typeface="+mn-ea"/>
              </a:rPr>
              <a:t> </a:t>
            </a:r>
            <a:r>
              <a:rPr lang="zh-CN" altLang="en-US" sz="2800">
                <a:sym typeface="+mn-ea"/>
              </a:rPr>
              <a:t>但神卻不從所羅門手裡將全國奪回，並而許可他終身為君的原因：居然是因爲神的僕人大衛謹守了神的誡命律例</a:t>
            </a:r>
            <a:r>
              <a:rPr lang="en-US" altLang="zh-CN" sz="2800">
                <a:sym typeface="+mn-ea"/>
              </a:rPr>
              <a:t>(34</a:t>
            </a:r>
            <a:r>
              <a:rPr lang="zh-CN" altLang="en-US" sz="2800">
                <a:sym typeface="+mn-ea"/>
              </a:rPr>
              <a:t>節</a:t>
            </a:r>
            <a:r>
              <a:rPr lang="en-US" altLang="zh-CN" sz="2800">
                <a:sym typeface="+mn-ea"/>
              </a:rPr>
              <a:t>). </a:t>
            </a:r>
            <a:r>
              <a:rPr lang="zh-CN" altLang="en-US" sz="2800">
                <a:sym typeface="+mn-ea"/>
              </a:rPr>
              <a:t>奇妙恩典！</a:t>
            </a:r>
            <a:endParaRPr lang="zh-CN" altLang="en-US" sz="2800"/>
          </a:p>
          <a:p>
            <a:pPr marL="0" indent="0" defTabSz="914400">
              <a:buNone/>
              <a:tabLst/>
            </a:pPr>
            <a:r>
              <a:rPr lang="en-US" altLang="zh-CN" sz="2800">
                <a:sym typeface="+mn-ea"/>
              </a:rPr>
              <a:t>3.  </a:t>
            </a:r>
            <a:r>
              <a:rPr lang="zh-CN" altLang="en-US" sz="2800">
                <a:sym typeface="+mn-ea"/>
              </a:rPr>
              <a:t>先知亞希雅，再次警戒耶羅波安，要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像大衛一樣的向神忠心順命</a:t>
            </a:r>
            <a:r>
              <a:rPr lang="en-US" altLang="zh-CN" sz="2800">
                <a:sym typeface="+mn-ea"/>
              </a:rPr>
              <a:t>(</a:t>
            </a:r>
            <a:r>
              <a:rPr lang="en-US" altLang="en-US" sz="2800">
                <a:sym typeface="+mn-ea"/>
              </a:rPr>
              <a:t>38</a:t>
            </a:r>
            <a:r>
              <a:rPr lang="zh-CN" altLang="en-US" sz="2800">
                <a:sym typeface="+mn-ea"/>
              </a:rPr>
              <a:t>～</a:t>
            </a:r>
            <a:r>
              <a:rPr lang="en-US" altLang="en-US" sz="2800">
                <a:sym typeface="+mn-ea"/>
              </a:rPr>
              <a:t>43) -- </a:t>
            </a:r>
            <a:r>
              <a:rPr lang="en-US" altLang="zh-CN" sz="2800">
                <a:sym typeface="+mn-ea"/>
              </a:rPr>
              <a:t>”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你若</a:t>
            </a:r>
            <a:r>
              <a:rPr lang="zh-CN" altLang="en-US" sz="2800">
                <a:sym typeface="+mn-ea"/>
              </a:rPr>
              <a:t>聽從我一切所吩咐你的，</a:t>
            </a:r>
            <a:r>
              <a:rPr lang="en-US" altLang="zh-CN" sz="2800">
                <a:sym typeface="+mn-ea"/>
              </a:rPr>
              <a:t>....</a:t>
            </a:r>
            <a:r>
              <a:rPr lang="zh-CN" altLang="en-US" sz="2800">
                <a:sym typeface="+mn-ea"/>
              </a:rPr>
              <a:t>遵行我的道，</a:t>
            </a:r>
            <a:r>
              <a:rPr lang="en-US" altLang="zh-CN" sz="2800">
                <a:sym typeface="+mn-ea"/>
              </a:rPr>
              <a:t>....</a:t>
            </a:r>
            <a:r>
              <a:rPr lang="zh-CN" altLang="en-US" sz="2800">
                <a:sym typeface="+mn-ea"/>
              </a:rPr>
              <a:t>我就與你同在，為你立堅固的家，像我為大衛所立的一樣，將以色列人賜給你。</a:t>
            </a:r>
            <a:r>
              <a:rPr lang="en-US" altLang="zh-CN" sz="2800">
                <a:sym typeface="+mn-ea"/>
              </a:rPr>
              <a:t>”       </a:t>
            </a:r>
            <a:r>
              <a:rPr lang="zh-CN" altLang="en-US" sz="2800">
                <a:highlight>
                  <a:srgbClr val="FFFF00"/>
                </a:highlight>
                <a:sym typeface="+mn-ea"/>
              </a:rPr>
              <a:t>果然，所羅門死後，以色列的北方以法蓮爲首的十個支派都隨從了耶羅波安；南方的猶大和便雅憫兩支派仍忠於大衛家。</a:t>
            </a:r>
            <a:endParaRPr lang="zh-CN" altLang="en-US" sz="2800">
              <a:highlight>
                <a:srgbClr val="FFFF00"/>
              </a:highlight>
              <a:sym typeface="+mn-ea"/>
            </a:endParaRPr>
          </a:p>
          <a:p>
            <a:pPr marL="0" indent="0" defTabSz="914400">
              <a:buNone/>
            </a:pPr>
            <a:r>
              <a:rPr lang="en-US" altLang="zh-CN" sz="2800">
                <a:sym typeface="+mn-ea"/>
              </a:rPr>
              <a:t>      </a:t>
            </a:r>
            <a:endParaRPr lang="en-US" sz="2800"/>
          </a:p>
        </p:txBody>
      </p:sp>
      <p:sp>
        <p:nvSpPr>
          <p:cNvPr id="4" name="Text Box 3"/>
          <p:cNvSpPr txBox="1"/>
          <p:nvPr/>
        </p:nvSpPr>
        <p:spPr>
          <a:xfrm>
            <a:off x="1280795" y="160020"/>
            <a:ext cx="1014857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solidFill>
                  <a:schemeClr val="accent2"/>
                </a:solidFill>
                <a:sym typeface="+mn-ea"/>
              </a:rPr>
              <a:t>今日信息</a:t>
            </a:r>
            <a:r>
              <a:rPr lang="zh-CN" altLang="en-US" sz="3200">
                <a:sym typeface="+mn-ea"/>
              </a:rPr>
              <a:t>：</a:t>
            </a:r>
            <a:r>
              <a:rPr lang="zh-CN" altLang="en-US" sz="3200">
                <a:sym typeface="+mn-ea"/>
              </a:rPr>
              <a:t>王上十一章</a:t>
            </a:r>
            <a:r>
              <a:rPr lang="en-US" altLang="en-US" sz="3200">
                <a:sym typeface="+mn-ea"/>
              </a:rPr>
              <a:t> 26-40</a:t>
            </a:r>
            <a:r>
              <a:rPr lang="zh-CN" altLang="en-US" sz="3200">
                <a:highlight>
                  <a:srgbClr val="FFFF00"/>
                </a:highlight>
                <a:sym typeface="+mn-ea"/>
              </a:rPr>
              <a:t>節</a:t>
            </a:r>
            <a:r>
              <a:rPr lang="en-US" altLang="en-US" sz="3200">
                <a:sym typeface="+mn-ea"/>
              </a:rPr>
              <a:t> -- </a:t>
            </a:r>
            <a:r>
              <a:rPr lang="zh-CN" altLang="en-US" sz="3200">
                <a:solidFill>
                  <a:srgbClr val="FF0000"/>
                </a:solidFill>
                <a:sym typeface="+mn-ea"/>
              </a:rPr>
              <a:t>神興起内部對手</a:t>
            </a:r>
            <a:endParaRPr lang="zh-CN" altLang="en-US" sz="320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defTabSz="914400">
              <a:buNone/>
            </a:pPr>
            <a:r>
              <a:rPr lang="en-US" altLang="zh-CN" sz="2800">
                <a:sym typeface="+mn-ea"/>
              </a:rPr>
              <a:t>    </a:t>
            </a:r>
            <a:r>
              <a:rPr lang="zh-CN" altLang="en-US" sz="2800">
                <a:sym typeface="+mn-ea"/>
              </a:rPr>
              <a:t>神曾經與所羅門立約，只要他謹守神的話，他必能永遠保有國位，可惜所羅門卻沒有這樣做，同樣這命令也給了耶羅波安，讓他知道自己並不比所羅門好，若他不能遵行同樣的誡命，結局仍會是一樣。</a:t>
            </a:r>
            <a:endParaRPr lang="zh-CN" altLang="en-US" sz="2800">
              <a:sym typeface="+mn-ea"/>
            </a:endParaRPr>
          </a:p>
          <a:p>
            <a:pPr marL="0" indent="0" defTabSz="914400">
              <a:buNone/>
            </a:pPr>
            <a:endParaRPr lang="zh-CN" altLang="en-US" sz="2800">
              <a:sym typeface="+mn-ea"/>
            </a:endParaRPr>
          </a:p>
          <a:p>
            <a:pPr marL="0" indent="0" defTabSz="914400">
              <a:buNone/>
            </a:pPr>
            <a:r>
              <a:rPr lang="zh-CN" altLang="en-US" sz="2800">
                <a:sym typeface="+mn-ea"/>
              </a:rPr>
              <a:t>　</a:t>
            </a:r>
            <a:r>
              <a:rPr lang="zh-CN" altLang="en-US" sz="2800" b="1">
                <a:solidFill>
                  <a:srgbClr val="00B050"/>
                </a:solidFill>
                <a:sym typeface="+mn-ea"/>
              </a:rPr>
              <a:t>思想：</a:t>
            </a:r>
            <a:r>
              <a:rPr lang="zh-CN" altLang="en-US" sz="2800">
                <a:sym typeface="+mn-ea"/>
              </a:rPr>
              <a:t>今日您我之所以能蒙恩得救，並不是因我們比其他人好；相反地，是因我們軟弱才需要救恩。任何願意相信耶穌基督的人都可以蒙恩得救成爲神的兒女。然而，神同樣的警戒我們，倘若我們不能堅守到底，結果亦會失去一切福氣。</a:t>
            </a:r>
            <a:r>
              <a:rPr lang="en-US" altLang="en-US" sz="2800">
                <a:sym typeface="+mn-ea"/>
              </a:rPr>
              <a:t>──</a:t>
            </a:r>
            <a:r>
              <a:rPr lang="zh-CN" altLang="en-US" sz="2800">
                <a:solidFill>
                  <a:srgbClr val="FF0000"/>
                </a:solidFill>
                <a:sym typeface="+mn-ea"/>
              </a:rPr>
              <a:t>《新舊約輔讀》</a:t>
            </a:r>
            <a:endParaRPr lang="zh-CN" altLang="en-US" sz="2800">
              <a:solidFill>
                <a:srgbClr val="FF0000"/>
              </a:solidFill>
              <a:sym typeface="+mn-ea"/>
            </a:endParaRPr>
          </a:p>
          <a:p>
            <a:pPr marL="0" indent="0" defTabSz="914400">
              <a:buNone/>
            </a:pPr>
            <a:endParaRPr lang="zh-CN" altLang="en-US" sz="2800">
              <a:solidFill>
                <a:srgbClr val="FF0000"/>
              </a:solidFill>
            </a:endParaRPr>
          </a:p>
          <a:p>
            <a:pPr marL="0" indent="0" defTabSz="914400">
              <a:buNone/>
            </a:pPr>
            <a:r>
              <a:rPr lang="en-US" altLang="zh-CN" sz="2800">
                <a:sym typeface="+mn-ea"/>
              </a:rPr>
              <a:t>   </a:t>
            </a:r>
            <a:r>
              <a:rPr lang="zh-CN" altLang="en-US" sz="2800" b="1">
                <a:solidFill>
                  <a:srgbClr val="00B050"/>
                </a:solidFill>
                <a:sym typeface="+mn-ea"/>
              </a:rPr>
              <a:t>禱告：</a:t>
            </a:r>
            <a:r>
              <a:rPr lang="zh-CN" altLang="en-US" sz="2800">
                <a:sym typeface="+mn-ea"/>
              </a:rPr>
              <a:t>求神賞賜您我勇氣和毅力去面對各樣試煉，並常學習靠主、信守神與我們所立的約，謹守誡命，行在神的面光之中！！</a:t>
            </a:r>
            <a:endParaRPr lang="zh-CN" altLang="en-US" sz="2800">
              <a:solidFill>
                <a:srgbClr val="FF0000"/>
              </a:solidFill>
            </a:endParaRPr>
          </a:p>
          <a:p>
            <a:pPr marL="0" indent="0" defTabSz="914400">
              <a:buNone/>
            </a:pPr>
            <a:endParaRPr lang="zh-CN" altLang="en-US"/>
          </a:p>
          <a:p>
            <a:endParaRPr 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721360" y="215900"/>
            <a:ext cx="10099040" cy="58293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zh-CN" altLang="en-US">
                <a:solidFill>
                  <a:schemeClr val="accent2"/>
                </a:solidFill>
              </a:rPr>
              <a:t>今日信息</a:t>
            </a:r>
            <a:r>
              <a:rPr lang="zh-CN" altLang="en-US"/>
              <a:t>：</a:t>
            </a:r>
            <a:r>
              <a:rPr lang="zh-CN" altLang="en-US" sz="3200">
                <a:sym typeface="+mn-ea"/>
              </a:rPr>
              <a:t>王上</a:t>
            </a:r>
            <a:r>
              <a:rPr lang="zh-CN" altLang="en-US" sz="3200">
                <a:sym typeface="+mn-ea"/>
              </a:rPr>
              <a:t>十一章</a:t>
            </a:r>
            <a:r>
              <a:rPr lang="en-US" altLang="en-US" sz="3200">
                <a:sym typeface="+mn-ea"/>
              </a:rPr>
              <a:t> 26-40</a:t>
            </a:r>
            <a:r>
              <a:rPr lang="zh-CN" altLang="en-US" sz="3200">
                <a:highlight>
                  <a:srgbClr val="FFFF00"/>
                </a:highlight>
                <a:sym typeface="+mn-ea"/>
              </a:rPr>
              <a:t>節</a:t>
            </a:r>
            <a:r>
              <a:rPr lang="en-US" altLang="en-US" sz="3200">
                <a:sym typeface="+mn-ea"/>
              </a:rPr>
              <a:t> -- </a:t>
            </a:r>
            <a:r>
              <a:rPr lang="zh-CN" altLang="en-US" sz="3200">
                <a:solidFill>
                  <a:srgbClr val="FF0000"/>
                </a:solidFill>
                <a:sym typeface="+mn-ea"/>
              </a:rPr>
              <a:t>神興起内部對手</a:t>
            </a:r>
            <a:endParaRPr lang="zh-CN" altLang="en-US" sz="3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highlight>
                  <a:srgbClr val="FFFF00"/>
                </a:highlight>
                <a:sym typeface="+mn-ea"/>
              </a:rPr>
              <a:t>個人反思</a:t>
            </a:r>
            <a:r>
              <a:rPr lang="en-US" altLang="en-US">
                <a:highlight>
                  <a:srgbClr val="FFFF00"/>
                </a:highlight>
                <a:sym typeface="+mn-ea"/>
              </a:rPr>
              <a:t> &amp; </a:t>
            </a:r>
            <a:r>
              <a:rPr lang="zh-CN" altLang="en-US">
                <a:highlight>
                  <a:srgbClr val="FFFF00"/>
                </a:highlight>
                <a:sym typeface="+mn-ea"/>
              </a:rPr>
              <a:t>教養智慧</a:t>
            </a:r>
            <a:r>
              <a:rPr lang="en-US" altLang="en-US">
                <a:highlight>
                  <a:srgbClr val="FFFF00"/>
                </a:highlight>
                <a:sym typeface="+mn-ea"/>
              </a:rPr>
              <a:t> </a:t>
            </a:r>
            <a:r>
              <a:rPr lang="zh-CN" altLang="en-US">
                <a:sym typeface="+mn-ea"/>
              </a:rPr>
              <a:t>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1077595"/>
            <a:ext cx="10972800" cy="4897755"/>
          </a:xfrm>
        </p:spPr>
        <p:txBody>
          <a:bodyPr/>
          <a:p>
            <a:r>
              <a:rPr lang="zh-CN" altLang="en-US">
                <a:solidFill>
                  <a:srgbClr val="FF0000"/>
                </a:solidFill>
                <a:sym typeface="+mn-ea"/>
              </a:rPr>
              <a:t>個人反思</a:t>
            </a:r>
            <a:r>
              <a:rPr lang="en-US" altLang="en-US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>
                <a:sym typeface="+mn-ea"/>
              </a:rPr>
              <a:t>：感謝神揀選您我成爲祂的兒女了。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         </a:t>
            </a:r>
            <a:r>
              <a:rPr lang="zh-CN" altLang="en-US">
                <a:sym typeface="+mn-ea"/>
              </a:rPr>
              <a:t>但，讓我們想一想：我是否</a:t>
            </a:r>
            <a:r>
              <a:rPr lang="en-US" altLang="zh-CN" b="1">
                <a:solidFill>
                  <a:srgbClr val="00B050"/>
                </a:solidFill>
                <a:highlight>
                  <a:srgbClr val="FFFF00"/>
                </a:highlight>
                <a:sym typeface="+mn-ea"/>
              </a:rPr>
              <a:t> “</a:t>
            </a:r>
            <a:r>
              <a:rPr lang="zh-CN" altLang="en-US">
                <a:highlight>
                  <a:srgbClr val="FFFF00"/>
                </a:highlight>
                <a:sym typeface="+mn-ea"/>
              </a:rPr>
              <a:t>聽從了神的吩咐</a:t>
            </a:r>
            <a:r>
              <a:rPr lang="en-US" altLang="zh-CN">
                <a:highlight>
                  <a:srgbClr val="FFFF00"/>
                </a:highlight>
                <a:sym typeface="+mn-ea"/>
              </a:rPr>
              <a:t>”?  “</a:t>
            </a:r>
            <a:r>
              <a:rPr lang="zh-CN" altLang="en-US">
                <a:sym typeface="+mn-ea"/>
              </a:rPr>
              <a:t>遵行了祂的道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？且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行了祂眼中看為正的事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了呢？而我</a:t>
            </a:r>
            <a:r>
              <a:rPr lang="zh-CN" altLang="en-US">
                <a:sym typeface="+mn-ea"/>
              </a:rPr>
              <a:t>個人是否像大衛一樣，享受神的同在？</a:t>
            </a:r>
            <a:r>
              <a:rPr lang="zh-CN" altLang="en-US">
                <a:sym typeface="+mn-ea"/>
              </a:rPr>
              <a:t>而我的家是否得憐卹、蒙恩惠，</a:t>
            </a:r>
            <a:r>
              <a:rPr lang="zh-CN" altLang="en-US">
                <a:sym typeface="+mn-ea"/>
              </a:rPr>
              <a:t>為神所堅立</a:t>
            </a:r>
            <a:r>
              <a:rPr lang="zh-CN" altLang="en-US">
                <a:sym typeface="+mn-ea"/>
              </a:rPr>
              <a:t>呢？</a:t>
            </a:r>
            <a:endParaRPr lang="zh-CN" altLang="en-US">
              <a:sym typeface="+mn-ea"/>
            </a:endParaRPr>
          </a:p>
          <a:p>
            <a:endParaRPr lang="zh-CN" altLang="en-US">
              <a:solidFill>
                <a:srgbClr val="FF0000"/>
              </a:solidFill>
              <a:sym typeface="+mn-ea"/>
            </a:endParaRPr>
          </a:p>
          <a:p>
            <a:r>
              <a:rPr lang="zh-CN" altLang="en-US">
                <a:solidFill>
                  <a:srgbClr val="FF0000"/>
                </a:solidFill>
                <a:sym typeface="+mn-ea"/>
              </a:rPr>
              <a:t>教養智慧</a:t>
            </a:r>
            <a:r>
              <a:rPr lang="en-US" altLang="en-US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>
                <a:sym typeface="+mn-ea"/>
              </a:rPr>
              <a:t>：您的兒女呢？他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她與神的關係如何呢？他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她是否常行在面光之中，且享受與神同在、同行、同樂的人生</a:t>
            </a:r>
            <a:r>
              <a:rPr lang="zh-CN" altLang="en-US">
                <a:sym typeface="+mn-ea"/>
              </a:rPr>
              <a:t>嗎？</a:t>
            </a:r>
            <a:endParaRPr lang="en-US" altLang="en-US"/>
          </a:p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819785" y="3741420"/>
            <a:ext cx="10174605" cy="24136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en-US" altLang="en-US" sz="3200"/>
              <a:t>https://www.youtube.com/watch?v=sU8MAQKSbEI</a:t>
            </a:r>
            <a:endParaRPr lang="en-US" altLang="en-US" sz="3200"/>
          </a:p>
          <a:p>
            <a:pPr algn="ctr"/>
            <a:r>
              <a:rPr lang="en-US" altLang="en-US" sz="3200">
                <a:highlight>
                  <a:srgbClr val="FFFF00"/>
                </a:highlight>
              </a:rPr>
              <a:t>Humble Thyself in the Sight of the Lord</a:t>
            </a:r>
            <a:endParaRPr lang="en-US" altLang="en-US" sz="3200">
              <a:highlight>
                <a:srgbClr val="FFFF00"/>
              </a:highlight>
            </a:endParaRPr>
          </a:p>
          <a:p>
            <a:pPr algn="ctr"/>
            <a:r>
              <a:rPr lang="en-US" altLang="en-US" sz="3200"/>
              <a:t>LockeX007</a:t>
            </a:r>
            <a:endParaRPr lang="en-US" altLang="en-US" sz="3200"/>
          </a:p>
          <a:p>
            <a:pPr algn="ctr"/>
            <a:r>
              <a:rPr lang="en-US" altLang="en-US" sz="3200"/>
              <a:t>3.47K subscribers</a:t>
            </a:r>
            <a:endParaRPr lang="en-US" altLang="en-US" sz="3200"/>
          </a:p>
        </p:txBody>
      </p:sp>
      <p:sp>
        <p:nvSpPr>
          <p:cNvPr id="5" name="Text Box 4"/>
          <p:cNvSpPr txBox="1"/>
          <p:nvPr/>
        </p:nvSpPr>
        <p:spPr>
          <a:xfrm>
            <a:off x="1802765" y="1064895"/>
            <a:ext cx="8483600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en-US" sz="2800"/>
              <a:t>https://www.youtube.com/watch?v=Nvc_6ZaXB3Y</a:t>
            </a:r>
            <a:endParaRPr lang="en-US" altLang="en-US" sz="2800"/>
          </a:p>
          <a:p>
            <a:pPr algn="ctr"/>
            <a:r>
              <a:rPr lang="en-US" altLang="en-US" sz="2800"/>
              <a:t>The Man after God's Own Heart - acapella hymn with lyrics</a:t>
            </a:r>
            <a:endParaRPr lang="en-US" altLang="en-US" sz="2800"/>
          </a:p>
          <a:p>
            <a:pPr algn="ctr"/>
            <a:r>
              <a:rPr lang="en-US" altLang="en-US" sz="2800"/>
              <a:t>John Rogers acapella Gospel Hym</a:t>
            </a:r>
            <a:endParaRPr lang="en-US" altLang="en-US"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2855</Words>
  <Application>WPS Presentation</Application>
  <PresentationFormat>Widescreen</PresentationFormat>
  <Paragraphs>91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SimSun</vt:lpstr>
      <vt:lpstr>Wingdings</vt:lpstr>
      <vt:lpstr>PMingLiU</vt:lpstr>
      <vt:lpstr>Segoe Print</vt:lpstr>
      <vt:lpstr>Microsoft YaHei</vt:lpstr>
      <vt:lpstr>Arial Unicode MS</vt:lpstr>
      <vt:lpstr>Calibri</vt:lpstr>
      <vt:lpstr>Orange Waves</vt:lpstr>
      <vt:lpstr>列王紀上 第十一章26-40節</vt:lpstr>
      <vt:lpstr>列王紀上第十一章 </vt:lpstr>
      <vt:lpstr>閲讀經文：王上十一章 26-40節 --神興起内部對手</vt:lpstr>
      <vt:lpstr>閲讀經文：王上十一章 26-40節 --神興起内部對手</vt:lpstr>
      <vt:lpstr>今日信息：王上十一章 26-40節 -- 神興起内部對手</vt:lpstr>
      <vt:lpstr>PowerPoint 演示文稿</vt:lpstr>
      <vt:lpstr>今日信息：王上十一章 26-40節 -- 神興起内部對手</vt:lpstr>
      <vt:lpstr>個人反思 &amp; 教養智慧 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列王紀上 第章九1-9節</dc:title>
  <dc:creator/>
  <cp:lastModifiedBy>Betty Lu</cp:lastModifiedBy>
  <cp:revision>17</cp:revision>
  <dcterms:created xsi:type="dcterms:W3CDTF">2024-12-20T03:15:00Z</dcterms:created>
  <dcterms:modified xsi:type="dcterms:W3CDTF">2024-12-29T06:43:58Z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917304ECBB4D4943B5593A15F02B254F_13</vt:lpwstr>
  </property>
  <property fmtid="{D5CDD505-2E9C-101B-9397-08002B2CF9AE}" pid="3" name="KSOProductBuildVer">
    <vt:lpwstr>1033-12.2.0.19307</vt:lpwstr>
  </property>
</Properties>
</file>