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98" r:id="rId4"/>
    <p:sldId id="301" r:id="rId5"/>
    <p:sldId id="302" r:id="rId6"/>
    <p:sldId id="394" r:id="rId7"/>
    <p:sldId id="286" r:id="rId8"/>
    <p:sldId id="397" r:id="rId9"/>
    <p:sldId id="288" r:id="rId10"/>
    <p:sldId id="267" r:id="rId11"/>
    <p:sldId id="346" r:id="rId12"/>
    <p:sldId id="3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3.png"/><Relationship Id="rId7" Type="http://schemas.openxmlformats.org/officeDocument/2006/relationships/hyperlink" Target="https://sitw.org/Study/Solomon-2-PR.pdf" TargetMode="External"/><Relationship Id="rId6" Type="http://schemas.openxmlformats.org/officeDocument/2006/relationships/hyperlink" Target="https://sitw.org/Study/Solomon-2.pdf" TargetMode="External"/><Relationship Id="rId5" Type="http://schemas.openxmlformats.org/officeDocument/2006/relationships/hyperlink" Target="https://sitw.org/Study/Solomon-1-PR.pdf" TargetMode="External"/><Relationship Id="rId4" Type="http://schemas.openxmlformats.org/officeDocument/2006/relationships/hyperlink" Target="https://sitw.org/Study/Solomon-1.pdf" TargetMode="External"/><Relationship Id="rId3" Type="http://schemas.openxmlformats.org/officeDocument/2006/relationships/hyperlink" Target="javascript:void()" TargetMode="External"/><Relationship Id="rId2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ym typeface="+mn-ea"/>
              </a:rPr>
              <a:t>列王紀上 第十一章</a:t>
            </a:r>
            <a:r>
              <a:rPr lang="en-US" altLang="zh-CN" sz="4800" dirty="0">
                <a:sym typeface="+mn-ea"/>
              </a:rPr>
              <a:t>41-43</a:t>
            </a:r>
            <a:r>
              <a:rPr lang="zh-CN" altLang="en-US" sz="4800" dirty="0">
                <a:sym typeface="+mn-ea"/>
              </a:rPr>
              <a:t>節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2595" y="3512185"/>
            <a:ext cx="5725160" cy="2607310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dirty="0">
                <a:sym typeface="+mn-ea"/>
              </a:rPr>
              <a:t>呂沈仁</a:t>
            </a:r>
            <a:r>
              <a:rPr lang="zh-CN" altLang="en-US" dirty="0">
                <a:sym typeface="+mn-ea"/>
              </a:rPr>
              <a:t>娣分享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12-30-2024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</a:rPr>
              <a:t>推薦詩歌：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167890" y="1525905"/>
            <a:ext cx="8823325" cy="15125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en-US" sz="2800"/>
              <a:t>https://www.youtube.com/watch?v=DeoZYai7BRMco</a:t>
            </a:r>
            <a:endParaRPr lang="en-US" altLang="en-US" sz="2800"/>
          </a:p>
          <a:p>
            <a:pPr algn="ctr"/>
            <a:r>
              <a:rPr lang="zh-CN" altLang="en-US" sz="2800"/>
              <a:t>『主喜悅的事』</a:t>
            </a:r>
            <a:r>
              <a:rPr lang="en-US" altLang="en-US" sz="2800"/>
              <a:t> </a:t>
            </a:r>
            <a:r>
              <a:rPr lang="zh-CN" altLang="en-US" sz="2800"/>
              <a:t>團契遊樂園</a:t>
            </a:r>
            <a:r>
              <a:rPr lang="en-US" altLang="en-US" sz="2800"/>
              <a:t>6 </a:t>
            </a:r>
            <a:r>
              <a:rPr lang="zh-CN" altLang="en-US" sz="2800"/>
              <a:t>揀選</a:t>
            </a:r>
            <a:r>
              <a:rPr lang="en-US" altLang="en-US" sz="2800"/>
              <a:t> </a:t>
            </a:r>
            <a:r>
              <a:rPr lang="zh-CN" altLang="en-US" sz="2800"/>
              <a:t>（基督教詩歌）</a:t>
            </a:r>
            <a:endParaRPr lang="zh-CN" altLang="en-US" sz="2800"/>
          </a:p>
          <a:p>
            <a:pPr algn="ctr"/>
            <a:r>
              <a:rPr lang="en-US" altLang="en-US" sz="2800"/>
              <a:t>m2kmusic</a:t>
            </a:r>
            <a:endParaRPr lang="en-US" altLang="en-US" sz="2800"/>
          </a:p>
          <a:p>
            <a:pPr algn="ctr"/>
            <a:endParaRPr lang="en-US" alt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1929765" y="3580130"/>
            <a:ext cx="891413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2400"/>
              <a:t>https://www.youtube.com/watch?v=-W_WUt-GtbU</a:t>
            </a:r>
            <a:endParaRPr lang="en-US" altLang="en-US" sz="2400"/>
          </a:p>
          <a:p>
            <a:pPr algn="ctr"/>
            <a:r>
              <a:rPr lang="zh-CN" altLang="en-US" sz="2400"/>
              <a:t>《客家興起》你要為主來興起發光，傳主名到四海</a:t>
            </a:r>
            <a:r>
              <a:rPr lang="en-US" altLang="en-US" sz="2400"/>
              <a:t> | </a:t>
            </a:r>
            <a:r>
              <a:rPr lang="zh-CN" altLang="en-US" sz="2400"/>
              <a:t>為祢唱新歌</a:t>
            </a:r>
            <a:r>
              <a:rPr lang="en-US" altLang="en-US" sz="2400"/>
              <a:t> - </a:t>
            </a:r>
            <a:r>
              <a:rPr lang="zh-CN" altLang="en-US" sz="2400"/>
              <a:t>客家興起事工</a:t>
            </a:r>
            <a:endParaRPr lang="zh-CN" altLang="en-US" sz="2400"/>
          </a:p>
          <a:p>
            <a:pPr algn="ctr"/>
            <a:r>
              <a:rPr lang="en-US" altLang="en-US" sz="2400"/>
              <a:t>GOOD TV </a:t>
            </a:r>
            <a:r>
              <a:rPr lang="zh-CN" altLang="en-US" sz="2400"/>
              <a:t>好音樂</a:t>
            </a:r>
            <a:endParaRPr lang="zh-CN" altLang="en-US" sz="2400"/>
          </a:p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853440" y="1734820"/>
          <a:ext cx="10485120" cy="756920"/>
        </p:xfrm>
        <a:graphic>
          <a:graphicData uri="http://schemas.openxmlformats.org/drawingml/2006/table">
            <a:tbl>
              <a:tblPr/>
              <a:tblGrid>
                <a:gridCol w="10485120"/>
              </a:tblGrid>
              <a:tr h="756920">
                <a:tc>
                  <a:txBody>
                    <a:bodyPr/>
                    <a:p>
                      <a:pPr algn="ctr"/>
                      <a:r>
                        <a:rPr sz="24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所羅門王</a:t>
                      </a:r>
                      <a:endParaRPr sz="2400" b="0" i="0">
                        <a:solidFill>
                          <a:srgbClr val="FFFFFF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426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995680" y="2588260"/>
          <a:ext cx="10220325" cy="2937510"/>
        </p:xfrm>
        <a:graphic>
          <a:graphicData uri="http://schemas.openxmlformats.org/drawingml/2006/table">
            <a:tbl>
              <a:tblPr/>
              <a:tblGrid>
                <a:gridCol w="1889760"/>
                <a:gridCol w="2198370"/>
                <a:gridCol w="2044065"/>
                <a:gridCol w="2044065"/>
                <a:gridCol w="2044065"/>
              </a:tblGrid>
              <a:tr h="316230">
                <a:tc>
                  <a:txBody>
                    <a:bodyPr/>
                    <a:p>
                      <a:pPr marL="15240" indent="0" algn="ctr"/>
                      <a:r>
                        <a:rPr sz="2400" b="0" i="0">
                          <a:solidFill>
                            <a:srgbClr val="00008B"/>
                          </a:solidFill>
                          <a:latin typeface="Arial" panose="020B0604020202020204"/>
                          <a:ea typeface="Arial" panose="020B0604020202020204"/>
                        </a:rPr>
                        <a:t>查經題目</a:t>
                      </a:r>
                      <a:endParaRPr sz="2400" b="0" i="0">
                        <a:solidFill>
                          <a:srgbClr val="00008B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38417" marB="2317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FBD"/>
                    </a:solidFill>
                  </a:tcPr>
                </a:tc>
                <a:tc>
                  <a:txBody>
                    <a:bodyPr/>
                    <a:p>
                      <a:pPr marL="15240" indent="0" algn="ctr"/>
                      <a:r>
                        <a:rPr sz="2400" b="0" i="0">
                          <a:solidFill>
                            <a:srgbClr val="00008B"/>
                          </a:solidFill>
                          <a:latin typeface="Arial" panose="020B0604020202020204"/>
                          <a:ea typeface="Arial" panose="020B0604020202020204"/>
                        </a:rPr>
                        <a:t>查經摘要 (PDF)</a:t>
                      </a:r>
                      <a:endParaRPr sz="2400" b="0" i="0">
                        <a:solidFill>
                          <a:srgbClr val="00008B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38417" marB="2317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FBD"/>
                    </a:solidFill>
                  </a:tcPr>
                </a:tc>
                <a:tc>
                  <a:txBody>
                    <a:bodyPr/>
                    <a:p>
                      <a:pPr marL="15240" indent="0" algn="ctr"/>
                      <a:r>
                        <a:rPr sz="2400" b="0" i="0">
                          <a:solidFill>
                            <a:srgbClr val="00008B"/>
                          </a:solidFill>
                          <a:latin typeface="Arial" panose="020B0604020202020204"/>
                          <a:ea typeface="Arial" panose="020B0604020202020204"/>
                        </a:rPr>
                        <a:t>查經投影 (PDF)</a:t>
                      </a:r>
                      <a:endParaRPr sz="2400" b="0" i="0">
                        <a:solidFill>
                          <a:srgbClr val="00008B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38417" marB="2317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FBD"/>
                    </a:solidFill>
                  </a:tcPr>
                </a:tc>
                <a:tc>
                  <a:txBody>
                    <a:bodyPr/>
                    <a:p>
                      <a:pPr marL="15240" indent="0" algn="ctr"/>
                      <a:r>
                        <a:rPr sz="2400" b="0" i="0">
                          <a:solidFill>
                            <a:srgbClr val="00008B"/>
                          </a:solidFill>
                          <a:latin typeface="Arial" panose="020B0604020202020204"/>
                          <a:ea typeface="Arial" panose="020B0604020202020204"/>
                        </a:rPr>
                        <a:t>專題錄音 (MP3)</a:t>
                      </a:r>
                      <a:endParaRPr sz="2400" b="0" i="0">
                        <a:solidFill>
                          <a:srgbClr val="00008B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38417" marB="2317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FBD"/>
                    </a:solidFill>
                  </a:tcPr>
                </a:tc>
                <a:tc>
                  <a:txBody>
                    <a:bodyPr/>
                    <a:p>
                      <a:pPr marL="15240" indent="0" algn="ctr"/>
                      <a:r>
                        <a:rPr sz="2400" b="0" i="0">
                          <a:solidFill>
                            <a:srgbClr val="00008B"/>
                          </a:solidFill>
                          <a:latin typeface="Arial" panose="020B0604020202020204"/>
                          <a:ea typeface="Arial" panose="020B0604020202020204"/>
                        </a:rPr>
                        <a:t>錄音場合</a:t>
                      </a:r>
                      <a:endParaRPr sz="2400" b="0" i="0">
                        <a:solidFill>
                          <a:srgbClr val="00008B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38417" marB="23177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EFBD"/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marL="15240" indent="0" algn="ctr"/>
                      <a:r>
                        <a:rPr sz="2000" b="0" i="0">
                          <a:solidFill>
                            <a:srgbClr val="00008B"/>
                          </a:solidFill>
                          <a:latin typeface="Arial" panose="020B0604020202020204"/>
                          <a:ea typeface="Arial" panose="020B0604020202020204"/>
                          <a:hlinkClick r:id="rId3" action="ppaction://hlinkfile"/>
                        </a:rPr>
                        <a:t>所羅門的成長與興起</a:t>
                      </a:r>
                      <a:br>
                        <a:rPr sz="20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</a:br>
                      <a:r>
                        <a:rPr sz="20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  <a:endParaRPr sz="20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hlinkClick r:id="rId3" action="ppaction://hlinkfile"/>
                      </a:endParaRPr>
                    </a:p>
                  </a:txBody>
                  <a:tcPr marL="0" marR="0" marT="23177" marB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240" indent="0" algn="ctr"/>
                      <a: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  <a:hlinkClick r:id="rId4"/>
                        </a:rPr>
                        <a:t>06/23/2024</a:t>
                      </a:r>
                      <a:endParaRPr sz="2000" b="0" i="0">
                        <a:solidFill>
                          <a:srgbClr val="00008B"/>
                        </a:solidFill>
                        <a:latin typeface="Times New Roman" panose="02020603050405020304"/>
                        <a:ea typeface="Times New Roman" panose="02020603050405020304"/>
                        <a:hlinkClick r:id="rId4"/>
                      </a:endParaRPr>
                    </a:p>
                  </a:txBody>
                  <a:tcPr marL="0" marR="0" marT="23177" marB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240" indent="0" algn="ctr"/>
                      <a: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  <a:hlinkClick r:id="rId5"/>
                        </a:rPr>
                        <a:t>06/23/2024</a:t>
                      </a:r>
                      <a:endParaRPr sz="2000" b="0" i="0">
                        <a:solidFill>
                          <a:srgbClr val="00008B"/>
                        </a:solidFill>
                        <a:latin typeface="Times New Roman" panose="02020603050405020304"/>
                        <a:ea typeface="Times New Roman" panose="02020603050405020304"/>
                        <a:hlinkClick r:id="rId5"/>
                      </a:endParaRPr>
                    </a:p>
                  </a:txBody>
                  <a:tcPr marL="0" marR="0" marT="23177" marB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240" indent="0" algn="ctr"/>
                      <a: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To Be Posted</a:t>
                      </a:r>
                      <a:endParaRPr sz="2000" b="0" i="0">
                        <a:solidFill>
                          <a:srgbClr val="00008B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23177" marB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240" indent="0" algn="ctr"/>
                      <a: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中文聯合主日學</a:t>
                      </a:r>
                      <a:b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</a:br>
                      <a: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PCBC 半島華人浸信會</a:t>
                      </a:r>
                      <a:b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</a:br>
                      <a: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Yorktown, VA USA</a:t>
                      </a:r>
                      <a:endParaRPr sz="2000" b="0" i="0">
                        <a:solidFill>
                          <a:srgbClr val="00008B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23177" marB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1310640">
                <a:tc>
                  <a:txBody>
                    <a:bodyPr/>
                    <a:p>
                      <a:pPr marL="15240" indent="0" algn="ctr"/>
                      <a:r>
                        <a:rPr sz="2000" b="0" i="0">
                          <a:solidFill>
                            <a:srgbClr val="00008B"/>
                          </a:solidFill>
                          <a:latin typeface="Arial" panose="020B0604020202020204"/>
                          <a:ea typeface="Arial" panose="020B0604020202020204"/>
                          <a:hlinkClick r:id="rId3" action="ppaction://hlinkfile"/>
                        </a:rPr>
                        <a:t>所羅門的智慧與成就</a:t>
                      </a:r>
                      <a:br>
                        <a:rPr sz="20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</a:br>
                      <a:r>
                        <a:rPr sz="2000" b="0" i="0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</a:rPr>
                        <a:t> </a:t>
                      </a:r>
                      <a:endParaRPr sz="2000" b="0" i="0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hlinkClick r:id="rId3" action="ppaction://hlinkfile"/>
                      </a:endParaRPr>
                    </a:p>
                  </a:txBody>
                  <a:tcPr marL="0" marR="0" marT="23177" marB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240" indent="0" algn="ctr"/>
                      <a: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  <a:hlinkClick r:id="rId6"/>
                        </a:rPr>
                        <a:t>08/11/2024</a:t>
                      </a:r>
                      <a:endParaRPr sz="2000" b="0" i="0">
                        <a:solidFill>
                          <a:srgbClr val="00008B"/>
                        </a:solidFill>
                        <a:latin typeface="Times New Roman" panose="02020603050405020304"/>
                        <a:ea typeface="Times New Roman" panose="02020603050405020304"/>
                        <a:hlinkClick r:id="rId6"/>
                      </a:endParaRPr>
                    </a:p>
                  </a:txBody>
                  <a:tcPr marL="0" marR="0" marT="23177" marB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240" indent="0" algn="ctr"/>
                      <a: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  <a:hlinkClick r:id="rId7"/>
                        </a:rPr>
                        <a:t>08/11/2024</a:t>
                      </a:r>
                      <a:endParaRPr sz="2000" b="0" i="0">
                        <a:solidFill>
                          <a:srgbClr val="00008B"/>
                        </a:solidFill>
                        <a:latin typeface="Times New Roman" panose="02020603050405020304"/>
                        <a:ea typeface="Times New Roman" panose="02020603050405020304"/>
                        <a:hlinkClick r:id="rId7"/>
                      </a:endParaRPr>
                    </a:p>
                  </a:txBody>
                  <a:tcPr marL="0" marR="0" marT="23177" marB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240" indent="0" algn="ctr"/>
                      <a: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To Be Posted</a:t>
                      </a:r>
                      <a:endParaRPr sz="2000" b="0" i="0">
                        <a:solidFill>
                          <a:srgbClr val="00008B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23177" marB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marL="15240" indent="0" algn="ctr"/>
                      <a: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中文聯合主日學</a:t>
                      </a:r>
                      <a:b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</a:br>
                      <a: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PCBC 半島華人浸信會</a:t>
                      </a:r>
                      <a:b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</a:br>
                      <a:r>
                        <a:rPr sz="2000" b="0" i="0">
                          <a:solidFill>
                            <a:srgbClr val="00008B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Yorktown, VA USA</a:t>
                      </a:r>
                      <a:endParaRPr sz="2000" b="0" i="0">
                        <a:solidFill>
                          <a:srgbClr val="00008B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0" marR="0" marT="23177" marB="793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4495" y="2895600"/>
            <a:ext cx="686117" cy="228917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0310" y="2895600"/>
            <a:ext cx="686117" cy="228917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44495" y="2895600"/>
            <a:ext cx="686117" cy="228917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20310" y="2895600"/>
            <a:ext cx="686117" cy="228917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447165" y="1151255"/>
            <a:ext cx="872744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3200"/>
              <a:t>https://sitw.org/SWStudy_Figure_Solomon.htm</a:t>
            </a:r>
            <a:endParaRPr lang="en-US" sz="3200"/>
          </a:p>
        </p:txBody>
      </p:sp>
      <p:graphicFrame>
        <p:nvGraphicFramePr>
          <p:cNvPr id="12" name="Content Placeholder 11"/>
          <p:cNvGraphicFramePr/>
          <p:nvPr>
            <p:ph idx="1"/>
            <p:custDataLst>
              <p:tags r:id="rId10"/>
            </p:custDataLst>
          </p:nvPr>
        </p:nvGraphicFramePr>
        <p:xfrm>
          <a:off x="609600" y="210820"/>
          <a:ext cx="10972800" cy="760730"/>
        </p:xfrm>
        <a:graphic>
          <a:graphicData uri="http://schemas.openxmlformats.org/drawingml/2006/table">
            <a:tbl>
              <a:tblPr/>
              <a:tblGrid>
                <a:gridCol w="10972800"/>
              </a:tblGrid>
              <a:tr h="760730">
                <a:tc>
                  <a:txBody>
                    <a:bodyPr/>
                    <a:p>
                      <a:pPr algn="ctr"/>
                      <a:r>
                        <a:rPr lang="zh-CN" sz="24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推薦聆聽</a:t>
                      </a:r>
                      <a:r>
                        <a:rPr sz="2400" b="0" i="0">
                          <a:solidFill>
                            <a:srgbClr val="FFFFFF"/>
                          </a:solidFill>
                          <a:latin typeface="Arial" panose="020B0604020202020204"/>
                          <a:ea typeface="Arial" panose="020B0604020202020204"/>
                        </a:rPr>
                        <a:t>【 曠野之聲查經系列 】</a:t>
                      </a:r>
                      <a:endParaRPr sz="2400" b="0" i="0">
                        <a:solidFill>
                          <a:srgbClr val="FFFFFF"/>
                        </a:solidFill>
                        <a:latin typeface="Arial" panose="020B0604020202020204"/>
                        <a:ea typeface="Arial" panose="020B0604020202020204"/>
                      </a:endParaRPr>
                    </a:p>
                  </a:txBody>
                  <a:tcPr marL="0" marR="0" marT="30797" marB="30797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2426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列王紀上第十一章</a:t>
            </a:r>
            <a:r>
              <a:rPr lang="en-US" alt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28700"/>
            <a:ext cx="6703695" cy="4548505"/>
          </a:xfrm>
        </p:spPr>
        <p:txBody>
          <a:bodyPr/>
          <a:p>
            <a:pPr marL="175895" indent="-10795">
              <a:buNone/>
            </a:pPr>
            <a:r>
              <a:rPr lang="zh-CN" altLang="en-US"/>
              <a:t>壹、內容綱要</a:t>
            </a:r>
            <a:endParaRPr lang="zh-CN" altLang="en-US"/>
          </a:p>
          <a:p>
            <a:pPr marL="175895" indent="-10795">
              <a:buNone/>
            </a:pPr>
            <a:r>
              <a:rPr lang="zh-CN" altLang="en-US"/>
              <a:t>【所羅門的背離和死亡】</a:t>
            </a:r>
            <a:endParaRPr lang="zh-CN" altLang="en-US"/>
          </a:p>
          <a:p>
            <a:pPr marL="175895" indent="-10795">
              <a:buNone/>
            </a:pPr>
            <a:r>
              <a:rPr lang="zh-CN" altLang="en-US" sz="2000"/>
              <a:t>一、所羅門受妃嬪誘惑敬拜偶像假神</a:t>
            </a:r>
            <a:r>
              <a:rPr lang="en-US" altLang="en-US" sz="2000"/>
              <a:t>(1~8</a:t>
            </a:r>
            <a:r>
              <a:rPr lang="zh-CN" altLang="en-US" sz="2000"/>
              <a:t>節</a:t>
            </a:r>
            <a:r>
              <a:rPr lang="en-US" altLang="en-US" sz="2000"/>
              <a:t>)</a:t>
            </a:r>
            <a:endParaRPr lang="en-US" altLang="en-US" sz="2000"/>
          </a:p>
          <a:p>
            <a:pPr marL="175895" indent="-10795">
              <a:buNone/>
            </a:pPr>
            <a:r>
              <a:rPr lang="zh-CN" altLang="en-US" sz="2000">
                <a:solidFill>
                  <a:schemeClr val="tx1"/>
                </a:solidFill>
              </a:rPr>
              <a:t>二、神斥責他並興起外部對手</a:t>
            </a:r>
            <a:r>
              <a:rPr lang="en-US" altLang="en-US" sz="2000">
                <a:solidFill>
                  <a:schemeClr val="tx1"/>
                </a:solidFill>
              </a:rPr>
              <a:t>(9~25</a:t>
            </a:r>
            <a:r>
              <a:rPr lang="zh-CN" altLang="en-US" sz="2000">
                <a:solidFill>
                  <a:schemeClr val="tx1"/>
                </a:solidFill>
              </a:rPr>
              <a:t>節</a:t>
            </a:r>
            <a:r>
              <a:rPr lang="en-US" altLang="en-US" sz="2000">
                <a:solidFill>
                  <a:schemeClr val="tx1"/>
                </a:solidFill>
              </a:rPr>
              <a:t>)</a:t>
            </a:r>
            <a:endParaRPr lang="en-US" altLang="en-US" sz="2000">
              <a:solidFill>
                <a:schemeClr val="tx1"/>
              </a:solidFill>
            </a:endParaRPr>
          </a:p>
          <a:p>
            <a:pPr marL="633095" lvl="1" indent="-10795">
              <a:buNone/>
            </a:pPr>
            <a:r>
              <a:rPr lang="en-US" altLang="en-US" sz="2000">
                <a:solidFill>
                  <a:schemeClr val="tx1"/>
                </a:solidFill>
              </a:rPr>
              <a:t>1.</a:t>
            </a:r>
            <a:r>
              <a:rPr lang="zh-CN" altLang="en-US" sz="2000">
                <a:solidFill>
                  <a:schemeClr val="tx1"/>
                </a:solidFill>
              </a:rPr>
              <a:t>神斥責所羅門</a:t>
            </a:r>
            <a:r>
              <a:rPr lang="en-US" altLang="en-US" sz="2000">
                <a:solidFill>
                  <a:schemeClr val="tx1"/>
                </a:solidFill>
              </a:rPr>
              <a:t>(9~13</a:t>
            </a:r>
            <a:r>
              <a:rPr lang="zh-CN" altLang="en-US" sz="2000">
                <a:solidFill>
                  <a:schemeClr val="tx1"/>
                </a:solidFill>
              </a:rPr>
              <a:t>節</a:t>
            </a:r>
            <a:r>
              <a:rPr lang="en-US" altLang="en-US" sz="2000">
                <a:solidFill>
                  <a:schemeClr val="tx1"/>
                </a:solidFill>
              </a:rPr>
              <a:t>)</a:t>
            </a:r>
            <a:endParaRPr lang="en-US" altLang="en-US" sz="2000">
              <a:solidFill>
                <a:schemeClr val="tx1"/>
              </a:solidFill>
            </a:endParaRPr>
          </a:p>
          <a:p>
            <a:pPr marL="633095" lvl="1" indent="-10795">
              <a:buNone/>
            </a:pPr>
            <a:r>
              <a:rPr lang="en-US" altLang="en-US" sz="2450"/>
              <a:t>2.</a:t>
            </a:r>
            <a:r>
              <a:rPr lang="zh-CN" altLang="en-US" sz="2450"/>
              <a:t>以東人哈達的興起</a:t>
            </a:r>
            <a:r>
              <a:rPr lang="en-US" altLang="en-US" sz="2450"/>
              <a:t>(14~22</a:t>
            </a:r>
            <a:r>
              <a:rPr lang="zh-CN" altLang="en-US" sz="2450"/>
              <a:t>節</a:t>
            </a:r>
            <a:r>
              <a:rPr lang="en-US" altLang="en-US" sz="2450"/>
              <a:t>)</a:t>
            </a:r>
            <a:endParaRPr lang="en-US" altLang="en-US" sz="2450"/>
          </a:p>
          <a:p>
            <a:pPr marL="633095" lvl="1" indent="-10795">
              <a:buNone/>
            </a:pPr>
            <a:r>
              <a:rPr lang="en-US" altLang="en-US" sz="2000">
                <a:solidFill>
                  <a:schemeClr val="tx2"/>
                </a:solidFill>
              </a:rPr>
              <a:t>3.</a:t>
            </a:r>
            <a:r>
              <a:rPr lang="zh-CN" altLang="en-US" sz="2000">
                <a:solidFill>
                  <a:schemeClr val="tx2"/>
                </a:solidFill>
              </a:rPr>
              <a:t>大馬色人利遜的興起</a:t>
            </a:r>
            <a:r>
              <a:rPr lang="en-US" altLang="en-US" sz="2000">
                <a:solidFill>
                  <a:schemeClr val="tx2"/>
                </a:solidFill>
              </a:rPr>
              <a:t>(23~25</a:t>
            </a:r>
            <a:r>
              <a:rPr lang="zh-CN" altLang="en-US" sz="2000">
                <a:solidFill>
                  <a:schemeClr val="tx2"/>
                </a:solidFill>
              </a:rPr>
              <a:t>節</a:t>
            </a:r>
            <a:r>
              <a:rPr lang="en-US" altLang="en-US" sz="2000">
                <a:solidFill>
                  <a:schemeClr val="tx2"/>
                </a:solidFill>
              </a:rPr>
              <a:t>)</a:t>
            </a:r>
            <a:endParaRPr lang="en-US" altLang="en-US" sz="2000">
              <a:solidFill>
                <a:schemeClr val="tx2"/>
              </a:solidFill>
            </a:endParaRPr>
          </a:p>
          <a:p>
            <a:pPr marL="175895" indent="-10795">
              <a:buNone/>
            </a:pPr>
            <a:r>
              <a:rPr lang="zh-CN" altLang="en-US" sz="2400">
                <a:solidFill>
                  <a:schemeClr val="tx1"/>
                </a:solidFill>
              </a:rPr>
              <a:t>三、神興起內部對手耶羅波安</a:t>
            </a:r>
            <a:r>
              <a:rPr lang="en-US" altLang="zh-CN" sz="2400">
                <a:solidFill>
                  <a:schemeClr val="tx1"/>
                </a:solidFill>
              </a:rPr>
              <a:t> (26-40)</a:t>
            </a:r>
            <a:endParaRPr lang="zh-CN" altLang="en-US" sz="2400">
              <a:solidFill>
                <a:schemeClr val="tx1"/>
              </a:solidFill>
            </a:endParaRPr>
          </a:p>
          <a:p>
            <a:pPr marL="175895" indent="-10795">
              <a:buNone/>
            </a:pPr>
            <a:r>
              <a:rPr lang="zh-CN" altLang="en-US" sz="2800">
                <a:solidFill>
                  <a:schemeClr val="accent2"/>
                </a:solidFill>
              </a:rPr>
              <a:t>四、所羅門之死</a:t>
            </a:r>
            <a:r>
              <a:rPr lang="en-US" altLang="zh-CN" sz="2800">
                <a:solidFill>
                  <a:schemeClr val="accent2"/>
                </a:solidFill>
              </a:rPr>
              <a:t>  </a:t>
            </a:r>
            <a:r>
              <a:rPr lang="en-US" altLang="en-US" sz="2800">
                <a:solidFill>
                  <a:schemeClr val="accent2"/>
                </a:solidFill>
              </a:rPr>
              <a:t>(41~43</a:t>
            </a:r>
            <a:r>
              <a:rPr lang="zh-CN" altLang="en-US" sz="2800">
                <a:solidFill>
                  <a:schemeClr val="accent2"/>
                </a:solidFill>
              </a:rPr>
              <a:t>節</a:t>
            </a:r>
            <a:r>
              <a:rPr lang="en-US" altLang="en-US" sz="2800">
                <a:solidFill>
                  <a:schemeClr val="accent2"/>
                </a:solidFill>
              </a:rPr>
              <a:t>)</a:t>
            </a:r>
            <a:endParaRPr lang="en-US" altLang="en-US" sz="2800">
              <a:solidFill>
                <a:schemeClr val="accent2"/>
              </a:solidFill>
              <a:sym typeface="+mn-ea"/>
            </a:endParaRPr>
          </a:p>
          <a:p>
            <a:pPr marL="175895" indent="-10795" algn="r">
              <a:buNone/>
            </a:pPr>
            <a:r>
              <a:rPr lang="en-US" altLang="en-US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摘自（</a:t>
            </a:r>
            <a:r>
              <a:rPr lang="en-US" altLang="en-US" sz="2000">
                <a:sym typeface="+mn-ea"/>
              </a:rPr>
              <a:t> 11BT01  </a:t>
            </a:r>
            <a:r>
              <a:rPr lang="zh-CN" altLang="en-US" sz="2000">
                <a:sym typeface="+mn-ea"/>
              </a:rPr>
              <a:t>列王紀上註解（黃迦勒））</a:t>
            </a:r>
            <a:endParaRPr lang="zh-CN" altLang="en-US" sz="2000"/>
          </a:p>
          <a:p>
            <a:pPr marL="175895" indent="-10795">
              <a:buNone/>
            </a:pPr>
            <a:endParaRPr lang="en-US" altLang="en-US" sz="2400"/>
          </a:p>
          <a:p>
            <a:endParaRPr lang="en-US" altLang="en-US" sz="2400"/>
          </a:p>
        </p:txBody>
      </p:sp>
      <p:sp>
        <p:nvSpPr>
          <p:cNvPr id="4" name="Content Placeholder 3"/>
          <p:cNvSpPr/>
          <p:nvPr>
            <p:ph sz="half" idx="2"/>
          </p:nvPr>
        </p:nvSpPr>
        <p:spPr>
          <a:xfrm>
            <a:off x="7245985" y="1174750"/>
            <a:ext cx="4336415" cy="495300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095" y="190500"/>
            <a:ext cx="11812270" cy="582930"/>
          </a:xfrm>
        </p:spPr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閲讀經文</a:t>
            </a:r>
            <a:r>
              <a:rPr lang="zh-CN" altLang="en-US" sz="3200">
                <a:sym typeface="+mn-ea"/>
              </a:rPr>
              <a:t>：王上十一章</a:t>
            </a:r>
            <a:r>
              <a:rPr lang="en-US" altLang="en-US" sz="3200">
                <a:sym typeface="+mn-ea"/>
              </a:rPr>
              <a:t> 41-43</a:t>
            </a:r>
            <a:r>
              <a:rPr lang="zh-CN" altLang="en-US" sz="3200">
                <a:sym typeface="+mn-ea"/>
              </a:rPr>
              <a:t>節</a:t>
            </a:r>
            <a:r>
              <a:rPr lang="en-US" altLang="en-US" sz="3200">
                <a:sym typeface="+mn-ea"/>
              </a:rPr>
              <a:t> --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所羅門的死與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生</a:t>
            </a:r>
            <a:endParaRPr lang="zh-CN" altLang="en-US" sz="320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280015" cy="4618990"/>
          </a:xfrm>
        </p:spPr>
        <p:txBody>
          <a:bodyPr/>
          <a:p>
            <a:pPr marL="841375" indent="-841375">
              <a:buNone/>
            </a:pPr>
            <a:r>
              <a:rPr lang="en-US" altLang="zh-CN" sz="3600"/>
              <a:t>41.  </a:t>
            </a:r>
            <a:r>
              <a:rPr lang="zh-CN" altLang="en-US" sz="3600"/>
              <a:t>所羅門其餘的事，凡他所行的和他的智慧都寫在所羅門記上。</a:t>
            </a:r>
            <a:endParaRPr lang="zh-CN" altLang="en-US" sz="3600"/>
          </a:p>
          <a:p>
            <a:pPr marL="841375" indent="-841375">
              <a:buNone/>
            </a:pPr>
            <a:r>
              <a:rPr lang="en-US" altLang="zh-CN" sz="3600"/>
              <a:t>42.  </a:t>
            </a:r>
            <a:r>
              <a:rPr lang="zh-CN" altLang="en-US" sz="3600"/>
              <a:t>所羅門在耶路撒冷作以色列眾人的王共四十年。</a:t>
            </a:r>
            <a:endParaRPr lang="zh-CN" altLang="en-US" sz="3600"/>
          </a:p>
          <a:p>
            <a:pPr marL="841375" indent="-841375" algn="r">
              <a:buNone/>
            </a:pPr>
            <a:r>
              <a:rPr lang="en-US" altLang="zh-CN" sz="3600"/>
              <a:t>    </a:t>
            </a:r>
            <a:r>
              <a:rPr lang="en-US" altLang="zh-CN" sz="1800"/>
              <a:t>  [</a:t>
            </a:r>
            <a:r>
              <a:rPr lang="zh-CN" altLang="en-US" sz="1800">
                <a:sym typeface="+mn-ea"/>
              </a:rPr>
              <a:t>所羅門約在耶穌基督降生前</a:t>
            </a:r>
            <a:r>
              <a:rPr lang="en-US" altLang="en-US" sz="1800">
                <a:sym typeface="+mn-ea"/>
              </a:rPr>
              <a:t>931</a:t>
            </a:r>
            <a:r>
              <a:rPr lang="zh-CN" altLang="en-US" sz="1800">
                <a:sym typeface="+mn-ea"/>
              </a:rPr>
              <a:t>年逝世，在位</a:t>
            </a:r>
            <a:r>
              <a:rPr lang="en-US" altLang="en-US" sz="1800">
                <a:sym typeface="+mn-ea"/>
              </a:rPr>
              <a:t>40</a:t>
            </a:r>
            <a:r>
              <a:rPr lang="zh-CN" altLang="en-US" sz="1800">
                <a:sym typeface="+mn-ea"/>
              </a:rPr>
              <a:t>年</a:t>
            </a:r>
            <a:r>
              <a:rPr lang="en-US" altLang="en-US" sz="1800">
                <a:sym typeface="+mn-ea"/>
              </a:rPr>
              <a:t>(</a:t>
            </a:r>
            <a:r>
              <a:rPr lang="zh-CN" altLang="en-US" sz="1800">
                <a:sym typeface="+mn-ea"/>
              </a:rPr>
              <a:t>王上</a:t>
            </a:r>
            <a:r>
              <a:rPr lang="en-US" altLang="en-US" sz="1800">
                <a:sym typeface="+mn-ea"/>
              </a:rPr>
              <a:t>11: 42-43)</a:t>
            </a:r>
            <a:r>
              <a:rPr lang="zh-CN" altLang="en-US" sz="1800">
                <a:sym typeface="+mn-ea"/>
              </a:rPr>
              <a:t>。</a:t>
            </a:r>
            <a:r>
              <a:rPr lang="en-US" altLang="zh-CN" sz="1800">
                <a:sym typeface="+mn-ea"/>
              </a:rPr>
              <a:t>]</a:t>
            </a:r>
            <a:endParaRPr lang="en-US" altLang="zh-CN" sz="3600"/>
          </a:p>
          <a:p>
            <a:pPr marL="841375" indent="-841375">
              <a:buNone/>
            </a:pPr>
            <a:r>
              <a:rPr lang="en-US" altLang="zh-CN" sz="3600"/>
              <a:t>43.  </a:t>
            </a:r>
            <a:r>
              <a:rPr lang="zh-CN" altLang="en-US" sz="3600"/>
              <a:t>所羅門與他列祖同睡，葬在他父親大衛的城裡。他兒子羅波安接續他作王。</a:t>
            </a:r>
            <a:endParaRPr lang="zh-CN" altLang="en-US"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6845"/>
            <a:ext cx="6811010" cy="58293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</a:rPr>
              <a:t>今日信息</a:t>
            </a:r>
            <a:r>
              <a:rPr lang="zh-CN" altLang="en-US"/>
              <a:t>：所羅門一生</a:t>
            </a:r>
            <a:r>
              <a:rPr lang="zh-CN" altLang="en-US"/>
              <a:t>的摘記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39140"/>
            <a:ext cx="11226165" cy="5548630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highlight>
                  <a:srgbClr val="FFFF00"/>
                </a:highlight>
                <a:sym typeface="+mn-ea"/>
              </a:rPr>
              <a:t>1. 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簡述：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以色列第一位世襲君王</a:t>
            </a:r>
            <a:endParaRPr lang="zh-CN" altLang="en-US" sz="2800">
              <a:highlight>
                <a:srgbClr val="FFFF00"/>
              </a:highlight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</a:t>
            </a:r>
            <a:r>
              <a:rPr lang="zh-CN" altLang="en-US" sz="2400">
                <a:sym typeface="+mn-ea"/>
              </a:rPr>
              <a:t>所羅門的</a:t>
            </a:r>
            <a:r>
              <a:rPr lang="zh-CN" altLang="en-US" sz="2400">
                <a:sym typeface="+mn-ea"/>
              </a:rPr>
              <a:t>一生擁有了非凡的智慧、財富、偉業、名聲、權勢、愛情</a:t>
            </a:r>
            <a:r>
              <a:rPr lang="en-US" altLang="en-US" sz="2400">
                <a:sym typeface="+mn-ea"/>
              </a:rPr>
              <a:t>…</a:t>
            </a:r>
            <a:r>
              <a:rPr lang="zh-CN" altLang="en-US" sz="2400">
                <a:sym typeface="+mn-ea"/>
              </a:rPr>
              <a:t>之後，卻怎會在傳道書中說虛空的虛空、虛空的虛空、凡事都是虛空呢？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</a:t>
            </a:r>
            <a:r>
              <a:rPr lang="zh-CN" altLang="en-US" sz="2400">
                <a:sym typeface="+mn-ea"/>
              </a:rPr>
              <a:t>所羅門是大衛之子，其名乃「平安」之意；他又名耶底底亞，即「耶和華愛他」的意思（撒下十二</a:t>
            </a:r>
            <a:r>
              <a:rPr lang="en-US" altLang="en-US" sz="2400">
                <a:sym typeface="+mn-ea"/>
              </a:rPr>
              <a:t>24-25</a:t>
            </a:r>
            <a:r>
              <a:rPr lang="zh-CN" altLang="en-US" sz="2400">
                <a:sym typeface="+mn-ea"/>
              </a:rPr>
              <a:t>）。照著大衛王的計劃，他繼承了王位，是以色列第三位君王（主前約</a:t>
            </a:r>
            <a:r>
              <a:rPr lang="en-US" altLang="en-US" sz="2400">
                <a:sym typeface="+mn-ea"/>
              </a:rPr>
              <a:t>971-931</a:t>
            </a:r>
            <a:r>
              <a:rPr lang="zh-CN" altLang="en-US" sz="2400">
                <a:sym typeface="+mn-ea"/>
              </a:rPr>
              <a:t>）。登基后，延續父業，建立康平盛世。在異夢中，他謙遜蒙悅納地，向神求智慧，神就將超凡的智慧賜給他</a:t>
            </a:r>
            <a:r>
              <a:rPr lang="en-US" altLang="zh-CN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王上</a:t>
            </a:r>
            <a:r>
              <a:rPr lang="en-US" altLang="zh-CN" sz="2400">
                <a:sym typeface="+mn-ea"/>
              </a:rPr>
              <a:t>3:10-13</a:t>
            </a:r>
            <a:r>
              <a:rPr lang="zh-CN" altLang="en-US" sz="2400">
                <a:sym typeface="+mn-ea"/>
              </a:rPr>
              <a:t>），他智慧地審判了兩個妓女爭奪孩子的案件</a:t>
            </a:r>
            <a:r>
              <a:rPr lang="en-US" altLang="zh-CN" sz="2400">
                <a:sym typeface="+mn-ea"/>
              </a:rPr>
              <a:t>, </a:t>
            </a:r>
            <a:r>
              <a:rPr lang="zh-CN" altLang="en-US" sz="2400">
                <a:sym typeface="+mn-ea"/>
              </a:rPr>
              <a:t>百姓敬畏無比</a:t>
            </a:r>
            <a:r>
              <a:rPr lang="en-US" altLang="zh-CN" sz="2400">
                <a:sym typeface="+mn-ea"/>
              </a:rPr>
              <a:t> </a:t>
            </a:r>
            <a:r>
              <a:rPr lang="en-US" altLang="en-US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王上</a:t>
            </a:r>
            <a:r>
              <a:rPr lang="en-US" altLang="en-US" sz="2400">
                <a:sym typeface="+mn-ea"/>
              </a:rPr>
              <a:t>3:16-28)</a:t>
            </a:r>
            <a:r>
              <a:rPr lang="zh-CN" altLang="en-US" sz="2400">
                <a:sym typeface="+mn-ea"/>
              </a:rPr>
              <a:t>。所羅門不但</a:t>
            </a:r>
            <a:r>
              <a:rPr lang="zh-CN" altLang="en-US" sz="2400">
                <a:sym typeface="+mn-ea"/>
              </a:rPr>
              <a:t>智慧遠超各囯君王，</a:t>
            </a:r>
            <a:r>
              <a:rPr lang="zh-CN" altLang="en-US" sz="2400">
                <a:sym typeface="+mn-ea"/>
              </a:rPr>
              <a:t>而他所享有的榮華富貴、</a:t>
            </a:r>
            <a:r>
              <a:rPr lang="zh-CN" altLang="en-US" sz="2400">
                <a:sym typeface="+mn-ea"/>
              </a:rPr>
              <a:t>地位權勢、</a:t>
            </a:r>
            <a:r>
              <a:rPr lang="zh-CN" altLang="en-US" sz="2400">
                <a:sym typeface="+mn-ea"/>
              </a:rPr>
              <a:t>豐功偉業、浪漫情欲和文學創作等，都爲人所樂道。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r>
              <a:rPr lang="en-US" altLang="zh-CN" sz="2400">
                <a:sym typeface="+mn-ea"/>
              </a:rPr>
              <a:t>         </a:t>
            </a:r>
            <a:r>
              <a:rPr lang="zh-CN" altLang="en-US" sz="2400">
                <a:sym typeface="+mn-ea"/>
              </a:rPr>
              <a:t>他的</a:t>
            </a:r>
            <a:r>
              <a:rPr lang="zh-CN" altLang="zh-CN" sz="2400">
                <a:sym typeface="+mn-ea"/>
              </a:rPr>
              <a:t>一生為神使用成</a:t>
            </a:r>
            <a:r>
              <a:rPr lang="zh-CN" altLang="en-US" sz="2400">
                <a:sym typeface="+mn-ea"/>
              </a:rPr>
              <a:t>就了不少事工，但因拜偶像背離神而得罪了耶和華，失去了神原本所應許建立長遠國度的祝福。他老年有所悔悟，所書寫</a:t>
            </a:r>
            <a:r>
              <a:rPr lang="en-US" altLang="zh-CN" sz="2400">
                <a:sym typeface="+mn-ea"/>
              </a:rPr>
              <a:t>/</a:t>
            </a:r>
            <a:r>
              <a:rPr lang="zh-CN" altLang="en-US" sz="2400">
                <a:sym typeface="+mn-ea"/>
              </a:rPr>
              <a:t>編輯的書卷</a:t>
            </a:r>
            <a:r>
              <a:rPr lang="en-US" altLang="zh-CN" sz="2400">
                <a:sym typeface="+mn-ea"/>
              </a:rPr>
              <a:t>-- </a:t>
            </a:r>
            <a:r>
              <a:rPr lang="zh-CN" altLang="en-US" sz="2400">
                <a:sym typeface="+mn-ea"/>
              </a:rPr>
              <a:t>雅歌、箴言、傳道書等仍爲神所用，成爲後人的提醒與警戒。</a:t>
            </a:r>
            <a:r>
              <a:rPr lang="en-US" altLang="zh-CN" sz="2400">
                <a:sym typeface="+mn-ea"/>
              </a:rPr>
              <a:t> </a:t>
            </a:r>
            <a:endParaRPr lang="zh-CN" altLang="en-US" sz="2400">
              <a:sym typeface="+mn-ea"/>
            </a:endParaRPr>
          </a:p>
          <a:p>
            <a:pPr marL="0" indent="0">
              <a:buNone/>
            </a:pPr>
            <a:endParaRPr lang="zh-CN" altLang="en-US" sz="24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194550" y="156845"/>
            <a:ext cx="4641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以下</a:t>
            </a:r>
            <a:r>
              <a:rPr lang="zh-CN" altLang="en-US">
                <a:sym typeface="+mn-ea"/>
              </a:rPr>
              <a:t>參閲：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以斯拉百科網</a:t>
            </a:r>
            <a:r>
              <a:rPr lang="en-US" altLang="en-US">
                <a:sym typeface="+mn-ea"/>
              </a:rPr>
              <a:t> - equiptoserve.org </a:t>
            </a:r>
            <a:r>
              <a:rPr lang="zh-CN" altLang="en-US">
                <a:sym typeface="+mn-ea"/>
              </a:rPr>
              <a:t>所</a:t>
            </a:r>
            <a:r>
              <a:rPr lang="zh-CN" altLang="en-US">
                <a:sym typeface="+mn-ea"/>
              </a:rPr>
              <a:t>整理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6845"/>
            <a:ext cx="6526530" cy="58293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</a:rPr>
              <a:t>今日信息</a:t>
            </a:r>
            <a:r>
              <a:rPr lang="zh-CN" altLang="en-US"/>
              <a:t>：</a:t>
            </a:r>
            <a:r>
              <a:rPr lang="zh-CN" altLang="en-US" sz="3200">
                <a:sym typeface="+mn-ea"/>
              </a:rPr>
              <a:t>所羅門一生</a:t>
            </a:r>
            <a:r>
              <a:rPr lang="zh-CN" altLang="en-US" sz="3200">
                <a:sym typeface="+mn-ea"/>
              </a:rPr>
              <a:t>的摘記</a:t>
            </a:r>
            <a:endParaRPr lang="zh-CN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62965"/>
            <a:ext cx="11226165" cy="5772150"/>
          </a:xfrm>
        </p:spPr>
        <p:txBody>
          <a:bodyPr/>
          <a:p>
            <a:pPr marL="0" indent="0">
              <a:buNone/>
            </a:pPr>
            <a:r>
              <a:rPr lang="en-US" altLang="zh-CN" sz="2400">
                <a:highlight>
                  <a:srgbClr val="FFFF00"/>
                </a:highlight>
                <a:sym typeface="+mn-ea"/>
              </a:rPr>
              <a:t>2. </a:t>
            </a:r>
            <a:r>
              <a:rPr lang="zh-CN" altLang="en-US" sz="2400">
                <a:highlight>
                  <a:srgbClr val="FFFF00"/>
                </a:highlight>
                <a:sym typeface="+mn-ea"/>
              </a:rPr>
              <a:t>所羅門</a:t>
            </a:r>
            <a:r>
              <a:rPr lang="zh-CN" altLang="en-US" sz="2400">
                <a:highlight>
                  <a:srgbClr val="FFFF00"/>
                </a:highlight>
                <a:sym typeface="+mn-ea"/>
              </a:rPr>
              <a:t>早年治理</a:t>
            </a:r>
            <a:r>
              <a:rPr lang="zh-CN" altLang="en-US" sz="2400">
                <a:highlight>
                  <a:srgbClr val="FFFF00"/>
                </a:highlight>
                <a:sym typeface="+mn-ea"/>
              </a:rPr>
              <a:t>的作爲</a:t>
            </a:r>
            <a:r>
              <a:rPr lang="en-US" altLang="zh-CN" sz="2400">
                <a:highlight>
                  <a:srgbClr val="FFFF00"/>
                </a:highlight>
                <a:sym typeface="+mn-ea"/>
              </a:rPr>
              <a:t> </a:t>
            </a:r>
            <a:endParaRPr lang="zh-CN" altLang="en-US" sz="2400">
              <a:highlight>
                <a:srgbClr val="FFFF00"/>
              </a:highlight>
              <a:sym typeface="+mn-ea"/>
            </a:endParaRPr>
          </a:p>
          <a:p>
            <a:pPr marL="526415" indent="-526415">
              <a:buNone/>
            </a:pPr>
            <a:r>
              <a:rPr lang="en-US" altLang="zh-CN" sz="2200">
                <a:sym typeface="+mn-ea"/>
              </a:rPr>
              <a:t>(1)  </a:t>
            </a:r>
            <a:r>
              <a:rPr lang="zh-CN" altLang="en-US" sz="2200">
                <a:sym typeface="+mn-ea"/>
              </a:rPr>
              <a:t>他遵照父親遺囑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en-US" sz="2200">
                <a:sym typeface="+mn-ea"/>
              </a:rPr>
              <a:t>2:1-9 )</a:t>
            </a:r>
            <a:r>
              <a:rPr lang="zh-CN" altLang="en-US" sz="2200">
                <a:sym typeface="+mn-ea"/>
              </a:rPr>
              <a:t>追討了一些人的舊罪：殺了大衛的長子亞多尼雅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en-US" sz="2200">
                <a:sym typeface="+mn-ea"/>
              </a:rPr>
              <a:t>2:13-25); </a:t>
            </a:r>
            <a:r>
              <a:rPr lang="zh-CN" altLang="en-US" sz="2200">
                <a:sym typeface="+mn-ea"/>
              </a:rPr>
              <a:t>祭司亞比亞他</a:t>
            </a:r>
            <a:r>
              <a:rPr lang="en-US" altLang="zh-CN" sz="2200">
                <a:sym typeface="+mn-ea"/>
              </a:rPr>
              <a:t> 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en-US" sz="2200">
                <a:sym typeface="+mn-ea"/>
              </a:rPr>
              <a:t>2:26-27);  </a:t>
            </a:r>
            <a:r>
              <a:rPr lang="zh-CN" altLang="en-US" sz="2200">
                <a:sym typeface="+mn-ea"/>
              </a:rPr>
              <a:t>與亞多尼雅同謀不軌的約押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en-US" sz="2200">
                <a:sym typeface="+mn-ea"/>
              </a:rPr>
              <a:t>2:28-35); </a:t>
            </a:r>
            <a:r>
              <a:rPr lang="zh-CN" altLang="en-US" sz="2200">
                <a:sym typeface="+mn-ea"/>
              </a:rPr>
              <a:t>和辱駡過大衛的示每等人。</a:t>
            </a:r>
            <a:endParaRPr lang="zh-CN" altLang="en-US" sz="2200">
              <a:sym typeface="+mn-ea"/>
            </a:endParaRPr>
          </a:p>
          <a:p>
            <a:pPr marL="526415" indent="-526415">
              <a:buNone/>
            </a:pPr>
            <a:r>
              <a:rPr lang="en-US" altLang="zh-CN" sz="2200">
                <a:sym typeface="+mn-ea"/>
              </a:rPr>
              <a:t>(2) </a:t>
            </a:r>
            <a:r>
              <a:rPr lang="zh-CN" altLang="en-US" sz="2200">
                <a:sym typeface="+mn-ea"/>
              </a:rPr>
              <a:t>他留意内政的建設</a:t>
            </a:r>
            <a:r>
              <a:rPr lang="en-US" altLang="zh-CN" sz="2200">
                <a:sym typeface="+mn-ea"/>
              </a:rPr>
              <a:t>-- </a:t>
            </a:r>
            <a:r>
              <a:rPr lang="zh-CN" altLang="en-US" sz="2200">
                <a:sym typeface="+mn-ea"/>
              </a:rPr>
              <a:t>分派臣僕各自擔負專職專責</a:t>
            </a:r>
            <a:r>
              <a:rPr lang="en-US" altLang="zh-CN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zh-CN" sz="2200">
                <a:sym typeface="+mn-ea"/>
              </a:rPr>
              <a:t>4:1-6), </a:t>
            </a:r>
            <a:r>
              <a:rPr lang="zh-CN" altLang="en-US" sz="2200">
                <a:sym typeface="+mn-ea"/>
              </a:rPr>
              <a:t>將以色列全地分爲</a:t>
            </a:r>
            <a:r>
              <a:rPr lang="en-US" altLang="zh-CN" sz="2200">
                <a:sym typeface="+mn-ea"/>
              </a:rPr>
              <a:t>12</a:t>
            </a:r>
            <a:r>
              <a:rPr lang="zh-CN" altLang="en-US" sz="2200">
                <a:sym typeface="+mn-ea"/>
              </a:rPr>
              <a:t>個區，各派官吏治理、</a:t>
            </a:r>
            <a:r>
              <a:rPr lang="zh-CN" altLang="en-US" sz="2200">
                <a:sym typeface="+mn-ea"/>
              </a:rPr>
              <a:t>加强内部領導</a:t>
            </a:r>
            <a:r>
              <a:rPr lang="en-US" altLang="zh-CN" sz="2200">
                <a:sym typeface="+mn-ea"/>
              </a:rPr>
              <a:t>  </a:t>
            </a:r>
            <a:r>
              <a:rPr lang="en-US" altLang="zh-CN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zh-CN" sz="2200">
                <a:sym typeface="+mn-ea"/>
              </a:rPr>
              <a:t>4:7-9)</a:t>
            </a:r>
            <a:r>
              <a:rPr lang="zh-CN" altLang="en-US" sz="2200">
                <a:sym typeface="+mn-ea"/>
              </a:rPr>
              <a:t>；并且，他也建立一支軍隊，擴大疆土。他在位</a:t>
            </a:r>
            <a:r>
              <a:rPr lang="en-US" altLang="zh-CN" sz="2200">
                <a:sym typeface="+mn-ea"/>
              </a:rPr>
              <a:t>40</a:t>
            </a:r>
            <a:r>
              <a:rPr lang="zh-CN" altLang="en-US" sz="2200">
                <a:sym typeface="+mn-ea"/>
              </a:rPr>
              <a:t>年期間，只有一次對外作戰，攻取哈馬鎖巴</a:t>
            </a:r>
            <a:r>
              <a:rPr lang="en-US" altLang="zh-CN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代下</a:t>
            </a:r>
            <a:r>
              <a:rPr lang="en-US" altLang="zh-CN" sz="2200">
                <a:sym typeface="+mn-ea"/>
              </a:rPr>
              <a:t>8:3); </a:t>
            </a:r>
            <a:r>
              <a:rPr lang="zh-CN" altLang="en-US" sz="2200">
                <a:sym typeface="+mn-ea"/>
              </a:rPr>
              <a:t>其餘年間，國内外</a:t>
            </a:r>
            <a:r>
              <a:rPr lang="zh-CN" altLang="en-US" sz="2200">
                <a:sym typeface="+mn-ea"/>
              </a:rPr>
              <a:t>均無戰事、國泰民安。</a:t>
            </a:r>
            <a:endParaRPr lang="zh-CN" altLang="en-US" sz="2200">
              <a:sym typeface="+mn-ea"/>
            </a:endParaRPr>
          </a:p>
          <a:p>
            <a:pPr marL="526415" indent="-526415">
              <a:buNone/>
            </a:pPr>
            <a:r>
              <a:rPr lang="en-US" altLang="zh-CN" sz="2200">
                <a:sym typeface="+mn-ea"/>
              </a:rPr>
              <a:t>(3)  </a:t>
            </a:r>
            <a:r>
              <a:rPr lang="zh-CN" altLang="en-US" sz="2200">
                <a:sym typeface="+mn-ea"/>
              </a:rPr>
              <a:t>他實現父親大衛王的遺願，用大量物力人力，花七年的功夫完成聖殿的建造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zh-CN" sz="2200">
                <a:sym typeface="+mn-ea"/>
              </a:rPr>
              <a:t>5</a:t>
            </a:r>
            <a:r>
              <a:rPr lang="zh-CN" altLang="en-US" sz="2200">
                <a:sym typeface="+mn-ea"/>
              </a:rPr>
              <a:t>、</a:t>
            </a:r>
            <a:r>
              <a:rPr lang="en-US" altLang="zh-CN" sz="2200">
                <a:sym typeface="+mn-ea"/>
              </a:rPr>
              <a:t>6</a:t>
            </a:r>
            <a:r>
              <a:rPr lang="zh-CN" altLang="en-US" sz="2200">
                <a:sym typeface="+mn-ea"/>
              </a:rPr>
              <a:t>章</a:t>
            </a:r>
            <a:r>
              <a:rPr lang="en-US" altLang="zh-CN" sz="2200">
                <a:sym typeface="+mn-ea"/>
              </a:rPr>
              <a:t>)</a:t>
            </a:r>
            <a:r>
              <a:rPr lang="zh-CN" altLang="en-US" sz="2200">
                <a:sym typeface="+mn-ea"/>
              </a:rPr>
              <a:t>。然後，又用了十三年為自己建造宮室和黎巴嫩林宮（王上</a:t>
            </a:r>
            <a:r>
              <a:rPr lang="en-US" altLang="zh-CN" sz="2200">
                <a:sym typeface="+mn-ea"/>
              </a:rPr>
              <a:t>7:1-12 </a:t>
            </a:r>
            <a:r>
              <a:rPr lang="zh-CN" altLang="en-US" sz="2200">
                <a:sym typeface="+mn-ea"/>
              </a:rPr>
              <a:t>章</a:t>
            </a:r>
            <a:r>
              <a:rPr lang="en-US" altLang="zh-CN" sz="2200">
                <a:sym typeface="+mn-ea"/>
              </a:rPr>
              <a:t>)</a:t>
            </a:r>
            <a:r>
              <a:rPr lang="zh-CN" altLang="en-US" sz="2200">
                <a:sym typeface="+mn-ea"/>
              </a:rPr>
              <a:t>；完工后，他就把約櫃從大衛城移位到耶路撒冷聖殿中，並召集以色列全民一起舉行獻殿大典</a:t>
            </a:r>
            <a:r>
              <a:rPr lang="en-US" altLang="zh-CN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（王上八章）。為神建造聖殿全民鼓舞，為國王修建后宮，百姓怨聲載道，種下分裂種子！！</a:t>
            </a:r>
            <a:endParaRPr lang="zh-CN" altLang="en-US" sz="2200">
              <a:sym typeface="+mn-ea"/>
            </a:endParaRPr>
          </a:p>
          <a:p>
            <a:pPr marL="526415" indent="-526415">
              <a:buNone/>
            </a:pPr>
            <a:r>
              <a:rPr lang="en-US" altLang="zh-CN" sz="2200">
                <a:sym typeface="+mn-ea"/>
              </a:rPr>
              <a:t>(4)  </a:t>
            </a:r>
            <a:r>
              <a:rPr lang="zh-CN" altLang="en-US" sz="2200">
                <a:sym typeface="+mn-ea"/>
              </a:rPr>
              <a:t>此外，他還修建耶路撒冷的城墻和一些城邑、</a:t>
            </a:r>
            <a:r>
              <a:rPr lang="zh-CN" altLang="en-US" sz="2200">
                <a:sym typeface="+mn-ea"/>
              </a:rPr>
              <a:t>鞏固國防。</a:t>
            </a:r>
            <a:r>
              <a:rPr lang="zh-CN" altLang="en-US" sz="2200">
                <a:sym typeface="+mn-ea"/>
              </a:rPr>
              <a:t>（王上</a:t>
            </a:r>
            <a:r>
              <a:rPr lang="en-US" altLang="zh-CN" sz="2200">
                <a:sym typeface="+mn-ea"/>
              </a:rPr>
              <a:t>9:15) </a:t>
            </a:r>
            <a:endParaRPr lang="en-US" altLang="en-US" sz="2200"/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327265" y="217805"/>
            <a:ext cx="4641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以下</a:t>
            </a:r>
            <a:r>
              <a:rPr lang="zh-CN" altLang="en-US">
                <a:sym typeface="+mn-ea"/>
              </a:rPr>
              <a:t>參閲：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以斯拉百科網</a:t>
            </a:r>
            <a:r>
              <a:rPr lang="en-US" altLang="en-US">
                <a:sym typeface="+mn-ea"/>
              </a:rPr>
              <a:t> - equiptoserve.org </a:t>
            </a:r>
            <a:r>
              <a:rPr lang="zh-CN" altLang="en-US">
                <a:sym typeface="+mn-ea"/>
              </a:rPr>
              <a:t>所</a:t>
            </a:r>
            <a:r>
              <a:rPr lang="zh-CN" altLang="en-US">
                <a:sym typeface="+mn-ea"/>
              </a:rPr>
              <a:t>整理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6032500" cy="58293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今日信息</a:t>
            </a:r>
            <a:r>
              <a:rPr lang="zh-CN" altLang="en-US">
                <a:sym typeface="+mn-ea"/>
              </a:rPr>
              <a:t>：</a:t>
            </a:r>
            <a:r>
              <a:rPr lang="zh-CN" altLang="en-US" sz="3200">
                <a:sym typeface="+mn-ea"/>
              </a:rPr>
              <a:t>所羅門一生</a:t>
            </a:r>
            <a:r>
              <a:rPr lang="zh-CN" altLang="en-US" sz="3200">
                <a:sym typeface="+mn-ea"/>
              </a:rPr>
              <a:t>的摘記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" y="909955"/>
            <a:ext cx="11713845" cy="5614035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highlight>
                  <a:srgbClr val="FFFF00"/>
                </a:highlight>
              </a:rPr>
              <a:t>3.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所羅門與鄰國的關係</a:t>
            </a:r>
            <a:endParaRPr lang="zh-CN" altLang="en-US" sz="2800">
              <a:highlight>
                <a:srgbClr val="FFFF00"/>
              </a:highlight>
            </a:endParaRPr>
          </a:p>
          <a:p>
            <a:pPr marL="668020" lvl="1" indent="-406400" defTabSz="0">
              <a:buNone/>
              <a:tabLst>
                <a:tab pos="228600" algn="l"/>
              </a:tabLst>
            </a:pPr>
            <a:r>
              <a:rPr lang="en-US" altLang="en-US" sz="2200">
                <a:sym typeface="+mn-ea"/>
              </a:rPr>
              <a:t>A. </a:t>
            </a:r>
            <a:r>
              <a:rPr lang="zh-CN" altLang="en-US" sz="2200">
                <a:sym typeface="+mn-ea"/>
              </a:rPr>
              <a:t>他與埃及聯姻，娶法老的女兒爲妻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en-US" sz="2200">
                <a:sym typeface="+mn-ea"/>
              </a:rPr>
              <a:t>3∶1)</a:t>
            </a:r>
            <a:r>
              <a:rPr lang="zh-CN" altLang="en-US" sz="2200">
                <a:sym typeface="+mn-ea"/>
              </a:rPr>
              <a:t>，向埃及買車輛馬匹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en-US" sz="2200">
                <a:sym typeface="+mn-ea"/>
              </a:rPr>
              <a:t>10:28-29)</a:t>
            </a:r>
            <a:r>
              <a:rPr lang="zh-CN" altLang="en-US" sz="2200">
                <a:sym typeface="+mn-ea"/>
              </a:rPr>
              <a:t>。</a:t>
            </a:r>
            <a:endParaRPr lang="zh-CN" altLang="en-US" sz="2200"/>
          </a:p>
          <a:p>
            <a:pPr marL="668020" lvl="1" indent="-406400" defTabSz="0">
              <a:buNone/>
              <a:tabLst>
                <a:tab pos="228600" algn="l"/>
              </a:tabLst>
            </a:pPr>
            <a:r>
              <a:rPr lang="en-US" altLang="en-US" sz="2200">
                <a:sym typeface="+mn-ea"/>
              </a:rPr>
              <a:t>B. </a:t>
            </a:r>
            <a:r>
              <a:rPr lang="zh-CN" altLang="en-US" sz="2200">
                <a:sym typeface="+mn-ea"/>
              </a:rPr>
              <a:t>他與推羅王希蘭立約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en-US" sz="2200">
                <a:sym typeface="+mn-ea"/>
              </a:rPr>
              <a:t>5:12)</a:t>
            </a:r>
            <a:r>
              <a:rPr lang="zh-CN" altLang="en-US" sz="2200">
                <a:sym typeface="+mn-ea"/>
              </a:rPr>
              <a:t>，用以色列的農作物，換取推羅的木料</a:t>
            </a:r>
            <a:r>
              <a:rPr lang="en-US" altLang="zh-CN" sz="2200">
                <a:sym typeface="+mn-ea"/>
              </a:rPr>
              <a:t> 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en-US" sz="2200">
                <a:sym typeface="+mn-ea"/>
              </a:rPr>
              <a:t>5: 8-11)</a:t>
            </a:r>
            <a:r>
              <a:rPr lang="zh-CN" altLang="en-US" sz="2200">
                <a:sym typeface="+mn-ea"/>
              </a:rPr>
              <a:t>。</a:t>
            </a:r>
            <a:endParaRPr lang="zh-CN" altLang="en-US" sz="2200"/>
          </a:p>
          <a:p>
            <a:pPr marL="668020" lvl="1" indent="-406400" defTabSz="0">
              <a:buNone/>
              <a:tabLst>
                <a:tab pos="228600" algn="l"/>
              </a:tabLst>
            </a:pPr>
            <a:r>
              <a:rPr lang="en-US" altLang="en-US" sz="2200">
                <a:sym typeface="+mn-ea"/>
              </a:rPr>
              <a:t>C. </a:t>
            </a:r>
            <a:r>
              <a:rPr lang="zh-CN" altLang="en-US" sz="2200">
                <a:sym typeface="+mn-ea"/>
              </a:rPr>
              <a:t>他建造船隻，航海通商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en-US" sz="2200">
                <a:sym typeface="+mn-ea"/>
              </a:rPr>
              <a:t>9:26-28)</a:t>
            </a:r>
            <a:r>
              <a:rPr lang="zh-CN" altLang="en-US" sz="2200">
                <a:sym typeface="+mn-ea"/>
              </a:rPr>
              <a:t>，「三年一次，裝載金銀、象牙、猿猴、孔雀回來」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en-US" sz="2200">
                <a:sym typeface="+mn-ea"/>
              </a:rPr>
              <a:t>10∶22)</a:t>
            </a:r>
            <a:r>
              <a:rPr lang="zh-CN" altLang="en-US" sz="2200">
                <a:sym typeface="+mn-ea"/>
              </a:rPr>
              <a:t>。</a:t>
            </a:r>
            <a:endParaRPr lang="zh-CN" altLang="en-US" sz="2200"/>
          </a:p>
          <a:p>
            <a:pPr marL="668020" lvl="1" indent="-406400" defTabSz="0">
              <a:buNone/>
              <a:tabLst>
                <a:tab pos="228600" algn="l"/>
              </a:tabLst>
            </a:pPr>
            <a:r>
              <a:rPr lang="en-US" altLang="en-US" sz="2200">
                <a:sym typeface="+mn-ea"/>
              </a:rPr>
              <a:t>D. </a:t>
            </a:r>
            <a:r>
              <a:rPr lang="zh-CN" altLang="en-US" sz="2200">
                <a:sym typeface="+mn-ea"/>
              </a:rPr>
              <a:t>遠在非洲的示巴女王也來以色列國訪問，互相答謝，贈送禮物</a:t>
            </a:r>
            <a:r>
              <a:rPr lang="en-US" altLang="zh-CN" sz="2200">
                <a:sym typeface="+mn-ea"/>
              </a:rPr>
              <a:t> 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en-US" sz="2200">
                <a:sym typeface="+mn-ea"/>
              </a:rPr>
              <a:t>10:1-13)</a:t>
            </a:r>
            <a:r>
              <a:rPr lang="zh-CN" altLang="en-US" sz="2200">
                <a:sym typeface="+mn-ea"/>
              </a:rPr>
              <a:t>。</a:t>
            </a:r>
            <a:endParaRPr lang="zh-CN" altLang="en-US" sz="2200"/>
          </a:p>
          <a:p>
            <a:pPr marL="0" indent="0">
              <a:buNone/>
            </a:pPr>
            <a:r>
              <a:rPr lang="en-US" altLang="zh-CN" sz="2800">
                <a:highlight>
                  <a:srgbClr val="FFFF00"/>
                </a:highlight>
                <a:sym typeface="+mn-ea"/>
              </a:rPr>
              <a:t>4. 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所羅門的學識與寫作</a:t>
            </a:r>
            <a:endParaRPr lang="zh-CN" altLang="en-US" sz="2800">
              <a:highlight>
                <a:srgbClr val="FFFF00"/>
              </a:highlight>
            </a:endParaRPr>
          </a:p>
          <a:p>
            <a:pPr marL="281305" lvl="1" indent="-10160">
              <a:buNone/>
            </a:pPr>
            <a:r>
              <a:rPr lang="en-US" altLang="en-US" sz="2200">
                <a:sym typeface="+mn-ea"/>
              </a:rPr>
              <a:t>A.</a:t>
            </a:r>
            <a:r>
              <a:rPr lang="zh-CN" altLang="en-US" sz="2200">
                <a:sym typeface="+mn-ea"/>
              </a:rPr>
              <a:t>「所羅門的智慧超過東方人和埃及人的一切智慧」。「他作箴言三千句，詩歌一千零五首。他講論草木，自黎巴嫩的香柏樹，直到牆上長的牛膝草。又講論飛禽走獸，昆蟲水族」。各國的國王都派人來學習他的知識</a:t>
            </a:r>
            <a:r>
              <a:rPr lang="en-US" altLang="zh-CN" sz="2200">
                <a:sym typeface="+mn-ea"/>
              </a:rPr>
              <a:t> 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王上</a:t>
            </a:r>
            <a:r>
              <a:rPr lang="en-US" altLang="en-US" sz="2200">
                <a:sym typeface="+mn-ea"/>
              </a:rPr>
              <a:t>4∶30—34)</a:t>
            </a:r>
            <a:r>
              <a:rPr lang="zh-CN" altLang="en-US" sz="2200">
                <a:sym typeface="+mn-ea"/>
              </a:rPr>
              <a:t>。</a:t>
            </a:r>
            <a:endParaRPr lang="zh-CN" altLang="en-US" sz="2200">
              <a:sym typeface="+mn-ea"/>
            </a:endParaRPr>
          </a:p>
          <a:p>
            <a:pPr marL="281305" lvl="1" indent="-10160">
              <a:buNone/>
            </a:pPr>
            <a:r>
              <a:rPr lang="en-US" altLang="en-US" sz="2200">
                <a:sym typeface="+mn-ea"/>
              </a:rPr>
              <a:t>B.  </a:t>
            </a:r>
            <a:r>
              <a:rPr lang="zh-CN" altLang="en-US" sz="2200">
                <a:sym typeface="+mn-ea"/>
              </a:rPr>
              <a:t>所羅門受聖靈的感動，書寫或編輯了：箴言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箴</a:t>
            </a:r>
            <a:r>
              <a:rPr lang="en-US" altLang="en-US" sz="2200">
                <a:sym typeface="+mn-ea"/>
              </a:rPr>
              <a:t>1∶1)</a:t>
            </a:r>
            <a:r>
              <a:rPr lang="zh-CN" altLang="en-US" sz="2200">
                <a:sym typeface="+mn-ea"/>
              </a:rPr>
              <a:t>，傳道書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傳</a:t>
            </a:r>
            <a:r>
              <a:rPr lang="en-US" altLang="en-US" sz="2200">
                <a:sym typeface="+mn-ea"/>
              </a:rPr>
              <a:t>1∶1)</a:t>
            </a:r>
            <a:r>
              <a:rPr lang="zh-CN" altLang="en-US" sz="2200">
                <a:sym typeface="+mn-ea"/>
              </a:rPr>
              <a:t>，</a:t>
            </a:r>
            <a:r>
              <a:rPr lang="en-US" altLang="en-US" sz="2200">
                <a:sym typeface="+mn-ea"/>
              </a:rPr>
              <a:t> </a:t>
            </a:r>
            <a:r>
              <a:rPr lang="zh-CN" altLang="en-US" sz="2200">
                <a:sym typeface="+mn-ea"/>
              </a:rPr>
              <a:t>雅歌</a:t>
            </a:r>
            <a:r>
              <a:rPr lang="en-US" altLang="en-US" sz="2200">
                <a:sym typeface="+mn-ea"/>
              </a:rPr>
              <a:t>(</a:t>
            </a:r>
            <a:r>
              <a:rPr lang="zh-CN" altLang="en-US" sz="2200">
                <a:sym typeface="+mn-ea"/>
              </a:rPr>
              <a:t>歌</a:t>
            </a:r>
            <a:r>
              <a:rPr lang="en-US" altLang="en-US" sz="2200">
                <a:sym typeface="+mn-ea"/>
              </a:rPr>
              <a:t>1∶1)</a:t>
            </a:r>
            <a:r>
              <a:rPr lang="zh-CN" altLang="en-US" sz="2200">
                <a:sym typeface="+mn-ea"/>
              </a:rPr>
              <a:t>。</a:t>
            </a:r>
            <a:endParaRPr lang="zh-CN" altLang="en-US" sz="2200"/>
          </a:p>
          <a:p>
            <a:pPr marL="0" indent="0">
              <a:buNone/>
            </a:pPr>
            <a:endParaRPr lang="zh-CN" altLang="en-US" sz="2200"/>
          </a:p>
        </p:txBody>
      </p:sp>
      <p:sp>
        <p:nvSpPr>
          <p:cNvPr id="5" name="Text Box 4"/>
          <p:cNvSpPr txBox="1"/>
          <p:nvPr/>
        </p:nvSpPr>
        <p:spPr>
          <a:xfrm>
            <a:off x="7194550" y="156845"/>
            <a:ext cx="4641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以下</a:t>
            </a:r>
            <a:r>
              <a:rPr lang="zh-CN" altLang="en-US">
                <a:sym typeface="+mn-ea"/>
              </a:rPr>
              <a:t>參閲：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以斯拉百科網</a:t>
            </a:r>
            <a:r>
              <a:rPr lang="en-US" altLang="en-US">
                <a:sym typeface="+mn-ea"/>
              </a:rPr>
              <a:t> - equiptoserve.org </a:t>
            </a:r>
            <a:r>
              <a:rPr lang="zh-CN" altLang="en-US">
                <a:sym typeface="+mn-ea"/>
              </a:rPr>
              <a:t>所</a:t>
            </a:r>
            <a:r>
              <a:rPr lang="zh-CN" altLang="en-US">
                <a:sym typeface="+mn-ea"/>
              </a:rPr>
              <a:t>整理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505" y="772795"/>
            <a:ext cx="10972800" cy="5845175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ym typeface="+mn-ea"/>
              </a:rPr>
              <a:t>5. 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所羅門晚年時所犯的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罪</a:t>
            </a:r>
            <a:endParaRPr lang="zh-CN" altLang="en-US" sz="2800">
              <a:highlight>
                <a:srgbClr val="FFFF00"/>
              </a:highlight>
              <a:sym typeface="+mn-ea"/>
            </a:endParaRPr>
          </a:p>
          <a:p>
            <a:pPr marL="447675" indent="-447675">
              <a:buNone/>
            </a:pPr>
            <a:r>
              <a:rPr lang="en-US" altLang="en-US" sz="2400">
                <a:sym typeface="+mn-ea"/>
              </a:rPr>
              <a:t>A   </a:t>
            </a:r>
            <a:r>
              <a:rPr lang="zh-CN" altLang="en-US" sz="2400">
                <a:sym typeface="+mn-ea"/>
              </a:rPr>
              <a:t>所羅門一生作了不少事工，但卻背離得罪了神。</a:t>
            </a:r>
            <a:r>
              <a:rPr lang="zh-CN" altLang="en-US" sz="2400">
                <a:sym typeface="+mn-ea"/>
              </a:rPr>
              <a:t>所羅門為了討好眾多妻子而參與混合宗教的敬拜，損害了他在獻殿禱文所表現的敬拜一神的信念。（王上八</a:t>
            </a:r>
            <a:r>
              <a:rPr lang="en-US" altLang="en-US" sz="2400">
                <a:sym typeface="+mn-ea"/>
              </a:rPr>
              <a:t>23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en-US" sz="2400">
                <a:sym typeface="+mn-ea"/>
              </a:rPr>
              <a:t>27</a:t>
            </a:r>
            <a:r>
              <a:rPr lang="zh-CN" altLang="en-US" sz="2400">
                <a:sym typeface="+mn-ea"/>
              </a:rPr>
              <a:t>）</a:t>
            </a:r>
            <a:r>
              <a:rPr lang="zh-CN" altLang="en-US" sz="2400">
                <a:sym typeface="+mn-ea"/>
              </a:rPr>
              <a:t>年老的時候，他被</a:t>
            </a:r>
            <a:r>
              <a:rPr lang="zh-CN" altLang="en-US" sz="2400">
                <a:sym typeface="+mn-ea"/>
              </a:rPr>
              <a:t>「</a:t>
            </a:r>
            <a:r>
              <a:rPr lang="zh-CN" altLang="en-US" sz="2400">
                <a:sym typeface="+mn-ea"/>
              </a:rPr>
              <a:t>妃嬪誘惑他的心去隨從別神」</a:t>
            </a:r>
            <a:r>
              <a:rPr lang="en-US" altLang="en-US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王上</a:t>
            </a:r>
            <a:r>
              <a:rPr lang="en-US" altLang="en-US" sz="2400">
                <a:sym typeface="+mn-ea"/>
              </a:rPr>
              <a:t>11:1-4)</a:t>
            </a:r>
            <a:r>
              <a:rPr lang="zh-CN" altLang="en-US" sz="2400">
                <a:sym typeface="+mn-ea"/>
              </a:rPr>
              <a:t>。因此耶和華向所羅門發怒，預言他的國將被大臣奪去，只留一個支派給</a:t>
            </a:r>
            <a:r>
              <a:rPr lang="zh-CN" altLang="en-US" sz="2400">
                <a:sym typeface="+mn-ea"/>
              </a:rPr>
              <a:t>他的兒子</a:t>
            </a:r>
            <a:r>
              <a:rPr lang="en-US" altLang="en-US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王</a:t>
            </a:r>
            <a:r>
              <a:rPr lang="en-US" altLang="en-US" sz="2400">
                <a:sym typeface="+mn-ea"/>
              </a:rPr>
              <a:t>11:9-13)</a:t>
            </a:r>
            <a:r>
              <a:rPr lang="zh-CN" altLang="en-US" sz="2400">
                <a:sym typeface="+mn-ea"/>
              </a:rPr>
              <a:t>。</a:t>
            </a:r>
            <a:r>
              <a:rPr lang="zh-CN" altLang="en-US" sz="2400">
                <a:highlight>
                  <a:srgbClr val="FFFF00"/>
                </a:highlight>
                <a:sym typeface="+mn-ea"/>
              </a:rPr>
              <a:t>不過，神因給了大衛應許，便不在所羅門有生之年懲戒他。</a:t>
            </a:r>
            <a:endParaRPr lang="zh-CN" altLang="en-US" sz="2400"/>
          </a:p>
          <a:p>
            <a:pPr marL="447675" indent="-447675">
              <a:buNone/>
            </a:pPr>
            <a:r>
              <a:rPr lang="en-US" altLang="en-US" sz="2400">
                <a:sym typeface="+mn-ea"/>
              </a:rPr>
              <a:t>B.  </a:t>
            </a:r>
            <a:r>
              <a:rPr lang="zh-CN" altLang="en-US" sz="2400">
                <a:sym typeface="+mn-ea"/>
              </a:rPr>
              <a:t>所羅門爲自己建造王宮，用了</a:t>
            </a:r>
            <a:r>
              <a:rPr lang="en-US" altLang="en-US" sz="2400">
                <a:sym typeface="+mn-ea"/>
              </a:rPr>
              <a:t>13</a:t>
            </a:r>
            <a:r>
              <a:rPr lang="zh-CN" altLang="en-US" sz="2400">
                <a:sym typeface="+mn-ea"/>
              </a:rPr>
              <a:t>年，比建造聖殿還多了</a:t>
            </a:r>
            <a:r>
              <a:rPr lang="en-US" altLang="en-US" sz="2400">
                <a:sym typeface="+mn-ea"/>
              </a:rPr>
              <a:t>6</a:t>
            </a:r>
            <a:r>
              <a:rPr lang="zh-CN" altLang="en-US" sz="2400">
                <a:sym typeface="+mn-ea"/>
              </a:rPr>
              <a:t>年。這樣大興土木勞民傷財，</a:t>
            </a:r>
            <a:r>
              <a:rPr lang="zh-CN" altLang="en-US" sz="2400">
                <a:sym typeface="+mn-ea"/>
              </a:rPr>
              <a:t>加</a:t>
            </a:r>
            <a:r>
              <a:rPr lang="zh-CN" altLang="en-US" sz="2400">
                <a:sym typeface="+mn-ea"/>
              </a:rPr>
              <a:t>增了人民沉重的負擔。</a:t>
            </a:r>
            <a:r>
              <a:rPr lang="zh-CN" altLang="en-US" sz="2400">
                <a:highlight>
                  <a:srgbClr val="FFFF00"/>
                </a:highlight>
                <a:sym typeface="+mn-ea"/>
              </a:rPr>
              <a:t>王的苛捐重稅和徭役引致百姓不滿；所羅門死後，兒子羅波安繼位時，民怨的種子終於結出苦澀的惡果；</a:t>
            </a:r>
            <a:r>
              <a:rPr lang="zh-CN" altLang="en-US" sz="2400">
                <a:sym typeface="+mn-ea"/>
              </a:rPr>
              <a:t>大臣耶羅波安</a:t>
            </a:r>
            <a:r>
              <a:rPr lang="zh-CN" altLang="en-US" sz="2400">
                <a:sym typeface="+mn-ea"/>
              </a:rPr>
              <a:t>舉手叛變，將</a:t>
            </a:r>
            <a:r>
              <a:rPr lang="zh-CN" altLang="en-US" sz="2400">
                <a:sym typeface="+mn-ea"/>
              </a:rPr>
              <a:t>以色列分裂爲以色列和猶大兩國。</a:t>
            </a:r>
            <a:r>
              <a:rPr lang="en-US" altLang="en-US" sz="2400">
                <a:sym typeface="+mn-ea"/>
              </a:rPr>
              <a:t>(</a:t>
            </a:r>
            <a:r>
              <a:rPr lang="zh-CN" altLang="en-US" sz="2400">
                <a:sym typeface="+mn-ea"/>
              </a:rPr>
              <a:t>王上</a:t>
            </a:r>
            <a:r>
              <a:rPr lang="en-US" altLang="en-US" sz="2400">
                <a:sym typeface="+mn-ea"/>
              </a:rPr>
              <a:t>11:14-40)</a:t>
            </a:r>
            <a:r>
              <a:rPr lang="zh-CN" altLang="en-US" sz="2400">
                <a:sym typeface="+mn-ea"/>
              </a:rPr>
              <a:t>。</a:t>
            </a:r>
            <a:endParaRPr lang="zh-CN" altLang="en-US" sz="2400"/>
          </a:p>
          <a:p>
            <a:pPr marL="447675" indent="-447675">
              <a:buNone/>
            </a:pPr>
            <a:r>
              <a:rPr lang="en-US" altLang="en-US" sz="2400">
                <a:sym typeface="+mn-ea"/>
              </a:rPr>
              <a:t>C.   </a:t>
            </a:r>
            <a:r>
              <a:rPr lang="zh-CN" altLang="en-US" sz="2400">
                <a:sym typeface="+mn-ea"/>
              </a:rPr>
              <a:t>但所羅門晚年也多有悔悟。他深感一切的豪華宴樂，只是像幻夢一樣，轉眼就會逝去，惟有遵行神的道，才能永遠長存，他說了不少名言訓誨提醒</a:t>
            </a:r>
            <a:r>
              <a:rPr lang="zh-CN" altLang="en-US" sz="2400">
                <a:sym typeface="+mn-ea"/>
              </a:rPr>
              <a:t>您我，例如：</a:t>
            </a:r>
            <a:r>
              <a:rPr lang="en-US" altLang="en-US" sz="1600">
                <a:sym typeface="+mn-ea"/>
              </a:rPr>
              <a:t>A)</a:t>
            </a:r>
            <a:r>
              <a:rPr lang="zh-CN" altLang="en-US" sz="1600">
                <a:sym typeface="+mn-ea"/>
              </a:rPr>
              <a:t>「虛空的虛空，虛空的虛空，凡事都是虛空」</a:t>
            </a:r>
            <a:r>
              <a:rPr lang="en-US" altLang="en-US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傳</a:t>
            </a:r>
            <a:r>
              <a:rPr lang="en-US" altLang="en-US" sz="1600">
                <a:sym typeface="+mn-ea"/>
              </a:rPr>
              <a:t>1∶2)</a:t>
            </a:r>
            <a:r>
              <a:rPr lang="zh-CN" altLang="en-US" sz="1600">
                <a:sym typeface="+mn-ea"/>
              </a:rPr>
              <a:t>。</a:t>
            </a:r>
            <a:r>
              <a:rPr lang="en-US" altLang="en-US" sz="1600">
                <a:sym typeface="+mn-ea"/>
              </a:rPr>
              <a:t>B)</a:t>
            </a:r>
            <a:r>
              <a:rPr lang="zh-CN" altLang="en-US" sz="1600">
                <a:sym typeface="+mn-ea"/>
              </a:rPr>
              <a:t>「神造萬物，各按其時成爲美好，又將永生安置在世人心裏」</a:t>
            </a:r>
            <a:r>
              <a:rPr lang="en-US" altLang="en-US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傳</a:t>
            </a:r>
            <a:r>
              <a:rPr lang="en-US" altLang="en-US" sz="1600">
                <a:sym typeface="+mn-ea"/>
              </a:rPr>
              <a:t>3∶11)</a:t>
            </a:r>
            <a:r>
              <a:rPr lang="zh-CN" altLang="en-US" sz="1600">
                <a:sym typeface="+mn-ea"/>
              </a:rPr>
              <a:t>。</a:t>
            </a:r>
            <a:r>
              <a:rPr lang="en-US" altLang="en-US" sz="1600">
                <a:sym typeface="+mn-ea"/>
              </a:rPr>
              <a:t>C)</a:t>
            </a:r>
            <a:r>
              <a:rPr lang="zh-CN" altLang="en-US" sz="1600">
                <a:sym typeface="+mn-ea"/>
              </a:rPr>
              <a:t>「愚昧的人在黑暗中摸索」</a:t>
            </a:r>
            <a:r>
              <a:rPr lang="en-US" altLang="en-US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傳</a:t>
            </a:r>
            <a:r>
              <a:rPr lang="en-US" altLang="en-US" sz="1600">
                <a:sym typeface="+mn-ea"/>
              </a:rPr>
              <a:t>2∶14</a:t>
            </a:r>
            <a:r>
              <a:rPr lang="zh-CN" altLang="en-US" sz="1600">
                <a:sym typeface="+mn-ea"/>
              </a:rPr>
              <a:t>新譯文</a:t>
            </a:r>
            <a:r>
              <a:rPr lang="en-US" altLang="en-US" sz="1600">
                <a:sym typeface="+mn-ea"/>
              </a:rPr>
              <a:t>)</a:t>
            </a:r>
            <a:r>
              <a:rPr lang="zh-CN" altLang="en-US" sz="1600">
                <a:sym typeface="+mn-ea"/>
              </a:rPr>
              <a:t>。</a:t>
            </a:r>
            <a:r>
              <a:rPr lang="en-US" altLang="en-US" sz="1600">
                <a:sym typeface="+mn-ea"/>
              </a:rPr>
              <a:t>D)</a:t>
            </a:r>
            <a:r>
              <a:rPr lang="zh-CN" altLang="en-US" sz="1600">
                <a:sym typeface="+mn-ea"/>
              </a:rPr>
              <a:t>「敬畏耶和華是智慧的開端，認識至聖者便是聰明」</a:t>
            </a:r>
            <a:r>
              <a:rPr lang="en-US" altLang="en-US" sz="1600">
                <a:sym typeface="+mn-ea"/>
              </a:rPr>
              <a:t>(</a:t>
            </a:r>
            <a:r>
              <a:rPr lang="zh-CN" altLang="en-US" sz="1600">
                <a:sym typeface="+mn-ea"/>
              </a:rPr>
              <a:t>箴</a:t>
            </a:r>
            <a:r>
              <a:rPr lang="en-US" altLang="en-US" sz="1600">
                <a:sym typeface="+mn-ea"/>
              </a:rPr>
              <a:t>9∶10)</a:t>
            </a:r>
            <a:r>
              <a:rPr lang="zh-CN" altLang="en-US" sz="1600">
                <a:sym typeface="+mn-ea"/>
              </a:rPr>
              <a:t>。</a:t>
            </a:r>
            <a:endParaRPr lang="en-US" altLang="en-US" sz="2400"/>
          </a:p>
          <a:p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7194550" y="156845"/>
            <a:ext cx="46412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以下</a:t>
            </a:r>
            <a:r>
              <a:rPr lang="zh-CN" altLang="en-US">
                <a:sym typeface="+mn-ea"/>
              </a:rPr>
              <a:t>參閲：</a:t>
            </a:r>
            <a:endParaRPr lang="zh-CN" altLang="en-US">
              <a:sym typeface="+mn-ea"/>
            </a:endParaRPr>
          </a:p>
          <a:p>
            <a:pPr algn="ctr"/>
            <a:r>
              <a:rPr lang="zh-CN" altLang="en-US">
                <a:sym typeface="+mn-ea"/>
              </a:rPr>
              <a:t>以斯拉百科網</a:t>
            </a:r>
            <a:r>
              <a:rPr lang="en-US" altLang="en-US">
                <a:sym typeface="+mn-ea"/>
              </a:rPr>
              <a:t> - equiptoserve.org </a:t>
            </a:r>
            <a:r>
              <a:rPr lang="zh-CN" altLang="en-US">
                <a:sym typeface="+mn-ea"/>
              </a:rPr>
              <a:t>所</a:t>
            </a:r>
            <a:r>
              <a:rPr lang="zh-CN" altLang="en-US">
                <a:sym typeface="+mn-ea"/>
              </a:rPr>
              <a:t>整理</a:t>
            </a:r>
            <a:endParaRPr lang="zh-CN" altLang="en-US"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6585585" cy="582930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今日信息</a:t>
            </a:r>
            <a:r>
              <a:rPr lang="zh-CN" altLang="en-US">
                <a:sym typeface="+mn-ea"/>
              </a:rPr>
              <a:t>：</a:t>
            </a:r>
            <a:r>
              <a:rPr lang="zh-CN" altLang="en-US" sz="3200">
                <a:sym typeface="+mn-ea"/>
              </a:rPr>
              <a:t>所羅門一生</a:t>
            </a:r>
            <a:r>
              <a:rPr lang="zh-CN" altLang="en-US" sz="3200">
                <a:sym typeface="+mn-ea"/>
              </a:rPr>
              <a:t>的摘記</a:t>
            </a:r>
            <a:endParaRPr 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個人反思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&amp;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教養智慧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35495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sym typeface="+mn-ea"/>
              </a:rPr>
              <a:t>個人反思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：看完，所羅門一生的摘記，且讓您我在</a:t>
            </a:r>
            <a:r>
              <a:rPr lang="en-US" altLang="zh-CN">
                <a:sym typeface="+mn-ea"/>
              </a:rPr>
              <a:t>2024</a:t>
            </a:r>
            <a:r>
              <a:rPr lang="zh-CN" altLang="en-US">
                <a:sym typeface="+mn-ea"/>
              </a:rPr>
              <a:t>年的年末，也來回想：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我這一生究竟活出了什麽？什麽是我覺得滿意的？什麽是神喜悅的？什麽是覺得是可以向天父、向父母、向自己、向世人交代的呢？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教養智慧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：您期望您用生命</a:t>
            </a:r>
            <a:r>
              <a:rPr lang="zh-CN" altLang="en-US">
                <a:sym typeface="+mn-ea"/>
              </a:rPr>
              <a:t>培育、日益成人茁壯的兒女一生的生命傳記，會譜寫成什麽樣式？什麽内涵呢？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試著為他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她寫一篇</a:t>
            </a:r>
            <a:r>
              <a:rPr lang="en-US" altLang="zh-CN">
                <a:sym typeface="+mn-ea"/>
              </a:rPr>
              <a:t>300</a:t>
            </a:r>
            <a:r>
              <a:rPr lang="zh-CN" altLang="en-US">
                <a:sym typeface="+mn-ea"/>
              </a:rPr>
              <a:t>字的您對他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她生命的期許，並且也邀請他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她試著寫一篇自我的生命期許。那天，您們坐下來，相互比較、交流、感恩與禱告一下，</a:t>
            </a:r>
            <a:r>
              <a:rPr lang="zh-CN" altLang="en-US">
                <a:sym typeface="+mn-ea"/>
              </a:rPr>
              <a:t>如何？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595" y="638810"/>
            <a:ext cx="10972800" cy="582613"/>
          </a:xfrm>
        </p:spPr>
        <p:txBody>
          <a:bodyPr/>
          <a:p>
            <a:r>
              <a:rPr lang="zh-CN" altLang="en-US">
                <a:highlight>
                  <a:srgbClr val="FFFF00"/>
                </a:highlight>
              </a:rPr>
              <a:t>回想詩歌：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234440" y="3691255"/>
            <a:ext cx="9055735" cy="20066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en-US" sz="2800"/>
              <a:t>https://www.youtube.com/watch?v=8sXlbTkH6SE</a:t>
            </a:r>
            <a:endParaRPr lang="en-US" altLang="en-US" sz="2800"/>
          </a:p>
          <a:p>
            <a:pPr algn="ctr"/>
            <a:r>
              <a:rPr lang="zh-CN" altLang="en-US" sz="2800"/>
              <a:t>為主而活</a:t>
            </a:r>
            <a:endParaRPr lang="zh-CN" altLang="en-US" sz="2800"/>
          </a:p>
          <a:p>
            <a:pPr algn="ctr"/>
            <a:r>
              <a:rPr lang="en-US" altLang="en-US" sz="2800"/>
              <a:t>ACCC Atlanta</a:t>
            </a:r>
            <a:endParaRPr lang="en-US" altLang="en-US" sz="2800"/>
          </a:p>
          <a:p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296670" y="1694180"/>
            <a:ext cx="9121140" cy="16205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en-US" sz="3200"/>
              <a:t>https://www.youtube.com/watch?v=5G7IX87Miek</a:t>
            </a:r>
            <a:endParaRPr lang="en-US" altLang="en-US" sz="3200"/>
          </a:p>
          <a:p>
            <a:pPr algn="ctr"/>
            <a:r>
              <a:rPr lang="zh-CN" altLang="en-US" sz="2400"/>
              <a:t>《我怎能不為主活》主啊</a:t>
            </a:r>
            <a:r>
              <a:rPr lang="en-US" altLang="en-US" sz="2400"/>
              <a:t> </a:t>
            </a:r>
            <a:r>
              <a:rPr lang="zh-CN" altLang="en-US" sz="2400"/>
              <a:t>我有什麼權力，可以不為祢而活</a:t>
            </a:r>
            <a:r>
              <a:rPr lang="en-US" altLang="en-US" sz="2400"/>
              <a:t> | </a:t>
            </a:r>
            <a:r>
              <a:rPr lang="zh-CN" altLang="en-US" sz="2400"/>
              <a:t>為祢唱新歌</a:t>
            </a:r>
            <a:r>
              <a:rPr lang="en-US" altLang="en-US" sz="2400"/>
              <a:t> - </a:t>
            </a:r>
            <a:r>
              <a:rPr lang="zh-CN" altLang="en-US" sz="2400"/>
              <a:t>曾毓蘭</a:t>
            </a:r>
            <a:endParaRPr lang="zh-CN" altLang="en-US" sz="2400"/>
          </a:p>
          <a:p>
            <a:pPr algn="ctr"/>
            <a:r>
              <a:rPr lang="en-US" altLang="en-US" sz="2400"/>
              <a:t>GOOD TV </a:t>
            </a:r>
            <a:r>
              <a:rPr lang="zh-CN" altLang="en-US" sz="2400"/>
              <a:t>好音樂</a:t>
            </a:r>
            <a:endParaRPr lang="zh-CN" altLang="en-US" sz="2400"/>
          </a:p>
          <a:p>
            <a:pPr algn="ctr"/>
            <a:endParaRPr 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TABLE_ENDDRAG_ORIGIN_RECT" val="825*59"/>
  <p:tag name="TABLE_ENDDRAG_RECT" val="67*136*825*59"/>
</p:tagLst>
</file>

<file path=ppt/tags/tag6.xml><?xml version="1.0" encoding="utf-8"?>
<p:tagLst xmlns:p="http://schemas.openxmlformats.org/presentationml/2006/main">
  <p:tag name="TABLE_ENDDRAG_ORIGIN_RECT" val="804*231"/>
  <p:tag name="TABLE_ENDDRAG_RECT" val="78*203*804*231"/>
</p:tagLst>
</file>

<file path=ppt/tags/tag7.xml><?xml version="1.0" encoding="utf-8"?>
<p:tagLst xmlns:p="http://schemas.openxmlformats.org/presentationml/2006/main">
  <p:tag name="TABLE_ENDDRAG_ORIGIN_RECT" val="864*59"/>
  <p:tag name="TABLE_ENDDRAG_RECT" val="48*29*864*59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3236</Words>
  <Application>WPS Presentation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Calibri</vt:lpstr>
      <vt:lpstr>Orange Waves</vt:lpstr>
      <vt:lpstr>列王紀上 第十一章41-43節</vt:lpstr>
      <vt:lpstr>列王紀上第十一章 </vt:lpstr>
      <vt:lpstr>閲讀經文：王上十一章 41-43節 --所羅門的死與生</vt:lpstr>
      <vt:lpstr>今日信息：王上十一章 41-43節 </vt:lpstr>
      <vt:lpstr>今日信息：王上十一章 41-43節 </vt:lpstr>
      <vt:lpstr>今日信息：</vt:lpstr>
      <vt:lpstr>今日信息：</vt:lpstr>
      <vt:lpstr>個人反思 &amp; 教養智慧 ：</vt:lpstr>
      <vt:lpstr>回想詩歌：</vt:lpstr>
      <vt:lpstr>推薦詩歌：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列王紀上 第章九1-9節</dc:title>
  <dc:creator/>
  <cp:lastModifiedBy>Betty Lu</cp:lastModifiedBy>
  <cp:revision>32</cp:revision>
  <dcterms:created xsi:type="dcterms:W3CDTF">2024-12-20T03:15:00Z</dcterms:created>
  <dcterms:modified xsi:type="dcterms:W3CDTF">2024-12-30T15:03:40Z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AB4570FEF0B44535919707750137EBFE_13</vt:lpwstr>
  </property>
  <property fmtid="{D5CDD505-2E9C-101B-9397-08002B2CF9AE}" pid="3" name="KSOProductBuildVer">
    <vt:lpwstr>1033-12.2.0.19307</vt:lpwstr>
  </property>
</Properties>
</file>