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1056" r:id="rId4"/>
    <p:sldId id="1377" r:id="rId5"/>
    <p:sldId id="1185" r:id="rId6"/>
    <p:sldId id="1260" r:id="rId7"/>
    <p:sldId id="1389" r:id="rId8"/>
    <p:sldId id="1097" r:id="rId9"/>
    <p:sldId id="110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wrap="square" lIns="0" tIns="0" rIns="0" bIns="0">
            <a:normAutofit/>
          </a:bodyPr>
          <a:lstStyle>
            <a:lvl1pPr algn="l" fontAlgn="base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205" y="621030"/>
            <a:ext cx="10942955" cy="1717040"/>
          </a:xfrm>
        </p:spPr>
        <p:txBody>
          <a:bodyPr/>
          <a:lstStyle/>
          <a:p>
            <a:pPr algn="ctr"/>
            <a:r>
              <a:rPr lang="zh-CN" altLang="en-US" sz="5400" dirty="0"/>
              <a:t>列王紀上 第六章</a:t>
            </a:r>
            <a:r>
              <a:rPr lang="en-US" altLang="zh-CN" sz="5400" dirty="0"/>
              <a:t>8-13</a:t>
            </a:r>
            <a:r>
              <a:rPr lang="zh-CN" altLang="en-US" sz="5400" dirty="0"/>
              <a:t>節</a:t>
            </a:r>
            <a:endParaRPr lang="en-US" altLang="zh-C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7290" y="4107815"/>
            <a:ext cx="4448810" cy="2465705"/>
          </a:xfrm>
        </p:spPr>
        <p:txBody>
          <a:bodyPr/>
          <a:lstStyle/>
          <a:p>
            <a:pPr algn="ctr"/>
            <a:r>
              <a:rPr lang="en-US">
                <a:sym typeface="+mn-ea"/>
              </a:rPr>
              <a:t>ACCC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zh-CN">
                <a:sym typeface="+mn-ea"/>
              </a:rPr>
              <a:t>早禱靈修</a:t>
            </a:r>
            <a:endParaRPr lang="zh-CN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zh-CN" altLang="en-US">
                <a:sym typeface="+mn-ea"/>
              </a:rPr>
              <a:t>呂沈仁娣分享</a:t>
            </a:r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>
                <a:sym typeface="+mn-ea"/>
              </a:rPr>
              <a:t>12-11-2024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876300" y="26422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ontent Placeholder 3"/>
          <p:cNvGraphicFramePr/>
          <p:nvPr>
            <p:ph idx="1"/>
            <p:custDataLst>
              <p:tags r:id="rId1"/>
            </p:custDataLst>
          </p:nvPr>
        </p:nvGraphicFramePr>
        <p:xfrm>
          <a:off x="308610" y="250825"/>
          <a:ext cx="10972800" cy="5821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2050"/>
                <a:gridCol w="3460750"/>
              </a:tblGrid>
              <a:tr h="5016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sym typeface="+mn-ea"/>
                        </a:rPr>
                        <a:t>閲讀經文：</a:t>
                      </a:r>
                      <a:r>
                        <a:rPr lang="zh-CN" altLang="en-US" sz="2400">
                          <a:solidFill>
                            <a:schemeClr val="tx1"/>
                          </a:solidFill>
                          <a:sym typeface="+mn-ea"/>
                        </a:rPr>
                        <a:t>王上</a:t>
                      </a:r>
                      <a:r>
                        <a:rPr lang="en-US" altLang="zh-CN" sz="2400">
                          <a:solidFill>
                            <a:schemeClr val="tx1"/>
                          </a:solidFill>
                          <a:sym typeface="+mn-ea"/>
                        </a:rPr>
                        <a:t>6: 8-13-- </a:t>
                      </a:r>
                      <a:r>
                        <a:rPr lang="zh-CN" altLang="en-US" sz="2400">
                          <a:sym typeface="+mn-ea"/>
                        </a:rPr>
                        <a:t>聖殿</a:t>
                      </a:r>
                      <a:r>
                        <a:rPr lang="zh-CN" altLang="en-US" sz="2400">
                          <a:sym typeface="+mn-ea"/>
                        </a:rPr>
                        <a:t>的建造與應許</a:t>
                      </a:r>
                      <a:endParaRPr lang="en-US" altLang="zh-CN" sz="24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bg1"/>
                          </a:solidFill>
                          <a:sym typeface="+mn-ea"/>
                        </a:rPr>
                        <a:t>原文字義</a:t>
                      </a:r>
                      <a:r>
                        <a:rPr lang="en-US" altLang="zh-CN" sz="2400">
                          <a:solidFill>
                            <a:schemeClr val="bg1"/>
                          </a:solidFill>
                          <a:sym typeface="+mn-ea"/>
                        </a:rPr>
                        <a:t> </a:t>
                      </a:r>
                      <a:endParaRPr lang="zh-CN" altLang="en-US" sz="24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5319395">
                <a:tc>
                  <a:txBody>
                    <a:bodyPr/>
                    <a:p>
                      <a:pPr marL="770255" indent="-770255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r>
                        <a:rPr lang="en-US" altLang="zh-CN" sz="2400">
                          <a:sym typeface="+mn-ea"/>
                        </a:rPr>
                        <a:t>8.  </a:t>
                      </a:r>
                      <a:r>
                        <a:rPr lang="zh-CN" altLang="en-US" sz="2400">
                          <a:sym typeface="+mn-ea"/>
                        </a:rPr>
                        <a:t>在殿</a:t>
                      </a:r>
                      <a:r>
                        <a:rPr lang="zh-CN" altLang="en-US" sz="2400" b="1">
                          <a:solidFill>
                            <a:srgbClr val="00B050"/>
                          </a:solidFill>
                          <a:sym typeface="+mn-ea"/>
                        </a:rPr>
                        <a:t>右邊</a:t>
                      </a:r>
                      <a:r>
                        <a:rPr lang="zh-CN" altLang="en-US" sz="2400">
                          <a:sym typeface="+mn-ea"/>
                        </a:rPr>
                        <a:t>當中的旁屋有門，門內有</a:t>
                      </a:r>
                      <a:r>
                        <a:rPr lang="zh-CN" altLang="en-US" sz="2400" b="1">
                          <a:solidFill>
                            <a:srgbClr val="00B050"/>
                          </a:solidFill>
                          <a:sym typeface="+mn-ea"/>
                        </a:rPr>
                        <a:t>旋螺的樓梯</a:t>
                      </a:r>
                      <a:r>
                        <a:rPr lang="zh-CN" altLang="en-US" sz="2400">
                          <a:sym typeface="+mn-ea"/>
                        </a:rPr>
                        <a:t>，可以上到第二層，從</a:t>
                      </a:r>
                      <a:r>
                        <a:rPr lang="zh-CN" altLang="en-US" sz="2400" b="1">
                          <a:solidFill>
                            <a:srgbClr val="00B050"/>
                          </a:solidFill>
                          <a:sym typeface="+mn-ea"/>
                        </a:rPr>
                        <a:t>第二層</a:t>
                      </a:r>
                      <a:r>
                        <a:rPr lang="zh-CN" altLang="en-US" sz="2400">
                          <a:sym typeface="+mn-ea"/>
                        </a:rPr>
                        <a:t>可以上到第三層。</a:t>
                      </a:r>
                      <a:endParaRPr lang="zh-CN" altLang="en-US" sz="2400"/>
                    </a:p>
                    <a:p>
                      <a:pPr marL="770255" indent="-770255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r>
                        <a:rPr lang="en-US" altLang="zh-CN" sz="2400"/>
                        <a:t>9.   </a:t>
                      </a:r>
                      <a:r>
                        <a:rPr lang="zh-CN" altLang="en-US" sz="2400"/>
                        <a:t>所羅門建殿，安置香柏木的</a:t>
                      </a:r>
                      <a:r>
                        <a:rPr lang="zh-CN" altLang="en-US" sz="2400" b="1">
                          <a:solidFill>
                            <a:srgbClr val="00B050"/>
                          </a:solidFill>
                        </a:rPr>
                        <a:t>棟梁</a:t>
                      </a:r>
                      <a:r>
                        <a:rPr lang="zh-CN" altLang="en-US" sz="2400"/>
                        <a:t>，又用香柏木板</a:t>
                      </a:r>
                      <a:r>
                        <a:rPr lang="zh-CN" altLang="en-US" sz="2400" b="1">
                          <a:solidFill>
                            <a:srgbClr val="00B050"/>
                          </a:solidFill>
                        </a:rPr>
                        <a:t>遮蓋。</a:t>
                      </a:r>
                      <a:endParaRPr lang="zh-CN" altLang="en-US" sz="2400" b="1">
                        <a:solidFill>
                          <a:srgbClr val="00B050"/>
                        </a:solidFill>
                      </a:endParaRPr>
                    </a:p>
                    <a:p>
                      <a:pPr marL="770255" indent="-770255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r>
                        <a:rPr lang="en-US" altLang="zh-CN" sz="2400"/>
                        <a:t>10. </a:t>
                      </a:r>
                      <a:r>
                        <a:rPr lang="zh-CN" altLang="en-US" sz="2400"/>
                        <a:t>靠著殿所造的</a:t>
                      </a:r>
                      <a:r>
                        <a:rPr lang="zh-CN" altLang="en-US" sz="2400" b="1">
                          <a:solidFill>
                            <a:srgbClr val="00B050"/>
                          </a:solidFill>
                        </a:rPr>
                        <a:t>旁屋</a:t>
                      </a:r>
                      <a:r>
                        <a:rPr lang="zh-CN" altLang="en-US" sz="2400"/>
                        <a:t>，每層高五肘，香柏木的棟梁擱在殿牆坎上。</a:t>
                      </a:r>
                      <a:endParaRPr lang="zh-CN" altLang="en-US" sz="2400"/>
                    </a:p>
                    <a:p>
                      <a:pPr marL="770255" indent="-770255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endParaRPr lang="zh-CN" altLang="en-US" sz="2400"/>
                    </a:p>
                    <a:p>
                      <a:pPr marL="770255" indent="-770255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r>
                        <a:rPr lang="en-US" altLang="zh-CN" sz="2400"/>
                        <a:t>11. </a:t>
                      </a:r>
                      <a:r>
                        <a:rPr lang="zh-CN" altLang="en-US" sz="2400" b="1">
                          <a:solidFill>
                            <a:srgbClr val="7030A0"/>
                          </a:solidFill>
                        </a:rPr>
                        <a:t>耶和華</a:t>
                      </a:r>
                      <a:r>
                        <a:rPr lang="zh-CN" altLang="en-US" sz="2400"/>
                        <a:t>的</a:t>
                      </a:r>
                      <a:r>
                        <a:rPr lang="zh-CN" altLang="en-US" sz="2400" b="1">
                          <a:solidFill>
                            <a:srgbClr val="00B050"/>
                          </a:solidFill>
                        </a:rPr>
                        <a:t>話</a:t>
                      </a:r>
                      <a:r>
                        <a:rPr lang="zh-CN" altLang="en-US" sz="2400" b="1">
                          <a:solidFill>
                            <a:srgbClr val="7030A0"/>
                          </a:solidFill>
                        </a:rPr>
                        <a:t>臨到</a:t>
                      </a:r>
                      <a:r>
                        <a:rPr lang="zh-CN" altLang="en-US" sz="2400"/>
                        <a:t>所羅門說：</a:t>
                      </a:r>
                      <a:endParaRPr lang="zh-CN" altLang="en-US" sz="2400"/>
                    </a:p>
                    <a:p>
                      <a:pPr marL="770255" indent="-770255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r>
                        <a:rPr lang="en-US" altLang="zh-CN" sz="2400"/>
                        <a:t>12. </a:t>
                      </a:r>
                      <a:r>
                        <a:rPr lang="zh-CN" altLang="en-US" sz="2400"/>
                        <a:t>論到你所建的這殿，你若遵行我的</a:t>
                      </a:r>
                      <a:r>
                        <a:rPr lang="zh-CN" altLang="en-US" sz="2400" b="1">
                          <a:solidFill>
                            <a:srgbClr val="00B050"/>
                          </a:solidFill>
                        </a:rPr>
                        <a:t>律例</a:t>
                      </a:r>
                      <a:r>
                        <a:rPr lang="zh-CN" altLang="en-US" sz="2400"/>
                        <a:t>，謹守我的</a:t>
                      </a:r>
                      <a:r>
                        <a:rPr lang="zh-CN" altLang="en-US" sz="2400" b="1">
                          <a:solidFill>
                            <a:srgbClr val="00B050"/>
                          </a:solidFill>
                        </a:rPr>
                        <a:t>典章</a:t>
                      </a:r>
                      <a:r>
                        <a:rPr lang="zh-CN" altLang="en-US" sz="2400"/>
                        <a:t>，遵從我的一切</a:t>
                      </a:r>
                      <a:r>
                        <a:rPr lang="zh-CN" altLang="en-US" sz="2400" b="1">
                          <a:solidFill>
                            <a:srgbClr val="00B050"/>
                          </a:solidFill>
                        </a:rPr>
                        <a:t>誡命，</a:t>
                      </a:r>
                      <a:r>
                        <a:rPr lang="zh-CN" altLang="en-US" sz="2400"/>
                        <a:t>我必向你應驗我所應許你父親大衛的</a:t>
                      </a:r>
                      <a:r>
                        <a:rPr lang="zh-CN" altLang="en-US" sz="2400" b="1">
                          <a:solidFill>
                            <a:srgbClr val="00B050"/>
                          </a:solidFill>
                        </a:rPr>
                        <a:t>話</a:t>
                      </a:r>
                      <a:r>
                        <a:rPr lang="zh-CN" altLang="en-US" sz="2400"/>
                        <a:t>。</a:t>
                      </a:r>
                      <a:endParaRPr lang="zh-CN" altLang="en-US" sz="2400"/>
                    </a:p>
                    <a:p>
                      <a:pPr marL="770255" indent="-770255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r>
                        <a:rPr lang="en-US" altLang="zh-CN" sz="2400"/>
                        <a:t>13. </a:t>
                      </a:r>
                      <a:r>
                        <a:rPr lang="zh-CN" altLang="en-US" sz="2400"/>
                        <a:t>我必住在以色列人中間，並不</a:t>
                      </a:r>
                      <a:r>
                        <a:rPr lang="zh-CN" altLang="en-US" sz="2400" b="1">
                          <a:solidFill>
                            <a:srgbClr val="00B050"/>
                          </a:solidFill>
                        </a:rPr>
                        <a:t>丟棄</a:t>
                      </a:r>
                      <a:r>
                        <a:rPr lang="zh-CN" altLang="en-US" sz="2400"/>
                        <a:t>我民以色列。</a:t>
                      </a:r>
                      <a:endParaRPr lang="zh-CN" altLang="en-US" sz="2400"/>
                    </a:p>
                    <a:p>
                      <a:pPr marL="770255" indent="-770255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>
                          <a:tab pos="685800" algn="l"/>
                        </a:tabLst>
                      </a:pP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>
                          <a:sym typeface="+mn-ea"/>
                        </a:rPr>
                        <a:t>「</a:t>
                      </a:r>
                      <a:r>
                        <a:rPr lang="zh-CN" altLang="en-US" sz="2000" b="1">
                          <a:solidFill>
                            <a:srgbClr val="00B050"/>
                          </a:solidFill>
                          <a:sym typeface="+mn-ea"/>
                        </a:rPr>
                        <a:t>右邊</a:t>
                      </a:r>
                      <a:r>
                        <a:rPr lang="zh-CN" altLang="en-US" sz="2000">
                          <a:sym typeface="+mn-ea"/>
                        </a:rPr>
                        <a:t>」南邊；</a:t>
                      </a:r>
                      <a:endParaRPr lang="zh-CN" altLang="en-US" sz="2000" b="1">
                        <a:solidFill>
                          <a:srgbClr val="00B0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 b="1">
                          <a:solidFill>
                            <a:srgbClr val="00B050"/>
                          </a:solidFill>
                          <a:sym typeface="+mn-ea"/>
                        </a:rPr>
                        <a:t>「旋螺的樓梯</a:t>
                      </a:r>
                      <a:r>
                        <a:rPr lang="zh-CN" altLang="en-US" sz="2000">
                          <a:sym typeface="+mn-ea"/>
                        </a:rPr>
                        <a:t>」樓梯間；「</a:t>
                      </a:r>
                      <a:r>
                        <a:rPr lang="zh-CN" altLang="en-US" sz="2000" b="1">
                          <a:solidFill>
                            <a:srgbClr val="00B050"/>
                          </a:solidFill>
                          <a:sym typeface="+mn-ea"/>
                        </a:rPr>
                        <a:t>第二</a:t>
                      </a:r>
                      <a:r>
                        <a:rPr lang="zh-CN" altLang="en-US" sz="2000">
                          <a:solidFill>
                            <a:srgbClr val="00B050"/>
                          </a:solidFill>
                          <a:sym typeface="+mn-ea"/>
                        </a:rPr>
                        <a:t>」中間的。</a:t>
                      </a:r>
                      <a:endParaRPr lang="zh-CN" altLang="en-US" sz="20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「</a:t>
                      </a:r>
                      <a:r>
                        <a:rPr lang="zh-CN" altLang="en-US" sz="1800" b="1">
                          <a:solidFill>
                            <a:srgbClr val="00B050"/>
                          </a:solidFill>
                          <a:sym typeface="+mn-ea"/>
                        </a:rPr>
                        <a:t>棟樑</a:t>
                      </a:r>
                      <a:r>
                        <a:rPr lang="zh-CN" altLang="en-US" sz="1800">
                          <a:sym typeface="+mn-ea"/>
                        </a:rPr>
                        <a:t>」橫梁；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「</a:t>
                      </a:r>
                      <a:r>
                        <a:rPr lang="zh-CN" altLang="en-US" sz="1800" b="1">
                          <a:solidFill>
                            <a:srgbClr val="00B050"/>
                          </a:solidFill>
                          <a:sym typeface="+mn-ea"/>
                        </a:rPr>
                        <a:t>遮蓋</a:t>
                      </a:r>
                      <a:r>
                        <a:rPr lang="zh-CN" altLang="en-US" sz="1800">
                          <a:sym typeface="+mn-ea"/>
                        </a:rPr>
                        <a:t>」遮住，鑲板。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800" b="1">
                        <a:solidFill>
                          <a:srgbClr val="00B0F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「</a:t>
                      </a:r>
                      <a:r>
                        <a:rPr lang="zh-CN" altLang="en-US" sz="1800" b="1">
                          <a:solidFill>
                            <a:srgbClr val="00B050"/>
                          </a:solidFill>
                          <a:sym typeface="+mn-ea"/>
                        </a:rPr>
                        <a:t>旁屋</a:t>
                      </a:r>
                      <a:r>
                        <a:rPr lang="zh-CN" altLang="en-US" sz="1800">
                          <a:sym typeface="+mn-ea"/>
                        </a:rPr>
                        <a:t>」臥榻，床。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 sz="1800" b="1">
                        <a:solidFill>
                          <a:srgbClr val="00B0F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[</a:t>
                      </a:r>
                      <a:r>
                        <a:rPr lang="zh-CN" altLang="en-US" sz="1800">
                          <a:sym typeface="+mn-ea"/>
                        </a:rPr>
                        <a:t>呂振中譯〕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「</a:t>
                      </a:r>
                      <a:r>
                        <a:rPr lang="zh-CN" altLang="en-US" sz="1800" b="1">
                          <a:solidFill>
                            <a:srgbClr val="7030A0"/>
                          </a:solidFill>
                          <a:sym typeface="+mn-ea"/>
                        </a:rPr>
                        <a:t>永恆主</a:t>
                      </a:r>
                      <a:r>
                        <a:rPr lang="zh-CN" altLang="en-US" sz="1800">
                          <a:sym typeface="+mn-ea"/>
                        </a:rPr>
                        <a:t>的話</a:t>
                      </a:r>
                      <a:r>
                        <a:rPr lang="zh-CN" altLang="en-US" sz="1800" b="1">
                          <a:solidFill>
                            <a:srgbClr val="7030A0"/>
                          </a:solidFill>
                          <a:sym typeface="+mn-ea"/>
                        </a:rPr>
                        <a:t>傳與</a:t>
                      </a:r>
                      <a:r>
                        <a:rPr lang="zh-CN" altLang="en-US" sz="1800">
                          <a:sym typeface="+mn-ea"/>
                        </a:rPr>
                        <a:t>所羅門說：」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00B050"/>
                          </a:solidFill>
                          <a:sym typeface="+mn-ea"/>
                        </a:rPr>
                        <a:t>「律例」</a:t>
                      </a:r>
                      <a:r>
                        <a:rPr lang="zh-CN" altLang="en-US" sz="1800">
                          <a:solidFill>
                            <a:srgbClr val="002060"/>
                          </a:solidFill>
                          <a:sym typeface="+mn-ea"/>
                        </a:rPr>
                        <a:t>條例；</a:t>
                      </a:r>
                      <a:r>
                        <a:rPr lang="zh-CN" altLang="en-US" sz="1800">
                          <a:solidFill>
                            <a:srgbClr val="00B050"/>
                          </a:solidFill>
                          <a:sym typeface="+mn-ea"/>
                        </a:rPr>
                        <a:t>「典章」</a:t>
                      </a:r>
                      <a:r>
                        <a:rPr lang="zh-CN" altLang="en-US" sz="1800">
                          <a:solidFill>
                            <a:srgbClr val="002060"/>
                          </a:solidFill>
                          <a:sym typeface="+mn-ea"/>
                        </a:rPr>
                        <a:t>判例；</a:t>
                      </a:r>
                      <a:r>
                        <a:rPr lang="zh-CN" altLang="en-US" sz="1800">
                          <a:solidFill>
                            <a:srgbClr val="00B050"/>
                          </a:solidFill>
                          <a:sym typeface="+mn-ea"/>
                        </a:rPr>
                        <a:t>「誡命」</a:t>
                      </a:r>
                      <a:r>
                        <a:rPr lang="zh-CN" altLang="en-US" sz="1800" b="1">
                          <a:solidFill>
                            <a:srgbClr val="002060"/>
                          </a:solidFill>
                          <a:sym typeface="+mn-ea"/>
                        </a:rPr>
                        <a:t>命令。</a:t>
                      </a:r>
                      <a:endParaRPr lang="zh-CN" altLang="en-US" sz="1800">
                        <a:solidFill>
                          <a:srgbClr val="00B050"/>
                        </a:solidFill>
                      </a:endParaRPr>
                    </a:p>
                    <a:p>
                      <a:pPr>
                        <a:buNone/>
                      </a:pP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「</a:t>
                      </a:r>
                      <a:r>
                        <a:rPr lang="zh-CN" altLang="en-US" sz="1800" b="1">
                          <a:solidFill>
                            <a:srgbClr val="00B050"/>
                          </a:solidFill>
                          <a:sym typeface="+mn-ea"/>
                        </a:rPr>
                        <a:t>話</a:t>
                      </a:r>
                      <a:r>
                        <a:rPr lang="zh-CN" altLang="en-US" sz="1800">
                          <a:sym typeface="+mn-ea"/>
                        </a:rPr>
                        <a:t>」言語。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800"/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olidFill>
                            <a:srgbClr val="00B050"/>
                          </a:solidFill>
                          <a:sym typeface="+mn-ea"/>
                        </a:rPr>
                        <a:t>「丟棄」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離去，棄絕。</a:t>
                      </a:r>
                      <a:endParaRPr lang="zh-CN" altLang="en-US" sz="1800" b="1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7742555" y="6130925"/>
            <a:ext cx="387794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ctr">
              <a:buNone/>
            </a:pPr>
            <a:r>
              <a:rPr lang="zh-CN" altLang="en-US" sz="1600">
                <a:sym typeface="+mn-ea"/>
              </a:rPr>
              <a:t>摘自（</a:t>
            </a:r>
            <a:r>
              <a:rPr lang="en-US" altLang="en-US" sz="1600">
                <a:sym typeface="+mn-ea"/>
              </a:rPr>
              <a:t>11BT01 </a:t>
            </a:r>
            <a:r>
              <a:rPr lang="zh-CN" altLang="en-US" sz="1600">
                <a:sym typeface="+mn-ea"/>
              </a:rPr>
              <a:t>列王紀上註解（黃迦勒）</a:t>
            </a:r>
            <a:endParaRPr lang="zh-CN" altLang="en-US" sz="1600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76935" y="5640705"/>
            <a:ext cx="57829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摘自：</a:t>
            </a:r>
            <a:r>
              <a:rPr lang="en-US" altLang="en-US"/>
              <a:t>https://springbible.fhl.net/Bible2/cgic201/read201.cgi?na=%A4%FD%A4W&amp;chap=6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accent2"/>
                </a:solidFill>
                <a:sym typeface="+mn-ea"/>
              </a:rPr>
              <a:t>經文釋意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-- </a:t>
            </a:r>
            <a:r>
              <a:rPr lang="zh-CN" altLang="en-US">
                <a:sym typeface="+mn-ea"/>
              </a:rPr>
              <a:t>聖殿的樣式（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王上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6: 8-10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）</a:t>
            </a:r>
            <a:endParaRPr lang="zh-CN" altLang="en-US">
              <a:solidFill>
                <a:schemeClr val="accent2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4560" y="974090"/>
            <a:ext cx="8208645" cy="1027430"/>
          </a:xfrm>
        </p:spPr>
        <p:txBody>
          <a:bodyPr/>
          <a:p>
            <a:pPr marL="0" indent="0" algn="l">
              <a:buNone/>
            </a:pPr>
            <a:r>
              <a:rPr lang="en-US" altLang="zh-CN" sz="2800">
                <a:solidFill>
                  <a:srgbClr val="FF0000"/>
                </a:solidFill>
                <a:sym typeface="+mn-ea"/>
              </a:rPr>
              <a:t>1.    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所羅門為神所建的聖殿樣式、尺寸、大小大致如下</a:t>
            </a:r>
            <a:r>
              <a:rPr lang="zh-CN" altLang="en-US" sz="2800">
                <a:sym typeface="+mn-ea"/>
              </a:rPr>
              <a:t>（</a:t>
            </a:r>
            <a:r>
              <a:rPr lang="en-US" altLang="zh-CN" sz="2800">
                <a:sym typeface="+mn-ea"/>
              </a:rPr>
              <a:t>vv. 9-10)</a:t>
            </a:r>
            <a:r>
              <a:rPr lang="en-US" altLang="zh-CN">
                <a:sym typeface="+mn-ea"/>
              </a:rPr>
              <a:t>      -- </a:t>
            </a:r>
            <a:r>
              <a:rPr lang="en-US" altLang="en-US" sz="2800">
                <a:sym typeface="+mn-ea"/>
              </a:rPr>
              <a:t>(</a:t>
            </a:r>
            <a:r>
              <a:rPr lang="zh-CN" altLang="en-US" sz="2800">
                <a:sym typeface="+mn-ea"/>
              </a:rPr>
              <a:t>可參《丁道尔圣经注释》</a:t>
            </a:r>
            <a:r>
              <a:rPr lang="en-US" altLang="en-US" sz="2800">
                <a:sym typeface="+mn-ea"/>
              </a:rPr>
              <a:t>) </a:t>
            </a:r>
            <a:endParaRPr lang="en-US" altLang="en-US" sz="2800">
              <a:sym typeface="+mn-ea"/>
            </a:endParaRPr>
          </a:p>
          <a:p>
            <a:pPr marL="0" indent="0" algn="l">
              <a:buNone/>
            </a:pPr>
            <a:endParaRPr lang="en-US" altLang="zh-CN" sz="2800">
              <a:sym typeface="+mn-ea"/>
            </a:endParaRPr>
          </a:p>
          <a:p>
            <a:pPr marL="0" indent="0" algn="l">
              <a:buNone/>
            </a:pPr>
            <a:endParaRPr lang="zh-CN" altLang="en-US" sz="2400"/>
          </a:p>
          <a:p>
            <a:pPr marL="0" indent="0" algn="ctr">
              <a:buNone/>
            </a:pPr>
            <a:endParaRPr lang="en-US" altLang="en-US" sz="1800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 sz="180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496695" y="2348230"/>
            <a:ext cx="3531870" cy="3638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985" y="2348230"/>
            <a:ext cx="3653155" cy="34112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05" y="250190"/>
            <a:ext cx="10972800" cy="582613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  <a:sym typeface="+mn-ea"/>
              </a:rPr>
              <a:t>今日核心信息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--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耶和華重申應許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（</a:t>
            </a:r>
            <a:r>
              <a:rPr lang="zh-CN" altLang="en-US">
                <a:sym typeface="+mn-ea"/>
              </a:rPr>
              <a:t>王上</a:t>
            </a:r>
            <a:r>
              <a:rPr lang="en-US" altLang="zh-CN">
                <a:sym typeface="+mn-ea"/>
              </a:rPr>
              <a:t>6: 11-13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665" y="985520"/>
            <a:ext cx="10972800" cy="5240020"/>
          </a:xfrm>
        </p:spPr>
        <p:txBody>
          <a:bodyPr/>
          <a:p>
            <a:pPr marL="955040" indent="-450215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43000" algn="l"/>
              </a:tabLst>
            </a:pPr>
            <a:r>
              <a:rPr lang="en-US" altLang="zh-CN" sz="1800">
                <a:sym typeface="+mn-ea"/>
              </a:rPr>
              <a:t>11. </a:t>
            </a:r>
            <a:r>
              <a:rPr lang="zh-CN" altLang="en-US" sz="1800" b="1">
                <a:solidFill>
                  <a:srgbClr val="7030A0"/>
                </a:solidFill>
                <a:sym typeface="+mn-ea"/>
              </a:rPr>
              <a:t>耶和華</a:t>
            </a:r>
            <a:r>
              <a:rPr lang="zh-CN" altLang="en-US" sz="1800">
                <a:sym typeface="+mn-ea"/>
              </a:rPr>
              <a:t>的</a:t>
            </a:r>
            <a:r>
              <a:rPr lang="zh-CN" altLang="en-US" sz="1800" b="1">
                <a:solidFill>
                  <a:srgbClr val="00B050"/>
                </a:solidFill>
                <a:sym typeface="+mn-ea"/>
              </a:rPr>
              <a:t>話</a:t>
            </a:r>
            <a:r>
              <a:rPr lang="zh-CN" altLang="en-US" sz="1800" b="1">
                <a:solidFill>
                  <a:srgbClr val="7030A0"/>
                </a:solidFill>
                <a:sym typeface="+mn-ea"/>
              </a:rPr>
              <a:t>臨到</a:t>
            </a:r>
            <a:r>
              <a:rPr lang="zh-CN" altLang="en-US" sz="1800">
                <a:sym typeface="+mn-ea"/>
              </a:rPr>
              <a:t>所羅門說：</a:t>
            </a:r>
            <a:endParaRPr lang="zh-CN" altLang="en-US" sz="1800"/>
          </a:p>
          <a:p>
            <a:pPr marL="955040" indent="-450215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43000" algn="l"/>
              </a:tabLst>
            </a:pPr>
            <a:r>
              <a:rPr lang="en-US" altLang="zh-CN" sz="1800">
                <a:sym typeface="+mn-ea"/>
              </a:rPr>
              <a:t>12. </a:t>
            </a:r>
            <a:r>
              <a:rPr lang="zh-CN" altLang="en-US" sz="1800">
                <a:sym typeface="+mn-ea"/>
              </a:rPr>
              <a:t>論到你所建的這殿，你若遵行我的</a:t>
            </a:r>
            <a:r>
              <a:rPr lang="zh-CN" altLang="en-US" sz="1800" b="1">
                <a:solidFill>
                  <a:srgbClr val="00B050"/>
                </a:solidFill>
                <a:sym typeface="+mn-ea"/>
              </a:rPr>
              <a:t>律例</a:t>
            </a:r>
            <a:r>
              <a:rPr lang="zh-CN" altLang="en-US" sz="1800">
                <a:sym typeface="+mn-ea"/>
              </a:rPr>
              <a:t>，謹守我的</a:t>
            </a:r>
            <a:r>
              <a:rPr lang="zh-CN" altLang="en-US" sz="1800" b="1">
                <a:solidFill>
                  <a:srgbClr val="00B050"/>
                </a:solidFill>
                <a:sym typeface="+mn-ea"/>
              </a:rPr>
              <a:t>典章</a:t>
            </a:r>
            <a:r>
              <a:rPr lang="zh-CN" altLang="en-US" sz="1800">
                <a:sym typeface="+mn-ea"/>
              </a:rPr>
              <a:t>，遵從我的一切</a:t>
            </a:r>
            <a:r>
              <a:rPr lang="zh-CN" altLang="en-US" sz="1800" b="1">
                <a:solidFill>
                  <a:srgbClr val="00B050"/>
                </a:solidFill>
                <a:sym typeface="+mn-ea"/>
              </a:rPr>
              <a:t>誡命，</a:t>
            </a:r>
            <a:r>
              <a:rPr lang="zh-CN" altLang="en-US" sz="1800">
                <a:highlight>
                  <a:srgbClr val="FFFF00"/>
                </a:highlight>
                <a:sym typeface="+mn-ea"/>
              </a:rPr>
              <a:t>我必向你應驗我所應許你父親大衛的</a:t>
            </a:r>
            <a:r>
              <a:rPr lang="zh-CN" altLang="en-US" sz="1800" b="1">
                <a:solidFill>
                  <a:srgbClr val="00B050"/>
                </a:solidFill>
                <a:highlight>
                  <a:srgbClr val="FFFF00"/>
                </a:highlight>
                <a:sym typeface="+mn-ea"/>
              </a:rPr>
              <a:t>話</a:t>
            </a:r>
            <a:r>
              <a:rPr lang="zh-CN" altLang="en-US" sz="1800">
                <a:highlight>
                  <a:srgbClr val="FFFF00"/>
                </a:highlight>
                <a:sym typeface="+mn-ea"/>
              </a:rPr>
              <a:t>。</a:t>
            </a:r>
            <a:endParaRPr lang="zh-CN" altLang="en-US" sz="1800">
              <a:highlight>
                <a:srgbClr val="FFFF00"/>
              </a:highlight>
            </a:endParaRPr>
          </a:p>
          <a:p>
            <a:pPr marL="955040" indent="-450215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43000" algn="l"/>
              </a:tabLst>
            </a:pPr>
            <a:r>
              <a:rPr lang="en-US" altLang="zh-CN" sz="1800">
                <a:highlight>
                  <a:srgbClr val="FFFF00"/>
                </a:highlight>
                <a:sym typeface="+mn-ea"/>
              </a:rPr>
              <a:t>13. </a:t>
            </a:r>
            <a:r>
              <a:rPr lang="zh-CN" altLang="en-US" sz="1800">
                <a:highlight>
                  <a:srgbClr val="FFFF00"/>
                </a:highlight>
                <a:sym typeface="+mn-ea"/>
              </a:rPr>
              <a:t>我必住在以色列人中間，並不</a:t>
            </a:r>
            <a:r>
              <a:rPr lang="zh-CN" altLang="en-US" sz="1800" b="1">
                <a:solidFill>
                  <a:srgbClr val="00B050"/>
                </a:solidFill>
                <a:highlight>
                  <a:srgbClr val="FFFF00"/>
                </a:highlight>
                <a:sym typeface="+mn-ea"/>
              </a:rPr>
              <a:t>丟棄</a:t>
            </a:r>
            <a:r>
              <a:rPr lang="zh-CN" altLang="en-US" sz="1800">
                <a:highlight>
                  <a:srgbClr val="FFFF00"/>
                </a:highlight>
                <a:sym typeface="+mn-ea"/>
              </a:rPr>
              <a:t>我民以色列。（</a:t>
            </a:r>
            <a:r>
              <a:rPr lang="zh-CN" altLang="en-US" sz="1800">
                <a:highlight>
                  <a:srgbClr val="FFFF00"/>
                </a:highlight>
                <a:sym typeface="+mn-ea"/>
              </a:rPr>
              <a:t>鑰節）</a:t>
            </a:r>
            <a:endParaRPr lang="zh-CN" altLang="en-US" sz="1800">
              <a:highlight>
                <a:srgbClr val="FFFF00"/>
              </a:highlight>
              <a:sym typeface="+mn-ea"/>
            </a:endParaRPr>
          </a:p>
          <a:p>
            <a:pPr marL="488315" indent="-488315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685800" algn="l"/>
              </a:tabLst>
            </a:pPr>
            <a:endParaRPr lang="en-US" altLang="en-US">
              <a:sym typeface="+mn-ea"/>
            </a:endParaRPr>
          </a:p>
          <a:p>
            <a:pPr marL="488315" indent="-488315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  <a:tab pos="685800" algn="l"/>
              </a:tabLst>
            </a:pPr>
            <a:r>
              <a:rPr lang="en-US" altLang="en-US">
                <a:sym typeface="+mn-ea"/>
              </a:rPr>
              <a:t>2.  </a:t>
            </a:r>
            <a:r>
              <a:rPr lang="en-US" altLang="en-US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當所羅門開始建殿，神的話就臨到他。</a:t>
            </a:r>
            <a:endParaRPr lang="zh-CN" altLang="en-US" sz="2800">
              <a:sym typeface="+mn-ea"/>
            </a:endParaRPr>
          </a:p>
          <a:p>
            <a:pPr marL="770255" indent="-770255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zh-CN" altLang="en-US" sz="2800">
                <a:sym typeface="+mn-ea"/>
              </a:rPr>
              <a:t> </a:t>
            </a:r>
            <a:r>
              <a:rPr lang="en-US" altLang="zh-CN" sz="2800">
                <a:sym typeface="+mn-ea"/>
              </a:rPr>
              <a:t>      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七十士译本没有</a:t>
            </a:r>
            <a:r>
              <a:rPr lang="en-US" altLang="zh-CN" sz="2800">
                <a:solidFill>
                  <a:srgbClr val="FF0000"/>
                </a:solidFill>
                <a:sym typeface="+mn-ea"/>
              </a:rPr>
              <a:t>11-13 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節的经文。此處經文描述，</a:t>
            </a:r>
            <a:r>
              <a:rPr lang="zh-CN" altLang="en-US" sz="2800">
                <a:sym typeface="+mn-ea"/>
              </a:rPr>
              <a:t>神提醒所羅門王，如果，他聽從神，神就會</a:t>
            </a:r>
            <a:r>
              <a:rPr lang="zh-CN" altLang="en-US" sz="2800">
                <a:highlight>
                  <a:srgbClr val="FFFF00"/>
                </a:highlight>
                <a:sym typeface="+mn-ea"/>
              </a:rPr>
              <a:t>照著應許讓大衛的國度大大發旺</a:t>
            </a:r>
            <a:r>
              <a:rPr lang="en-US" altLang="zh-CN" sz="2800">
                <a:highlight>
                  <a:srgbClr val="FFFF00"/>
                </a:highlight>
                <a:sym typeface="+mn-ea"/>
              </a:rPr>
              <a:t>  </a:t>
            </a:r>
            <a:r>
              <a:rPr lang="en-US" altLang="zh-CN" sz="2800">
                <a:sym typeface="+mn-ea"/>
              </a:rPr>
              <a:t>(</a:t>
            </a:r>
            <a:r>
              <a:rPr lang="zh-CN" altLang="en-US" sz="2800">
                <a:sym typeface="+mn-ea"/>
              </a:rPr>
              <a:t>申三十一</a:t>
            </a:r>
            <a:r>
              <a:rPr lang="en-US" altLang="en-US" sz="2800">
                <a:sym typeface="+mn-ea"/>
              </a:rPr>
              <a:t>6</a:t>
            </a:r>
            <a:r>
              <a:rPr lang="zh-CN" altLang="en-US" sz="2800">
                <a:sym typeface="+mn-ea"/>
              </a:rPr>
              <a:t>、</a:t>
            </a:r>
            <a:r>
              <a:rPr lang="en-US" altLang="en-US" sz="2800">
                <a:sym typeface="+mn-ea"/>
              </a:rPr>
              <a:t>8</a:t>
            </a:r>
            <a:r>
              <a:rPr lang="zh-CN" altLang="en-US" sz="2800">
                <a:sym typeface="+mn-ea"/>
              </a:rPr>
              <a:t>；书一</a:t>
            </a:r>
            <a:r>
              <a:rPr lang="en-US" altLang="en-US" sz="2800">
                <a:sym typeface="+mn-ea"/>
              </a:rPr>
              <a:t>5</a:t>
            </a:r>
            <a:r>
              <a:rPr lang="zh-CN" altLang="en-US" sz="2800">
                <a:sym typeface="+mn-ea"/>
              </a:rPr>
              <a:t>；撒上十二</a:t>
            </a:r>
            <a:r>
              <a:rPr lang="en-US" altLang="en-US" sz="2800">
                <a:sym typeface="+mn-ea"/>
              </a:rPr>
              <a:t>22</a:t>
            </a:r>
            <a:r>
              <a:rPr lang="zh-CN" altLang="en-US" sz="2800">
                <a:sym typeface="+mn-ea"/>
              </a:rPr>
              <a:t>；来十三</a:t>
            </a:r>
            <a:r>
              <a:rPr lang="en-US" altLang="en-US" sz="2800">
                <a:sym typeface="+mn-ea"/>
              </a:rPr>
              <a:t>5</a:t>
            </a:r>
            <a:r>
              <a:rPr lang="zh-CN" altLang="en-US" sz="2800">
                <a:sym typeface="+mn-ea"/>
              </a:rPr>
              <a:t>）</a:t>
            </a:r>
            <a:r>
              <a:rPr lang="zh-CN" altLang="en-US" sz="2800">
                <a:sym typeface="+mn-ea"/>
              </a:rPr>
              <a:t>。接著神重複表示，如果以色列民能達到謹守遵行神的律例、典章的屬靈條件時，</a:t>
            </a:r>
            <a:r>
              <a:rPr lang="zh-CN" altLang="en-US" sz="2800">
                <a:solidFill>
                  <a:schemeClr val="accent2"/>
                </a:solidFill>
                <a:highlight>
                  <a:srgbClr val="FFFF00"/>
                </a:highlight>
                <a:sym typeface="+mn-ea"/>
              </a:rPr>
              <a:t>神也應許祂必定住在他們中</a:t>
            </a:r>
            <a:r>
              <a:rPr lang="zh-CN" altLang="en-US" sz="280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間，</a:t>
            </a:r>
            <a:r>
              <a:rPr lang="en-US" altLang="zh-CN" sz="280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 </a:t>
            </a:r>
            <a:r>
              <a:rPr lang="zh-CN" altLang="en-US" sz="280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與他們同在</a:t>
            </a:r>
            <a:r>
              <a:rPr lang="zh-CN" altLang="en-US" sz="2800">
                <a:highlight>
                  <a:srgbClr val="FFFF00"/>
                </a:highlight>
                <a:sym typeface="+mn-ea"/>
              </a:rPr>
              <a:t>（利二十六</a:t>
            </a:r>
            <a:r>
              <a:rPr lang="en-US" altLang="en-US" sz="2800">
                <a:highlight>
                  <a:srgbClr val="FFFF00"/>
                </a:highlight>
                <a:sym typeface="+mn-ea"/>
              </a:rPr>
              <a:t>11</a:t>
            </a:r>
            <a:r>
              <a:rPr lang="zh-CN" altLang="en-US" sz="2800">
                <a:highlight>
                  <a:srgbClr val="FFFF00"/>
                </a:highlight>
                <a:sym typeface="+mn-ea"/>
              </a:rPr>
              <a:t>～</a:t>
            </a:r>
            <a:r>
              <a:rPr lang="en-US" altLang="en-US" sz="2800">
                <a:highlight>
                  <a:srgbClr val="FFFF00"/>
                </a:highlight>
                <a:sym typeface="+mn-ea"/>
              </a:rPr>
              <a:t>12</a:t>
            </a:r>
            <a:r>
              <a:rPr lang="zh-CN" altLang="en-US" sz="2800">
                <a:highlight>
                  <a:srgbClr val="FFFF00"/>
                </a:highlight>
                <a:sym typeface="+mn-ea"/>
              </a:rPr>
              <a:t>），而且神不丟棄或遺忘</a:t>
            </a:r>
            <a:r>
              <a:rPr lang="zh-CN" altLang="en-US" sz="2800">
                <a:highlight>
                  <a:srgbClr val="FFFF00"/>
                </a:highlight>
                <a:sym typeface="+mn-ea"/>
              </a:rPr>
              <a:t>祂的</a:t>
            </a:r>
            <a:r>
              <a:rPr lang="zh-CN" altLang="en-US" sz="2800">
                <a:highlight>
                  <a:srgbClr val="FFFF00"/>
                </a:highlight>
                <a:sym typeface="+mn-ea"/>
              </a:rPr>
              <a:t>以色列民。</a:t>
            </a:r>
            <a:endParaRPr lang="zh-CN" altLang="en-US" sz="2800">
              <a:highlight>
                <a:srgbClr val="FFFF00"/>
              </a:highlight>
              <a:sym typeface="+mn-ea"/>
            </a:endParaRPr>
          </a:p>
          <a:p>
            <a:pPr marL="770255" indent="-770255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r>
              <a:rPr lang="en-US" altLang="zh-CN" sz="2800">
                <a:highlight>
                  <a:srgbClr val="000000">
                    <a:alpha val="0"/>
                  </a:srgbClr>
                </a:highlight>
                <a:sym typeface="+mn-ea"/>
              </a:rPr>
              <a:t>                                                                    </a:t>
            </a:r>
            <a:r>
              <a:rPr lang="en-US" altLang="zh-CN" sz="2400">
                <a:highlight>
                  <a:srgbClr val="000000">
                    <a:alpha val="0"/>
                  </a:srgbClr>
                </a:highlight>
                <a:sym typeface="+mn-ea"/>
              </a:rPr>
              <a:t> </a:t>
            </a:r>
            <a:r>
              <a:rPr lang="en-US" altLang="en-US" sz="2400">
                <a:highlight>
                  <a:srgbClr val="000000">
                    <a:alpha val="0"/>
                  </a:srgbClr>
                </a:highlight>
                <a:sym typeface="+mn-ea"/>
              </a:rPr>
              <a:t>──</a:t>
            </a:r>
            <a:r>
              <a:rPr lang="zh-CN" altLang="en-US" sz="2400">
                <a:highlight>
                  <a:srgbClr val="000000">
                    <a:alpha val="0"/>
                  </a:srgbClr>
                </a:highlight>
                <a:sym typeface="+mn-ea"/>
              </a:rPr>
              <a:t>《丁道尔圣经注释》</a:t>
            </a:r>
            <a:endParaRPr lang="zh-CN" altLang="en-US" sz="2800">
              <a:highlight>
                <a:srgbClr val="FFFF00"/>
              </a:highlight>
            </a:endParaRPr>
          </a:p>
          <a:p>
            <a:pPr marL="770255" indent="-770255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zh-CN" altLang="en-US" sz="2800">
              <a:highlight>
                <a:srgbClr val="FFFF00"/>
              </a:highlight>
            </a:endParaRPr>
          </a:p>
          <a:p>
            <a:pPr marL="770255" indent="-770255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85800" algn="l"/>
              </a:tabLst>
            </a:pPr>
            <a:endParaRPr lang="zh-CN" altLang="en-US"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71500"/>
          </a:xfrm>
        </p:spPr>
        <p:txBody>
          <a:bodyPr/>
          <a:p>
            <a:br>
              <a:rPr lang="zh-CN" altLang="en-US">
                <a:solidFill>
                  <a:schemeClr val="accent2"/>
                </a:solidFill>
                <a:sym typeface="+mn-ea"/>
              </a:rPr>
            </a:br>
            <a:r>
              <a:rPr lang="zh-CN" altLang="en-US">
                <a:solidFill>
                  <a:schemeClr val="accent2"/>
                </a:solidFill>
                <a:sym typeface="+mn-ea"/>
              </a:rPr>
              <a:t>經文釋意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-- </a:t>
            </a:r>
            <a:r>
              <a:rPr lang="zh-CN" altLang="en-US" sz="3200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神對所羅門的提醒的意義：</a:t>
            </a:r>
            <a:br>
              <a:rPr lang="zh-CN" altLang="en-US" sz="3200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</a:br>
            <a:endParaRPr lang="zh-CN" altLang="en-US" sz="3200">
              <a:solidFill>
                <a:schemeClr val="tx1"/>
              </a:solidFill>
              <a:highlight>
                <a:srgbClr val="FFFF00"/>
              </a:highlight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6150"/>
            <a:ext cx="10972800" cy="4946650"/>
          </a:xfrm>
        </p:spPr>
        <p:txBody>
          <a:bodyPr/>
          <a:p>
            <a:pPr marL="470535" indent="-470535">
              <a:buNone/>
            </a:pPr>
            <a:r>
              <a:rPr lang="en-US" altLang="zh-CN" sz="3000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(1) </a:t>
            </a:r>
            <a:r>
              <a:rPr lang="zh-CN" altLang="en-US" sz="3000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建造聖殿不重要，重要的是建造的人</a:t>
            </a:r>
            <a:r>
              <a:rPr lang="zh-CN" altLang="en-US" sz="3000">
                <a:solidFill>
                  <a:srgbClr val="00B0F0"/>
                </a:solidFill>
                <a:sym typeface="+mn-ea"/>
              </a:rPr>
              <a:t>。</a:t>
            </a:r>
            <a:r>
              <a:rPr lang="zh-CN" altLang="en-US" sz="3000">
                <a:sym typeface="+mn-ea"/>
              </a:rPr>
              <a:t>神</a:t>
            </a:r>
            <a:r>
              <a:rPr lang="zh-CN" altLang="en-US" sz="3000">
                <a:solidFill>
                  <a:srgbClr val="FF0000"/>
                </a:solidFill>
                <a:sym typeface="+mn-ea"/>
              </a:rPr>
              <a:t>所关心的不是聖殿的进度，而是建造者的属灵光景</a:t>
            </a:r>
            <a:r>
              <a:rPr lang="zh-CN" altLang="en-US" sz="3000">
                <a:sym typeface="+mn-ea"/>
              </a:rPr>
              <a:t>。</a:t>
            </a:r>
            <a:r>
              <a:rPr lang="en-US" altLang="en-US" sz="3000">
                <a:solidFill>
                  <a:srgbClr val="00B0F0"/>
                </a:solidFill>
                <a:sym typeface="+mn-ea"/>
              </a:rPr>
              <a:t> </a:t>
            </a:r>
            <a:r>
              <a:rPr lang="zh-CN" altLang="en-US" sz="3000">
                <a:solidFill>
                  <a:schemeClr val="tx1"/>
                </a:solidFill>
                <a:sym typeface="+mn-ea"/>
              </a:rPr>
              <a:t>神喜悅所羅門建殿的工作，但神更看重所羅門遵行神的律例、典章、誡命。</a:t>
            </a:r>
            <a:r>
              <a:rPr lang="en-US" altLang="zh-CN" sz="3000">
                <a:solidFill>
                  <a:schemeClr val="tx1"/>
                </a:solidFill>
                <a:sym typeface="+mn-ea"/>
              </a:rPr>
              <a:t>(</a:t>
            </a:r>
            <a:r>
              <a:rPr lang="en-US" altLang="en-US" sz="3000">
                <a:sym typeface="+mn-ea"/>
              </a:rPr>
              <a:t>12</a:t>
            </a:r>
            <a:r>
              <a:rPr lang="zh-CN" altLang="en-US" sz="3000">
                <a:sym typeface="+mn-ea"/>
              </a:rPr>
              <a:t>节</a:t>
            </a:r>
            <a:r>
              <a:rPr lang="en-US" altLang="zh-CN" sz="3000">
                <a:sym typeface="+mn-ea"/>
              </a:rPr>
              <a:t>) </a:t>
            </a:r>
            <a:r>
              <a:rPr lang="zh-CN" altLang="en-US" sz="3000">
                <a:solidFill>
                  <a:schemeClr val="tx1"/>
                </a:solidFill>
                <a:sym typeface="+mn-ea"/>
              </a:rPr>
              <a:t>如果他能做到，神必應驗他對大衛的約的應許，</a:t>
            </a:r>
            <a:r>
              <a:rPr lang="en-US" altLang="en-US" sz="3000">
                <a:solidFill>
                  <a:schemeClr val="tx1"/>
                </a:solidFill>
                <a:sym typeface="+mn-ea"/>
              </a:rPr>
              <a:t>“</a:t>
            </a:r>
            <a:r>
              <a:rPr lang="zh-CN" altLang="en-US" sz="3000">
                <a:solidFill>
                  <a:schemeClr val="tx1"/>
                </a:solidFill>
                <a:sym typeface="+mn-ea"/>
              </a:rPr>
              <a:t>你的家和你的國，必然在我面前堅立。</a:t>
            </a:r>
            <a:r>
              <a:rPr lang="en-US" altLang="zh-CN" sz="3000">
                <a:solidFill>
                  <a:schemeClr val="tx1"/>
                </a:solidFill>
                <a:sym typeface="+mn-ea"/>
              </a:rPr>
              <a:t>”(</a:t>
            </a:r>
            <a:r>
              <a:rPr lang="zh-CN" altLang="en-US" sz="3000">
                <a:solidFill>
                  <a:schemeClr val="tx1"/>
                </a:solidFill>
                <a:sym typeface="+mn-ea"/>
              </a:rPr>
              <a:t>撒下</a:t>
            </a:r>
            <a:r>
              <a:rPr lang="en-US" altLang="en-US" sz="3000">
                <a:solidFill>
                  <a:schemeClr val="tx1"/>
                </a:solidFill>
                <a:sym typeface="+mn-ea"/>
              </a:rPr>
              <a:t>7:16) </a:t>
            </a:r>
            <a:r>
              <a:rPr lang="zh-CN" altLang="en-US" sz="3000">
                <a:solidFill>
                  <a:schemeClr val="tx1"/>
                </a:solidFill>
                <a:sym typeface="+mn-ea"/>
              </a:rPr>
              <a:t>而且，神也樂意</a:t>
            </a:r>
            <a:r>
              <a:rPr lang="en-US" altLang="zh-CN" sz="3000">
                <a:solidFill>
                  <a:schemeClr val="tx1"/>
                </a:solidFill>
                <a:sym typeface="+mn-ea"/>
              </a:rPr>
              <a:t>”</a:t>
            </a:r>
            <a:r>
              <a:rPr lang="zh-CN" altLang="en-US" sz="3000">
                <a:solidFill>
                  <a:schemeClr val="tx1"/>
                </a:solidFill>
                <a:sym typeface="+mn-ea"/>
              </a:rPr>
              <a:t>住在以色列中間，並不丟棄我民以色列。</a:t>
            </a:r>
            <a:r>
              <a:rPr lang="en-US" altLang="zh-CN" sz="3000">
                <a:solidFill>
                  <a:schemeClr val="tx1"/>
                </a:solidFill>
                <a:sym typeface="+mn-ea"/>
              </a:rPr>
              <a:t>”(</a:t>
            </a:r>
            <a:r>
              <a:rPr lang="en-US" altLang="en-US" sz="3000">
                <a:sym typeface="+mn-ea"/>
              </a:rPr>
              <a:t>13</a:t>
            </a:r>
            <a:r>
              <a:rPr lang="zh-CN" altLang="en-US" sz="3000">
                <a:sym typeface="+mn-ea"/>
              </a:rPr>
              <a:t>节</a:t>
            </a:r>
            <a:r>
              <a:rPr lang="en-US" altLang="zh-CN" sz="3000">
                <a:sym typeface="+mn-ea"/>
              </a:rPr>
              <a:t>) 1</a:t>
            </a:r>
            <a:endParaRPr lang="en-US" altLang="zh-CN" sz="3000">
              <a:sym typeface="+mn-ea"/>
            </a:endParaRPr>
          </a:p>
          <a:p>
            <a:pPr marL="470535" indent="-470535">
              <a:buNone/>
            </a:pPr>
            <a:r>
              <a:rPr lang="en-US" altLang="zh-CN" sz="3000">
                <a:sym typeface="+mn-ea"/>
              </a:rPr>
              <a:t>    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以上的提醒，對今天服事神的人乃是重要的提醒：</a:t>
            </a:r>
            <a:endParaRPr lang="zh-CN" altLang="en-US" sz="2400">
              <a:sym typeface="+mn-ea"/>
            </a:endParaRPr>
          </a:p>
          <a:p>
            <a:pPr marL="470535" indent="-470535" algn="ctr">
              <a:buNone/>
            </a:pPr>
            <a:r>
              <a:rPr lang="zh-CN" altLang="en-US" sz="2400">
                <a:solidFill>
                  <a:srgbClr val="FF0000"/>
                </a:solidFill>
                <a:sym typeface="+mn-ea"/>
              </a:rPr>
              <a:t>事奉神很重要，但是遵行神的話語更重要</a:t>
            </a:r>
            <a:r>
              <a:rPr lang="zh-CN" altLang="en-US" sz="2400">
                <a:sym typeface="+mn-ea"/>
              </a:rPr>
              <a:t>，</a:t>
            </a:r>
            <a:endParaRPr lang="zh-CN" altLang="en-US" sz="2400">
              <a:sym typeface="+mn-ea"/>
            </a:endParaRPr>
          </a:p>
          <a:p>
            <a:pPr marL="470535" indent="-470535" algn="ctr">
              <a:buNone/>
            </a:pPr>
            <a:r>
              <a:rPr lang="zh-CN" altLang="en-US" sz="2400">
                <a:solidFill>
                  <a:srgbClr val="FF0000"/>
                </a:solidFill>
                <a:sym typeface="+mn-ea"/>
              </a:rPr>
              <a:t>不可讓</a:t>
            </a:r>
            <a:r>
              <a:rPr lang="en-US" altLang="en-US" sz="2400">
                <a:solidFill>
                  <a:srgbClr val="FF0000"/>
                </a:solidFill>
                <a:sym typeface="+mn-ea"/>
              </a:rPr>
              <a:t>“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服事神</a:t>
            </a:r>
            <a:r>
              <a:rPr lang="en-US" altLang="en-US" sz="2400">
                <a:solidFill>
                  <a:srgbClr val="FF0000"/>
                </a:solidFill>
                <a:sym typeface="+mn-ea"/>
              </a:rPr>
              <a:t>”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成為我們敬拜的物件</a:t>
            </a:r>
            <a:r>
              <a:rPr lang="zh-CN" altLang="en-US" sz="2400">
                <a:sym typeface="+mn-ea"/>
              </a:rPr>
              <a:t>。</a:t>
            </a:r>
            <a:r>
              <a:rPr lang="en-US" altLang="en-US" sz="2400">
                <a:sym typeface="+mn-ea"/>
              </a:rPr>
              <a:t> </a:t>
            </a:r>
            <a:endParaRPr lang="en-US" altLang="en-US" sz="2400">
              <a:sym typeface="+mn-ea"/>
            </a:endParaRPr>
          </a:p>
          <a:p>
            <a:pPr marL="470535" indent="-470535" algn="ctr">
              <a:buNone/>
            </a:pPr>
            <a:r>
              <a:rPr lang="zh-CN" altLang="en-US" sz="2400">
                <a:highlight>
                  <a:srgbClr val="FFFF00"/>
                </a:highlight>
                <a:sym typeface="+mn-ea"/>
              </a:rPr>
              <a:t>聖殿不能代替用心靈和誠實的敬拜。</a:t>
            </a:r>
            <a:r>
              <a:rPr lang="en-US" altLang="zh-CN" sz="2400">
                <a:highlight>
                  <a:srgbClr val="FFFF00"/>
                </a:highlight>
                <a:sym typeface="+mn-ea"/>
              </a:rPr>
              <a:t>1</a:t>
            </a:r>
            <a:endParaRPr lang="en-US" altLang="zh-CN" sz="3000">
              <a:highlight>
                <a:srgbClr val="FFFF00"/>
              </a:highlight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endParaRPr lang="en-US"/>
          </a:p>
        </p:txBody>
      </p:sp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9126855" y="6208395"/>
          <a:ext cx="278257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2570"/>
              </a:tblGrid>
              <a:tr h="579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800">
                          <a:solidFill>
                            <a:srgbClr val="00B050"/>
                          </a:solidFill>
                          <a:highlight>
                            <a:srgbClr val="FFFF00"/>
                          </a:highlight>
                          <a:sym typeface="+mn-ea"/>
                        </a:rPr>
                        <a:t>1.  (https://www.seabol.org/daily_devotion_podcast-2022_10_20/</a:t>
                      </a:r>
                      <a:br>
                        <a:rPr lang="en-US" altLang="en-US" sz="800">
                          <a:solidFill>
                            <a:srgbClr val="00B050"/>
                          </a:solidFill>
                          <a:highlight>
                            <a:srgbClr val="FFFF00"/>
                          </a:highlight>
                          <a:sym typeface="+mn-ea"/>
                        </a:rPr>
                      </a:br>
                      <a:r>
                        <a:rPr lang="en-US" altLang="en-US" sz="800">
                          <a:solidFill>
                            <a:srgbClr val="00B050"/>
                          </a:solidFill>
                          <a:highlight>
                            <a:srgbClr val="FFFF00"/>
                          </a:highlight>
                          <a:sym typeface="+mn-ea"/>
                        </a:rPr>
                        <a:t> </a:t>
                      </a:r>
                      <a:r>
                        <a:rPr lang="zh-CN" altLang="en-US" sz="800">
                          <a:solidFill>
                            <a:srgbClr val="00B050"/>
                          </a:solidFill>
                          <a:highlight>
                            <a:srgbClr val="FFFF00"/>
                          </a:highlight>
                          <a:sym typeface="+mn-ea"/>
                        </a:rPr>
                        <a:t>列王紀上第六章：建造聖殿</a:t>
                      </a:r>
                      <a:r>
                        <a:rPr lang="en-US" altLang="zh-CN" sz="800">
                          <a:solidFill>
                            <a:srgbClr val="00B050"/>
                          </a:solidFill>
                          <a:highlight>
                            <a:srgbClr val="FFFF00"/>
                          </a:highlight>
                          <a:sym typeface="+mn-ea"/>
                        </a:rPr>
                        <a:t>)</a:t>
                      </a:r>
                      <a:endParaRPr lang="en-US" altLang="en-US" sz="800">
                        <a:solidFill>
                          <a:srgbClr val="00B050"/>
                        </a:solidFill>
                        <a:highlight>
                          <a:srgbClr val="FFFF00"/>
                        </a:highlight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en-US" sz="800">
                        <a:solidFill>
                          <a:srgbClr val="00B050"/>
                        </a:solidFill>
                        <a:highlight>
                          <a:srgbClr val="FFFF00"/>
                        </a:highlight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accent2"/>
                </a:solidFill>
                <a:sym typeface="+mn-ea"/>
              </a:rPr>
              <a:t>經文釋意：</a:t>
            </a:r>
            <a:r>
              <a:rPr lang="zh-CN" altLang="en-US">
                <a:highlight>
                  <a:srgbClr val="FFFF00"/>
                </a:highlight>
                <a:sym typeface="+mn-ea"/>
              </a:rPr>
              <a:t>神對所羅門的提醒的屬靈意義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773430"/>
            <a:ext cx="11122660" cy="5454650"/>
          </a:xfrm>
        </p:spPr>
        <p:txBody>
          <a:bodyPr/>
          <a:p>
            <a:pPr marL="516890" lvl="1" indent="-516890" algn="l">
              <a:buNone/>
            </a:pPr>
            <a:r>
              <a:rPr lang="en-US" altLang="zh-CN" sz="240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(2) </a:t>
            </a:r>
            <a:r>
              <a:rPr lang="zh-CN" altLang="en-US" sz="240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神所在意的不是工作，而是做工的人</a:t>
            </a:r>
            <a:r>
              <a:rPr lang="zh-CN" altLang="en-US" sz="2400">
                <a:highlight>
                  <a:srgbClr val="FFFF00"/>
                </a:highlight>
                <a:sym typeface="+mn-ea"/>
              </a:rPr>
              <a:t>，</a:t>
            </a:r>
            <a:r>
              <a:rPr lang="zh-CN" altLang="en-US" sz="240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工作只是神得着顺服祂的工人的途径</a:t>
            </a:r>
            <a:r>
              <a:rPr lang="zh-CN" altLang="en-US" sz="2400">
                <a:highlight>
                  <a:srgbClr val="FFFF00"/>
                </a:highlight>
                <a:sym typeface="+mn-ea"/>
              </a:rPr>
              <a:t>。</a:t>
            </a:r>
            <a:r>
              <a:rPr lang="zh-CN" altLang="en-US" sz="2400">
                <a:sym typeface="+mn-ea"/>
              </a:rPr>
              <a:t>當我们的事奉越热闹，越要注意自己是顺从圣灵、还是顺从肉体，因「听命胜于献祭；顺从胜于公羊的脂油」</a:t>
            </a:r>
            <a:r>
              <a:rPr lang="en-US" altLang="zh-CN" sz="2400">
                <a:sym typeface="+mn-ea"/>
              </a:rPr>
              <a:t>(</a:t>
            </a:r>
            <a:r>
              <a:rPr lang="zh-CN" altLang="en-US" sz="2400">
                <a:sym typeface="+mn-ea"/>
              </a:rPr>
              <a:t>撒上十五</a:t>
            </a:r>
            <a:r>
              <a:rPr lang="en-US" altLang="en-US" sz="2400">
                <a:sym typeface="+mn-ea"/>
              </a:rPr>
              <a:t>22)</a:t>
            </a:r>
            <a:r>
              <a:rPr lang="zh-CN" altLang="en-US" sz="2400">
                <a:sym typeface="+mn-ea"/>
              </a:rPr>
              <a:t>。</a:t>
            </a:r>
            <a:r>
              <a:rPr lang="en-US" altLang="zh-CN" sz="2400">
                <a:highlight>
                  <a:srgbClr val="FFFF00"/>
                </a:highlight>
                <a:sym typeface="+mn-ea"/>
              </a:rPr>
              <a:t>2</a:t>
            </a:r>
            <a:endParaRPr lang="en-US" altLang="zh-CN" sz="2400">
              <a:highlight>
                <a:srgbClr val="FFFF00"/>
              </a:highlight>
              <a:sym typeface="+mn-ea"/>
            </a:endParaRPr>
          </a:p>
          <a:p>
            <a:pPr marL="516890" lvl="1" indent="-516890" algn="l">
              <a:buNone/>
            </a:pPr>
            <a:endParaRPr lang="zh-CN" altLang="en-US" sz="2400">
              <a:highlight>
                <a:srgbClr val="FFFF00"/>
              </a:highlight>
              <a:sym typeface="+mn-ea"/>
            </a:endParaRPr>
          </a:p>
          <a:p>
            <a:pPr marL="516890" indent="-516890" algn="l">
              <a:buNone/>
            </a:pPr>
            <a:r>
              <a:rPr lang="en-US" altLang="zh-CN" sz="2400">
                <a:solidFill>
                  <a:schemeClr val="tx1"/>
                </a:solidFill>
                <a:sym typeface="+mn-ea"/>
              </a:rPr>
              <a:t>(3) 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新約時代，聖殿的意義，不再是外面的建築物了，也不再像舊約時代所看重的聖殿了，</a:t>
            </a:r>
            <a:r>
              <a:rPr lang="zh-CN" altLang="en-US" sz="2400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而是看重</a:t>
            </a:r>
            <a:r>
              <a:rPr lang="zh-CN" altLang="en-US" sz="240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建造</a:t>
            </a:r>
            <a:r>
              <a:rPr lang="en-US" altLang="zh-CN" sz="240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”</a:t>
            </a:r>
            <a:r>
              <a:rPr lang="zh-CN" altLang="en-US" sz="240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聖靈的殿</a:t>
            </a:r>
            <a:r>
              <a:rPr lang="en-US" altLang="zh-CN" sz="240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“</a:t>
            </a:r>
            <a:r>
              <a:rPr lang="zh-CN" altLang="en-US" sz="2400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，也就是教會，一個有</a:t>
            </a:r>
            <a:r>
              <a:rPr lang="en-US" altLang="zh-CN" sz="2400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“</a:t>
            </a:r>
            <a:r>
              <a:rPr lang="zh-CN" altLang="en-US" sz="2400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神與百姓同在</a:t>
            </a:r>
            <a:r>
              <a:rPr lang="en-US" altLang="zh-CN" sz="2400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”</a:t>
            </a:r>
            <a:r>
              <a:rPr lang="zh-CN" altLang="en-US" sz="2400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的屬靈群體；而這屬靈群體要顯明神的榮耀。（</a:t>
            </a:r>
            <a:r>
              <a:rPr lang="en-US" sz="2400">
                <a:highlight>
                  <a:srgbClr val="FFFF00"/>
                </a:highlight>
                <a:sym typeface="+mn-ea"/>
              </a:rPr>
              <a:t> a house </a:t>
            </a:r>
            <a:r>
              <a:rPr lang="en-US" sz="2400">
                <a:highlight>
                  <a:srgbClr val="FFFF00"/>
                </a:highlight>
                <a:sym typeface="+mn-ea"/>
              </a:rPr>
              <a:t>vs. a home??!!</a:t>
            </a:r>
            <a:r>
              <a:rPr lang="zh-CN" altLang="en-US" sz="2400">
                <a:highlight>
                  <a:srgbClr val="FFFF00"/>
                </a:highlight>
                <a:sym typeface="+mn-ea"/>
              </a:rPr>
              <a:t>）</a:t>
            </a:r>
            <a:endParaRPr lang="en-US" sz="2400">
              <a:highlight>
                <a:srgbClr val="FFFF00"/>
              </a:highlight>
            </a:endParaRPr>
          </a:p>
          <a:p>
            <a:pPr marL="516890" indent="-516890" algn="l">
              <a:buNone/>
            </a:pPr>
            <a:r>
              <a:rPr lang="zh-CN" altLang="en-US" sz="240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           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當我們，這個身體，我們自己，能反映出神的榮耀時，別人就一定看見，我們裡面是否有神的同在，正如當年的聖殿一樣，</a:t>
            </a:r>
            <a:r>
              <a:rPr lang="zh-CN" altLang="en-US" sz="2400">
                <a:solidFill>
                  <a:schemeClr val="tx1"/>
                </a:solidFill>
                <a:highlight>
                  <a:srgbClr val="FFFF00"/>
                </a:highlight>
                <a:sym typeface="+mn-ea"/>
              </a:rPr>
              <a:t>神同在的地方一定顯出神的榮耀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。求主帶領我們</a:t>
            </a:r>
            <a:r>
              <a:rPr lang="zh-CN" altLang="en-US" sz="2400" b="1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z="2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highlight>
                  <a:srgbClr val="FFFF00"/>
                </a:highlight>
                <a:sym typeface="+mn-ea"/>
              </a:rPr>
              <a:t>生命</a:t>
            </a:r>
            <a:r>
              <a:rPr lang="zh-CN" altLang="en-US" sz="2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highlight>
                  <a:srgbClr val="FFFF00"/>
                </a:highlight>
                <a:sym typeface="+mn-ea"/>
              </a:rPr>
              <a:t>能顯出神的榮耀！</a:t>
            </a:r>
            <a:endParaRPr lang="zh-CN" altLang="en-US" sz="2400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highlight>
                <a:srgbClr val="FFFF00"/>
              </a:highlight>
              <a:sym typeface="+mn-ea"/>
            </a:endParaRPr>
          </a:p>
          <a:p>
            <a:pPr marL="516890" indent="-516890" algn="l">
              <a:buNone/>
            </a:pPr>
            <a:endParaRPr lang="zh-CN" altLang="en-US" sz="2400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highlight>
                <a:srgbClr val="FFFF00"/>
              </a:highlight>
              <a:sym typeface="+mn-ea"/>
            </a:endParaRPr>
          </a:p>
          <a:p>
            <a:pPr marL="516890" indent="-516890" algn="ctr">
              <a:buNone/>
            </a:pPr>
            <a:r>
              <a:rPr lang="zh-CN" altLang="en-US" sz="2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highlight>
                  <a:srgbClr val="FFFF00"/>
                </a:highlight>
                <a:sym typeface="+mn-ea"/>
              </a:rPr>
              <a:t>當神的榮光顯明，我們就能見證聖靈在我們當中，聖靈也住在我們裡面。</a:t>
            </a:r>
            <a:endParaRPr lang="zh-CN" altLang="en-US" sz="2400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highlight>
                <a:srgbClr val="FFFF00"/>
              </a:highlight>
              <a:sym typeface="+mn-ea"/>
            </a:endParaRPr>
          </a:p>
          <a:p>
            <a:pPr marL="516890" indent="11430" algn="ctr">
              <a:buNone/>
            </a:pPr>
            <a:r>
              <a:rPr lang="zh-CN" altLang="en-US" sz="2400" b="1">
                <a:solidFill>
                  <a:srgbClr val="7030A0"/>
                </a:solidFill>
                <a:highlight>
                  <a:srgbClr val="FFFF00"/>
                </a:highlight>
                <a:sym typeface="+mn-ea"/>
              </a:rPr>
              <a:t>願神讓我們屬靈的生命，顯出神同在的光輝！</a:t>
            </a:r>
            <a:r>
              <a:rPr lang="zh-CN" altLang="en-US" sz="2400" b="1">
                <a:solidFill>
                  <a:srgbClr val="7030A0"/>
                </a:solidFill>
                <a:highlight>
                  <a:srgbClr val="FFFF00"/>
                </a:highlight>
                <a:sym typeface="+mn-ea"/>
              </a:rPr>
              <a:t>（</a:t>
            </a:r>
            <a:r>
              <a:rPr lang="zh-CN" altLang="en-US" sz="2400">
                <a:highlight>
                  <a:srgbClr val="FFFF00"/>
                </a:highlight>
                <a:sym typeface="+mn-ea"/>
              </a:rPr>
              <a:t>吳榮滁，</a:t>
            </a:r>
            <a:r>
              <a:rPr lang="en-US" altLang="zh-CN" sz="2400">
                <a:highlight>
                  <a:srgbClr val="FFFF00"/>
                </a:highlight>
                <a:sym typeface="+mn-ea"/>
              </a:rPr>
              <a:t>2022</a:t>
            </a:r>
            <a:r>
              <a:rPr lang="zh-CN" altLang="en-US" sz="2400">
                <a:highlight>
                  <a:srgbClr val="FFFF00"/>
                </a:highlight>
                <a:sym typeface="+mn-ea"/>
              </a:rPr>
              <a:t>）</a:t>
            </a:r>
            <a:endParaRPr lang="zh-CN" altLang="en-US" sz="2400">
              <a:solidFill>
                <a:schemeClr val="tx1"/>
              </a:solidFill>
            </a:endParaRPr>
          </a:p>
          <a:p>
            <a:pPr algn="l"/>
            <a:endParaRPr lang="zh-CN" altLang="en-US" sz="240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/>
          <p:nvPr>
            <p:ph sz="half" idx="2"/>
            <p:custDataLst>
              <p:tags r:id="rId1"/>
            </p:custDataLst>
          </p:nvPr>
        </p:nvGraphicFramePr>
        <p:xfrm>
          <a:off x="7429500" y="6227445"/>
          <a:ext cx="4589145" cy="630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9145"/>
              </a:tblGrid>
              <a:tr h="6305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800">
                          <a:solidFill>
                            <a:srgbClr val="00B050"/>
                          </a:solidFill>
                          <a:highlight>
                            <a:srgbClr val="FFFF00"/>
                          </a:highlight>
                          <a:sym typeface="+mn-ea"/>
                        </a:rPr>
                        <a:t>2. https://cmcbiblereading.com/2015/08/20/%E5%88%97%E7%8E%8B%E7%BA%AA%E4%B8%8A%E7%AC%AC6%E7%AB%A0%E9%80%90%E8%8A%82%E6%B3%A8%E8%A7%A3%E3%80%81%E7%A5%B7%E8%AF%BB/    </a:t>
                      </a:r>
                      <a:r>
                        <a:rPr lang="zh-CN" altLang="en-US" sz="800">
                          <a:solidFill>
                            <a:srgbClr val="00B050"/>
                          </a:solidFill>
                          <a:highlight>
                            <a:srgbClr val="FFFF00"/>
                          </a:highlight>
                          <a:sym typeface="+mn-ea"/>
                        </a:rPr>
                        <a:t>列王纪上第</a:t>
                      </a:r>
                      <a:r>
                        <a:rPr lang="en-US" altLang="en-US" sz="800">
                          <a:solidFill>
                            <a:srgbClr val="00B050"/>
                          </a:solidFill>
                          <a:highlight>
                            <a:srgbClr val="FFFF00"/>
                          </a:highlight>
                          <a:sym typeface="+mn-ea"/>
                        </a:rPr>
                        <a:t>6</a:t>
                      </a:r>
                      <a:r>
                        <a:rPr lang="zh-CN" altLang="en-US" sz="800">
                          <a:solidFill>
                            <a:srgbClr val="00B050"/>
                          </a:solidFill>
                          <a:highlight>
                            <a:srgbClr val="FFFF00"/>
                          </a:highlight>
                          <a:sym typeface="+mn-ea"/>
                        </a:rPr>
                        <a:t>章逐节注解、祷读</a:t>
                      </a:r>
                      <a:r>
                        <a:rPr lang="en-US" altLang="en-US" sz="800">
                          <a:solidFill>
                            <a:srgbClr val="00B050"/>
                          </a:solidFill>
                          <a:highlight>
                            <a:srgbClr val="FFFF00"/>
                          </a:highlight>
                          <a:sym typeface="+mn-ea"/>
                        </a:rPr>
                        <a:t>/</a:t>
                      </a:r>
                      <a:endParaRPr lang="en-US" altLang="en-US" sz="800">
                        <a:solidFill>
                          <a:srgbClr val="00B050"/>
                        </a:solidFill>
                        <a:highlight>
                          <a:srgbClr val="FFFF00"/>
                        </a:highlight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1285"/>
            <a:ext cx="10972800" cy="848360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</a:rPr>
              <a:t>教養智慧</a:t>
            </a:r>
            <a:r>
              <a:rPr lang="en-US" altLang="zh-CN">
                <a:solidFill>
                  <a:srgbClr val="FF0000"/>
                </a:solidFill>
              </a:rPr>
              <a:t> &amp; </a:t>
            </a:r>
            <a:r>
              <a:rPr lang="zh-CN" altLang="en-US">
                <a:solidFill>
                  <a:srgbClr val="FF0000"/>
                </a:solidFill>
              </a:rPr>
              <a:t>個人反思：</a:t>
            </a:r>
            <a:r>
              <a:rPr lang="zh-CN" altLang="en-US" sz="2400">
                <a:solidFill>
                  <a:schemeClr val="tx1"/>
                </a:solidFill>
                <a:highlight>
                  <a:srgbClr val="FFFF00"/>
                </a:highlight>
              </a:rPr>
              <a:t>請圈選您所看重的前三項，並思想</a:t>
            </a:r>
            <a:r>
              <a:rPr lang="en-US" altLang="zh-CN" sz="2400">
                <a:solidFill>
                  <a:schemeClr val="tx1"/>
                </a:solidFill>
                <a:highlight>
                  <a:srgbClr val="FFFF00"/>
                </a:highlight>
              </a:rPr>
              <a:t>--</a:t>
            </a:r>
            <a:r>
              <a:rPr lang="zh-CN" altLang="en-US" sz="2400">
                <a:solidFill>
                  <a:schemeClr val="tx1"/>
                </a:solidFill>
                <a:highlight>
                  <a:srgbClr val="FFFF00"/>
                </a:highlight>
              </a:rPr>
              <a:t>您平日所作，是否與自己所期許的相符相合？</a:t>
            </a:r>
            <a:endParaRPr lang="zh-CN" altLang="en-US" sz="240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69010"/>
            <a:ext cx="10972800" cy="5538470"/>
          </a:xfrm>
        </p:spPr>
        <p:txBody>
          <a:bodyPr/>
          <a:p>
            <a:pPr marL="0" indent="0" algn="ctr">
              <a:buNone/>
            </a:pPr>
            <a:r>
              <a:rPr lang="en-US" altLang="zh-CN" sz="2400"/>
              <a:t>  </a:t>
            </a:r>
            <a:r>
              <a:rPr lang="en-US" altLang="zh-CN" sz="2200"/>
              <a:t>   </a:t>
            </a:r>
            <a:r>
              <a:rPr lang="zh-CN" altLang="en-US" sz="2200">
                <a:solidFill>
                  <a:srgbClr val="FF0000"/>
                </a:solidFill>
                <a:highlight>
                  <a:srgbClr val="FFFF00"/>
                </a:highlight>
              </a:rPr>
              <a:t>身爲父母</a:t>
            </a:r>
            <a:r>
              <a:rPr lang="en-US" altLang="zh-CN" sz="2200">
                <a:solidFill>
                  <a:srgbClr val="FF0000"/>
                </a:solidFill>
                <a:highlight>
                  <a:srgbClr val="FFFF00"/>
                </a:highlight>
              </a:rPr>
              <a:t>/</a:t>
            </a:r>
            <a:r>
              <a:rPr lang="zh-CN" altLang="en-US" sz="2200">
                <a:solidFill>
                  <a:srgbClr val="FF0000"/>
                </a:solidFill>
                <a:highlight>
                  <a:srgbClr val="FFFF00"/>
                </a:highlight>
              </a:rPr>
              <a:t>祖父母，對</a:t>
            </a:r>
            <a:r>
              <a:rPr lang="zh-CN" altLang="en-US" sz="2200">
                <a:solidFill>
                  <a:srgbClr val="FF0000"/>
                </a:solidFill>
                <a:highlight>
                  <a:srgbClr val="FFFF00"/>
                </a:highlight>
              </a:rPr>
              <a:t>您所生養、培育的兒女</a:t>
            </a:r>
            <a:r>
              <a:rPr lang="en-US" altLang="zh-CN" sz="2200">
                <a:solidFill>
                  <a:srgbClr val="FF0000"/>
                </a:solidFill>
                <a:highlight>
                  <a:srgbClr val="FFFF00"/>
                </a:highlight>
              </a:rPr>
              <a:t>/</a:t>
            </a:r>
            <a:r>
              <a:rPr lang="zh-CN" altLang="en-US" sz="2200">
                <a:solidFill>
                  <a:srgbClr val="FF0000"/>
                </a:solidFill>
                <a:highlight>
                  <a:srgbClr val="FFFF00"/>
                </a:highlight>
              </a:rPr>
              <a:t>孫輩，什麽是您對他們所最看重的？</a:t>
            </a:r>
            <a:endParaRPr lang="zh-CN" altLang="en-US" sz="220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zh-CN" altLang="en-US" sz="220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marL="0" indent="0" algn="ctr">
              <a:buNone/>
            </a:pPr>
            <a:r>
              <a:rPr lang="zh-CN" altLang="en-US" sz="2200"/>
              <a:t>有好的玩伴</a:t>
            </a:r>
            <a:r>
              <a:rPr lang="en-US" altLang="zh-CN" sz="2200"/>
              <a:t>-- </a:t>
            </a:r>
            <a:r>
              <a:rPr lang="zh-CN" altLang="en-US" sz="2200"/>
              <a:t>同嘻戯、同學習、同歡樂、同成長？</a:t>
            </a:r>
            <a:endParaRPr lang="zh-CN" altLang="en-US" sz="2200"/>
          </a:p>
          <a:p>
            <a:pPr marL="0" indent="0" algn="ctr">
              <a:buNone/>
            </a:pPr>
            <a:r>
              <a:rPr lang="zh-CN" altLang="en-US" sz="2200">
                <a:sym typeface="+mn-ea"/>
              </a:rPr>
              <a:t>認識自己的天性特質、性向特長、性情特徵、個性</a:t>
            </a:r>
            <a:r>
              <a:rPr lang="zh-CN" altLang="en-US" sz="2200">
                <a:sym typeface="+mn-ea"/>
              </a:rPr>
              <a:t>特意？</a:t>
            </a:r>
            <a:endParaRPr lang="zh-CN" altLang="en-US" sz="2200">
              <a:sym typeface="+mn-ea"/>
            </a:endParaRPr>
          </a:p>
          <a:p>
            <a:pPr marL="0" indent="0" algn="ctr">
              <a:buNone/>
            </a:pPr>
            <a:r>
              <a:rPr lang="zh-CN" altLang="en-US" sz="2200">
                <a:sym typeface="+mn-ea"/>
              </a:rPr>
              <a:t>發掘興趣愛好、交友</a:t>
            </a:r>
            <a:r>
              <a:rPr lang="zh-CN" altLang="en-US" sz="2200">
                <a:sym typeface="+mn-ea"/>
              </a:rPr>
              <a:t>偏愛、屬靈恩賜、</a:t>
            </a:r>
            <a:r>
              <a:rPr lang="zh-CN" altLang="en-US" sz="2200">
                <a:sym typeface="+mn-ea"/>
              </a:rPr>
              <a:t>底心渴想？</a:t>
            </a:r>
            <a:endParaRPr lang="zh-CN" altLang="en-US" sz="2200"/>
          </a:p>
          <a:p>
            <a:pPr marL="0" indent="0" algn="ctr">
              <a:buNone/>
            </a:pPr>
            <a:r>
              <a:rPr lang="zh-CN" altLang="en-US" sz="2200"/>
              <a:t>練一手奇才藝？學一樣絕功夫？耍</a:t>
            </a:r>
            <a:r>
              <a:rPr lang="zh-CN" altLang="en-US" sz="2200"/>
              <a:t>一場好把戲？</a:t>
            </a:r>
            <a:endParaRPr lang="zh-CN" altLang="en-US" sz="2200"/>
          </a:p>
          <a:p>
            <a:pPr marL="0" indent="0" algn="ctr">
              <a:buNone/>
            </a:pPr>
            <a:r>
              <a:rPr lang="zh-CN" altLang="en-US" sz="2200"/>
              <a:t>進一所好學校？</a:t>
            </a:r>
            <a:r>
              <a:rPr lang="zh-CN" altLang="en-US" sz="2200"/>
              <a:t>找一份好工作？</a:t>
            </a:r>
            <a:endParaRPr lang="zh-CN" altLang="en-US" sz="2200"/>
          </a:p>
          <a:p>
            <a:pPr marL="0" indent="0" algn="ctr">
              <a:buNone/>
            </a:pPr>
            <a:r>
              <a:rPr lang="en-US" altLang="zh-CN" sz="2200"/>
              <a:t>      </a:t>
            </a:r>
            <a:r>
              <a:rPr lang="zh-CN" altLang="en-US" sz="2200"/>
              <a:t>結一個好婚</a:t>
            </a:r>
            <a:r>
              <a:rPr lang="en-US" altLang="zh-CN" sz="2200"/>
              <a:t>?  </a:t>
            </a:r>
            <a:r>
              <a:rPr lang="zh-CN" altLang="en-US" sz="2200"/>
              <a:t>娶</a:t>
            </a:r>
            <a:r>
              <a:rPr lang="en-US" altLang="zh-CN" sz="2200"/>
              <a:t>/</a:t>
            </a:r>
            <a:r>
              <a:rPr lang="zh-CN" altLang="en-US" sz="2200"/>
              <a:t>嫁個好配偶？生個天才寶寶？</a:t>
            </a:r>
            <a:endParaRPr lang="zh-CN" altLang="en-US" sz="2200"/>
          </a:p>
          <a:p>
            <a:pPr marL="0" indent="0" algn="ctr">
              <a:buNone/>
            </a:pPr>
            <a:r>
              <a:rPr lang="en-US" altLang="zh-CN" sz="2200"/>
              <a:t>      </a:t>
            </a:r>
            <a:r>
              <a:rPr lang="zh-CN" altLang="en-US" sz="2200"/>
              <a:t>享受健康平和的家庭關係、</a:t>
            </a:r>
            <a:r>
              <a:rPr lang="zh-CN" altLang="en-US" sz="2200"/>
              <a:t>溫馨甜美的親子互動？</a:t>
            </a:r>
            <a:endParaRPr lang="zh-CN" altLang="en-US" sz="2200"/>
          </a:p>
          <a:p>
            <a:pPr marL="0" indent="0" algn="ctr">
              <a:buNone/>
            </a:pPr>
            <a:r>
              <a:rPr lang="zh-CN" altLang="en-US" sz="2200">
                <a:sym typeface="+mn-ea"/>
              </a:rPr>
              <a:t>瞭解世界的走向</a:t>
            </a:r>
            <a:r>
              <a:rPr lang="en-US" altLang="zh-CN" sz="2200">
                <a:sym typeface="+mn-ea"/>
              </a:rPr>
              <a:t>! </a:t>
            </a:r>
            <a:r>
              <a:rPr lang="zh-CN" altLang="en-US" sz="2200"/>
              <a:t>關心國家的發展</a:t>
            </a:r>
            <a:r>
              <a:rPr lang="en-US" altLang="zh-CN" sz="2200"/>
              <a:t>! </a:t>
            </a:r>
            <a:r>
              <a:rPr lang="zh-CN" altLang="en-US" sz="2200"/>
              <a:t>專注科技</a:t>
            </a:r>
            <a:r>
              <a:rPr lang="zh-CN" altLang="en-US" sz="2200"/>
              <a:t>的走向！</a:t>
            </a:r>
            <a:endParaRPr lang="zh-CN" altLang="en-US" sz="2200"/>
          </a:p>
          <a:p>
            <a:pPr marL="0" indent="0" algn="ctr">
              <a:buNone/>
            </a:pPr>
            <a:r>
              <a:rPr lang="en-US" altLang="zh-CN" sz="2200">
                <a:sym typeface="+mn-ea"/>
              </a:rPr>
              <a:t> </a:t>
            </a:r>
            <a:r>
              <a:rPr lang="zh-CN" altLang="en-US" sz="2200">
                <a:sym typeface="+mn-ea"/>
              </a:rPr>
              <a:t>留意社會需要？關愛弱勢群體？投入公益關懷？</a:t>
            </a:r>
            <a:endParaRPr lang="zh-CN" altLang="en-US" sz="2200"/>
          </a:p>
          <a:p>
            <a:pPr marL="0" indent="0" algn="ctr">
              <a:buNone/>
            </a:pPr>
            <a:r>
              <a:rPr lang="zh-CN" altLang="en-US" sz="2200"/>
              <a:t>認識神、知道生命、生存、生活的意義、有永恆</a:t>
            </a:r>
            <a:r>
              <a:rPr lang="zh-CN" altLang="en-US" sz="2200">
                <a:sym typeface="+mn-ea"/>
              </a:rPr>
              <a:t>盼望與</a:t>
            </a:r>
            <a:r>
              <a:rPr lang="zh-CN" altLang="en-US" sz="2200"/>
              <a:t>價值感！</a:t>
            </a:r>
            <a:endParaRPr lang="zh-CN" altLang="en-US" sz="2200"/>
          </a:p>
          <a:p>
            <a:pPr marL="0" indent="0" algn="ctr">
              <a:buNone/>
            </a:pPr>
            <a:r>
              <a:rPr lang="zh-CN" altLang="en-US" sz="2200"/>
              <a:t>確知自己的生活動能、</a:t>
            </a:r>
            <a:r>
              <a:rPr lang="zh-CN" altLang="en-US" sz="2200">
                <a:sym typeface="+mn-ea"/>
              </a:rPr>
              <a:t>存在</a:t>
            </a:r>
            <a:r>
              <a:rPr lang="zh-CN" altLang="en-US" sz="2200">
                <a:sym typeface="+mn-ea"/>
              </a:rPr>
              <a:t>價值、生命意義、</a:t>
            </a:r>
            <a:r>
              <a:rPr lang="zh-CN" altLang="en-US" sz="2200">
                <a:sym typeface="+mn-ea"/>
              </a:rPr>
              <a:t>人生方向</a:t>
            </a:r>
            <a:r>
              <a:rPr lang="zh-CN" altLang="en-US" sz="2200"/>
              <a:t>？</a:t>
            </a:r>
            <a:endParaRPr lang="zh-CN" altLang="en-US" sz="2200"/>
          </a:p>
          <a:p>
            <a:pPr marL="0" indent="0">
              <a:buNone/>
            </a:pPr>
            <a:r>
              <a:rPr lang="en-US" altLang="zh-CN" sz="2400"/>
              <a:t>      </a:t>
            </a:r>
            <a:endParaRPr lang="en-US" altLang="zh-CN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1444625" y="1868170"/>
            <a:ext cx="8799830" cy="2004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2800"/>
              <a:t>https://www.youtube.com/watch?v=bmUnSstK854</a:t>
            </a:r>
            <a:endParaRPr lang="en-US" altLang="en-US" sz="2800"/>
          </a:p>
          <a:p>
            <a:pPr algn="ctr"/>
            <a:r>
              <a:rPr lang="zh-CN" altLang="en-US" sz="2800"/>
              <a:t>行祢旨意</a:t>
            </a:r>
            <a:r>
              <a:rPr lang="en-US" altLang="en-US" sz="2800"/>
              <a:t> (Go) Hillsong In Chinese</a:t>
            </a:r>
            <a:endParaRPr lang="en-US" altLang="en-US" sz="2800"/>
          </a:p>
          <a:p>
            <a:pPr algn="ctr"/>
            <a:r>
              <a:rPr lang="en-US" altLang="en-US" sz="2800"/>
              <a:t>Hillsong </a:t>
            </a:r>
            <a:r>
              <a:rPr lang="zh-CN" altLang="en-US" sz="2800"/>
              <a:t>华语</a:t>
            </a:r>
            <a:endParaRPr lang="zh-CN" altLang="en-US" sz="2800"/>
          </a:p>
          <a:p>
            <a:pPr algn="ctr"/>
            <a:r>
              <a:rPr lang="en-US" altLang="zh-CN" sz="2800"/>
              <a:t>August 12</a:t>
            </a:r>
            <a:r>
              <a:rPr lang="zh-CN" altLang="en-US" sz="2800"/>
              <a:t>，</a:t>
            </a:r>
            <a:r>
              <a:rPr lang="en-US" altLang="zh-CN" sz="2800"/>
              <a:t> 2022</a:t>
            </a:r>
            <a:endParaRPr lang="zh-CN" altLang="en-US" sz="2800"/>
          </a:p>
          <a:p>
            <a:pPr algn="ctr"/>
            <a:endParaRPr lang="en-US" altLang="en-US" sz="2800"/>
          </a:p>
          <a:p>
            <a:pPr algn="ctr"/>
            <a:endParaRPr lang="en-US" altLang="en-US" sz="2800"/>
          </a:p>
        </p:txBody>
      </p:sp>
      <p:pic>
        <p:nvPicPr>
          <p:cNvPr id="20" name="Content Placeholder 1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147483648" y="-2147483648"/>
            <a:ext cx="2147011200" cy="2147011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TABLE_ENDDRAG_ORIGIN_RECT" val="864*458"/>
  <p:tag name="TABLE_ENDDRAG_RECT" val="40*19*864*458"/>
</p:tagLst>
</file>

<file path=ppt/tags/tag6.xml><?xml version="1.0" encoding="utf-8"?>
<p:tagLst xmlns:p="http://schemas.openxmlformats.org/presentationml/2006/main">
  <p:tag name="TABLE_ENDDRAG_ORIGIN_RECT" val="219*40"/>
  <p:tag name="TABLE_ENDDRAG_RECT" val="718*478*219*40"/>
</p:tagLst>
</file>

<file path=ppt/tags/tag7.xml><?xml version="1.0" encoding="utf-8"?>
<p:tagLst xmlns:p="http://schemas.openxmlformats.org/presentationml/2006/main">
  <p:tag name="TABLE_ENDDRAG_ORIGIN_RECT" val="361*49"/>
  <p:tag name="TABLE_ENDDRAG_RECT" val="589*464*361*49"/>
</p:tagLst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2348</Words>
  <Application>WPS Presentation</Application>
  <PresentationFormat>Widescreen</PresentationFormat>
  <Paragraphs>113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SimSun</vt:lpstr>
      <vt:lpstr>Wingdings</vt:lpstr>
      <vt:lpstr>Microsoft YaHei</vt:lpstr>
      <vt:lpstr>Arial Unicode MS</vt:lpstr>
      <vt:lpstr>Calibri</vt:lpstr>
      <vt:lpstr>Orange Waves</vt:lpstr>
      <vt:lpstr>列王紀上 第六章8-13節</vt:lpstr>
      <vt:lpstr>PowerPoint 演示文稿</vt:lpstr>
      <vt:lpstr>經文釋意-- 聖殿的樣式（王上6: 8-10）</vt:lpstr>
      <vt:lpstr>今日核心信息--耶和華重申應許 （王上6: 11-13）</vt:lpstr>
      <vt:lpstr> 經文釋意-- 神對所羅門的提醒的意義： </vt:lpstr>
      <vt:lpstr>經文釋意：神對所羅門的提醒的屬靈意義</vt:lpstr>
      <vt:lpstr>教養智慧 &amp; 個人反思：請圈選您所看重的前三項，並思想--您平日所作，是否與自己所期許的相符相合？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約書亞記四章19-24節</dc:title>
  <dc:creator/>
  <cp:lastModifiedBy>Betty Lu</cp:lastModifiedBy>
  <cp:revision>139</cp:revision>
  <dcterms:created xsi:type="dcterms:W3CDTF">2024-01-10T14:09:00Z</dcterms:created>
  <dcterms:modified xsi:type="dcterms:W3CDTF">2024-12-11T13:25:39Z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69223016E79A43E1A675388F398BE47E_13</vt:lpwstr>
  </property>
  <property fmtid="{D5CDD505-2E9C-101B-9397-08002B2CF9AE}" pid="3" name="KSOProductBuildVer">
    <vt:lpwstr>1033-12.2.0.19307</vt:lpwstr>
  </property>
</Properties>
</file>