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1377" r:id="rId3"/>
    <p:sldId id="1378" r:id="rId4"/>
    <p:sldId id="1379" r:id="rId5"/>
    <p:sldId id="1382" r:id="rId6"/>
    <p:sldId id="1380" r:id="rId7"/>
    <p:sldId id="1381" r:id="rId8"/>
    <p:sldId id="1383" r:id="rId9"/>
    <p:sldId id="1384" r:id="rId10"/>
    <p:sldId id="1385" r:id="rId11"/>
    <p:sldId id="1386" r:id="rId12"/>
    <p:sldId id="11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sXlbTkH6SE&amp;ab_channel=ACCCAtlan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717040"/>
          </a:xfrm>
        </p:spPr>
        <p:txBody>
          <a:bodyPr/>
          <a:lstStyle/>
          <a:p>
            <a:pPr algn="ctr"/>
            <a:r>
              <a:rPr lang="zh-CN" altLang="en-US" sz="5400" dirty="0"/>
              <a:t>列王紀上 第</a:t>
            </a:r>
            <a:r>
              <a:rPr lang="en-US" altLang="zh-CN" sz="5400" dirty="0"/>
              <a:t>12</a:t>
            </a:r>
            <a:r>
              <a:rPr lang="zh-CN" altLang="en-US" sz="5400" dirty="0"/>
              <a:t>章</a:t>
            </a:r>
            <a:r>
              <a:rPr lang="en-US" altLang="zh-CN" sz="5400" dirty="0"/>
              <a:t>16-24</a:t>
            </a:r>
            <a:r>
              <a:rPr lang="zh-CN" altLang="en-US" sz="5400" dirty="0"/>
              <a:t>節</a:t>
            </a:r>
            <a:endParaRPr lang="en-US" altLang="zh-C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290" y="4107815"/>
            <a:ext cx="4448810" cy="2465705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ym typeface="+mn-ea"/>
              </a:rPr>
              <a:t>William Wei Ding</a:t>
            </a:r>
            <a:r>
              <a:rPr lang="zh-CN" altLang="en-US" dirty="0">
                <a:sym typeface="+mn-ea"/>
              </a:rPr>
              <a:t>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12-31-2024</a:t>
            </a:r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876300" y="2642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189689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sz="3200" dirty="0">
                <a:sym typeface="+mn-ea"/>
              </a:rPr>
              <a:t>我们在天上的父、愿人都尊你的名为圣。</a:t>
            </a:r>
            <a:endParaRPr lang="en-US" altLang="zh-CN" sz="32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愿你的国降临。愿你的旨意行在地上、如同行在天上</a:t>
            </a:r>
            <a:r>
              <a:rPr lang="en-US" altLang="zh-CN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Father in heaven, hallowed be your name, your kingdom come, your will be done on earth as it is in heaven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4C4F0A-766F-77BD-804C-FEB2C1BAB6D8}"/>
              </a:ext>
            </a:extLst>
          </p:cNvPr>
          <p:cNvSpPr txBox="1">
            <a:spLocks/>
          </p:cNvSpPr>
          <p:nvPr/>
        </p:nvSpPr>
        <p:spPr>
          <a:xfrm>
            <a:off x="351817" y="3127439"/>
            <a:ext cx="11488366" cy="317608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求你看顾保守教会牧师弟兄。不要叫我们遇见试探。救我们脱离凶恶。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pastors and brothers in the church. Do not lead us into temptation. Deliver us from evil.</a:t>
            </a:r>
          </a:p>
          <a:p>
            <a:r>
              <a:rPr lang="ja-JP" altLang="en-US" sz="3200">
                <a:sym typeface="+mn-ea"/>
              </a:rPr>
              <a:t>兴旺福音和教会</a:t>
            </a:r>
            <a:r>
              <a:rPr lang="en-US" altLang="ja-JP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Thriving gospel and church.</a:t>
            </a:r>
          </a:p>
        </p:txBody>
      </p:sp>
    </p:spTree>
    <p:extLst>
      <p:ext uri="{BB962C8B-B14F-4D97-AF65-F5344CB8AC3E}">
        <p14:creationId xmlns:p14="http://schemas.microsoft.com/office/powerpoint/2010/main" val="420131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21A2B-4228-F644-843E-86E1E4ACA426}"/>
              </a:ext>
            </a:extLst>
          </p:cNvPr>
          <p:cNvSpPr txBox="1">
            <a:spLocks/>
          </p:cNvSpPr>
          <p:nvPr/>
        </p:nvSpPr>
        <p:spPr>
          <a:xfrm>
            <a:off x="351817" y="1279184"/>
            <a:ext cx="11488366" cy="160020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求你看顾保守美国的根基永不动摇。以耶稣为神。 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preserve the foundations of America so that they will never be shaken. Believe in Jesus as God.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5F4E9B-7EE9-B09F-A63C-75BECC538E35}"/>
              </a:ext>
            </a:extLst>
          </p:cNvPr>
          <p:cNvSpPr txBox="1">
            <a:spLocks/>
          </p:cNvSpPr>
          <p:nvPr/>
        </p:nvSpPr>
        <p:spPr>
          <a:xfrm>
            <a:off x="351817" y="2988010"/>
            <a:ext cx="11488366" cy="273185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求你看顾保守美国年青的一代， 不叫他们被色情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毒品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异端所掠去。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younger generation of Americans, and don't let them be taken away by pornography, drugs, and heresy liberal thoughts.</a:t>
            </a:r>
          </a:p>
        </p:txBody>
      </p:sp>
    </p:spTree>
    <p:extLst>
      <p:ext uri="{BB962C8B-B14F-4D97-AF65-F5344CB8AC3E}">
        <p14:creationId xmlns:p14="http://schemas.microsoft.com/office/powerpoint/2010/main" val="16208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Box 16"/>
          <p:cNvSpPr txBox="1"/>
          <p:nvPr/>
        </p:nvSpPr>
        <p:spPr>
          <a:xfrm>
            <a:off x="1172250" y="1031589"/>
            <a:ext cx="9051519" cy="4659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800" dirty="0">
                <a:hlinkClick r:id="rId2"/>
              </a:rPr>
              <a:t>https://www.youtube.com/watch?v=8sXlbTkH6SE&amp;ab_channel=ACCCAtlanta</a:t>
            </a:r>
            <a:r>
              <a:rPr lang="en-US" altLang="en-US" sz="2800" dirty="0"/>
              <a:t> </a:t>
            </a:r>
          </a:p>
          <a:p>
            <a:pPr algn="ctr"/>
            <a:r>
              <a:rPr lang="ja-JP" altLang="en-US" sz="2800" b="1" i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為主而活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r>
              <a:rPr lang="en-US" altLang="en-US" sz="2800" dirty="0"/>
              <a:t>https://</a:t>
            </a:r>
            <a:r>
              <a:rPr lang="en-US" altLang="en-US" sz="2800" dirty="0" err="1"/>
              <a:t>www.youtube.com</a:t>
            </a:r>
            <a:r>
              <a:rPr lang="en-US" altLang="en-US" sz="2800" dirty="0"/>
              <a:t>/</a:t>
            </a:r>
            <a:r>
              <a:rPr lang="en-US" altLang="en-US" sz="2800" dirty="0" err="1"/>
              <a:t>watch?v</a:t>
            </a:r>
            <a:r>
              <a:rPr lang="en-US" altLang="en-US" sz="2800" dirty="0"/>
              <a:t>=bmUnSstK854</a:t>
            </a:r>
          </a:p>
          <a:p>
            <a:pPr algn="ctr"/>
            <a:r>
              <a:rPr lang="zh-CN" altLang="en-US" sz="2800" dirty="0"/>
              <a:t>行祢旨意</a:t>
            </a:r>
            <a:r>
              <a:rPr lang="en-US" altLang="en-US" sz="2800" dirty="0"/>
              <a:t> </a:t>
            </a:r>
          </a:p>
          <a:p>
            <a:pPr algn="ctr"/>
            <a:r>
              <a:rPr lang="en-US" altLang="en-US" sz="2800" dirty="0"/>
              <a:t>(Go) Hillsong In Chinese</a:t>
            </a:r>
          </a:p>
          <a:p>
            <a:pPr algn="ctr"/>
            <a:r>
              <a:rPr lang="en-US" altLang="en-US" sz="2800" dirty="0"/>
              <a:t>Hillsong </a:t>
            </a:r>
            <a:r>
              <a:rPr lang="zh-CN" altLang="en-US" sz="2800" dirty="0"/>
              <a:t>华语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37909"/>
          </a:xfrm>
        </p:spPr>
        <p:txBody>
          <a:bodyPr/>
          <a:lstStyle/>
          <a:p>
            <a:r>
              <a:rPr lang="zh-CN" altLang="en-US" sz="3200" dirty="0">
                <a:solidFill>
                  <a:schemeClr val="accent2"/>
                </a:solidFill>
                <a:sym typeface="+mn-ea"/>
              </a:rPr>
              <a:t>王上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12: 16-24.</a:t>
            </a:r>
            <a:r>
              <a:rPr lang="zh-CN" altLang="en-US" sz="3200" dirty="0">
                <a:solidFill>
                  <a:schemeClr val="accent2"/>
                </a:solidFill>
                <a:sym typeface="+mn-ea"/>
              </a:rPr>
              <a:t>經文釋意</a:t>
            </a:r>
            <a:br>
              <a:rPr lang="en-US" altLang="zh-CN" sz="3200" dirty="0">
                <a:solidFill>
                  <a:schemeClr val="accent2"/>
                </a:solidFill>
                <a:sym typeface="+mn-ea"/>
              </a:rPr>
            </a:b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Attitudes Toward the Fall of the Rehoboam Government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C9E5E5-59F9-A88A-5647-AE03D39B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02482"/>
              </p:ext>
            </p:extLst>
          </p:nvPr>
        </p:nvGraphicFramePr>
        <p:xfrm>
          <a:off x="826718" y="1497588"/>
          <a:ext cx="9908087" cy="3009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24">
                  <a:extLst>
                    <a:ext uri="{9D8B030D-6E8A-4147-A177-3AD203B41FA5}">
                      <a16:colId xmlns:a16="http://schemas.microsoft.com/office/drawing/2014/main" val="2912965187"/>
                    </a:ext>
                  </a:extLst>
                </a:gridCol>
                <a:gridCol w="1537898">
                  <a:extLst>
                    <a:ext uri="{9D8B030D-6E8A-4147-A177-3AD203B41FA5}">
                      <a16:colId xmlns:a16="http://schemas.microsoft.com/office/drawing/2014/main" val="4139541504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4135421565"/>
                    </a:ext>
                  </a:extLst>
                </a:gridCol>
                <a:gridCol w="3649308">
                  <a:extLst>
                    <a:ext uri="{9D8B030D-6E8A-4147-A177-3AD203B41FA5}">
                      <a16:colId xmlns:a16="http://schemas.microsoft.com/office/drawing/2014/main" val="1959367724"/>
                    </a:ext>
                  </a:extLst>
                </a:gridCol>
                <a:gridCol w="2875930">
                  <a:extLst>
                    <a:ext uri="{9D8B030D-6E8A-4147-A177-3AD203B41FA5}">
                      <a16:colId xmlns:a16="http://schemas.microsoft.com/office/drawing/2014/main" val="1624776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Attitudes toward Gov.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2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Israelites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Escape; Selfish;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Embrace;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4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Israelites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Violence/Overturn;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449"/>
                  </a:ext>
                </a:extLst>
              </a:tr>
              <a:tr h="41360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Israelites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Establish a New Regime.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Extreme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Embrace; Obey (Rom13:1-2);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2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12:22-24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 of God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Home (Church/FG);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Heavenly Up-down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6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Great Commission (Mat28:19-20)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Heavenly Up-down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593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99"/>
            <a:ext cx="10972800" cy="1048495"/>
          </a:xfrm>
        </p:spPr>
        <p:txBody>
          <a:bodyPr/>
          <a:lstStyle/>
          <a:p>
            <a:r>
              <a:rPr lang="ja-JP" altLang="en-US"/>
              <a:t>国与家</a:t>
            </a:r>
            <a:r>
              <a:rPr lang="en-US" altLang="ja-JP" dirty="0"/>
              <a:t>;</a:t>
            </a:r>
            <a:r>
              <a:rPr lang="ja-JP" altLang="en-US"/>
              <a:t>王与民</a:t>
            </a:r>
            <a:r>
              <a:rPr lang="en-US" altLang="ja-JP" dirty="0"/>
              <a:t>; </a:t>
            </a:r>
            <a:r>
              <a:rPr lang="ja-JP" altLang="en-US"/>
              <a:t>民与我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State-Politics-Religion-Church-Christian Relationship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4234E78-B150-59D9-A7E7-427770FFA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97017"/>
              </p:ext>
            </p:extLst>
          </p:nvPr>
        </p:nvGraphicFramePr>
        <p:xfrm>
          <a:off x="609600" y="1965960"/>
          <a:ext cx="105285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30">
                  <a:extLst>
                    <a:ext uri="{9D8B030D-6E8A-4147-A177-3AD203B41FA5}">
                      <a16:colId xmlns:a16="http://schemas.microsoft.com/office/drawing/2014/main" val="3006401656"/>
                    </a:ext>
                  </a:extLst>
                </a:gridCol>
                <a:gridCol w="4849512">
                  <a:extLst>
                    <a:ext uri="{9D8B030D-6E8A-4147-A177-3AD203B41FA5}">
                      <a16:colId xmlns:a16="http://schemas.microsoft.com/office/drawing/2014/main" val="2098379892"/>
                    </a:ext>
                  </a:extLst>
                </a:gridCol>
                <a:gridCol w="5203927">
                  <a:extLst>
                    <a:ext uri="{9D8B030D-6E8A-4147-A177-3AD203B41FA5}">
                      <a16:colId xmlns:a16="http://schemas.microsoft.com/office/drawing/2014/main" val="781199083"/>
                    </a:ext>
                  </a:extLst>
                </a:gridCol>
              </a:tblGrid>
              <a:tr h="2607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 Testament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Testament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85807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ja-JP" altLang="en-US"/>
                        <a:t>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以色列国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 </a:t>
                      </a:r>
                      <a:r>
                        <a:rPr lang="ja-JP" altLang="en-US"/>
                        <a:t>以色列各支派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ja-JP" altLang="en-US"/>
                        <a:t>自己家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Kingdom of God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dirty="0"/>
                        <a:t>  Church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en-US" dirty="0"/>
                        <a:t>FG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en-US" altLang="ja-JP" dirty="0"/>
                        <a:t>(Home)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03002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ja-JP" altLang="en-US"/>
                        <a:t>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以色列王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 </a:t>
                      </a:r>
                      <a:r>
                        <a:rPr lang="ja-JP" altLang="en-US"/>
                        <a:t>以色列祭司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</a:t>
                      </a:r>
                      <a:r>
                        <a:rPr lang="ja-JP" altLang="en-US"/>
                        <a:t>以色列众民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Jesus </a:t>
                      </a:r>
                      <a:r>
                        <a:rPr lang="en-US" dirty="0">
                          <a:sym typeface="Wingdings" pitchFamily="2" charset="2"/>
                        </a:rPr>
                        <a:t> Pastors  </a:t>
                      </a:r>
                      <a:r>
                        <a:rPr lang="en-US" dirty="0"/>
                        <a:t>Christians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35119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1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6586"/>
            <a:ext cx="10972800" cy="2229633"/>
          </a:xfrm>
        </p:spPr>
        <p:txBody>
          <a:bodyPr/>
          <a:lstStyle/>
          <a:p>
            <a:r>
              <a:rPr lang="en-US" sz="4400" dirty="0"/>
              <a:t>Adultery </a:t>
            </a:r>
            <a:r>
              <a:rPr lang="en-US" sz="4400" dirty="0">
                <a:sym typeface="Wingdings" pitchFamily="2" charset="2"/>
              </a:rPr>
              <a:t> Idolatry  Drug  Murder  Violence  Broken-Family  Untrust      </a:t>
            </a:r>
            <a:endParaRPr lang="zh-CN" altLang="en-US" sz="44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6A0CB8-5C2E-B4B0-0226-2EAD89AF472B}"/>
              </a:ext>
            </a:extLst>
          </p:cNvPr>
          <p:cNvSpPr txBox="1">
            <a:spLocks/>
          </p:cNvSpPr>
          <p:nvPr/>
        </p:nvSpPr>
        <p:spPr>
          <a:xfrm>
            <a:off x="452025" y="664812"/>
            <a:ext cx="11488366" cy="70039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Falling Process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25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99"/>
            <a:ext cx="10972800" cy="1048495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1 Kings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4234E78-B150-59D9-A7E7-427770FFA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80341"/>
              </p:ext>
            </p:extLst>
          </p:nvPr>
        </p:nvGraphicFramePr>
        <p:xfrm>
          <a:off x="463685" y="1403702"/>
          <a:ext cx="1052857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53">
                  <a:extLst>
                    <a:ext uri="{9D8B030D-6E8A-4147-A177-3AD203B41FA5}">
                      <a16:colId xmlns:a16="http://schemas.microsoft.com/office/drawing/2014/main" val="3006401656"/>
                    </a:ext>
                  </a:extLst>
                </a:gridCol>
                <a:gridCol w="3103124">
                  <a:extLst>
                    <a:ext uri="{9D8B030D-6E8A-4147-A177-3AD203B41FA5}">
                      <a16:colId xmlns:a16="http://schemas.microsoft.com/office/drawing/2014/main" val="2098379892"/>
                    </a:ext>
                  </a:extLst>
                </a:gridCol>
                <a:gridCol w="3404681">
                  <a:extLst>
                    <a:ext uri="{9D8B030D-6E8A-4147-A177-3AD203B41FA5}">
                      <a16:colId xmlns:a16="http://schemas.microsoft.com/office/drawing/2014/main" val="781199083"/>
                    </a:ext>
                  </a:extLst>
                </a:gridCol>
                <a:gridCol w="2607012">
                  <a:extLst>
                    <a:ext uri="{9D8B030D-6E8A-4147-A177-3AD203B41FA5}">
                      <a16:colId xmlns:a16="http://schemas.microsoft.com/office/drawing/2014/main" val="2384897700"/>
                    </a:ext>
                  </a:extLst>
                </a:gridCol>
              </a:tblGrid>
              <a:tr h="260728">
                <a:tc>
                  <a:txBody>
                    <a:bodyPr/>
                    <a:lstStyle/>
                    <a:p>
                      <a:r>
                        <a:rPr lang="en-US" dirty="0"/>
                        <a:t>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Sins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85807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Love God 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People </a:t>
                      </a:r>
                      <a:r>
                        <a:rPr lang="en-US" dirty="0"/>
                        <a:t>Love King;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</a:t>
                      </a:r>
                      <a:r>
                        <a:rPr lang="en-US" dirty="0"/>
                        <a:t>Blessed by God;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Love God;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Some Relationship w/ People</a:t>
                      </a:r>
                      <a:r>
                        <a:rPr lang="en-US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Blamed by God;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Rest with his father (2:10)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Adultery; Murder;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03002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en-US" dirty="0"/>
                        <a:t>Solomon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Love God 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People </a:t>
                      </a:r>
                      <a:r>
                        <a:rPr lang="en-US" dirty="0"/>
                        <a:t>Love King;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</a:t>
                      </a:r>
                      <a:r>
                        <a:rPr lang="en-US" dirty="0"/>
                        <a:t>Blessed by God;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Not Love God;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little Relationship w/ People</a:t>
                      </a:r>
                      <a:r>
                        <a:rPr lang="en-US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Angered</a:t>
                      </a:r>
                      <a:r>
                        <a:rPr lang="en-US" altLang="ja-JP" dirty="0"/>
                        <a:t> by </a:t>
                      </a:r>
                      <a:r>
                        <a:rPr lang="en-US" dirty="0"/>
                        <a:t>God;(11:9)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Rest with his father (11:34)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Adultery; Idolatry;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35119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en-US" dirty="0"/>
                        <a:t>Rehoboam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love  God;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Some People </a:t>
                      </a:r>
                      <a:r>
                        <a:rPr lang="en-US" dirty="0"/>
                        <a:t>Love King;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Warned by God;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Not Love God; (Liberal)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Bad Relationship w/ People</a:t>
                      </a:r>
                      <a:r>
                        <a:rPr lang="en-US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Cursed by </a:t>
                      </a:r>
                      <a:r>
                        <a:rPr lang="en-US" dirty="0"/>
                        <a:t>God;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Rest with his father (14:31)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Adultery; Idolatry;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492385"/>
          </a:xfrm>
        </p:spPr>
        <p:txBody>
          <a:bodyPr/>
          <a:lstStyle/>
          <a:p>
            <a:r>
              <a:rPr lang="ja-JP" altLang="en-US" sz="3200"/>
              <a:t>国与家</a:t>
            </a:r>
            <a:r>
              <a:rPr lang="en-US" altLang="ja-JP" sz="3200" dirty="0"/>
              <a:t>;</a:t>
            </a:r>
            <a:r>
              <a:rPr lang="ja-JP" altLang="en-US" sz="3200"/>
              <a:t>王与民</a:t>
            </a:r>
            <a:r>
              <a:rPr lang="en-US" altLang="ja-JP" sz="3200" dirty="0"/>
              <a:t>; </a:t>
            </a:r>
            <a:r>
              <a:rPr lang="ja-JP" altLang="en-US" sz="3200"/>
              <a:t>国家</a:t>
            </a:r>
            <a:r>
              <a:rPr lang="en-US" altLang="ja-JP" sz="3200" dirty="0"/>
              <a:t>-</a:t>
            </a:r>
            <a:r>
              <a:rPr lang="ja-JP" altLang="en-US" sz="3200"/>
              <a:t>政治</a:t>
            </a:r>
            <a:r>
              <a:rPr lang="en-US" altLang="ja-JP" sz="3200" dirty="0"/>
              <a:t>-</a:t>
            </a:r>
            <a:r>
              <a:rPr lang="ja-JP" altLang="en-US" sz="3200"/>
              <a:t>宗教</a:t>
            </a:r>
            <a:r>
              <a:rPr lang="en-US" altLang="ja-JP" sz="3200" dirty="0"/>
              <a:t>-</a:t>
            </a:r>
            <a:r>
              <a:rPr lang="ja-JP" altLang="en-US" sz="3200"/>
              <a:t>教会</a:t>
            </a:r>
            <a:r>
              <a:rPr lang="en-US" altLang="ja-JP" sz="3200" dirty="0"/>
              <a:t>-</a:t>
            </a:r>
            <a:r>
              <a:rPr lang="ja-JP" altLang="en-US" sz="3200"/>
              <a:t>基督徒关系</a:t>
            </a:r>
            <a:br>
              <a:rPr lang="en-US" altLang="ja-JP" sz="3200" dirty="0"/>
            </a:br>
            <a:r>
              <a:rPr lang="en-US" altLang="ja-JP" sz="3200" dirty="0">
                <a:solidFill>
                  <a:schemeClr val="accent2"/>
                </a:solidFill>
              </a:rPr>
              <a:t>State-Politics-Religion-Church-Christian Relationship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C9E5E5-59F9-A88A-5647-AE03D39B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80744"/>
              </p:ext>
            </p:extLst>
          </p:nvPr>
        </p:nvGraphicFramePr>
        <p:xfrm>
          <a:off x="453957" y="2033729"/>
          <a:ext cx="10497225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57">
                  <a:extLst>
                    <a:ext uri="{9D8B030D-6E8A-4147-A177-3AD203B41FA5}">
                      <a16:colId xmlns:a16="http://schemas.microsoft.com/office/drawing/2014/main" val="2912965187"/>
                    </a:ext>
                  </a:extLst>
                </a:gridCol>
                <a:gridCol w="2659619">
                  <a:extLst>
                    <a:ext uri="{9D8B030D-6E8A-4147-A177-3AD203B41FA5}">
                      <a16:colId xmlns:a16="http://schemas.microsoft.com/office/drawing/2014/main" val="4139541504"/>
                    </a:ext>
                  </a:extLst>
                </a:gridCol>
                <a:gridCol w="4261481">
                  <a:extLst>
                    <a:ext uri="{9D8B030D-6E8A-4147-A177-3AD203B41FA5}">
                      <a16:colId xmlns:a16="http://schemas.microsoft.com/office/drawing/2014/main" val="4135421565"/>
                    </a:ext>
                  </a:extLst>
                </a:gridCol>
                <a:gridCol w="3113768">
                  <a:extLst>
                    <a:ext uri="{9D8B030D-6E8A-4147-A177-3AD203B41FA5}">
                      <a16:colId xmlns:a16="http://schemas.microsoft.com/office/drawing/2014/main" val="195936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2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place where people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politics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place where people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Identity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7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place where people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culture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15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Regime/Ruler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group of people (party) who run/rule/administer the state/nation/country.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the Ruler, King, President, Prime Minister, Leader,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4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place for a group of people of a family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Smallest unit of a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group of people who believe in Jesus.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the faith/belief.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Kingdom of God,</a:t>
                      </a:r>
                    </a:p>
                    <a:p>
                      <a:r>
                        <a:rPr lang="en-US" dirty="0"/>
                        <a:t>Kingdom of Heaven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churches, </a:t>
                      </a:r>
                    </a:p>
                    <a:p>
                      <a:r>
                        <a:rPr lang="en-US" dirty="0"/>
                        <a:t>The Reign of God on Earth, </a:t>
                      </a:r>
                    </a:p>
                    <a:p>
                      <a:r>
                        <a:rPr lang="en-US" dirty="0"/>
                        <a:t>essentially means God's rule over His people.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Unique; Borderless; Eternal;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2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7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State, Religion, Church, and Me.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712068"/>
            <a:ext cx="11488366" cy="2347609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"</a:t>
            </a:r>
            <a:r>
              <a:rPr lang="zh-CN" altLang="en-US" sz="3200" dirty="0">
                <a:sym typeface="+mn-ea"/>
              </a:rPr>
              <a:t>以耶和华为　神的、那国是有福的．他所拣选为自己产业的、那民是有福的。</a:t>
            </a:r>
            <a:r>
              <a:rPr lang="en-US" altLang="zh-CN" sz="3200" dirty="0">
                <a:sym typeface="+mn-ea"/>
              </a:rPr>
              <a:t>" </a:t>
            </a:r>
            <a:br>
              <a:rPr lang="en-US" altLang="zh-CN" sz="3200" dirty="0">
                <a:solidFill>
                  <a:schemeClr val="accent2"/>
                </a:solidFill>
                <a:sym typeface="+mn-ea"/>
              </a:rPr>
            </a:b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"Blessed is the nation whose God is the Lord , </a:t>
            </a:r>
            <a:br>
              <a:rPr lang="en-US" altLang="zh-CN" sz="3200" dirty="0">
                <a:solidFill>
                  <a:schemeClr val="accent2"/>
                </a:solidFill>
                <a:sym typeface="+mn-ea"/>
              </a:rPr>
            </a:b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the people he chose for his inheritance." (Psm33:12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328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For Me.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001949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"</a:t>
            </a:r>
            <a:r>
              <a:rPr lang="zh-CN" altLang="en-US" sz="3200" dirty="0">
                <a:sym typeface="+mn-ea"/>
              </a:rPr>
              <a:t>耶稣对他说、你要尽心、尽性、尽意、爱主你的　神。</a:t>
            </a:r>
            <a:r>
              <a:rPr lang="en-US" altLang="zh-CN" sz="3200" dirty="0">
                <a:sym typeface="+mn-ea"/>
              </a:rPr>
              <a:t>"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"Jesus replied:  'Love the Lord your God with all your heart and with all your soul and with all your mind.'" (Mat22:37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FDD413-04DE-B0A2-67AB-E07F6A623C87}"/>
              </a:ext>
            </a:extLst>
          </p:cNvPr>
          <p:cNvSpPr txBox="1">
            <a:spLocks/>
          </p:cNvSpPr>
          <p:nvPr/>
        </p:nvSpPr>
        <p:spPr>
          <a:xfrm>
            <a:off x="351817" y="2884251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ja-JP" sz="3200" dirty="0">
                <a:sym typeface="+mn-ea"/>
              </a:rPr>
              <a:t>"</a:t>
            </a:r>
            <a:r>
              <a:rPr lang="ja-JP" altLang="en-US" sz="3200">
                <a:sym typeface="+mn-ea"/>
              </a:rPr>
              <a:t>其次也相仿、就是要爱人如己。</a:t>
            </a:r>
            <a:r>
              <a:rPr lang="en-US" altLang="ja-JP" sz="3200" dirty="0">
                <a:sym typeface="+mn-ea"/>
              </a:rPr>
              <a:t>" 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"And the second is like it: 'Love your neighbor as yourself.'" (Mat22:39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68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Don’t Worry about Food but worry about the Kingdom of God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4328808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“</a:t>
            </a:r>
            <a:r>
              <a:rPr lang="zh-CN" altLang="en-US" sz="3200" dirty="0">
                <a:sym typeface="+mn-ea"/>
              </a:rPr>
              <a:t>所以你们要</a:t>
            </a:r>
            <a:r>
              <a:rPr lang="zh-CN" altLang="en-US" sz="3200" b="1" i="1" dirty="0">
                <a:sym typeface="+mn-ea"/>
              </a:rPr>
              <a:t>去</a:t>
            </a:r>
            <a:r>
              <a:rPr lang="zh-CN" altLang="en-US" sz="3200" dirty="0">
                <a:sym typeface="+mn-ea"/>
              </a:rPr>
              <a:t>、使万民作我的门徒、奉父子圣灵的名、给他们施洗</a:t>
            </a:r>
            <a:r>
              <a:rPr lang="ja-JP" altLang="en-US" sz="3200">
                <a:sym typeface="+mn-ea"/>
              </a:rPr>
              <a:t>凡我所吩咐你们的、都教训他们遵守我就常与你们同在、直到世界的末了。</a:t>
            </a:r>
            <a:r>
              <a:rPr lang="en-US" altLang="zh-CN" sz="3200" dirty="0">
                <a:sym typeface="+mn-ea"/>
              </a:rPr>
              <a:t>”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"Therefore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go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make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disciples of all nations,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baptizing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in the name of the Father and of the Son and of the Holy Spirit,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teaching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to obey everything I have commanded you. And surely I am with you always, to the very end of the age." (Mat28:19-20 NIV). (G.M.B.T.)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053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1098</Words>
  <Application>Microsoft Macintosh PowerPoint</Application>
  <PresentationFormat>Widescreen</PresentationFormat>
  <Paragraphs>163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Wingdings</vt:lpstr>
      <vt:lpstr>Orange Waves</vt:lpstr>
      <vt:lpstr>列王紀上 第12章16-24節</vt:lpstr>
      <vt:lpstr>王上12: 16-24.經文釋意 Attitudes Toward the Fall of the Rehoboam Government </vt:lpstr>
      <vt:lpstr>国与家;王与民; 民与我; State-Politics-Religion-Church-Christian Relationship</vt:lpstr>
      <vt:lpstr>Adultery  Idolatry  Drug  Murder  Violence  Broken-Family  Untrust      </vt:lpstr>
      <vt:lpstr>1 Kings</vt:lpstr>
      <vt:lpstr>国与家;王与民; 国家-政治-宗教-教会-基督徒关系 State-Politics-Religion-Church-Christian Relationship</vt:lpstr>
      <vt:lpstr>State, Religion, Church, and Me. </vt:lpstr>
      <vt:lpstr>For Me. </vt:lpstr>
      <vt:lpstr>Don’t Worry about Food but worry about the Kingdom of God</vt:lpstr>
      <vt:lpstr>Pray</vt:lpstr>
      <vt:lpstr>Pray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約書亞記四章19-24節</dc:title>
  <dc:creator/>
  <cp:lastModifiedBy>Charles D</cp:lastModifiedBy>
  <cp:revision>168</cp:revision>
  <dcterms:created xsi:type="dcterms:W3CDTF">2024-01-10T14:09:00Z</dcterms:created>
  <dcterms:modified xsi:type="dcterms:W3CDTF">2024-12-31T01:20:45Z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69223016E79A43E1A675388F398BE47E_13</vt:lpwstr>
  </property>
  <property fmtid="{D5CDD505-2E9C-101B-9397-08002B2CF9AE}" pid="3" name="KSOProductBuildVer">
    <vt:lpwstr>1033-12.2.0.19307</vt:lpwstr>
  </property>
</Properties>
</file>