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1387" r:id="rId3"/>
    <p:sldId id="1389" r:id="rId4"/>
    <p:sldId id="1388" r:id="rId5"/>
    <p:sldId id="1390" r:id="rId6"/>
    <p:sldId id="1378" r:id="rId7"/>
    <p:sldId id="1379" r:id="rId8"/>
    <p:sldId id="1382" r:id="rId9"/>
    <p:sldId id="1383" r:id="rId10"/>
    <p:sldId id="1384" r:id="rId11"/>
    <p:sldId id="1385" r:id="rId12"/>
    <p:sldId id="1386" r:id="rId13"/>
    <p:sldId id="11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2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10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11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3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19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93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42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17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11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4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 wrap="square" lIns="0" tIns="0" rIns="0" bIns="0">
            <a:normAutofit/>
          </a:bodyPr>
          <a:lstStyle>
            <a:lvl1pPr algn="l" fontAlgn="base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sXlbTkH6SE&amp;ab_channel=ACCCAtlan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ings_of_Israel_and_Judah#/media/File:Genealogy_of_the_kings_of_Israel_and_Judah.sv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205" y="621030"/>
            <a:ext cx="10942955" cy="1717040"/>
          </a:xfrm>
        </p:spPr>
        <p:txBody>
          <a:bodyPr/>
          <a:lstStyle/>
          <a:p>
            <a:pPr algn="ctr"/>
            <a:r>
              <a:rPr lang="zh-CN" altLang="en-US" sz="5400" dirty="0"/>
              <a:t>列王紀上 第</a:t>
            </a:r>
            <a:r>
              <a:rPr lang="en-US" altLang="zh-CN" sz="5400" dirty="0"/>
              <a:t>16</a:t>
            </a:r>
            <a:r>
              <a:rPr lang="zh-CN" altLang="en-US" sz="5400" dirty="0"/>
              <a:t>章</a:t>
            </a:r>
            <a:r>
              <a:rPr lang="en-US" altLang="zh-CN" sz="5400" dirty="0"/>
              <a:t>29-34</a:t>
            </a:r>
            <a:r>
              <a:rPr lang="zh-CN" altLang="en-US" sz="5400" dirty="0"/>
              <a:t>節</a:t>
            </a:r>
            <a:endParaRPr lang="en-US" altLang="zh-C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7290" y="4107815"/>
            <a:ext cx="4448810" cy="2465705"/>
          </a:xfrm>
        </p:spPr>
        <p:txBody>
          <a:bodyPr/>
          <a:lstStyle/>
          <a:p>
            <a:pPr algn="ctr"/>
            <a:r>
              <a:rPr lang="en-US" dirty="0">
                <a:sym typeface="+mn-ea"/>
              </a:rPr>
              <a:t>ACCC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zh-CN" dirty="0">
                <a:sym typeface="+mn-ea"/>
              </a:rPr>
              <a:t>早禱靈修</a:t>
            </a:r>
            <a:endParaRPr lang="zh-CN" dirty="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 dirty="0">
                <a:sym typeface="+mn-ea"/>
              </a:rPr>
              <a:t>William Wei Ding</a:t>
            </a:r>
            <a:r>
              <a:rPr lang="zh-CN" altLang="en-US" dirty="0">
                <a:sym typeface="+mn-ea"/>
              </a:rPr>
              <a:t>分享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ym typeface="+mn-ea"/>
              </a:rPr>
              <a:t>01-14-2024</a:t>
            </a:r>
            <a:endParaRPr lang="en-US" dirty="0"/>
          </a:p>
        </p:txBody>
      </p:sp>
      <p:sp>
        <p:nvSpPr>
          <p:cNvPr id="8" name="Text Box 7"/>
          <p:cNvSpPr txBox="1"/>
          <p:nvPr/>
        </p:nvSpPr>
        <p:spPr>
          <a:xfrm>
            <a:off x="876300" y="26422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301557"/>
            <a:ext cx="11488366" cy="70039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Don’t Live in Comfort Zone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75AB54-DC47-878D-94A2-289C045F59B6}"/>
              </a:ext>
            </a:extLst>
          </p:cNvPr>
          <p:cNvSpPr txBox="1">
            <a:spLocks/>
          </p:cNvSpPr>
          <p:nvPr/>
        </p:nvSpPr>
        <p:spPr>
          <a:xfrm>
            <a:off x="351817" y="1128409"/>
            <a:ext cx="11488366" cy="4328808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3200" dirty="0">
                <a:sym typeface="+mn-ea"/>
              </a:rPr>
              <a:t>“</a:t>
            </a:r>
            <a:r>
              <a:rPr lang="zh-CN" altLang="en-US" sz="3200" dirty="0">
                <a:sym typeface="+mn-ea"/>
              </a:rPr>
              <a:t>所以你们要</a:t>
            </a:r>
            <a:r>
              <a:rPr lang="zh-CN" altLang="en-US" sz="3200" b="1" i="1" dirty="0">
                <a:sym typeface="+mn-ea"/>
              </a:rPr>
              <a:t>去</a:t>
            </a:r>
            <a:r>
              <a:rPr lang="zh-CN" altLang="en-US" sz="3200" dirty="0">
                <a:sym typeface="+mn-ea"/>
              </a:rPr>
              <a:t>、使万民作我的门徒、奉父子圣灵的名、给他们施洗</a:t>
            </a:r>
            <a:r>
              <a:rPr lang="ja-JP" altLang="en-US" sz="3200">
                <a:sym typeface="+mn-ea"/>
              </a:rPr>
              <a:t>凡我所吩咐你们的、都教训他们遵守我就常与你们同在、直到世界的末了。</a:t>
            </a:r>
            <a:r>
              <a:rPr lang="en-US" altLang="zh-CN" sz="3200" dirty="0">
                <a:sym typeface="+mn-ea"/>
              </a:rPr>
              <a:t>”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"Therefore </a:t>
            </a:r>
            <a:r>
              <a:rPr lang="en-US" altLang="zh-CN" sz="3200" b="1" u="sng" dirty="0">
                <a:solidFill>
                  <a:schemeClr val="accent2"/>
                </a:solidFill>
                <a:sym typeface="+mn-ea"/>
              </a:rPr>
              <a:t>go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 and </a:t>
            </a:r>
            <a:r>
              <a:rPr lang="en-US" altLang="zh-CN" sz="3200" b="1" u="sng" dirty="0">
                <a:solidFill>
                  <a:schemeClr val="accent2"/>
                </a:solidFill>
                <a:sym typeface="+mn-ea"/>
              </a:rPr>
              <a:t>make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 disciples of all nations, </a:t>
            </a:r>
            <a:r>
              <a:rPr lang="en-US" altLang="zh-CN" sz="3200" b="1" u="sng" dirty="0">
                <a:solidFill>
                  <a:schemeClr val="accent2"/>
                </a:solidFill>
                <a:sym typeface="+mn-ea"/>
              </a:rPr>
              <a:t>baptizing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 them in the name of the Father and of the Son and of the Holy Spirit, and </a:t>
            </a:r>
            <a:r>
              <a:rPr lang="en-US" altLang="zh-CN" sz="3200" b="1" u="sng" dirty="0">
                <a:solidFill>
                  <a:schemeClr val="accent2"/>
                </a:solidFill>
                <a:sym typeface="+mn-ea"/>
              </a:rPr>
              <a:t>teaching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 them to obey everything I have commanded you. And surely I am with you always, to the very end of the age." (Mat28:19-20 NIV). (G.M.B.T.)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5053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301557"/>
            <a:ext cx="11488366" cy="70039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Pray: Don’t Do Evil in the Eyes of the Lord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75AB54-DC47-878D-94A2-289C045F59B6}"/>
              </a:ext>
            </a:extLst>
          </p:cNvPr>
          <p:cNvSpPr txBox="1">
            <a:spLocks/>
          </p:cNvSpPr>
          <p:nvPr/>
        </p:nvSpPr>
        <p:spPr>
          <a:xfrm>
            <a:off x="351817" y="1128409"/>
            <a:ext cx="11488366" cy="1896894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zh-CN" altLang="en-US" sz="3200" dirty="0">
                <a:sym typeface="+mn-ea"/>
              </a:rPr>
              <a:t>我们在天上的父、愿人都尊你的名为圣。</a:t>
            </a:r>
            <a:endParaRPr lang="en-US" altLang="zh-CN" sz="3200" dirty="0">
              <a:sym typeface="+mn-ea"/>
            </a:endParaRPr>
          </a:p>
          <a:p>
            <a:r>
              <a:rPr lang="zh-CN" altLang="en-US" sz="3200" dirty="0">
                <a:sym typeface="+mn-ea"/>
              </a:rPr>
              <a:t>愿你的国降临。愿你的旨意行在地上、如同行在天上</a:t>
            </a:r>
            <a:r>
              <a:rPr lang="en-US" altLang="zh-CN" sz="3200" dirty="0">
                <a:sym typeface="+mn-ea"/>
              </a:rPr>
              <a:t>.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Father in heaven, hallowed be your name, your kingdom come, your will be done on earth as it is in heaven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04C4F0A-766F-77BD-804C-FEB2C1BAB6D8}"/>
              </a:ext>
            </a:extLst>
          </p:cNvPr>
          <p:cNvSpPr txBox="1">
            <a:spLocks/>
          </p:cNvSpPr>
          <p:nvPr/>
        </p:nvSpPr>
        <p:spPr>
          <a:xfrm>
            <a:off x="351817" y="3127439"/>
            <a:ext cx="11488366" cy="3176084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ja-JP" altLang="en-US" sz="3200">
                <a:sym typeface="+mn-ea"/>
              </a:rPr>
              <a:t>求你看顾保守教会牧师弟兄。不要叫我们遇见试探。救我们脱离凶恶。</a:t>
            </a:r>
            <a:endParaRPr lang="en-US" altLang="ja-JP" sz="3200" dirty="0">
              <a:sym typeface="+mn-ea"/>
            </a:endParaRP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Please watch over and protect the pastors and brothers in the church. Do not lead us into temptation. Deliver us from evil.</a:t>
            </a:r>
          </a:p>
          <a:p>
            <a:r>
              <a:rPr lang="ja-JP" altLang="en-US" sz="3200">
                <a:sym typeface="+mn-ea"/>
              </a:rPr>
              <a:t>兴旺福音和教会</a:t>
            </a:r>
            <a:r>
              <a:rPr lang="en-US" altLang="ja-JP" sz="3200" dirty="0">
                <a:sym typeface="+mn-ea"/>
              </a:rPr>
              <a:t>.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Thriving gospel and church.</a:t>
            </a:r>
          </a:p>
        </p:txBody>
      </p:sp>
    </p:spTree>
    <p:extLst>
      <p:ext uri="{BB962C8B-B14F-4D97-AF65-F5344CB8AC3E}">
        <p14:creationId xmlns:p14="http://schemas.microsoft.com/office/powerpoint/2010/main" val="4201318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301557"/>
            <a:ext cx="11488366" cy="70039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Pray: Don’t Do Evil in the Eyes of the Lord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621A2B-4228-F644-843E-86E1E4ACA426}"/>
              </a:ext>
            </a:extLst>
          </p:cNvPr>
          <p:cNvSpPr txBox="1">
            <a:spLocks/>
          </p:cNvSpPr>
          <p:nvPr/>
        </p:nvSpPr>
        <p:spPr>
          <a:xfrm>
            <a:off x="351817" y="1279184"/>
            <a:ext cx="11488366" cy="1600203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ja-JP" altLang="en-US" sz="3200">
                <a:sym typeface="+mn-ea"/>
              </a:rPr>
              <a:t>求你看顾保守美国的根基永不动摇。以耶稣为神。 </a:t>
            </a:r>
            <a:endParaRPr lang="en-US" altLang="ja-JP" sz="3200" dirty="0">
              <a:sym typeface="+mn-ea"/>
            </a:endParaRP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Please watch over and preserve the foundations of America so that they will never be shaken. Believe in Jesus as God.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5F4E9B-7EE9-B09F-A63C-75BECC538E35}"/>
              </a:ext>
            </a:extLst>
          </p:cNvPr>
          <p:cNvSpPr txBox="1">
            <a:spLocks/>
          </p:cNvSpPr>
          <p:nvPr/>
        </p:nvSpPr>
        <p:spPr>
          <a:xfrm>
            <a:off x="351817" y="2988009"/>
            <a:ext cx="11488366" cy="3124555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ja-JP" altLang="en-US" sz="3200">
                <a:sym typeface="+mn-ea"/>
              </a:rPr>
              <a:t>求你看顾保守美国年青的一代</a:t>
            </a:r>
            <a:r>
              <a:rPr lang="en-US" altLang="ja-JP" sz="3200" dirty="0">
                <a:sym typeface="+mn-ea"/>
              </a:rPr>
              <a:t>, </a:t>
            </a:r>
            <a:r>
              <a:rPr lang="ja-JP" altLang="en-US" sz="3200">
                <a:sym typeface="+mn-ea"/>
              </a:rPr>
              <a:t>寻求真理</a:t>
            </a:r>
            <a:r>
              <a:rPr lang="en-US" altLang="ja-JP" sz="3200" dirty="0">
                <a:sym typeface="+mn-ea"/>
              </a:rPr>
              <a:t>, </a:t>
            </a:r>
          </a:p>
          <a:p>
            <a:r>
              <a:rPr lang="ja-JP" altLang="en-US" sz="3200">
                <a:sym typeface="+mn-ea"/>
              </a:rPr>
              <a:t> 不叫他们被色情</a:t>
            </a:r>
            <a:r>
              <a:rPr lang="en-US" altLang="ja-JP" sz="3200" dirty="0">
                <a:sym typeface="+mn-ea"/>
              </a:rPr>
              <a:t>,</a:t>
            </a:r>
            <a:r>
              <a:rPr lang="ja-JP" altLang="en-US" sz="3200">
                <a:sym typeface="+mn-ea"/>
              </a:rPr>
              <a:t>毒品</a:t>
            </a:r>
            <a:r>
              <a:rPr lang="en-US" altLang="ja-JP" sz="3200" dirty="0">
                <a:sym typeface="+mn-ea"/>
              </a:rPr>
              <a:t>,</a:t>
            </a:r>
            <a:r>
              <a:rPr lang="ja-JP" altLang="en-US" sz="3200">
                <a:sym typeface="+mn-ea"/>
              </a:rPr>
              <a:t>异端所掠去。</a:t>
            </a:r>
            <a:endParaRPr lang="en-US" altLang="ja-JP" sz="3200" dirty="0">
              <a:sym typeface="+mn-ea"/>
            </a:endParaRP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Please watch over and protect the younger generation,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Seeking the Truth,  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Don't let them be taken away by pornography, drugs, and heresy liberal thoughts. </a:t>
            </a:r>
          </a:p>
        </p:txBody>
      </p:sp>
    </p:spTree>
    <p:extLst>
      <p:ext uri="{BB962C8B-B14F-4D97-AF65-F5344CB8AC3E}">
        <p14:creationId xmlns:p14="http://schemas.microsoft.com/office/powerpoint/2010/main" val="162080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Box 16"/>
          <p:cNvSpPr txBox="1"/>
          <p:nvPr/>
        </p:nvSpPr>
        <p:spPr>
          <a:xfrm>
            <a:off x="1172250" y="1031589"/>
            <a:ext cx="9051519" cy="46590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en-US" sz="2800" dirty="0">
                <a:hlinkClick r:id="rId2"/>
              </a:rPr>
              <a:t>https://www.youtube.com/watch?v=8sXlbTkH6SE&amp;ab_channel=ACCCAtlanta</a:t>
            </a:r>
            <a:r>
              <a:rPr lang="en-US" altLang="en-US" sz="2800" dirty="0"/>
              <a:t> </a:t>
            </a:r>
          </a:p>
          <a:p>
            <a:pPr algn="ctr"/>
            <a:r>
              <a:rPr lang="ja-JP" altLang="en-US" sz="2800" b="1" i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為主而活</a:t>
            </a:r>
          </a:p>
          <a:p>
            <a:pPr algn="ctr"/>
            <a:endParaRPr lang="en-US" altLang="en-US" sz="2800" dirty="0"/>
          </a:p>
          <a:p>
            <a:pPr algn="ctr"/>
            <a:endParaRPr lang="en-US" altLang="en-US" sz="2800" dirty="0"/>
          </a:p>
          <a:p>
            <a:pPr algn="ctr"/>
            <a:endParaRPr lang="en-US" altLang="en-US" sz="2800" dirty="0"/>
          </a:p>
          <a:p>
            <a:pPr algn="ctr"/>
            <a:r>
              <a:rPr lang="en-US" altLang="en-US" sz="2800" dirty="0"/>
              <a:t>https://</a:t>
            </a:r>
            <a:r>
              <a:rPr lang="en-US" altLang="en-US" sz="2800" dirty="0" err="1"/>
              <a:t>www.youtube.com</a:t>
            </a:r>
            <a:r>
              <a:rPr lang="en-US" altLang="en-US" sz="2800" dirty="0"/>
              <a:t>/</a:t>
            </a:r>
            <a:r>
              <a:rPr lang="en-US" altLang="en-US" sz="2800" dirty="0" err="1"/>
              <a:t>watch?v</a:t>
            </a:r>
            <a:r>
              <a:rPr lang="en-US" altLang="en-US" sz="2800" dirty="0"/>
              <a:t>=bmUnSstK854</a:t>
            </a:r>
          </a:p>
          <a:p>
            <a:pPr algn="ctr"/>
            <a:r>
              <a:rPr lang="zh-CN" altLang="en-US" sz="2800" dirty="0"/>
              <a:t>行祢旨意</a:t>
            </a:r>
            <a:r>
              <a:rPr lang="en-US" altLang="en-US" sz="2800" dirty="0"/>
              <a:t> </a:t>
            </a:r>
          </a:p>
          <a:p>
            <a:pPr algn="ctr"/>
            <a:r>
              <a:rPr lang="en-US" altLang="en-US" sz="2800" dirty="0"/>
              <a:t>(Go) Hillsong In Chinese</a:t>
            </a:r>
          </a:p>
          <a:p>
            <a:pPr algn="ctr"/>
            <a:r>
              <a:rPr lang="en-US" altLang="en-US" sz="2800" dirty="0"/>
              <a:t>Hillsong </a:t>
            </a:r>
            <a:r>
              <a:rPr lang="zh-CN" altLang="en-US" sz="2800" dirty="0"/>
              <a:t>华语</a:t>
            </a:r>
          </a:p>
          <a:p>
            <a:pPr algn="ctr"/>
            <a:endParaRPr lang="en-US" altLang="en-US" sz="2800" dirty="0"/>
          </a:p>
          <a:p>
            <a:pPr algn="ctr"/>
            <a:endParaRPr lang="en-US" altLang="en-US" sz="2800" dirty="0"/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/>
          <a:stretch>
            <a:fillRect/>
          </a:stretch>
        </p:blipFill>
        <p:spPr>
          <a:xfrm>
            <a:off x="-2147483648" y="-2147483648"/>
            <a:ext cx="2147011200" cy="214701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edge/>
      </p:transition>
    </mc:Choice>
    <mc:Fallback xmlns="">
      <p:transition spd="slow">
        <p:wedg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99" y="190500"/>
            <a:ext cx="11515283" cy="67557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br>
              <a:rPr lang="en-US" altLang="zh-CN" sz="3200" dirty="0">
                <a:sym typeface="+mn-ea"/>
              </a:rPr>
            </a:br>
            <a:r>
              <a:rPr lang="en-US" altLang="zh-CN" sz="3200" dirty="0">
                <a:sym typeface="+mn-ea"/>
              </a:rPr>
              <a:t>Kings Cart </a:t>
            </a:r>
            <a:r>
              <a:rPr lang="en-US" altLang="zh-CN" sz="1000" dirty="0">
                <a:sym typeface="+mn-ea"/>
              </a:rPr>
              <a:t>(</a:t>
            </a:r>
            <a:r>
              <a:rPr lang="en-US" altLang="zh-CN" sz="1000" dirty="0">
                <a:sym typeface="+mn-ea"/>
                <a:hlinkClick r:id="rId3"/>
              </a:rPr>
              <a:t>https://</a:t>
            </a:r>
            <a:r>
              <a:rPr lang="en-US" altLang="zh-CN" sz="1000" dirty="0" err="1">
                <a:sym typeface="+mn-ea"/>
                <a:hlinkClick r:id="rId3"/>
              </a:rPr>
              <a:t>en.wikipedia.org</a:t>
            </a:r>
            <a:r>
              <a:rPr lang="en-US" altLang="zh-CN" sz="1000" dirty="0">
                <a:sym typeface="+mn-ea"/>
                <a:hlinkClick r:id="rId3"/>
              </a:rPr>
              <a:t>/wiki/</a:t>
            </a:r>
            <a:r>
              <a:rPr lang="en-US" altLang="zh-CN" sz="1000" dirty="0" err="1">
                <a:sym typeface="+mn-ea"/>
                <a:hlinkClick r:id="rId3"/>
              </a:rPr>
              <a:t>Kings_of_Israel_and_Judah</a:t>
            </a:r>
            <a:r>
              <a:rPr lang="en-US" altLang="zh-CN" sz="1000" dirty="0">
                <a:sym typeface="+mn-ea"/>
                <a:hlinkClick r:id="rId3"/>
              </a:rPr>
              <a:t>#/media/</a:t>
            </a:r>
            <a:r>
              <a:rPr lang="en-US" altLang="zh-CN" sz="1000" dirty="0" err="1">
                <a:sym typeface="+mn-ea"/>
                <a:hlinkClick r:id="rId3"/>
              </a:rPr>
              <a:t>File:Genealogy_of_the_kings_of_Israel_and_Judah.svg</a:t>
            </a:r>
            <a:r>
              <a:rPr lang="en-US" altLang="zh-CN" sz="1000" dirty="0">
                <a:sym typeface="+mn-ea"/>
              </a:rPr>
              <a:t>)</a:t>
            </a:r>
            <a:br>
              <a:rPr lang="en-US" altLang="zh-CN" sz="3200" dirty="0">
                <a:sym typeface="+mn-ea"/>
              </a:rPr>
            </a:br>
            <a:endParaRPr lang="zh-CN" altLang="en-US" sz="3200" dirty="0">
              <a:sym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5C8C4-476E-65F0-0F07-75E6C3BF0AF2}"/>
              </a:ext>
            </a:extLst>
          </p:cNvPr>
          <p:cNvSpPr txBox="1"/>
          <p:nvPr/>
        </p:nvSpPr>
        <p:spPr>
          <a:xfrm>
            <a:off x="6848917" y="3048393"/>
            <a:ext cx="5311366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"Solomon the father of </a:t>
            </a:r>
            <a:r>
              <a:rPr lang="en-US" sz="3200" dirty="0">
                <a:highlight>
                  <a:srgbClr val="C0C0C0"/>
                </a:highlight>
              </a:rPr>
              <a:t>Rehoboam</a:t>
            </a:r>
            <a:r>
              <a:rPr lang="en-US" dirty="0"/>
              <a:t>, Rehoboam the father of </a:t>
            </a:r>
            <a:r>
              <a:rPr lang="en-US" sz="3200" dirty="0">
                <a:highlight>
                  <a:srgbClr val="C0C0C0"/>
                </a:highlight>
              </a:rPr>
              <a:t>Abijah</a:t>
            </a:r>
            <a:r>
              <a:rPr lang="en-US" dirty="0"/>
              <a:t>, Abijah the father of </a:t>
            </a:r>
            <a:r>
              <a:rPr lang="en-US" sz="3200" dirty="0">
                <a:highlight>
                  <a:srgbClr val="C0C0C0"/>
                </a:highlight>
              </a:rPr>
              <a:t>Asa</a:t>
            </a:r>
            <a:r>
              <a:rPr lang="en-US" dirty="0"/>
              <a:t>," (Mat1:7 NIV)</a:t>
            </a:r>
          </a:p>
          <a:p>
            <a:r>
              <a:rPr lang="en-US" dirty="0"/>
              <a:t>"</a:t>
            </a:r>
            <a:r>
              <a:rPr lang="en-US" dirty="0" err="1"/>
              <a:t>所罗门生罗波安．罗波安生亚比雅．亚比雅生亚撒</a:t>
            </a:r>
            <a:r>
              <a:rPr lang="en-US" dirty="0"/>
              <a:t>．" (Mat1:7 CUVS)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B716B-43AF-F820-1B55-DABAE10F55FF}"/>
              </a:ext>
            </a:extLst>
          </p:cNvPr>
          <p:cNvSpPr txBox="1"/>
          <p:nvPr/>
        </p:nvSpPr>
        <p:spPr>
          <a:xfrm>
            <a:off x="6848917" y="1019967"/>
            <a:ext cx="5343083" cy="19082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"and Jesse the father of King David. </a:t>
            </a:r>
            <a:r>
              <a:rPr lang="en-US" sz="3200" b="1" dirty="0">
                <a:solidFill>
                  <a:schemeClr val="bg2">
                    <a:lumMod val="40000"/>
                    <a:lumOff val="60000"/>
                  </a:schemeClr>
                </a:solidFill>
                <a:highlight>
                  <a:srgbClr val="0000FF"/>
                </a:highlight>
              </a:rPr>
              <a:t>David</a:t>
            </a:r>
            <a:r>
              <a:rPr lang="en-US" dirty="0"/>
              <a:t> was the father of </a:t>
            </a:r>
            <a:r>
              <a:rPr lang="en-US" sz="3200" b="1" dirty="0">
                <a:highlight>
                  <a:srgbClr val="C0C0C0"/>
                </a:highlight>
              </a:rPr>
              <a:t>Solomon</a:t>
            </a:r>
            <a:r>
              <a:rPr lang="en-US" dirty="0"/>
              <a:t>, whose mother had been Uriah's wife," (Mat1:6 NIV)</a:t>
            </a:r>
          </a:p>
          <a:p>
            <a:r>
              <a:rPr lang="en-US" altLang="ja-JP" dirty="0"/>
              <a:t>"</a:t>
            </a:r>
            <a:r>
              <a:rPr lang="ja-JP" altLang="en-US"/>
              <a:t>耶西生大卫王。大卫从乌利亚的妻子生所罗门．</a:t>
            </a:r>
            <a:r>
              <a:rPr lang="en-US" altLang="ja-JP" dirty="0"/>
              <a:t>" (</a:t>
            </a:r>
            <a:r>
              <a:rPr lang="en-US" dirty="0"/>
              <a:t>Mat1:6 CUVS)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34EBAA-C523-99CF-3549-5A8F718C7CAC}"/>
              </a:ext>
            </a:extLst>
          </p:cNvPr>
          <p:cNvSpPr txBox="1"/>
          <p:nvPr/>
        </p:nvSpPr>
        <p:spPr>
          <a:xfrm>
            <a:off x="6699402" y="5246629"/>
            <a:ext cx="549259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"Asa the father of </a:t>
            </a:r>
            <a:r>
              <a:rPr lang="en-US" sz="3200" dirty="0">
                <a:highlight>
                  <a:srgbClr val="C0C0C0"/>
                </a:highlight>
              </a:rPr>
              <a:t>Jehoshaphat</a:t>
            </a:r>
            <a:r>
              <a:rPr lang="en-US" dirty="0"/>
              <a:t>, Jehoshaphat the father of </a:t>
            </a:r>
            <a:r>
              <a:rPr lang="en-US" dirty="0" err="1"/>
              <a:t>Jehoram</a:t>
            </a:r>
            <a:r>
              <a:rPr lang="en-US" dirty="0"/>
              <a:t>, </a:t>
            </a:r>
            <a:r>
              <a:rPr lang="en-US" dirty="0" err="1"/>
              <a:t>Jehoram</a:t>
            </a:r>
            <a:r>
              <a:rPr lang="en-US" dirty="0"/>
              <a:t> the father of Uzziah," (Mat1:8 NIV)</a:t>
            </a:r>
          </a:p>
          <a:p>
            <a:r>
              <a:rPr lang="en-US" altLang="ja-JP" dirty="0"/>
              <a:t>"</a:t>
            </a:r>
            <a:r>
              <a:rPr lang="ja-JP" altLang="en-US"/>
              <a:t>亚撒生约沙法．约沙法生约兰．约兰生乌西亚．</a:t>
            </a:r>
            <a:r>
              <a:rPr lang="en-US" altLang="ja-JP" dirty="0"/>
              <a:t>" (</a:t>
            </a:r>
            <a:r>
              <a:rPr lang="en-US" dirty="0"/>
              <a:t>Mat1:8 CUVS)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3B7F9F-91C3-76F4-9AE2-C900C79E3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1233" y="940655"/>
            <a:ext cx="6959719" cy="5985358"/>
          </a:xfrm>
          <a:prstGeom prst="rect">
            <a:avLst/>
          </a:prstGeom>
        </p:spPr>
      </p:pic>
      <p:sp>
        <p:nvSpPr>
          <p:cNvPr id="12" name="Frame 11">
            <a:extLst>
              <a:ext uri="{FF2B5EF4-FFF2-40B4-BE49-F238E27FC236}">
                <a16:creationId xmlns:a16="http://schemas.microsoft.com/office/drawing/2014/main" id="{4DA8C27A-EACC-28A0-3024-112F12CF5D67}"/>
              </a:ext>
            </a:extLst>
          </p:cNvPr>
          <p:cNvSpPr/>
          <p:nvPr/>
        </p:nvSpPr>
        <p:spPr bwMode="auto">
          <a:xfrm>
            <a:off x="3508515" y="3140760"/>
            <a:ext cx="954156" cy="327992"/>
          </a:xfrm>
          <a:prstGeom prst="fram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58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C9E5E5-59F9-A88A-5647-AE03D39B4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138494"/>
              </p:ext>
            </p:extLst>
          </p:nvPr>
        </p:nvGraphicFramePr>
        <p:xfrm>
          <a:off x="747205" y="2160105"/>
          <a:ext cx="10652978" cy="3642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26">
                  <a:extLst>
                    <a:ext uri="{9D8B030D-6E8A-4147-A177-3AD203B41FA5}">
                      <a16:colId xmlns:a16="http://schemas.microsoft.com/office/drawing/2014/main" val="2912965187"/>
                    </a:ext>
                  </a:extLst>
                </a:gridCol>
                <a:gridCol w="1204491">
                  <a:extLst>
                    <a:ext uri="{9D8B030D-6E8A-4147-A177-3AD203B41FA5}">
                      <a16:colId xmlns:a16="http://schemas.microsoft.com/office/drawing/2014/main" val="4139541504"/>
                    </a:ext>
                  </a:extLst>
                </a:gridCol>
                <a:gridCol w="9105561">
                  <a:extLst>
                    <a:ext uri="{9D8B030D-6E8A-4147-A177-3AD203B41FA5}">
                      <a16:colId xmlns:a16="http://schemas.microsoft.com/office/drawing/2014/main" val="4135421565"/>
                    </a:ext>
                  </a:extLst>
                </a:gridCol>
              </a:tblGrid>
              <a:tr h="44213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Exodus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Lord’s Commands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428638"/>
                  </a:ext>
                </a:extLst>
              </a:tr>
              <a:tr h="44213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You shall have no other </a:t>
                      </a:r>
                      <a:r>
                        <a:rPr lang="en-US" altLang="ja-JP" b="1" dirty="0">
                          <a:solidFill>
                            <a:schemeClr val="accent1"/>
                          </a:solidFill>
                        </a:rPr>
                        <a:t>gods</a:t>
                      </a:r>
                      <a:r>
                        <a:rPr lang="en-US" altLang="ja-JP" dirty="0"/>
                        <a:t> before me.</a:t>
                      </a:r>
                    </a:p>
                    <a:p>
                      <a:r>
                        <a:rPr lang="ja-JP" altLang="en-US"/>
                        <a:t>除了我以外、你不可有别的神。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271850"/>
                  </a:ext>
                </a:extLst>
              </a:tr>
              <a:tr h="44213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20:4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You shall not make for yourself an </a:t>
                      </a:r>
                      <a:r>
                        <a:rPr lang="en-US" altLang="ja-JP" b="1" dirty="0">
                          <a:solidFill>
                            <a:schemeClr val="accent1"/>
                          </a:solidFill>
                        </a:rPr>
                        <a:t>idol</a:t>
                      </a:r>
                      <a:r>
                        <a:rPr lang="en-US" altLang="ja-JP" dirty="0"/>
                        <a:t> in the form of anything </a:t>
                      </a:r>
                      <a:br>
                        <a:rPr lang="en-US" altLang="ja-JP" dirty="0"/>
                      </a:br>
                      <a:r>
                        <a:rPr lang="ja-JP" altLang="en-US"/>
                        <a:t>不可为自己雕刻偶像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146381"/>
                  </a:ext>
                </a:extLst>
              </a:tr>
              <a:tr h="44213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20:7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You shall not </a:t>
                      </a:r>
                      <a:r>
                        <a:rPr lang="en-US" altLang="ja-JP" b="1" dirty="0">
                          <a:solidFill>
                            <a:schemeClr val="accent1"/>
                          </a:solidFill>
                        </a:rPr>
                        <a:t>misuse</a:t>
                      </a:r>
                      <a:r>
                        <a:rPr lang="en-US" altLang="ja-JP" dirty="0"/>
                        <a:t> the name of the Lord your God.</a:t>
                      </a:r>
                      <a:br>
                        <a:rPr lang="en-US" altLang="ja-JP" dirty="0"/>
                      </a:br>
                      <a:r>
                        <a:rPr lang="ja-JP" altLang="en-US"/>
                        <a:t>不可妄称耶和华你　神的名</a:t>
                      </a:r>
                      <a:r>
                        <a:rPr lang="en-US" altLang="ja-JP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34449"/>
                  </a:ext>
                </a:extLst>
              </a:tr>
              <a:tr h="49311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20:8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Remember the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Sabbath</a:t>
                      </a:r>
                      <a:r>
                        <a:rPr lang="en-US" dirty="0"/>
                        <a:t> day by keeping it holy.</a:t>
                      </a:r>
                      <a:br>
                        <a:rPr lang="en-US" dirty="0"/>
                      </a:br>
                      <a:r>
                        <a:rPr lang="ja-JP" altLang="en-US"/>
                        <a:t>当记念安息日、守为圣日。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54003"/>
                  </a:ext>
                </a:extLst>
              </a:tr>
              <a:tr h="44213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20:12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Honor</a:t>
                      </a:r>
                      <a:r>
                        <a:rPr lang="en-US" dirty="0"/>
                        <a:t> your father and your mother.</a:t>
                      </a:r>
                    </a:p>
                    <a:p>
                      <a:r>
                        <a:rPr lang="ja-JP" altLang="en-US"/>
                        <a:t>当孝敬父母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722675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7C29A727-29AF-28DA-7B1B-F22E245A3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37988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ja-JP" sz="3200" dirty="0">
                <a:sym typeface="+mn-ea"/>
              </a:rPr>
              <a:t>1</a:t>
            </a:r>
            <a:r>
              <a:rPr lang="en-US" altLang="zh-CN" sz="3200" dirty="0">
                <a:sym typeface="+mn-ea"/>
              </a:rPr>
              <a:t>Ki 16:30</a:t>
            </a:r>
            <a:br>
              <a:rPr lang="en-US" altLang="zh-CN" sz="3200" dirty="0">
                <a:sym typeface="+mn-ea"/>
              </a:rPr>
            </a:br>
            <a:r>
              <a:rPr lang="en-US" altLang="zh-CN" sz="3200" dirty="0">
                <a:sym typeface="+mn-ea"/>
              </a:rPr>
              <a:t>Do </a:t>
            </a:r>
            <a:r>
              <a:rPr lang="en-US" altLang="zh-CN" sz="3200" b="1" dirty="0">
                <a:sym typeface="+mn-ea"/>
              </a:rPr>
              <a:t>Evil</a:t>
            </a:r>
            <a:r>
              <a:rPr lang="en-US" altLang="zh-CN" sz="3200" dirty="0">
                <a:sym typeface="+mn-ea"/>
              </a:rPr>
              <a:t> in the Eyes of the Lord.   </a:t>
            </a:r>
            <a:br>
              <a:rPr lang="en-US" altLang="ja-JP" sz="2000" dirty="0">
                <a:sym typeface="+mn-ea"/>
              </a:rPr>
            </a:br>
            <a:r>
              <a:rPr lang="ja-JP" altLang="en-US" sz="3200">
                <a:sym typeface="+mn-ea"/>
              </a:rPr>
              <a:t>行耶和华眼中看为</a:t>
            </a:r>
            <a:r>
              <a:rPr lang="ja-JP" altLang="en-US" sz="3200" b="1">
                <a:sym typeface="+mn-ea"/>
              </a:rPr>
              <a:t>恶</a:t>
            </a:r>
            <a:r>
              <a:rPr lang="ja-JP" altLang="en-US" sz="3200">
                <a:sym typeface="+mn-ea"/>
              </a:rPr>
              <a:t>的事</a:t>
            </a:r>
            <a:r>
              <a:rPr lang="en-US" altLang="ja-JP" sz="3200" dirty="0">
                <a:sym typeface="+mn-ea"/>
              </a:rPr>
              <a:t>  (1</a:t>
            </a:r>
            <a:r>
              <a:rPr lang="en-US" altLang="zh-CN" sz="3200" dirty="0">
                <a:sym typeface="+mn-ea"/>
              </a:rPr>
              <a:t>Ki16:30 CUVS). (x47)</a:t>
            </a:r>
            <a:endParaRPr lang="zh-CN" altLang="en-US" sz="32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058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C9E5E5-59F9-A88A-5647-AE03D39B4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867371"/>
              </p:ext>
            </p:extLst>
          </p:nvPr>
        </p:nvGraphicFramePr>
        <p:xfrm>
          <a:off x="609600" y="1851992"/>
          <a:ext cx="10972799" cy="3642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612">
                  <a:extLst>
                    <a:ext uri="{9D8B030D-6E8A-4147-A177-3AD203B41FA5}">
                      <a16:colId xmlns:a16="http://schemas.microsoft.com/office/drawing/2014/main" val="2912965187"/>
                    </a:ext>
                  </a:extLst>
                </a:gridCol>
                <a:gridCol w="1699461">
                  <a:extLst>
                    <a:ext uri="{9D8B030D-6E8A-4147-A177-3AD203B41FA5}">
                      <a16:colId xmlns:a16="http://schemas.microsoft.com/office/drawing/2014/main" val="4139541504"/>
                    </a:ext>
                  </a:extLst>
                </a:gridCol>
                <a:gridCol w="8452726">
                  <a:extLst>
                    <a:ext uri="{9D8B030D-6E8A-4147-A177-3AD203B41FA5}">
                      <a16:colId xmlns:a16="http://schemas.microsoft.com/office/drawing/2014/main" val="4135421565"/>
                    </a:ext>
                  </a:extLst>
                </a:gridCol>
              </a:tblGrid>
              <a:tr h="44213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Exodus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Lord’s Commands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428638"/>
                  </a:ext>
                </a:extLst>
              </a:tr>
              <a:tr h="44213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20:13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You shall not </a:t>
                      </a:r>
                      <a:r>
                        <a:rPr lang="en-US" altLang="ja-JP" dirty="0">
                          <a:solidFill>
                            <a:schemeClr val="accent1"/>
                          </a:solidFill>
                        </a:rPr>
                        <a:t>murder</a:t>
                      </a:r>
                      <a:r>
                        <a:rPr lang="en-US" altLang="ja-JP" dirty="0"/>
                        <a:t>.</a:t>
                      </a:r>
                      <a:br>
                        <a:rPr lang="en-US" altLang="ja-JP" dirty="0"/>
                      </a:br>
                      <a:r>
                        <a:rPr lang="ja-JP" altLang="en-US"/>
                        <a:t>不可杀人。</a:t>
                      </a:r>
                      <a:r>
                        <a:rPr lang="en-US" altLang="ja-JP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271850"/>
                  </a:ext>
                </a:extLst>
              </a:tr>
              <a:tr h="44213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20:14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You shall not commit </a:t>
                      </a:r>
                      <a:r>
                        <a:rPr lang="en-US" altLang="ja-JP" dirty="0">
                          <a:solidFill>
                            <a:schemeClr val="accent1"/>
                          </a:solidFill>
                        </a:rPr>
                        <a:t>adultery</a:t>
                      </a:r>
                      <a:r>
                        <a:rPr lang="en-US" altLang="ja-JP" dirty="0"/>
                        <a:t>.</a:t>
                      </a:r>
                      <a:br>
                        <a:rPr lang="en-US" altLang="ja-JP" dirty="0"/>
                      </a:br>
                      <a:r>
                        <a:rPr lang="ja-JP" altLang="en-US"/>
                        <a:t>不可奸淫。</a:t>
                      </a:r>
                      <a:r>
                        <a:rPr lang="en-US" altLang="ja-JP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146381"/>
                  </a:ext>
                </a:extLst>
              </a:tr>
              <a:tr h="44213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You shall not </a:t>
                      </a:r>
                      <a:r>
                        <a:rPr lang="en-US" altLang="ja-JP" dirty="0">
                          <a:solidFill>
                            <a:schemeClr val="accent1"/>
                          </a:solidFill>
                        </a:rPr>
                        <a:t>steal</a:t>
                      </a:r>
                      <a:r>
                        <a:rPr lang="en-US" altLang="ja-JP" dirty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/>
                        <a:t>不可偷盗。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34449"/>
                  </a:ext>
                </a:extLst>
              </a:tr>
              <a:tr h="493116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20:16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You shall not give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false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testimony</a:t>
                      </a:r>
                      <a:r>
                        <a:rPr lang="en-US" dirty="0"/>
                        <a:t> against your neighbor.</a:t>
                      </a:r>
                      <a:br>
                        <a:rPr lang="en-US" dirty="0"/>
                      </a:br>
                      <a:r>
                        <a:rPr lang="ja-JP" altLang="en-US"/>
                        <a:t>不可作假见证陷害人。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54003"/>
                  </a:ext>
                </a:extLst>
              </a:tr>
              <a:tr h="44213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20:17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shall not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covet</a:t>
                      </a:r>
                      <a:r>
                        <a:rPr lang="en-US" dirty="0"/>
                        <a:t> your neighbor's house. </a:t>
                      </a:r>
                    </a:p>
                    <a:p>
                      <a:r>
                        <a:rPr lang="ja-JP" altLang="en-US"/>
                        <a:t>不可贪恋人的房屋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722675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C63780A5-8BB8-F9AD-CE36-0818A725E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37988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zh-CN" sz="3200" dirty="0">
                <a:sym typeface="+mn-ea"/>
              </a:rPr>
              <a:t>Do </a:t>
            </a:r>
            <a:r>
              <a:rPr lang="en-US" altLang="zh-CN" sz="3200" b="1" dirty="0">
                <a:sym typeface="+mn-ea"/>
              </a:rPr>
              <a:t>Evil</a:t>
            </a:r>
            <a:r>
              <a:rPr lang="en-US" altLang="zh-CN" sz="3200" dirty="0">
                <a:sym typeface="+mn-ea"/>
              </a:rPr>
              <a:t> in the Eyes of the Lord. </a:t>
            </a:r>
            <a:br>
              <a:rPr lang="en-US" altLang="ja-JP" sz="3200" dirty="0">
                <a:sym typeface="+mn-ea"/>
              </a:rPr>
            </a:br>
            <a:r>
              <a:rPr lang="ja-JP" altLang="en-US" sz="3200">
                <a:sym typeface="+mn-ea"/>
              </a:rPr>
              <a:t>行耶和华眼中看为</a:t>
            </a:r>
            <a:r>
              <a:rPr lang="ja-JP" altLang="en-US" sz="3200" b="1">
                <a:sym typeface="+mn-ea"/>
              </a:rPr>
              <a:t>恶</a:t>
            </a:r>
            <a:r>
              <a:rPr lang="ja-JP" altLang="en-US" sz="3200">
                <a:sym typeface="+mn-ea"/>
              </a:rPr>
              <a:t>的事</a:t>
            </a:r>
            <a:r>
              <a:rPr lang="en-US" altLang="ja-JP" sz="3200" dirty="0">
                <a:sym typeface="+mn-ea"/>
              </a:rPr>
              <a:t> (1</a:t>
            </a:r>
            <a:r>
              <a:rPr lang="en-US" altLang="zh-CN" sz="3200" dirty="0">
                <a:sym typeface="+mn-ea"/>
              </a:rPr>
              <a:t>Ki16:30 CUVS)</a:t>
            </a:r>
            <a:endParaRPr lang="zh-CN" altLang="en-US" sz="32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760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63780A5-8BB8-F9AD-CE36-0818A725E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37988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zh-CN" sz="3200" dirty="0">
                <a:sym typeface="+mn-ea"/>
              </a:rPr>
              <a:t>Check List of Moses’ Ten Commands</a:t>
            </a:r>
            <a:br>
              <a:rPr lang="en-US" altLang="zh-CN" sz="3200" dirty="0">
                <a:sym typeface="+mn-ea"/>
              </a:rPr>
            </a:br>
            <a:endParaRPr lang="zh-CN" altLang="en-US" sz="3200" dirty="0">
              <a:sym typeface="+mn-ea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A2020F-0E23-E486-CCD3-1C6F43843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002623"/>
              </p:ext>
            </p:extLst>
          </p:nvPr>
        </p:nvGraphicFramePr>
        <p:xfrm>
          <a:off x="609600" y="1834800"/>
          <a:ext cx="10840273" cy="3246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321">
                  <a:extLst>
                    <a:ext uri="{9D8B030D-6E8A-4147-A177-3AD203B41FA5}">
                      <a16:colId xmlns:a16="http://schemas.microsoft.com/office/drawing/2014/main" val="1341161800"/>
                    </a:ext>
                  </a:extLst>
                </a:gridCol>
                <a:gridCol w="1122018">
                  <a:extLst>
                    <a:ext uri="{9D8B030D-6E8A-4147-A177-3AD203B41FA5}">
                      <a16:colId xmlns:a16="http://schemas.microsoft.com/office/drawing/2014/main" val="4160174445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3407671898"/>
                    </a:ext>
                  </a:extLst>
                </a:gridCol>
                <a:gridCol w="894522">
                  <a:extLst>
                    <a:ext uri="{9D8B030D-6E8A-4147-A177-3AD203B41FA5}">
                      <a16:colId xmlns:a16="http://schemas.microsoft.com/office/drawing/2014/main" val="3057126703"/>
                    </a:ext>
                  </a:extLst>
                </a:gridCol>
                <a:gridCol w="824948">
                  <a:extLst>
                    <a:ext uri="{9D8B030D-6E8A-4147-A177-3AD203B41FA5}">
                      <a16:colId xmlns:a16="http://schemas.microsoft.com/office/drawing/2014/main" val="750108894"/>
                    </a:ext>
                  </a:extLst>
                </a:gridCol>
                <a:gridCol w="861389">
                  <a:extLst>
                    <a:ext uri="{9D8B030D-6E8A-4147-A177-3AD203B41FA5}">
                      <a16:colId xmlns:a16="http://schemas.microsoft.com/office/drawing/2014/main" val="3505031252"/>
                    </a:ext>
                  </a:extLst>
                </a:gridCol>
                <a:gridCol w="903356">
                  <a:extLst>
                    <a:ext uri="{9D8B030D-6E8A-4147-A177-3AD203B41FA5}">
                      <a16:colId xmlns:a16="http://schemas.microsoft.com/office/drawing/2014/main" val="2342028271"/>
                    </a:ext>
                  </a:extLst>
                </a:gridCol>
                <a:gridCol w="903356">
                  <a:extLst>
                    <a:ext uri="{9D8B030D-6E8A-4147-A177-3AD203B41FA5}">
                      <a16:colId xmlns:a16="http://schemas.microsoft.com/office/drawing/2014/main" val="385251023"/>
                    </a:ext>
                  </a:extLst>
                </a:gridCol>
                <a:gridCol w="903356">
                  <a:extLst>
                    <a:ext uri="{9D8B030D-6E8A-4147-A177-3AD203B41FA5}">
                      <a16:colId xmlns:a16="http://schemas.microsoft.com/office/drawing/2014/main" val="3381038810"/>
                    </a:ext>
                  </a:extLst>
                </a:gridCol>
                <a:gridCol w="903356">
                  <a:extLst>
                    <a:ext uri="{9D8B030D-6E8A-4147-A177-3AD203B41FA5}">
                      <a16:colId xmlns:a16="http://schemas.microsoft.com/office/drawing/2014/main" val="3474221572"/>
                    </a:ext>
                  </a:extLst>
                </a:gridCol>
                <a:gridCol w="903356">
                  <a:extLst>
                    <a:ext uri="{9D8B030D-6E8A-4147-A177-3AD203B41FA5}">
                      <a16:colId xmlns:a16="http://schemas.microsoft.com/office/drawing/2014/main" val="3059287442"/>
                    </a:ext>
                  </a:extLst>
                </a:gridCol>
                <a:gridCol w="903356">
                  <a:extLst>
                    <a:ext uri="{9D8B030D-6E8A-4147-A177-3AD203B41FA5}">
                      <a16:colId xmlns:a16="http://schemas.microsoft.com/office/drawing/2014/main" val="2041559729"/>
                    </a:ext>
                  </a:extLst>
                </a:gridCol>
              </a:tblGrid>
              <a:tr h="617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  <a:p>
                      <a:pPr algn="ctr"/>
                      <a:r>
                        <a:rPr lang="en-US" sz="1200" dirty="0"/>
                        <a:t>gods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  <a:p>
                      <a:pPr algn="ctr"/>
                      <a:r>
                        <a:rPr lang="en-US" dirty="0"/>
                        <a:t>idol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  <a:p>
                      <a:pPr algn="ctr"/>
                      <a:r>
                        <a:rPr lang="en-US" sz="1200" dirty="0"/>
                        <a:t>misuse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  <a:p>
                      <a:pPr algn="ctr"/>
                      <a:r>
                        <a:rPr lang="en-US" sz="1200" dirty="0"/>
                        <a:t>Sabbath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  <a:p>
                      <a:pPr algn="ctr"/>
                      <a:r>
                        <a:rPr lang="en-US" sz="1200" dirty="0"/>
                        <a:t>Parents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  <a:p>
                      <a:pPr algn="ctr"/>
                      <a:r>
                        <a:rPr lang="en-US" sz="1200" dirty="0"/>
                        <a:t>Murder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  <a:p>
                      <a:pPr algn="ctr"/>
                      <a:r>
                        <a:rPr lang="en-US" sz="1200" dirty="0"/>
                        <a:t>adultery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  <a:p>
                      <a:pPr algn="ctr"/>
                      <a:r>
                        <a:rPr lang="en-US" dirty="0"/>
                        <a:t>Steal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  <a:p>
                      <a:pPr algn="ctr"/>
                      <a:r>
                        <a:rPr lang="en-US" sz="1100" dirty="0"/>
                        <a:t>Testament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  <a:p>
                      <a:pPr algn="ctr"/>
                      <a:r>
                        <a:rPr lang="en-US" dirty="0"/>
                        <a:t>Covet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198856"/>
                  </a:ext>
                </a:extLst>
              </a:tr>
              <a:tr h="3984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630293"/>
                  </a:ext>
                </a:extLst>
              </a:tr>
              <a:tr h="35276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390432"/>
                  </a:ext>
                </a:extLst>
              </a:tr>
              <a:tr h="35276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572540"/>
                  </a:ext>
                </a:extLst>
              </a:tr>
              <a:tr h="35276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250603"/>
                  </a:ext>
                </a:extLst>
              </a:tr>
              <a:tr h="35276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908814"/>
                  </a:ext>
                </a:extLst>
              </a:tr>
              <a:tr h="379601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Israel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05292"/>
                  </a:ext>
                </a:extLst>
              </a:tr>
              <a:tr h="352761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44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03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499"/>
            <a:ext cx="10972800" cy="73488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sym typeface="+mn-ea"/>
              </a:rPr>
              <a:t>Spiritual War</a:t>
            </a:r>
            <a:endParaRPr lang="zh-CN" altLang="en-US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88022-702C-2B79-63CE-51454CBECCEE}"/>
              </a:ext>
            </a:extLst>
          </p:cNvPr>
          <p:cNvSpPr txBox="1"/>
          <p:nvPr/>
        </p:nvSpPr>
        <p:spPr>
          <a:xfrm>
            <a:off x="609600" y="1408301"/>
            <a:ext cx="1037313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"I know that nothing good lives in me, that is, in my sinful nature. For I have the desire to do what is good, but I cannot carry it out." (Rom7:18 NIV)</a:t>
            </a:r>
          </a:p>
          <a:p>
            <a:r>
              <a:rPr lang="en-US" altLang="ja-JP" dirty="0"/>
              <a:t>"</a:t>
            </a:r>
            <a:r>
              <a:rPr lang="ja-JP" altLang="en-US"/>
              <a:t>我也知道、在我里头、就是我肉体之中、没有良善．因为立志为善由得我、只是行出来由不得我。</a:t>
            </a:r>
            <a:r>
              <a:rPr lang="en-US" altLang="ja-JP" dirty="0"/>
              <a:t>" (</a:t>
            </a:r>
            <a:r>
              <a:rPr lang="en-US" dirty="0"/>
              <a:t>Rom7:18 CUVS)</a:t>
            </a:r>
          </a:p>
          <a:p>
            <a:endParaRPr lang="en-US" dirty="0"/>
          </a:p>
          <a:p>
            <a:r>
              <a:rPr lang="en-US" dirty="0"/>
              <a:t>"For what I do is not the good I want to do; no, the evil I do not want to do -- this I keep on doing." (Rom7:19 NIV)</a:t>
            </a:r>
          </a:p>
          <a:p>
            <a:r>
              <a:rPr lang="en-US" altLang="ja-JP" dirty="0"/>
              <a:t>"</a:t>
            </a:r>
            <a:r>
              <a:rPr lang="ja-JP" altLang="en-US"/>
              <a:t>故此、我所愿意的善、我反不作．我所不愿意的恶、我倒去作。</a:t>
            </a:r>
            <a:r>
              <a:rPr lang="en-US" altLang="ja-JP" dirty="0"/>
              <a:t>" (</a:t>
            </a:r>
            <a:r>
              <a:rPr lang="en-US" dirty="0"/>
              <a:t>Rom7:19 CUVS)</a:t>
            </a:r>
          </a:p>
          <a:p>
            <a:endParaRPr lang="en-US" dirty="0"/>
          </a:p>
          <a:p>
            <a:r>
              <a:rPr lang="en-US" dirty="0"/>
              <a:t>"Now if I do what I do not want to do, it is no longer I who do it, but it is sin living in me that does it." (Rom7:20 NIV)</a:t>
            </a:r>
          </a:p>
          <a:p>
            <a:r>
              <a:rPr lang="en-US" altLang="ja-JP" dirty="0"/>
              <a:t>"</a:t>
            </a:r>
            <a:r>
              <a:rPr lang="ja-JP" altLang="en-US"/>
              <a:t>若我去作所不愿意作的、就不是我作的、乃是住在我里头的罪作的。</a:t>
            </a:r>
            <a:r>
              <a:rPr lang="en-US" altLang="ja-JP" dirty="0"/>
              <a:t>" (</a:t>
            </a:r>
            <a:r>
              <a:rPr lang="en-US" dirty="0"/>
              <a:t>Rom7:20 CUVS)</a:t>
            </a:r>
          </a:p>
          <a:p>
            <a:endParaRPr lang="en-US" dirty="0"/>
          </a:p>
          <a:p>
            <a:r>
              <a:rPr lang="en-US" dirty="0"/>
              <a:t>"So I find this law at work: When I want to do good, evil is right there with me." (Rom7:21 NIV)</a:t>
            </a:r>
          </a:p>
          <a:p>
            <a:r>
              <a:rPr lang="en-US" altLang="ja-JP" dirty="0"/>
              <a:t>"</a:t>
            </a:r>
            <a:r>
              <a:rPr lang="ja-JP" altLang="en-US"/>
              <a:t>我觉得有个律、就是我愿意为善的时候、便有恶与我同在。</a:t>
            </a:r>
            <a:r>
              <a:rPr lang="en-US" altLang="ja-JP" dirty="0"/>
              <a:t>" (</a:t>
            </a:r>
            <a:r>
              <a:rPr lang="en-US" dirty="0"/>
              <a:t>Rom7:21 CUVS)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025" y="1529264"/>
            <a:ext cx="10972800" cy="4663923"/>
          </a:xfrm>
        </p:spPr>
        <p:txBody>
          <a:bodyPr/>
          <a:lstStyle/>
          <a:p>
            <a:r>
              <a:rPr lang="en-US" sz="2400" dirty="0"/>
              <a:t>"For in my inner being I delight in God's law;" (Rom7:22 NIV)</a:t>
            </a:r>
            <a:br>
              <a:rPr lang="en-US" sz="2400" dirty="0"/>
            </a:br>
            <a:r>
              <a:rPr lang="en-US" altLang="ja-JP" sz="2400" dirty="0"/>
              <a:t>"</a:t>
            </a:r>
            <a:r>
              <a:rPr lang="ja-JP" altLang="en-US" sz="2400"/>
              <a:t>因为按着我里面的意思。</a:t>
            </a:r>
            <a:r>
              <a:rPr lang="en-US" altLang="ja-JP" sz="2400" dirty="0"/>
              <a:t>〔</a:t>
            </a:r>
            <a:r>
              <a:rPr lang="ja-JP" altLang="en-US" sz="2400"/>
              <a:t>原文作人</a:t>
            </a:r>
            <a:r>
              <a:rPr lang="en-US" altLang="ja-JP" sz="2400" dirty="0"/>
              <a:t>〕</a:t>
            </a:r>
            <a:r>
              <a:rPr lang="ja-JP" altLang="en-US" sz="2400"/>
              <a:t>我是喜欢　神的律．</a:t>
            </a:r>
            <a:r>
              <a:rPr lang="en-US" altLang="ja-JP" sz="2400" dirty="0"/>
              <a:t>" (</a:t>
            </a:r>
            <a:r>
              <a:rPr lang="en-US" sz="2400" dirty="0"/>
              <a:t>Rom7:22 CUVS)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"but I see another law at work in the members of my body, waging war against the law of my mind and making me a prisoner of the law of sin at work within my members." (Rom7:23 NIV)</a:t>
            </a:r>
            <a:br>
              <a:rPr lang="en-US" sz="2400" dirty="0"/>
            </a:br>
            <a:r>
              <a:rPr lang="en-US" altLang="ja-JP" sz="2400" dirty="0"/>
              <a:t>"</a:t>
            </a:r>
            <a:r>
              <a:rPr lang="ja-JP" altLang="en-US" sz="2400"/>
              <a:t>但我觉得肢体中另有个律、和我心中的律交战、把我掳去叫我附从那肢体中犯罪的律。</a:t>
            </a:r>
            <a:r>
              <a:rPr lang="en-US" altLang="ja-JP" sz="2400" dirty="0"/>
              <a:t>" (</a:t>
            </a:r>
            <a:r>
              <a:rPr lang="en-US" sz="2400" dirty="0"/>
              <a:t>Rom7:23 CUVS)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"What a wretched man I am! Who will rescue me from this body of death?" (Rom7:24 NIV)</a:t>
            </a:r>
            <a:r>
              <a:rPr lang="ja-JP" altLang="en-US" sz="2400"/>
              <a:t> </a:t>
            </a:r>
            <a:br>
              <a:rPr lang="en-US" altLang="ja-JP" sz="2400" dirty="0"/>
            </a:br>
            <a:r>
              <a:rPr lang="en-US" altLang="ja-JP" sz="2400" dirty="0"/>
              <a:t>"</a:t>
            </a:r>
            <a:r>
              <a:rPr lang="ja-JP" altLang="en-US" sz="2400"/>
              <a:t>我真是苦阿、谁能救我脱离这取死的身体呢</a:t>
            </a:r>
            <a:r>
              <a:rPr lang="en-US" altLang="ja-JP" sz="2400" dirty="0"/>
              <a:t>?" (</a:t>
            </a:r>
            <a:r>
              <a:rPr lang="en-US" sz="2400" dirty="0"/>
              <a:t>Rom7:24 CUVS)</a:t>
            </a:r>
            <a:br>
              <a:rPr lang="en-US" sz="2400" dirty="0"/>
            </a:br>
            <a:endParaRPr lang="zh-CN" altLang="en-US" sz="24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6A0CB8-5C2E-B4B0-0226-2EAD89AF472B}"/>
              </a:ext>
            </a:extLst>
          </p:cNvPr>
          <p:cNvSpPr txBox="1">
            <a:spLocks/>
          </p:cNvSpPr>
          <p:nvPr/>
        </p:nvSpPr>
        <p:spPr>
          <a:xfrm>
            <a:off x="351817" y="505785"/>
            <a:ext cx="11488366" cy="70039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Spiritual War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4253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499"/>
            <a:ext cx="10972800" cy="104849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sym typeface="+mn-ea"/>
              </a:rPr>
              <a:t>Praise Jesus Christ our Lord</a:t>
            </a:r>
            <a:endParaRPr lang="zh-CN" altLang="en-US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08525-5C27-1DBA-C9CB-23699A76E292}"/>
              </a:ext>
            </a:extLst>
          </p:cNvPr>
          <p:cNvSpPr txBox="1"/>
          <p:nvPr/>
        </p:nvSpPr>
        <p:spPr>
          <a:xfrm>
            <a:off x="854764" y="1367135"/>
            <a:ext cx="9700591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Thanks be to God </a:t>
            </a:r>
            <a:r>
              <a:rPr lang="en-US" sz="2800" b="1" dirty="0"/>
              <a:t>– </a:t>
            </a:r>
          </a:p>
          <a:p>
            <a:pPr algn="ctr"/>
            <a:r>
              <a:rPr lang="en-US" sz="2800" b="1" dirty="0">
                <a:solidFill>
                  <a:schemeClr val="accent2"/>
                </a:solidFill>
              </a:rPr>
              <a:t>through Jesus Christ our Lord! </a:t>
            </a:r>
          </a:p>
          <a:p>
            <a:pPr algn="ctr"/>
            <a:r>
              <a:rPr lang="en-US" sz="2800" dirty="0"/>
              <a:t>So then, I myself in my mind am a slave to God's law, </a:t>
            </a:r>
          </a:p>
          <a:p>
            <a:pPr algn="ctr"/>
            <a:r>
              <a:rPr lang="en-US" sz="2800" dirty="0"/>
              <a:t>but in the sinful nature a slave to the law of sin.</a:t>
            </a:r>
          </a:p>
          <a:p>
            <a:pPr algn="ctr"/>
            <a:endParaRPr lang="en-US" sz="2800" dirty="0"/>
          </a:p>
          <a:p>
            <a:pPr algn="ctr"/>
            <a:r>
              <a:rPr lang="ja-JP" altLang="en-US" sz="2800" b="1">
                <a:solidFill>
                  <a:schemeClr val="accent2"/>
                </a:solidFill>
              </a:rPr>
              <a:t>感谢　神、</a:t>
            </a:r>
            <a:endParaRPr lang="en-US" altLang="ja-JP" sz="2800" b="1" dirty="0">
              <a:solidFill>
                <a:schemeClr val="accent2"/>
              </a:solidFill>
            </a:endParaRPr>
          </a:p>
          <a:p>
            <a:pPr algn="ctr"/>
            <a:r>
              <a:rPr lang="ja-JP" altLang="en-US" sz="2800" b="1">
                <a:solidFill>
                  <a:schemeClr val="accent2"/>
                </a:solidFill>
              </a:rPr>
              <a:t>靠着我们的主耶稣基督</a:t>
            </a:r>
            <a:endParaRPr lang="en-US" altLang="ja-JP" sz="2800" b="1" dirty="0">
              <a:solidFill>
                <a:schemeClr val="accent2"/>
              </a:solidFill>
            </a:endParaRPr>
          </a:p>
          <a:p>
            <a:pPr algn="ctr"/>
            <a:r>
              <a:rPr lang="ja-JP" altLang="en-US" sz="2800"/>
              <a:t>就能脱离了。</a:t>
            </a:r>
            <a:endParaRPr lang="en-US" altLang="ja-JP" sz="2800" dirty="0"/>
          </a:p>
          <a:p>
            <a:pPr algn="ctr"/>
            <a:r>
              <a:rPr lang="ja-JP" altLang="en-US" sz="2800"/>
              <a:t>这样看来、我以内心顺服　神的律．</a:t>
            </a:r>
            <a:endParaRPr lang="en-US" altLang="ja-JP" sz="2800" dirty="0"/>
          </a:p>
          <a:p>
            <a:pPr algn="ctr"/>
            <a:r>
              <a:rPr lang="ja-JP" altLang="en-US" sz="2800"/>
              <a:t>我肉体却顺服罪的律了。</a:t>
            </a:r>
            <a:r>
              <a:rPr lang="en-US" altLang="ja-JP" sz="2800" dirty="0"/>
              <a:t> (</a:t>
            </a:r>
            <a:r>
              <a:rPr lang="en-US" sz="2800" dirty="0"/>
              <a:t>Rom7:25 CUVS)</a:t>
            </a:r>
          </a:p>
          <a:p>
            <a:pPr algn="ctr"/>
            <a:endParaRPr lang="en-US" sz="28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9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301557"/>
            <a:ext cx="11488366" cy="70039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Love of God: 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75AB54-DC47-878D-94A2-289C045F59B6}"/>
              </a:ext>
            </a:extLst>
          </p:cNvPr>
          <p:cNvSpPr txBox="1">
            <a:spLocks/>
          </p:cNvSpPr>
          <p:nvPr/>
        </p:nvSpPr>
        <p:spPr>
          <a:xfrm>
            <a:off x="351817" y="1001949"/>
            <a:ext cx="11488366" cy="1682885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3200" dirty="0">
                <a:sym typeface="+mn-ea"/>
              </a:rPr>
              <a:t>"</a:t>
            </a:r>
            <a:r>
              <a:rPr lang="zh-CN" altLang="en-US" sz="3200" dirty="0">
                <a:sym typeface="+mn-ea"/>
              </a:rPr>
              <a:t>耶稣对他说、你要尽心、尽性、尽意、爱主你的　神。</a:t>
            </a:r>
            <a:r>
              <a:rPr lang="en-US" altLang="zh-CN" sz="3200" dirty="0">
                <a:sym typeface="+mn-ea"/>
              </a:rPr>
              <a:t>"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 "Jesus replied:  'Love the Lord your God with all your heart and with all your soul and with all your mind.'" (Mat22:37 NIV)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FDD413-04DE-B0A2-67AB-E07F6A623C87}"/>
              </a:ext>
            </a:extLst>
          </p:cNvPr>
          <p:cNvSpPr txBox="1">
            <a:spLocks/>
          </p:cNvSpPr>
          <p:nvPr/>
        </p:nvSpPr>
        <p:spPr>
          <a:xfrm>
            <a:off x="351817" y="2884251"/>
            <a:ext cx="11488366" cy="1682885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ja-JP" sz="3200" dirty="0">
                <a:sym typeface="+mn-ea"/>
              </a:rPr>
              <a:t>"</a:t>
            </a:r>
            <a:r>
              <a:rPr lang="ja-JP" altLang="en-US" sz="3200">
                <a:sym typeface="+mn-ea"/>
              </a:rPr>
              <a:t>其次也相仿、就是要爱人如己。</a:t>
            </a:r>
            <a:r>
              <a:rPr lang="en-US" altLang="ja-JP" sz="3200" dirty="0">
                <a:sym typeface="+mn-ea"/>
              </a:rPr>
              <a:t>" 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"And the second is like it: 'Love your neighbor as yourself.'" (Mat22:39 NIV)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86818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3666</TotalTime>
  <Words>1663</Words>
  <Application>Microsoft Macintosh PowerPoint</Application>
  <PresentationFormat>Widescreen</PresentationFormat>
  <Paragraphs>179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Roboto</vt:lpstr>
      <vt:lpstr>Orange Waves</vt:lpstr>
      <vt:lpstr>列王紀上 第16章29-34節</vt:lpstr>
      <vt:lpstr> Kings Cart (https://en.wikipedia.org/wiki/Kings_of_Israel_and_Judah#/media/File:Genealogy_of_the_kings_of_Israel_and_Judah.svg) </vt:lpstr>
      <vt:lpstr>1Ki 16:30 Do Evil in the Eyes of the Lord.    行耶和华眼中看为恶的事  (1Ki16:30 CUVS). (x47)</vt:lpstr>
      <vt:lpstr>Do Evil in the Eyes of the Lord.  行耶和华眼中看为恶的事 (1Ki16:30 CUVS)</vt:lpstr>
      <vt:lpstr>Check List of Moses’ Ten Commands </vt:lpstr>
      <vt:lpstr>Spiritual War</vt:lpstr>
      <vt:lpstr>"For in my inner being I delight in God's law;" (Rom7:22 NIV) "因为按着我里面的意思。〔原文作人〕我是喜欢　神的律．" (Rom7:22 CUVS)  "but I see another law at work in the members of my body, waging war against the law of my mind and making me a prisoner of the law of sin at work within my members." (Rom7:23 NIV) "但我觉得肢体中另有个律、和我心中的律交战、把我掳去叫我附从那肢体中犯罪的律。" (Rom7:23 CUVS)  "What a wretched man I am! Who will rescue me from this body of death?" (Rom7:24 NIV)  "我真是苦阿、谁能救我脱离这取死的身体呢?" (Rom7:24 CUVS) </vt:lpstr>
      <vt:lpstr>Praise Jesus Christ our Lord</vt:lpstr>
      <vt:lpstr>Love of God: </vt:lpstr>
      <vt:lpstr>Don’t Live in Comfort Zone</vt:lpstr>
      <vt:lpstr>Pray: Don’t Do Evil in the Eyes of the Lord</vt:lpstr>
      <vt:lpstr>Pray: Don’t Do Evil in the Eyes of the Lord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約書亞記四章19-24節</dc:title>
  <dc:creator/>
  <cp:lastModifiedBy>Charles D</cp:lastModifiedBy>
  <cp:revision>196</cp:revision>
  <dcterms:created xsi:type="dcterms:W3CDTF">2024-01-10T14:09:00Z</dcterms:created>
  <dcterms:modified xsi:type="dcterms:W3CDTF">2025-01-13T12:38:56Z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69223016E79A43E1A675388F398BE47E_13</vt:lpwstr>
  </property>
  <property fmtid="{D5CDD505-2E9C-101B-9397-08002B2CF9AE}" pid="3" name="KSOProductBuildVer">
    <vt:lpwstr>1033-12.2.0.19307</vt:lpwstr>
  </property>
</Properties>
</file>