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51" r:id="rId3"/>
    <p:sldId id="1462" r:id="rId4"/>
    <p:sldId id="1442" r:id="rId5"/>
    <p:sldId id="1461" r:id="rId6"/>
    <p:sldId id="1463" r:id="rId7"/>
    <p:sldId id="1464" r:id="rId8"/>
    <p:sldId id="1465"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7"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05" autoAdjust="0"/>
    <p:restoredTop sz="94660"/>
  </p:normalViewPr>
  <p:slideViewPr>
    <p:cSldViewPr snapToGrid="0">
      <p:cViewPr varScale="1">
        <p:scale>
          <a:sx n="119" d="100"/>
          <a:sy n="119" d="100"/>
        </p:scale>
        <p:origin x="208"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4">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7">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3:11-22</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492369" y="4600087"/>
            <a:ext cx="5036820" cy="577215"/>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r:embed="rId2"/>
          <a:stretch>
            <a:fillRect/>
          </a:stretch>
        </p:blipFill>
        <p:spPr>
          <a:xfrm>
            <a:off x="492369" y="475468"/>
            <a:ext cx="5855090" cy="390339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3:11-22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856023623"/>
              </p:ext>
            </p:extLst>
          </p:nvPr>
        </p:nvGraphicFramePr>
        <p:xfrm>
          <a:off x="475615" y="1361440"/>
          <a:ext cx="11378565" cy="5090160"/>
        </p:xfrm>
        <a:graphic>
          <a:graphicData uri="http://schemas.openxmlformats.org/drawingml/2006/table">
            <a:tbl>
              <a:tblPr firstRow="1" bandRow="1">
                <a:tableStyleId>{5C22544A-7EE6-4342-B048-85BDC9FD1C3A}</a:tableStyleId>
              </a:tblPr>
              <a:tblGrid>
                <a:gridCol w="2256827">
                  <a:extLst>
                    <a:ext uri="{9D8B030D-6E8A-4147-A177-3AD203B41FA5}">
                      <a16:colId xmlns:a16="http://schemas.microsoft.com/office/drawing/2014/main" val="20000"/>
                    </a:ext>
                  </a:extLst>
                </a:gridCol>
                <a:gridCol w="9121738">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p>
                    <a:p>
                      <a:pPr algn="ctr">
                        <a:buNone/>
                      </a:pP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a:sym typeface="+mn-ea"/>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Descriptions</a:t>
                      </a:r>
                      <a:endParaRPr lang="zh-CN" altLang="en-US" sz="2400" dirty="0">
                        <a:sym typeface="+mn-ea"/>
                      </a:endParaRP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1. God’s Command </a:t>
                      </a:r>
                      <a:r>
                        <a:rPr lang="ja-JP" altLang="en-US" sz="2200"/>
                        <a:t>神的命令</a:t>
                      </a:r>
                      <a:r>
                        <a:rPr lang="en-US" altLang="zh-CN" sz="2200" dirty="0"/>
                        <a:t>(3:10),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2. God’s Promise </a:t>
                      </a:r>
                      <a:r>
                        <a:rPr lang="ja-JP" altLang="en-US" sz="2200"/>
                        <a:t>神的应许</a:t>
                      </a:r>
                      <a:r>
                        <a:rPr lang="en-US" altLang="zh-CN" sz="2200" dirty="0"/>
                        <a:t>(3:12)</a:t>
                      </a:r>
                    </a:p>
                    <a:p>
                      <a:pPr>
                        <a:buNone/>
                      </a:pPr>
                      <a:r>
                        <a:rPr lang="en-US" altLang="zh-CN" sz="2200" dirty="0"/>
                        <a:t>3. God’s Sign </a:t>
                      </a:r>
                      <a:r>
                        <a:rPr lang="ja-JP" altLang="en-US" sz="2200"/>
                        <a:t>神的证据</a:t>
                      </a:r>
                      <a:r>
                        <a:rPr lang="en-US" altLang="zh-CN" sz="2200" dirty="0"/>
                        <a:t>(3:12),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4. God’s Assurance </a:t>
                      </a:r>
                      <a:r>
                        <a:rPr lang="ja-JP" altLang="en-US" sz="2200"/>
                        <a:t>神的保障</a:t>
                      </a:r>
                      <a:r>
                        <a:rPr lang="en-US" altLang="ja-JP" sz="2200" dirty="0"/>
                        <a:t> </a:t>
                      </a:r>
                      <a:r>
                        <a:rPr lang="en-US" altLang="zh-CN" sz="2200" dirty="0"/>
                        <a:t>(3:14)</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200" dirty="0"/>
                        <a:t>5. God’s Love </a:t>
                      </a:r>
                      <a:r>
                        <a:rPr lang="ja-JP" altLang="en-US" sz="2200"/>
                        <a:t>神的爱 </a:t>
                      </a:r>
                      <a:r>
                        <a:rPr lang="en-US" altLang="en-US" sz="2200" dirty="0"/>
                        <a:t>(3:10-22)</a:t>
                      </a:r>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t>
                      </a:r>
                      <a:r>
                        <a:rPr lang="en-US" altLang="ja-JP" sz="2200" dirty="0"/>
                        <a:t>Inferiority </a:t>
                      </a:r>
                      <a:r>
                        <a:rPr lang="ja-JP" altLang="en-US" sz="2200"/>
                        <a:t>自卑</a:t>
                      </a:r>
                      <a:r>
                        <a:rPr lang="en-US" altLang="ja-JP" sz="2200" dirty="0"/>
                        <a:t>. (3:11)</a:t>
                      </a:r>
                    </a:p>
                    <a:p>
                      <a:pPr>
                        <a:buNone/>
                      </a:pPr>
                      <a:r>
                        <a:rPr lang="en-US" altLang="zh-CN" sz="2200" dirty="0"/>
                        <a:t>2. Doubtfulness </a:t>
                      </a:r>
                      <a:r>
                        <a:rPr lang="ja-JP" altLang="en-US" sz="2200"/>
                        <a:t>疑惑 </a:t>
                      </a:r>
                      <a:r>
                        <a:rPr lang="en-US" altLang="zh-CN" sz="2200" dirty="0"/>
                        <a:t>(3:13)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200" dirty="0"/>
                        <a:t>3. Uncertainty </a:t>
                      </a:r>
                      <a:r>
                        <a:rPr lang="ja-JP" altLang="en-US" sz="2200"/>
                        <a:t>不确定</a:t>
                      </a:r>
                      <a:r>
                        <a:rPr lang="en-US" altLang="zh-CN" sz="2200" dirty="0"/>
                        <a:t> (3:13)</a:t>
                      </a:r>
                    </a:p>
                    <a:p>
                      <a:pPr>
                        <a:buNone/>
                      </a:pPr>
                      <a:r>
                        <a:rPr lang="en-US" altLang="zh-CN" sz="2200" dirty="0"/>
                        <a:t>4. No Faith </a:t>
                      </a:r>
                      <a:r>
                        <a:rPr lang="ja-JP" altLang="en-US" sz="2200"/>
                        <a:t>没有信仰 </a:t>
                      </a:r>
                      <a:r>
                        <a:rPr lang="en-US" altLang="zh-CN" sz="2200" dirty="0"/>
                        <a:t>(3:13)</a:t>
                      </a:r>
                    </a:p>
                    <a:p>
                      <a:pPr>
                        <a:buNone/>
                      </a:pPr>
                      <a:r>
                        <a:rPr lang="en-US" altLang="zh-CN" sz="2200" dirty="0"/>
                        <a:t>5. No confidence </a:t>
                      </a:r>
                      <a:r>
                        <a:rPr lang="ja-JP" altLang="en-US" sz="2200"/>
                        <a:t>没有信心</a:t>
                      </a:r>
                      <a:r>
                        <a:rPr lang="en-US" altLang="ja-JP" sz="2200" dirty="0"/>
                        <a:t> (3:13)</a:t>
                      </a:r>
                      <a:endParaRPr lang="en-US" altLang="zh-CN" sz="2200" dirty="0"/>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200" dirty="0"/>
                        <a:t>Misery (</a:t>
                      </a:r>
                      <a:r>
                        <a:rPr lang="ja-JP" altLang="en-US" sz="2200"/>
                        <a:t>困苦</a:t>
                      </a:r>
                      <a:r>
                        <a:rPr lang="en-US" altLang="zh-CN" sz="2200" dirty="0"/>
                        <a:t>), crying (</a:t>
                      </a:r>
                      <a:r>
                        <a:rPr lang="ja-JP" altLang="en-US" sz="2200"/>
                        <a:t>哀声</a:t>
                      </a:r>
                      <a:r>
                        <a:rPr lang="en-US" altLang="zh-CN" sz="2200" dirty="0"/>
                        <a:t>), suffering (</a:t>
                      </a:r>
                      <a:r>
                        <a:rPr lang="ja-JP" altLang="en-US" sz="2200"/>
                        <a:t>痛苦</a:t>
                      </a:r>
                      <a:r>
                        <a:rPr lang="en-US" altLang="zh-CN" sz="2200" dirty="0"/>
                        <a:t>) (3:7)</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Command</a:t>
            </a:r>
            <a:r>
              <a:rPr lang="zh-CN" altLang="en-US" sz="2400" b="1" dirty="0">
                <a:solidFill>
                  <a:schemeClr val="bg1"/>
                </a:solidFill>
                <a:sym typeface="+mn-ea"/>
              </a:rPr>
              <a:t>神的命令</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14000"/>
            <a:ext cx="6312875" cy="1938992"/>
          </a:xfrm>
          <a:prstGeom prst="rect">
            <a:avLst/>
          </a:prstGeom>
          <a:solidFill>
            <a:schemeClr val="bg1">
              <a:lumMod val="95000"/>
            </a:schemeClr>
          </a:solidFill>
          <a:ln w="25400">
            <a:solidFill>
              <a:schemeClr val="accent1"/>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I have indeed </a:t>
            </a:r>
            <a:r>
              <a:rPr lang="en-US" altLang="ja-JP" sz="2400" b="0" i="1" dirty="0">
                <a:solidFill>
                  <a:schemeClr val="bg1"/>
                </a:solidFill>
                <a:effectLst/>
                <a:latin typeface="Times New Roman" panose="02020603050405020304" pitchFamily="18" charset="0"/>
              </a:rPr>
              <a:t>seen</a:t>
            </a:r>
            <a:r>
              <a:rPr lang="en-US" altLang="ja-JP" sz="2400" b="0" i="0" dirty="0">
                <a:solidFill>
                  <a:schemeClr val="bg1"/>
                </a:solidFill>
                <a:effectLst/>
                <a:latin typeface="Times New Roman" panose="02020603050405020304" pitchFamily="18" charset="0"/>
              </a:rPr>
              <a:t> the misery of my people in Egypt. I have </a:t>
            </a:r>
            <a:r>
              <a:rPr lang="en-US" altLang="ja-JP" sz="2400" b="0" i="1" dirty="0">
                <a:solidFill>
                  <a:schemeClr val="bg1"/>
                </a:solidFill>
                <a:effectLst/>
                <a:latin typeface="Times New Roman" panose="02020603050405020304" pitchFamily="18" charset="0"/>
              </a:rPr>
              <a:t>heard</a:t>
            </a:r>
            <a:r>
              <a:rPr lang="en-US" altLang="ja-JP" sz="2400" b="0" i="0" dirty="0">
                <a:solidFill>
                  <a:schemeClr val="bg1"/>
                </a:solidFill>
                <a:effectLst/>
                <a:latin typeface="Times New Roman" panose="02020603050405020304" pitchFamily="18" charset="0"/>
              </a:rPr>
              <a:t> them crying out because of their slave drivers, and I am </a:t>
            </a:r>
            <a:r>
              <a:rPr lang="en-US" altLang="ja-JP" sz="2400" b="0" i="1" dirty="0">
                <a:solidFill>
                  <a:schemeClr val="bg1"/>
                </a:solidFill>
                <a:effectLst/>
                <a:latin typeface="Times New Roman" panose="02020603050405020304" pitchFamily="18" charset="0"/>
              </a:rPr>
              <a:t>concerned</a:t>
            </a:r>
            <a:r>
              <a:rPr lang="en-US" altLang="ja-JP" sz="2400" b="0" i="0" dirty="0">
                <a:solidFill>
                  <a:schemeClr val="bg1"/>
                </a:solidFill>
                <a:effectLst/>
                <a:latin typeface="Times New Roman" panose="02020603050405020304" pitchFamily="18" charset="0"/>
              </a:rPr>
              <a:t> about their suffering”</a:t>
            </a:r>
            <a:br>
              <a:rPr lang="en-US" altLang="ja-JP" sz="2400" b="0" i="0" dirty="0">
                <a:solidFill>
                  <a:schemeClr val="bg1"/>
                </a:solidFill>
                <a:effectLst/>
                <a:latin typeface="Times New Roman" panose="02020603050405020304" pitchFamily="18" charset="0"/>
              </a:rPr>
            </a:br>
            <a:r>
              <a:rPr lang="en-US" altLang="ja-JP" sz="2400" b="0" i="0" dirty="0">
                <a:solidFill>
                  <a:schemeClr val="bg1"/>
                </a:solidFill>
                <a:effectLst/>
                <a:latin typeface="Times New Roman" panose="02020603050405020304" pitchFamily="18" charset="0"/>
              </a:rPr>
              <a:t>“</a:t>
            </a:r>
            <a:r>
              <a:rPr lang="ja-JP" altLang="en-US" sz="2400" b="0" i="0">
                <a:solidFill>
                  <a:schemeClr val="bg1"/>
                </a:solidFill>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solidFill>
                  <a:schemeClr val="bg1"/>
                </a:solidFill>
                <a:effectLst/>
                <a:latin typeface="Times New Roman" panose="02020603050405020304" pitchFamily="18" charset="0"/>
              </a:rPr>
              <a:t>“ (3:7)</a:t>
            </a:r>
            <a:endParaRPr lang="zh-CN" altLang="en-US" sz="2400" dirty="0">
              <a:solidFill>
                <a:schemeClr val="bg1"/>
              </a:solidFill>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bg1">
              <a:lumMod val="7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solidFill>
                  <a:schemeClr val="bg1"/>
                </a:solidFill>
                <a:latin typeface="Times New Roman" panose="02020603050405020304" pitchFamily="18" charset="0"/>
              </a:rPr>
              <a:t>- “</a:t>
            </a:r>
            <a:r>
              <a:rPr lang="en-US" altLang="ja-JP" sz="2400" b="1" dirty="0">
                <a:solidFill>
                  <a:schemeClr val="bg1"/>
                </a:solidFill>
                <a:latin typeface="Times New Roman" panose="02020603050405020304" pitchFamily="18" charset="0"/>
              </a:rPr>
              <a:t>Here I am</a:t>
            </a:r>
            <a:r>
              <a:rPr lang="en-US" altLang="ja-JP" sz="2400" dirty="0">
                <a:solidFill>
                  <a:schemeClr val="bg1"/>
                </a:solidFill>
                <a:latin typeface="Times New Roman" panose="02020603050405020304" pitchFamily="18" charset="0"/>
              </a:rPr>
              <a:t>” “</a:t>
            </a:r>
            <a:r>
              <a:rPr lang="ja-JP" altLang="en-US" sz="2400" b="0" i="0">
                <a:solidFill>
                  <a:schemeClr val="bg1"/>
                </a:solidFill>
                <a:effectLst/>
                <a:latin typeface="Times New Roman" panose="02020603050405020304" pitchFamily="18" charset="0"/>
              </a:rPr>
              <a:t>我在这里</a:t>
            </a:r>
            <a:r>
              <a:rPr lang="en-US" altLang="ja-JP" sz="2400" dirty="0">
                <a:solidFill>
                  <a:schemeClr val="bg1"/>
                </a:solidFill>
                <a:latin typeface="Times New Roman" panose="02020603050405020304" pitchFamily="18" charset="0"/>
              </a:rPr>
              <a:t>”</a:t>
            </a:r>
            <a:r>
              <a:rPr lang="en-US" altLang="ja-JP" sz="2400" b="0" i="0" dirty="0">
                <a:solidFill>
                  <a:schemeClr val="bg1"/>
                </a:solidFill>
                <a:effectLst/>
                <a:latin typeface="Times New Roman" panose="02020603050405020304" pitchFamily="18" charset="0"/>
              </a:rPr>
              <a:t> (3:4b)</a:t>
            </a:r>
            <a:endParaRPr lang="zh-CN" altLang="en-US" sz="2400" dirty="0">
              <a:solidFill>
                <a:schemeClr val="bg1"/>
              </a:solidFill>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bg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bg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solidFill>
                  <a:schemeClr val="bg1"/>
                </a:solidFill>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bg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p:cNvCxnSpPr>
          <p:nvPr/>
        </p:nvCxnSpPr>
        <p:spPr bwMode="auto">
          <a:xfrm>
            <a:off x="2227580" y="572040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36880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432262"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Promise and Sign </a:t>
            </a:r>
            <a:r>
              <a:rPr lang="zh-CN" altLang="en-US" sz="2400" b="1" dirty="0">
                <a:solidFill>
                  <a:schemeClr val="bg1"/>
                </a:solidFill>
                <a:sym typeface="+mn-ea"/>
              </a:rPr>
              <a:t>神的</a:t>
            </a:r>
            <a:r>
              <a:rPr lang="ja-JP" altLang="en-US" sz="2400" b="1">
                <a:solidFill>
                  <a:schemeClr val="bg1"/>
                </a:solidFill>
                <a:sym typeface="+mn-ea"/>
              </a:rPr>
              <a:t>应许与证据</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And God said, "</a:t>
            </a:r>
            <a:r>
              <a:rPr lang="en-US" altLang="ja-JP" sz="2400" b="0" i="0" dirty="0">
                <a:solidFill>
                  <a:srgbClr val="FF0000"/>
                </a:solidFill>
                <a:effectLst/>
                <a:latin typeface="Times New Roman" panose="02020603050405020304" pitchFamily="18" charset="0"/>
              </a:rPr>
              <a:t>I will be with you. And this will be the sign to you that it is I who have sent you: When you have brought the people out of Egypt, you will worship God on this mountain.</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神说、我必与你同在、你将百姓从埃及领出来之后、你们必在这山上事奉我、这就是我打发你去的证据</a:t>
            </a:r>
            <a:r>
              <a:rPr lang="en-US" altLang="ja-JP" sz="2400" b="0" i="0" dirty="0">
                <a:effectLst/>
                <a:latin typeface="Times New Roman" panose="02020603050405020304" pitchFamily="18" charset="0"/>
              </a:rPr>
              <a:t> (Exo3:12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2222027"/>
            <a:ext cx="4389192" cy="2677656"/>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“Who am I, that I should go to Pharaoh and bring the Israelites out of Egypt?” </a:t>
            </a:r>
            <a:r>
              <a:rPr lang="ja-JP" altLang="en-US" sz="2400" b="0" i="0">
                <a:effectLst/>
                <a:latin typeface="Times New Roman" panose="02020603050405020304" pitchFamily="18" charset="0"/>
              </a:rPr>
              <a:t>摩西对　神说、我是甚么人、竟能去见法老、将以色列人从埃及领出来呢。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Exo3:11 NIV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chemeClr val="tx1">
              <a:lumMod val="50000"/>
              <a:lumOff val="50000"/>
            </a:schemeClr>
          </a:solidFill>
        </p:spPr>
        <p:txBody>
          <a:bodyPr lIns="91440" tIns="274320"/>
          <a:lstStyle/>
          <a:p>
            <a:pPr marL="0" indent="0" algn="ctr">
              <a:buNone/>
            </a:pPr>
            <a:r>
              <a:rPr lang="en-US" altLang="zh-CN" sz="2600" dirty="0"/>
              <a:t> </a:t>
            </a:r>
            <a:r>
              <a:rPr lang="en-US" altLang="zh-CN" sz="2600" dirty="0">
                <a:solidFill>
                  <a:schemeClr val="bg1"/>
                </a:solidFill>
              </a:rPr>
              <a:t>Moses</a:t>
            </a:r>
            <a:br>
              <a:rPr lang="en-US" altLang="zh-CN" sz="2600" dirty="0">
                <a:solidFill>
                  <a:schemeClr val="bg1"/>
                </a:solidFill>
              </a:rPr>
            </a:br>
            <a:r>
              <a:rPr lang="zh-CN" altLang="en-US" sz="2800" dirty="0">
                <a:solidFill>
                  <a:schemeClr val="bg1"/>
                </a:solidFill>
                <a:sym typeface="+mn-ea"/>
              </a:rPr>
              <a:t>摩西</a:t>
            </a:r>
            <a:endParaRPr lang="en-US" altLang="zh-CN" sz="2800" dirty="0">
              <a:solidFill>
                <a:schemeClr val="bg1"/>
              </a:solidFill>
              <a:sym typeface="+mn-ea"/>
            </a:endParaRPr>
          </a:p>
          <a:p>
            <a:pPr marL="0" indent="0">
              <a:buNone/>
            </a:pPr>
            <a:endParaRPr lang="zh-CN" altLang="en-US" sz="26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zh-CN" altLang="en-US" sz="2200" dirty="0"/>
          </a:p>
          <a:p>
            <a:pPr marL="0" indent="0">
              <a:buNone/>
            </a:pPr>
            <a:endParaRPr lang="en-US" altLang="zh-CN" sz="2200" dirty="0"/>
          </a:p>
          <a:p>
            <a:pPr marL="0" indent="0">
              <a:buNone/>
            </a:pPr>
            <a:r>
              <a:rPr lang="en-US" altLang="zh-CN" sz="2200" dirty="0"/>
              <a:t>M</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chemeClr val="tx1">
              <a:lumMod val="50000"/>
              <a:lumOff val="50000"/>
            </a:schemeClr>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olidFill>
                  <a:schemeClr val="bg1"/>
                </a:solidFill>
                <a:sym typeface="+mn-ea"/>
              </a:rPr>
              <a:t>Israelites</a:t>
            </a:r>
          </a:p>
          <a:p>
            <a:pPr algn="ctr">
              <a:buNone/>
            </a:pPr>
            <a:r>
              <a:rPr lang="zh-CN" altLang="en-US" sz="2400" dirty="0">
                <a:solidFill>
                  <a:schemeClr val="bg1"/>
                </a:solidFill>
                <a:sym typeface="+mn-ea"/>
              </a:rPr>
              <a:t>以色列人</a:t>
            </a:r>
            <a:endParaRPr lang="en-US" altLang="en-US" sz="2800" dirty="0">
              <a:solidFill>
                <a:schemeClr val="bg1"/>
              </a:solidFill>
              <a:sym typeface="+mn-ea"/>
            </a:endParaRPr>
          </a:p>
          <a:p>
            <a:pPr marL="0" indent="0">
              <a:buFontTx/>
              <a:buNone/>
            </a:pPr>
            <a:endParaRPr lang="zh-CN" altLang="en-US" sz="26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zh-CN" altLang="en-US" sz="2200" dirty="0"/>
          </a:p>
          <a:p>
            <a:pPr marL="0" indent="0">
              <a:buFontTx/>
              <a:buNone/>
            </a:pPr>
            <a:endParaRPr lang="en-US" altLang="zh-CN" sz="2200" dirty="0"/>
          </a:p>
          <a:p>
            <a:pPr marL="0" indent="0">
              <a:buFontTx/>
              <a:buNone/>
            </a:pPr>
            <a:r>
              <a:rPr lang="en-US" altLang="zh-CN" sz="2200" dirty="0"/>
              <a:t>M</a:t>
            </a:r>
            <a:endParaRPr lang="zh-CN" altLang="en-US" sz="2200" dirty="0"/>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algn="ctr">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r>
              <a:rPr lang="en-US" altLang="zh-CN" sz="2400" b="1" dirty="0">
                <a:solidFill>
                  <a:schemeClr val="bg1"/>
                </a:solidFill>
                <a:sym typeface="+mn-ea"/>
              </a:rPr>
              <a:t>: God’s Assurance </a:t>
            </a:r>
            <a:r>
              <a:rPr lang="zh-CN" altLang="en-US" sz="2400" b="1" dirty="0">
                <a:solidFill>
                  <a:schemeClr val="bg1"/>
                </a:solidFill>
                <a:sym typeface="+mn-ea"/>
              </a:rPr>
              <a:t>神的</a:t>
            </a:r>
            <a:r>
              <a:rPr lang="ja-JP" altLang="en-US" sz="2400" b="1">
                <a:solidFill>
                  <a:schemeClr val="bg1"/>
                </a:solidFill>
                <a:sym typeface="+mn-ea"/>
              </a:rPr>
              <a:t>保障</a:t>
            </a:r>
            <a:endParaRPr lang="zh-CN" altLang="en-US" sz="2400" b="1" dirty="0">
              <a:solidFill>
                <a:schemeClr val="bg1"/>
              </a:solidFill>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729465" y="1423498"/>
            <a:ext cx="5300171" cy="2308324"/>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God said to Moses, “</a:t>
            </a:r>
            <a:r>
              <a:rPr lang="en-US" altLang="ja-JP" sz="2400" b="0" i="0" dirty="0">
                <a:solidFill>
                  <a:srgbClr val="FF0000"/>
                </a:solidFill>
                <a:effectLst/>
                <a:latin typeface="Times New Roman" panose="02020603050405020304" pitchFamily="18" charset="0"/>
              </a:rPr>
              <a:t>I am who I am </a:t>
            </a:r>
            <a:r>
              <a:rPr lang="en-US" altLang="ja-JP" sz="2400" b="0" i="0" dirty="0">
                <a:effectLst/>
                <a:latin typeface="Times New Roman" panose="02020603050405020304" pitchFamily="18" charset="0"/>
              </a:rPr>
              <a:t>. </a:t>
            </a:r>
            <a:r>
              <a:rPr lang="en-US" altLang="ja-JP" sz="2400" b="0" i="0" dirty="0">
                <a:solidFill>
                  <a:srgbClr val="FF0000"/>
                </a:solidFill>
                <a:effectLst/>
                <a:latin typeface="Times New Roman" panose="02020603050405020304" pitchFamily="18" charset="0"/>
              </a:rPr>
              <a:t>This is what you are to say to the Israelites: 'IAM has sent me to you.’ ”</a:t>
            </a:r>
            <a:r>
              <a:rPr lang="en-US" altLang="ja-JP" sz="2400" dirty="0">
                <a:solidFill>
                  <a:srgbClr val="FF0000"/>
                </a:solidFill>
                <a:latin typeface="Times New Roman" panose="02020603050405020304" pitchFamily="18" charset="0"/>
              </a:rPr>
              <a:t> </a:t>
            </a:r>
            <a:r>
              <a:rPr lang="ja-JP" altLang="en-US" sz="2400" b="0" i="0">
                <a:effectLst/>
                <a:latin typeface="Times New Roman" panose="02020603050405020304" pitchFamily="18" charset="0"/>
              </a:rPr>
              <a:t>神对摩西说、我是自有永有的．又说、你要对以色列人这样说、那自有的打发我到你们这里来。</a:t>
            </a:r>
            <a:r>
              <a:rPr lang="en-US" altLang="ja-JP" sz="2400" b="0" i="0" dirty="0">
                <a:effectLst/>
                <a:latin typeface="Times New Roman" panose="02020603050405020304" pitchFamily="18" charset="0"/>
              </a:rPr>
              <a:t>(Exo3:14 CUVS)</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8101" y="851465"/>
            <a:ext cx="4389192" cy="4154984"/>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Moses said to God, “Suppose I go to the Israelites and say to them, 'The God of your fathers has sent me to you,' and they ask me, 'What is his name?' Then what shall I tell them?” </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摩西对　神说、我到以色列人那里、对他们说、你们祖宗的　神打发我到你们这里来．他们若问我说、他叫甚么名字、我要对他们说甚么呢。</a:t>
            </a:r>
            <a:r>
              <a:rPr lang="en-US" altLang="ja-JP" sz="2400" b="0" i="0" dirty="0">
                <a:effectLst/>
                <a:latin typeface="Times New Roman" panose="02020603050405020304" pitchFamily="18" charset="0"/>
              </a:rPr>
              <a:t> (</a:t>
            </a:r>
            <a:r>
              <a:rPr lang="en-US" sz="2400" b="0" i="0" dirty="0">
                <a:effectLst/>
                <a:latin typeface="Times New Roman" panose="02020603050405020304" pitchFamily="18" charset="0"/>
              </a:rPr>
              <a:t>Exo3:13 CUVS)</a:t>
            </a:r>
            <a:endParaRPr lang="en-US" altLang="ja-JP" sz="2400" b="0" i="0" dirty="0">
              <a:effectLst/>
              <a:latin typeface="Times New Roman" panose="02020603050405020304" pitchFamily="18" charset="0"/>
            </a:endParaRP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32697" y="2332808"/>
            <a:ext cx="2738488" cy="2673641"/>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910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461665"/>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169924" y="3204624"/>
            <a:ext cx="4389192" cy="1569660"/>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sz="2400" b="0" i="0" dirty="0">
                <a:effectLst/>
                <a:latin typeface="Times New Roman" panose="02020603050405020304" pitchFamily="18" charset="0"/>
              </a:rPr>
              <a:t>“Who am I, that I should go to teach my children about God?” </a:t>
            </a:r>
          </a:p>
          <a:p>
            <a:pPr marR="0" defTabSz="914400" rtl="0" eaLnBrk="1" fontAlgn="auto" latinLnBrk="0" hangingPunct="1">
              <a:lnSpc>
                <a:spcPct val="100000"/>
              </a:lnSpc>
              <a:spcBef>
                <a:spcPts val="0"/>
              </a:spcBef>
              <a:spcAft>
                <a:spcPts val="0"/>
              </a:spcAft>
              <a:buClrTx/>
              <a:buSzTx/>
              <a:tabLst/>
              <a:defRPr/>
            </a:pP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我是甚么人、竟能去教导我的孩子们认识上帝</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p:spPr>
        <p:txBody>
          <a:bodyPr lIns="91440" tIns="274320"/>
          <a:lstStyle/>
          <a:p>
            <a:pPr marL="0" indent="0" algn="ctr">
              <a:buNone/>
            </a:pPr>
            <a:r>
              <a:rPr lang="en-US" altLang="zh-CN" sz="2600" dirty="0"/>
              <a:t> Parents</a:t>
            </a:r>
          </a:p>
          <a:p>
            <a:pPr marL="0" indent="0" algn="ctr">
              <a:buNone/>
            </a:pPr>
            <a:r>
              <a:rPr lang="ja-JP" altLang="en-US" sz="2600"/>
              <a:t>父母</a:t>
            </a:r>
            <a:endParaRPr lang="zh-CN" altLang="en-US" sz="2200" dirty="0"/>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br>
              <a:rPr lang="en-US" altLang="zh-CN" sz="2800" dirty="0">
                <a:sym typeface="+mn-ea"/>
              </a:rPr>
            </a:b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Parenting Question to God</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2984" y="2386730"/>
            <a:ext cx="4389192" cy="2677656"/>
          </a:xfrm>
          <a:prstGeom prst="rect">
            <a:avLst/>
          </a:prstGeom>
          <a:solidFill>
            <a:schemeClr val="accent3">
              <a:lumMod val="95000"/>
            </a:schemeClr>
          </a:solidFill>
        </p:spPr>
        <p:txBody>
          <a:bodyPr wrap="square">
            <a:spAutoFit/>
          </a:bodyPr>
          <a:lstStyle/>
          <a:p>
            <a:pPr>
              <a:defRPr/>
            </a:pPr>
            <a:r>
              <a:rPr lang="en-US" sz="2400" b="0" i="0" dirty="0">
                <a:effectLst/>
                <a:latin typeface="Times New Roman" panose="02020603050405020304" pitchFamily="18" charset="0"/>
              </a:rPr>
              <a:t>“Suppose I go to the children and say to them about God, and they ask me, ‘Who is God?' Then what shall I tell them?” </a:t>
            </a:r>
            <a:r>
              <a:rPr lang="ja-JP" altLang="en-US" sz="2400" b="0" i="0">
                <a:effectLst/>
                <a:latin typeface="Times New Roman" panose="02020603050405020304" pitchFamily="18" charset="0"/>
              </a:rPr>
              <a:t>我到孩子们那里、对他们讲论说　神</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 他们若问我说、神是甚么</a:t>
            </a: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、我要对他们说甚么呢</a:t>
            </a:r>
            <a:r>
              <a:rPr lang="en-US" altLang="ja-JP" sz="2400" b="0" i="0" dirty="0">
                <a:effectLst/>
                <a:latin typeface="Times New Roman" panose="02020603050405020304" pitchFamily="18" charset="0"/>
              </a:rPr>
              <a:t>?</a:t>
            </a:r>
          </a:p>
        </p:txBody>
      </p: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a:endCxn id="25" idx="2"/>
          </p:cNvCxnSpPr>
          <p:nvPr/>
        </p:nvCxnSpPr>
        <p:spPr bwMode="auto">
          <a:xfrm flipH="1">
            <a:off x="2227580" y="2539984"/>
            <a:ext cx="2815977" cy="2524402"/>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753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061540013"/>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5389080">
                <a:tc>
                  <a:txBody>
                    <a:bodyPr/>
                    <a:lstStyle/>
                    <a:p>
                      <a:pPr algn="l">
                        <a:buNone/>
                      </a:pPr>
                      <a:r>
                        <a:rPr lang="en-US" sz="2800" i="0" dirty="0"/>
                        <a:t>What is the theological meaning of </a:t>
                      </a:r>
                      <a:r>
                        <a:rPr lang="en-US" sz="2800" b="1" i="1" dirty="0"/>
                        <a:t>going to Pharaoh</a:t>
                      </a:r>
                      <a:r>
                        <a:rPr lang="en-US" sz="2800" i="0" dirty="0"/>
                        <a:t>?</a:t>
                      </a:r>
                    </a:p>
                    <a:p>
                      <a:pPr algn="l">
                        <a:buNone/>
                      </a:pPr>
                      <a:r>
                        <a:rPr lang="ja-JP" altLang="en-US" sz="2800" i="0"/>
                        <a:t>去见法老的神学意义是什么？</a:t>
                      </a:r>
                      <a:endParaRPr lang="en-US" sz="2800" i="0" dirty="0"/>
                    </a:p>
                    <a:p>
                      <a:pPr algn="l">
                        <a:buNone/>
                      </a:pPr>
                      <a:endParaRPr lang="en-US" sz="2800" i="0" dirty="0"/>
                    </a:p>
                    <a:p>
                      <a:pPr algn="l">
                        <a:buNone/>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What is the theological meaning of </a:t>
                      </a:r>
                      <a:r>
                        <a:rPr lang="en-US" sz="2800" b="1" i="1" dirty="0"/>
                        <a:t>bringing the Israelites out of Egypt</a:t>
                      </a:r>
                      <a:r>
                        <a:rPr lang="en-US" sz="2800" i="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800" i="0"/>
                        <a:t>带领以色列人出埃及的神学意义是什么？</a:t>
                      </a: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i="0" dirty="0"/>
                        <a:t>How can parents bring their children out of the world today?</a:t>
                      </a:r>
                    </a:p>
                    <a:p>
                      <a:pPr algn="l">
                        <a:buNone/>
                      </a:pPr>
                      <a:r>
                        <a:rPr lang="ja-JP" altLang="en-US" sz="2800" i="0"/>
                        <a:t>父母该如何带领孩子脱离世俗？</a:t>
                      </a:r>
                      <a:endParaRPr lang="en-US" sz="2800" i="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95612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1367</Words>
  <Application>Microsoft Macintosh PowerPoint</Application>
  <PresentationFormat>Widescreen</PresentationFormat>
  <Paragraphs>120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PMingLiU</vt:lpstr>
      <vt:lpstr>Arial</vt:lpstr>
      <vt:lpstr>Calibri</vt:lpstr>
      <vt:lpstr>DFKai-SB</vt:lpstr>
      <vt:lpstr>Times New Roman</vt:lpstr>
      <vt:lpstr>Orange Waves</vt:lpstr>
      <vt:lpstr>Exodus 出埃及記 3:11-22  Moses and Parenting  </vt:lpstr>
      <vt:lpstr>出埃及記(Exodus) 3:11-22 簡介</vt:lpstr>
      <vt:lpstr>PowerPoint Presentation</vt:lpstr>
      <vt:lpstr>PowerPoint Presentation</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218</cp:revision>
  <dcterms:created xsi:type="dcterms:W3CDTF">2024-01-10T14:09:00Z</dcterms:created>
  <dcterms:modified xsi:type="dcterms:W3CDTF">2025-08-11T15:10:02Z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